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24" r:id="rId4"/>
    <p:sldMasterId id="2147527649" r:id="rId5"/>
  </p:sldMasterIdLst>
  <p:notesMasterIdLst>
    <p:notesMasterId r:id="rId70"/>
  </p:notesMasterIdLst>
  <p:handoutMasterIdLst>
    <p:handoutMasterId r:id="rId71"/>
  </p:handoutMasterIdLst>
  <p:sldIdLst>
    <p:sldId id="6147" r:id="rId6"/>
    <p:sldId id="6522" r:id="rId7"/>
    <p:sldId id="6518" r:id="rId8"/>
    <p:sldId id="6513" r:id="rId9"/>
    <p:sldId id="6545" r:id="rId10"/>
    <p:sldId id="6546" r:id="rId11"/>
    <p:sldId id="6348" r:id="rId12"/>
    <p:sldId id="6429" r:id="rId13"/>
    <p:sldId id="6541" r:id="rId14"/>
    <p:sldId id="6438" r:id="rId15"/>
    <p:sldId id="6419" r:id="rId16"/>
    <p:sldId id="6465" r:id="rId17"/>
    <p:sldId id="6393" r:id="rId18"/>
    <p:sldId id="6466" r:id="rId19"/>
    <p:sldId id="6394" r:id="rId20"/>
    <p:sldId id="6434" r:id="rId21"/>
    <p:sldId id="6556" r:id="rId22"/>
    <p:sldId id="6452" r:id="rId23"/>
    <p:sldId id="6453" r:id="rId24"/>
    <p:sldId id="6525" r:id="rId25"/>
    <p:sldId id="6420" r:id="rId26"/>
    <p:sldId id="6451" r:id="rId27"/>
    <p:sldId id="6470" r:id="rId28"/>
    <p:sldId id="6471" r:id="rId29"/>
    <p:sldId id="6555" r:id="rId30"/>
    <p:sldId id="6472" r:id="rId31"/>
    <p:sldId id="6473" r:id="rId32"/>
    <p:sldId id="6474" r:id="rId33"/>
    <p:sldId id="6475" r:id="rId34"/>
    <p:sldId id="6557" r:id="rId35"/>
    <p:sldId id="6399" r:id="rId36"/>
    <p:sldId id="6400" r:id="rId37"/>
    <p:sldId id="6401" r:id="rId38"/>
    <p:sldId id="6402" r:id="rId39"/>
    <p:sldId id="6530" r:id="rId40"/>
    <p:sldId id="6528" r:id="rId41"/>
    <p:sldId id="6529" r:id="rId42"/>
    <p:sldId id="6558" r:id="rId43"/>
    <p:sldId id="6426" r:id="rId44"/>
    <p:sldId id="6523" r:id="rId45"/>
    <p:sldId id="6524" r:id="rId46"/>
    <p:sldId id="6561" r:id="rId47"/>
    <p:sldId id="6492" r:id="rId48"/>
    <p:sldId id="6493" r:id="rId49"/>
    <p:sldId id="6494" r:id="rId50"/>
    <p:sldId id="6495" r:id="rId51"/>
    <p:sldId id="6496" r:id="rId52"/>
    <p:sldId id="6497" r:id="rId53"/>
    <p:sldId id="6498" r:id="rId54"/>
    <p:sldId id="6559" r:id="rId55"/>
    <p:sldId id="6499" r:id="rId56"/>
    <p:sldId id="6500" r:id="rId57"/>
    <p:sldId id="6505" r:id="rId58"/>
    <p:sldId id="6502" r:id="rId59"/>
    <p:sldId id="6531" r:id="rId60"/>
    <p:sldId id="6503" r:id="rId61"/>
    <p:sldId id="6506" r:id="rId62"/>
    <p:sldId id="6560" r:id="rId63"/>
    <p:sldId id="6554" r:id="rId64"/>
    <p:sldId id="6508" r:id="rId65"/>
    <p:sldId id="6509" r:id="rId66"/>
    <p:sldId id="6149" r:id="rId67"/>
    <p:sldId id="6082" r:id="rId68"/>
    <p:sldId id="6083" r:id="rId69"/>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52C6"/>
    <a:srgbClr val="FF9E97"/>
    <a:srgbClr val="FF7413"/>
    <a:srgbClr val="FFC5AD"/>
    <a:srgbClr val="B3752D"/>
    <a:srgbClr val="4BAB50"/>
    <a:srgbClr val="45B07C"/>
    <a:srgbClr val="00B400"/>
    <a:srgbClr val="68360F"/>
    <a:srgbClr val="20FF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61" autoAdjust="0"/>
    <p:restoredTop sz="95037" autoAdjust="0"/>
  </p:normalViewPr>
  <p:slideViewPr>
    <p:cSldViewPr snapToGrid="0">
      <p:cViewPr>
        <p:scale>
          <a:sx n="97" d="100"/>
          <a:sy n="97" d="100"/>
        </p:scale>
        <p:origin x="1096" y="44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40" d="100"/>
        <a:sy n="4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85964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22</a:t>
            </a:fld>
            <a:endParaRPr lang="en-US"/>
          </a:p>
        </p:txBody>
      </p:sp>
    </p:spTree>
    <p:extLst>
      <p:ext uri="{BB962C8B-B14F-4D97-AF65-F5344CB8AC3E}">
        <p14:creationId xmlns:p14="http://schemas.microsoft.com/office/powerpoint/2010/main" val="1986198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top SNPs for each enhancer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fQTLs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23</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7341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DLPFC for </a:t>
            </a:r>
            <a:r>
              <a:rPr lang="en-US" dirty="0" err="1"/>
              <a:t>psy</a:t>
            </a:r>
            <a:r>
              <a:rPr lang="en-US" dirty="0"/>
              <a:t> disorders</a:t>
            </a:r>
          </a:p>
          <a:p>
            <a:r>
              <a:rPr lang="en-US" dirty="0"/>
              <a:t>AD/PD is not spec for DLPFC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*linkage disequilibrium score regression (LDSC, Finucane et al., 2015; https://</a:t>
            </a:r>
            <a:r>
              <a:rPr lang="en-US" sz="1200" dirty="0" err="1"/>
              <a:t>github.com</a:t>
            </a:r>
            <a:r>
              <a:rPr lang="en-US" sz="1200" dirty="0"/>
              <a:t>/</a:t>
            </a:r>
            <a:r>
              <a:rPr lang="en-US" sz="1200" dirty="0" err="1"/>
              <a:t>bulik</a:t>
            </a:r>
            <a:r>
              <a:rPr lang="en-US" sz="1200" dirty="0"/>
              <a:t>/</a:t>
            </a:r>
            <a:r>
              <a:rPr lang="en-US" sz="1200" dirty="0" err="1"/>
              <a:t>ldsc</a:t>
            </a:r>
            <a:r>
              <a:rPr lang="en-US" sz="1200" dirty="0"/>
              <a:t>/wiki/Partitioned-Heritability) </a:t>
            </a:r>
          </a:p>
          <a:p>
            <a:pPr rtl="0"/>
            <a:r>
              <a:rPr lang="en-US" sz="1200" b="0" i="0" u="none" strike="noStrike" kern="1200" dirty="0">
                <a:solidFill>
                  <a:schemeClr val="tx1"/>
                </a:solidFill>
                <a:effectLst/>
                <a:latin typeface="+mn-lt"/>
                <a:ea typeface="+mn-ea"/>
                <a:cs typeface="+mn-cs"/>
              </a:rPr>
              <a:t>ADHD, attention-deficit/hyperactivity disorder; T2D, type 2 diabetes; CAD, coronary artery disease; IBD, inflammatory bowel disease.</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24</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07990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43991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28</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90018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/29483656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73C43B9B-87D0-4380-A962-F69BD125AC41}"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29</a:t>
            </a:fld>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4553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62494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37841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fc76e830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fc76e83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7643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pPr>
                <a:defRPr/>
              </a:pPr>
              <a:t>40</a:t>
            </a:fld>
            <a:endParaRPr lang="en-US"/>
          </a:p>
        </p:txBody>
      </p:sp>
    </p:spTree>
    <p:extLst>
      <p:ext uri="{BB962C8B-B14F-4D97-AF65-F5344CB8AC3E}">
        <p14:creationId xmlns:p14="http://schemas.microsoft.com/office/powerpoint/2010/main" val="208808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25016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489655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 Threonine</a:t>
            </a:r>
          </a:p>
          <a:p>
            <a:r>
              <a:rPr kumimoji="1" lang="en-US" altLang="zh-CN" dirty="0"/>
              <a:t>M: Methionine</a:t>
            </a:r>
            <a:endParaRPr kumimoji="1" lang="zh-CN" altLang="en-US" dirty="0"/>
          </a:p>
        </p:txBody>
      </p:sp>
      <p:sp>
        <p:nvSpPr>
          <p:cNvPr id="4" name="幻灯片编号占位符 3"/>
          <p:cNvSpPr>
            <a:spLocks noGrp="1"/>
          </p:cNvSpPr>
          <p:nvPr>
            <p:ph type="sldNum" sz="quarter" idx="10"/>
          </p:nvPr>
        </p:nvSpPr>
        <p:spPr/>
        <p:txBody>
          <a:bodyPr/>
          <a:lstStyle/>
          <a:p>
            <a:fld id="{23C462A2-CDEC-8C45-A912-FB8B0964D089}" type="slidenum">
              <a:rPr lang="en-US" smtClean="0">
                <a:solidFill>
                  <a:prstClr val="black"/>
                </a:solidFill>
              </a:rPr>
              <a:pPr/>
              <a:t>43</a:t>
            </a:fld>
            <a:endParaRPr lang="en-US">
              <a:solidFill>
                <a:prstClr val="black"/>
              </a:solidFill>
            </a:endParaRPr>
          </a:p>
        </p:txBody>
      </p:sp>
      <p:sp>
        <p:nvSpPr>
          <p:cNvPr id="5" name="页眉占位符 4">
            <a:extLst>
              <a:ext uri="{FF2B5EF4-FFF2-40B4-BE49-F238E27FC236}">
                <a16:creationId xmlns:a16="http://schemas.microsoft.com/office/drawing/2014/main" xmlns="" id="{C08FC898-8C7F-0042-A782-CD678C5F9F9D}"/>
              </a:ext>
            </a:extLst>
          </p:cNvPr>
          <p:cNvSpPr>
            <a:spLocks noGrp="1"/>
          </p:cNvSpPr>
          <p:nvPr>
            <p:ph type="hdr" sz="quarter"/>
          </p:nvPr>
        </p:nvSpPr>
        <p:spPr/>
        <p:txBody>
          <a:bodyPr/>
          <a:lstStyle/>
          <a:p>
            <a:r>
              <a:rPr lang="en-US">
                <a:solidFill>
                  <a:prstClr val="black"/>
                </a:solidFill>
              </a:rPr>
              <a:t>Bo Wang: Thesis Defense</a:t>
            </a:r>
          </a:p>
        </p:txBody>
      </p:sp>
    </p:spTree>
    <p:extLst>
      <p:ext uri="{BB962C8B-B14F-4D97-AF65-F5344CB8AC3E}">
        <p14:creationId xmlns:p14="http://schemas.microsoft.com/office/powerpoint/2010/main" val="1704136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EXAC: exome aggregation consortium</a:t>
            </a:r>
          </a:p>
          <a:p>
            <a:r>
              <a:rPr kumimoji="1" lang="en-US" altLang="zh-CN" dirty="0"/>
              <a:t>OMIM: online mendelian inheritance in man</a:t>
            </a:r>
          </a:p>
          <a:p>
            <a:r>
              <a:rPr kumimoji="1" lang="en-US" altLang="zh-CN" dirty="0"/>
              <a:t>ESP: exome sequencing project</a:t>
            </a:r>
          </a:p>
          <a:p>
            <a:r>
              <a:rPr kumimoji="1" lang="en-US" altLang="zh-CN" dirty="0"/>
              <a:t>HGMD: human gene mutation database</a:t>
            </a:r>
          </a:p>
          <a:p>
            <a:r>
              <a:rPr kumimoji="1" lang="en-US" altLang="zh-CN" dirty="0"/>
              <a:t>GWAS: Genome-wide association study</a:t>
            </a:r>
          </a:p>
          <a:p>
            <a:r>
              <a:rPr kumimoji="1" lang="en-US" altLang="zh-CN" dirty="0"/>
              <a:t>TCGA: the cancer genome atlas</a:t>
            </a:r>
            <a:endParaRPr kumimoji="1" lang="zh-CN" altLang="en-US" dirty="0"/>
          </a:p>
        </p:txBody>
      </p:sp>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465260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EXAC: exome aggregation consortium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TCGA: the cancer genome atlas</a:t>
            </a:r>
            <a:endParaRPr kumimoji="1" lang="zh-CN" altLang="en-US" dirty="0"/>
          </a:p>
          <a:p>
            <a:endParaRPr kumimoji="1" lang="zh-CN" altLang="en-US" dirty="0"/>
          </a:p>
        </p:txBody>
      </p:sp>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630073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23C462A2-CDEC-8C45-A912-FB8B0964D089}" type="slidenum">
              <a:rPr lang="en-US" smtClean="0">
                <a:solidFill>
                  <a:prstClr val="black"/>
                </a:solidFill>
              </a:rPr>
              <a:pPr/>
              <a:t>47</a:t>
            </a:fld>
            <a:endParaRPr lang="en-US">
              <a:solidFill>
                <a:prstClr val="black"/>
              </a:solidFill>
            </a:endParaRPr>
          </a:p>
        </p:txBody>
      </p:sp>
      <p:sp>
        <p:nvSpPr>
          <p:cNvPr id="5" name="页眉占位符 4">
            <a:extLst>
              <a:ext uri="{FF2B5EF4-FFF2-40B4-BE49-F238E27FC236}">
                <a16:creationId xmlns:a16="http://schemas.microsoft.com/office/drawing/2014/main" xmlns="" id="{D717C606-F744-8C4E-A855-8EA450AC8B0C}"/>
              </a:ext>
            </a:extLst>
          </p:cNvPr>
          <p:cNvSpPr>
            <a:spLocks noGrp="1"/>
          </p:cNvSpPr>
          <p:nvPr>
            <p:ph type="hdr" sz="quarter"/>
          </p:nvPr>
        </p:nvSpPr>
        <p:spPr/>
        <p:txBody>
          <a:bodyPr/>
          <a:lstStyle/>
          <a:p>
            <a:r>
              <a:rPr lang="en-US">
                <a:solidFill>
                  <a:prstClr val="black"/>
                </a:solidFill>
              </a:rPr>
              <a:t>Bo Wang: Thesis Defense</a:t>
            </a:r>
          </a:p>
        </p:txBody>
      </p:sp>
    </p:spTree>
    <p:extLst>
      <p:ext uri="{BB962C8B-B14F-4D97-AF65-F5344CB8AC3E}">
        <p14:creationId xmlns:p14="http://schemas.microsoft.com/office/powerpoint/2010/main" val="892780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 (RCSB PDB), (ExAC and TCGA), (PubChem Compound).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(b) For each native co-crystal structure in our dataset, we generated a mutant structure using Modeller. </a:t>
                </a:r>
              </a:p>
              <a:p>
                <a:r>
                  <a:rPr lang="en-US" altLang="zh-CN" sz="1200" kern="1200" dirty="0">
                    <a:solidFill>
                      <a:schemeClr val="tx1"/>
                    </a:solidFill>
                    <a:effectLst/>
                    <a:latin typeface="+mn-lt"/>
                    <a:ea typeface="+mn-ea"/>
                    <a:cs typeface="+mn-cs"/>
                  </a:rPr>
                  <a:t>(c) With feature engineering and exploration, several SNV features, drug ligand features, and structure features were combined to predict the direction of protein-ligand binding affinity change. </a:t>
                </a:r>
                <a:endParaRPr kumimoji="1" lang="zh-CN" altLang="en-US" dirty="0"/>
              </a:p>
            </p:txBody>
          </p:sp>
        </mc:Choice>
        <mc:Fallback xmlns="">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 A flowchart for collecting and processing raw data to construct the GenoDock database from the protein structure data source (RCSB PDB), SNV data sources (ExAC and TCGA), and drug ligand data source (PubChem Compound). SNVs were mapped with protein drug co-crystal structures to form each SNV-Structure-Ligand entry in our database. We then calculated the binding affinity change for each mutation to construct the pseudo gold-standard for the machine-learning model.</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(b) Illustration of protein-ligand binding affinity change calculations. For each native co-crystal structure in our dataset, we generated a mutant structure using Modeller. For each native and mutated structure pair, we calculated the binding affinity using Vina, in order to obtain the binding affinity change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a:t>
                </a:r>
                <a:r>
                  <a:rPr lang="en-US" altLang="zh-CN" sz="1200" kern="1200" dirty="0">
                    <a:solidFill>
                      <a:schemeClr val="tx1"/>
                    </a:solidFill>
                    <a:effectLst/>
                    <a:latin typeface="+mn-lt"/>
                    <a:ea typeface="+mn-ea"/>
                    <a:cs typeface="+mn-cs"/>
                  </a:rPr>
                  <a:t> upon the point mutation.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a:t>
                </a:r>
                <a:r>
                  <a:rPr lang="en-US" altLang="zh-CN" sz="1200" kern="1200" dirty="0">
                    <a:solidFill>
                      <a:schemeClr val="tx1"/>
                    </a:solidFill>
                    <a:effectLst/>
                    <a:latin typeface="+mn-lt"/>
                    <a:ea typeface="+mn-ea"/>
                    <a:cs typeface="+mn-cs"/>
                  </a:rPr>
                  <a:t> for each SNV served as the pseudo gold-standard set for the subsequent classification model.</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(c) Construction of the random forest model to predict the direction of protein-ligand binding affinity change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𝐵𝐴&gt;0 𝑜𝑟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0)</a:t>
                </a:r>
                <a:r>
                  <a:rPr lang="en-US" altLang="zh-CN" sz="1200" kern="1200" dirty="0">
                    <a:solidFill>
                      <a:schemeClr val="tx1"/>
                    </a:solidFill>
                    <a:effectLst/>
                    <a:latin typeface="+mn-lt"/>
                    <a:ea typeface="+mn-ea"/>
                    <a:cs typeface="+mn-cs"/>
                  </a:rPr>
                  <a:t>. With feature engineering and exploration, several SNV features, drug ligand features, and structure features were combined to predict the direction of protein-ligand binding affinity change. The GenoDock program suite was trained based on Random Forest, with four application models available. We employed the Platinum dataset as our “real” gold standard providing about 100 LBA records for human protein mutations. By constructing docking calculations for binding affinity changes, we calculated the binding affinity change for each of the ~10,000 mutations in GenoDock database, making it possible to train a supervised learning model with confidence. With the trained GenoDock model, it is then possible to screen large-scale datasets for drug ligands (e.g. ~2.6k drug ligands associated with ~60k SNVs), human protein structures (~30,000 from RCSB PDB website with resolution higher than 3.0</a:t>
                </a:r>
                <a:r>
                  <a:rPr lang="en-US" altLang="zh-CN" sz="1200" kern="1200" cap="all" dirty="0">
                    <a:solidFill>
                      <a:schemeClr val="tx1"/>
                    </a:solidFill>
                    <a:effectLst/>
                    <a:latin typeface="+mn-lt"/>
                    <a:ea typeface="+mn-ea"/>
                    <a:cs typeface="+mn-cs"/>
                  </a:rPr>
                  <a:t> </a:t>
                </a:r>
                <a:r>
                  <a:rPr lang="en-US" altLang="zh-CN" sz="1200" kern="1200" cap="all" dirty="0" err="1">
                    <a:solidFill>
                      <a:schemeClr val="tx1"/>
                    </a:solidFill>
                    <a:effectLst/>
                    <a:latin typeface="+mn-lt"/>
                    <a:ea typeface="+mn-ea"/>
                    <a:cs typeface="+mn-cs"/>
                  </a:rPr>
                  <a:t>Å</a:t>
                </a:r>
                <a:r>
                  <a:rPr lang="en-US" altLang="zh-CN" sz="1200" kern="1200" dirty="0">
                    <a:solidFill>
                      <a:schemeClr val="tx1"/>
                    </a:solidFill>
                    <a:effectLst/>
                    <a:latin typeface="+mn-lt"/>
                    <a:ea typeface="+mn-ea"/>
                    <a:cs typeface="+mn-cs"/>
                  </a:rPr>
                  <a:t>), and </a:t>
                </a:r>
                <a:r>
                  <a:rPr lang="en-US" altLang="zh-CN" sz="1200" kern="1200" dirty="0" err="1">
                    <a:solidFill>
                      <a:schemeClr val="tx1"/>
                    </a:solidFill>
                    <a:effectLst/>
                    <a:latin typeface="+mn-lt"/>
                    <a:ea typeface="+mn-ea"/>
                    <a:cs typeface="+mn-cs"/>
                  </a:rPr>
                  <a:t>exonic</a:t>
                </a:r>
                <a:r>
                  <a:rPr lang="en-US" altLang="zh-CN" sz="1200" kern="1200" dirty="0">
                    <a:solidFill>
                      <a:schemeClr val="tx1"/>
                    </a:solidFill>
                    <a:effectLst/>
                    <a:latin typeface="+mn-lt"/>
                    <a:ea typeface="+mn-ea"/>
                    <a:cs typeface="+mn-cs"/>
                  </a:rPr>
                  <a:t> SNVs (~1,000,000 sequenced </a:t>
                </a:r>
                <a:r>
                  <a:rPr lang="en-US" altLang="zh-CN" sz="1200" kern="1200" dirty="0" err="1">
                    <a:solidFill>
                      <a:schemeClr val="tx1"/>
                    </a:solidFill>
                    <a:effectLst/>
                    <a:latin typeface="+mn-lt"/>
                    <a:ea typeface="+mn-ea"/>
                    <a:cs typeface="+mn-cs"/>
                  </a:rPr>
                  <a:t>exonic</a:t>
                </a:r>
                <a:r>
                  <a:rPr lang="en-US" altLang="zh-CN" sz="1200" kern="1200" dirty="0">
                    <a:solidFill>
                      <a:schemeClr val="tx1"/>
                    </a:solidFill>
                    <a:effectLst/>
                    <a:latin typeface="+mn-lt"/>
                    <a:ea typeface="+mn-ea"/>
                    <a:cs typeface="+mn-cs"/>
                  </a:rPr>
                  <a:t> SNVs; ~175,000 SNVs mapped with at least one human protein structure with 2.8Å or higher resolution from RCSB PDB database). </a:t>
                </a:r>
                <a:endParaRPr lang="zh-CN" altLang="zh-CN" sz="1200" kern="1200" dirty="0">
                  <a:solidFill>
                    <a:schemeClr val="tx1"/>
                  </a:solidFill>
                  <a:effectLst/>
                  <a:latin typeface="+mn-lt"/>
                  <a:ea typeface="+mn-ea"/>
                  <a:cs typeface="+mn-cs"/>
                </a:endParaRPr>
              </a:p>
              <a:p>
                <a:endParaRPr kumimoji="1" lang="zh-CN" altLang="en-US" dirty="0"/>
              </a:p>
            </p:txBody>
          </p:sp>
        </mc:Fallback>
      </mc:AlternateContent>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587564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97304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GridSearch</a:t>
                </a:r>
                <a:r>
                  <a:rPr lang="en-US" altLang="zh-CN" sz="1200" kern="1200" dirty="0">
                    <a:solidFill>
                      <a:schemeClr val="tx1"/>
                    </a:solidFill>
                    <a:effectLst/>
                    <a:latin typeface="+mn-lt"/>
                    <a:ea typeface="+mn-ea"/>
                    <a:cs typeface="+mn-cs"/>
                  </a:rPr>
                  <a:t>:  n feature combinations, for each combination, 10-fold to have 10 RF -&gt; in total 10*n RFs, then pick up the best one and keep this set of para. Then test on the 30%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RF: good with a mixture of numerical and categorical features; train each tree independently, less likely to overfit on the training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SVM: need to scale features; -&gt; give you “support vectors” that is points in each class closest to the boundary between classes.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GBDT: theoretically better than RF, but in our case quiet similar in predicting power; but much slower to train and harder to tune the parameter( </a:t>
                </a:r>
                <a:r>
                  <a:rPr lang="en-US" altLang="zh-CN" sz="1200" kern="1200" dirty="0" err="1">
                    <a:solidFill>
                      <a:schemeClr val="tx1"/>
                    </a:solidFill>
                    <a:effectLst/>
                    <a:latin typeface="+mn-lt"/>
                    <a:ea typeface="+mn-ea"/>
                    <a:cs typeface="+mn-cs"/>
                  </a:rPr>
                  <a:t>num</a:t>
                </a:r>
                <a:r>
                  <a:rPr lang="en-US" altLang="zh-CN" sz="1200" kern="1200" dirty="0">
                    <a:solidFill>
                      <a:schemeClr val="tx1"/>
                    </a:solidFill>
                    <a:effectLst/>
                    <a:latin typeface="+mn-lt"/>
                    <a:ea typeface="+mn-ea"/>
                    <a:cs typeface="+mn-cs"/>
                  </a:rPr>
                  <a:t> of tree, depth of tree, learning rate) since trees are built once at a time and the later trees are correcting previous tree; likely to overfit the data. </a:t>
                </a:r>
                <a:endParaRPr lang="zh-CN" altLang="zh-CN" sz="1200" kern="1200" dirty="0">
                  <a:solidFill>
                    <a:schemeClr val="tx1"/>
                  </a:solidFill>
                  <a:effectLst/>
                  <a:latin typeface="+mn-lt"/>
                  <a:ea typeface="+mn-ea"/>
                  <a:cs typeface="+mn-cs"/>
                </a:endParaRPr>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start our supervised learning model construction by dividing the GenoDock data source into 70% and 30% for training and testing purpose, respectively. We tune the sample nsSNV count of “Class 1” (</a:t>
                </a:r>
                <a:r>
                  <a:rPr lang="en-US" altLang="zh-CN" sz="1200" i="0" kern="1200">
                    <a:solidFill>
                      <a:schemeClr val="tx1"/>
                    </a:solidFill>
                    <a:effectLst/>
                    <a:latin typeface="+mn-lt"/>
                    <a:ea typeface="+mn-ea"/>
                    <a:cs typeface="+mn-cs"/>
                  </a:rPr>
                  <a:t>∆𝐵𝐴&gt;0</a:t>
                </a:r>
                <a:r>
                  <a:rPr lang="en-US" altLang="zh-CN" sz="1200" kern="1200" dirty="0">
                    <a:solidFill>
                      <a:schemeClr val="tx1"/>
                    </a:solidFill>
                    <a:effectLst/>
                    <a:latin typeface="+mn-lt"/>
                    <a:ea typeface="+mn-ea"/>
                    <a:cs typeface="+mn-cs"/>
                  </a:rPr>
                  <a:t>) and “Class 2” (</a:t>
                </a:r>
                <a:r>
                  <a:rPr lang="en-US" altLang="zh-CN" sz="1200" i="0" kern="1200">
                    <a:solidFill>
                      <a:schemeClr val="tx1"/>
                    </a:solidFill>
                    <a:effectLst/>
                    <a:latin typeface="+mn-lt"/>
                    <a:ea typeface="+mn-ea"/>
                    <a:cs typeface="+mn-cs"/>
                  </a:rPr>
                  <a:t>∆𝐵𝐴≤0</a:t>
                </a:r>
                <a:r>
                  <a:rPr lang="en-US" altLang="zh-CN" sz="1200" kern="1200" dirty="0">
                    <a:solidFill>
                      <a:schemeClr val="tx1"/>
                    </a:solidFill>
                    <a:effectLst/>
                    <a:latin typeface="+mn-lt"/>
                    <a:ea typeface="+mn-ea"/>
                    <a:cs typeface="+mn-cs"/>
                  </a:rPr>
                  <a:t>) to be 1:1 to avoid potential bias. During the training process, we employ a 10-fold cross-validation training and testing process on different learning algorithms (Random Forest, Lasso Regression, Support Vector Machine, and Gradient Boosting Decision Tree) to pick up the one with best performance. To make our features more efficient, we conduct a feature selection process by evaluating AUC of each feature independently to make sure our features are sensitive enough.</a:t>
                </a:r>
                <a:endParaRPr lang="zh-CN" altLang="zh-CN" sz="1200" kern="1200" dirty="0">
                  <a:solidFill>
                    <a:schemeClr val="tx1"/>
                  </a:solidFill>
                  <a:effectLst/>
                  <a:latin typeface="+mn-lt"/>
                  <a:ea typeface="+mn-ea"/>
                  <a:cs typeface="+mn-cs"/>
                </a:endParaRPr>
              </a:p>
              <a:p>
                <a:endParaRPr kumimoji="1" lang="zh-CN" altLang="en-US" dirty="0"/>
              </a:p>
            </p:txBody>
          </p:sp>
        </mc:Fallback>
      </mc:AlternateContent>
      <p:sp>
        <p:nvSpPr>
          <p:cNvPr id="4" name="灯片编号占位符 3"/>
          <p:cNvSpPr>
            <a:spLocks noGrp="1"/>
          </p:cNvSpPr>
          <p:nvPr>
            <p:ph type="sldNum" sz="quarter" idx="5"/>
          </p:nvPr>
        </p:nvSpPr>
        <p:spPr/>
        <p:txBody>
          <a:bodyPr/>
          <a:lstStyle/>
          <a:p>
            <a:fld id="{23C462A2-CDEC-8C45-A912-FB8B0964D089}" type="slidenum">
              <a:rPr lang="en-US" smtClean="0">
                <a:solidFill>
                  <a:prstClr val="black"/>
                </a:solidFill>
              </a:rPr>
              <a:pPr/>
              <a:t>52</a:t>
            </a:fld>
            <a:endParaRPr lang="en-US">
              <a:solidFill>
                <a:prstClr val="black"/>
              </a:solidFill>
            </a:endParaRPr>
          </a:p>
        </p:txBody>
      </p:sp>
      <p:sp>
        <p:nvSpPr>
          <p:cNvPr id="5" name="页眉占位符 4">
            <a:extLst>
              <a:ext uri="{FF2B5EF4-FFF2-40B4-BE49-F238E27FC236}">
                <a16:creationId xmlns:a16="http://schemas.microsoft.com/office/drawing/2014/main" xmlns="" id="{D21BADC5-77B8-C849-846C-A55044703ADE}"/>
              </a:ext>
            </a:extLst>
          </p:cNvPr>
          <p:cNvSpPr>
            <a:spLocks noGrp="1"/>
          </p:cNvSpPr>
          <p:nvPr>
            <p:ph type="hdr" sz="quarter"/>
          </p:nvPr>
        </p:nvSpPr>
        <p:spPr/>
        <p:txBody>
          <a:bodyPr/>
          <a:lstStyle/>
          <a:p>
            <a:r>
              <a:rPr lang="en-US">
                <a:solidFill>
                  <a:prstClr val="black"/>
                </a:solidFill>
              </a:rPr>
              <a:t>Bo Wang: Thesis Defense</a:t>
            </a:r>
          </a:p>
        </p:txBody>
      </p:sp>
    </p:spTree>
    <p:extLst>
      <p:ext uri="{BB962C8B-B14F-4D97-AF65-F5344CB8AC3E}">
        <p14:creationId xmlns:p14="http://schemas.microsoft.com/office/powerpoint/2010/main" val="1219318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872FC0A-71FC-8147-A502-1CFCA9C10B02}" type="slidenum">
              <a:rPr kumimoji="1" lang="zh-CN" altLang="en-US" smtClean="0">
                <a:solidFill>
                  <a:prstClr val="black"/>
                </a:solidFill>
                <a:ea typeface="DengXian" charset="-122"/>
              </a:rPr>
              <a:pPr/>
              <a:t>53</a:t>
            </a:fld>
            <a:endParaRPr kumimoji="1" lang="zh-CN" altLang="en-US">
              <a:solidFill>
                <a:prstClr val="black"/>
              </a:solidFill>
              <a:ea typeface="DengXian" charset="-122"/>
            </a:endParaRPr>
          </a:p>
        </p:txBody>
      </p:sp>
      <p:sp>
        <p:nvSpPr>
          <p:cNvPr id="5" name="页眉占位符 4">
            <a:extLst>
              <a:ext uri="{FF2B5EF4-FFF2-40B4-BE49-F238E27FC236}">
                <a16:creationId xmlns:a16="http://schemas.microsoft.com/office/drawing/2014/main" xmlns="" id="{C97BDE50-F6B0-2B42-90BD-A72F7AA13A55}"/>
              </a:ext>
            </a:extLst>
          </p:cNvPr>
          <p:cNvSpPr>
            <a:spLocks noGrp="1"/>
          </p:cNvSpPr>
          <p:nvPr>
            <p:ph type="hdr" sz="quarter"/>
          </p:nvPr>
        </p:nvSpPr>
        <p:spPr/>
        <p:txBody>
          <a:bodyPr/>
          <a:lstStyle/>
          <a:p>
            <a:r>
              <a:rPr lang="en-US">
                <a:solidFill>
                  <a:prstClr val="black"/>
                </a:solidFill>
              </a:rPr>
              <a:t>Bo Wang: Thesis Defense</a:t>
            </a:r>
          </a:p>
        </p:txBody>
      </p:sp>
    </p:spTree>
    <p:extLst>
      <p:ext uri="{BB962C8B-B14F-4D97-AF65-F5344CB8AC3E}">
        <p14:creationId xmlns:p14="http://schemas.microsoft.com/office/powerpoint/2010/main" val="300003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b="1" i="0" kern="1200" dirty="0">
                <a:solidFill>
                  <a:schemeClr val="tx1"/>
                </a:solidFill>
                <a:effectLst/>
                <a:latin typeface="+mn-lt"/>
                <a:ea typeface="+mn-ea"/>
                <a:cs typeface="+mn-cs"/>
              </a:rPr>
              <a:t>PolyPhen-2</a:t>
            </a:r>
            <a:r>
              <a:rPr lang="en" altLang="zh-CN" sz="1200" b="0" i="0" kern="1200" dirty="0">
                <a:solidFill>
                  <a:schemeClr val="tx1"/>
                </a:solidFill>
                <a:effectLst/>
                <a:latin typeface="+mn-lt"/>
                <a:ea typeface="+mn-ea"/>
                <a:cs typeface="+mn-cs"/>
              </a:rPr>
              <a:t> is a tool which predicts possible impact of an amino acid substitution on the structure and function of a human protein using straightforward physical and comparative considerations.</a:t>
            </a:r>
          </a:p>
          <a:p>
            <a:r>
              <a:rPr lang="en" altLang="zh-CN" sz="1200" b="1" i="0" kern="1200" dirty="0">
                <a:solidFill>
                  <a:schemeClr val="tx1"/>
                </a:solidFill>
                <a:effectLst/>
                <a:latin typeface="+mn-lt"/>
                <a:ea typeface="+mn-ea"/>
                <a:cs typeface="+mn-cs"/>
              </a:rPr>
              <a:t>SIFT</a:t>
            </a:r>
            <a:r>
              <a:rPr lang="en" altLang="zh-CN" sz="1200" b="0" i="0" kern="1200" dirty="0">
                <a:solidFill>
                  <a:schemeClr val="tx1"/>
                </a:solidFill>
                <a:effectLst/>
                <a:latin typeface="+mn-lt"/>
                <a:ea typeface="+mn-ea"/>
                <a:cs typeface="+mn-cs"/>
              </a:rPr>
              <a:t> predicts whether an </a:t>
            </a:r>
            <a:r>
              <a:rPr lang="en" altLang="zh-CN" sz="1200" b="1" i="0" kern="1200" dirty="0">
                <a:solidFill>
                  <a:schemeClr val="tx1"/>
                </a:solidFill>
                <a:effectLst/>
                <a:latin typeface="+mn-lt"/>
                <a:ea typeface="+mn-ea"/>
                <a:cs typeface="+mn-cs"/>
              </a:rPr>
              <a:t>amino acid substitution affects protein function</a:t>
            </a:r>
            <a:r>
              <a:rPr lang="en" altLang="zh-CN" sz="1200" b="0" i="0" kern="1200" dirty="0">
                <a:solidFill>
                  <a:schemeClr val="tx1"/>
                </a:solidFill>
                <a:effectLst/>
                <a:latin typeface="+mn-lt"/>
                <a:ea typeface="+mn-ea"/>
                <a:cs typeface="+mn-cs"/>
              </a:rPr>
              <a:t> based on sequence homology and the physical properties of amino acids. </a:t>
            </a:r>
          </a:p>
          <a:p>
            <a:r>
              <a:rPr kumimoji="1" lang="en-US" altLang="zh-CN" sz="1200" b="0" i="0" kern="1200" dirty="0">
                <a:solidFill>
                  <a:schemeClr val="tx1"/>
                </a:solidFill>
                <a:effectLst/>
                <a:latin typeface="+mn-lt"/>
                <a:ea typeface="+mn-ea"/>
                <a:cs typeface="+mn-cs"/>
              </a:rPr>
              <a:t>GERP:</a:t>
            </a:r>
            <a:r>
              <a:rPr kumimoji="1" lang="zh-CN" altLang="en-US" sz="1200" b="0" i="0" kern="1200" dirty="0">
                <a:solidFill>
                  <a:schemeClr val="tx1"/>
                </a:solidFill>
                <a:effectLst/>
                <a:latin typeface="+mn-lt"/>
                <a:ea typeface="+mn-ea"/>
                <a:cs typeface="+mn-cs"/>
              </a:rPr>
              <a:t> </a:t>
            </a:r>
            <a:r>
              <a:rPr kumimoji="1" lang="en-US" altLang="zh-CN" sz="1200" b="0" i="0" kern="1200" dirty="0">
                <a:solidFill>
                  <a:schemeClr val="tx1"/>
                </a:solidFill>
                <a:effectLst/>
                <a:latin typeface="+mn-lt"/>
                <a:ea typeface="+mn-ea"/>
                <a:cs typeface="+mn-cs"/>
              </a:rPr>
              <a:t>higher,</a:t>
            </a:r>
            <a:r>
              <a:rPr kumimoji="1" lang="zh-CN" altLang="en-US" sz="1200" b="0" i="0" kern="1200" dirty="0">
                <a:solidFill>
                  <a:schemeClr val="tx1"/>
                </a:solidFill>
                <a:effectLst/>
                <a:latin typeface="+mn-lt"/>
                <a:ea typeface="+mn-ea"/>
                <a:cs typeface="+mn-cs"/>
              </a:rPr>
              <a:t> </a:t>
            </a:r>
            <a:r>
              <a:rPr kumimoji="1" lang="en-US" altLang="zh-CN" sz="1200" b="0" i="0" kern="1200" dirty="0">
                <a:solidFill>
                  <a:schemeClr val="tx1"/>
                </a:solidFill>
                <a:effectLst/>
                <a:latin typeface="+mn-lt"/>
                <a:ea typeface="+mn-ea"/>
                <a:cs typeface="+mn-cs"/>
              </a:rPr>
              <a:t>more</a:t>
            </a:r>
            <a:r>
              <a:rPr kumimoji="1" lang="zh-CN" altLang="en-US" sz="1200" b="0" i="0" kern="1200" dirty="0">
                <a:solidFill>
                  <a:schemeClr val="tx1"/>
                </a:solidFill>
                <a:effectLst/>
                <a:latin typeface="+mn-lt"/>
                <a:ea typeface="+mn-ea"/>
                <a:cs typeface="+mn-cs"/>
              </a:rPr>
              <a:t> </a:t>
            </a:r>
            <a:r>
              <a:rPr kumimoji="1" lang="en-US" altLang="zh-CN" sz="1200" b="0" i="0" kern="1200" dirty="0">
                <a:solidFill>
                  <a:schemeClr val="tx1"/>
                </a:solidFill>
                <a:effectLst/>
                <a:latin typeface="+mn-lt"/>
                <a:ea typeface="+mn-ea"/>
                <a:cs typeface="+mn-cs"/>
              </a:rPr>
              <a:t>significance</a:t>
            </a:r>
            <a:r>
              <a:rPr kumimoji="1" lang="zh-CN" altLang="en-US" sz="1200" b="0" i="0" kern="1200" dirty="0">
                <a:solidFill>
                  <a:schemeClr val="tx1"/>
                </a:solidFill>
                <a:effectLst/>
                <a:latin typeface="+mn-lt"/>
                <a:ea typeface="+mn-ea"/>
                <a:cs typeface="+mn-cs"/>
              </a:rPr>
              <a:t> </a:t>
            </a:r>
            <a:r>
              <a:rPr kumimoji="1" lang="en-US" altLang="zh-CN" sz="1200" b="0" i="0" kern="1200" dirty="0">
                <a:solidFill>
                  <a:schemeClr val="tx1"/>
                </a:solidFill>
                <a:effectLst/>
                <a:latin typeface="+mn-lt"/>
                <a:ea typeface="+mn-ea"/>
                <a:cs typeface="+mn-cs"/>
              </a:rPr>
              <a:t>during</a:t>
            </a:r>
            <a:r>
              <a:rPr kumimoji="1" lang="zh-CN" altLang="en-US" sz="1200" b="0" i="0" kern="1200" dirty="0">
                <a:solidFill>
                  <a:schemeClr val="tx1"/>
                </a:solidFill>
                <a:effectLst/>
                <a:latin typeface="+mn-lt"/>
                <a:ea typeface="+mn-ea"/>
                <a:cs typeface="+mn-cs"/>
              </a:rPr>
              <a:t> </a:t>
            </a:r>
            <a:r>
              <a:rPr kumimoji="1" lang="en-US" altLang="zh-CN" sz="1200" b="0" i="0" kern="1200" dirty="0">
                <a:solidFill>
                  <a:schemeClr val="tx1"/>
                </a:solidFill>
                <a:effectLst/>
                <a:latin typeface="+mn-lt"/>
                <a:ea typeface="+mn-ea"/>
                <a:cs typeface="+mn-cs"/>
              </a:rPr>
              <a:t>evolution</a:t>
            </a:r>
            <a:r>
              <a:rPr kumimoji="1" lang="zh-CN" altLang="en-US" sz="1200" b="0" i="0" kern="1200" dirty="0">
                <a:solidFill>
                  <a:schemeClr val="tx1"/>
                </a:solidFill>
                <a:effectLst/>
                <a:latin typeface="+mn-lt"/>
                <a:ea typeface="+mn-ea"/>
                <a:cs typeface="+mn-cs"/>
              </a:rPr>
              <a:t> </a:t>
            </a:r>
            <a:r>
              <a:rPr kumimoji="1" lang="en-US" altLang="zh-CN" sz="1200" b="0" i="0" kern="1200" dirty="0">
                <a:solidFill>
                  <a:schemeClr val="tx1"/>
                </a:solidFill>
                <a:effectLst/>
                <a:latin typeface="+mn-lt"/>
                <a:ea typeface="+mn-ea"/>
                <a:cs typeface="+mn-cs"/>
              </a:rPr>
              <a:t>if</a:t>
            </a:r>
            <a:r>
              <a:rPr kumimoji="1" lang="zh-CN" altLang="en-US" sz="1200" b="0" i="0" kern="1200" dirty="0">
                <a:solidFill>
                  <a:schemeClr val="tx1"/>
                </a:solidFill>
                <a:effectLst/>
                <a:latin typeface="+mn-lt"/>
                <a:ea typeface="+mn-ea"/>
                <a:cs typeface="+mn-cs"/>
              </a:rPr>
              <a:t> </a:t>
            </a:r>
            <a:r>
              <a:rPr kumimoji="1" lang="en-US" altLang="zh-CN" sz="1200" b="0" i="0" kern="1200" dirty="0">
                <a:solidFill>
                  <a:schemeClr val="tx1"/>
                </a:solidFill>
                <a:effectLst/>
                <a:latin typeface="+mn-lt"/>
                <a:ea typeface="+mn-ea"/>
                <a:cs typeface="+mn-cs"/>
              </a:rPr>
              <a:t>substitute</a:t>
            </a:r>
            <a:endParaRPr kumimoji="1" lang="zh-CN" altLang="en-US" dirty="0"/>
          </a:p>
        </p:txBody>
      </p:sp>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956743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Current phase is wrapping up- we have uniformly processed data across disorders and time periods on now up to &gt;2500 frozen postmortem </a:t>
            </a:r>
            <a:r>
              <a:rPr lang="en-US" dirty="0"/>
              <a:t>brains from brain banks. </a:t>
            </a:r>
          </a:p>
          <a:p>
            <a:pPr marL="171450" indent="-171450">
              <a:buFont typeface="Arial" panose="020B0604020202020204" pitchFamily="34" charset="0"/>
              <a:buChar char="•"/>
            </a:pPr>
            <a:r>
              <a:rPr lang="en-US" dirty="0"/>
              <a:t>Data generation has focus on </a:t>
            </a:r>
            <a:r>
              <a:rPr lang="en-US" b="1" dirty="0"/>
              <a:t>mostly DLFPC with </a:t>
            </a:r>
            <a:r>
              <a:rPr lang="en-US" dirty="0"/>
              <a:t>a few other brain regions also covered. </a:t>
            </a:r>
          </a:p>
          <a:p>
            <a:pPr marL="171450" indent="-171450">
              <a:buFont typeface="Arial" panose="020B0604020202020204" pitchFamily="34" charset="0"/>
              <a:buChar char="•"/>
            </a:pPr>
            <a:r>
              <a:rPr lang="en-US" dirty="0"/>
              <a:t>Analyses were </a:t>
            </a:r>
            <a:r>
              <a:rPr lang="en-US" b="1" dirty="0"/>
              <a:t>primarily bulk tissues </a:t>
            </a:r>
            <a:r>
              <a:rPr lang="en-US" dirty="0"/>
              <a:t>with </a:t>
            </a:r>
            <a:r>
              <a:rPr lang="en-US" b="1" dirty="0"/>
              <a:t>some sorted </a:t>
            </a:r>
            <a:r>
              <a:rPr lang="en-US" b="1" dirty="0" err="1"/>
              <a:t>NeuN</a:t>
            </a:r>
            <a:r>
              <a:rPr lang="en-US" b="1" dirty="0"/>
              <a:t>+/</a:t>
            </a:r>
            <a:r>
              <a:rPr lang="en-US" dirty="0"/>
              <a:t>- cells and a limited amount of </a:t>
            </a:r>
            <a:r>
              <a:rPr lang="en-US" dirty="0" err="1"/>
              <a:t>ss</a:t>
            </a:r>
            <a:r>
              <a:rPr lang="en-US" dirty="0"/>
              <a:t> data generation.</a:t>
            </a:r>
          </a:p>
          <a:p>
            <a:pPr marL="171450" indent="-171450" defTabSz="685800">
              <a:buFont typeface="Arial" panose="020B0604020202020204" pitchFamily="34" charset="0"/>
              <a:buChar char="•"/>
            </a:pPr>
            <a:r>
              <a:rPr lang="en-US" dirty="0"/>
              <a:t>Multiple assays – </a:t>
            </a:r>
            <a:r>
              <a:rPr lang="en-US" sz="1200" dirty="0">
                <a:solidFill>
                  <a:srgbClr val="00468B"/>
                </a:solidFill>
                <a:latin typeface="Arial"/>
                <a:ea typeface="ＭＳ Ｐゴシック"/>
              </a:rPr>
              <a:t>WGS, SNP genotypes </a:t>
            </a:r>
            <a:r>
              <a:rPr lang="en-US" sz="1200" dirty="0">
                <a:solidFill>
                  <a:srgbClr val="00B050"/>
                </a:solidFill>
                <a:latin typeface="Arial"/>
                <a:ea typeface="ＭＳ Ｐゴシック"/>
              </a:rPr>
              <a:t>Epigenome: </a:t>
            </a:r>
            <a:r>
              <a:rPr lang="en-US" sz="1200" dirty="0" err="1">
                <a:solidFill>
                  <a:srgbClr val="00468B"/>
                </a:solidFill>
                <a:latin typeface="Arial"/>
                <a:ea typeface="ＭＳ Ｐゴシック"/>
              </a:rPr>
              <a:t>ChIP-seq</a:t>
            </a:r>
            <a:r>
              <a:rPr lang="en-US" sz="1200" dirty="0">
                <a:solidFill>
                  <a:srgbClr val="00468B"/>
                </a:solidFill>
                <a:latin typeface="Arial"/>
                <a:ea typeface="ＭＳ Ｐゴシック"/>
              </a:rPr>
              <a:t>, ATAC-</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HiC</a:t>
            </a:r>
            <a:r>
              <a:rPr lang="en-US" sz="1200" dirty="0">
                <a:solidFill>
                  <a:srgbClr val="00468B"/>
                </a:solidFill>
                <a:latin typeface="Arial"/>
                <a:ea typeface="ＭＳ Ｐゴシック"/>
              </a:rPr>
              <a:t>, ERRBS, Array Methylation, </a:t>
            </a:r>
            <a:r>
              <a:rPr lang="en-US" sz="1200" dirty="0" err="1">
                <a:solidFill>
                  <a:srgbClr val="00468B"/>
                </a:solidFill>
                <a:latin typeface="Arial"/>
                <a:ea typeface="ＭＳ Ｐゴシック"/>
              </a:rPr>
              <a:t>NOMeSeq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Transcriptome: </a:t>
            </a:r>
            <a:r>
              <a:rPr lang="en-US" sz="1200" dirty="0">
                <a:solidFill>
                  <a:srgbClr val="00468B"/>
                </a:solidFill>
                <a:latin typeface="Arial"/>
                <a:ea typeface="ＭＳ Ｐゴシック"/>
              </a:rPr>
              <a:t>RNA-</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lncRNAseq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Proteome: </a:t>
            </a:r>
            <a:r>
              <a:rPr lang="en-US" sz="1200" dirty="0">
                <a:solidFill>
                  <a:srgbClr val="00468B"/>
                </a:solidFill>
                <a:latin typeface="Arial"/>
                <a:ea typeface="ＭＳ Ｐゴシック"/>
              </a:rPr>
              <a:t>RPPA. </a:t>
            </a:r>
          </a:p>
          <a:p>
            <a:pPr marL="171450" indent="-171450" defTabSz="685800">
              <a:buFont typeface="Arial" panose="020B0604020202020204" pitchFamily="34" charset="0"/>
              <a:buChar char="•"/>
            </a:pPr>
            <a:r>
              <a:rPr lang="en-US" sz="1200" dirty="0">
                <a:solidFill>
                  <a:srgbClr val="00468B"/>
                </a:solidFill>
                <a:latin typeface="Arial"/>
                <a:ea typeface="ＭＳ Ｐゴシック"/>
              </a:rPr>
              <a:t>The analyses have focused on identifying b</a:t>
            </a:r>
            <a:r>
              <a:rPr lang="en-US" dirty="0"/>
              <a:t>rain enhancers relevant and disease-specific </a:t>
            </a:r>
            <a:r>
              <a:rPr lang="en-US" dirty="0" err="1"/>
              <a:t>eQTLs</a:t>
            </a:r>
            <a:r>
              <a:rPr lang="en-US" dirty="0"/>
              <a:t> and epigenomic variation.</a:t>
            </a:r>
            <a:endParaRPr lang="en-US" sz="1200" kern="1200" dirty="0">
              <a:solidFill>
                <a:schemeClr val="tx1"/>
              </a:solidFill>
              <a:effectLst/>
              <a:latin typeface="+mn-lt"/>
              <a:ea typeface="+mn-ea"/>
              <a:cs typeface="+mn-cs"/>
            </a:endParaRP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An invaluable public resource of multidimensional genomic data </a:t>
            </a: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They are also collaborating with GTEX, ENCODE and other related consortia to enhance the power and impact of their analyses.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B3421-7F1D-4156-A6B6-E923F12F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8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employ Gini distance as a measurement for feature importance in 4 models of GenoDock. We find GERP score, amino acid side chain volume change, polar surface area of drug ligand, distance between mutated amino acid residue and drug ligand are the most important features in SNV annotation features, PDB features, ligand features, and structure features, respectively. With more features feeding into our classifier, the significance of each feature is stable across different models. Particularly, binding site is an important feature if there is at least one structural component (protein PDB, drug ligand or co-crystal structure) present during the classification process of GenoDock. If the protein residue associated with the nsSNV of interest is not on binding pocket, the probability of this nsSNV to disrupt the drug-protein binding is much smaller than those nsSNVs that are associated with binding pocket residues.</a:t>
            </a:r>
            <a:r>
              <a:rPr lang="zh-CN" altLang="zh-CN" dirty="0">
                <a:effectLst/>
              </a:rPr>
              <a:t> </a:t>
            </a:r>
            <a:endParaRPr kumimoji="1" lang="zh-CN" altLang="en-US" dirty="0"/>
          </a:p>
        </p:txBody>
      </p:sp>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812578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 overall comparison of common, rare, passenger, and driver SNVs in terms of binding affinity change from the GenoDock data source. SNVs with </a:t>
                </a:r>
                <a14:m>
                  <m:oMath xmlns:m="http://schemas.openxmlformats.org/officeDocument/2006/math">
                    <m:r>
                      <a:rPr lang="zh-CN" altLang="zh-CN" sz="1200" i="1" kern="1200">
                        <a:solidFill>
                          <a:schemeClr val="tx1"/>
                        </a:solidFill>
                        <a:effectLst/>
                        <a:latin typeface="Cambria Math" panose="02040503050406030204" pitchFamily="18" charset="0"/>
                        <a:ea typeface="+mn-ea"/>
                        <a:cs typeface="+mn-cs"/>
                      </a:rPr>
                      <m:t>∆</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&gt;0</m:t>
                    </m:r>
                  </m:oMath>
                </a14:m>
                <a:r>
                  <a:rPr lang="en-US" altLang="zh-CN" sz="1200" kern="1200" dirty="0">
                    <a:solidFill>
                      <a:schemeClr val="tx1"/>
                    </a:solidFill>
                    <a:effectLst/>
                    <a:latin typeface="+mn-lt"/>
                    <a:ea typeface="+mn-ea"/>
                    <a:cs typeface="+mn-cs"/>
                  </a:rPr>
                  <a:t> were plotted in order to compare the extent of destabilization of ligand binding by each SNV group. The mean values for those SNVs leading to ligand-binding disruption for common, rare, passenger, and driver SNVs from the ExAC and TCGA dataset were 0.117 kcal/mol, 0.129 kcal/mol, 0.159 kcal/mol, and 0.236 kcal/mol, respectively. The difference between common and rare SNVs from the ExAC dataset was not significant; the difference between passenger and driver SNVs from TCGA was significant, with a p-value of 3.60e-4, where driver SNVs were more likely to disrupt ligand binding compared with other groups. The green-dotted and pink-dotted lines in the figure show the percentage of SNVs from each group that lead to non-positive shift of binding affinity (</a:t>
                </a:r>
                <a14:m>
                  <m:oMath xmlns:m="http://schemas.openxmlformats.org/officeDocument/2006/math">
                    <m:r>
                      <a:rPr lang="zh-CN" altLang="zh-CN" sz="1200" i="1" kern="1200">
                        <a:solidFill>
                          <a:schemeClr val="tx1"/>
                        </a:solidFill>
                        <a:effectLst/>
                        <a:latin typeface="Cambria Math" panose="02040503050406030204" pitchFamily="18" charset="0"/>
                        <a:ea typeface="+mn-ea"/>
                        <a:cs typeface="+mn-cs"/>
                      </a:rPr>
                      <m:t>∆</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&lt;0 </m:t>
                    </m:r>
                    <m:r>
                      <a:rPr lang="en-US" altLang="zh-CN" sz="1200" i="1" kern="1200">
                        <a:solidFill>
                          <a:schemeClr val="tx1"/>
                        </a:solidFill>
                        <a:effectLst/>
                        <a:latin typeface="Cambria Math" panose="02040503050406030204" pitchFamily="18" charset="0"/>
                        <a:ea typeface="+mn-ea"/>
                        <a:cs typeface="+mn-cs"/>
                      </a:rPr>
                      <m:t>𝑜𝑟</m:t>
                    </m:r>
                    <m:r>
                      <a:rPr lang="en-US" altLang="zh-CN" sz="1200" i="1" kern="1200">
                        <a:solidFill>
                          <a:schemeClr val="tx1"/>
                        </a:solidFill>
                        <a:effectLst/>
                        <a:latin typeface="Cambria Math" panose="02040503050406030204" pitchFamily="18" charset="0"/>
                        <a:ea typeface="+mn-ea"/>
                        <a:cs typeface="+mn-cs"/>
                      </a:rPr>
                      <m:t> ∆</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=0</m:t>
                    </m:r>
                  </m:oMath>
                </a14:m>
                <a:r>
                  <a:rPr lang="en-US" altLang="zh-CN" sz="1200" kern="1200" dirty="0">
                    <a:solidFill>
                      <a:schemeClr val="tx1"/>
                    </a:solidFill>
                    <a:effectLst/>
                    <a:latin typeface="+mn-lt"/>
                    <a:ea typeface="+mn-ea"/>
                    <a:cs typeface="+mn-cs"/>
                  </a:rPr>
                  <a:t>; 94%, 93%, 91%, 85%, respectively), and those that do not change the binding affinity (</a:t>
                </a:r>
                <a14:m>
                  <m:oMath xmlns:m="http://schemas.openxmlformats.org/officeDocument/2006/math">
                    <m:r>
                      <a:rPr lang="zh-CN" altLang="zh-CN" sz="1200" i="1" kern="1200">
                        <a:solidFill>
                          <a:schemeClr val="tx1"/>
                        </a:solidFill>
                        <a:effectLst/>
                        <a:latin typeface="Cambria Math" panose="02040503050406030204" pitchFamily="18" charset="0"/>
                        <a:ea typeface="+mn-ea"/>
                        <a:cs typeface="+mn-cs"/>
                      </a:rPr>
                      <m:t>∆</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=0</m:t>
                    </m:r>
                  </m:oMath>
                </a14:m>
                <a:r>
                  <a:rPr lang="en-US" altLang="zh-CN" sz="1200" kern="1200" dirty="0">
                    <a:solidFill>
                      <a:schemeClr val="tx1"/>
                    </a:solidFill>
                    <a:effectLst/>
                    <a:latin typeface="+mn-lt"/>
                    <a:ea typeface="+mn-ea"/>
                    <a:cs typeface="+mn-cs"/>
                  </a:rPr>
                  <a:t>; 88%, 87%, 87%, 77%, respectively). It is clear that cancer driver SNVs have a greater probability to result in a positive binding affinity change compared with the other three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Driver: SNVs in cancer driver genes listed in Catalogue of Somatic Mutations in Cancer (COSMIC)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Rare: </a:t>
                </a:r>
                <a:r>
                  <a:rPr lang="en-US" altLang="zh-CN" sz="1200" kern="1200" dirty="0" err="1">
                    <a:solidFill>
                      <a:schemeClr val="tx1"/>
                    </a:solidFill>
                    <a:effectLst/>
                    <a:latin typeface="+mn-lt"/>
                    <a:ea typeface="+mn-ea"/>
                    <a:cs typeface="+mn-cs"/>
                  </a:rPr>
                  <a:t>allel</a:t>
                </a:r>
                <a:r>
                  <a:rPr lang="en-US" altLang="zh-CN" sz="1200" kern="1200" dirty="0">
                    <a:solidFill>
                      <a:schemeClr val="tx1"/>
                    </a:solidFill>
                    <a:effectLst/>
                    <a:latin typeface="+mn-lt"/>
                    <a:ea typeface="+mn-ea"/>
                    <a:cs typeface="+mn-cs"/>
                  </a:rPr>
                  <a:t> freq./2*(# of </a:t>
                </a:r>
                <a:r>
                  <a:rPr lang="en-US" altLang="zh-CN" sz="1200" kern="1200" dirty="0" err="1">
                    <a:solidFill>
                      <a:schemeClr val="tx1"/>
                    </a:solidFill>
                    <a:effectLst/>
                    <a:latin typeface="+mn-lt"/>
                    <a:ea typeface="+mn-ea"/>
                    <a:cs typeface="+mn-cs"/>
                  </a:rPr>
                  <a:t>indiv</a:t>
                </a:r>
                <a:r>
                  <a:rPr lang="en-US" altLang="zh-CN" sz="1200" kern="1200" dirty="0">
                    <a:solidFill>
                      <a:schemeClr val="tx1"/>
                    </a:solidFill>
                    <a:effectLst/>
                    <a:latin typeface="+mn-lt"/>
                    <a:ea typeface="+mn-ea"/>
                    <a:cs typeface="+mn-cs"/>
                  </a:rPr>
                  <a:t>.) = 1, appear once. 2 alleles per person</a:t>
                </a:r>
                <a:endParaRPr lang="zh-CN" altLang="zh-CN" sz="1200" kern="1200" dirty="0">
                  <a:solidFill>
                    <a:schemeClr val="tx1"/>
                  </a:solidFill>
                  <a:effectLst/>
                  <a:latin typeface="+mn-lt"/>
                  <a:ea typeface="+mn-ea"/>
                  <a:cs typeface="+mn-cs"/>
                </a:endParaRPr>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 overall comparison of common, rare, passenger, and driver SNVs in terms of binding affinity change from the GenoDock data source. SNVs with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𝐵𝐴&gt;0</a:t>
                </a:r>
                <a:r>
                  <a:rPr lang="en-US" altLang="zh-CN" sz="1200" kern="1200" dirty="0">
                    <a:solidFill>
                      <a:schemeClr val="tx1"/>
                    </a:solidFill>
                    <a:effectLst/>
                    <a:latin typeface="+mn-lt"/>
                    <a:ea typeface="+mn-ea"/>
                    <a:cs typeface="+mn-cs"/>
                  </a:rPr>
                  <a:t> were plotted in order to compare the extent of destabilization of ligand binding by each SNV group. The mean values for those SNVs leading to ligand-binding disruption for common, rare, passenger, and driver SNVs from the ExAC and TCGA dataset were 0.117 kcal/mol, 0.129 kcal/mol, 0.159 kcal/mol, and 0.236 kcal/mol, respectively. The difference between common and rare SNVs from the ExAC dataset was not significant; the difference between passenger and driver SNVs from TCGA was significant, with a p-value of 3.60e-4, where driver SNVs were more likely to disrupt ligand binding compared with other groups. The green-dotted and pink-dotted lines in the figure show the percentage of SNVs from each group that lead to non-positive shift of binding affinity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𝐵𝐴&lt;0 𝑜𝑟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𝐵𝐴=0</a:t>
                </a:r>
                <a:r>
                  <a:rPr lang="en-US" altLang="zh-CN" sz="1200" kern="1200" dirty="0">
                    <a:solidFill>
                      <a:schemeClr val="tx1"/>
                    </a:solidFill>
                    <a:effectLst/>
                    <a:latin typeface="+mn-lt"/>
                    <a:ea typeface="+mn-ea"/>
                    <a:cs typeface="+mn-cs"/>
                  </a:rPr>
                  <a:t>; 94%, 93%, 91%, 85%, respectively), and those that do not change the binding affinity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𝐵𝐴=0</a:t>
                </a:r>
                <a:r>
                  <a:rPr lang="en-US" altLang="zh-CN" sz="1200" kern="1200" dirty="0">
                    <a:solidFill>
                      <a:schemeClr val="tx1"/>
                    </a:solidFill>
                    <a:effectLst/>
                    <a:latin typeface="+mn-lt"/>
                    <a:ea typeface="+mn-ea"/>
                    <a:cs typeface="+mn-cs"/>
                  </a:rPr>
                  <a:t>; 88%, 87%, 87%, 77%, respectively). It is clear that cancer driver SNVs have a greater probability to result in a positive binding affinity change compared with the other three groups. </a:t>
                </a:r>
                <a:endParaRPr lang="zh-CN" altLang="zh-CN" sz="1200" kern="1200" dirty="0">
                  <a:solidFill>
                    <a:schemeClr val="tx1"/>
                  </a:solidFill>
                  <a:effectLst/>
                  <a:latin typeface="+mn-lt"/>
                  <a:ea typeface="+mn-ea"/>
                  <a:cs typeface="+mn-cs"/>
                </a:endParaRPr>
              </a:p>
              <a:p>
                <a:endParaRPr kumimoji="1" lang="zh-CN" altLang="en-US" dirty="0"/>
              </a:p>
            </p:txBody>
          </p:sp>
        </mc:Fallback>
      </mc:AlternateContent>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884174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applied GenoDock (“SNV + Ligand”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290,515 somatic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the binding pocket in order to estimate the maximum probability</a:t>
            </a:r>
            <a:endParaRPr lang="zh-CN" altLang="zh-CN" sz="1200" kern="1200" dirty="0">
              <a:solidFill>
                <a:schemeClr val="tx1"/>
              </a:solidFill>
              <a:effectLst/>
              <a:latin typeface="+mn-lt"/>
              <a:ea typeface="+mn-ea"/>
              <a:cs typeface="+mn-cs"/>
            </a:endParaRPr>
          </a:p>
          <a:p>
            <a:endParaRPr kumimoji="1" lang="zh-CN" altLang="en-US" dirty="0"/>
          </a:p>
        </p:txBody>
      </p:sp>
      <p:sp>
        <p:nvSpPr>
          <p:cNvPr id="4" name="页眉占位符 3"/>
          <p:cNvSpPr>
            <a:spLocks noGrp="1"/>
          </p:cNvSpPr>
          <p:nvPr>
            <p:ph type="hdr" sz="quarter"/>
          </p:nvPr>
        </p:nvSpPr>
        <p:spPr/>
        <p:txBody>
          <a:bodyPr/>
          <a:lstStyle/>
          <a:p>
            <a:r>
              <a:rPr lang="en-US">
                <a:solidFill>
                  <a:prstClr val="black"/>
                </a:solidFill>
              </a:rPr>
              <a:t>Bo Wang: Thesis Defense</a:t>
            </a:r>
          </a:p>
        </p:txBody>
      </p:sp>
      <p:sp>
        <p:nvSpPr>
          <p:cNvPr id="5" name="灯片编号占位符 4"/>
          <p:cNvSpPr>
            <a:spLocks noGrp="1"/>
          </p:cNvSpPr>
          <p:nvPr>
            <p:ph type="sldNum" sz="quarter" idx="5"/>
          </p:nvPr>
        </p:nvSpPr>
        <p:spPr/>
        <p:txBody>
          <a:bodyPr/>
          <a:lstStyle/>
          <a:p>
            <a:fld id="{23C462A2-CDEC-8C45-A912-FB8B0964D08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452699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11618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8000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1047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805E3-5682-9C42-B250-E381CFDC8FEE}" type="slidenum">
              <a:rPr lang="en-US" smtClean="0"/>
              <a:t>13</a:t>
            </a:fld>
            <a:endParaRPr lang="en-US"/>
          </a:p>
        </p:txBody>
      </p:sp>
    </p:spTree>
    <p:extLst>
      <p:ext uri="{BB962C8B-B14F-4D97-AF65-F5344CB8AC3E}">
        <p14:creationId xmlns:p14="http://schemas.microsoft.com/office/powerpoint/2010/main" val="169414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15</a:t>
            </a:fld>
            <a:endParaRPr lang="en-US"/>
          </a:p>
        </p:txBody>
      </p:sp>
    </p:spTree>
    <p:extLst>
      <p:ext uri="{BB962C8B-B14F-4D97-AF65-F5344CB8AC3E}">
        <p14:creationId xmlns:p14="http://schemas.microsoft.com/office/powerpoint/2010/main" val="11861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16</a:t>
            </a:fld>
            <a:endParaRPr lang="en-US"/>
          </a:p>
        </p:txBody>
      </p:sp>
    </p:spTree>
    <p:extLst>
      <p:ext uri="{BB962C8B-B14F-4D97-AF65-F5344CB8AC3E}">
        <p14:creationId xmlns:p14="http://schemas.microsoft.com/office/powerpoint/2010/main" val="353853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538618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21</a:t>
            </a:fld>
            <a:endParaRPr lang="en-US"/>
          </a:p>
        </p:txBody>
      </p:sp>
    </p:spTree>
    <p:extLst>
      <p:ext uri="{BB962C8B-B14F-4D97-AF65-F5344CB8AC3E}">
        <p14:creationId xmlns:p14="http://schemas.microsoft.com/office/powerpoint/2010/main" val="1977749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A6C5A0-6DF6-944B-8349-1C91B77C565A}" type="datetime1">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44CEA-07FB-D34D-BDB2-B972B4EF5F35}" type="datetime1">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E387D-9623-4D44-A9FB-3788614EF648}" type="datetime1">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19876B-A5D7-FF44-B695-1D98A946966B}" type="datetime1">
              <a:rPr lang="en-US" smtClean="0">
                <a:solidFill>
                  <a:prstClr val="black">
                    <a:tint val="75000"/>
                  </a:prstClr>
                </a:solidFill>
              </a:rPr>
              <a:pPr/>
              <a:t>3/27/19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83D864-1D82-A649-8120-CDEF2B3F99E6}" type="datetime1">
              <a:rPr lang="en-US" smtClean="0">
                <a:solidFill>
                  <a:prstClr val="black">
                    <a:tint val="75000"/>
                  </a:prstClr>
                </a:solidFill>
              </a:rPr>
              <a:pPr/>
              <a:t>3/27/19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C8412D-CF45-8949-ACB8-5F900AD027ED}" type="datetime1">
              <a:rPr lang="en-US" smtClean="0">
                <a:solidFill>
                  <a:prstClr val="black">
                    <a:tint val="75000"/>
                  </a:prstClr>
                </a:solidFill>
              </a:rPr>
              <a:pPr/>
              <a:t>3/27/19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E7D09-9055-1A4B-BF50-9E556F7118CB}" type="datetime1">
              <a:rPr lang="en-US" smtClean="0">
                <a:solidFill>
                  <a:prstClr val="black">
                    <a:tint val="75000"/>
                  </a:prstClr>
                </a:solidFill>
              </a:rPr>
              <a:pPr/>
              <a:t>3/27/19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
        <p:nvSpPr>
          <p:cNvPr id="5" name="Rectangle 4">
            <a:extLst>
              <a:ext uri="{FF2B5EF4-FFF2-40B4-BE49-F238E27FC236}">
                <a16:creationId xmlns="" xmlns:a16="http://schemas.microsoft.com/office/drawing/2014/main" id="{C3005F1D-4823-9040-B1B5-EDC9BD5C046A}"/>
              </a:ext>
            </a:extLst>
          </p:cNvPr>
          <p:cNvSpPr/>
          <p:nvPr userDrawn="1"/>
        </p:nvSpPr>
        <p:spPr>
          <a:xfrm>
            <a:off x="0" y="0"/>
            <a:ext cx="9144000" cy="497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C5C662-C6BC-A34A-92D8-A2DDAD7C6877}" type="datetime1">
              <a:rPr lang="en-US" smtClean="0">
                <a:solidFill>
                  <a:prstClr val="black">
                    <a:tint val="75000"/>
                  </a:prstClr>
                </a:solidFill>
              </a:rPr>
              <a:pPr/>
              <a:t>3/27/19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2CDA31-350D-C94F-A19B-B5F15AAA9BB6}" type="datetime1">
              <a:rPr lang="en-US" smtClean="0">
                <a:solidFill>
                  <a:prstClr val="black">
                    <a:tint val="75000"/>
                  </a:prstClr>
                </a:solidFill>
              </a:rPr>
              <a:pPr/>
              <a:t>3/27/19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6B84A-573D-2748-A7A4-AC0A0208578A}" type="datetime1">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1BA9F1-5AA4-1144-994D-DD2ED5CDE70F}" type="datetime1">
              <a:rPr lang="en-US" smtClean="0">
                <a:solidFill>
                  <a:prstClr val="black">
                    <a:tint val="75000"/>
                  </a:prstClr>
                </a:solidFill>
              </a:rPr>
              <a:pPr/>
              <a:t>3/27/19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uk-UA" smtClean="0"/>
              <a:pPr>
                <a:spcBef>
                  <a:spcPts val="0"/>
                </a:spcBef>
                <a:spcAft>
                  <a:spcPts val="0"/>
                </a:spcAft>
              </a:pPr>
              <a:t>‹#›</a:t>
            </a:fld>
            <a:endParaRPr lang="uk-UA"/>
          </a:p>
        </p:txBody>
      </p:sp>
    </p:spTree>
    <p:extLst>
      <p:ext uri="{BB962C8B-B14F-4D97-AF65-F5344CB8AC3E}">
        <p14:creationId xmlns:p14="http://schemas.microsoft.com/office/powerpoint/2010/main" val="350286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6573078" y="6415802"/>
            <a:ext cx="2756453" cy="246221"/>
          </a:xfrm>
          <a:prstGeom prst="rect">
            <a:avLst/>
          </a:prstGeom>
          <a:noFill/>
        </p:spPr>
        <p:txBody>
          <a:bodyPr wrap="square" rtlCol="0">
            <a:spAutoFit/>
          </a:bodyPr>
          <a:lstStyle/>
          <a:p>
            <a:r>
              <a:rPr lang="en-US" sz="1000" dirty="0" err="1" smtClean="0">
                <a:solidFill>
                  <a:prstClr val="white">
                    <a:lumMod val="50000"/>
                  </a:prstClr>
                </a:solidFill>
              </a:rPr>
              <a:t>Lectures.gersteinlab.org</a:t>
            </a:r>
            <a:endParaRPr lang="en-US" sz="1000" dirty="0">
              <a:solidFill>
                <a:prstClr val="white">
                  <a:lumMod val="50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0469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tags" Target="../tags/tag1.xml"/><Relationship Id="rId8" Type="http://schemas.openxmlformats.org/officeDocument/2006/relationships/tags" Target="../tags/tag2.xml"/><Relationship Id="rId9"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theme" Target="../theme/theme4.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661" r:id="rId5"/>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749B111-ACAC-824A-A544-3608199FB243}" type="datetime1">
              <a:rPr lang="en-US" b="0" smtClean="0">
                <a:solidFill>
                  <a:prstClr val="black">
                    <a:tint val="75000"/>
                  </a:prstClr>
                </a:solidFill>
                <a:latin typeface="Calibri" panose="020F0502020204030204"/>
                <a:ea typeface=""/>
                <a:cs typeface=""/>
              </a:rPr>
              <a:pPr fontAlgn="auto">
                <a:spcBef>
                  <a:spcPts val="0"/>
                </a:spcBef>
                <a:spcAft>
                  <a:spcPts val="0"/>
                </a:spcAft>
              </a:pPr>
              <a:t>3/27/19</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6A35308-0B2E-5447-9C93-15632AAF627C}"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806879317"/>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 id="214752763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0B938F4-FFEC-BA46-B3EB-1F4154EFE73A}"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212241761"/>
      </p:ext>
    </p:extLst>
  </p:cSld>
  <p:clrMap bg1="lt1" tx1="dk1" bg2="lt2" tx2="dk2" accent1="accent1" accent2="accent2" accent3="accent3" accent4="accent4" accent5="accent5" accent6="accent6" hlink="hlink" folHlink="folHlink"/>
  <p:sldLayoutIdLst>
    <p:sldLayoutId id="2147527650" r:id="rId1"/>
    <p:sldLayoutId id="2147527651" r:id="rId2"/>
    <p:sldLayoutId id="2147527652" r:id="rId3"/>
    <p:sldLayoutId id="2147527653" r:id="rId4"/>
    <p:sldLayoutId id="2147527654" r:id="rId5"/>
    <p:sldLayoutId id="2147527655" r:id="rId6"/>
    <p:sldLayoutId id="2147527656" r:id="rId7"/>
    <p:sldLayoutId id="2147527657" r:id="rId8"/>
    <p:sldLayoutId id="2147527658" r:id="rId9"/>
    <p:sldLayoutId id="2147527659" r:id="rId10"/>
    <p:sldLayoutId id="214752766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tif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40.png"/><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tiff"/><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33.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41.png"/><Relationship Id="rId5" Type="http://schemas.openxmlformats.org/officeDocument/2006/relationships/image" Target="../media/image152.png"/><Relationship Id="rId6" Type="http://schemas.openxmlformats.org/officeDocument/2006/relationships/image" Target="../media/image161.png"/><Relationship Id="rId1" Type="http://schemas.openxmlformats.org/officeDocument/2006/relationships/slideLayout" Target="../slideLayouts/slideLayout33.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3" Type="http://schemas.openxmlformats.org/officeDocument/2006/relationships/image" Target="../media/image550.png"/><Relationship Id="rId4" Type="http://schemas.openxmlformats.org/officeDocument/2006/relationships/image" Target="../media/image5.png"/><Relationship Id="rId5" Type="http://schemas.openxmlformats.org/officeDocument/2006/relationships/image" Target="../media/image62.png"/><Relationship Id="rId6" Type="http://schemas.openxmlformats.org/officeDocument/2006/relationships/image" Target="../media/image77.png"/><Relationship Id="rId7" Type="http://schemas.openxmlformats.org/officeDocument/2006/relationships/image" Target="../media/image8.png"/><Relationship Id="rId1" Type="http://schemas.openxmlformats.org/officeDocument/2006/relationships/slideLayout" Target="../slideLayouts/slideLayout33.xml"/><Relationship Id="rId2" Type="http://schemas.openxmlformats.org/officeDocument/2006/relationships/image" Target="../media/image41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notesSlide" Target="../notesSlides/notesSlide24.xml"/><Relationship Id="rId1" Type="http://schemas.openxmlformats.org/officeDocument/2006/relationships/tags" Target="../tags/tag7.xml"/><Relationship Id="rId2" Type="http://schemas.openxmlformats.org/officeDocument/2006/relationships/tags" Target="../tags/tag8.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100.png"/><Relationship Id="rId1" Type="http://schemas.openxmlformats.org/officeDocument/2006/relationships/slideLayout" Target="../slideLayouts/slideLayout33.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3" Type="http://schemas.openxmlformats.org/officeDocument/2006/relationships/image" Target="../media/image250.png"/><Relationship Id="rId4" Type="http://schemas.openxmlformats.org/officeDocument/2006/relationships/image" Target="../media/image80.png"/><Relationship Id="rId5" Type="http://schemas.openxmlformats.org/officeDocument/2006/relationships/image" Target="../media/image60.png"/><Relationship Id="rId1" Type="http://schemas.openxmlformats.org/officeDocument/2006/relationships/slideLayout" Target="../slideLayouts/slideLayout33.xml"/><Relationship Id="rId2"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3.png"/><Relationship Id="rId1" Type="http://schemas.openxmlformats.org/officeDocument/2006/relationships/slideLayout" Target="../slideLayouts/slideLayout33.xml"/><Relationship Id="rId2" Type="http://schemas.openxmlformats.org/officeDocument/2006/relationships/notesSlide" Target="../notesSlides/notesSlide27.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480.png"/><Relationship Id="rId8" Type="http://schemas.openxmlformats.org/officeDocument/2006/relationships/image" Target="../media/image490.png"/><Relationship Id="rId9" Type="http://schemas.openxmlformats.org/officeDocument/2006/relationships/image" Target="../media/image500.png"/><Relationship Id="rId1" Type="http://schemas.openxmlformats.org/officeDocument/2006/relationships/slideLayout" Target="../slideLayouts/slideLayout33.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image" Target="../media/image68.emf"/></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32.xml"/><Relationship Id="rId2" Type="http://schemas.openxmlformats.org/officeDocument/2006/relationships/notesSlide" Target="../notesSlides/notesSlide30.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450.png"/><Relationship Id="rId5" Type="http://schemas.openxmlformats.org/officeDocument/2006/relationships/image" Target="../media/image460.png"/><Relationship Id="rId6" Type="http://schemas.openxmlformats.org/officeDocument/2006/relationships/image" Target="../media/image470.png"/><Relationship Id="rId1" Type="http://schemas.openxmlformats.org/officeDocument/2006/relationships/slideLayout" Target="../slideLayouts/slideLayout33.xml"/><Relationship Id="rId2" Type="http://schemas.openxmlformats.org/officeDocument/2006/relationships/notesSlide" Target="../notesSlides/notesSlide31.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33.xml"/><Relationship Id="rId2" Type="http://schemas.openxmlformats.org/officeDocument/2006/relationships/notesSlide" Target="../notesSlides/notesSlide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JPG"/><Relationship Id="rId3" Type="http://schemas.openxmlformats.org/officeDocument/2006/relationships/image" Target="../media/image7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hyperlink" Target="https://www.nature.com/articles/nrneurol.2012.263" TargetMode="External"/><Relationship Id="rId6" Type="http://schemas.openxmlformats.org/officeDocument/2006/relationships/hyperlink" Target="https://nam05.safelinks.protection.outlook.com/?url=http://clincancerres.aacrjournals.org/content/20/3/540.figures-only&amp;data=02|01|prashant.emani@yale.edu|e80284a238314496b63808d6b300e1bc|dd8cbebb21394df8b4114e3e87abeb5c|0|0|636893213711457553&amp;sdata=TROuZWI+fKcfAKoBa/jMSwHw3L612NZXbZ9j9qGYq0U=&amp;reserved=0" TargetMode="External"/><Relationship Id="rId7" Type="http://schemas.openxmlformats.org/officeDocument/2006/relationships/hyperlink" Target="https://nam05.safelinks.protection.outlook.com/?url=http://targetedcancercare.massgeneral.org/My-Trial-Guide/Diseases/Lung-Cancer/PTEN.aspx&amp;data=02|01|prashant.emani@yale.edu|e80284a238314496b63808d6b300e1bc|dd8cbebb21394df8b4114e3e87abeb5c|0|0|636893213711467567&amp;sdata=Y7bPiULYgrmq6OC/M7++ek4V3/zr0CXPrCCA4bRDUg0=&amp;reserved=0" TargetMode="External"/><Relationship Id="rId1" Type="http://schemas.openxmlformats.org/officeDocument/2006/relationships/slideLayout" Target="../slideLayouts/slideLayout4.xml"/><Relationship Id="rId2"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612142"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effectLst/>
              <a:latin typeface="Arial" pitchFamily="-65" charset="0"/>
            </a:endParaRPr>
          </a:p>
        </p:txBody>
      </p:sp>
      <p:sp>
        <p:nvSpPr>
          <p:cNvPr id="9218" name="Title 3"/>
          <p:cNvSpPr>
            <a:spLocks noGrp="1"/>
          </p:cNvSpPr>
          <p:nvPr>
            <p:ph type="ctrTitle"/>
          </p:nvPr>
        </p:nvSpPr>
        <p:spPr>
          <a:xfrm>
            <a:off x="680331" y="-55421"/>
            <a:ext cx="7806444" cy="1255572"/>
          </a:xfrm>
        </p:spPr>
        <p:txBody>
          <a:bodyPr/>
          <a:lstStyle/>
          <a:p>
            <a:r>
              <a:rPr lang="en-US" altLang="en-US" sz="1600" b="0" dirty="0" smtClean="0">
                <a:solidFill>
                  <a:schemeClr val="tx1"/>
                </a:solidFill>
              </a:rPr>
              <a:t>Brain Genomics</a:t>
            </a:r>
            <a:r>
              <a:rPr lang="en-US" altLang="en-US" sz="1800" b="0" dirty="0" smtClean="0">
                <a:solidFill>
                  <a:schemeClr val="tx1"/>
                </a:solidFill>
              </a:rPr>
              <a:t>:</a:t>
            </a:r>
            <a:r>
              <a:rPr lang="en-US" altLang="en-US" sz="2800" dirty="0" smtClean="0">
                <a:solidFill>
                  <a:schemeClr val="tx1"/>
                </a:solidFill>
              </a:rPr>
              <a:t> </a:t>
            </a:r>
            <a:r>
              <a:rPr lang="en-US" altLang="en-US" sz="2800" dirty="0">
                <a:solidFill>
                  <a:schemeClr val="tx1"/>
                </a:solidFill>
              </a:rPr>
              <a:t/>
            </a:r>
            <a:br>
              <a:rPr lang="en-US" altLang="en-US" sz="2800" dirty="0">
                <a:solidFill>
                  <a:schemeClr val="tx1"/>
                </a:solidFill>
              </a:rPr>
            </a:br>
            <a:r>
              <a:rPr lang="en-US" altLang="en-US" sz="1800" dirty="0" smtClean="0">
                <a:solidFill>
                  <a:schemeClr val="tx1"/>
                </a:solidFill>
              </a:rPr>
              <a:t>Using </a:t>
            </a:r>
            <a:r>
              <a:rPr lang="en-US" altLang="en-US" sz="1800" dirty="0">
                <a:solidFill>
                  <a:schemeClr val="tx1"/>
                </a:solidFill>
              </a:rPr>
              <a:t>population-scale functional genomics to </a:t>
            </a:r>
            <a:r>
              <a:rPr lang="en-US" altLang="en-US" sz="1800" dirty="0" smtClean="0">
                <a:solidFill>
                  <a:schemeClr val="tx1"/>
                </a:solidFill>
              </a:rPr>
              <a:t>suggest potential drug targets for </a:t>
            </a:r>
            <a:r>
              <a:rPr lang="en-US" altLang="en-US" sz="1800" dirty="0" err="1" smtClean="0">
                <a:solidFill>
                  <a:schemeClr val="tx1"/>
                </a:solidFill>
              </a:rPr>
              <a:t>neuropsychiatic</a:t>
            </a:r>
            <a:r>
              <a:rPr lang="en-US" altLang="en-US" sz="1800" dirty="0" smtClean="0">
                <a:solidFill>
                  <a:schemeClr val="tx1"/>
                </a:solidFill>
              </a:rPr>
              <a:t> disease</a:t>
            </a:r>
            <a:r>
              <a:rPr lang="en-US" altLang="en-US" sz="1800" dirty="0">
                <a:solidFill>
                  <a:schemeClr val="tx1"/>
                </a:solidFill>
              </a:rPr>
              <a:t> </a:t>
            </a:r>
            <a:r>
              <a:rPr lang="en-US" altLang="en-US" sz="1800" dirty="0" smtClean="0">
                <a:solidFill>
                  <a:schemeClr val="tx1"/>
                </a:solidFill>
              </a:rPr>
              <a:t>&amp; building a hybrid classifier to predict the differential sensitivity of individuals to drugs </a:t>
            </a:r>
            <a:endParaRPr lang="en-US" altLang="en-US" sz="3200" dirty="0">
              <a:solidFill>
                <a:schemeClr val="tx1"/>
              </a:solidFill>
              <a:ea typeface="ＭＳ Ｐゴシック" charset="-128"/>
            </a:endParaRPr>
          </a:p>
        </p:txBody>
      </p:sp>
      <p:sp>
        <p:nvSpPr>
          <p:cNvPr id="9219" name="Subtitle 4"/>
          <p:cNvSpPr>
            <a:spLocks noGrp="1"/>
          </p:cNvSpPr>
          <p:nvPr>
            <p:ph type="subTitle" idx="1"/>
          </p:nvPr>
        </p:nvSpPr>
        <p:spPr>
          <a:xfrm>
            <a:off x="3519073" y="6057644"/>
            <a:ext cx="5620344" cy="728915"/>
          </a:xfrm>
        </p:spPr>
        <p:txBody>
          <a:bodyPr/>
          <a:lstStyle/>
          <a:p>
            <a:pPr algn="r">
              <a:spcBef>
                <a:spcPts val="0"/>
              </a:spcBef>
            </a:pPr>
            <a:r>
              <a:rPr lang="en-US" altLang="en-US" sz="1400" b="0" dirty="0">
                <a:ea typeface="ＭＳ Ｐゴシック" charset="-128"/>
              </a:rPr>
              <a:t>Slides freely downloadable</a:t>
            </a:r>
            <a:br>
              <a:rPr lang="en-US" altLang="en-US" sz="1400" b="0" dirty="0">
                <a:ea typeface="ＭＳ Ｐゴシック" charset="-128"/>
              </a:rPr>
            </a:br>
            <a:r>
              <a:rPr lang="en-US" altLang="en-US" sz="1400" b="0" dirty="0">
                <a:ea typeface="ＭＳ Ｐゴシック" charset="-128"/>
              </a:rPr>
              <a:t> from </a:t>
            </a:r>
            <a:r>
              <a:rPr lang="en-US" altLang="en-US" sz="1400" dirty="0" err="1">
                <a:ea typeface="ＭＳ Ｐゴシック" charset="-128"/>
              </a:rPr>
              <a:t>Lectures.GersteinLab.org</a:t>
            </a:r>
            <a:r>
              <a:rPr lang="en-US" altLang="en-US" sz="1400" dirty="0">
                <a:ea typeface="ＭＳ Ｐゴシック" charset="-128"/>
              </a:rPr>
              <a:t>  </a:t>
            </a:r>
            <a:br>
              <a:rPr lang="en-US" altLang="en-US" sz="1400" dirty="0">
                <a:ea typeface="ＭＳ Ｐゴシック" charset="-128"/>
              </a:rPr>
            </a:br>
            <a:r>
              <a:rPr lang="en-US" altLang="en-US" sz="1400" b="0" dirty="0">
                <a:ea typeface="ＭＳ Ｐゴシック" charset="-128"/>
              </a:rPr>
              <a:t>&amp; “</a:t>
            </a:r>
            <a:r>
              <a:rPr lang="en-US" altLang="ja-JP" sz="1400" b="0" dirty="0">
                <a:ea typeface="ＭＳ Ｐゴシック" charset="-128"/>
              </a:rPr>
              <a:t>tweetable</a:t>
            </a:r>
            <a:r>
              <a:rPr lang="en-US" altLang="en-US" sz="1400" b="0" dirty="0">
                <a:ea typeface="ＭＳ Ｐゴシック" charset="-128"/>
              </a:rPr>
              <a:t>”</a:t>
            </a:r>
            <a:r>
              <a:rPr lang="en-US" altLang="ja-JP" sz="1400" b="0" dirty="0">
                <a:ea typeface="ＭＳ Ｐゴシック" charset="-128"/>
              </a:rPr>
              <a:t>  </a:t>
            </a:r>
            <a:r>
              <a:rPr lang="en-US" altLang="en-US" sz="1400" b="0" dirty="0">
                <a:ea typeface="ＭＳ Ｐゴシック" charset="-128"/>
              </a:rPr>
              <a:t>(via </a:t>
            </a:r>
            <a:r>
              <a:rPr lang="en-US" altLang="en-US" sz="1400" dirty="0">
                <a:ea typeface="ＭＳ Ｐゴシック" charset="-128"/>
              </a:rPr>
              <a:t>@</a:t>
            </a:r>
            <a:r>
              <a:rPr lang="en-US" altLang="en-US" sz="1400" dirty="0" err="1">
                <a:ea typeface="ＭＳ Ｐゴシック" charset="-128"/>
              </a:rPr>
              <a:t>MarkGerstein</a:t>
            </a:r>
            <a:r>
              <a:rPr lang="en-US" altLang="en-US" sz="1400" b="0" dirty="0">
                <a:ea typeface="ＭＳ Ｐゴシック" charset="-128"/>
              </a:rPr>
              <a:t>)</a:t>
            </a:r>
          </a:p>
          <a:p>
            <a:pPr algn="r">
              <a:spcBef>
                <a:spcPts val="0"/>
              </a:spcBef>
            </a:pPr>
            <a:endParaRPr lang="en-US" altLang="en-US" sz="1400" b="0" dirty="0">
              <a:ea typeface="ＭＳ Ｐゴシック" charset="-128"/>
            </a:endParaRPr>
          </a:p>
        </p:txBody>
      </p:sp>
      <p:sp>
        <p:nvSpPr>
          <p:cNvPr id="7" name="Subtitle 4"/>
          <p:cNvSpPr txBox="1">
            <a:spLocks/>
          </p:cNvSpPr>
          <p:nvPr/>
        </p:nvSpPr>
        <p:spPr bwMode="auto">
          <a:xfrm>
            <a:off x="38934" y="6067954"/>
            <a:ext cx="4087423" cy="71860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lvl1pPr marL="0" indent="0" algn="ctr" defTabSz="908050" rtl="0" eaLnBrk="0" fontAlgn="base" hangingPunct="0">
              <a:spcBef>
                <a:spcPct val="20000"/>
              </a:spcBef>
              <a:spcAft>
                <a:spcPct val="0"/>
              </a:spcAft>
              <a:buNone/>
              <a:defRPr sz="4400" b="1">
                <a:solidFill>
                  <a:schemeClr val="tx1"/>
                </a:solidFill>
                <a:latin typeface="+mn-lt"/>
                <a:ea typeface="ＭＳ Ｐゴシック" pitchFamily="-65" charset="-128"/>
                <a:cs typeface="ＭＳ Ｐゴシック" pitchFamily="-65" charset="-128"/>
              </a:defRPr>
            </a:lvl1pPr>
            <a:lvl2pPr marL="456910" indent="0" algn="ctr" defTabSz="908050" rtl="0" eaLnBrk="0" fontAlgn="base" hangingPunct="0">
              <a:spcBef>
                <a:spcPct val="20000"/>
              </a:spcBef>
              <a:spcAft>
                <a:spcPct val="0"/>
              </a:spcAft>
              <a:buFont typeface="Lucida Grande" charset="0"/>
              <a:buNone/>
              <a:defRPr sz="2400">
                <a:solidFill>
                  <a:schemeClr val="tx1"/>
                </a:solidFill>
                <a:latin typeface="+mn-lt"/>
                <a:ea typeface="ＭＳ Ｐゴシック" pitchFamily="-65" charset="-128"/>
              </a:defRPr>
            </a:lvl2pPr>
            <a:lvl3pPr marL="913822"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3pPr>
            <a:lvl4pPr marL="1370734"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7644" indent="0" algn="ctr" defTabSz="908050" rtl="0" eaLnBrk="0" fontAlgn="base" hangingPunct="0">
              <a:spcBef>
                <a:spcPct val="20000"/>
              </a:spcBef>
              <a:spcAft>
                <a:spcPct val="0"/>
              </a:spcAft>
              <a:buFont typeface="Lucida Grande" charset="0"/>
              <a:buNone/>
              <a:defRPr sz="2000">
                <a:solidFill>
                  <a:schemeClr val="tx1"/>
                </a:solidFill>
                <a:latin typeface="+mn-lt"/>
                <a:ea typeface="ＭＳ Ｐゴシック" pitchFamily="-65" charset="-128"/>
              </a:defRPr>
            </a:lvl5pPr>
            <a:lvl6pPr marL="228455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6pPr>
            <a:lvl7pPr marL="274146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7pPr>
            <a:lvl8pPr marL="319837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8pPr>
            <a:lvl9pPr marL="3655289"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9pPr>
          </a:lstStyle>
          <a:p>
            <a:pPr algn="l">
              <a:spcBef>
                <a:spcPts val="0"/>
              </a:spcBef>
            </a:pPr>
            <a:r>
              <a:rPr lang="en-US" altLang="en-US" sz="1400" b="0" kern="0" dirty="0">
                <a:ea typeface="ＭＳ Ｐゴシック" charset="-128"/>
              </a:rPr>
              <a:t>M </a:t>
            </a:r>
            <a:r>
              <a:rPr lang="en-US" altLang="en-US" sz="1400" b="0" kern="0" dirty="0" smtClean="0">
                <a:ea typeface="ＭＳ Ｐゴシック" charset="-128"/>
              </a:rPr>
              <a:t>Gerstein</a:t>
            </a:r>
            <a:br>
              <a:rPr lang="en-US" altLang="en-US" sz="1400" b="0" kern="0" dirty="0" smtClean="0">
                <a:ea typeface="ＭＳ Ｐゴシック" charset="-128"/>
              </a:rPr>
            </a:br>
            <a:r>
              <a:rPr lang="en-US" altLang="en-US" sz="1400" b="0" kern="0" dirty="0" smtClean="0">
                <a:ea typeface="ＭＳ Ｐゴシック" charset="-128"/>
              </a:rPr>
              <a:t>Yale</a:t>
            </a:r>
            <a:endParaRPr lang="en-US" altLang="en-US" sz="1400" b="0" kern="0" dirty="0">
              <a:ea typeface="ＭＳ Ｐゴシック" charset="-128"/>
            </a:endParaRPr>
          </a:p>
          <a:p>
            <a:pPr algn="l">
              <a:spcBef>
                <a:spcPts val="0"/>
              </a:spcBef>
            </a:pPr>
            <a:r>
              <a:rPr lang="en-US" altLang="en-US" sz="1400" b="0" dirty="0">
                <a:ea typeface="ＭＳ Ｐゴシック" charset="-128"/>
              </a:rPr>
              <a:t>(See last slide for more info.)</a:t>
            </a:r>
            <a:endParaRPr lang="en-US" altLang="en-US" sz="1400" b="0" kern="0" dirty="0">
              <a:ea typeface="ＭＳ Ｐゴシック" charset="-128"/>
            </a:endParaRPr>
          </a:p>
        </p:txBody>
      </p:sp>
      <p:grpSp>
        <p:nvGrpSpPr>
          <p:cNvPr id="3" name="Group 2"/>
          <p:cNvGrpSpPr/>
          <p:nvPr/>
        </p:nvGrpSpPr>
        <p:grpSpPr>
          <a:xfrm>
            <a:off x="1487989" y="1485899"/>
            <a:ext cx="6191129" cy="4353611"/>
            <a:chOff x="1692389" y="1957386"/>
            <a:chExt cx="5784776" cy="406786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384" y="1957541"/>
              <a:ext cx="3050781" cy="4067708"/>
            </a:xfrm>
            <a:prstGeom prst="rect">
              <a:avLst/>
            </a:prstGeom>
            <a:ln w="38100">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389" y="1957386"/>
              <a:ext cx="2750788" cy="4067708"/>
            </a:xfrm>
            <a:prstGeom prst="rect">
              <a:avLst/>
            </a:prstGeom>
            <a:ln w="38100">
              <a:solidFill>
                <a:schemeClr val="tx1"/>
              </a:solidFill>
            </a:ln>
          </p:spPr>
        </p:pic>
      </p:grpSp>
    </p:spTree>
    <p:extLst>
      <p:ext uri="{BB962C8B-B14F-4D97-AF65-F5344CB8AC3E}">
        <p14:creationId xmlns:p14="http://schemas.microsoft.com/office/powerpoint/2010/main" val="1390377756"/>
      </p:ext>
    </p:extLst>
  </p:cSld>
  <p:clrMapOvr>
    <a:masterClrMapping/>
  </p:clrMapOvr>
  <p:transition advTm="232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151670" y="4676029"/>
            <a:ext cx="542813" cy="39349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solidFill>
                <a:srgbClr val="000000"/>
              </a:solidFill>
            </a:endParaRPr>
          </a:p>
        </p:txBody>
      </p:sp>
      <p:pic>
        <p:nvPicPr>
          <p:cNvPr id="6" name="Picture 5"/>
          <p:cNvPicPr>
            <a:picLocks noChangeAspect="1"/>
          </p:cNvPicPr>
          <p:nvPr/>
        </p:nvPicPr>
        <p:blipFill>
          <a:blip r:embed="rId2"/>
          <a:stretch>
            <a:fillRect/>
          </a:stretch>
        </p:blipFill>
        <p:spPr>
          <a:xfrm>
            <a:off x="133242" y="1553052"/>
            <a:ext cx="8705958" cy="3615239"/>
          </a:xfrm>
          <a:prstGeom prst="rect">
            <a:avLst/>
          </a:prstGeom>
        </p:spPr>
      </p:pic>
      <p:sp>
        <p:nvSpPr>
          <p:cNvPr id="7" name="Rectangle 6"/>
          <p:cNvSpPr/>
          <p:nvPr/>
        </p:nvSpPr>
        <p:spPr bwMode="auto">
          <a:xfrm>
            <a:off x="780394" y="975538"/>
            <a:ext cx="236482" cy="27275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latin typeface="Arial" pitchFamily="-65" charset="0"/>
            </a:endParaRPr>
          </a:p>
        </p:txBody>
      </p:sp>
      <p:sp>
        <p:nvSpPr>
          <p:cNvPr id="9" name="Rectangle 8"/>
          <p:cNvSpPr/>
          <p:nvPr/>
        </p:nvSpPr>
        <p:spPr bwMode="auto">
          <a:xfrm>
            <a:off x="788277" y="2760984"/>
            <a:ext cx="236482" cy="27275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latin typeface="Arial" pitchFamily="-65" charset="0"/>
            </a:endParaRPr>
          </a:p>
        </p:txBody>
      </p:sp>
      <p:sp>
        <p:nvSpPr>
          <p:cNvPr id="8" name="Title 7">
            <a:extLst>
              <a:ext uri="{FF2B5EF4-FFF2-40B4-BE49-F238E27FC236}">
                <a16:creationId xmlns="" xmlns:a16="http://schemas.microsoft.com/office/drawing/2014/main" id="{D7F51DCA-B579-8740-81F8-0097799E2BD2}"/>
              </a:ext>
            </a:extLst>
          </p:cNvPr>
          <p:cNvSpPr>
            <a:spLocks noGrp="1"/>
          </p:cNvSpPr>
          <p:nvPr>
            <p:ph type="title"/>
          </p:nvPr>
        </p:nvSpPr>
        <p:spPr>
          <a:xfrm>
            <a:off x="685800" y="221670"/>
            <a:ext cx="7772400" cy="1143000"/>
          </a:xfrm>
        </p:spPr>
        <p:txBody>
          <a:bodyPr/>
          <a:lstStyle/>
          <a:p>
            <a:r>
              <a:rPr lang="en-US" dirty="0"/>
              <a:t>Developmental Capstone Data Set </a:t>
            </a:r>
          </a:p>
        </p:txBody>
      </p:sp>
      <p:sp>
        <p:nvSpPr>
          <p:cNvPr id="10" name="Rectangle 9">
            <a:extLst>
              <a:ext uri="{FF2B5EF4-FFF2-40B4-BE49-F238E27FC236}">
                <a16:creationId xmlns="" xmlns:a16="http://schemas.microsoft.com/office/drawing/2014/main" id="{2A84F5D7-94E8-3340-8A73-E65835ECE442}"/>
              </a:ext>
            </a:extLst>
          </p:cNvPr>
          <p:cNvSpPr/>
          <p:nvPr/>
        </p:nvSpPr>
        <p:spPr>
          <a:xfrm>
            <a:off x="6834367" y="6518927"/>
            <a:ext cx="1802096" cy="276999"/>
          </a:xfrm>
          <a:prstGeom prst="rect">
            <a:avLst/>
          </a:prstGeom>
        </p:spPr>
        <p:txBody>
          <a:bodyPr wrap="none">
            <a:spAutoFit/>
          </a:bodyPr>
          <a:lstStyle/>
          <a:p>
            <a:r>
              <a:rPr lang="en" dirty="0">
                <a:solidFill>
                  <a:schemeClr val="bg1">
                    <a:lumMod val="50000"/>
                  </a:schemeClr>
                </a:solidFill>
              </a:rPr>
              <a:t>[</a:t>
            </a:r>
            <a:r>
              <a:rPr lang="en-US" dirty="0">
                <a:solidFill>
                  <a:schemeClr val="bg1">
                    <a:lumMod val="50000"/>
                  </a:schemeClr>
                </a:solidFill>
              </a:rPr>
              <a:t>Li</a:t>
            </a:r>
            <a:r>
              <a:rPr lang="en" dirty="0">
                <a:solidFill>
                  <a:schemeClr val="bg1">
                    <a:lumMod val="50000"/>
                  </a:schemeClr>
                </a:solidFill>
              </a:rPr>
              <a:t> et al. (‘18) </a:t>
            </a:r>
            <a:r>
              <a:rPr lang="en-US" dirty="0">
                <a:solidFill>
                  <a:schemeClr val="bg1">
                    <a:lumMod val="50000"/>
                  </a:schemeClr>
                </a:solidFill>
              </a:rPr>
              <a:t>Science]</a:t>
            </a:r>
          </a:p>
        </p:txBody>
      </p:sp>
      <p:sp>
        <p:nvSpPr>
          <p:cNvPr id="11" name="TextBox 10">
            <a:extLst>
              <a:ext uri="{FF2B5EF4-FFF2-40B4-BE49-F238E27FC236}">
                <a16:creationId xmlns="" xmlns:a16="http://schemas.microsoft.com/office/drawing/2014/main" id="{C7ABEC23-0555-5C4E-AA83-20668762FACE}"/>
              </a:ext>
            </a:extLst>
          </p:cNvPr>
          <p:cNvSpPr txBox="1"/>
          <p:nvPr/>
        </p:nvSpPr>
        <p:spPr>
          <a:xfrm>
            <a:off x="246670" y="5780782"/>
            <a:ext cx="3183885" cy="1077218"/>
          </a:xfrm>
          <a:prstGeom prst="rect">
            <a:avLst/>
          </a:prstGeom>
          <a:noFill/>
        </p:spPr>
        <p:txBody>
          <a:bodyPr wrap="none" rtlCol="0">
            <a:spAutoFit/>
          </a:bodyPr>
          <a:lstStyle/>
          <a:p>
            <a:pPr marL="285750" indent="-285750" fontAlgn="base">
              <a:spcBef>
                <a:spcPct val="0"/>
              </a:spcBef>
              <a:spcAft>
                <a:spcPct val="0"/>
              </a:spcAft>
              <a:buFont typeface="Arial" charset="0"/>
              <a:buChar char="•"/>
            </a:pPr>
            <a:r>
              <a:rPr lang="en-US" sz="1600" b="0" dirty="0">
                <a:solidFill>
                  <a:srgbClr val="000000"/>
                </a:solidFill>
                <a:ea typeface="ＭＳ Ｐゴシック" charset="0"/>
                <a:cs typeface="ＭＳ Ｐゴシック" charset="0"/>
              </a:rPr>
              <a:t>60 Individuals in total</a:t>
            </a:r>
          </a:p>
          <a:p>
            <a:pPr marL="285750" indent="-285750" fontAlgn="base">
              <a:spcBef>
                <a:spcPct val="0"/>
              </a:spcBef>
              <a:spcAft>
                <a:spcPct val="0"/>
              </a:spcAft>
              <a:buFont typeface="Arial" charset="0"/>
              <a:buChar char="•"/>
            </a:pPr>
            <a:r>
              <a:rPr lang="en-US" sz="1600" b="0" dirty="0">
                <a:solidFill>
                  <a:srgbClr val="000000"/>
                </a:solidFill>
                <a:ea typeface="ＭＳ Ｐゴシック" charset="0"/>
                <a:cs typeface="ＭＳ Ｐゴシック" charset="0"/>
              </a:rPr>
              <a:t>Ages from 5 PCW to 64 yrs.</a:t>
            </a:r>
          </a:p>
          <a:p>
            <a:pPr marL="285750" indent="-285750" fontAlgn="base">
              <a:spcBef>
                <a:spcPct val="0"/>
              </a:spcBef>
              <a:spcAft>
                <a:spcPct val="0"/>
              </a:spcAft>
              <a:buFont typeface="Arial" charset="0"/>
              <a:buChar char="•"/>
            </a:pPr>
            <a:r>
              <a:rPr lang="en-US" sz="1600" b="0" dirty="0">
                <a:solidFill>
                  <a:srgbClr val="000000"/>
                </a:solidFill>
                <a:ea typeface="ＭＳ Ｐゴシック" charset="0"/>
                <a:cs typeface="ＭＳ Ｐゴシック" charset="0"/>
              </a:rPr>
              <a:t>16 brain regions for &gt; 9 PCW </a:t>
            </a:r>
          </a:p>
          <a:p>
            <a:pPr fontAlgn="base">
              <a:spcBef>
                <a:spcPct val="0"/>
              </a:spcBef>
              <a:spcAft>
                <a:spcPct val="0"/>
              </a:spcAft>
            </a:pPr>
            <a:endParaRPr lang="en-US" sz="1600" b="0"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9817842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23" name="Picture 22">
            <a:extLst>
              <a:ext uri="{FF2B5EF4-FFF2-40B4-BE49-F238E27FC236}">
                <a16:creationId xmlns="" xmlns:a16="http://schemas.microsoft.com/office/drawing/2014/main" id="{0F9153DD-4C71-0E40-A189-90B43CBBBF55}"/>
              </a:ext>
            </a:extLst>
          </p:cNvPr>
          <p:cNvPicPr>
            <a:picLocks noChangeAspect="1"/>
          </p:cNvPicPr>
          <p:nvPr/>
        </p:nvPicPr>
        <p:blipFill rotWithShape="1">
          <a:blip r:embed="rId2">
            <a:extLst>
              <a:ext uri="{28A0092B-C50C-407E-A947-70E740481C1C}">
                <a14:useLocalDpi xmlns:a14="http://schemas.microsoft.com/office/drawing/2010/main" val="0"/>
              </a:ext>
            </a:extLst>
          </a:blip>
          <a:srcRect r="13456"/>
          <a:stretch/>
        </p:blipFill>
        <p:spPr>
          <a:xfrm>
            <a:off x="34838" y="43315"/>
            <a:ext cx="9109162" cy="6132633"/>
          </a:xfrm>
          <a:prstGeom prst="rect">
            <a:avLst/>
          </a:prstGeom>
        </p:spPr>
      </p:pic>
      <p:sp>
        <p:nvSpPr>
          <p:cNvPr id="5" name="Rectangle 4"/>
          <p:cNvSpPr/>
          <p:nvPr/>
        </p:nvSpPr>
        <p:spPr bwMode="auto">
          <a:xfrm>
            <a:off x="1344892" y="5091705"/>
            <a:ext cx="723751" cy="52465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64818" y="3222589"/>
            <a:ext cx="1927397" cy="3434838"/>
          </a:xfrm>
        </p:spPr>
        <p:txBody>
          <a:bodyPr>
            <a:noAutofit/>
          </a:bodyPr>
          <a:lstStyle/>
          <a:p>
            <a:r>
              <a:rPr lang="en-US" sz="1800" dirty="0"/>
              <a:t>Collecting functional genomic datasets </a:t>
            </a:r>
            <a:br>
              <a:rPr lang="en-US" sz="1800" dirty="0"/>
            </a:br>
            <a:r>
              <a:rPr lang="en-US" sz="1800" dirty="0"/>
              <a:t>for the </a:t>
            </a:r>
            <a:br>
              <a:rPr lang="en-US" sz="1800" dirty="0"/>
            </a:br>
            <a:r>
              <a:rPr lang="en-US" sz="1800" dirty="0"/>
              <a:t>adult brain </a:t>
            </a:r>
            <a:br>
              <a:rPr lang="en-US" sz="1800" dirty="0"/>
            </a:br>
            <a:r>
              <a:rPr lang="en-US" sz="1800" dirty="0"/>
              <a:t/>
            </a:r>
            <a:br>
              <a:rPr lang="en-US" sz="1800" dirty="0"/>
            </a:br>
            <a:r>
              <a:rPr lang="en-US" sz="1400" dirty="0"/>
              <a:t>from </a:t>
            </a:r>
            <a:r>
              <a:rPr lang="en-US" sz="1400" dirty="0" err="1"/>
              <a:t>PsychENCODE</a:t>
            </a:r>
            <a:r>
              <a:rPr lang="en-US" sz="1400" dirty="0"/>
              <a:t>, </a:t>
            </a:r>
            <a:br>
              <a:rPr lang="en-US" sz="1400" dirty="0"/>
            </a:br>
            <a:r>
              <a:rPr lang="en-US" sz="1400" dirty="0"/>
              <a:t>other large consortia &amp; single cell studies</a:t>
            </a:r>
            <a:endParaRPr lang="en-US" sz="1800" dirty="0"/>
          </a:p>
        </p:txBody>
      </p:sp>
      <p:sp>
        <p:nvSpPr>
          <p:cNvPr id="3" name="TextBox 2"/>
          <p:cNvSpPr txBox="1"/>
          <p:nvPr/>
        </p:nvSpPr>
        <p:spPr>
          <a:xfrm>
            <a:off x="7463524" y="187623"/>
            <a:ext cx="1649811" cy="1015663"/>
          </a:xfrm>
          <a:prstGeom prst="rect">
            <a:avLst/>
          </a:prstGeom>
          <a:noFill/>
        </p:spPr>
        <p:txBody>
          <a:bodyPr wrap="none" rtlCol="0">
            <a:spAutoFit/>
          </a:bodyPr>
          <a:lstStyle/>
          <a:p>
            <a:r>
              <a:rPr lang="en-US" sz="2400" dirty="0"/>
              <a:t>1866</a:t>
            </a:r>
          </a:p>
          <a:p>
            <a:r>
              <a:rPr lang="en-US" dirty="0"/>
              <a:t>Individuals</a:t>
            </a:r>
          </a:p>
          <a:p>
            <a:r>
              <a:rPr lang="en-US" dirty="0"/>
              <a:t>~3.7K bulk RNA-</a:t>
            </a:r>
            <a:r>
              <a:rPr lang="en-US" dirty="0" err="1"/>
              <a:t>seq</a:t>
            </a:r>
            <a:endParaRPr lang="en-US" dirty="0"/>
          </a:p>
          <a:p>
            <a:r>
              <a:rPr lang="en-US" dirty="0"/>
              <a:t>~32K single-cells  </a:t>
            </a:r>
          </a:p>
        </p:txBody>
      </p:sp>
      <p:sp>
        <p:nvSpPr>
          <p:cNvPr id="6" name="Rectangle 5">
            <a:extLst>
              <a:ext uri="{FF2B5EF4-FFF2-40B4-BE49-F238E27FC236}">
                <a16:creationId xmlns="" xmlns:a16="http://schemas.microsoft.com/office/drawing/2014/main" id="{4B02BD5E-E183-B84C-9568-B2E78732F342}"/>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54412751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CC9905F-E7DF-1942-8638-AF4560363832}"/>
              </a:ext>
            </a:extLst>
          </p:cNvPr>
          <p:cNvPicPr>
            <a:picLocks noChangeAspect="1"/>
          </p:cNvPicPr>
          <p:nvPr/>
        </p:nvPicPr>
        <p:blipFill>
          <a:blip r:embed="rId2"/>
          <a:stretch>
            <a:fillRect/>
          </a:stretch>
        </p:blipFill>
        <p:spPr>
          <a:xfrm>
            <a:off x="0" y="1684832"/>
            <a:ext cx="8787161" cy="4711503"/>
          </a:xfrm>
          <a:prstGeom prst="rect">
            <a:avLst/>
          </a:prstGeom>
        </p:spPr>
      </p:pic>
      <p:sp>
        <p:nvSpPr>
          <p:cNvPr id="19" name="TextBox 18">
            <a:extLst>
              <a:ext uri="{FF2B5EF4-FFF2-40B4-BE49-F238E27FC236}">
                <a16:creationId xmlns="" xmlns:a16="http://schemas.microsoft.com/office/drawing/2014/main" id="{84E91F02-3C67-FB4C-844B-424B29CA9D2F}"/>
              </a:ext>
            </a:extLst>
          </p:cNvPr>
          <p:cNvSpPr txBox="1"/>
          <p:nvPr/>
        </p:nvSpPr>
        <p:spPr>
          <a:xfrm>
            <a:off x="1925102" y="6119336"/>
            <a:ext cx="1757212" cy="276999"/>
          </a:xfrm>
          <a:prstGeom prst="rect">
            <a:avLst/>
          </a:prstGeom>
          <a:noFill/>
        </p:spPr>
        <p:txBody>
          <a:bodyPr wrap="none" rtlCol="0">
            <a:spAutoFit/>
          </a:bodyPr>
          <a:lstStyle/>
          <a:p>
            <a:r>
              <a:rPr lang="en-US" dirty="0"/>
              <a:t>Lake et al., 2018 data</a:t>
            </a:r>
          </a:p>
        </p:txBody>
      </p:sp>
      <p:sp>
        <p:nvSpPr>
          <p:cNvPr id="21" name="TextBox 20">
            <a:extLst>
              <a:ext uri="{FF2B5EF4-FFF2-40B4-BE49-F238E27FC236}">
                <a16:creationId xmlns="" xmlns:a16="http://schemas.microsoft.com/office/drawing/2014/main" id="{01BE1B2F-6C52-EF4C-80F6-86598D50E23E}"/>
              </a:ext>
            </a:extLst>
          </p:cNvPr>
          <p:cNvSpPr txBox="1"/>
          <p:nvPr/>
        </p:nvSpPr>
        <p:spPr>
          <a:xfrm>
            <a:off x="4611583" y="6165502"/>
            <a:ext cx="3586944" cy="461665"/>
          </a:xfrm>
          <a:prstGeom prst="rect">
            <a:avLst/>
          </a:prstGeom>
          <a:noFill/>
        </p:spPr>
        <p:txBody>
          <a:bodyPr wrap="none" rtlCol="0">
            <a:spAutoFit/>
          </a:bodyPr>
          <a:lstStyle/>
          <a:p>
            <a:r>
              <a:rPr lang="en-US" b="0" dirty="0"/>
              <a:t>PEC adult data </a:t>
            </a:r>
            <a:br>
              <a:rPr lang="en-US" b="0" dirty="0"/>
            </a:br>
            <a:r>
              <a:rPr lang="en-US" b="0" dirty="0"/>
              <a:t>[Li et al. (‘18), Science. Wang et al. (‘18). Science]</a:t>
            </a:r>
          </a:p>
        </p:txBody>
      </p:sp>
      <p:sp>
        <p:nvSpPr>
          <p:cNvPr id="2" name="Title 1">
            <a:extLst>
              <a:ext uri="{FF2B5EF4-FFF2-40B4-BE49-F238E27FC236}">
                <a16:creationId xmlns="" xmlns:a16="http://schemas.microsoft.com/office/drawing/2014/main" id="{56C0F59E-0A69-7E48-8F88-13725E5699DE}"/>
              </a:ext>
            </a:extLst>
          </p:cNvPr>
          <p:cNvSpPr>
            <a:spLocks noGrp="1"/>
          </p:cNvSpPr>
          <p:nvPr>
            <p:ph type="title"/>
          </p:nvPr>
        </p:nvSpPr>
        <p:spPr>
          <a:xfrm>
            <a:off x="-293312" y="507914"/>
            <a:ext cx="7251673" cy="1176918"/>
          </a:xfrm>
        </p:spPr>
        <p:txBody>
          <a:bodyPr/>
          <a:lstStyle/>
          <a:p>
            <a:r>
              <a:rPr lang="en-US" dirty="0"/>
              <a:t>Merging &amp; Clustering Single Cell Data Sets</a:t>
            </a:r>
          </a:p>
        </p:txBody>
      </p:sp>
    </p:spTree>
    <p:extLst>
      <p:ext uri="{BB962C8B-B14F-4D97-AF65-F5344CB8AC3E}">
        <p14:creationId xmlns:p14="http://schemas.microsoft.com/office/powerpoint/2010/main" val="158106800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3065639" y="1862761"/>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6" name="TextBox 5"/>
          <p:cNvSpPr txBox="1"/>
          <p:nvPr/>
        </p:nvSpPr>
        <p:spPr>
          <a:xfrm>
            <a:off x="3742847" y="1076517"/>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7" name="TextBox 6"/>
          <p:cNvSpPr txBox="1"/>
          <p:nvPr/>
        </p:nvSpPr>
        <p:spPr>
          <a:xfrm>
            <a:off x="3794132" y="162804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8" name="TextBox 7"/>
          <p:cNvSpPr txBox="1"/>
          <p:nvPr/>
        </p:nvSpPr>
        <p:spPr>
          <a:xfrm>
            <a:off x="7557477" y="1239078"/>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9" name="TextBox 8"/>
          <p:cNvSpPr txBox="1"/>
          <p:nvPr/>
        </p:nvSpPr>
        <p:spPr>
          <a:xfrm>
            <a:off x="5272313" y="1869177"/>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p:cNvSpPr txBox="1"/>
          <p:nvPr/>
        </p:nvSpPr>
        <p:spPr>
          <a:xfrm>
            <a:off x="7599066" y="2270879"/>
            <a:ext cx="1276311"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(W)</a:t>
            </a:r>
            <a:endParaRPr lang="en-US" sz="1033" b="1" dirty="0">
              <a:latin typeface="Helvetica" charset="0"/>
              <a:ea typeface="Helvetica" charset="0"/>
              <a:cs typeface="Helvetica" charset="0"/>
            </a:endParaRPr>
          </a:p>
        </p:txBody>
      </p:sp>
      <p:sp>
        <p:nvSpPr>
          <p:cNvPr id="15" name="TextBox 14"/>
          <p:cNvSpPr txBox="1"/>
          <p:nvPr/>
        </p:nvSpPr>
        <p:spPr>
          <a:xfrm>
            <a:off x="5051037" y="780140"/>
            <a:ext cx="2763898" cy="410241"/>
          </a:xfrm>
          <a:prstGeom prst="rect">
            <a:avLst/>
          </a:prstGeom>
          <a:noFill/>
          <a:ln>
            <a:noFill/>
          </a:ln>
        </p:spPr>
        <p:txBody>
          <a:bodyPr wrap="none" rtlCol="0">
            <a:spAutoFit/>
          </a:bodyPr>
          <a:lstStyle/>
          <a:p>
            <a:pPr algn="ctr"/>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p>
          <a:p>
            <a:r>
              <a:rPr lang="en-US" altLang="zh-CN" sz="1033" b="1" dirty="0">
                <a:latin typeface="Helvetica" charset="0"/>
                <a:ea typeface="Helvetica" charset="0"/>
                <a:cs typeface="Helvetica" charset="0"/>
              </a:rPr>
              <a:t>(</a:t>
            </a:r>
            <a:r>
              <a:rPr lang="en-US" altLang="zh-CN" sz="1033" b="1" dirty="0">
                <a:solidFill>
                  <a:srgbClr val="E75480"/>
                </a:solidFill>
                <a:latin typeface="Helvetica" charset="0"/>
                <a:ea typeface="Helvetica" charset="0"/>
                <a:cs typeface="Helvetica" charset="0"/>
              </a:rPr>
              <a:t>Neuronal</a:t>
            </a:r>
            <a:r>
              <a:rPr lang="en-US" altLang="zh-CN" sz="1033" b="1" dirty="0">
                <a:latin typeface="Helvetica" charset="0"/>
                <a:ea typeface="Helvetica" charset="0"/>
                <a:cs typeface="Helvetica" charset="0"/>
              </a:rPr>
              <a:t>, </a:t>
            </a:r>
            <a:r>
              <a:rPr lang="en-US" altLang="zh-CN" sz="1033" b="1" dirty="0" err="1">
                <a:solidFill>
                  <a:schemeClr val="tx2">
                    <a:lumMod val="60000"/>
                    <a:lumOff val="40000"/>
                  </a:schemeClr>
                </a:solidFill>
                <a:latin typeface="Helvetica" charset="0"/>
                <a:ea typeface="Helvetica" charset="0"/>
                <a:cs typeface="Helvetica" charset="0"/>
              </a:rPr>
              <a:t>NonNeuronal</a:t>
            </a:r>
            <a:r>
              <a:rPr lang="en-US" altLang="zh-CN" sz="1033" b="1" dirty="0">
                <a:latin typeface="Helvetica" charset="0"/>
                <a:ea typeface="Helvetica" charset="0"/>
                <a:cs typeface="Helvetica" charset="0"/>
              </a:rPr>
              <a:t>, </a:t>
            </a:r>
            <a:r>
              <a:rPr lang="en-US" altLang="zh-CN" sz="1033" b="1" dirty="0">
                <a:solidFill>
                  <a:srgbClr val="00B050"/>
                </a:solidFill>
                <a:latin typeface="Helvetica" charset="0"/>
                <a:ea typeface="Helvetica" charset="0"/>
                <a:cs typeface="Helvetica" charset="0"/>
              </a:rPr>
              <a:t>Developmental</a:t>
            </a:r>
            <a:r>
              <a:rPr lang="en-US" altLang="zh-CN" sz="1033" b="1" dirty="0">
                <a:latin typeface="Helvetica" charset="0"/>
                <a:ea typeface="Helvetica" charset="0"/>
                <a:cs typeface="Helvetica" charset="0"/>
              </a:rPr>
              <a:t>)</a:t>
            </a:r>
            <a:endParaRPr lang="en-US" sz="1033" b="1" dirty="0">
              <a:latin typeface="Helvetica" charset="0"/>
              <a:ea typeface="Helvetica" charset="0"/>
              <a:cs typeface="Helvetica" charset="0"/>
            </a:endParaRPr>
          </a:p>
        </p:txBody>
      </p:sp>
      <p:sp>
        <p:nvSpPr>
          <p:cNvPr id="17" name="TextBox 16"/>
          <p:cNvSpPr txBox="1"/>
          <p:nvPr/>
        </p:nvSpPr>
        <p:spPr>
          <a:xfrm>
            <a:off x="7218446" y="1861013"/>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8" name="TextBox 17"/>
          <p:cNvSpPr txBox="1"/>
          <p:nvPr/>
        </p:nvSpPr>
        <p:spPr>
          <a:xfrm>
            <a:off x="5734806" y="2644603"/>
            <a:ext cx="17956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Single</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expression</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a:t>
            </a:r>
            <a:endParaRPr lang="en-US" sz="1033" b="1" dirty="0">
              <a:latin typeface="Helvetica" charset="0"/>
              <a:ea typeface="Helvetica" charset="0"/>
              <a:cs typeface="Helvetica" charset="0"/>
            </a:endParaRPr>
          </a:p>
        </p:txBody>
      </p:sp>
      <p:sp>
        <p:nvSpPr>
          <p:cNvPr id="25" name="TextBox 24"/>
          <p:cNvSpPr txBox="1"/>
          <p:nvPr/>
        </p:nvSpPr>
        <p:spPr>
          <a:xfrm rot="16200000">
            <a:off x="5554353" y="1816803"/>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26" name="TextBox 25"/>
          <p:cNvSpPr txBox="1"/>
          <p:nvPr/>
        </p:nvSpPr>
        <p:spPr>
          <a:xfrm rot="16200000">
            <a:off x="6643176" y="1772660"/>
            <a:ext cx="1808109" cy="251287"/>
          </a:xfrm>
          <a:prstGeom prst="rect">
            <a:avLst/>
          </a:prstGeom>
          <a:noFill/>
        </p:spPr>
        <p:txBody>
          <a:bodyPr wrap="square" rtlCol="0">
            <a:spAutoFit/>
          </a:bodyPr>
          <a:lstStyle/>
          <a:p>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 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endParaRPr lang="en-US" sz="1033" b="1" dirty="0">
              <a:latin typeface="Helvetica" charset="0"/>
              <a:ea typeface="Helvetica" charset="0"/>
              <a:cs typeface="Helvetica" charset="0"/>
            </a:endParaRPr>
          </a:p>
        </p:txBody>
      </p:sp>
      <p:sp>
        <p:nvSpPr>
          <p:cNvPr id="40" name="Rectangle 39"/>
          <p:cNvSpPr/>
          <p:nvPr/>
        </p:nvSpPr>
        <p:spPr>
          <a:xfrm rot="5400000">
            <a:off x="7965190" y="1149015"/>
            <a:ext cx="413132" cy="1026973"/>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1" name="Rectangle 40"/>
          <p:cNvSpPr/>
          <p:nvPr/>
        </p:nvSpPr>
        <p:spPr>
          <a:xfrm rot="5400000">
            <a:off x="8055835" y="1508704"/>
            <a:ext cx="228533" cy="1023662"/>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2" name="Rectangle 41"/>
          <p:cNvSpPr/>
          <p:nvPr/>
        </p:nvSpPr>
        <p:spPr>
          <a:xfrm rot="5400000">
            <a:off x="8128462" y="1696535"/>
            <a:ext cx="86588" cy="1026974"/>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4" name="Rectangle 43"/>
          <p:cNvSpPr/>
          <p:nvPr/>
        </p:nvSpPr>
        <p:spPr>
          <a:xfrm>
            <a:off x="6034681" y="1245960"/>
            <a:ext cx="570697" cy="1377545"/>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7" name="Rectangle 46"/>
          <p:cNvSpPr/>
          <p:nvPr/>
        </p:nvSpPr>
        <p:spPr>
          <a:xfrm>
            <a:off x="6642521" y="1245960"/>
            <a:ext cx="236150" cy="1377545"/>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9" name="Rectangle 48"/>
          <p:cNvSpPr/>
          <p:nvPr/>
        </p:nvSpPr>
        <p:spPr>
          <a:xfrm>
            <a:off x="6912152" y="1253241"/>
            <a:ext cx="118076" cy="1377545"/>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3" name="Rectangle 2"/>
          <p:cNvSpPr/>
          <p:nvPr/>
        </p:nvSpPr>
        <p:spPr>
          <a:xfrm rot="16200000">
            <a:off x="3619287" y="148120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3" name="TextBox 42"/>
          <p:cNvSpPr txBox="1"/>
          <p:nvPr/>
        </p:nvSpPr>
        <p:spPr>
          <a:xfrm>
            <a:off x="4880176" y="1663969"/>
            <a:ext cx="11015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Deconvolution</a:t>
            </a:r>
            <a:endParaRPr lang="en-US" sz="1033" b="1" dirty="0">
              <a:latin typeface="Helvetica" charset="0"/>
              <a:ea typeface="Helvetica" charset="0"/>
              <a:cs typeface="Helvetica" charset="0"/>
            </a:endParaRPr>
          </a:p>
        </p:txBody>
      </p:sp>
      <p:pic>
        <p:nvPicPr>
          <p:cNvPr id="37" name="Picture 36">
            <a:extLst>
              <a:ext uri="{FF2B5EF4-FFF2-40B4-BE49-F238E27FC236}">
                <a16:creationId xmlns="" xmlns:a16="http://schemas.microsoft.com/office/drawing/2014/main" id="{066E4E25-EA13-AF4A-A45A-F5754734040C}"/>
              </a:ext>
            </a:extLst>
          </p:cNvPr>
          <p:cNvPicPr>
            <a:picLocks noChangeAspect="1"/>
          </p:cNvPicPr>
          <p:nvPr/>
        </p:nvPicPr>
        <p:blipFill rotWithShape="1">
          <a:blip r:embed="rId3"/>
          <a:srcRect r="13535"/>
          <a:stretch/>
        </p:blipFill>
        <p:spPr>
          <a:xfrm>
            <a:off x="3647034" y="3710476"/>
            <a:ext cx="3953937" cy="1486874"/>
          </a:xfrm>
          <a:prstGeom prst="rect">
            <a:avLst/>
          </a:prstGeom>
        </p:spPr>
      </p:pic>
      <p:cxnSp>
        <p:nvCxnSpPr>
          <p:cNvPr id="46" name="Straight Arrow Connector 45">
            <a:extLst>
              <a:ext uri="{FF2B5EF4-FFF2-40B4-BE49-F238E27FC236}">
                <a16:creationId xmlns="" xmlns:a16="http://schemas.microsoft.com/office/drawing/2014/main" id="{544E79E4-D907-DC4F-A995-F34E27E87104}"/>
              </a:ext>
            </a:extLst>
          </p:cNvPr>
          <p:cNvCxnSpPr>
            <a:cxnSpLocks/>
          </p:cNvCxnSpPr>
          <p:nvPr/>
        </p:nvCxnSpPr>
        <p:spPr>
          <a:xfrm flipV="1">
            <a:off x="6066481" y="2491961"/>
            <a:ext cx="2056741" cy="1318773"/>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 xmlns:a16="http://schemas.microsoft.com/office/drawing/2014/main" id="{8D088685-9C2F-4349-9359-1BE1B9C87230}"/>
              </a:ext>
            </a:extLst>
          </p:cNvPr>
          <p:cNvCxnSpPr>
            <a:cxnSpLocks/>
            <a:endCxn id="3" idx="1"/>
          </p:cNvCxnSpPr>
          <p:nvPr/>
        </p:nvCxnSpPr>
        <p:spPr>
          <a:xfrm flipH="1" flipV="1">
            <a:off x="4308060" y="2663709"/>
            <a:ext cx="417677" cy="117120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E09E6D38-CDF8-724A-A09D-53A7E9810127}"/>
              </a:ext>
            </a:extLst>
          </p:cNvPr>
          <p:cNvCxnSpPr>
            <a:cxnSpLocks/>
          </p:cNvCxnSpPr>
          <p:nvPr/>
        </p:nvCxnSpPr>
        <p:spPr>
          <a:xfrm flipV="1">
            <a:off x="6068515" y="2857813"/>
            <a:ext cx="445838" cy="97710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A6C19312-1E81-4244-A1D0-37D4BEB4BEC0}"/>
              </a:ext>
            </a:extLst>
          </p:cNvPr>
          <p:cNvPicPr>
            <a:picLocks noChangeAspect="1"/>
          </p:cNvPicPr>
          <p:nvPr/>
        </p:nvPicPr>
        <p:blipFill>
          <a:blip r:embed="rId4"/>
          <a:stretch>
            <a:fillRect/>
          </a:stretch>
        </p:blipFill>
        <p:spPr>
          <a:xfrm>
            <a:off x="3277895" y="3406334"/>
            <a:ext cx="486128" cy="1951876"/>
          </a:xfrm>
          <a:prstGeom prst="rect">
            <a:avLst/>
          </a:prstGeom>
        </p:spPr>
      </p:pic>
      <p:sp>
        <p:nvSpPr>
          <p:cNvPr id="38" name="Title 1">
            <a:extLst>
              <a:ext uri="{FF2B5EF4-FFF2-40B4-BE49-F238E27FC236}">
                <a16:creationId xmlns="" xmlns:a16="http://schemas.microsoft.com/office/drawing/2014/main" id="{463F1F27-5141-DE48-9828-72CC1310D89D}"/>
              </a:ext>
            </a:extLst>
          </p:cNvPr>
          <p:cNvSpPr txBox="1">
            <a:spLocks/>
          </p:cNvSpPr>
          <p:nvPr/>
        </p:nvSpPr>
        <p:spPr>
          <a:xfrm>
            <a:off x="268027" y="1898304"/>
            <a:ext cx="2821650" cy="28202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Single-cell deconvolution </a:t>
            </a:r>
            <a:br>
              <a:rPr lang="en-US" sz="2000" dirty="0">
                <a:solidFill>
                  <a:srgbClr val="002060"/>
                </a:solidFill>
              </a:rPr>
            </a:br>
            <a:r>
              <a:rPr lang="en-US" sz="2000" dirty="0">
                <a:solidFill>
                  <a:srgbClr val="002060"/>
                </a:solidFill>
              </a:rPr>
              <a:t>Step </a:t>
            </a:r>
            <a:r>
              <a:rPr lang="en-US" sz="2000" dirty="0" smtClean="0">
                <a:solidFill>
                  <a:srgbClr val="002060"/>
                </a:solidFill>
              </a:rPr>
              <a:t>1:</a:t>
            </a:r>
            <a:r>
              <a:rPr lang="en-US" sz="2400" dirty="0" smtClean="0">
                <a:solidFill>
                  <a:srgbClr val="002060"/>
                </a:solidFill>
              </a:rPr>
              <a:t> </a:t>
            </a:r>
            <a:endParaRPr lang="en-US" sz="2400" dirty="0">
              <a:solidFill>
                <a:srgbClr val="002060"/>
              </a:solidFill>
            </a:endParaRPr>
          </a:p>
          <a:p>
            <a:pPr algn="l">
              <a:lnSpc>
                <a:spcPct val="120000"/>
              </a:lnSpc>
            </a:pPr>
            <a:endParaRPr lang="en-US" sz="2400" dirty="0">
              <a:solidFill>
                <a:srgbClr val="002060"/>
              </a:solidFill>
            </a:endParaRPr>
          </a:p>
          <a:p>
            <a:pPr algn="l">
              <a:lnSpc>
                <a:spcPct val="120000"/>
              </a:lnSpc>
            </a:pPr>
            <a:r>
              <a:rPr lang="en-US" sz="2400" dirty="0">
                <a:solidFill>
                  <a:srgbClr val="002060"/>
                </a:solidFill>
              </a:rPr>
              <a:t>Supervised learning to estimate cell fractions</a:t>
            </a:r>
          </a:p>
        </p:txBody>
      </p:sp>
      <p:sp>
        <p:nvSpPr>
          <p:cNvPr id="51" name="TextBox 50">
            <a:extLst>
              <a:ext uri="{FF2B5EF4-FFF2-40B4-BE49-F238E27FC236}">
                <a16:creationId xmlns="" xmlns:a16="http://schemas.microsoft.com/office/drawing/2014/main" id="{796B1BED-202E-FB4E-AE2A-AA7D9CE6B2DB}"/>
              </a:ext>
            </a:extLst>
          </p:cNvPr>
          <p:cNvSpPr txBox="1"/>
          <p:nvPr/>
        </p:nvSpPr>
        <p:spPr>
          <a:xfrm>
            <a:off x="4450939" y="5278563"/>
            <a:ext cx="3148127" cy="507831"/>
          </a:xfrm>
          <a:prstGeom prst="rect">
            <a:avLst/>
          </a:prstGeom>
          <a:noFill/>
        </p:spPr>
        <p:txBody>
          <a:bodyPr wrap="square" rtlCol="0">
            <a:spAutoFit/>
          </a:bodyPr>
          <a:lstStyle/>
          <a:p>
            <a:r>
              <a:rPr lang="en-US" sz="1350" dirty="0"/>
              <a:t>Individual and cross-population reconstruction accuracy via deconvolution</a:t>
            </a:r>
          </a:p>
        </p:txBody>
      </p:sp>
      <p:sp>
        <p:nvSpPr>
          <p:cNvPr id="10" name="TextBox 9">
            <a:extLst>
              <a:ext uri="{FF2B5EF4-FFF2-40B4-BE49-F238E27FC236}">
                <a16:creationId xmlns="" xmlns:a16="http://schemas.microsoft.com/office/drawing/2014/main" id="{AE702886-A2DF-154B-8F75-331C184C64A4}"/>
              </a:ext>
            </a:extLst>
          </p:cNvPr>
          <p:cNvSpPr txBox="1"/>
          <p:nvPr/>
        </p:nvSpPr>
        <p:spPr>
          <a:xfrm>
            <a:off x="7599066" y="4303020"/>
            <a:ext cx="1257075"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88%±4%</a:t>
            </a:r>
          </a:p>
        </p:txBody>
      </p:sp>
      <p:sp>
        <p:nvSpPr>
          <p:cNvPr id="29" name="Rectangle 28">
            <a:extLst>
              <a:ext uri="{FF2B5EF4-FFF2-40B4-BE49-F238E27FC236}">
                <a16:creationId xmlns="" xmlns:a16="http://schemas.microsoft.com/office/drawing/2014/main" id="{55317040-299C-DA47-BE06-20B166F740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14033057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E7B54E-E059-9F45-8D2B-AC035960BE6D}"/>
              </a:ext>
            </a:extLst>
          </p:cNvPr>
          <p:cNvSpPr>
            <a:spLocks noGrp="1"/>
          </p:cNvSpPr>
          <p:nvPr>
            <p:ph type="title"/>
          </p:nvPr>
        </p:nvSpPr>
        <p:spPr>
          <a:xfrm>
            <a:off x="67458" y="1131095"/>
            <a:ext cx="3768311" cy="2662542"/>
          </a:xfrm>
        </p:spPr>
        <p:txBody>
          <a:bodyPr>
            <a:normAutofit fontScale="90000"/>
          </a:bodyPr>
          <a:lstStyle/>
          <a:p>
            <a:r>
              <a:rPr lang="en-US" sz="2200" kern="0" dirty="0"/>
              <a:t>Single-cell </a:t>
            </a:r>
            <a:br>
              <a:rPr lang="en-US" sz="2200" kern="0" dirty="0"/>
            </a:br>
            <a:r>
              <a:rPr lang="en-US" sz="2200" kern="0" dirty="0"/>
              <a:t>deconvolution </a:t>
            </a:r>
            <a:br>
              <a:rPr lang="en-US" sz="2200" kern="0" dirty="0"/>
            </a:br>
            <a:r>
              <a:rPr lang="en-US" sz="2200" kern="0" dirty="0"/>
              <a:t>Step </a:t>
            </a:r>
            <a:r>
              <a:rPr lang="en-US" sz="2200" kern="0" dirty="0" smtClean="0"/>
              <a:t>2: </a:t>
            </a:r>
            <a:r>
              <a:rPr lang="en-US" sz="2700" kern="0" dirty="0"/>
              <a:t/>
            </a:r>
            <a:br>
              <a:rPr lang="en-US" sz="2700" kern="0" dirty="0"/>
            </a:br>
            <a:r>
              <a:rPr lang="en-US" sz="2700" kern="0" dirty="0"/>
              <a:t/>
            </a:r>
            <a:br>
              <a:rPr lang="en-US" sz="2700" kern="0" dirty="0"/>
            </a:br>
            <a:r>
              <a:rPr lang="en-US" sz="2700" kern="0" dirty="0"/>
              <a:t>Unsupervised </a:t>
            </a:r>
            <a:br>
              <a:rPr lang="en-US" sz="2700" kern="0" dirty="0"/>
            </a:br>
            <a:r>
              <a:rPr lang="en-US" sz="2700" kern="0" dirty="0"/>
              <a:t>learning to determine relevant cell types</a:t>
            </a:r>
            <a:endParaRPr lang="en-US" sz="2700" dirty="0"/>
          </a:p>
        </p:txBody>
      </p:sp>
      <p:sp>
        <p:nvSpPr>
          <p:cNvPr id="4" name="TextBox 3">
            <a:extLst>
              <a:ext uri="{FF2B5EF4-FFF2-40B4-BE49-F238E27FC236}">
                <a16:creationId xmlns="" xmlns:a16="http://schemas.microsoft.com/office/drawing/2014/main" id="{E71DE4FB-D9A9-6648-BF26-BBF2339E8734}"/>
              </a:ext>
            </a:extLst>
          </p:cNvPr>
          <p:cNvSpPr txBox="1"/>
          <p:nvPr/>
        </p:nvSpPr>
        <p:spPr>
          <a:xfrm rot="16200000">
            <a:off x="3230755" y="1917339"/>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5" name="TextBox 4">
            <a:extLst>
              <a:ext uri="{FF2B5EF4-FFF2-40B4-BE49-F238E27FC236}">
                <a16:creationId xmlns="" xmlns:a16="http://schemas.microsoft.com/office/drawing/2014/main" id="{49FD6018-26B7-EB49-A7E6-3E0ACA52AB9C}"/>
              </a:ext>
            </a:extLst>
          </p:cNvPr>
          <p:cNvSpPr txBox="1"/>
          <p:nvPr/>
        </p:nvSpPr>
        <p:spPr>
          <a:xfrm>
            <a:off x="3907963" y="1131094"/>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6" name="TextBox 5">
            <a:extLst>
              <a:ext uri="{FF2B5EF4-FFF2-40B4-BE49-F238E27FC236}">
                <a16:creationId xmlns="" xmlns:a16="http://schemas.microsoft.com/office/drawing/2014/main" id="{52554F0B-36C5-9F47-BAF5-F4DB669E5026}"/>
              </a:ext>
            </a:extLst>
          </p:cNvPr>
          <p:cNvSpPr txBox="1"/>
          <p:nvPr/>
        </p:nvSpPr>
        <p:spPr>
          <a:xfrm>
            <a:off x="3959248" y="1682618"/>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7" name="TextBox 6">
            <a:extLst>
              <a:ext uri="{FF2B5EF4-FFF2-40B4-BE49-F238E27FC236}">
                <a16:creationId xmlns="" xmlns:a16="http://schemas.microsoft.com/office/drawing/2014/main" id="{2212E91D-40C6-FA4B-B0CC-74DB2915F0C1}"/>
              </a:ext>
            </a:extLst>
          </p:cNvPr>
          <p:cNvSpPr txBox="1"/>
          <p:nvPr/>
        </p:nvSpPr>
        <p:spPr>
          <a:xfrm>
            <a:off x="8004008" y="1742762"/>
            <a:ext cx="932024"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(H)</a:t>
            </a:r>
            <a:endParaRPr lang="en-US" sz="1033" b="1" dirty="0">
              <a:latin typeface="Helvetica" charset="0"/>
              <a:ea typeface="Helvetica" charset="0"/>
              <a:cs typeface="Helvetica" charset="0"/>
            </a:endParaRPr>
          </a:p>
        </p:txBody>
      </p:sp>
      <p:sp>
        <p:nvSpPr>
          <p:cNvPr id="8" name="TextBox 7">
            <a:extLst>
              <a:ext uri="{FF2B5EF4-FFF2-40B4-BE49-F238E27FC236}">
                <a16:creationId xmlns="" xmlns:a16="http://schemas.microsoft.com/office/drawing/2014/main" id="{CA1F03E6-1B2E-A542-BE79-77FDDF922CC0}"/>
              </a:ext>
            </a:extLst>
          </p:cNvPr>
          <p:cNvSpPr txBox="1"/>
          <p:nvPr/>
        </p:nvSpPr>
        <p:spPr>
          <a:xfrm>
            <a:off x="6386917" y="1783138"/>
            <a:ext cx="881555"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p>
          <a:p>
            <a:pPr algn="ct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(V)</a:t>
            </a:r>
            <a:endParaRPr lang="en-US" sz="1033" b="1" dirty="0">
              <a:latin typeface="Helvetica" charset="0"/>
              <a:ea typeface="Helvetica" charset="0"/>
              <a:cs typeface="Helvetica" charset="0"/>
            </a:endParaRPr>
          </a:p>
        </p:txBody>
      </p:sp>
      <p:sp>
        <p:nvSpPr>
          <p:cNvPr id="9" name="TextBox 8">
            <a:extLst>
              <a:ext uri="{FF2B5EF4-FFF2-40B4-BE49-F238E27FC236}">
                <a16:creationId xmlns="" xmlns:a16="http://schemas.microsoft.com/office/drawing/2014/main" id="{D7F81EA6-58FA-4247-8221-66038CC7343F}"/>
              </a:ext>
            </a:extLst>
          </p:cNvPr>
          <p:cNvSpPr txBox="1"/>
          <p:nvPr/>
        </p:nvSpPr>
        <p:spPr>
          <a:xfrm>
            <a:off x="6201502" y="1135567"/>
            <a:ext cx="139493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endParaRPr lang="en-US" sz="1033" b="1" dirty="0">
              <a:latin typeface="Helvetica" charset="0"/>
              <a:ea typeface="Helvetica" charset="0"/>
              <a:cs typeface="Helvetica" charset="0"/>
            </a:endParaRPr>
          </a:p>
        </p:txBody>
      </p:sp>
      <p:sp>
        <p:nvSpPr>
          <p:cNvPr id="10" name="TextBox 9">
            <a:extLst>
              <a:ext uri="{FF2B5EF4-FFF2-40B4-BE49-F238E27FC236}">
                <a16:creationId xmlns="" xmlns:a16="http://schemas.microsoft.com/office/drawing/2014/main" id="{DE19CF91-9ABE-B04C-89A9-1904F8C2B338}"/>
              </a:ext>
            </a:extLst>
          </p:cNvPr>
          <p:cNvSpPr txBox="1"/>
          <p:nvPr/>
        </p:nvSpPr>
        <p:spPr>
          <a:xfrm>
            <a:off x="7919003" y="1341660"/>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11" name="TextBox 10">
            <a:extLst>
              <a:ext uri="{FF2B5EF4-FFF2-40B4-BE49-F238E27FC236}">
                <a16:creationId xmlns="" xmlns:a16="http://schemas.microsoft.com/office/drawing/2014/main" id="{7A1DDE55-6852-2340-9163-01E33560CE2A}"/>
              </a:ext>
            </a:extLst>
          </p:cNvPr>
          <p:cNvSpPr txBox="1"/>
          <p:nvPr/>
        </p:nvSpPr>
        <p:spPr>
          <a:xfrm rot="16200000">
            <a:off x="7249328" y="1810866"/>
            <a:ext cx="1394934" cy="410241"/>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p>
          <a:p>
            <a:pPr algn="ctr"/>
            <a:endParaRPr lang="en-US" sz="1033" b="1" dirty="0">
              <a:latin typeface="Helvetica" charset="0"/>
              <a:ea typeface="Helvetica" charset="0"/>
              <a:cs typeface="Helvetica" charset="0"/>
            </a:endParaRPr>
          </a:p>
        </p:txBody>
      </p:sp>
      <p:sp>
        <p:nvSpPr>
          <p:cNvPr id="12" name="TextBox 11">
            <a:extLst>
              <a:ext uri="{FF2B5EF4-FFF2-40B4-BE49-F238E27FC236}">
                <a16:creationId xmlns="" xmlns:a16="http://schemas.microsoft.com/office/drawing/2014/main" id="{056C1A6E-D56A-DA4F-A466-1001C1BCFA28}"/>
              </a:ext>
            </a:extLst>
          </p:cNvPr>
          <p:cNvSpPr txBox="1"/>
          <p:nvPr/>
        </p:nvSpPr>
        <p:spPr>
          <a:xfrm>
            <a:off x="4956272" y="1464033"/>
            <a:ext cx="1181734" cy="569195"/>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Unsupervised</a:t>
            </a:r>
          </a:p>
          <a:p>
            <a:r>
              <a:rPr lang="en-US" altLang="zh-CN" sz="1033" b="1" dirty="0">
                <a:latin typeface="Helvetica" charset="0"/>
                <a:ea typeface="Helvetica" charset="0"/>
                <a:cs typeface="Helvetica" charset="0"/>
              </a:rPr>
              <a:t>decomposition</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(NMF)</a:t>
            </a:r>
            <a:endParaRPr lang="en-US" sz="1033" b="1" dirty="0">
              <a:latin typeface="Helvetica" charset="0"/>
              <a:ea typeface="Helvetica" charset="0"/>
              <a:cs typeface="Helvetica" charset="0"/>
            </a:endParaRPr>
          </a:p>
        </p:txBody>
      </p:sp>
      <p:sp>
        <p:nvSpPr>
          <p:cNvPr id="13" name="TextBox 12">
            <a:extLst>
              <a:ext uri="{FF2B5EF4-FFF2-40B4-BE49-F238E27FC236}">
                <a16:creationId xmlns="" xmlns:a16="http://schemas.microsoft.com/office/drawing/2014/main" id="{66A8AEC7-624C-9043-BCF2-C6B2751B8C4E}"/>
              </a:ext>
            </a:extLst>
          </p:cNvPr>
          <p:cNvSpPr txBox="1"/>
          <p:nvPr/>
        </p:nvSpPr>
        <p:spPr>
          <a:xfrm>
            <a:off x="5490937" y="1947292"/>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a:extLst>
              <a:ext uri="{FF2B5EF4-FFF2-40B4-BE49-F238E27FC236}">
                <a16:creationId xmlns="" xmlns:a16="http://schemas.microsoft.com/office/drawing/2014/main" id="{FDF50954-D4CA-5846-954E-1DC5CA21DC8B}"/>
              </a:ext>
            </a:extLst>
          </p:cNvPr>
          <p:cNvSpPr txBox="1"/>
          <p:nvPr/>
        </p:nvSpPr>
        <p:spPr>
          <a:xfrm rot="16200000">
            <a:off x="5853805" y="1905777"/>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15" name="Rectangle 14">
            <a:extLst>
              <a:ext uri="{FF2B5EF4-FFF2-40B4-BE49-F238E27FC236}">
                <a16:creationId xmlns="" xmlns:a16="http://schemas.microsoft.com/office/drawing/2014/main" id="{B2C20A19-1416-094F-A4AA-7B5575E7BE81}"/>
              </a:ext>
            </a:extLst>
          </p:cNvPr>
          <p:cNvSpPr/>
          <p:nvPr/>
        </p:nvSpPr>
        <p:spPr>
          <a:xfrm rot="16200000">
            <a:off x="3784403" y="1533078"/>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6" name="Rectangle 15">
            <a:extLst>
              <a:ext uri="{FF2B5EF4-FFF2-40B4-BE49-F238E27FC236}">
                <a16:creationId xmlns="" xmlns:a16="http://schemas.microsoft.com/office/drawing/2014/main" id="{A481A947-AD07-824F-B794-8F898A58CBB4}"/>
              </a:ext>
            </a:extLst>
          </p:cNvPr>
          <p:cNvSpPr/>
          <p:nvPr/>
        </p:nvSpPr>
        <p:spPr>
          <a:xfrm rot="16200000">
            <a:off x="8018846" y="1507354"/>
            <a:ext cx="905244"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b="1">
              <a:latin typeface="Helvetica" charset="0"/>
              <a:ea typeface="Helvetica" charset="0"/>
              <a:cs typeface="Helvetica" charset="0"/>
            </a:endParaRPr>
          </a:p>
        </p:txBody>
      </p:sp>
      <p:sp>
        <p:nvSpPr>
          <p:cNvPr id="17" name="Rectangle 16">
            <a:extLst>
              <a:ext uri="{FF2B5EF4-FFF2-40B4-BE49-F238E27FC236}">
                <a16:creationId xmlns="" xmlns:a16="http://schemas.microsoft.com/office/drawing/2014/main" id="{DDE4F7D3-EBFD-EA4C-AA1D-4A6832F91BCF}"/>
              </a:ext>
            </a:extLst>
          </p:cNvPr>
          <p:cNvSpPr/>
          <p:nvPr/>
        </p:nvSpPr>
        <p:spPr>
          <a:xfrm rot="16200000">
            <a:off x="6137671" y="1554513"/>
            <a:ext cx="1377545" cy="9446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8" name="TextBox 17">
            <a:extLst>
              <a:ext uri="{FF2B5EF4-FFF2-40B4-BE49-F238E27FC236}">
                <a16:creationId xmlns="" xmlns:a16="http://schemas.microsoft.com/office/drawing/2014/main" id="{C749A9BD-BC31-AA46-9D0C-FCE8D27314CE}"/>
              </a:ext>
            </a:extLst>
          </p:cNvPr>
          <p:cNvSpPr txBox="1"/>
          <p:nvPr/>
        </p:nvSpPr>
        <p:spPr>
          <a:xfrm>
            <a:off x="7537908" y="1947292"/>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pic>
        <p:nvPicPr>
          <p:cNvPr id="19" name="Picture 18">
            <a:extLst>
              <a:ext uri="{FF2B5EF4-FFF2-40B4-BE49-F238E27FC236}">
                <a16:creationId xmlns="" xmlns:a16="http://schemas.microsoft.com/office/drawing/2014/main" id="{6418A52A-FF21-4F4F-8D75-F7D5D8141B9F}"/>
              </a:ext>
            </a:extLst>
          </p:cNvPr>
          <p:cNvPicPr>
            <a:picLocks noChangeAspect="1"/>
          </p:cNvPicPr>
          <p:nvPr/>
        </p:nvPicPr>
        <p:blipFill>
          <a:blip r:embed="rId2"/>
          <a:stretch>
            <a:fillRect/>
          </a:stretch>
        </p:blipFill>
        <p:spPr>
          <a:xfrm>
            <a:off x="4196160" y="3601208"/>
            <a:ext cx="3679236" cy="2720987"/>
          </a:xfrm>
          <a:prstGeom prst="rect">
            <a:avLst/>
          </a:prstGeom>
        </p:spPr>
      </p:pic>
      <p:pic>
        <p:nvPicPr>
          <p:cNvPr id="20" name="Picture 19">
            <a:extLst>
              <a:ext uri="{FF2B5EF4-FFF2-40B4-BE49-F238E27FC236}">
                <a16:creationId xmlns="" xmlns:a16="http://schemas.microsoft.com/office/drawing/2014/main" id="{82A4FA77-D2DF-3D47-85FB-F479542ABAF2}"/>
              </a:ext>
            </a:extLst>
          </p:cNvPr>
          <p:cNvPicPr>
            <a:picLocks noChangeAspect="1"/>
          </p:cNvPicPr>
          <p:nvPr/>
        </p:nvPicPr>
        <p:blipFill>
          <a:blip r:embed="rId3"/>
          <a:stretch>
            <a:fillRect/>
          </a:stretch>
        </p:blipFill>
        <p:spPr>
          <a:xfrm>
            <a:off x="8140358" y="3744095"/>
            <a:ext cx="572111" cy="1968955"/>
          </a:xfrm>
          <a:prstGeom prst="rect">
            <a:avLst/>
          </a:prstGeom>
        </p:spPr>
      </p:pic>
      <p:sp>
        <p:nvSpPr>
          <p:cNvPr id="22" name="TextBox 21">
            <a:extLst>
              <a:ext uri="{FF2B5EF4-FFF2-40B4-BE49-F238E27FC236}">
                <a16:creationId xmlns="" xmlns:a16="http://schemas.microsoft.com/office/drawing/2014/main" id="{DE1540C9-6A84-0643-9DF5-C0B0EB2552F0}"/>
              </a:ext>
            </a:extLst>
          </p:cNvPr>
          <p:cNvSpPr txBox="1"/>
          <p:nvPr/>
        </p:nvSpPr>
        <p:spPr>
          <a:xfrm>
            <a:off x="741037" y="4257281"/>
            <a:ext cx="2994542" cy="1631216"/>
          </a:xfrm>
          <a:prstGeom prst="rect">
            <a:avLst/>
          </a:prstGeom>
          <a:noFill/>
        </p:spPr>
        <p:txBody>
          <a:bodyPr wrap="square" rtlCol="0">
            <a:spAutoFit/>
          </a:bodyPr>
          <a:lstStyle/>
          <a:p>
            <a:r>
              <a:rPr lang="en-US" sz="1400" b="0" dirty="0">
                <a:latin typeface="Arial" panose="020B0604020202020204" pitchFamily="34" charset="0"/>
                <a:cs typeface="Arial" panose="020B0604020202020204" pitchFamily="34" charset="0"/>
              </a:rPr>
              <a:t>Single cell signatures, from:</a:t>
            </a:r>
            <a:br>
              <a:rPr lang="en-US" sz="1400" b="0" dirty="0">
                <a:latin typeface="Arial" panose="020B0604020202020204" pitchFamily="34" charset="0"/>
                <a:cs typeface="Arial" panose="020B0604020202020204" pitchFamily="34" charset="0"/>
              </a:rPr>
            </a:b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~14K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(Lake et al.,‘16 &amp; ‘18)</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~400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a:t>
            </a:r>
            <a:r>
              <a:rPr lang="en-US" sz="1100" b="0" dirty="0" err="1">
                <a:latin typeface="Arial" panose="020B0604020202020204" pitchFamily="34" charset="0"/>
                <a:cs typeface="Arial" panose="020B0604020202020204" pitchFamily="34" charset="0"/>
              </a:rPr>
              <a:t>Darmanis</a:t>
            </a:r>
            <a:r>
              <a:rPr lang="en-US" sz="1100" b="0" dirty="0">
                <a:latin typeface="Arial" panose="020B0604020202020204" pitchFamily="34" charset="0"/>
                <a:cs typeface="Arial" panose="020B0604020202020204" pitchFamily="34" charset="0"/>
              </a:rPr>
              <a:t>  et al., PNAS, ‘15)</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~18K cells (</a:t>
            </a:r>
            <a:r>
              <a:rPr lang="en-US" sz="1400" b="0" dirty="0" err="1">
                <a:latin typeface="Arial" panose="020B0604020202020204" pitchFamily="34" charset="0"/>
                <a:cs typeface="Arial" panose="020B0604020202020204" pitchFamily="34" charset="0"/>
              </a:rPr>
              <a:t>PsychENCODE</a:t>
            </a:r>
            <a:r>
              <a:rPr lang="en-US" sz="1400" b="0" dirty="0">
                <a:latin typeface="Arial" panose="020B0604020202020204" pitchFamily="34" charset="0"/>
                <a:cs typeface="Arial" panose="020B0604020202020204" pitchFamily="34" charset="0"/>
              </a:rPr>
              <a:t>)</a:t>
            </a:r>
          </a:p>
          <a:p>
            <a:pPr marL="128588" indent="-128588">
              <a:buFont typeface="Arial" panose="020B0604020202020204" pitchFamily="34" charset="0"/>
              <a:buChar char="•"/>
            </a:pPr>
            <a:endParaRPr lang="en-US" sz="800" b="0" dirty="0"/>
          </a:p>
        </p:txBody>
      </p:sp>
      <p:sp>
        <p:nvSpPr>
          <p:cNvPr id="27" name="Rectangle 26">
            <a:extLst>
              <a:ext uri="{FF2B5EF4-FFF2-40B4-BE49-F238E27FC236}">
                <a16:creationId xmlns="" xmlns:a16="http://schemas.microsoft.com/office/drawing/2014/main" id="{FD23B620-0207-7446-9E30-36EADE8A435D}"/>
              </a:ext>
            </a:extLst>
          </p:cNvPr>
          <p:cNvSpPr/>
          <p:nvPr/>
        </p:nvSpPr>
        <p:spPr>
          <a:xfrm>
            <a:off x="741037" y="4257281"/>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Arrow Connector 27">
            <a:extLst>
              <a:ext uri="{FF2B5EF4-FFF2-40B4-BE49-F238E27FC236}">
                <a16:creationId xmlns="" xmlns:a16="http://schemas.microsoft.com/office/drawing/2014/main" id="{0E7258EA-792B-E948-A1EF-4C6D8EFDE1A0}"/>
              </a:ext>
            </a:extLst>
          </p:cNvPr>
          <p:cNvCxnSpPr>
            <a:cxnSpLocks/>
            <a:endCxn id="27" idx="3"/>
          </p:cNvCxnSpPr>
          <p:nvPr/>
        </p:nvCxnSpPr>
        <p:spPr>
          <a:xfrm flipH="1" flipV="1">
            <a:off x="3735579" y="5077819"/>
            <a:ext cx="460583" cy="144579"/>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5B0A1C4F-26C1-8B4B-94B1-687508DBB539}"/>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
        <p:nvSpPr>
          <p:cNvPr id="3" name="TextBox 2">
            <a:extLst>
              <a:ext uri="{FF2B5EF4-FFF2-40B4-BE49-F238E27FC236}">
                <a16:creationId xmlns="" xmlns:a16="http://schemas.microsoft.com/office/drawing/2014/main" id="{D3ACECD9-C1C4-DE43-92D4-89B43528FA15}"/>
              </a:ext>
            </a:extLst>
          </p:cNvPr>
          <p:cNvSpPr txBox="1"/>
          <p:nvPr/>
        </p:nvSpPr>
        <p:spPr>
          <a:xfrm>
            <a:off x="3679724" y="309653"/>
            <a:ext cx="5414385" cy="769441"/>
          </a:xfrm>
          <a:prstGeom prst="rect">
            <a:avLst/>
          </a:prstGeom>
          <a:noFill/>
          <a:ln>
            <a:noFill/>
          </a:ln>
        </p:spPr>
        <p:txBody>
          <a:bodyPr vert="horz" wrap="square" lIns="92006" tIns="46004" rIns="92006" bIns="46004" numCol="1" anchor="ctr" anchorCtr="0" compatLnSpc="1">
            <a:prstTxWarp prst="textNoShape">
              <a:avLst/>
            </a:prstTxWarp>
            <a:normAutofit fontScale="97500"/>
          </a:bodyPr>
          <a:lstStyle>
            <a:lvl1pPr algn="ctr" defTabSz="908050" eaLnBrk="0" hangingPunct="0">
              <a:defRPr sz="2200" kern="0">
                <a:solidFill>
                  <a:srgbClr val="22228B"/>
                </a:solidFill>
                <a:latin typeface="+mj-lt"/>
                <a:ea typeface="ＭＳ Ｐゴシック" pitchFamily="-65" charset="-128"/>
                <a:cs typeface="ＭＳ Ｐゴシック" pitchFamily="-65" charset="-128"/>
              </a:defRPr>
            </a:lvl1pPr>
            <a:lvl2pPr algn="ctr" defTabSz="908050" eaLnBrk="0" hangingPunct="0">
              <a:defRPr sz="2400">
                <a:solidFill>
                  <a:srgbClr val="22228B"/>
                </a:solidFill>
                <a:latin typeface="Arial" pitchFamily="-65" charset="0"/>
                <a:ea typeface="ＭＳ Ｐゴシック" pitchFamily="-65" charset="-128"/>
                <a:cs typeface="ＭＳ Ｐゴシック" pitchFamily="-65" charset="-128"/>
              </a:defRPr>
            </a:lvl2pPr>
            <a:lvl3pPr algn="ctr" defTabSz="908050" eaLnBrk="0" hangingPunct="0">
              <a:defRPr sz="2400">
                <a:solidFill>
                  <a:srgbClr val="22228B"/>
                </a:solidFill>
                <a:latin typeface="Arial" pitchFamily="-65" charset="0"/>
                <a:ea typeface="ＭＳ Ｐゴシック" pitchFamily="-65" charset="-128"/>
                <a:cs typeface="ＭＳ Ｐゴシック" pitchFamily="-65" charset="-128"/>
              </a:defRPr>
            </a:lvl3pPr>
            <a:lvl4pPr algn="ctr" defTabSz="908050" eaLnBrk="0" hangingPunct="0">
              <a:defRPr sz="2400">
                <a:solidFill>
                  <a:srgbClr val="22228B"/>
                </a:solidFill>
                <a:latin typeface="Arial" pitchFamily="-65" charset="0"/>
                <a:ea typeface="ＭＳ Ｐゴシック" pitchFamily="-65" charset="-128"/>
                <a:cs typeface="ＭＳ Ｐゴシック" pitchFamily="-65" charset="-128"/>
              </a:defRPr>
            </a:lvl4pPr>
            <a:lvl5pPr algn="ctr" defTabSz="908050" eaLnBrk="0" hangingPunct="0">
              <a:defRPr sz="2400">
                <a:solidFill>
                  <a:srgbClr val="22228B"/>
                </a:solidFill>
                <a:latin typeface="Arial" pitchFamily="-65" charset="0"/>
                <a:ea typeface="ＭＳ Ｐゴシック" pitchFamily="-65" charset="-128"/>
                <a:cs typeface="ＭＳ Ｐゴシック" pitchFamily="-65" charset="-128"/>
              </a:defRPr>
            </a:lvl5pPr>
            <a:lvl6pPr marL="456910" algn="ctr" defTabSz="912236" fontAlgn="base">
              <a:spcBef>
                <a:spcPct val="0"/>
              </a:spcBef>
              <a:spcAft>
                <a:spcPct val="0"/>
              </a:spcAft>
              <a:defRPr sz="3600" u="sng">
                <a:solidFill>
                  <a:srgbClr val="000099"/>
                </a:solidFill>
                <a:latin typeface="Arial" pitchFamily="-65" charset="0"/>
              </a:defRPr>
            </a:lvl6pPr>
            <a:lvl7pPr marL="913822" algn="ctr" defTabSz="912236" fontAlgn="base">
              <a:spcBef>
                <a:spcPct val="0"/>
              </a:spcBef>
              <a:spcAft>
                <a:spcPct val="0"/>
              </a:spcAft>
              <a:defRPr sz="3600" u="sng">
                <a:solidFill>
                  <a:srgbClr val="000099"/>
                </a:solidFill>
                <a:latin typeface="Arial" pitchFamily="-65" charset="0"/>
              </a:defRPr>
            </a:lvl7pPr>
            <a:lvl8pPr marL="1370734" algn="ctr" defTabSz="912236" fontAlgn="base">
              <a:spcBef>
                <a:spcPct val="0"/>
              </a:spcBef>
              <a:spcAft>
                <a:spcPct val="0"/>
              </a:spcAft>
              <a:defRPr sz="3600" u="sng">
                <a:solidFill>
                  <a:srgbClr val="000099"/>
                </a:solidFill>
                <a:latin typeface="Arial" pitchFamily="-65" charset="0"/>
              </a:defRPr>
            </a:lvl8pPr>
            <a:lvl9pPr marL="1827644" algn="ctr" defTabSz="912236" fontAlgn="base">
              <a:spcBef>
                <a:spcPct val="0"/>
              </a:spcBef>
              <a:spcAft>
                <a:spcPct val="0"/>
              </a:spcAft>
              <a:defRPr sz="3600" u="sng">
                <a:solidFill>
                  <a:srgbClr val="000099"/>
                </a:solidFill>
                <a:latin typeface="Arial" pitchFamily="-65" charset="0"/>
              </a:defRPr>
            </a:lvl9pPr>
          </a:lstStyle>
          <a:p>
            <a:pPr algn="l"/>
            <a:r>
              <a:rPr lang="en-US" sz="1400" dirty="0"/>
              <a:t>Identifying NMF components representing hidden features of bulk gene expression data</a:t>
            </a:r>
          </a:p>
        </p:txBody>
      </p:sp>
      <p:sp>
        <p:nvSpPr>
          <p:cNvPr id="26" name="TextBox 25">
            <a:extLst>
              <a:ext uri="{FF2B5EF4-FFF2-40B4-BE49-F238E27FC236}">
                <a16:creationId xmlns="" xmlns:a16="http://schemas.microsoft.com/office/drawing/2014/main" id="{7CDC1AF4-B1BA-C149-BF4E-721A97005495}"/>
              </a:ext>
            </a:extLst>
          </p:cNvPr>
          <p:cNvSpPr txBox="1"/>
          <p:nvPr/>
        </p:nvSpPr>
        <p:spPr>
          <a:xfrm>
            <a:off x="3710397" y="2846048"/>
            <a:ext cx="5414385" cy="769441"/>
          </a:xfrm>
          <a:prstGeom prst="rect">
            <a:avLst/>
          </a:prstGeom>
          <a:noFill/>
          <a:ln>
            <a:noFill/>
          </a:ln>
        </p:spPr>
        <p:txBody>
          <a:bodyPr vert="horz" wrap="square" lIns="92006" tIns="46004" rIns="92006" bIns="46004" numCol="1" anchor="ctr" anchorCtr="0" compatLnSpc="1">
            <a:prstTxWarp prst="textNoShape">
              <a:avLst/>
            </a:prstTxWarp>
            <a:normAutofit fontScale="97500"/>
          </a:bodyPr>
          <a:lstStyle>
            <a:lvl1pPr algn="ctr" defTabSz="908050" eaLnBrk="0" hangingPunct="0">
              <a:defRPr sz="2200" kern="0">
                <a:solidFill>
                  <a:srgbClr val="22228B"/>
                </a:solidFill>
                <a:latin typeface="+mj-lt"/>
                <a:ea typeface="ＭＳ Ｐゴシック" pitchFamily="-65" charset="-128"/>
                <a:cs typeface="ＭＳ Ｐゴシック" pitchFamily="-65" charset="-128"/>
              </a:defRPr>
            </a:lvl1pPr>
            <a:lvl2pPr algn="ctr" defTabSz="908050" eaLnBrk="0" hangingPunct="0">
              <a:defRPr sz="2400">
                <a:solidFill>
                  <a:srgbClr val="22228B"/>
                </a:solidFill>
                <a:latin typeface="Arial" pitchFamily="-65" charset="0"/>
                <a:ea typeface="ＭＳ Ｐゴシック" pitchFamily="-65" charset="-128"/>
                <a:cs typeface="ＭＳ Ｐゴシック" pitchFamily="-65" charset="-128"/>
              </a:defRPr>
            </a:lvl2pPr>
            <a:lvl3pPr algn="ctr" defTabSz="908050" eaLnBrk="0" hangingPunct="0">
              <a:defRPr sz="2400">
                <a:solidFill>
                  <a:srgbClr val="22228B"/>
                </a:solidFill>
                <a:latin typeface="Arial" pitchFamily="-65" charset="0"/>
                <a:ea typeface="ＭＳ Ｐゴシック" pitchFamily="-65" charset="-128"/>
                <a:cs typeface="ＭＳ Ｐゴシック" pitchFamily="-65" charset="-128"/>
              </a:defRPr>
            </a:lvl3pPr>
            <a:lvl4pPr algn="ctr" defTabSz="908050" eaLnBrk="0" hangingPunct="0">
              <a:defRPr sz="2400">
                <a:solidFill>
                  <a:srgbClr val="22228B"/>
                </a:solidFill>
                <a:latin typeface="Arial" pitchFamily="-65" charset="0"/>
                <a:ea typeface="ＭＳ Ｐゴシック" pitchFamily="-65" charset="-128"/>
                <a:cs typeface="ＭＳ Ｐゴシック" pitchFamily="-65" charset="-128"/>
              </a:defRPr>
            </a:lvl4pPr>
            <a:lvl5pPr algn="ctr" defTabSz="908050" eaLnBrk="0" hangingPunct="0">
              <a:defRPr sz="2400">
                <a:solidFill>
                  <a:srgbClr val="22228B"/>
                </a:solidFill>
                <a:latin typeface="Arial" pitchFamily="-65" charset="0"/>
                <a:ea typeface="ＭＳ Ｐゴシック" pitchFamily="-65" charset="-128"/>
                <a:cs typeface="ＭＳ Ｐゴシック" pitchFamily="-65" charset="-128"/>
              </a:defRPr>
            </a:lvl5pPr>
            <a:lvl6pPr marL="456910" algn="ctr" defTabSz="912236" fontAlgn="base">
              <a:spcBef>
                <a:spcPct val="0"/>
              </a:spcBef>
              <a:spcAft>
                <a:spcPct val="0"/>
              </a:spcAft>
              <a:defRPr sz="3600" u="sng">
                <a:solidFill>
                  <a:srgbClr val="000099"/>
                </a:solidFill>
                <a:latin typeface="Arial" pitchFamily="-65" charset="0"/>
              </a:defRPr>
            </a:lvl6pPr>
            <a:lvl7pPr marL="913822" algn="ctr" defTabSz="912236" fontAlgn="base">
              <a:spcBef>
                <a:spcPct val="0"/>
              </a:spcBef>
              <a:spcAft>
                <a:spcPct val="0"/>
              </a:spcAft>
              <a:defRPr sz="3600" u="sng">
                <a:solidFill>
                  <a:srgbClr val="000099"/>
                </a:solidFill>
                <a:latin typeface="Arial" pitchFamily="-65" charset="0"/>
              </a:defRPr>
            </a:lvl7pPr>
            <a:lvl8pPr marL="1370734" algn="ctr" defTabSz="912236" fontAlgn="base">
              <a:spcBef>
                <a:spcPct val="0"/>
              </a:spcBef>
              <a:spcAft>
                <a:spcPct val="0"/>
              </a:spcAft>
              <a:defRPr sz="3600" u="sng">
                <a:solidFill>
                  <a:srgbClr val="000099"/>
                </a:solidFill>
                <a:latin typeface="Arial" pitchFamily="-65" charset="0"/>
              </a:defRPr>
            </a:lvl8pPr>
            <a:lvl9pPr marL="1827644" algn="ctr" defTabSz="912236" fontAlgn="base">
              <a:spcBef>
                <a:spcPct val="0"/>
              </a:spcBef>
              <a:spcAft>
                <a:spcPct val="0"/>
              </a:spcAft>
              <a:defRPr sz="3600" u="sng">
                <a:solidFill>
                  <a:srgbClr val="000099"/>
                </a:solidFill>
                <a:latin typeface="Arial" pitchFamily="-65" charset="0"/>
              </a:defRPr>
            </a:lvl9pPr>
          </a:lstStyle>
          <a:p>
            <a:pPr algn="l"/>
            <a:r>
              <a:rPr lang="en-US" sz="1400" dirty="0"/>
              <a:t>NMF components </a:t>
            </a:r>
            <a:r>
              <a:rPr lang="en-US" sz="1400" dirty="0" smtClean="0"/>
              <a:t>show high </a:t>
            </a:r>
            <a:r>
              <a:rPr lang="en-US" sz="1400" dirty="0"/>
              <a:t>correlation </a:t>
            </a:r>
            <a:r>
              <a:rPr lang="en-US" sz="1400" dirty="0" smtClean="0"/>
              <a:t>w/ relevant </a:t>
            </a:r>
            <a:r>
              <a:rPr lang="en-US" sz="1400" dirty="0"/>
              <a:t>cell types</a:t>
            </a:r>
          </a:p>
        </p:txBody>
      </p:sp>
    </p:spTree>
    <p:extLst>
      <p:ext uri="{BB962C8B-B14F-4D97-AF65-F5344CB8AC3E}">
        <p14:creationId xmlns:p14="http://schemas.microsoft.com/office/powerpoint/2010/main" val="58028538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disorders</a:t>
            </a:r>
          </a:p>
        </p:txBody>
      </p:sp>
      <p:pic>
        <p:nvPicPr>
          <p:cNvPr id="8" name="Content Placeholder 7">
            <a:extLst>
              <a:ext uri="{FF2B5EF4-FFF2-40B4-BE49-F238E27FC236}">
                <a16:creationId xmlns="" xmlns:a16="http://schemas.microsoft.com/office/drawing/2014/main" id="{9219EF17-7456-C440-9E22-BAF0A041E3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965"/>
          <a:stretch/>
        </p:blipFill>
        <p:spPr>
          <a:xfrm>
            <a:off x="215309" y="3119438"/>
            <a:ext cx="8713383" cy="1610393"/>
          </a:xfrm>
        </p:spPr>
      </p:pic>
      <p:sp>
        <p:nvSpPr>
          <p:cNvPr id="9" name="TextBox 8">
            <a:extLst>
              <a:ext uri="{FF2B5EF4-FFF2-40B4-BE49-F238E27FC236}">
                <a16:creationId xmlns="" xmlns:a16="http://schemas.microsoft.com/office/drawing/2014/main" id="{2450F195-0727-A14A-BADB-4E60AC324A69}"/>
              </a:ext>
            </a:extLst>
          </p:cNvPr>
          <p:cNvSpPr txBox="1"/>
          <p:nvPr/>
        </p:nvSpPr>
        <p:spPr>
          <a:xfrm>
            <a:off x="215309" y="5205104"/>
            <a:ext cx="3074670" cy="507831"/>
          </a:xfrm>
          <a:prstGeom prst="rect">
            <a:avLst/>
          </a:prstGeom>
          <a:noFill/>
        </p:spPr>
        <p:txBody>
          <a:bodyPr wrap="square" rtlCol="0">
            <a:spAutoFit/>
          </a:bodyPr>
          <a:lstStyle/>
          <a:p>
            <a:r>
              <a:rPr lang="en-US" sz="1350" b="0" dirty="0"/>
              <a:t>Excitatory to Inhibitory imbalance at neuronal subtype level for ASD*</a:t>
            </a:r>
          </a:p>
        </p:txBody>
      </p:sp>
      <p:sp>
        <p:nvSpPr>
          <p:cNvPr id="12" name="Rectangle 11">
            <a:extLst>
              <a:ext uri="{FF2B5EF4-FFF2-40B4-BE49-F238E27FC236}">
                <a16:creationId xmlns="" xmlns:a16="http://schemas.microsoft.com/office/drawing/2014/main" id="{718BE72F-4DD8-B649-9AD2-9F4539296F1E}"/>
              </a:ext>
            </a:extLst>
          </p:cNvPr>
          <p:cNvSpPr/>
          <p:nvPr/>
        </p:nvSpPr>
        <p:spPr>
          <a:xfrm>
            <a:off x="215309" y="5761434"/>
            <a:ext cx="5772150" cy="207749"/>
          </a:xfrm>
          <a:prstGeom prst="rect">
            <a:avLst/>
          </a:prstGeom>
        </p:spPr>
        <p:txBody>
          <a:bodyPr wrap="square">
            <a:spAutoFit/>
          </a:bodyPr>
          <a:lstStyle/>
          <a:p>
            <a:pPr lvl="0">
              <a:defRPr/>
            </a:pPr>
            <a:r>
              <a:rPr lang="en-US" sz="750" dirty="0"/>
              <a:t>* Rubenstein et al., Model of autism: increased ratio of excitation/inhibition in key neural systems, Genes Brain </a:t>
            </a:r>
            <a:r>
              <a:rPr lang="en-US" sz="750" dirty="0" err="1"/>
              <a:t>Behav</a:t>
            </a:r>
            <a:r>
              <a:rPr lang="en-US" sz="750" dirty="0"/>
              <a:t>. 2003</a:t>
            </a:r>
          </a:p>
        </p:txBody>
      </p:sp>
      <p:sp>
        <p:nvSpPr>
          <p:cNvPr id="3" name="TextBox 2">
            <a:extLst>
              <a:ext uri="{FF2B5EF4-FFF2-40B4-BE49-F238E27FC236}">
                <a16:creationId xmlns="" xmlns:a16="http://schemas.microsoft.com/office/drawing/2014/main" id="{D3C91423-9A48-2149-A4BF-9723B3CE5A3D}"/>
              </a:ext>
            </a:extLst>
          </p:cNvPr>
          <p:cNvSpPr txBox="1"/>
          <p:nvPr/>
        </p:nvSpPr>
        <p:spPr>
          <a:xfrm>
            <a:off x="2203224" y="2670851"/>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Ex5</a:t>
            </a:r>
          </a:p>
        </p:txBody>
      </p:sp>
      <p:sp>
        <p:nvSpPr>
          <p:cNvPr id="5" name="TextBox 4">
            <a:extLst>
              <a:ext uri="{FF2B5EF4-FFF2-40B4-BE49-F238E27FC236}">
                <a16:creationId xmlns="" xmlns:a16="http://schemas.microsoft.com/office/drawing/2014/main" id="{6032B2AF-B771-3344-8250-89FBEED989E5}"/>
              </a:ext>
            </a:extLst>
          </p:cNvPr>
          <p:cNvSpPr txBox="1"/>
          <p:nvPr/>
        </p:nvSpPr>
        <p:spPr>
          <a:xfrm>
            <a:off x="4824502" y="2670851"/>
            <a:ext cx="50526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In6</a:t>
            </a:r>
          </a:p>
        </p:txBody>
      </p:sp>
      <p:sp>
        <p:nvSpPr>
          <p:cNvPr id="6" name="TextBox 5">
            <a:extLst>
              <a:ext uri="{FF2B5EF4-FFF2-40B4-BE49-F238E27FC236}">
                <a16:creationId xmlns="" xmlns:a16="http://schemas.microsoft.com/office/drawing/2014/main" id="{DB407A9A-4587-B044-AF9E-D039FA5335BD}"/>
              </a:ext>
            </a:extLst>
          </p:cNvPr>
          <p:cNvSpPr txBox="1"/>
          <p:nvPr/>
        </p:nvSpPr>
        <p:spPr>
          <a:xfrm>
            <a:off x="7279475" y="2670851"/>
            <a:ext cx="580608" cy="276999"/>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Oligo</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06A00B66-F4CB-3E4B-8C4F-DC0249A3EED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14033540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ages</a:t>
            </a:r>
          </a:p>
        </p:txBody>
      </p:sp>
      <p:grpSp>
        <p:nvGrpSpPr>
          <p:cNvPr id="13" name="Group 12">
            <a:extLst>
              <a:ext uri="{FF2B5EF4-FFF2-40B4-BE49-F238E27FC236}">
                <a16:creationId xmlns="" xmlns:a16="http://schemas.microsoft.com/office/drawing/2014/main" id="{D679BB9A-2CC7-5544-8D21-7CD9CCED98D1}"/>
              </a:ext>
            </a:extLst>
          </p:cNvPr>
          <p:cNvGrpSpPr/>
          <p:nvPr/>
        </p:nvGrpSpPr>
        <p:grpSpPr>
          <a:xfrm>
            <a:off x="817419" y="2092210"/>
            <a:ext cx="7509162" cy="4599540"/>
            <a:chOff x="1260565" y="2403285"/>
            <a:chExt cx="6622869" cy="3783419"/>
          </a:xfrm>
        </p:grpSpPr>
        <p:pic>
          <p:nvPicPr>
            <p:cNvPr id="7" name="Picture 6">
              <a:extLst>
                <a:ext uri="{FF2B5EF4-FFF2-40B4-BE49-F238E27FC236}">
                  <a16:creationId xmlns="" xmlns:a16="http://schemas.microsoft.com/office/drawing/2014/main" id="{4BDC2ABB-CCEE-6E40-AE60-165E6663E2F5}"/>
                </a:ext>
              </a:extLst>
            </p:cNvPr>
            <p:cNvPicPr>
              <a:picLocks noChangeAspect="1"/>
            </p:cNvPicPr>
            <p:nvPr/>
          </p:nvPicPr>
          <p:blipFill>
            <a:blip r:embed="rId3"/>
            <a:stretch>
              <a:fillRect/>
            </a:stretch>
          </p:blipFill>
          <p:spPr>
            <a:xfrm>
              <a:off x="1260565" y="2409307"/>
              <a:ext cx="6622869" cy="3777397"/>
            </a:xfrm>
            <a:prstGeom prst="rect">
              <a:avLst/>
            </a:prstGeom>
          </p:spPr>
        </p:pic>
        <p:sp>
          <p:nvSpPr>
            <p:cNvPr id="11" name="Rectangle 10">
              <a:extLst>
                <a:ext uri="{FF2B5EF4-FFF2-40B4-BE49-F238E27FC236}">
                  <a16:creationId xmlns="" xmlns:a16="http://schemas.microsoft.com/office/drawing/2014/main" id="{BB316481-4648-BF4C-864B-B77EB469CCC7}"/>
                </a:ext>
              </a:extLst>
            </p:cNvPr>
            <p:cNvSpPr/>
            <p:nvPr/>
          </p:nvSpPr>
          <p:spPr bwMode="auto">
            <a:xfrm>
              <a:off x="1260565" y="2403285"/>
              <a:ext cx="326571" cy="4572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6" name="Rectangle 5">
            <a:extLst>
              <a:ext uri="{FF2B5EF4-FFF2-40B4-BE49-F238E27FC236}">
                <a16:creationId xmlns="" xmlns:a16="http://schemas.microsoft.com/office/drawing/2014/main" id="{F84D1321-555A-8047-935C-791C10F03EEE}"/>
              </a:ext>
            </a:extLst>
          </p:cNvPr>
          <p:cNvSpPr/>
          <p:nvPr/>
        </p:nvSpPr>
        <p:spPr>
          <a:xfrm>
            <a:off x="6834367" y="6518927"/>
            <a:ext cx="1802096" cy="276999"/>
          </a:xfrm>
          <a:prstGeom prst="rect">
            <a:avLst/>
          </a:prstGeom>
        </p:spPr>
        <p:txBody>
          <a:bodyPr wrap="none">
            <a:spAutoFit/>
          </a:bodyPr>
          <a:lstStyle/>
          <a:p>
            <a:r>
              <a:rPr lang="en" dirty="0">
                <a:solidFill>
                  <a:schemeClr val="bg1">
                    <a:lumMod val="50000"/>
                  </a:schemeClr>
                </a:solidFill>
              </a:rPr>
              <a:t>[</a:t>
            </a:r>
            <a:r>
              <a:rPr lang="en-US" dirty="0">
                <a:solidFill>
                  <a:schemeClr val="bg1">
                    <a:lumMod val="50000"/>
                  </a:schemeClr>
                </a:solidFill>
              </a:rPr>
              <a:t>Li</a:t>
            </a:r>
            <a:r>
              <a:rPr lang="en" dirty="0">
                <a:solidFill>
                  <a:schemeClr val="bg1">
                    <a:lumMod val="50000"/>
                  </a:schemeClr>
                </a:solidFill>
              </a:rPr>
              <a:t> et al. (‘18) </a:t>
            </a:r>
            <a:r>
              <a:rPr lang="en-US" dirty="0">
                <a:solidFill>
                  <a:schemeClr val="bg1">
                    <a:lumMod val="50000"/>
                  </a:schemeClr>
                </a:solidFill>
              </a:rPr>
              <a:t>Science]</a:t>
            </a:r>
          </a:p>
        </p:txBody>
      </p:sp>
    </p:spTree>
    <p:extLst>
      <p:ext uri="{BB962C8B-B14F-4D97-AF65-F5344CB8AC3E}">
        <p14:creationId xmlns:p14="http://schemas.microsoft.com/office/powerpoint/2010/main" val="241234133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solidFill>
                  <a:srgbClr val="FF0000"/>
                </a:solidFill>
                <a:ea typeface="ＭＳ Ｐゴシック" charset="-128"/>
                <a:cs typeface="ＭＳ Ｐゴシック" charset="-128"/>
              </a:rPr>
              <a:t>PsychENCODE</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Population-level </a:t>
            </a:r>
            <a:r>
              <a:rPr lang="en-US" altLang="en-US" sz="1700" dirty="0">
                <a:solidFill>
                  <a:schemeClr val="bg1">
                    <a:lumMod val="50000"/>
                  </a:schemeClr>
                </a:solidFill>
                <a:ea typeface="ＭＳ Ｐゴシック" charset="-128"/>
                <a:cs typeface="ＭＳ Ｐゴシック" charset="-128"/>
              </a:rPr>
              <a:t>analysis of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functional </a:t>
            </a:r>
            <a:r>
              <a:rPr lang="en-US" altLang="en-US" sz="1700" dirty="0">
                <a:solidFill>
                  <a:schemeClr val="bg1">
                    <a:lumMod val="50000"/>
                  </a:schemeClr>
                </a:solidFill>
                <a:ea typeface="ＭＳ Ｐゴシック" charset="-128"/>
                <a:cs typeface="ＭＳ Ｐゴシック" charset="-128"/>
              </a:rPr>
              <a:t>genomics data related to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neuropsychiatric disease</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rPr>
              <a:t>Construction </a:t>
            </a:r>
            <a:r>
              <a:rPr lang="en-US" altLang="en-US" sz="1700" dirty="0">
                <a:solidFill>
                  <a:schemeClr val="bg1">
                    <a:lumMod val="50000"/>
                  </a:schemeClr>
                </a:solidFill>
                <a:ea typeface="ＭＳ Ｐゴシック" charset="-128"/>
              </a:rPr>
              <a:t>of an adult brain resource </a:t>
            </a:r>
            <a:r>
              <a:rPr lang="en-US" altLang="en-US" sz="1700" dirty="0" smtClean="0">
                <a:solidFill>
                  <a:schemeClr val="bg1">
                    <a:lumMod val="50000"/>
                  </a:schemeClr>
                </a:solidFill>
                <a:ea typeface="ＭＳ Ｐゴシック" charset="-128"/>
              </a:rPr>
              <a:t>with </a:t>
            </a:r>
            <a:r>
              <a:rPr lang="en-US" altLang="en-US" sz="1700" dirty="0">
                <a:solidFill>
                  <a:schemeClr val="bg1">
                    <a:lumMod val="50000"/>
                  </a:schemeClr>
                </a:solidFill>
                <a:ea typeface="ＭＳ Ｐゴシック" charset="-128"/>
              </a:rPr>
              <a:t>1866 individuals </a:t>
            </a:r>
            <a:r>
              <a:rPr lang="en-US" altLang="en-US" sz="1700" dirty="0" smtClean="0">
                <a:solidFill>
                  <a:schemeClr val="bg1">
                    <a:lumMod val="50000"/>
                  </a:schemeClr>
                </a:solidFill>
                <a:ea typeface="ＭＳ Ｐゴシック" charset="-128"/>
              </a:rPr>
              <a:t>+ </a:t>
            </a:r>
            <a:r>
              <a:rPr lang="en-US" altLang="en-US" sz="1700" dirty="0">
                <a:solidFill>
                  <a:schemeClr val="bg1">
                    <a:lumMod val="50000"/>
                  </a:schemeClr>
                </a:solidFill>
                <a:ea typeface="ＭＳ Ｐゴシック" charset="-128"/>
              </a:rPr>
              <a:t>full developmental time-course</a:t>
            </a:r>
          </a:p>
          <a:p>
            <a:pPr lvl="1"/>
            <a:r>
              <a:rPr lang="en-US" altLang="en-US" sz="1700" dirty="0">
                <a:solidFill>
                  <a:schemeClr val="bg1">
                    <a:lumMod val="50000"/>
                  </a:schemeClr>
                </a:solidFill>
                <a:ea typeface="ＭＳ Ｐゴシック" charset="-128"/>
              </a:rPr>
              <a:t>Using the changing proportions of cell types (via </a:t>
            </a:r>
            <a:r>
              <a:rPr lang="en-US" altLang="en-US" sz="1700" b="1" dirty="0">
                <a:solidFill>
                  <a:srgbClr val="FF0000"/>
                </a:solidFill>
                <a:ea typeface="ＭＳ Ｐゴシック" charset="-128"/>
              </a:rPr>
              <a:t>single-cell deconvolution</a:t>
            </a:r>
            <a:r>
              <a:rPr lang="en-US" altLang="en-US" sz="1700" dirty="0">
                <a:solidFill>
                  <a:schemeClr val="bg1">
                    <a:lumMod val="50000"/>
                  </a:schemeClr>
                </a:solidFill>
                <a:ea typeface="ＭＳ Ｐゴシック" charset="-128"/>
              </a:rPr>
              <a:t>) to account for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expression </a:t>
            </a:r>
            <a:r>
              <a:rPr lang="en-US" altLang="en-US" sz="1700" dirty="0">
                <a:solidFill>
                  <a:schemeClr val="bg1">
                    <a:lumMod val="50000"/>
                  </a:schemeClr>
                </a:solidFill>
                <a:ea typeface="ＭＳ Ｐゴシック" charset="-128"/>
              </a:rPr>
              <a:t>variation across a population,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disorders </a:t>
            </a:r>
            <a:r>
              <a:rPr lang="en-US" altLang="en-US" sz="1700" dirty="0">
                <a:solidFill>
                  <a:schemeClr val="bg1">
                    <a:lumMod val="50000"/>
                  </a:schemeClr>
                </a:solidFill>
                <a:ea typeface="ＭＳ Ｐゴシック" charset="-128"/>
              </a:rPr>
              <a:t>&amp; development</a:t>
            </a:r>
          </a:p>
          <a:p>
            <a:pPr lvl="1"/>
            <a:r>
              <a:rPr lang="en-US" altLang="en-US" sz="1700" dirty="0" smtClean="0">
                <a:solidFill>
                  <a:schemeClr val="bg1">
                    <a:lumMod val="50000"/>
                  </a:schemeClr>
                </a:solidFill>
                <a:ea typeface="ＭＳ Ｐゴシック" charset="-128"/>
              </a:rPr>
              <a:t>Large-scale processing </a:t>
            </a:r>
            <a:r>
              <a:rPr lang="en-US" altLang="en-US" sz="1700" dirty="0" smtClean="0">
                <a:solidFill>
                  <a:schemeClr val="bg1">
                    <a:lumMod val="50000"/>
                  </a:schemeClr>
                </a:solidFill>
                <a:ea typeface="ＭＳ Ｐゴシック" charset="-128"/>
              </a:rPr>
              <a:t>defines </a:t>
            </a:r>
            <a:r>
              <a:rPr lang="en-US" altLang="en-US" sz="1700" dirty="0" smtClean="0">
                <a:solidFill>
                  <a:schemeClr val="bg1">
                    <a:lumMod val="50000"/>
                  </a:schemeClr>
                </a:solidFill>
                <a:ea typeface="ＭＳ Ｐゴシック" charset="-128"/>
              </a:rPr>
              <a:t>~79K </a:t>
            </a:r>
            <a:r>
              <a:rPr lang="en-US" altLang="en-US" sz="1700" dirty="0">
                <a:solidFill>
                  <a:schemeClr val="bg1">
                    <a:lumMod val="50000"/>
                  </a:schemeClr>
                </a:solidFill>
                <a:ea typeface="ＭＳ Ｐゴシック" charset="-128"/>
              </a:rPr>
              <a:t>PFC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b="1" dirty="0" smtClean="0">
                <a:solidFill>
                  <a:srgbClr val="FF0000"/>
                </a:solidFill>
                <a:ea typeface="ＭＳ Ｐゴシック" charset="-128"/>
              </a:rPr>
              <a:t>enhancers </a:t>
            </a:r>
            <a:r>
              <a:rPr lang="en-US" altLang="en-US" sz="1700" b="1" dirty="0" smtClean="0">
                <a:solidFill>
                  <a:srgbClr val="FF0000"/>
                </a:solidFill>
                <a:ea typeface="ＭＳ Ｐゴシック" charset="-128"/>
              </a:rPr>
              <a:t>&amp; </a:t>
            </a:r>
            <a:r>
              <a:rPr lang="en-US" altLang="en-US" sz="1700" b="1" dirty="0" smtClean="0">
                <a:solidFill>
                  <a:srgbClr val="FF0000"/>
                </a:solidFill>
                <a:ea typeface="ＭＳ Ｐゴシック" charset="-128"/>
              </a:rPr>
              <a:t>creates </a:t>
            </a:r>
            <a:r>
              <a:rPr lang="en-US" altLang="en-US" sz="1700" b="1" dirty="0" smtClean="0">
                <a:solidFill>
                  <a:srgbClr val="FF0000"/>
                </a:solidFill>
                <a:ea typeface="ＭＳ Ｐゴシック" charset="-128"/>
              </a:rPr>
              <a:t>a comprehensive QTL </a:t>
            </a:r>
            <a:r>
              <a:rPr lang="en-US" altLang="en-US" sz="1700" dirty="0" smtClean="0">
                <a:solidFill>
                  <a:schemeClr val="bg1">
                    <a:lumMod val="50000"/>
                  </a:schemeClr>
                </a:solidFill>
                <a:ea typeface="ＭＳ Ｐゴシック" charset="-128"/>
              </a:rPr>
              <a:t>resource</a:t>
            </a:r>
            <a:r>
              <a:rPr lang="en-US" altLang="en-US" sz="1700" dirty="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t>
            </a:r>
            <a:r>
              <a:rPr lang="en-US" altLang="en-US" sz="1700" dirty="0">
                <a:solidFill>
                  <a:schemeClr val="bg1">
                    <a:lumMod val="50000"/>
                  </a:schemeClr>
                </a:solidFill>
                <a:ea typeface="ＭＳ Ｐゴシック" charset="-128"/>
              </a:rPr>
              <a:t>2.5M </a:t>
            </a:r>
            <a:r>
              <a:rPr lang="en-US" altLang="en-US" sz="1700" dirty="0" err="1">
                <a:solidFill>
                  <a:schemeClr val="bg1">
                    <a:lumMod val="50000"/>
                  </a:schemeClr>
                </a:solidFill>
                <a:ea typeface="ＭＳ Ｐゴシック" charset="-128"/>
              </a:rPr>
              <a:t>eQTLs</a:t>
            </a:r>
            <a:r>
              <a:rPr lang="en-US" altLang="en-US" sz="1700" dirty="0">
                <a:solidFill>
                  <a:schemeClr val="bg1">
                    <a:lumMod val="50000"/>
                  </a:schemeClr>
                </a:solidFill>
                <a:ea typeface="ＭＳ Ｐゴシック" charset="-128"/>
              </a:rPr>
              <a:t> + </a:t>
            </a:r>
            <a:r>
              <a:rPr lang="en-US" altLang="en-US" sz="1700" dirty="0" err="1">
                <a:solidFill>
                  <a:schemeClr val="bg1">
                    <a:lumMod val="50000"/>
                  </a:schemeClr>
                </a:solidFill>
                <a:ea typeface="ＭＳ Ｐゴシック" charset="-128"/>
              </a:rPr>
              <a:t>cQTLs</a:t>
            </a:r>
            <a:r>
              <a:rPr lang="en-US" altLang="en-US" sz="1700" dirty="0">
                <a:solidFill>
                  <a:schemeClr val="bg1">
                    <a:lumMod val="50000"/>
                  </a:schemeClr>
                </a:solidFill>
                <a:ea typeface="ＭＳ Ｐゴシック" charset="-128"/>
              </a:rPr>
              <a:t> &amp; </a:t>
            </a:r>
            <a:r>
              <a:rPr lang="en-US" altLang="en-US" sz="1700" dirty="0" err="1">
                <a:solidFill>
                  <a:schemeClr val="bg1">
                    <a:lumMod val="50000"/>
                  </a:schemeClr>
                </a:solidFill>
                <a:ea typeface="ＭＳ Ｐゴシック" charset="-128"/>
              </a:rPr>
              <a:t>fQTLs</a:t>
            </a:r>
            <a:r>
              <a:rPr lang="en-US" altLang="en-US" sz="1700" dirty="0">
                <a:solidFill>
                  <a:schemeClr val="bg1">
                    <a:lumMod val="50000"/>
                  </a:schemeClr>
                </a:solidFill>
                <a:ea typeface="ＭＳ Ｐゴシック" charset="-128"/>
              </a:rPr>
              <a:t>)</a:t>
            </a:r>
          </a:p>
          <a:p>
            <a:pPr lvl="1"/>
            <a:r>
              <a:rPr lang="en-US" altLang="en-US" sz="1700" dirty="0" smtClean="0">
                <a:solidFill>
                  <a:schemeClr val="bg1">
                    <a:lumMod val="50000"/>
                  </a:schemeClr>
                </a:solidFill>
                <a:ea typeface="ＭＳ Ｐゴシック" charset="-128"/>
              </a:rPr>
              <a:t>Connecting the QTLs, enhancer activity relationships &amp; </a:t>
            </a:r>
            <a:r>
              <a:rPr lang="en-US" altLang="en-US" sz="1700" dirty="0">
                <a:solidFill>
                  <a:schemeClr val="bg1">
                    <a:lumMod val="50000"/>
                  </a:schemeClr>
                </a:solidFill>
                <a:ea typeface="ＭＳ Ｐゴシック" charset="-128"/>
              </a:rPr>
              <a:t>Hi-C contacts </a:t>
            </a:r>
            <a:r>
              <a:rPr lang="en-US" altLang="en-US" sz="1700" dirty="0" smtClean="0">
                <a:solidFill>
                  <a:schemeClr val="bg1">
                    <a:lumMod val="50000"/>
                  </a:schemeClr>
                </a:solidFill>
                <a:ea typeface="ＭＳ Ｐゴシック" charset="-128"/>
              </a:rPr>
              <a:t>into a</a:t>
            </a:r>
            <a:r>
              <a:rPr lang="en-US" altLang="en-US" sz="1700" b="1" dirty="0" smtClean="0">
                <a:solidFill>
                  <a:schemeClr val="bg1">
                    <a:lumMod val="50000"/>
                  </a:schemeClr>
                </a:solidFill>
                <a:ea typeface="ＭＳ Ｐゴシック" charset="-128"/>
              </a:rPr>
              <a:t> </a:t>
            </a:r>
            <a:r>
              <a:rPr lang="en-US" altLang="en-US" sz="1700" b="1" dirty="0" smtClean="0">
                <a:solidFill>
                  <a:srgbClr val="FF0000"/>
                </a:solidFill>
                <a:ea typeface="ＭＳ Ｐゴシック" charset="-128"/>
              </a:rPr>
              <a:t>brain regulatory network</a:t>
            </a:r>
            <a:r>
              <a:rPr lang="en-US" altLang="en-US" sz="1700" b="1" dirty="0" smtClean="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&amp; using this </a:t>
            </a:r>
            <a:r>
              <a:rPr lang="en-US" altLang="en-US" sz="1700" dirty="0">
                <a:solidFill>
                  <a:schemeClr val="bg1">
                    <a:lumMod val="50000"/>
                  </a:schemeClr>
                </a:solidFill>
                <a:ea typeface="ＭＳ Ｐゴシック" charset="-128"/>
              </a:rPr>
              <a:t>to link SCZ GWAS SNPs to </a:t>
            </a:r>
            <a:r>
              <a:rPr lang="en-US" altLang="en-US" sz="1700" dirty="0" smtClean="0">
                <a:solidFill>
                  <a:schemeClr val="bg1">
                    <a:lumMod val="50000"/>
                  </a:schemeClr>
                </a:solidFill>
                <a:ea typeface="ＭＳ Ｐゴシック" charset="-128"/>
              </a:rPr>
              <a:t>genes</a:t>
            </a:r>
            <a:endParaRPr lang="en-US" altLang="en-US" sz="1700" dirty="0">
              <a:solidFill>
                <a:schemeClr val="bg1">
                  <a:lumMod val="50000"/>
                </a:schemeClr>
              </a:solidFill>
              <a:ea typeface="ＭＳ Ｐゴシック" charset="-128"/>
            </a:endParaRPr>
          </a:p>
          <a:p>
            <a:pPr lvl="1"/>
            <a:r>
              <a:rPr lang="en-US" altLang="en-US" sz="1700" dirty="0">
                <a:solidFill>
                  <a:schemeClr val="bg1">
                    <a:lumMod val="50000"/>
                  </a:schemeClr>
                </a:solidFill>
                <a:ea typeface="ＭＳ Ｐゴシック" charset="-128"/>
              </a:rPr>
              <a:t>Embedding the reg. network in a </a:t>
            </a:r>
            <a:br>
              <a:rPr lang="en-US" altLang="en-US" sz="1700" dirty="0">
                <a:solidFill>
                  <a:schemeClr val="bg1">
                    <a:lumMod val="50000"/>
                  </a:schemeClr>
                </a:solidFill>
                <a:ea typeface="ＭＳ Ｐゴシック" charset="-128"/>
              </a:rPr>
            </a:br>
            <a:r>
              <a:rPr lang="en-US" altLang="en-US" sz="1700" b="1" dirty="0">
                <a:solidFill>
                  <a:srgbClr val="FF0000"/>
                </a:solidFill>
                <a:ea typeface="ＭＳ Ｐゴシック" charset="-128"/>
              </a:rPr>
              <a:t>deep-learning model</a:t>
            </a:r>
            <a:r>
              <a:rPr lang="en-US" altLang="en-US" sz="1700" dirty="0">
                <a:solidFill>
                  <a:srgbClr val="FF0000"/>
                </a:solidFill>
                <a:ea typeface="ＭＳ Ｐゴシック" charset="-128"/>
              </a:rPr>
              <a:t> </a:t>
            </a:r>
            <a:r>
              <a:rPr lang="en-US" altLang="en-US" sz="1700" dirty="0" smtClean="0">
                <a:solidFill>
                  <a:schemeClr val="bg1">
                    <a:lumMod val="50000"/>
                  </a:schemeClr>
                </a:solidFill>
                <a:ea typeface="ＭＳ Ｐゴシック" charset="-128"/>
              </a:rPr>
              <a:t>to </a:t>
            </a:r>
            <a:r>
              <a:rPr lang="en-US" altLang="en-US" sz="1700" dirty="0">
                <a:solidFill>
                  <a:schemeClr val="bg1">
                    <a:lumMod val="50000"/>
                  </a:schemeClr>
                </a:solidFill>
                <a:ea typeface="ＭＳ Ｐゴシック" charset="-128"/>
              </a:rPr>
              <a:t>predict </a:t>
            </a:r>
            <a:r>
              <a:rPr lang="en-US" altLang="en-US" sz="1700" dirty="0" smtClean="0">
                <a:solidFill>
                  <a:schemeClr val="bg1">
                    <a:lumMod val="50000"/>
                  </a:schemeClr>
                </a:solidFill>
                <a:ea typeface="ＭＳ Ｐゴシック" charset="-128"/>
              </a:rPr>
              <a:t>psychiatric disease </a:t>
            </a:r>
            <a:r>
              <a:rPr lang="en-US" altLang="en-US" sz="1700" dirty="0">
                <a:solidFill>
                  <a:schemeClr val="bg1">
                    <a:lumMod val="50000"/>
                  </a:schemeClr>
                </a:solidFill>
                <a:ea typeface="ＭＳ Ｐゴシック" charset="-128"/>
              </a:rPr>
              <a:t>from genotype &amp; transcriptome. Using this to </a:t>
            </a:r>
            <a:r>
              <a:rPr lang="en-US" altLang="en-US" sz="1700" dirty="0" smtClean="0">
                <a:solidFill>
                  <a:schemeClr val="bg1">
                    <a:lumMod val="50000"/>
                  </a:schemeClr>
                </a:solidFill>
                <a:ea typeface="ＭＳ Ｐゴシック" charset="-128"/>
              </a:rPr>
              <a:t>suggest specific pathways </a:t>
            </a:r>
            <a:r>
              <a:rPr lang="en-US" altLang="en-US" sz="1700" dirty="0">
                <a:solidFill>
                  <a:schemeClr val="bg1">
                    <a:lumMod val="50000"/>
                  </a:schemeClr>
                </a:solidFill>
                <a:ea typeface="ＭＳ Ｐゴシック" charset="-128"/>
              </a:rPr>
              <a:t>&amp; </a:t>
            </a:r>
            <a:r>
              <a:rPr lang="en-US" altLang="en-US" sz="1700" dirty="0" smtClean="0">
                <a:solidFill>
                  <a:schemeClr val="bg1">
                    <a:lumMod val="50000"/>
                  </a:schemeClr>
                </a:solidFill>
                <a:ea typeface="ＭＳ Ｐゴシック" charset="-128"/>
              </a:rPr>
              <a:t>genes, as potential drug targets.</a:t>
            </a:r>
          </a:p>
          <a:p>
            <a:pPr lvl="1"/>
            <a:r>
              <a:rPr lang="en-US" altLang="en-US" sz="1700" dirty="0" smtClean="0">
                <a:solidFill>
                  <a:schemeClr val="bg1">
                    <a:lumMod val="50000"/>
                  </a:schemeClr>
                </a:solidFill>
                <a:ea typeface="ＭＳ Ｐゴシック" charset="-128"/>
              </a:rPr>
              <a:t>Other resource uses: highlighting </a:t>
            </a:r>
            <a:r>
              <a:rPr lang="en-US" altLang="en-US" sz="1700" b="1" dirty="0" smtClean="0">
                <a:solidFill>
                  <a:schemeClr val="bg1">
                    <a:lumMod val="50000"/>
                  </a:schemeClr>
                </a:solidFill>
                <a:ea typeface="ＭＳ Ｐゴシック" charset="-128"/>
              </a:rPr>
              <a:t>aging</a:t>
            </a:r>
            <a:r>
              <a:rPr lang="en-US" altLang="en-US" sz="1700" dirty="0" smtClean="0">
                <a:solidFill>
                  <a:schemeClr val="bg1">
                    <a:lumMod val="50000"/>
                  </a:schemeClr>
                </a:solidFill>
                <a:ea typeface="ＭＳ Ｐゴシック" charset="-128"/>
              </a:rPr>
              <a:t> related genes + consistently comparing the brain to other organs</a:t>
            </a:r>
            <a:endParaRPr lang="en-US" altLang="en-US" sz="1700" dirty="0">
              <a:solidFill>
                <a:schemeClr val="bg1">
                  <a:lumMod val="50000"/>
                </a:schemeClr>
              </a:solidFill>
              <a:ea typeface="ＭＳ Ｐゴシック" charset="-128"/>
            </a:endParaRPr>
          </a:p>
          <a:p>
            <a:pPr lvl="1"/>
            <a:endParaRPr lang="en-US" altLang="en-US" sz="1700" dirty="0">
              <a:solidFill>
                <a:schemeClr val="bg1">
                  <a:lumMod val="50000"/>
                </a:schemeClr>
              </a:solidFill>
              <a:ea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solidFill>
                  <a:srgbClr val="FF0000"/>
                </a:solidFill>
                <a:ea typeface="ＭＳ Ｐゴシック" charset="-128"/>
                <a:cs typeface="ＭＳ Ｐゴシック" charset="-128"/>
              </a:rPr>
              <a:t>GenoDock</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Building a predictor </a:t>
            </a:r>
            <a:r>
              <a:rPr lang="en-US" altLang="en-US" sz="1700" dirty="0">
                <a:solidFill>
                  <a:schemeClr val="bg1">
                    <a:lumMod val="50000"/>
                  </a:schemeClr>
                </a:solidFill>
                <a:ea typeface="ＭＳ Ｐゴシック" charset="-128"/>
                <a:cs typeface="ＭＳ Ｐゴシック" charset="-128"/>
              </a:rPr>
              <a:t>for </a:t>
            </a:r>
            <a:r>
              <a:rPr lang="en-US" altLang="en-US" sz="1700" dirty="0" smtClean="0">
                <a:solidFill>
                  <a:schemeClr val="bg1">
                    <a:lumMod val="50000"/>
                  </a:schemeClr>
                </a:solidFill>
                <a:ea typeface="ＭＳ Ｐゴシック" charset="-128"/>
                <a:cs typeface="ＭＳ Ｐゴシック" charset="-128"/>
              </a:rPr>
              <a:t>the sensitivity </a:t>
            </a:r>
            <a:r>
              <a:rPr lang="en-US" altLang="en-US" sz="1700" dirty="0">
                <a:solidFill>
                  <a:schemeClr val="bg1">
                    <a:lumMod val="50000"/>
                  </a:schemeClr>
                </a:solidFill>
                <a:ea typeface="ＭＳ Ｐゴシック" charset="-128"/>
                <a:cs typeface="ＭＳ Ｐゴシック" charset="-128"/>
              </a:rPr>
              <a:t>of </a:t>
            </a:r>
            <a:r>
              <a:rPr lang="en-US" altLang="en-US" sz="1700" dirty="0" smtClean="0">
                <a:solidFill>
                  <a:schemeClr val="bg1">
                    <a:lumMod val="50000"/>
                  </a:schemeClr>
                </a:solidFill>
                <a:ea typeface="ＭＳ Ｐゴシック" charset="-128"/>
                <a:cs typeface="ＭＳ Ｐゴシック" charset="-128"/>
              </a:rPr>
              <a:t>drug binding to </a:t>
            </a:r>
            <a:r>
              <a:rPr lang="en-US" altLang="en-US" sz="1700" dirty="0" smtClean="0">
                <a:solidFill>
                  <a:schemeClr val="bg1">
                    <a:lumMod val="50000"/>
                  </a:schemeClr>
                </a:solidFill>
                <a:ea typeface="ＭＳ Ｐゴシック" charset="-128"/>
                <a:cs typeface="ＭＳ Ｐゴシック" charset="-128"/>
              </a:rPr>
              <a:t>personal SNVs</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cs typeface="ＭＳ Ｐゴシック" charset="-128"/>
              </a:rPr>
              <a:t>Hybrid classifier connecting</a:t>
            </a:r>
            <a:r>
              <a:rPr lang="en-US" altLang="en-US" sz="1700" b="1" dirty="0" smtClean="0">
                <a:solidFill>
                  <a:schemeClr val="bg1">
                    <a:lumMod val="50000"/>
                  </a:schemeClr>
                </a:solidFill>
                <a:ea typeface="ＭＳ Ｐゴシック" charset="-128"/>
                <a:cs typeface="ＭＳ Ｐゴシック" charset="-128"/>
              </a:rPr>
              <a:t> </a:t>
            </a:r>
            <a:r>
              <a:rPr lang="en-US" altLang="en-US" sz="1700" b="1" dirty="0" smtClean="0">
                <a:solidFill>
                  <a:srgbClr val="FF0000"/>
                </a:solidFill>
                <a:ea typeface="ＭＳ Ｐゴシック" charset="-128"/>
                <a:cs typeface="ＭＳ Ｐゴシック" charset="-128"/>
              </a:rPr>
              <a:t>physical modelling with statistical learning</a:t>
            </a:r>
          </a:p>
          <a:p>
            <a:pPr lvl="2"/>
            <a:r>
              <a:rPr lang="en-US" altLang="en-US" sz="1600" dirty="0" smtClean="0">
                <a:solidFill>
                  <a:schemeClr val="bg1">
                    <a:lumMod val="50000"/>
                  </a:schemeClr>
                </a:solidFill>
                <a:ea typeface="ＭＳ Ｐゴシック" charset="-128"/>
                <a:cs typeface="ＭＳ Ｐゴシック" charset="-128"/>
              </a:rPr>
              <a:t>The modeling </a:t>
            </a:r>
            <a:r>
              <a:rPr lang="en-US" altLang="en-US" sz="1600" dirty="0" smtClean="0">
                <a:solidFill>
                  <a:schemeClr val="bg1">
                    <a:lumMod val="50000"/>
                  </a:schemeClr>
                </a:solidFill>
                <a:ea typeface="ＭＳ Ｐゴシック" charset="-128"/>
                <a:cs typeface="ＭＳ Ｐゴシック" charset="-128"/>
              </a:rPr>
              <a:t>creates a pseudo gold-standard </a:t>
            </a:r>
            <a:r>
              <a:rPr lang="en-US" altLang="en-US" sz="1600" dirty="0" smtClean="0">
                <a:solidFill>
                  <a:schemeClr val="bg1">
                    <a:lumMod val="50000"/>
                  </a:schemeClr>
                </a:solidFill>
                <a:ea typeface="ＭＳ Ｐゴシック" charset="-128"/>
                <a:cs typeface="ＭＳ Ｐゴシック" charset="-128"/>
              </a:rPr>
              <a:t>dataset, which is used to train the stat. classifier</a:t>
            </a:r>
          </a:p>
          <a:p>
            <a:pPr lvl="1"/>
            <a:r>
              <a:rPr lang="en-US" altLang="en-US" sz="1700" b="1" dirty="0" smtClean="0">
                <a:solidFill>
                  <a:srgbClr val="FF0000"/>
                </a:solidFill>
                <a:ea typeface="ＭＳ Ｐゴシック" charset="-128"/>
                <a:cs typeface="ＭＳ Ｐゴシック" charset="-128"/>
              </a:rPr>
              <a:t>Classifier Results</a:t>
            </a:r>
            <a:endParaRPr lang="en-US" altLang="en-US" sz="1700" b="1" dirty="0" smtClean="0">
              <a:solidFill>
                <a:srgbClr val="FF0000"/>
              </a:solidFill>
              <a:ea typeface="ＭＳ Ｐゴシック" charset="-128"/>
              <a:cs typeface="ＭＳ Ｐゴシック" charset="-128"/>
            </a:endParaRPr>
          </a:p>
          <a:p>
            <a:pPr lvl="2"/>
            <a:r>
              <a:rPr lang="en-US" altLang="en-US" sz="1600" dirty="0">
                <a:solidFill>
                  <a:schemeClr val="bg1">
                    <a:lumMod val="50000"/>
                  </a:schemeClr>
                </a:solidFill>
                <a:ea typeface="ＭＳ Ｐゴシック" charset="-128"/>
                <a:cs typeface="ＭＳ Ｐゴシック" charset="-128"/>
              </a:rPr>
              <a:t>I</a:t>
            </a:r>
            <a:r>
              <a:rPr lang="en-US" altLang="en-US" sz="1600" dirty="0" smtClean="0">
                <a:solidFill>
                  <a:schemeClr val="bg1">
                    <a:lumMod val="50000"/>
                  </a:schemeClr>
                </a:solidFill>
                <a:ea typeface="ＭＳ Ｐゴシック" charset="-128"/>
                <a:cs typeface="ＭＳ Ｐゴシック" charset="-128"/>
              </a:rPr>
              <a:t>ndependent validation </a:t>
            </a:r>
            <a:r>
              <a:rPr lang="en-US" altLang="en-US" sz="1600" dirty="0" smtClean="0">
                <a:solidFill>
                  <a:schemeClr val="bg1">
                    <a:lumMod val="50000"/>
                  </a:schemeClr>
                </a:solidFill>
                <a:ea typeface="ＭＳ Ｐゴシック" charset="-128"/>
                <a:cs typeface="ＭＳ Ｐゴシック" charset="-128"/>
              </a:rPr>
              <a:t/>
            </a:r>
            <a:br>
              <a:rPr lang="en-US" altLang="en-US" sz="1600" dirty="0" smtClean="0">
                <a:solidFill>
                  <a:schemeClr val="bg1">
                    <a:lumMod val="50000"/>
                  </a:schemeClr>
                </a:solidFill>
                <a:ea typeface="ＭＳ Ｐゴシック" charset="-128"/>
                <a:cs typeface="ＭＳ Ｐゴシック" charset="-128"/>
              </a:rPr>
            </a:br>
            <a:r>
              <a:rPr lang="en-US" altLang="en-US" sz="1600" dirty="0" smtClean="0">
                <a:solidFill>
                  <a:schemeClr val="bg1">
                    <a:lumMod val="50000"/>
                  </a:schemeClr>
                </a:solidFill>
                <a:ea typeface="ＭＳ Ｐゴシック" charset="-128"/>
                <a:cs typeface="ＭＳ Ｐゴシック" charset="-128"/>
              </a:rPr>
              <a:t>on </a:t>
            </a:r>
            <a:r>
              <a:rPr lang="en-US" altLang="en-US" sz="1600" dirty="0" smtClean="0">
                <a:solidFill>
                  <a:schemeClr val="bg1">
                    <a:lumMod val="50000"/>
                  </a:schemeClr>
                </a:solidFill>
                <a:ea typeface="ＭＳ Ｐゴシック" charset="-128"/>
                <a:cs typeface="ＭＳ Ｐゴシック" charset="-128"/>
              </a:rPr>
              <a:t>an expt. validation set</a:t>
            </a:r>
          </a:p>
          <a:p>
            <a:pPr lvl="2"/>
            <a:r>
              <a:rPr lang="en-US" altLang="en-US" sz="1600" dirty="0" smtClean="0">
                <a:solidFill>
                  <a:schemeClr val="bg1">
                    <a:lumMod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GERP</a:t>
            </a:r>
            <a:r>
              <a:rPr lang="en-US" altLang="en-US" sz="1600" dirty="0" smtClean="0">
                <a:solidFill>
                  <a:schemeClr val="bg1">
                    <a:lumMod val="50000"/>
                  </a:schemeClr>
                </a:solidFill>
                <a:ea typeface="ＭＳ Ｐゴシック" charset="-128"/>
                <a:cs typeface="ＭＳ Ｐゴシック" charset="-128"/>
              </a:rPr>
              <a:t>).</a:t>
            </a:r>
          </a:p>
          <a:p>
            <a:pPr lvl="2"/>
            <a:r>
              <a:rPr lang="en-US" altLang="en-US" sz="1600" dirty="0" smtClean="0">
                <a:solidFill>
                  <a:schemeClr val="bg1">
                    <a:lumMod val="50000"/>
                  </a:schemeClr>
                </a:solidFill>
                <a:ea typeface="ＭＳ Ｐゴシック" charset="-128"/>
                <a:cs typeface="ＭＳ Ｐゴシック" charset="-128"/>
              </a:rPr>
              <a:t>Picks </a:t>
            </a:r>
            <a:r>
              <a:rPr lang="en-US" altLang="en-US" sz="1600" dirty="0" smtClean="0">
                <a:solidFill>
                  <a:schemeClr val="bg1">
                    <a:lumMod val="50000"/>
                  </a:schemeClr>
                </a:solidFill>
                <a:ea typeface="ＭＳ Ｐゴシック" charset="-128"/>
                <a:cs typeface="ＭＳ Ｐゴシック" charset="-128"/>
              </a:rPr>
              <a:t>out certain drugs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a:t>
            </a:r>
            <a:r>
              <a:rPr lang="en-US" altLang="en-US" sz="1600" dirty="0" err="1" smtClean="0">
                <a:solidFill>
                  <a:schemeClr val="bg1">
                    <a:lumMod val="50000"/>
                  </a:schemeClr>
                </a:solidFill>
                <a:ea typeface="ＭＳ Ｐゴシック" charset="-128"/>
                <a:cs typeface="ＭＳ Ｐゴシック" charset="-128"/>
              </a:rPr>
              <a:t>imatinib</a:t>
            </a:r>
            <a:r>
              <a:rPr lang="en-US" altLang="en-US" sz="1600" dirty="0" smtClean="0">
                <a:solidFill>
                  <a:schemeClr val="bg1">
                    <a:lumMod val="50000"/>
                  </a:schemeClr>
                </a:solidFill>
                <a:ea typeface="ＭＳ Ｐゴシック" charset="-128"/>
                <a:cs typeface="ＭＳ Ｐゴシック" charset="-128"/>
              </a:rPr>
              <a:t>) as being particularly sensitive to SNVs</a:t>
            </a:r>
            <a:endParaRPr lang="en-US" altLang="en-US" sz="16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364057805"/>
      </p:ext>
    </p:extLst>
  </p:cSld>
  <p:clrMapOvr>
    <a:masterClrMapping/>
  </p:clrMapOvr>
  <p:transition advTm="238108"/>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8B8F549-FED7-8D4C-8737-F0CA8B685795}"/>
              </a:ext>
            </a:extLst>
          </p:cNvPr>
          <p:cNvPicPr>
            <a:picLocks noChangeAspect="1"/>
          </p:cNvPicPr>
          <p:nvPr/>
        </p:nvPicPr>
        <p:blipFill rotWithShape="1">
          <a:blip r:embed="rId2"/>
          <a:srcRect b="75069"/>
          <a:stretch/>
        </p:blipFill>
        <p:spPr>
          <a:xfrm>
            <a:off x="654288" y="1386911"/>
            <a:ext cx="4321790" cy="1152008"/>
          </a:xfrm>
          <a:prstGeom prst="rect">
            <a:avLst/>
          </a:prstGeom>
        </p:spPr>
      </p:pic>
      <p:sp>
        <p:nvSpPr>
          <p:cNvPr id="6" name="TextBox 5">
            <a:extLst>
              <a:ext uri="{FF2B5EF4-FFF2-40B4-BE49-F238E27FC236}">
                <a16:creationId xmlns="" xmlns:a16="http://schemas.microsoft.com/office/drawing/2014/main"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 xmlns:a16="http://schemas.microsoft.com/office/drawing/2014/main" id="{3771A573-C204-C340-BF7B-A2C5D3B497D4}"/>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
        <p:nvSpPr>
          <p:cNvPr id="3" name="Title 2">
            <a:extLst>
              <a:ext uri="{FF2B5EF4-FFF2-40B4-BE49-F238E27FC236}">
                <a16:creationId xmlns="" xmlns:a16="http://schemas.microsoft.com/office/drawing/2014/main"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pic>
        <p:nvPicPr>
          <p:cNvPr id="9" name="Picture 8">
            <a:extLst>
              <a:ext uri="{FF2B5EF4-FFF2-40B4-BE49-F238E27FC236}">
                <a16:creationId xmlns="" xmlns:a16="http://schemas.microsoft.com/office/drawing/2014/main" id="{9B539EFE-AB3A-E545-9B9B-AB619608BE04}"/>
              </a:ext>
            </a:extLst>
          </p:cNvPr>
          <p:cNvPicPr>
            <a:picLocks noChangeAspect="1"/>
          </p:cNvPicPr>
          <p:nvPr/>
        </p:nvPicPr>
        <p:blipFill>
          <a:blip r:embed="rId3"/>
          <a:stretch>
            <a:fillRect/>
          </a:stretch>
        </p:blipFill>
        <p:spPr>
          <a:xfrm>
            <a:off x="5734414" y="1933240"/>
            <a:ext cx="2460810" cy="2460810"/>
          </a:xfrm>
          <a:prstGeom prst="rect">
            <a:avLst/>
          </a:prstGeom>
        </p:spPr>
      </p:pic>
      <p:sp>
        <p:nvSpPr>
          <p:cNvPr id="10" name="Title 1">
            <a:extLst>
              <a:ext uri="{FF2B5EF4-FFF2-40B4-BE49-F238E27FC236}">
                <a16:creationId xmlns="" xmlns:a16="http://schemas.microsoft.com/office/drawing/2014/main" id="{15E3BBBE-ED38-5F4A-ACB5-1B0B199FA629}"/>
              </a:ext>
            </a:extLst>
          </p:cNvPr>
          <p:cNvSpPr txBox="1">
            <a:spLocks/>
          </p:cNvSpPr>
          <p:nvPr/>
        </p:nvSpPr>
        <p:spPr>
          <a:xfrm>
            <a:off x="895637" y="4051957"/>
            <a:ext cx="4389285" cy="68418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Consistent with ENCODE, active enhancers are identified as open chromatin regions enriched in H3K27ac and depleted in H3K4me3  </a:t>
            </a:r>
          </a:p>
        </p:txBody>
      </p:sp>
    </p:spTree>
    <p:extLst>
      <p:ext uri="{BB962C8B-B14F-4D97-AF65-F5344CB8AC3E}">
        <p14:creationId xmlns:p14="http://schemas.microsoft.com/office/powerpoint/2010/main" val="9946812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8B8F549-FED7-8D4C-8737-F0CA8B685795}"/>
              </a:ext>
            </a:extLst>
          </p:cNvPr>
          <p:cNvPicPr>
            <a:picLocks noChangeAspect="1"/>
          </p:cNvPicPr>
          <p:nvPr/>
        </p:nvPicPr>
        <p:blipFill>
          <a:blip r:embed="rId2"/>
          <a:stretch>
            <a:fillRect/>
          </a:stretch>
        </p:blipFill>
        <p:spPr>
          <a:xfrm>
            <a:off x="654288" y="1386911"/>
            <a:ext cx="4321790" cy="4620782"/>
          </a:xfrm>
          <a:prstGeom prst="rect">
            <a:avLst/>
          </a:prstGeom>
        </p:spPr>
      </p:pic>
      <p:pic>
        <p:nvPicPr>
          <p:cNvPr id="7" name="Picture 6">
            <a:extLst>
              <a:ext uri="{FF2B5EF4-FFF2-40B4-BE49-F238E27FC236}">
                <a16:creationId xmlns="" xmlns:a16="http://schemas.microsoft.com/office/drawing/2014/main" id="{2A8F7378-8503-CC46-9684-41B7C1D42305}"/>
              </a:ext>
            </a:extLst>
          </p:cNvPr>
          <p:cNvPicPr>
            <a:picLocks noChangeAspect="1"/>
          </p:cNvPicPr>
          <p:nvPr/>
        </p:nvPicPr>
        <p:blipFill>
          <a:blip r:embed="rId3"/>
          <a:stretch>
            <a:fillRect/>
          </a:stretch>
        </p:blipFill>
        <p:spPr>
          <a:xfrm>
            <a:off x="5289263" y="1923731"/>
            <a:ext cx="3226087" cy="3363660"/>
          </a:xfrm>
          <a:prstGeom prst="rect">
            <a:avLst/>
          </a:prstGeom>
        </p:spPr>
      </p:pic>
      <p:sp>
        <p:nvSpPr>
          <p:cNvPr id="6" name="TextBox 5">
            <a:extLst>
              <a:ext uri="{FF2B5EF4-FFF2-40B4-BE49-F238E27FC236}">
                <a16:creationId xmlns="" xmlns:a16="http://schemas.microsoft.com/office/drawing/2014/main"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 xmlns:a16="http://schemas.microsoft.com/office/drawing/2014/main" id="{3771A573-C204-C340-BF7B-A2C5D3B497D4}"/>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
        <p:nvSpPr>
          <p:cNvPr id="3" name="Title 2">
            <a:extLst>
              <a:ext uri="{FF2B5EF4-FFF2-40B4-BE49-F238E27FC236}">
                <a16:creationId xmlns="" xmlns:a16="http://schemas.microsoft.com/office/drawing/2014/main"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spTree>
    <p:extLst>
      <p:ext uri="{BB962C8B-B14F-4D97-AF65-F5344CB8AC3E}">
        <p14:creationId xmlns:p14="http://schemas.microsoft.com/office/powerpoint/2010/main" val="95338061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2792F-EA89-C54A-81A2-2DEFB16235FE}"/>
              </a:ext>
            </a:extLst>
          </p:cNvPr>
          <p:cNvSpPr>
            <a:spLocks noGrp="1"/>
          </p:cNvSpPr>
          <p:nvPr>
            <p:ph type="title"/>
          </p:nvPr>
        </p:nvSpPr>
        <p:spPr>
          <a:xfrm>
            <a:off x="628650" y="365126"/>
            <a:ext cx="7886700" cy="699745"/>
          </a:xfrm>
        </p:spPr>
        <p:txBody>
          <a:bodyPr>
            <a:normAutofit/>
          </a:bodyPr>
          <a:lstStyle/>
          <a:p>
            <a:r>
              <a:rPr lang="en-US" sz="3200" dirty="0" smtClean="0"/>
              <a:t>The Genomic Future</a:t>
            </a:r>
            <a:endParaRPr lang="en-US" sz="3200" dirty="0"/>
          </a:p>
        </p:txBody>
      </p:sp>
      <p:pic>
        <p:nvPicPr>
          <p:cNvPr id="5" name="Picture 4" descr="A screenshot of a cell phone&#10;&#10;Description automatically generated">
            <a:extLst>
              <a:ext uri="{FF2B5EF4-FFF2-40B4-BE49-F238E27FC236}">
                <a16:creationId xmlns:a16="http://schemas.microsoft.com/office/drawing/2014/main" xmlns="" id="{ADEC323D-F748-8B4E-A926-24FD5A8EE349}"/>
              </a:ext>
            </a:extLst>
          </p:cNvPr>
          <p:cNvPicPr>
            <a:picLocks noChangeAspect="1"/>
          </p:cNvPicPr>
          <p:nvPr/>
        </p:nvPicPr>
        <p:blipFill>
          <a:blip r:embed="rId2"/>
          <a:stretch>
            <a:fillRect/>
          </a:stretch>
        </p:blipFill>
        <p:spPr>
          <a:xfrm>
            <a:off x="736744" y="1457133"/>
            <a:ext cx="3727163" cy="4943667"/>
          </a:xfrm>
          <a:prstGeom prst="rect">
            <a:avLst/>
          </a:prstGeom>
        </p:spPr>
      </p:pic>
      <p:pic>
        <p:nvPicPr>
          <p:cNvPr id="4" name="Picture 3"/>
          <p:cNvPicPr>
            <a:picLocks noChangeAspect="1"/>
          </p:cNvPicPr>
          <p:nvPr/>
        </p:nvPicPr>
        <p:blipFill>
          <a:blip r:embed="rId3"/>
          <a:stretch>
            <a:fillRect/>
          </a:stretch>
        </p:blipFill>
        <p:spPr>
          <a:xfrm>
            <a:off x="4572000" y="1457133"/>
            <a:ext cx="3752309" cy="4943667"/>
          </a:xfrm>
          <a:prstGeom prst="rect">
            <a:avLst/>
          </a:prstGeom>
        </p:spPr>
      </p:pic>
    </p:spTree>
    <p:extLst>
      <p:ext uri="{BB962C8B-B14F-4D97-AF65-F5344CB8AC3E}">
        <p14:creationId xmlns:p14="http://schemas.microsoft.com/office/powerpoint/2010/main" val="29634272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FCA70C1-114C-D344-92A3-9DFA209604B8}"/>
              </a:ext>
            </a:extLst>
          </p:cNvPr>
          <p:cNvSpPr txBox="1"/>
          <p:nvPr/>
        </p:nvSpPr>
        <p:spPr>
          <a:xfrm>
            <a:off x="1546578" y="1027421"/>
            <a:ext cx="2551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Gene</a:t>
            </a: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expression</a:t>
            </a: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等线" charset="-122"/>
                <a:cs typeface=""/>
              </a:rPr>
              <a:t>eQTL</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
              <a:cs typeface=""/>
            </a:endParaRPr>
          </a:p>
        </p:txBody>
      </p:sp>
      <p:sp>
        <p:nvSpPr>
          <p:cNvPr id="9" name="TextBox 8">
            <a:extLst>
              <a:ext uri="{FF2B5EF4-FFF2-40B4-BE49-F238E27FC236}">
                <a16:creationId xmlns="" xmlns:a16="http://schemas.microsoft.com/office/drawing/2014/main" id="{EFDE7AF2-71BC-3E4A-B00E-83BD3EF3B975}"/>
              </a:ext>
            </a:extLst>
          </p:cNvPr>
          <p:cNvSpPr txBox="1"/>
          <p:nvPr/>
        </p:nvSpPr>
        <p:spPr>
          <a:xfrm>
            <a:off x="5930406" y="1027421"/>
            <a:ext cx="2551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Chromatin</a:t>
            </a: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a:t>
            </a:r>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等线" charset="-122"/>
                <a:cs typeface=""/>
              </a:rPr>
              <a:t>cQTL</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charset="-122"/>
                <a:cs typeface=""/>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
              <a:cs typeface=""/>
            </a:endParaRPr>
          </a:p>
        </p:txBody>
      </p:sp>
      <p:grpSp>
        <p:nvGrpSpPr>
          <p:cNvPr id="11" name="Group 10">
            <a:extLst>
              <a:ext uri="{FF2B5EF4-FFF2-40B4-BE49-F238E27FC236}">
                <a16:creationId xmlns="" xmlns:a16="http://schemas.microsoft.com/office/drawing/2014/main" id="{AD91D999-4B76-D745-A9A2-62B721CE9666}"/>
              </a:ext>
            </a:extLst>
          </p:cNvPr>
          <p:cNvGrpSpPr/>
          <p:nvPr/>
        </p:nvGrpSpPr>
        <p:grpSpPr>
          <a:xfrm>
            <a:off x="1094968" y="1569402"/>
            <a:ext cx="2867432" cy="5123895"/>
            <a:chOff x="1094968" y="1569402"/>
            <a:chExt cx="2867432" cy="5123895"/>
          </a:xfrm>
        </p:grpSpPr>
        <p:pic>
          <p:nvPicPr>
            <p:cNvPr id="8" name="Picture 7">
              <a:extLst>
                <a:ext uri="{FF2B5EF4-FFF2-40B4-BE49-F238E27FC236}">
                  <a16:creationId xmlns="" xmlns:a16="http://schemas.microsoft.com/office/drawing/2014/main" id="{AA2E1F96-18F8-C34B-9AB4-D9D6D6AB6C79}"/>
                </a:ext>
              </a:extLst>
            </p:cNvPr>
            <p:cNvPicPr>
              <a:picLocks noChangeAspect="1"/>
            </p:cNvPicPr>
            <p:nvPr/>
          </p:nvPicPr>
          <p:blipFill rotWithShape="1">
            <a:blip r:embed="rId2"/>
            <a:srcRect t="5732" b="4257"/>
            <a:stretch/>
          </p:blipFill>
          <p:spPr>
            <a:xfrm>
              <a:off x="1094968" y="1569402"/>
              <a:ext cx="2867432" cy="5123895"/>
            </a:xfrm>
            <a:prstGeom prst="rect">
              <a:avLst/>
            </a:prstGeom>
          </p:spPr>
        </p:pic>
        <p:sp>
          <p:nvSpPr>
            <p:cNvPr id="10" name="Rectangle 9">
              <a:extLst>
                <a:ext uri="{FF2B5EF4-FFF2-40B4-BE49-F238E27FC236}">
                  <a16:creationId xmlns="" xmlns:a16="http://schemas.microsoft.com/office/drawing/2014/main" id="{416E5D2B-7EDD-F84D-8387-C00B50752A01}"/>
                </a:ext>
              </a:extLst>
            </p:cNvPr>
            <p:cNvSpPr/>
            <p:nvPr/>
          </p:nvSpPr>
          <p:spPr>
            <a:xfrm>
              <a:off x="1320800" y="4244622"/>
              <a:ext cx="304800" cy="32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 name="Picture 18">
            <a:extLst>
              <a:ext uri="{FF2B5EF4-FFF2-40B4-BE49-F238E27FC236}">
                <a16:creationId xmlns="" xmlns:a16="http://schemas.microsoft.com/office/drawing/2014/main" id="{162304A8-35B2-124D-A453-7700824DB294}"/>
              </a:ext>
            </a:extLst>
          </p:cNvPr>
          <p:cNvPicPr>
            <a:picLocks noChangeAspect="1"/>
          </p:cNvPicPr>
          <p:nvPr/>
        </p:nvPicPr>
        <p:blipFill>
          <a:blip r:embed="rId3"/>
          <a:stretch>
            <a:fillRect/>
          </a:stretch>
        </p:blipFill>
        <p:spPr>
          <a:xfrm>
            <a:off x="4188232" y="1646719"/>
            <a:ext cx="4584700" cy="3187700"/>
          </a:xfrm>
          <a:prstGeom prst="rect">
            <a:avLst/>
          </a:prstGeom>
        </p:spPr>
      </p:pic>
      <p:sp>
        <p:nvSpPr>
          <p:cNvPr id="23" name="TextBox 22">
            <a:extLst>
              <a:ext uri="{FF2B5EF4-FFF2-40B4-BE49-F238E27FC236}">
                <a16:creationId xmlns="" xmlns:a16="http://schemas.microsoft.com/office/drawing/2014/main" id="{3568DD0D-67C2-CF4F-A582-EE3E3B11C680}"/>
              </a:ext>
            </a:extLst>
          </p:cNvPr>
          <p:cNvSpPr txBox="1"/>
          <p:nvPr/>
        </p:nvSpPr>
        <p:spPr>
          <a:xfrm>
            <a:off x="147415" y="35168"/>
            <a:ext cx="6657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Chromatin</a:t>
            </a:r>
            <a:r>
              <a:rPr kumimoji="0" lang="zh-CN" altLang="en-US" sz="2400" b="0" i="0" u="none" strike="noStrike" kern="1200" cap="none" spc="0" normalizeH="0" baseline="0" noProof="0" dirty="0">
                <a:ln>
                  <a:noFill/>
                </a:ln>
                <a:solidFill>
                  <a:prstClr val="white"/>
                </a:solidFill>
                <a:effectLst/>
                <a:uLnTx/>
                <a:uFillTx/>
                <a:latin typeface="Calibri" panose="020F0502020204030204"/>
                <a:ea typeface="等线" charset="-122"/>
                <a:cs typeface=""/>
              </a:rPr>
              <a:t> </a:t>
            </a: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variation</a:t>
            </a:r>
            <a:r>
              <a:rPr kumimoji="0" lang="zh-CN" altLang="en-US" sz="2400" b="0" i="0" u="none" strike="noStrike" kern="1200" cap="none" spc="0" normalizeH="0" baseline="0" noProof="0" dirty="0">
                <a:ln>
                  <a:noFill/>
                </a:ln>
                <a:solidFill>
                  <a:prstClr val="white"/>
                </a:solidFill>
                <a:effectLst/>
                <a:uLnTx/>
                <a:uFillTx/>
                <a:latin typeface="Calibri" panose="020F0502020204030204"/>
                <a:ea typeface="等线" charset="-122"/>
                <a:cs typeface=""/>
              </a:rPr>
              <a:t> </a:t>
            </a: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in</a:t>
            </a:r>
            <a:r>
              <a:rPr kumimoji="0" lang="zh-CN" altLang="en-US" sz="2400" b="0" i="0" u="none" strike="noStrike" kern="1200" cap="none" spc="0" normalizeH="0" baseline="0" noProof="0" dirty="0">
                <a:ln>
                  <a:noFill/>
                </a:ln>
                <a:solidFill>
                  <a:prstClr val="white"/>
                </a:solidFill>
                <a:effectLst/>
                <a:uLnTx/>
                <a:uFillTx/>
                <a:latin typeface="Calibri" panose="020F0502020204030204"/>
                <a:ea typeface="等线" charset="-122"/>
                <a:cs typeface=""/>
              </a:rPr>
              <a:t> </a:t>
            </a: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the</a:t>
            </a:r>
            <a:r>
              <a:rPr kumimoji="0" lang="zh-CN" altLang="en-US" sz="2400" b="0" i="0" u="none" strike="noStrike" kern="1200" cap="none" spc="0" normalizeH="0" baseline="0" noProof="0" dirty="0">
                <a:ln>
                  <a:noFill/>
                </a:ln>
                <a:solidFill>
                  <a:prstClr val="white"/>
                </a:solidFill>
                <a:effectLst/>
                <a:uLnTx/>
                <a:uFillTx/>
                <a:latin typeface="Calibri" panose="020F0502020204030204"/>
                <a:ea typeface="等线" charset="-122"/>
                <a:cs typeface=""/>
              </a:rPr>
              <a:t> </a:t>
            </a:r>
            <a:r>
              <a:rPr kumimoji="0" lang="en-US" altLang="zh-CN" sz="2400" b="0" i="0" u="none" strike="noStrike" kern="1200" cap="none" spc="0" normalizeH="0" baseline="0" noProof="0" dirty="0">
                <a:ln>
                  <a:noFill/>
                </a:ln>
                <a:solidFill>
                  <a:prstClr val="white"/>
                </a:solidFill>
                <a:effectLst/>
                <a:uLnTx/>
                <a:uFillTx/>
                <a:latin typeface="Calibri" panose="020F0502020204030204"/>
                <a:ea typeface="等线" charset="-122"/>
                <a:cs typeface=""/>
              </a:rPr>
              <a:t>population</a:t>
            </a:r>
            <a:endParaRPr kumimoji="0" lang="en-US" sz="2400" b="0" i="0" u="none" strike="noStrike" kern="1200" cap="none" spc="0" normalizeH="0" baseline="0" noProof="0" dirty="0">
              <a:ln>
                <a:noFill/>
              </a:ln>
              <a:solidFill>
                <a:prstClr val="white"/>
              </a:solidFill>
              <a:effectLst/>
              <a:uLnTx/>
              <a:uFillTx/>
              <a:latin typeface="Calibri" panose="020F0502020204030204"/>
              <a:ea typeface=""/>
              <a:cs typeface=""/>
            </a:endParaRPr>
          </a:p>
        </p:txBody>
      </p:sp>
      <p:sp>
        <p:nvSpPr>
          <p:cNvPr id="24" name="TextBox 23">
            <a:extLst>
              <a:ext uri="{FF2B5EF4-FFF2-40B4-BE49-F238E27FC236}">
                <a16:creationId xmlns="" xmlns:a16="http://schemas.microsoft.com/office/drawing/2014/main" id="{1BD9A53E-DC83-3243-85D1-AFDED25A0A8D}"/>
              </a:ext>
            </a:extLst>
          </p:cNvPr>
          <p:cNvSpPr txBox="1"/>
          <p:nvPr/>
        </p:nvSpPr>
        <p:spPr>
          <a:xfrm>
            <a:off x="158657" y="229515"/>
            <a:ext cx="895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Calibri" panose="020F0502020204030204"/>
                <a:ea typeface="等线" charset="-122"/>
                <a:cs typeface=""/>
              </a:rPr>
              <a:t>Quantitaive</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Trait</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Loci</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a:t>
            </a:r>
            <a:r>
              <a:rPr kumimoji="0" lang="en-US" altLang="zh-CN" sz="2800" b="0" i="0" u="none" strike="noStrike" kern="1200" cap="none" spc="0" normalizeH="0" baseline="0" noProof="0" dirty="0" smtClean="0">
                <a:ln>
                  <a:noFill/>
                </a:ln>
                <a:solidFill>
                  <a:prstClr val="black"/>
                </a:solidFill>
                <a:effectLst/>
                <a:uLnTx/>
                <a:uFillTx/>
                <a:latin typeface="Calibri" panose="020F0502020204030204"/>
                <a:ea typeface="等线" charset="-122"/>
                <a:cs typeface=""/>
              </a:rPr>
              <a:t>QTLs)</a:t>
            </a:r>
            <a:r>
              <a:rPr kumimoji="0" lang="zh-CN" altLang="en-US" sz="2800" b="0" i="0" u="none" strike="noStrike" kern="1200" cap="none" spc="0" normalizeH="0" baseline="0" noProof="0" dirty="0" smtClean="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associated</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等线" charset="-122"/>
                <a:cs typeface=""/>
              </a:rPr>
              <a:t>with</a:t>
            </a:r>
            <a:r>
              <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charset="-122"/>
                <a:cs typeface=""/>
              </a:rPr>
              <a:t> </a:t>
            </a:r>
            <a:r>
              <a:rPr kumimoji="0" lang="en-US" altLang="zh-CN" sz="2800" b="0" i="0" u="none" strike="noStrike" kern="1200" cap="none" spc="0" normalizeH="0" baseline="0" noProof="0" dirty="0" smtClean="0">
                <a:ln>
                  <a:noFill/>
                </a:ln>
                <a:solidFill>
                  <a:prstClr val="black"/>
                </a:solidFill>
                <a:effectLst/>
                <a:uLnTx/>
                <a:uFillTx/>
                <a:latin typeface="Calibri" panose="020F0502020204030204"/>
                <a:ea typeface="等线" charset="-122"/>
                <a:cs typeface=""/>
              </a:rPr>
              <a:t>variation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
              <a:cs typeface=""/>
            </a:endParaRPr>
          </a:p>
        </p:txBody>
      </p:sp>
      <p:sp>
        <p:nvSpPr>
          <p:cNvPr id="12" name="Rectangle 11">
            <a:extLst>
              <a:ext uri="{FF2B5EF4-FFF2-40B4-BE49-F238E27FC236}">
                <a16:creationId xmlns="" xmlns:a16="http://schemas.microsoft.com/office/drawing/2014/main" id="{1F6B9C68-2B01-F646-B606-F0F6DAB52266}"/>
              </a:ext>
            </a:extLst>
          </p:cNvPr>
          <p:cNvSpPr/>
          <p:nvPr/>
        </p:nvSpPr>
        <p:spPr>
          <a:xfrm rot="16200000">
            <a:off x="-2067966" y="4387334"/>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
                <a:cs typeface=""/>
              </a:rPr>
              <a:t>Sun, Wei, and </a:t>
            </a:r>
            <a:r>
              <a:rPr kumimoji="0" lang="en-US" sz="900" b="0" i="1" u="none" strike="noStrike" kern="1200" cap="none" spc="0" normalizeH="0" baseline="0" noProof="0" dirty="0" err="1">
                <a:ln>
                  <a:noFill/>
                </a:ln>
                <a:solidFill>
                  <a:prstClr val="black"/>
                </a:solidFill>
                <a:effectLst/>
                <a:uLnTx/>
                <a:uFillTx/>
                <a:latin typeface="Calibri" panose="020F0502020204030204"/>
                <a:ea typeface=""/>
                <a:cs typeface=""/>
              </a:rPr>
              <a:t>Yijuan</a:t>
            </a:r>
            <a:r>
              <a:rPr kumimoji="0" lang="en-US" sz="900" b="0" i="1" u="none" strike="noStrike" kern="1200" cap="none" spc="0" normalizeH="0" baseline="0" noProof="0" dirty="0">
                <a:ln>
                  <a:noFill/>
                </a:ln>
                <a:solidFill>
                  <a:prstClr val="black"/>
                </a:solidFill>
                <a:effectLst/>
                <a:uLnTx/>
                <a:uFillTx/>
                <a:latin typeface="Calibri" panose="020F0502020204030204"/>
                <a:ea typeface=""/>
                <a:cs typeface=""/>
              </a:rPr>
              <a:t> Hu. "</a:t>
            </a:r>
            <a:r>
              <a:rPr kumimoji="0" lang="en-US" sz="900" b="0" i="1" u="none" strike="noStrike" kern="1200" cap="none" spc="0" normalizeH="0" baseline="0" noProof="0" dirty="0" err="1">
                <a:ln>
                  <a:noFill/>
                </a:ln>
                <a:solidFill>
                  <a:prstClr val="black"/>
                </a:solidFill>
                <a:effectLst/>
                <a:uLnTx/>
                <a:uFillTx/>
                <a:latin typeface="Calibri" panose="020F0502020204030204"/>
                <a:ea typeface=""/>
                <a:cs typeface=""/>
              </a:rPr>
              <a:t>eQTL</a:t>
            </a:r>
            <a:r>
              <a:rPr kumimoji="0" lang="en-US" sz="900" b="0" i="1" u="none" strike="noStrike" kern="1200" cap="none" spc="0" normalizeH="0" baseline="0" noProof="0" dirty="0">
                <a:ln>
                  <a:noFill/>
                </a:ln>
                <a:solidFill>
                  <a:prstClr val="black"/>
                </a:solidFill>
                <a:effectLst/>
                <a:uLnTx/>
                <a:uFillTx/>
                <a:latin typeface="Calibri" panose="020F0502020204030204"/>
                <a:ea typeface=""/>
                <a:cs typeface=""/>
              </a:rPr>
              <a:t> mapping using RNA-</a:t>
            </a:r>
            <a:r>
              <a:rPr kumimoji="0" lang="en-US" sz="900" b="0" i="1" u="none" strike="noStrike" kern="1200" cap="none" spc="0" normalizeH="0" baseline="0" noProof="0" dirty="0" err="1">
                <a:ln>
                  <a:noFill/>
                </a:ln>
                <a:solidFill>
                  <a:prstClr val="black"/>
                </a:solidFill>
                <a:effectLst/>
                <a:uLnTx/>
                <a:uFillTx/>
                <a:latin typeface="Calibri" panose="020F0502020204030204"/>
                <a:ea typeface=""/>
                <a:cs typeface=""/>
              </a:rPr>
              <a:t>seq</a:t>
            </a:r>
            <a:r>
              <a:rPr kumimoji="0" lang="en-US" sz="900" b="0" i="1" u="none" strike="noStrike" kern="1200" cap="none" spc="0" normalizeH="0" baseline="0" noProof="0" dirty="0">
                <a:ln>
                  <a:noFill/>
                </a:ln>
                <a:solidFill>
                  <a:prstClr val="black"/>
                </a:solidFill>
                <a:effectLst/>
                <a:uLnTx/>
                <a:uFillTx/>
                <a:latin typeface="Calibri" panose="020F0502020204030204"/>
                <a:ea typeface=""/>
                <a:cs typeface=""/>
              </a:rPr>
              <a:t> data." Statistics in biosciences 5.1 (2013): 198-219.</a:t>
            </a:r>
          </a:p>
        </p:txBody>
      </p:sp>
      <p:sp>
        <p:nvSpPr>
          <p:cNvPr id="13" name="Rectangle 12">
            <a:extLst>
              <a:ext uri="{FF2B5EF4-FFF2-40B4-BE49-F238E27FC236}">
                <a16:creationId xmlns="" xmlns:a16="http://schemas.microsoft.com/office/drawing/2014/main" id="{64505C2C-73AE-4544-A9D1-124691B7EFBD}"/>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prstClr val="white">
                    <a:lumMod val="50000"/>
                  </a:prst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prstClr val="white">
                    <a:lumMod val="50000"/>
                  </a:prstClr>
                </a:solidFill>
                <a:effectLst/>
                <a:uLnTx/>
                <a:uFillTx/>
                <a:latin typeface="Arial" charset="0"/>
                <a:ea typeface="ＭＳ Ｐゴシック" charset="0"/>
              </a:rPr>
              <a:t>Science]</a:t>
            </a:r>
          </a:p>
        </p:txBody>
      </p:sp>
      <p:grpSp>
        <p:nvGrpSpPr>
          <p:cNvPr id="4" name="Group 3">
            <a:extLst>
              <a:ext uri="{FF2B5EF4-FFF2-40B4-BE49-F238E27FC236}">
                <a16:creationId xmlns="" xmlns:a16="http://schemas.microsoft.com/office/drawing/2014/main" id="{0CDC7F83-4777-4444-BBD4-BBE0CA9ED820}"/>
              </a:ext>
            </a:extLst>
          </p:cNvPr>
          <p:cNvGrpSpPr/>
          <p:nvPr/>
        </p:nvGrpSpPr>
        <p:grpSpPr>
          <a:xfrm>
            <a:off x="4524299" y="4900084"/>
            <a:ext cx="3912565" cy="1383432"/>
            <a:chOff x="4524299" y="4790356"/>
            <a:chExt cx="3912565" cy="1383432"/>
          </a:xfrm>
        </p:grpSpPr>
        <p:pic>
          <p:nvPicPr>
            <p:cNvPr id="14" name="Picture 13">
              <a:extLst>
                <a:ext uri="{FF2B5EF4-FFF2-40B4-BE49-F238E27FC236}">
                  <a16:creationId xmlns="" xmlns:a16="http://schemas.microsoft.com/office/drawing/2014/main" id="{E817DD2D-B1F4-E64D-AF4D-2F4193080476}"/>
                </a:ext>
              </a:extLst>
            </p:cNvPr>
            <p:cNvPicPr>
              <a:picLocks noChangeAspect="1"/>
            </p:cNvPicPr>
            <p:nvPr/>
          </p:nvPicPr>
          <p:blipFill rotWithShape="1">
            <a:blip r:embed="rId4"/>
            <a:srcRect l="1" r="1438" b="49914"/>
            <a:stretch/>
          </p:blipFill>
          <p:spPr>
            <a:xfrm>
              <a:off x="4524299" y="4790356"/>
              <a:ext cx="3912565" cy="1082356"/>
            </a:xfrm>
            <a:prstGeom prst="rect">
              <a:avLst/>
            </a:prstGeom>
          </p:spPr>
        </p:pic>
        <p:pic>
          <p:nvPicPr>
            <p:cNvPr id="15" name="Picture 14">
              <a:extLst>
                <a:ext uri="{FF2B5EF4-FFF2-40B4-BE49-F238E27FC236}">
                  <a16:creationId xmlns="" xmlns:a16="http://schemas.microsoft.com/office/drawing/2014/main" id="{818AE6A8-4DA8-5F4C-8558-71EB303DFD8A}"/>
                </a:ext>
              </a:extLst>
            </p:cNvPr>
            <p:cNvPicPr>
              <a:picLocks noChangeAspect="1"/>
            </p:cNvPicPr>
            <p:nvPr/>
          </p:nvPicPr>
          <p:blipFill rotWithShape="1">
            <a:blip r:embed="rId4"/>
            <a:srcRect l="1" t="67140" r="1438" b="18851"/>
            <a:stretch/>
          </p:blipFill>
          <p:spPr>
            <a:xfrm>
              <a:off x="4524299" y="5871055"/>
              <a:ext cx="3912565" cy="302733"/>
            </a:xfrm>
            <a:prstGeom prst="rect">
              <a:avLst/>
            </a:prstGeom>
          </p:spPr>
        </p:pic>
      </p:grpSp>
    </p:spTree>
    <p:extLst>
      <p:ext uri="{BB962C8B-B14F-4D97-AF65-F5344CB8AC3E}">
        <p14:creationId xmlns:p14="http://schemas.microsoft.com/office/powerpoint/2010/main" val="1196586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1995" y="3602064"/>
            <a:ext cx="7486171" cy="2923432"/>
          </a:xfrm>
          <a:prstGeom prst="rect">
            <a:avLst/>
          </a:prstGeom>
        </p:spPr>
      </p:pic>
      <p:sp>
        <p:nvSpPr>
          <p:cNvPr id="8" name="TextBox 7"/>
          <p:cNvSpPr txBox="1"/>
          <p:nvPr/>
        </p:nvSpPr>
        <p:spPr>
          <a:xfrm>
            <a:off x="900741"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A</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T</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30" t="39697" r="3031" b="34121"/>
          <a:stretch/>
        </p:blipFill>
        <p:spPr>
          <a:xfrm>
            <a:off x="237918" y="1355805"/>
            <a:ext cx="8589819" cy="1496291"/>
          </a:xfrm>
          <a:prstGeom prst="rect">
            <a:avLst/>
          </a:prstGeom>
        </p:spPr>
      </p:pic>
      <p:sp>
        <p:nvSpPr>
          <p:cNvPr id="12" name="TextBox 11"/>
          <p:cNvSpPr txBox="1"/>
          <p:nvPr/>
        </p:nvSpPr>
        <p:spPr>
          <a:xfrm>
            <a:off x="4172707"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C</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G</a:t>
            </a:r>
          </a:p>
        </p:txBody>
      </p:sp>
      <p:sp>
        <p:nvSpPr>
          <p:cNvPr id="14" name="TextBox 13"/>
          <p:cNvSpPr txBox="1"/>
          <p:nvPr/>
        </p:nvSpPr>
        <p:spPr>
          <a:xfrm>
            <a:off x="7563688"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T</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C</a:t>
            </a:r>
          </a:p>
        </p:txBody>
      </p:sp>
      <p:sp>
        <p:nvSpPr>
          <p:cNvPr id="15" name="Title 1">
            <a:extLst>
              <a:ext uri="{FF2B5EF4-FFF2-40B4-BE49-F238E27FC236}">
                <a16:creationId xmlns="" xmlns:a16="http://schemas.microsoft.com/office/drawing/2014/main" id="{8BE2030A-61EB-8D47-A08D-E2FF51459814}"/>
              </a:ext>
            </a:extLst>
          </p:cNvPr>
          <p:cNvSpPr>
            <a:spLocks noGrp="1"/>
          </p:cNvSpPr>
          <p:nvPr>
            <p:ph type="title"/>
          </p:nvPr>
        </p:nvSpPr>
        <p:spPr>
          <a:xfrm>
            <a:off x="679067" y="395493"/>
            <a:ext cx="7886700" cy="994172"/>
          </a:xfrm>
        </p:spPr>
        <p:txBody>
          <a:bodyPr>
            <a:normAutofit/>
          </a:bodyPr>
          <a:lstStyle/>
          <a:p>
            <a:r>
              <a:rPr lang="en-US" dirty="0"/>
              <a:t>Cell fraction QTLs (fQTLs)</a:t>
            </a:r>
          </a:p>
        </p:txBody>
      </p:sp>
      <p:sp>
        <p:nvSpPr>
          <p:cNvPr id="10" name="Rectangle 9">
            <a:extLst>
              <a:ext uri="{FF2B5EF4-FFF2-40B4-BE49-F238E27FC236}">
                <a16:creationId xmlns="" xmlns:a16="http://schemas.microsoft.com/office/drawing/2014/main" id="{DEE24D16-F648-4F4D-BE9A-6E204B71125A}"/>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142887724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E2030A-61EB-8D47-A08D-E2FF51459814}"/>
              </a:ext>
            </a:extLst>
          </p:cNvPr>
          <p:cNvSpPr>
            <a:spLocks noGrp="1"/>
          </p:cNvSpPr>
          <p:nvPr>
            <p:ph type="title"/>
          </p:nvPr>
        </p:nvSpPr>
        <p:spPr>
          <a:xfrm>
            <a:off x="679067" y="395493"/>
            <a:ext cx="7886700" cy="994172"/>
          </a:xfrm>
        </p:spPr>
        <p:txBody>
          <a:bodyPr>
            <a:normAutofit/>
          </a:bodyPr>
          <a:lstStyle/>
          <a:p>
            <a:r>
              <a:rPr lang="en-US" dirty="0"/>
              <a:t>Larger </a:t>
            </a:r>
            <a:r>
              <a:rPr lang="en-US" dirty="0" smtClean="0"/>
              <a:t>brain </a:t>
            </a:r>
            <a:r>
              <a:rPr lang="en-US" dirty="0" err="1"/>
              <a:t>eQTL</a:t>
            </a:r>
            <a:r>
              <a:rPr lang="en-US" dirty="0"/>
              <a:t> sets than previous </a:t>
            </a:r>
            <a:r>
              <a:rPr lang="en-US" dirty="0" smtClean="0"/>
              <a:t>studies, </a:t>
            </a:r>
            <a:br>
              <a:rPr lang="en-US" dirty="0" smtClean="0"/>
            </a:br>
            <a:r>
              <a:rPr lang="en-US" dirty="0" smtClean="0"/>
              <a:t>but strong overlap with them</a:t>
            </a:r>
            <a:endParaRPr lang="en-US" dirty="0"/>
          </a:p>
        </p:txBody>
      </p:sp>
      <p:sp>
        <p:nvSpPr>
          <p:cNvPr id="7" name="Rectangle 6">
            <a:extLst>
              <a:ext uri="{FF2B5EF4-FFF2-40B4-BE49-F238E27FC236}">
                <a16:creationId xmlns="" xmlns:a16="http://schemas.microsoft.com/office/drawing/2014/main" id="{3A2B4B6A-313D-6243-89AB-2226792E03AB}"/>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grpSp>
        <p:nvGrpSpPr>
          <p:cNvPr id="12" name="Group 11">
            <a:extLst>
              <a:ext uri="{FF2B5EF4-FFF2-40B4-BE49-F238E27FC236}">
                <a16:creationId xmlns="" xmlns:a16="http://schemas.microsoft.com/office/drawing/2014/main" id="{21C401D9-74A2-974C-A05E-5AC5CFD422BC}"/>
              </a:ext>
            </a:extLst>
          </p:cNvPr>
          <p:cNvGrpSpPr/>
          <p:nvPr/>
        </p:nvGrpSpPr>
        <p:grpSpPr>
          <a:xfrm>
            <a:off x="514547" y="2201690"/>
            <a:ext cx="8114905" cy="3523859"/>
            <a:chOff x="514547" y="2201690"/>
            <a:chExt cx="8114905" cy="3523859"/>
          </a:xfrm>
        </p:grpSpPr>
        <p:pic>
          <p:nvPicPr>
            <p:cNvPr id="10" name="Picture 9">
              <a:extLst>
                <a:ext uri="{FF2B5EF4-FFF2-40B4-BE49-F238E27FC236}">
                  <a16:creationId xmlns="" xmlns:a16="http://schemas.microsoft.com/office/drawing/2014/main" id="{33E6557B-397D-8242-9596-6DA0055E984F}"/>
                </a:ext>
              </a:extLst>
            </p:cNvPr>
            <p:cNvPicPr>
              <a:picLocks noChangeAspect="1"/>
            </p:cNvPicPr>
            <p:nvPr/>
          </p:nvPicPr>
          <p:blipFill rotWithShape="1">
            <a:blip r:embed="rId3"/>
            <a:srcRect l="2820"/>
            <a:stretch/>
          </p:blipFill>
          <p:spPr>
            <a:xfrm>
              <a:off x="514547" y="2201690"/>
              <a:ext cx="8114905" cy="3523859"/>
            </a:xfrm>
            <a:prstGeom prst="rect">
              <a:avLst/>
            </a:prstGeom>
          </p:spPr>
        </p:pic>
        <p:sp>
          <p:nvSpPr>
            <p:cNvPr id="16" name="Content Placeholder 2">
              <a:extLst>
                <a:ext uri="{FF2B5EF4-FFF2-40B4-BE49-F238E27FC236}">
                  <a16:creationId xmlns="" xmlns:a16="http://schemas.microsoft.com/office/drawing/2014/main" id="{2269FC45-AC7F-D84A-BD43-A7BBE2315629}"/>
                </a:ext>
              </a:extLst>
            </p:cNvPr>
            <p:cNvSpPr txBox="1">
              <a:spLocks/>
            </p:cNvSpPr>
            <p:nvPr/>
          </p:nvSpPr>
          <p:spPr bwMode="auto">
            <a:xfrm>
              <a:off x="2594495" y="2678343"/>
              <a:ext cx="1858174" cy="20018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700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None/>
              </a:pPr>
              <a:r>
                <a:rPr lang="en-US" sz="1350" kern="0" dirty="0">
                  <a:solidFill>
                    <a:schemeClr val="tx1"/>
                  </a:solidFill>
                </a:rPr>
                <a:t>2,542,908 </a:t>
              </a:r>
              <a:r>
                <a:rPr lang="en-US" sz="1350" kern="0" dirty="0" err="1">
                  <a:solidFill>
                    <a:schemeClr val="tx1"/>
                  </a:solidFill>
                </a:rPr>
                <a:t>eQTLs</a:t>
              </a:r>
              <a:r>
                <a:rPr lang="en-US" sz="1350" kern="0" dirty="0">
                  <a:solidFill>
                    <a:schemeClr val="tx1"/>
                  </a:solidFill>
                </a:rPr>
                <a:t> (FDR&lt; 0.05)</a:t>
              </a:r>
              <a:endParaRPr lang="en-US" sz="1500" kern="0" dirty="0"/>
            </a:p>
          </p:txBody>
        </p:sp>
        <p:sp>
          <p:nvSpPr>
            <p:cNvPr id="11" name="Rectangle 10">
              <a:extLst>
                <a:ext uri="{FF2B5EF4-FFF2-40B4-BE49-F238E27FC236}">
                  <a16:creationId xmlns="" xmlns:a16="http://schemas.microsoft.com/office/drawing/2014/main" id="{2C93BF02-E238-5C4C-8317-3EE28C586C08}"/>
                </a:ext>
              </a:extLst>
            </p:cNvPr>
            <p:cNvSpPr/>
            <p:nvPr/>
          </p:nvSpPr>
          <p:spPr bwMode="auto">
            <a:xfrm>
              <a:off x="4571999" y="2201690"/>
              <a:ext cx="301275" cy="4766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Tree>
    <p:extLst>
      <p:ext uri="{BB962C8B-B14F-4D97-AF65-F5344CB8AC3E}">
        <p14:creationId xmlns:p14="http://schemas.microsoft.com/office/powerpoint/2010/main" val="288707342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4BD4BD6C-A28A-234A-82AE-02A533A3F8B3}"/>
              </a:ext>
            </a:extLst>
          </p:cNvPr>
          <p:cNvPicPr>
            <a:picLocks noChangeAspect="1"/>
          </p:cNvPicPr>
          <p:nvPr/>
        </p:nvPicPr>
        <p:blipFill>
          <a:blip r:embed="rId3"/>
          <a:stretch>
            <a:fillRect/>
          </a:stretch>
        </p:blipFill>
        <p:spPr>
          <a:xfrm>
            <a:off x="426028" y="2408916"/>
            <a:ext cx="8715311" cy="2799368"/>
          </a:xfrm>
          <a:prstGeom prst="rect">
            <a:avLst/>
          </a:prstGeom>
        </p:spPr>
      </p:pic>
      <p:sp>
        <p:nvSpPr>
          <p:cNvPr id="2" name="Title 1">
            <a:extLst>
              <a:ext uri="{FF2B5EF4-FFF2-40B4-BE49-F238E27FC236}">
                <a16:creationId xmlns="" xmlns:a16="http://schemas.microsoft.com/office/drawing/2014/main" id="{6C2881AA-B278-8D4A-B048-CD6FB777D0B6}"/>
              </a:ext>
            </a:extLst>
          </p:cNvPr>
          <p:cNvSpPr>
            <a:spLocks noGrp="1"/>
          </p:cNvSpPr>
          <p:nvPr>
            <p:ph type="title"/>
          </p:nvPr>
        </p:nvSpPr>
        <p:spPr>
          <a:xfrm>
            <a:off x="4144786" y="290774"/>
            <a:ext cx="4607471" cy="1585804"/>
          </a:xfrm>
        </p:spPr>
        <p:txBody>
          <a:bodyPr/>
          <a:lstStyle/>
          <a:p>
            <a:r>
              <a:rPr lang="en-US" dirty="0"/>
              <a:t>multi-QTLs from overlapping different types of QTLs: </a:t>
            </a:r>
            <a:br>
              <a:rPr lang="en-US" dirty="0"/>
            </a:br>
            <a:r>
              <a:rPr lang="en-US" dirty="0" err="1"/>
              <a:t>cQTL</a:t>
            </a:r>
            <a:r>
              <a:rPr lang="en-US" dirty="0"/>
              <a:t>, </a:t>
            </a:r>
            <a:r>
              <a:rPr lang="en-US" dirty="0" err="1"/>
              <a:t>fQTL</a:t>
            </a:r>
            <a:r>
              <a:rPr lang="en-US" dirty="0"/>
              <a:t>, </a:t>
            </a:r>
            <a:r>
              <a:rPr lang="en-US" dirty="0" err="1"/>
              <a:t>eQTL</a:t>
            </a:r>
            <a:r>
              <a:rPr lang="en-US" dirty="0"/>
              <a:t> &amp; </a:t>
            </a:r>
            <a:r>
              <a:rPr lang="en-US" dirty="0" err="1"/>
              <a:t>isoQTL</a:t>
            </a:r>
            <a:endParaRPr lang="en-US" dirty="0"/>
          </a:p>
        </p:txBody>
      </p:sp>
      <p:sp>
        <p:nvSpPr>
          <p:cNvPr id="10" name="TextBox 9">
            <a:extLst>
              <a:ext uri="{FF2B5EF4-FFF2-40B4-BE49-F238E27FC236}">
                <a16:creationId xmlns="" xmlns:a16="http://schemas.microsoft.com/office/drawing/2014/main" id="{8929E89D-18E8-7440-AFBA-2C998E346959}"/>
              </a:ext>
            </a:extLst>
          </p:cNvPr>
          <p:cNvSpPr txBox="1"/>
          <p:nvPr/>
        </p:nvSpPr>
        <p:spPr>
          <a:xfrm>
            <a:off x="7215809" y="3244665"/>
            <a:ext cx="1536448"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for mTOR mediated by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cQTLs</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 xmlns:a16="http://schemas.microsoft.com/office/drawing/2014/main" id="{8AE6FA72-0041-5A4C-A265-9B5ECF6C525E}"/>
              </a:ext>
            </a:extLst>
          </p:cNvPr>
          <p:cNvSpPr txBox="1"/>
          <p:nvPr/>
        </p:nvSpPr>
        <p:spPr>
          <a:xfrm>
            <a:off x="3082161" y="5301836"/>
            <a:ext cx="228497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1391 SNPs (multi-QTLs)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in at least three types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among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isoQTLs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fQTLs</a:t>
            </a:r>
          </a:p>
        </p:txBody>
      </p:sp>
      <p:sp>
        <p:nvSpPr>
          <p:cNvPr id="11" name="TextBox 10">
            <a:extLst>
              <a:ext uri="{FF2B5EF4-FFF2-40B4-BE49-F238E27FC236}">
                <a16:creationId xmlns="" xmlns:a16="http://schemas.microsoft.com/office/drawing/2014/main" id="{0F63AD0A-731B-1F4A-831A-AFC2AA3125A8}"/>
              </a:ext>
            </a:extLst>
          </p:cNvPr>
          <p:cNvSpPr txBox="1"/>
          <p:nvPr/>
        </p:nvSpPr>
        <p:spPr>
          <a:xfrm>
            <a:off x="779342" y="5376076"/>
            <a:ext cx="1575042" cy="46166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and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significantly overlap</a:t>
            </a:r>
          </a:p>
        </p:txBody>
      </p:sp>
      <p:sp>
        <p:nvSpPr>
          <p:cNvPr id="13" name="Left Brace 12">
            <a:extLst>
              <a:ext uri="{FF2B5EF4-FFF2-40B4-BE49-F238E27FC236}">
                <a16:creationId xmlns="" xmlns:a16="http://schemas.microsoft.com/office/drawing/2014/main" id="{67C95E9C-7064-8746-9248-D4540FBADF55}"/>
              </a:ext>
            </a:extLst>
          </p:cNvPr>
          <p:cNvSpPr/>
          <p:nvPr/>
        </p:nvSpPr>
        <p:spPr>
          <a:xfrm rot="16200000">
            <a:off x="4120412" y="4790993"/>
            <a:ext cx="187113" cy="8872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Arial"/>
              <a:ea typeface="+mn-ea"/>
              <a:cs typeface="+mn-cs"/>
            </a:endParaRPr>
          </a:p>
        </p:txBody>
      </p:sp>
      <p:cxnSp>
        <p:nvCxnSpPr>
          <p:cNvPr id="15" name="Straight Arrow Connector 14">
            <a:extLst>
              <a:ext uri="{FF2B5EF4-FFF2-40B4-BE49-F238E27FC236}">
                <a16:creationId xmlns="" xmlns:a16="http://schemas.microsoft.com/office/drawing/2014/main" id="{49CEAE23-A93F-444B-A1C2-44481005C7E5}"/>
              </a:ext>
            </a:extLst>
          </p:cNvPr>
          <p:cNvCxnSpPr/>
          <p:nvPr/>
        </p:nvCxnSpPr>
        <p:spPr>
          <a:xfrm>
            <a:off x="2034375" y="5147857"/>
            <a:ext cx="0" cy="18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7DB19E58-AF7D-8041-9377-C930B9C1A078}"/>
              </a:ext>
            </a:extLst>
          </p:cNvPr>
          <p:cNvSpPr txBox="1"/>
          <p:nvPr/>
        </p:nvSpPr>
        <p:spPr>
          <a:xfrm>
            <a:off x="0" y="4206736"/>
            <a:ext cx="521297"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 xmlns:a16="http://schemas.microsoft.com/office/drawing/2014/main" id="{023988B5-5393-2B46-AC43-003FCAF00593}"/>
              </a:ext>
            </a:extLst>
          </p:cNvPr>
          <p:cNvSpPr txBox="1"/>
          <p:nvPr/>
        </p:nvSpPr>
        <p:spPr>
          <a:xfrm>
            <a:off x="-48692" y="4437569"/>
            <a:ext cx="619080"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isoQTL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a:extLst>
              <a:ext uri="{FF2B5EF4-FFF2-40B4-BE49-F238E27FC236}">
                <a16:creationId xmlns="" xmlns:a16="http://schemas.microsoft.com/office/drawing/2014/main" id="{1A0FBDFE-7C9A-7D49-8E95-296AA0915D3A}"/>
              </a:ext>
            </a:extLst>
          </p:cNvPr>
          <p:cNvSpPr txBox="1"/>
          <p:nvPr/>
        </p:nvSpPr>
        <p:spPr>
          <a:xfrm>
            <a:off x="0" y="4654467"/>
            <a:ext cx="513282"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 xmlns:a16="http://schemas.microsoft.com/office/drawing/2014/main" id="{8673A17F-C34F-F446-8F84-A9AD1D0CC6BF}"/>
              </a:ext>
            </a:extLst>
          </p:cNvPr>
          <p:cNvSpPr txBox="1"/>
          <p:nvPr/>
        </p:nvSpPr>
        <p:spPr>
          <a:xfrm>
            <a:off x="15028" y="4874069"/>
            <a:ext cx="482824"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fQTL</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a:extLst>
              <a:ext uri="{FF2B5EF4-FFF2-40B4-BE49-F238E27FC236}">
                <a16:creationId xmlns="" xmlns:a16="http://schemas.microsoft.com/office/drawing/2014/main" id="{69ACD8EB-6446-674E-845E-E6BB31B9CDCE}"/>
              </a:ext>
            </a:extLst>
          </p:cNvPr>
          <p:cNvSpPr/>
          <p:nvPr/>
        </p:nvSpPr>
        <p:spPr>
          <a:xfrm>
            <a:off x="336666" y="2408917"/>
            <a:ext cx="4513811" cy="1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pic>
        <p:nvPicPr>
          <p:cNvPr id="23" name="Picture 22">
            <a:extLst>
              <a:ext uri="{FF2B5EF4-FFF2-40B4-BE49-F238E27FC236}">
                <a16:creationId xmlns="" xmlns:a16="http://schemas.microsoft.com/office/drawing/2014/main" id="{77ADF4F6-DF56-4648-B478-863FB5AE1E62}"/>
              </a:ext>
            </a:extLst>
          </p:cNvPr>
          <p:cNvPicPr>
            <a:picLocks noChangeAspect="1"/>
          </p:cNvPicPr>
          <p:nvPr/>
        </p:nvPicPr>
        <p:blipFill rotWithShape="1">
          <a:blip r:embed="rId4"/>
          <a:srcRect l="1" r="1438"/>
          <a:stretch/>
        </p:blipFill>
        <p:spPr>
          <a:xfrm>
            <a:off x="233356" y="1083675"/>
            <a:ext cx="3912565" cy="2160989"/>
          </a:xfrm>
          <a:prstGeom prst="rect">
            <a:avLst/>
          </a:prstGeom>
        </p:spPr>
      </p:pic>
      <p:sp>
        <p:nvSpPr>
          <p:cNvPr id="16" name="Rectangle 15">
            <a:extLst>
              <a:ext uri="{FF2B5EF4-FFF2-40B4-BE49-F238E27FC236}">
                <a16:creationId xmlns="" xmlns:a16="http://schemas.microsoft.com/office/drawing/2014/main" id="{E7B7A62D-FF98-7A4A-9583-FB333184E0E8}"/>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416789232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C051E9-E65F-1A41-9F5C-B0165A27368D}"/>
              </a:ext>
            </a:extLst>
          </p:cNvPr>
          <p:cNvSpPr>
            <a:spLocks noGrp="1"/>
          </p:cNvSpPr>
          <p:nvPr>
            <p:ph type="title"/>
          </p:nvPr>
        </p:nvSpPr>
        <p:spPr>
          <a:xfrm>
            <a:off x="685800" y="46315"/>
            <a:ext cx="7772400" cy="1143000"/>
          </a:xfrm>
        </p:spPr>
        <p:txBody>
          <a:bodyPr/>
          <a:lstStyle/>
          <a:p>
            <a:r>
              <a:rPr lang="en-US" dirty="0"/>
              <a:t>Brain </a:t>
            </a:r>
            <a:r>
              <a:rPr lang="en-US" dirty="0" err="1"/>
              <a:t>eQTLs</a:t>
            </a:r>
            <a:r>
              <a:rPr lang="en-US" dirty="0"/>
              <a:t> and enhancers enriched with GWAS SNPs for brain disorders</a:t>
            </a:r>
          </a:p>
        </p:txBody>
      </p:sp>
      <p:pic>
        <p:nvPicPr>
          <p:cNvPr id="5" name="Content Placeholder 4">
            <a:extLst>
              <a:ext uri="{FF2B5EF4-FFF2-40B4-BE49-F238E27FC236}">
                <a16:creationId xmlns="" xmlns:a16="http://schemas.microsoft.com/office/drawing/2014/main" id="{9F550E82-A7B5-674D-8D12-20288378E68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967"/>
          <a:stretch/>
        </p:blipFill>
        <p:spPr>
          <a:xfrm>
            <a:off x="1524000" y="1600200"/>
            <a:ext cx="5867400" cy="4803724"/>
          </a:xfrm>
        </p:spPr>
      </p:pic>
      <p:sp>
        <p:nvSpPr>
          <p:cNvPr id="3" name="TextBox 2">
            <a:extLst>
              <a:ext uri="{FF2B5EF4-FFF2-40B4-BE49-F238E27FC236}">
                <a16:creationId xmlns="" xmlns:a16="http://schemas.microsoft.com/office/drawing/2014/main" id="{3C18191B-5696-5C43-860B-F79CCBA30643}"/>
              </a:ext>
            </a:extLst>
          </p:cNvPr>
          <p:cNvSpPr txBox="1"/>
          <p:nvPr/>
        </p:nvSpPr>
        <p:spPr>
          <a:xfrm>
            <a:off x="3755424" y="1189315"/>
            <a:ext cx="140455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Enrichment</a:t>
            </a:r>
          </a:p>
        </p:txBody>
      </p:sp>
      <p:sp>
        <p:nvSpPr>
          <p:cNvPr id="6" name="TextBox 5">
            <a:extLst>
              <a:ext uri="{FF2B5EF4-FFF2-40B4-BE49-F238E27FC236}">
                <a16:creationId xmlns="" xmlns:a16="http://schemas.microsoft.com/office/drawing/2014/main" id="{7C8C37A7-0D2B-8B4B-B3F6-18312EBA50F2}"/>
              </a:ext>
            </a:extLst>
          </p:cNvPr>
          <p:cNvSpPr txBox="1"/>
          <p:nvPr/>
        </p:nvSpPr>
        <p:spPr>
          <a:xfrm>
            <a:off x="0" y="6553200"/>
            <a:ext cx="58674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Wang, et al., </a:t>
            </a:r>
            <a:r>
              <a:rPr kumimoji="0" lang="en-US" sz="1200" b="1" i="1" u="none" strike="noStrike" kern="1200" cap="none" spc="0" normalizeH="0" baseline="0" noProof="0" dirty="0">
                <a:ln>
                  <a:noFill/>
                </a:ln>
                <a:solidFill>
                  <a:srgbClr val="000000"/>
                </a:solidFill>
                <a:effectLst/>
                <a:uLnTx/>
                <a:uFillTx/>
                <a:latin typeface="Arial" charset="0"/>
                <a:ea typeface="ＭＳ Ｐゴシック" charset="0"/>
              </a:rPr>
              <a:t>Science</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2018</a:t>
            </a:r>
          </a:p>
        </p:txBody>
      </p:sp>
    </p:spTree>
    <p:extLst>
      <p:ext uri="{BB962C8B-B14F-4D97-AF65-F5344CB8AC3E}">
        <p14:creationId xmlns:p14="http://schemas.microsoft.com/office/powerpoint/2010/main" val="113384533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solidFill>
                  <a:srgbClr val="FF0000"/>
                </a:solidFill>
                <a:ea typeface="ＭＳ Ｐゴシック" charset="-128"/>
                <a:cs typeface="ＭＳ Ｐゴシック" charset="-128"/>
              </a:rPr>
              <a:t>PsychENCODE</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Population-level </a:t>
            </a:r>
            <a:r>
              <a:rPr lang="en-US" altLang="en-US" sz="1700" dirty="0">
                <a:solidFill>
                  <a:schemeClr val="bg1">
                    <a:lumMod val="50000"/>
                  </a:schemeClr>
                </a:solidFill>
                <a:ea typeface="ＭＳ Ｐゴシック" charset="-128"/>
                <a:cs typeface="ＭＳ Ｐゴシック" charset="-128"/>
              </a:rPr>
              <a:t>analysis of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functional </a:t>
            </a:r>
            <a:r>
              <a:rPr lang="en-US" altLang="en-US" sz="1700" dirty="0">
                <a:solidFill>
                  <a:schemeClr val="bg1">
                    <a:lumMod val="50000"/>
                  </a:schemeClr>
                </a:solidFill>
                <a:ea typeface="ＭＳ Ｐゴシック" charset="-128"/>
                <a:cs typeface="ＭＳ Ｐゴシック" charset="-128"/>
              </a:rPr>
              <a:t>genomics data related to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neuropsychiatric disease</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rPr>
              <a:t>Construction </a:t>
            </a:r>
            <a:r>
              <a:rPr lang="en-US" altLang="en-US" sz="1700" dirty="0">
                <a:solidFill>
                  <a:schemeClr val="bg1">
                    <a:lumMod val="50000"/>
                  </a:schemeClr>
                </a:solidFill>
                <a:ea typeface="ＭＳ Ｐゴシック" charset="-128"/>
              </a:rPr>
              <a:t>of an adult brain resource </a:t>
            </a:r>
            <a:r>
              <a:rPr lang="en-US" altLang="en-US" sz="1700" dirty="0" smtClean="0">
                <a:solidFill>
                  <a:schemeClr val="bg1">
                    <a:lumMod val="50000"/>
                  </a:schemeClr>
                </a:solidFill>
                <a:ea typeface="ＭＳ Ｐゴシック" charset="-128"/>
              </a:rPr>
              <a:t>with </a:t>
            </a:r>
            <a:r>
              <a:rPr lang="en-US" altLang="en-US" sz="1700" dirty="0">
                <a:solidFill>
                  <a:schemeClr val="bg1">
                    <a:lumMod val="50000"/>
                  </a:schemeClr>
                </a:solidFill>
                <a:ea typeface="ＭＳ Ｐゴシック" charset="-128"/>
              </a:rPr>
              <a:t>1866 individuals </a:t>
            </a:r>
            <a:r>
              <a:rPr lang="en-US" altLang="en-US" sz="1700" dirty="0" smtClean="0">
                <a:solidFill>
                  <a:schemeClr val="bg1">
                    <a:lumMod val="50000"/>
                  </a:schemeClr>
                </a:solidFill>
                <a:ea typeface="ＭＳ Ｐゴシック" charset="-128"/>
              </a:rPr>
              <a:t>+ </a:t>
            </a:r>
            <a:r>
              <a:rPr lang="en-US" altLang="en-US" sz="1700" dirty="0">
                <a:solidFill>
                  <a:schemeClr val="bg1">
                    <a:lumMod val="50000"/>
                  </a:schemeClr>
                </a:solidFill>
                <a:ea typeface="ＭＳ Ｐゴシック" charset="-128"/>
              </a:rPr>
              <a:t>full developmental time-course</a:t>
            </a:r>
          </a:p>
          <a:p>
            <a:pPr lvl="1"/>
            <a:r>
              <a:rPr lang="en-US" altLang="en-US" sz="1700" dirty="0">
                <a:solidFill>
                  <a:schemeClr val="bg1">
                    <a:lumMod val="50000"/>
                  </a:schemeClr>
                </a:solidFill>
                <a:ea typeface="ＭＳ Ｐゴシック" charset="-128"/>
              </a:rPr>
              <a:t>Using the changing proportions of cell types (via </a:t>
            </a:r>
            <a:r>
              <a:rPr lang="en-US" altLang="en-US" sz="1700" b="1" dirty="0">
                <a:solidFill>
                  <a:srgbClr val="FF0000"/>
                </a:solidFill>
                <a:ea typeface="ＭＳ Ｐゴシック" charset="-128"/>
              </a:rPr>
              <a:t>single-cell deconvolution</a:t>
            </a:r>
            <a:r>
              <a:rPr lang="en-US" altLang="en-US" sz="1700" dirty="0">
                <a:solidFill>
                  <a:schemeClr val="bg1">
                    <a:lumMod val="50000"/>
                  </a:schemeClr>
                </a:solidFill>
                <a:ea typeface="ＭＳ Ｐゴシック" charset="-128"/>
              </a:rPr>
              <a:t>) to account for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expression </a:t>
            </a:r>
            <a:r>
              <a:rPr lang="en-US" altLang="en-US" sz="1700" dirty="0">
                <a:solidFill>
                  <a:schemeClr val="bg1">
                    <a:lumMod val="50000"/>
                  </a:schemeClr>
                </a:solidFill>
                <a:ea typeface="ＭＳ Ｐゴシック" charset="-128"/>
              </a:rPr>
              <a:t>variation across a population,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disorders </a:t>
            </a:r>
            <a:r>
              <a:rPr lang="en-US" altLang="en-US" sz="1700" dirty="0">
                <a:solidFill>
                  <a:schemeClr val="bg1">
                    <a:lumMod val="50000"/>
                  </a:schemeClr>
                </a:solidFill>
                <a:ea typeface="ＭＳ Ｐゴシック" charset="-128"/>
              </a:rPr>
              <a:t>&amp; development</a:t>
            </a:r>
          </a:p>
          <a:p>
            <a:pPr lvl="1"/>
            <a:r>
              <a:rPr lang="en-US" altLang="en-US" sz="1700" dirty="0" smtClean="0">
                <a:solidFill>
                  <a:schemeClr val="bg1">
                    <a:lumMod val="50000"/>
                  </a:schemeClr>
                </a:solidFill>
                <a:ea typeface="ＭＳ Ｐゴシック" charset="-128"/>
              </a:rPr>
              <a:t>Large-scale processing </a:t>
            </a:r>
            <a:r>
              <a:rPr lang="en-US" altLang="en-US" sz="1700" dirty="0" smtClean="0">
                <a:solidFill>
                  <a:schemeClr val="bg1">
                    <a:lumMod val="50000"/>
                  </a:schemeClr>
                </a:solidFill>
                <a:ea typeface="ＭＳ Ｐゴシック" charset="-128"/>
              </a:rPr>
              <a:t>defines </a:t>
            </a:r>
            <a:r>
              <a:rPr lang="en-US" altLang="en-US" sz="1700" dirty="0" smtClean="0">
                <a:solidFill>
                  <a:schemeClr val="bg1">
                    <a:lumMod val="50000"/>
                  </a:schemeClr>
                </a:solidFill>
                <a:ea typeface="ＭＳ Ｐゴシック" charset="-128"/>
              </a:rPr>
              <a:t>~79K </a:t>
            </a:r>
            <a:r>
              <a:rPr lang="en-US" altLang="en-US" sz="1700" dirty="0">
                <a:solidFill>
                  <a:schemeClr val="bg1">
                    <a:lumMod val="50000"/>
                  </a:schemeClr>
                </a:solidFill>
                <a:ea typeface="ＭＳ Ｐゴシック" charset="-128"/>
              </a:rPr>
              <a:t>PFC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b="1" dirty="0" smtClean="0">
                <a:solidFill>
                  <a:srgbClr val="FF0000"/>
                </a:solidFill>
                <a:ea typeface="ＭＳ Ｐゴシック" charset="-128"/>
              </a:rPr>
              <a:t>enhancers </a:t>
            </a:r>
            <a:r>
              <a:rPr lang="en-US" altLang="en-US" sz="1700" b="1" dirty="0" smtClean="0">
                <a:solidFill>
                  <a:srgbClr val="FF0000"/>
                </a:solidFill>
                <a:ea typeface="ＭＳ Ｐゴシック" charset="-128"/>
              </a:rPr>
              <a:t>&amp; </a:t>
            </a:r>
            <a:r>
              <a:rPr lang="en-US" altLang="en-US" sz="1700" b="1" dirty="0" smtClean="0">
                <a:solidFill>
                  <a:srgbClr val="FF0000"/>
                </a:solidFill>
                <a:ea typeface="ＭＳ Ｐゴシック" charset="-128"/>
              </a:rPr>
              <a:t>creates </a:t>
            </a:r>
            <a:r>
              <a:rPr lang="en-US" altLang="en-US" sz="1700" b="1" dirty="0" smtClean="0">
                <a:solidFill>
                  <a:srgbClr val="FF0000"/>
                </a:solidFill>
                <a:ea typeface="ＭＳ Ｐゴシック" charset="-128"/>
              </a:rPr>
              <a:t>a comprehensive QTL </a:t>
            </a:r>
            <a:r>
              <a:rPr lang="en-US" altLang="en-US" sz="1700" dirty="0" smtClean="0">
                <a:solidFill>
                  <a:schemeClr val="bg1">
                    <a:lumMod val="50000"/>
                  </a:schemeClr>
                </a:solidFill>
                <a:ea typeface="ＭＳ Ｐゴシック" charset="-128"/>
              </a:rPr>
              <a:t>resource</a:t>
            </a:r>
            <a:r>
              <a:rPr lang="en-US" altLang="en-US" sz="1700" dirty="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t>
            </a:r>
            <a:r>
              <a:rPr lang="en-US" altLang="en-US" sz="1700" dirty="0">
                <a:solidFill>
                  <a:schemeClr val="bg1">
                    <a:lumMod val="50000"/>
                  </a:schemeClr>
                </a:solidFill>
                <a:ea typeface="ＭＳ Ｐゴシック" charset="-128"/>
              </a:rPr>
              <a:t>2.5M </a:t>
            </a:r>
            <a:r>
              <a:rPr lang="en-US" altLang="en-US" sz="1700" dirty="0" err="1">
                <a:solidFill>
                  <a:schemeClr val="bg1">
                    <a:lumMod val="50000"/>
                  </a:schemeClr>
                </a:solidFill>
                <a:ea typeface="ＭＳ Ｐゴシック" charset="-128"/>
              </a:rPr>
              <a:t>eQTLs</a:t>
            </a:r>
            <a:r>
              <a:rPr lang="en-US" altLang="en-US" sz="1700" dirty="0">
                <a:solidFill>
                  <a:schemeClr val="bg1">
                    <a:lumMod val="50000"/>
                  </a:schemeClr>
                </a:solidFill>
                <a:ea typeface="ＭＳ Ｐゴシック" charset="-128"/>
              </a:rPr>
              <a:t> + </a:t>
            </a:r>
            <a:r>
              <a:rPr lang="en-US" altLang="en-US" sz="1700" dirty="0" err="1">
                <a:solidFill>
                  <a:schemeClr val="bg1">
                    <a:lumMod val="50000"/>
                  </a:schemeClr>
                </a:solidFill>
                <a:ea typeface="ＭＳ Ｐゴシック" charset="-128"/>
              </a:rPr>
              <a:t>cQTLs</a:t>
            </a:r>
            <a:r>
              <a:rPr lang="en-US" altLang="en-US" sz="1700" dirty="0">
                <a:solidFill>
                  <a:schemeClr val="bg1">
                    <a:lumMod val="50000"/>
                  </a:schemeClr>
                </a:solidFill>
                <a:ea typeface="ＭＳ Ｐゴシック" charset="-128"/>
              </a:rPr>
              <a:t> &amp; </a:t>
            </a:r>
            <a:r>
              <a:rPr lang="en-US" altLang="en-US" sz="1700" dirty="0" err="1">
                <a:solidFill>
                  <a:schemeClr val="bg1">
                    <a:lumMod val="50000"/>
                  </a:schemeClr>
                </a:solidFill>
                <a:ea typeface="ＭＳ Ｐゴシック" charset="-128"/>
              </a:rPr>
              <a:t>fQTLs</a:t>
            </a:r>
            <a:r>
              <a:rPr lang="en-US" altLang="en-US" sz="1700" dirty="0">
                <a:solidFill>
                  <a:schemeClr val="bg1">
                    <a:lumMod val="50000"/>
                  </a:schemeClr>
                </a:solidFill>
                <a:ea typeface="ＭＳ Ｐゴシック" charset="-128"/>
              </a:rPr>
              <a:t>)</a:t>
            </a:r>
          </a:p>
          <a:p>
            <a:pPr lvl="1"/>
            <a:r>
              <a:rPr lang="en-US" altLang="en-US" sz="1700" dirty="0" smtClean="0">
                <a:solidFill>
                  <a:schemeClr val="bg1">
                    <a:lumMod val="50000"/>
                  </a:schemeClr>
                </a:solidFill>
                <a:ea typeface="ＭＳ Ｐゴシック" charset="-128"/>
              </a:rPr>
              <a:t>Connecting the QTLs, enhancer activity relationships &amp; </a:t>
            </a:r>
            <a:r>
              <a:rPr lang="en-US" altLang="en-US" sz="1700" dirty="0">
                <a:solidFill>
                  <a:schemeClr val="bg1">
                    <a:lumMod val="50000"/>
                  </a:schemeClr>
                </a:solidFill>
                <a:ea typeface="ＭＳ Ｐゴシック" charset="-128"/>
              </a:rPr>
              <a:t>Hi-C contacts </a:t>
            </a:r>
            <a:r>
              <a:rPr lang="en-US" altLang="en-US" sz="1700" dirty="0" smtClean="0">
                <a:solidFill>
                  <a:schemeClr val="bg1">
                    <a:lumMod val="50000"/>
                  </a:schemeClr>
                </a:solidFill>
                <a:ea typeface="ＭＳ Ｐゴシック" charset="-128"/>
              </a:rPr>
              <a:t>into a</a:t>
            </a:r>
            <a:r>
              <a:rPr lang="en-US" altLang="en-US" sz="1700" b="1" dirty="0" smtClean="0">
                <a:solidFill>
                  <a:schemeClr val="bg1">
                    <a:lumMod val="50000"/>
                  </a:schemeClr>
                </a:solidFill>
                <a:ea typeface="ＭＳ Ｐゴシック" charset="-128"/>
              </a:rPr>
              <a:t> </a:t>
            </a:r>
            <a:r>
              <a:rPr lang="en-US" altLang="en-US" sz="1700" b="1" dirty="0" smtClean="0">
                <a:solidFill>
                  <a:srgbClr val="FF0000"/>
                </a:solidFill>
                <a:ea typeface="ＭＳ Ｐゴシック" charset="-128"/>
              </a:rPr>
              <a:t>brain regulatory network</a:t>
            </a:r>
            <a:r>
              <a:rPr lang="en-US" altLang="en-US" sz="1700" b="1" dirty="0" smtClean="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&amp; using this </a:t>
            </a:r>
            <a:r>
              <a:rPr lang="en-US" altLang="en-US" sz="1700" dirty="0">
                <a:solidFill>
                  <a:schemeClr val="bg1">
                    <a:lumMod val="50000"/>
                  </a:schemeClr>
                </a:solidFill>
                <a:ea typeface="ＭＳ Ｐゴシック" charset="-128"/>
              </a:rPr>
              <a:t>to link SCZ GWAS SNPs to </a:t>
            </a:r>
            <a:r>
              <a:rPr lang="en-US" altLang="en-US" sz="1700" dirty="0" smtClean="0">
                <a:solidFill>
                  <a:schemeClr val="bg1">
                    <a:lumMod val="50000"/>
                  </a:schemeClr>
                </a:solidFill>
                <a:ea typeface="ＭＳ Ｐゴシック" charset="-128"/>
              </a:rPr>
              <a:t>genes</a:t>
            </a:r>
            <a:endParaRPr lang="en-US" altLang="en-US" sz="1700" dirty="0">
              <a:solidFill>
                <a:schemeClr val="bg1">
                  <a:lumMod val="50000"/>
                </a:schemeClr>
              </a:solidFill>
              <a:ea typeface="ＭＳ Ｐゴシック" charset="-128"/>
            </a:endParaRPr>
          </a:p>
          <a:p>
            <a:pPr lvl="1"/>
            <a:r>
              <a:rPr lang="en-US" altLang="en-US" sz="1700" dirty="0">
                <a:solidFill>
                  <a:schemeClr val="bg1">
                    <a:lumMod val="50000"/>
                  </a:schemeClr>
                </a:solidFill>
                <a:ea typeface="ＭＳ Ｐゴシック" charset="-128"/>
              </a:rPr>
              <a:t>Embedding the reg. network in a </a:t>
            </a:r>
            <a:br>
              <a:rPr lang="en-US" altLang="en-US" sz="1700" dirty="0">
                <a:solidFill>
                  <a:schemeClr val="bg1">
                    <a:lumMod val="50000"/>
                  </a:schemeClr>
                </a:solidFill>
                <a:ea typeface="ＭＳ Ｐゴシック" charset="-128"/>
              </a:rPr>
            </a:br>
            <a:r>
              <a:rPr lang="en-US" altLang="en-US" sz="1700" b="1" dirty="0">
                <a:solidFill>
                  <a:srgbClr val="FF0000"/>
                </a:solidFill>
                <a:ea typeface="ＭＳ Ｐゴシック" charset="-128"/>
              </a:rPr>
              <a:t>deep-learning model</a:t>
            </a:r>
            <a:r>
              <a:rPr lang="en-US" altLang="en-US" sz="1700" dirty="0">
                <a:solidFill>
                  <a:srgbClr val="FF0000"/>
                </a:solidFill>
                <a:ea typeface="ＭＳ Ｐゴシック" charset="-128"/>
              </a:rPr>
              <a:t> </a:t>
            </a:r>
            <a:r>
              <a:rPr lang="en-US" altLang="en-US" sz="1700" dirty="0" smtClean="0">
                <a:solidFill>
                  <a:schemeClr val="bg1">
                    <a:lumMod val="50000"/>
                  </a:schemeClr>
                </a:solidFill>
                <a:ea typeface="ＭＳ Ｐゴシック" charset="-128"/>
              </a:rPr>
              <a:t>to </a:t>
            </a:r>
            <a:r>
              <a:rPr lang="en-US" altLang="en-US" sz="1700" dirty="0">
                <a:solidFill>
                  <a:schemeClr val="bg1">
                    <a:lumMod val="50000"/>
                  </a:schemeClr>
                </a:solidFill>
                <a:ea typeface="ＭＳ Ｐゴシック" charset="-128"/>
              </a:rPr>
              <a:t>predict </a:t>
            </a:r>
            <a:r>
              <a:rPr lang="en-US" altLang="en-US" sz="1700" dirty="0" smtClean="0">
                <a:solidFill>
                  <a:schemeClr val="bg1">
                    <a:lumMod val="50000"/>
                  </a:schemeClr>
                </a:solidFill>
                <a:ea typeface="ＭＳ Ｐゴシック" charset="-128"/>
              </a:rPr>
              <a:t>psychiatric disease </a:t>
            </a:r>
            <a:r>
              <a:rPr lang="en-US" altLang="en-US" sz="1700" dirty="0">
                <a:solidFill>
                  <a:schemeClr val="bg1">
                    <a:lumMod val="50000"/>
                  </a:schemeClr>
                </a:solidFill>
                <a:ea typeface="ＭＳ Ｐゴシック" charset="-128"/>
              </a:rPr>
              <a:t>from genotype &amp; transcriptome. Using this to </a:t>
            </a:r>
            <a:r>
              <a:rPr lang="en-US" altLang="en-US" sz="1700" dirty="0" smtClean="0">
                <a:solidFill>
                  <a:schemeClr val="bg1">
                    <a:lumMod val="50000"/>
                  </a:schemeClr>
                </a:solidFill>
                <a:ea typeface="ＭＳ Ｐゴシック" charset="-128"/>
              </a:rPr>
              <a:t>suggest specific pathways </a:t>
            </a:r>
            <a:r>
              <a:rPr lang="en-US" altLang="en-US" sz="1700" dirty="0">
                <a:solidFill>
                  <a:schemeClr val="bg1">
                    <a:lumMod val="50000"/>
                  </a:schemeClr>
                </a:solidFill>
                <a:ea typeface="ＭＳ Ｐゴシック" charset="-128"/>
              </a:rPr>
              <a:t>&amp; </a:t>
            </a:r>
            <a:r>
              <a:rPr lang="en-US" altLang="en-US" sz="1700" dirty="0" smtClean="0">
                <a:solidFill>
                  <a:schemeClr val="bg1">
                    <a:lumMod val="50000"/>
                  </a:schemeClr>
                </a:solidFill>
                <a:ea typeface="ＭＳ Ｐゴシック" charset="-128"/>
              </a:rPr>
              <a:t>genes, as potential drug targets.</a:t>
            </a:r>
          </a:p>
          <a:p>
            <a:pPr lvl="1"/>
            <a:r>
              <a:rPr lang="en-US" altLang="en-US" sz="1700" dirty="0" smtClean="0">
                <a:solidFill>
                  <a:schemeClr val="bg1">
                    <a:lumMod val="50000"/>
                  </a:schemeClr>
                </a:solidFill>
                <a:ea typeface="ＭＳ Ｐゴシック" charset="-128"/>
              </a:rPr>
              <a:t>Other resource uses: highlighting </a:t>
            </a:r>
            <a:r>
              <a:rPr lang="en-US" altLang="en-US" sz="1700" b="1" dirty="0" smtClean="0">
                <a:solidFill>
                  <a:schemeClr val="bg1">
                    <a:lumMod val="50000"/>
                  </a:schemeClr>
                </a:solidFill>
                <a:ea typeface="ＭＳ Ｐゴシック" charset="-128"/>
              </a:rPr>
              <a:t>aging</a:t>
            </a:r>
            <a:r>
              <a:rPr lang="en-US" altLang="en-US" sz="1700" dirty="0" smtClean="0">
                <a:solidFill>
                  <a:schemeClr val="bg1">
                    <a:lumMod val="50000"/>
                  </a:schemeClr>
                </a:solidFill>
                <a:ea typeface="ＭＳ Ｐゴシック" charset="-128"/>
              </a:rPr>
              <a:t> related genes + consistently comparing the brain to other organs</a:t>
            </a:r>
            <a:endParaRPr lang="en-US" altLang="en-US" sz="1700" dirty="0">
              <a:solidFill>
                <a:schemeClr val="bg1">
                  <a:lumMod val="50000"/>
                </a:schemeClr>
              </a:solidFill>
              <a:ea typeface="ＭＳ Ｐゴシック" charset="-128"/>
            </a:endParaRPr>
          </a:p>
          <a:p>
            <a:pPr lvl="1"/>
            <a:endParaRPr lang="en-US" altLang="en-US" sz="1700" dirty="0">
              <a:solidFill>
                <a:schemeClr val="bg1">
                  <a:lumMod val="50000"/>
                </a:schemeClr>
              </a:solidFill>
              <a:ea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solidFill>
                  <a:srgbClr val="FF0000"/>
                </a:solidFill>
                <a:ea typeface="ＭＳ Ｐゴシック" charset="-128"/>
                <a:cs typeface="ＭＳ Ｐゴシック" charset="-128"/>
              </a:rPr>
              <a:t>GenoDock</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Building a predictor </a:t>
            </a:r>
            <a:r>
              <a:rPr lang="en-US" altLang="en-US" sz="1700" dirty="0">
                <a:solidFill>
                  <a:schemeClr val="bg1">
                    <a:lumMod val="50000"/>
                  </a:schemeClr>
                </a:solidFill>
                <a:ea typeface="ＭＳ Ｐゴシック" charset="-128"/>
                <a:cs typeface="ＭＳ Ｐゴシック" charset="-128"/>
              </a:rPr>
              <a:t>for </a:t>
            </a:r>
            <a:r>
              <a:rPr lang="en-US" altLang="en-US" sz="1700" dirty="0" smtClean="0">
                <a:solidFill>
                  <a:schemeClr val="bg1">
                    <a:lumMod val="50000"/>
                  </a:schemeClr>
                </a:solidFill>
                <a:ea typeface="ＭＳ Ｐゴシック" charset="-128"/>
                <a:cs typeface="ＭＳ Ｐゴシック" charset="-128"/>
              </a:rPr>
              <a:t>the sensitivity </a:t>
            </a:r>
            <a:r>
              <a:rPr lang="en-US" altLang="en-US" sz="1700" dirty="0">
                <a:solidFill>
                  <a:schemeClr val="bg1">
                    <a:lumMod val="50000"/>
                  </a:schemeClr>
                </a:solidFill>
                <a:ea typeface="ＭＳ Ｐゴシック" charset="-128"/>
                <a:cs typeface="ＭＳ Ｐゴシック" charset="-128"/>
              </a:rPr>
              <a:t>of </a:t>
            </a:r>
            <a:r>
              <a:rPr lang="en-US" altLang="en-US" sz="1700" dirty="0" smtClean="0">
                <a:solidFill>
                  <a:schemeClr val="bg1">
                    <a:lumMod val="50000"/>
                  </a:schemeClr>
                </a:solidFill>
                <a:ea typeface="ＭＳ Ｐゴシック" charset="-128"/>
                <a:cs typeface="ＭＳ Ｐゴシック" charset="-128"/>
              </a:rPr>
              <a:t>drug binding to </a:t>
            </a:r>
            <a:r>
              <a:rPr lang="en-US" altLang="en-US" sz="1700" dirty="0" smtClean="0">
                <a:solidFill>
                  <a:schemeClr val="bg1">
                    <a:lumMod val="50000"/>
                  </a:schemeClr>
                </a:solidFill>
                <a:ea typeface="ＭＳ Ｐゴシック" charset="-128"/>
                <a:cs typeface="ＭＳ Ｐゴシック" charset="-128"/>
              </a:rPr>
              <a:t>personal SNVs</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cs typeface="ＭＳ Ｐゴシック" charset="-128"/>
              </a:rPr>
              <a:t>Hybrid classifier connecting</a:t>
            </a:r>
            <a:r>
              <a:rPr lang="en-US" altLang="en-US" sz="1700" b="1" dirty="0" smtClean="0">
                <a:solidFill>
                  <a:schemeClr val="bg1">
                    <a:lumMod val="50000"/>
                  </a:schemeClr>
                </a:solidFill>
                <a:ea typeface="ＭＳ Ｐゴシック" charset="-128"/>
                <a:cs typeface="ＭＳ Ｐゴシック" charset="-128"/>
              </a:rPr>
              <a:t> </a:t>
            </a:r>
            <a:r>
              <a:rPr lang="en-US" altLang="en-US" sz="1700" b="1" dirty="0" smtClean="0">
                <a:solidFill>
                  <a:srgbClr val="FF0000"/>
                </a:solidFill>
                <a:ea typeface="ＭＳ Ｐゴシック" charset="-128"/>
                <a:cs typeface="ＭＳ Ｐゴシック" charset="-128"/>
              </a:rPr>
              <a:t>physical modelling with statistical learning</a:t>
            </a:r>
          </a:p>
          <a:p>
            <a:pPr lvl="2"/>
            <a:r>
              <a:rPr lang="en-US" altLang="en-US" sz="1600" dirty="0" smtClean="0">
                <a:solidFill>
                  <a:schemeClr val="bg1">
                    <a:lumMod val="50000"/>
                  </a:schemeClr>
                </a:solidFill>
                <a:ea typeface="ＭＳ Ｐゴシック" charset="-128"/>
                <a:cs typeface="ＭＳ Ｐゴシック" charset="-128"/>
              </a:rPr>
              <a:t>The modeling </a:t>
            </a:r>
            <a:r>
              <a:rPr lang="en-US" altLang="en-US" sz="1600" dirty="0" smtClean="0">
                <a:solidFill>
                  <a:schemeClr val="bg1">
                    <a:lumMod val="50000"/>
                  </a:schemeClr>
                </a:solidFill>
                <a:ea typeface="ＭＳ Ｐゴシック" charset="-128"/>
                <a:cs typeface="ＭＳ Ｐゴシック" charset="-128"/>
              </a:rPr>
              <a:t>creates a pseudo gold-standard </a:t>
            </a:r>
            <a:r>
              <a:rPr lang="en-US" altLang="en-US" sz="1600" dirty="0" smtClean="0">
                <a:solidFill>
                  <a:schemeClr val="bg1">
                    <a:lumMod val="50000"/>
                  </a:schemeClr>
                </a:solidFill>
                <a:ea typeface="ＭＳ Ｐゴシック" charset="-128"/>
                <a:cs typeface="ＭＳ Ｐゴシック" charset="-128"/>
              </a:rPr>
              <a:t>dataset, which is used to train the stat. classifier</a:t>
            </a:r>
          </a:p>
          <a:p>
            <a:pPr lvl="1"/>
            <a:r>
              <a:rPr lang="en-US" altLang="en-US" sz="1700" b="1" dirty="0" smtClean="0">
                <a:solidFill>
                  <a:srgbClr val="FF0000"/>
                </a:solidFill>
                <a:ea typeface="ＭＳ Ｐゴシック" charset="-128"/>
                <a:cs typeface="ＭＳ Ｐゴシック" charset="-128"/>
              </a:rPr>
              <a:t>Classifier Results</a:t>
            </a:r>
            <a:endParaRPr lang="en-US" altLang="en-US" sz="1700" b="1" dirty="0" smtClean="0">
              <a:solidFill>
                <a:srgbClr val="FF0000"/>
              </a:solidFill>
              <a:ea typeface="ＭＳ Ｐゴシック" charset="-128"/>
              <a:cs typeface="ＭＳ Ｐゴシック" charset="-128"/>
            </a:endParaRPr>
          </a:p>
          <a:p>
            <a:pPr lvl="2"/>
            <a:r>
              <a:rPr lang="en-US" altLang="en-US" sz="1600" dirty="0">
                <a:solidFill>
                  <a:schemeClr val="bg1">
                    <a:lumMod val="50000"/>
                  </a:schemeClr>
                </a:solidFill>
                <a:ea typeface="ＭＳ Ｐゴシック" charset="-128"/>
                <a:cs typeface="ＭＳ Ｐゴシック" charset="-128"/>
              </a:rPr>
              <a:t>I</a:t>
            </a:r>
            <a:r>
              <a:rPr lang="en-US" altLang="en-US" sz="1600" dirty="0" smtClean="0">
                <a:solidFill>
                  <a:schemeClr val="bg1">
                    <a:lumMod val="50000"/>
                  </a:schemeClr>
                </a:solidFill>
                <a:ea typeface="ＭＳ Ｐゴシック" charset="-128"/>
                <a:cs typeface="ＭＳ Ｐゴシック" charset="-128"/>
              </a:rPr>
              <a:t>ndependent validation </a:t>
            </a:r>
            <a:r>
              <a:rPr lang="en-US" altLang="en-US" sz="1600" dirty="0" smtClean="0">
                <a:solidFill>
                  <a:schemeClr val="bg1">
                    <a:lumMod val="50000"/>
                  </a:schemeClr>
                </a:solidFill>
                <a:ea typeface="ＭＳ Ｐゴシック" charset="-128"/>
                <a:cs typeface="ＭＳ Ｐゴシック" charset="-128"/>
              </a:rPr>
              <a:t/>
            </a:r>
            <a:br>
              <a:rPr lang="en-US" altLang="en-US" sz="1600" dirty="0" smtClean="0">
                <a:solidFill>
                  <a:schemeClr val="bg1">
                    <a:lumMod val="50000"/>
                  </a:schemeClr>
                </a:solidFill>
                <a:ea typeface="ＭＳ Ｐゴシック" charset="-128"/>
                <a:cs typeface="ＭＳ Ｐゴシック" charset="-128"/>
              </a:rPr>
            </a:br>
            <a:r>
              <a:rPr lang="en-US" altLang="en-US" sz="1600" dirty="0" smtClean="0">
                <a:solidFill>
                  <a:schemeClr val="bg1">
                    <a:lumMod val="50000"/>
                  </a:schemeClr>
                </a:solidFill>
                <a:ea typeface="ＭＳ Ｐゴシック" charset="-128"/>
                <a:cs typeface="ＭＳ Ｐゴシック" charset="-128"/>
              </a:rPr>
              <a:t>on </a:t>
            </a:r>
            <a:r>
              <a:rPr lang="en-US" altLang="en-US" sz="1600" dirty="0" smtClean="0">
                <a:solidFill>
                  <a:schemeClr val="bg1">
                    <a:lumMod val="50000"/>
                  </a:schemeClr>
                </a:solidFill>
                <a:ea typeface="ＭＳ Ｐゴシック" charset="-128"/>
                <a:cs typeface="ＭＳ Ｐゴシック" charset="-128"/>
              </a:rPr>
              <a:t>an expt. validation set</a:t>
            </a:r>
          </a:p>
          <a:p>
            <a:pPr lvl="2"/>
            <a:r>
              <a:rPr lang="en-US" altLang="en-US" sz="1600" dirty="0" smtClean="0">
                <a:solidFill>
                  <a:schemeClr val="bg1">
                    <a:lumMod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GERP</a:t>
            </a:r>
            <a:r>
              <a:rPr lang="en-US" altLang="en-US" sz="1600" dirty="0" smtClean="0">
                <a:solidFill>
                  <a:schemeClr val="bg1">
                    <a:lumMod val="50000"/>
                  </a:schemeClr>
                </a:solidFill>
                <a:ea typeface="ＭＳ Ｐゴシック" charset="-128"/>
                <a:cs typeface="ＭＳ Ｐゴシック" charset="-128"/>
              </a:rPr>
              <a:t>).</a:t>
            </a:r>
          </a:p>
          <a:p>
            <a:pPr lvl="2"/>
            <a:r>
              <a:rPr lang="en-US" altLang="en-US" sz="1600" dirty="0" smtClean="0">
                <a:solidFill>
                  <a:schemeClr val="bg1">
                    <a:lumMod val="50000"/>
                  </a:schemeClr>
                </a:solidFill>
                <a:ea typeface="ＭＳ Ｐゴシック" charset="-128"/>
                <a:cs typeface="ＭＳ Ｐゴシック" charset="-128"/>
              </a:rPr>
              <a:t>Picks </a:t>
            </a:r>
            <a:r>
              <a:rPr lang="en-US" altLang="en-US" sz="1600" dirty="0" smtClean="0">
                <a:solidFill>
                  <a:schemeClr val="bg1">
                    <a:lumMod val="50000"/>
                  </a:schemeClr>
                </a:solidFill>
                <a:ea typeface="ＭＳ Ｐゴシック" charset="-128"/>
                <a:cs typeface="ＭＳ Ｐゴシック" charset="-128"/>
              </a:rPr>
              <a:t>out certain drugs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a:t>
            </a:r>
            <a:r>
              <a:rPr lang="en-US" altLang="en-US" sz="1600" dirty="0" err="1" smtClean="0">
                <a:solidFill>
                  <a:schemeClr val="bg1">
                    <a:lumMod val="50000"/>
                  </a:schemeClr>
                </a:solidFill>
                <a:ea typeface="ＭＳ Ｐゴシック" charset="-128"/>
                <a:cs typeface="ＭＳ Ｐゴシック" charset="-128"/>
              </a:rPr>
              <a:t>imatinib</a:t>
            </a:r>
            <a:r>
              <a:rPr lang="en-US" altLang="en-US" sz="1600" dirty="0" smtClean="0">
                <a:solidFill>
                  <a:schemeClr val="bg1">
                    <a:lumMod val="50000"/>
                  </a:schemeClr>
                </a:solidFill>
                <a:ea typeface="ＭＳ Ｐゴシック" charset="-128"/>
                <a:cs typeface="ＭＳ Ｐゴシック" charset="-128"/>
              </a:rPr>
              <a:t>) as being particularly sensitive to SNVs</a:t>
            </a:r>
            <a:endParaRPr lang="en-US" altLang="en-US" sz="16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2024651532"/>
      </p:ext>
    </p:extLst>
  </p:cSld>
  <p:clrMapOvr>
    <a:masterClrMapping/>
  </p:clrMapOvr>
  <p:transition advTm="238108"/>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2B9C202-C7CB-DB48-BC1A-F16673BCAC89}"/>
              </a:ext>
            </a:extLst>
          </p:cNvPr>
          <p:cNvPicPr>
            <a:picLocks noChangeAspect="1"/>
          </p:cNvPicPr>
          <p:nvPr/>
        </p:nvPicPr>
        <p:blipFill>
          <a:blip r:embed="rId2"/>
          <a:stretch>
            <a:fillRect/>
          </a:stretch>
        </p:blipFill>
        <p:spPr>
          <a:xfrm>
            <a:off x="227894" y="248834"/>
            <a:ext cx="5144205" cy="6366819"/>
          </a:xfrm>
          <a:prstGeom prst="rect">
            <a:avLst/>
          </a:prstGeom>
        </p:spPr>
      </p:pic>
      <p:sp>
        <p:nvSpPr>
          <p:cNvPr id="2" name="Title 1">
            <a:extLst>
              <a:ext uri="{FF2B5EF4-FFF2-40B4-BE49-F238E27FC236}">
                <a16:creationId xmlns="" xmlns:a16="http://schemas.microsoft.com/office/drawing/2014/main" id="{9A53F22F-5F91-964F-A58E-A6397D36C2E3}"/>
              </a:ext>
            </a:extLst>
          </p:cNvPr>
          <p:cNvSpPr>
            <a:spLocks noGrp="1"/>
          </p:cNvSpPr>
          <p:nvPr>
            <p:ph type="title"/>
          </p:nvPr>
        </p:nvSpPr>
        <p:spPr>
          <a:xfrm>
            <a:off x="5372099" y="2389548"/>
            <a:ext cx="3771901" cy="1329686"/>
          </a:xfrm>
        </p:spPr>
        <p:txBody>
          <a:bodyPr>
            <a:normAutofit fontScale="90000"/>
          </a:bodyPr>
          <a:lstStyle/>
          <a:p>
            <a:r>
              <a:rPr lang="en-US" sz="3000" dirty="0"/>
              <a:t>Gene regulatory network inference from Hi-C, QTLs &amp; Activity Correlations</a:t>
            </a:r>
          </a:p>
        </p:txBody>
      </p:sp>
      <p:sp>
        <p:nvSpPr>
          <p:cNvPr id="14" name="Rectangle 13">
            <a:extLst>
              <a:ext uri="{FF2B5EF4-FFF2-40B4-BE49-F238E27FC236}">
                <a16:creationId xmlns=""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34466036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53F22F-5F91-964F-A58E-A6397D36C2E3}"/>
              </a:ext>
            </a:extLst>
          </p:cNvPr>
          <p:cNvSpPr>
            <a:spLocks noGrp="1"/>
          </p:cNvSpPr>
          <p:nvPr>
            <p:ph type="title"/>
          </p:nvPr>
        </p:nvSpPr>
        <p:spPr>
          <a:xfrm>
            <a:off x="1336622" y="442803"/>
            <a:ext cx="6880037" cy="1329686"/>
          </a:xfrm>
        </p:spPr>
        <p:txBody>
          <a:bodyPr>
            <a:normAutofit/>
          </a:bodyPr>
          <a:lstStyle/>
          <a:p>
            <a:r>
              <a:rPr lang="en-US" sz="3000" dirty="0"/>
              <a:t>Imputed gene regulatory network for the human brain</a:t>
            </a:r>
          </a:p>
        </p:txBody>
      </p:sp>
      <p:sp>
        <p:nvSpPr>
          <p:cNvPr id="96" name="TextBox 95">
            <a:extLst>
              <a:ext uri="{FF2B5EF4-FFF2-40B4-BE49-F238E27FC236}">
                <a16:creationId xmlns="" xmlns:a16="http://schemas.microsoft.com/office/drawing/2014/main" id="{17A427E5-380D-7143-85BC-4FDA43CD6E88}"/>
              </a:ext>
            </a:extLst>
          </p:cNvPr>
          <p:cNvSpPr txBox="1"/>
          <p:nvPr/>
        </p:nvSpPr>
        <p:spPr>
          <a:xfrm>
            <a:off x="3163446" y="1917179"/>
            <a:ext cx="505321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Imputed gene regulatory network linking TFs, enhancers and genes plus QTLs</a:t>
            </a:r>
          </a:p>
        </p:txBody>
      </p:sp>
      <p:pic>
        <p:nvPicPr>
          <p:cNvPr id="104" name="Picture 103">
            <a:extLst>
              <a:ext uri="{FF2B5EF4-FFF2-40B4-BE49-F238E27FC236}">
                <a16:creationId xmlns="" xmlns:a16="http://schemas.microsoft.com/office/drawing/2014/main" id="{C5356654-79BB-6347-B5EB-A268BE057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31" y="1543653"/>
            <a:ext cx="7237021" cy="1626670"/>
          </a:xfrm>
          <a:prstGeom prst="rect">
            <a:avLst/>
          </a:prstGeom>
        </p:spPr>
      </p:pic>
      <p:pic>
        <p:nvPicPr>
          <p:cNvPr id="10" name="Content Placeholder 9">
            <a:extLst>
              <a:ext uri="{FF2B5EF4-FFF2-40B4-BE49-F238E27FC236}">
                <a16:creationId xmlns="" xmlns:a16="http://schemas.microsoft.com/office/drawing/2014/main" id="{689E4CFD-90FE-E340-8922-BA5027B23A47}"/>
              </a:ext>
            </a:extLst>
          </p:cNvPr>
          <p:cNvPicPr>
            <a:picLocks noChangeAspect="1"/>
          </p:cNvPicPr>
          <p:nvPr/>
        </p:nvPicPr>
        <p:blipFill rotWithShape="1">
          <a:blip r:embed="rId3"/>
          <a:srcRect l="26105" t="55402" r="49912" b="396"/>
          <a:stretch/>
        </p:blipFill>
        <p:spPr>
          <a:xfrm>
            <a:off x="895949" y="3687677"/>
            <a:ext cx="2404167" cy="2563525"/>
          </a:xfrm>
          <a:prstGeom prst="rect">
            <a:avLst/>
          </a:prstGeom>
        </p:spPr>
      </p:pic>
      <p:pic>
        <p:nvPicPr>
          <p:cNvPr id="11" name="Content Placeholder 9">
            <a:extLst>
              <a:ext uri="{FF2B5EF4-FFF2-40B4-BE49-F238E27FC236}">
                <a16:creationId xmlns="" xmlns:a16="http://schemas.microsoft.com/office/drawing/2014/main" id="{00146ADB-7535-F744-9604-02500A77CB1B}"/>
              </a:ext>
            </a:extLst>
          </p:cNvPr>
          <p:cNvPicPr>
            <a:picLocks noChangeAspect="1"/>
          </p:cNvPicPr>
          <p:nvPr/>
        </p:nvPicPr>
        <p:blipFill rotWithShape="1">
          <a:blip r:embed="rId3"/>
          <a:srcRect l="50118" t="55402" r="1154" b="396"/>
          <a:stretch/>
        </p:blipFill>
        <p:spPr>
          <a:xfrm>
            <a:off x="3559901" y="3666021"/>
            <a:ext cx="4884773" cy="2563526"/>
          </a:xfrm>
          <a:prstGeom prst="rect">
            <a:avLst/>
          </a:prstGeom>
        </p:spPr>
      </p:pic>
      <p:sp>
        <p:nvSpPr>
          <p:cNvPr id="12" name="TextBox 11">
            <a:extLst>
              <a:ext uri="{FF2B5EF4-FFF2-40B4-BE49-F238E27FC236}">
                <a16:creationId xmlns="" xmlns:a16="http://schemas.microsoft.com/office/drawing/2014/main" id="{52F84AEE-B1F3-6546-AB39-6C2C931FCFF7}"/>
              </a:ext>
            </a:extLst>
          </p:cNvPr>
          <p:cNvSpPr txBox="1"/>
          <p:nvPr/>
        </p:nvSpPr>
        <p:spPr>
          <a:xfrm>
            <a:off x="2644385" y="6174285"/>
            <a:ext cx="52542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subnetworks targeting single cell marker genes</a:t>
            </a:r>
          </a:p>
        </p:txBody>
      </p:sp>
      <p:sp>
        <p:nvSpPr>
          <p:cNvPr id="14" name="Rectangle 13">
            <a:extLst>
              <a:ext uri="{FF2B5EF4-FFF2-40B4-BE49-F238E27FC236}">
                <a16:creationId xmlns=""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368326969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 xmlns:a16="http://schemas.microsoft.com/office/drawing/2014/main" id="{F93390D8-0B36-E64C-AB83-1137E490349C}"/>
              </a:ext>
            </a:extLst>
          </p:cNvPr>
          <p:cNvPicPr>
            <a:picLocks noChangeAspect="1"/>
          </p:cNvPicPr>
          <p:nvPr/>
        </p:nvPicPr>
        <p:blipFill rotWithShape="1">
          <a:blip r:embed="rId3">
            <a:extLst>
              <a:ext uri="{28A0092B-C50C-407E-A947-70E740481C1C}">
                <a14:useLocalDpi xmlns:a14="http://schemas.microsoft.com/office/drawing/2010/main" val="0"/>
              </a:ext>
            </a:extLst>
          </a:blip>
          <a:srcRect l="35483" r="689" b="45876"/>
          <a:stretch/>
        </p:blipFill>
        <p:spPr>
          <a:xfrm>
            <a:off x="3086100" y="2223104"/>
            <a:ext cx="5981175" cy="2462157"/>
          </a:xfrm>
          <a:prstGeom prst="rect">
            <a:avLst/>
          </a:prstGeom>
        </p:spPr>
      </p:pic>
      <p:sp>
        <p:nvSpPr>
          <p:cNvPr id="2" name="Title 1">
            <a:extLst>
              <a:ext uri="{FF2B5EF4-FFF2-40B4-BE49-F238E27FC236}">
                <a16:creationId xmlns="" xmlns:a16="http://schemas.microsoft.com/office/drawing/2014/main" id="{418E305C-DB38-F14D-9C3F-E86D6BF65E3F}"/>
              </a:ext>
            </a:extLst>
          </p:cNvPr>
          <p:cNvSpPr>
            <a:spLocks noGrp="1"/>
          </p:cNvSpPr>
          <p:nvPr>
            <p:ph type="title"/>
          </p:nvPr>
        </p:nvSpPr>
        <p:spPr>
          <a:xfrm>
            <a:off x="3837708" y="581660"/>
            <a:ext cx="3904903" cy="768181"/>
          </a:xfrm>
        </p:spPr>
        <p:txBody>
          <a:bodyPr>
            <a:normAutofit fontScale="90000"/>
          </a:bodyPr>
          <a:lstStyle/>
          <a:p>
            <a:r>
              <a:rPr lang="en-US" dirty="0"/>
              <a:t>Linking GWAS </a:t>
            </a:r>
            <a:r>
              <a:rPr lang="en-US"/>
              <a:t>SNPs </a:t>
            </a:r>
            <a:br>
              <a:rPr lang="en-US"/>
            </a:br>
            <a:r>
              <a:rPr lang="en-US"/>
              <a:t>to </a:t>
            </a:r>
            <a:r>
              <a:rPr lang="en-US" dirty="0"/>
              <a:t>disease genes </a:t>
            </a:r>
            <a:r>
              <a:rPr lang="en-US"/>
              <a:t>using </a:t>
            </a:r>
            <a:br>
              <a:rPr lang="en-US"/>
            </a:br>
            <a:r>
              <a:rPr lang="en-US"/>
              <a:t>the </a:t>
            </a:r>
            <a:r>
              <a:rPr lang="en-US" dirty="0"/>
              <a:t>regulatory network</a:t>
            </a:r>
          </a:p>
        </p:txBody>
      </p:sp>
      <p:pic>
        <p:nvPicPr>
          <p:cNvPr id="9" name="Content Placeholder 8">
            <a:extLst>
              <a:ext uri="{FF2B5EF4-FFF2-40B4-BE49-F238E27FC236}">
                <a16:creationId xmlns="" xmlns:a16="http://schemas.microsoft.com/office/drawing/2014/main" id="{BEF53646-9A86-B742-B8C2-B8E4BAECB9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5486"/>
          <a:stretch/>
        </p:blipFill>
        <p:spPr>
          <a:xfrm>
            <a:off x="-1" y="857250"/>
            <a:ext cx="2597728" cy="5144487"/>
          </a:xfrm>
        </p:spPr>
      </p:pic>
      <p:sp>
        <p:nvSpPr>
          <p:cNvPr id="10" name="Rectangle 9">
            <a:extLst>
              <a:ext uri="{FF2B5EF4-FFF2-40B4-BE49-F238E27FC236}">
                <a16:creationId xmlns="" xmlns:a16="http://schemas.microsoft.com/office/drawing/2014/main" id="{ED5B42A4-6320-E249-8C19-1BCA64FEBFE9}"/>
              </a:ext>
            </a:extLst>
          </p:cNvPr>
          <p:cNvSpPr/>
          <p:nvPr/>
        </p:nvSpPr>
        <p:spPr>
          <a:xfrm>
            <a:off x="3371850" y="185564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 xmlns:a16="http://schemas.microsoft.com/office/drawing/2014/main" id="{C13F5ACD-807E-A447-B034-0F656F10D363}"/>
              </a:ext>
            </a:extLst>
          </p:cNvPr>
          <p:cNvSpPr/>
          <p:nvPr/>
        </p:nvSpPr>
        <p:spPr>
          <a:xfrm>
            <a:off x="2857500" y="374159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 xmlns:a16="http://schemas.microsoft.com/office/drawing/2014/main" id="{3C814A65-0F62-B34C-9DCD-0A2DEC9A7E08}"/>
              </a:ext>
            </a:extLst>
          </p:cNvPr>
          <p:cNvSpPr txBox="1"/>
          <p:nvPr/>
        </p:nvSpPr>
        <p:spPr>
          <a:xfrm>
            <a:off x="959425" y="415636"/>
            <a:ext cx="70312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142</a:t>
            </a:r>
          </a:p>
        </p:txBody>
      </p:sp>
      <p:sp>
        <p:nvSpPr>
          <p:cNvPr id="4" name="TextBox 3">
            <a:extLst>
              <a:ext uri="{FF2B5EF4-FFF2-40B4-BE49-F238E27FC236}">
                <a16:creationId xmlns="" xmlns:a16="http://schemas.microsoft.com/office/drawing/2014/main" id="{4FDC8436-4625-E04F-8120-92595D9E40F2}"/>
              </a:ext>
            </a:extLst>
          </p:cNvPr>
          <p:cNvSpPr txBox="1"/>
          <p:nvPr/>
        </p:nvSpPr>
        <p:spPr>
          <a:xfrm>
            <a:off x="3486150" y="4953520"/>
            <a:ext cx="1825989"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321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
            </a:r>
            <a:b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high-confident SCZ genes</a:t>
            </a:r>
          </a:p>
        </p:txBody>
      </p:sp>
      <p:cxnSp>
        <p:nvCxnSpPr>
          <p:cNvPr id="6" name="Straight Connector 5">
            <a:extLst>
              <a:ext uri="{FF2B5EF4-FFF2-40B4-BE49-F238E27FC236}">
                <a16:creationId xmlns="" xmlns:a16="http://schemas.microsoft.com/office/drawing/2014/main" id="{331BDE27-A8E5-CA44-AC51-85C856DF4E66}"/>
              </a:ext>
            </a:extLst>
          </p:cNvPr>
          <p:cNvCxnSpPr/>
          <p:nvPr/>
        </p:nvCxnSpPr>
        <p:spPr>
          <a:xfrm flipV="1">
            <a:off x="2588710" y="2508550"/>
            <a:ext cx="447515" cy="692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FF56D15F-FBEE-BC40-9733-C76DC23C298A}"/>
              </a:ext>
            </a:extLst>
          </p:cNvPr>
          <p:cNvCxnSpPr>
            <a:cxnSpLocks/>
          </p:cNvCxnSpPr>
          <p:nvPr/>
        </p:nvCxnSpPr>
        <p:spPr>
          <a:xfrm>
            <a:off x="2597727" y="3441963"/>
            <a:ext cx="488373" cy="12557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4C35D98-A1C4-C34A-B25B-42D58A0A4F15}"/>
              </a:ext>
            </a:extLst>
          </p:cNvPr>
          <p:cNvSpPr txBox="1"/>
          <p:nvPr/>
        </p:nvSpPr>
        <p:spPr>
          <a:xfrm>
            <a:off x="2267100" y="5530601"/>
            <a:ext cx="611065" cy="253916"/>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4CAEA6"/>
                </a:solidFill>
                <a:effectLst/>
                <a:uLnTx/>
                <a:uFillTx/>
                <a:latin typeface="Arial" panose="020B0604020202020204" pitchFamily="34" charset="0"/>
                <a:ea typeface="ＭＳ Ｐゴシック" charset="0"/>
                <a:cs typeface="Arial" panose="020B0604020202020204" pitchFamily="34" charset="0"/>
              </a:rPr>
              <a:t>Activity</a:t>
            </a:r>
          </a:p>
        </p:txBody>
      </p:sp>
      <p:sp>
        <p:nvSpPr>
          <p:cNvPr id="14" name="Rectangle 13">
            <a:extLst>
              <a:ext uri="{FF2B5EF4-FFF2-40B4-BE49-F238E27FC236}">
                <a16:creationId xmlns="" xmlns:a16="http://schemas.microsoft.com/office/drawing/2014/main" id="{D2F45072-E79C-6B4E-B3E1-CE21C4D0DB46}"/>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101019221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33DFA-4CB8-E546-9ABF-722C9D67B2AB}"/>
              </a:ext>
            </a:extLst>
          </p:cNvPr>
          <p:cNvSpPr>
            <a:spLocks noGrp="1"/>
          </p:cNvSpPr>
          <p:nvPr>
            <p:ph type="title"/>
          </p:nvPr>
        </p:nvSpPr>
        <p:spPr>
          <a:xfrm>
            <a:off x="685800" y="198120"/>
            <a:ext cx="7772400" cy="1143000"/>
          </a:xfrm>
        </p:spPr>
        <p:txBody>
          <a:bodyPr/>
          <a:lstStyle/>
          <a:p>
            <a:r>
              <a:rPr lang="en-US" dirty="0"/>
              <a:t>GWAS variants and single cell expression levels for SCZ genes</a:t>
            </a:r>
          </a:p>
        </p:txBody>
      </p:sp>
      <p:pic>
        <p:nvPicPr>
          <p:cNvPr id="5" name="Content Placeholder 4">
            <a:extLst>
              <a:ext uri="{FF2B5EF4-FFF2-40B4-BE49-F238E27FC236}">
                <a16:creationId xmlns="" xmlns:a16="http://schemas.microsoft.com/office/drawing/2014/main" id="{BED0D061-B6F9-B348-9E9F-4DD3967D45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666" r="37311"/>
          <a:stretch/>
        </p:blipFill>
        <p:spPr>
          <a:xfrm>
            <a:off x="15241" y="1676400"/>
            <a:ext cx="5623560" cy="4267200"/>
          </a:xfrm>
        </p:spPr>
      </p:pic>
      <p:pic>
        <p:nvPicPr>
          <p:cNvPr id="6" name="Content Placeholder 4">
            <a:extLst>
              <a:ext uri="{FF2B5EF4-FFF2-40B4-BE49-F238E27FC236}">
                <a16:creationId xmlns="" xmlns:a16="http://schemas.microsoft.com/office/drawing/2014/main" id="{5FD3DFEE-0482-3643-BA3F-E0343E9DFC42}"/>
              </a:ext>
            </a:extLst>
          </p:cNvPr>
          <p:cNvPicPr>
            <a:picLocks noChangeAspect="1"/>
          </p:cNvPicPr>
          <p:nvPr/>
        </p:nvPicPr>
        <p:blipFill rotWithShape="1">
          <a:blip r:embed="rId3">
            <a:extLst>
              <a:ext uri="{28A0092B-C50C-407E-A947-70E740481C1C}">
                <a14:useLocalDpi xmlns:a14="http://schemas.microsoft.com/office/drawing/2010/main" val="0"/>
              </a:ext>
            </a:extLst>
          </a:blip>
          <a:srcRect l="64388" t="3333" r="-64"/>
          <a:stretch/>
        </p:blipFill>
        <p:spPr bwMode="auto">
          <a:xfrm>
            <a:off x="5791200" y="1645920"/>
            <a:ext cx="3200399" cy="4419600"/>
          </a:xfrm>
          <a:prstGeom prst="rect">
            <a:avLst/>
          </a:prstGeom>
          <a:noFill/>
          <a:ln w="9525">
            <a:noFill/>
            <a:miter lim="800000"/>
            <a:headEnd/>
            <a:tailEnd/>
          </a:ln>
        </p:spPr>
      </p:pic>
      <p:sp>
        <p:nvSpPr>
          <p:cNvPr id="4" name="Rectangle 3">
            <a:extLst>
              <a:ext uri="{FF2B5EF4-FFF2-40B4-BE49-F238E27FC236}">
                <a16:creationId xmlns="" xmlns:a16="http://schemas.microsoft.com/office/drawing/2014/main" id="{519EAAD1-4725-4E46-B7DE-DA2C4712688C}"/>
              </a:ext>
            </a:extLst>
          </p:cNvPr>
          <p:cNvSpPr/>
          <p:nvPr/>
        </p:nvSpPr>
        <p:spPr>
          <a:xfrm>
            <a:off x="5410200" y="1645920"/>
            <a:ext cx="762000" cy="4444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 xmlns:a16="http://schemas.microsoft.com/office/drawing/2014/main" id="{26093FF5-8F6C-E141-A809-E7006523291D}"/>
              </a:ext>
            </a:extLst>
          </p:cNvPr>
          <p:cNvSpPr txBox="1"/>
          <p:nvPr/>
        </p:nvSpPr>
        <p:spPr>
          <a:xfrm>
            <a:off x="0" y="6553200"/>
            <a:ext cx="58674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Wang, et al., </a:t>
            </a:r>
            <a:r>
              <a:rPr kumimoji="0" lang="en-US" sz="1200" b="1" i="1" u="none" strike="noStrike" kern="1200" cap="none" spc="0" normalizeH="0" baseline="0" noProof="0" dirty="0">
                <a:ln>
                  <a:noFill/>
                </a:ln>
                <a:solidFill>
                  <a:srgbClr val="000000"/>
                </a:solidFill>
                <a:effectLst/>
                <a:uLnTx/>
                <a:uFillTx/>
                <a:latin typeface="Arial" charset="0"/>
                <a:ea typeface="ＭＳ Ｐゴシック" charset="0"/>
              </a:rPr>
              <a:t>Science</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2018</a:t>
            </a:r>
          </a:p>
        </p:txBody>
      </p:sp>
    </p:spTree>
    <p:extLst>
      <p:ext uri="{BB962C8B-B14F-4D97-AF65-F5344CB8AC3E}">
        <p14:creationId xmlns:p14="http://schemas.microsoft.com/office/powerpoint/2010/main" val="58367145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2792F-EA89-C54A-81A2-2DEFB16235FE}"/>
              </a:ext>
            </a:extLst>
          </p:cNvPr>
          <p:cNvSpPr>
            <a:spLocks noGrp="1"/>
          </p:cNvSpPr>
          <p:nvPr>
            <p:ph type="title"/>
          </p:nvPr>
        </p:nvSpPr>
        <p:spPr>
          <a:xfrm>
            <a:off x="628650" y="365126"/>
            <a:ext cx="7886700" cy="699745"/>
          </a:xfrm>
        </p:spPr>
        <p:txBody>
          <a:bodyPr>
            <a:normAutofit fontScale="90000"/>
          </a:bodyPr>
          <a:lstStyle/>
          <a:p>
            <a:r>
              <a:rPr lang="en-US" sz="3200" dirty="0" smtClean="0"/>
              <a:t>Many big projects. </a:t>
            </a:r>
            <a:br>
              <a:rPr lang="en-US" sz="3200" dirty="0" smtClean="0"/>
            </a:br>
            <a:r>
              <a:rPr lang="en-US" sz="3200" dirty="0" smtClean="0"/>
              <a:t>Soon millions will be sequenced</a:t>
            </a:r>
            <a:r>
              <a:rPr lang="mr-IN" sz="3200" dirty="0" smtClean="0"/>
              <a:t>…</a:t>
            </a:r>
            <a:r>
              <a:rPr lang="en-US" sz="3200" dirty="0" smtClean="0"/>
              <a:t>.</a:t>
            </a:r>
            <a:endParaRPr lang="en-US" sz="3200" dirty="0"/>
          </a:p>
        </p:txBody>
      </p:sp>
      <p:sp>
        <p:nvSpPr>
          <p:cNvPr id="7" name="TextBox 6">
            <a:extLst>
              <a:ext uri="{FF2B5EF4-FFF2-40B4-BE49-F238E27FC236}">
                <a16:creationId xmlns:a16="http://schemas.microsoft.com/office/drawing/2014/main" xmlns="" id="{F3498CEF-EA56-804F-9EB0-F5FB75DB1DC6}"/>
              </a:ext>
            </a:extLst>
          </p:cNvPr>
          <p:cNvSpPr txBox="1"/>
          <p:nvPr/>
        </p:nvSpPr>
        <p:spPr>
          <a:xfrm>
            <a:off x="459353" y="6180180"/>
            <a:ext cx="4572000" cy="646331"/>
          </a:xfrm>
          <a:prstGeom prst="rect">
            <a:avLst/>
          </a:prstGeom>
          <a:noFill/>
        </p:spPr>
        <p:txBody>
          <a:bodyPr wrap="square" rtlCol="0">
            <a:spAutoFit/>
          </a:bodyPr>
          <a:lstStyle/>
          <a:p>
            <a:r>
              <a:rPr lang="en-US" sz="1200" dirty="0">
                <a:solidFill>
                  <a:schemeClr val="bg1">
                    <a:lumMod val="50000"/>
                  </a:schemeClr>
                </a:solidFill>
              </a:rPr>
              <a:t>https://</a:t>
            </a:r>
            <a:r>
              <a:rPr lang="en-US" sz="1200" dirty="0" err="1">
                <a:solidFill>
                  <a:schemeClr val="bg1">
                    <a:lumMod val="50000"/>
                  </a:schemeClr>
                </a:solidFill>
              </a:rPr>
              <a:t>www.mongodb.com</a:t>
            </a:r>
            <a:r>
              <a:rPr lang="en-US" sz="1200" dirty="0">
                <a:solidFill>
                  <a:schemeClr val="bg1">
                    <a:lumMod val="50000"/>
                  </a:schemeClr>
                </a:solidFill>
              </a:rPr>
              <a:t>/press/genomics-england-uses-mongodb-to-power-the-data-science-behind-the-100000-genomes-project</a:t>
            </a:r>
          </a:p>
        </p:txBody>
      </p:sp>
      <p:pic>
        <p:nvPicPr>
          <p:cNvPr id="5" name="Picture 4" descr="A screenshot of a cell phone&#10;&#10;Description automatically generated">
            <a:extLst>
              <a:ext uri="{FF2B5EF4-FFF2-40B4-BE49-F238E27FC236}">
                <a16:creationId xmlns:a16="http://schemas.microsoft.com/office/drawing/2014/main" xmlns="" id="{76B9F286-4B04-9F4E-B29C-A10F9402892C}"/>
              </a:ext>
            </a:extLst>
          </p:cNvPr>
          <p:cNvPicPr>
            <a:picLocks noChangeAspect="1"/>
          </p:cNvPicPr>
          <p:nvPr/>
        </p:nvPicPr>
        <p:blipFill>
          <a:blip r:embed="rId2"/>
          <a:stretch>
            <a:fillRect/>
          </a:stretch>
        </p:blipFill>
        <p:spPr>
          <a:xfrm>
            <a:off x="923843" y="1663274"/>
            <a:ext cx="4637595" cy="424339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xmlns="" id="{7D905D05-1FC7-7C47-9416-C20202DE4FB7}"/>
              </a:ext>
            </a:extLst>
          </p:cNvPr>
          <p:cNvPicPr>
            <a:picLocks noChangeAspect="1"/>
          </p:cNvPicPr>
          <p:nvPr/>
        </p:nvPicPr>
        <p:blipFill>
          <a:blip r:embed="rId3"/>
          <a:stretch>
            <a:fillRect/>
          </a:stretch>
        </p:blipFill>
        <p:spPr>
          <a:xfrm>
            <a:off x="5561438" y="1754974"/>
            <a:ext cx="2942037" cy="1974931"/>
          </a:xfrm>
          <a:prstGeom prst="rect">
            <a:avLst/>
          </a:prstGeom>
          <a:ln w="12700">
            <a:solidFill>
              <a:schemeClr val="tx1"/>
            </a:solidFill>
          </a:ln>
        </p:spPr>
      </p:pic>
      <p:pic>
        <p:nvPicPr>
          <p:cNvPr id="9" name="Picture 8" descr="A close up of a sign&#10;&#10;Description automatically generated">
            <a:extLst>
              <a:ext uri="{FF2B5EF4-FFF2-40B4-BE49-F238E27FC236}">
                <a16:creationId xmlns:a16="http://schemas.microsoft.com/office/drawing/2014/main" xmlns="" id="{F86AB6F5-A50D-3A44-879A-13B0D1953998}"/>
              </a:ext>
            </a:extLst>
          </p:cNvPr>
          <p:cNvPicPr>
            <a:picLocks noChangeAspect="1"/>
          </p:cNvPicPr>
          <p:nvPr/>
        </p:nvPicPr>
        <p:blipFill>
          <a:blip r:embed="rId4"/>
          <a:stretch>
            <a:fillRect/>
          </a:stretch>
        </p:blipFill>
        <p:spPr>
          <a:xfrm>
            <a:off x="5561438" y="3729905"/>
            <a:ext cx="2942037" cy="2176768"/>
          </a:xfrm>
          <a:prstGeom prst="rect">
            <a:avLst/>
          </a:prstGeom>
        </p:spPr>
      </p:pic>
    </p:spTree>
    <p:extLst>
      <p:ext uri="{BB962C8B-B14F-4D97-AF65-F5344CB8AC3E}">
        <p14:creationId xmlns:p14="http://schemas.microsoft.com/office/powerpoint/2010/main" val="82448037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solidFill>
                  <a:srgbClr val="FF0000"/>
                </a:solidFill>
                <a:ea typeface="ＭＳ Ｐゴシック" charset="-128"/>
                <a:cs typeface="ＭＳ Ｐゴシック" charset="-128"/>
              </a:rPr>
              <a:t>PsychENCODE</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Population-level </a:t>
            </a:r>
            <a:r>
              <a:rPr lang="en-US" altLang="en-US" sz="1700" dirty="0">
                <a:solidFill>
                  <a:schemeClr val="bg1">
                    <a:lumMod val="50000"/>
                  </a:schemeClr>
                </a:solidFill>
                <a:ea typeface="ＭＳ Ｐゴシック" charset="-128"/>
                <a:cs typeface="ＭＳ Ｐゴシック" charset="-128"/>
              </a:rPr>
              <a:t>analysis of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functional </a:t>
            </a:r>
            <a:r>
              <a:rPr lang="en-US" altLang="en-US" sz="1700" dirty="0">
                <a:solidFill>
                  <a:schemeClr val="bg1">
                    <a:lumMod val="50000"/>
                  </a:schemeClr>
                </a:solidFill>
                <a:ea typeface="ＭＳ Ｐゴシック" charset="-128"/>
                <a:cs typeface="ＭＳ Ｐゴシック" charset="-128"/>
              </a:rPr>
              <a:t>genomics data related to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neuropsychiatric disease</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rPr>
              <a:t>Construction </a:t>
            </a:r>
            <a:r>
              <a:rPr lang="en-US" altLang="en-US" sz="1700" dirty="0">
                <a:solidFill>
                  <a:schemeClr val="bg1">
                    <a:lumMod val="50000"/>
                  </a:schemeClr>
                </a:solidFill>
                <a:ea typeface="ＭＳ Ｐゴシック" charset="-128"/>
              </a:rPr>
              <a:t>of an adult brain resource </a:t>
            </a:r>
            <a:r>
              <a:rPr lang="en-US" altLang="en-US" sz="1700" dirty="0" smtClean="0">
                <a:solidFill>
                  <a:schemeClr val="bg1">
                    <a:lumMod val="50000"/>
                  </a:schemeClr>
                </a:solidFill>
                <a:ea typeface="ＭＳ Ｐゴシック" charset="-128"/>
              </a:rPr>
              <a:t>with </a:t>
            </a:r>
            <a:r>
              <a:rPr lang="en-US" altLang="en-US" sz="1700" dirty="0">
                <a:solidFill>
                  <a:schemeClr val="bg1">
                    <a:lumMod val="50000"/>
                  </a:schemeClr>
                </a:solidFill>
                <a:ea typeface="ＭＳ Ｐゴシック" charset="-128"/>
              </a:rPr>
              <a:t>1866 individuals </a:t>
            </a:r>
            <a:r>
              <a:rPr lang="en-US" altLang="en-US" sz="1700" dirty="0" smtClean="0">
                <a:solidFill>
                  <a:schemeClr val="bg1">
                    <a:lumMod val="50000"/>
                  </a:schemeClr>
                </a:solidFill>
                <a:ea typeface="ＭＳ Ｐゴシック" charset="-128"/>
              </a:rPr>
              <a:t>+ </a:t>
            </a:r>
            <a:r>
              <a:rPr lang="en-US" altLang="en-US" sz="1700" dirty="0">
                <a:solidFill>
                  <a:schemeClr val="bg1">
                    <a:lumMod val="50000"/>
                  </a:schemeClr>
                </a:solidFill>
                <a:ea typeface="ＭＳ Ｐゴシック" charset="-128"/>
              </a:rPr>
              <a:t>full developmental time-course</a:t>
            </a:r>
          </a:p>
          <a:p>
            <a:pPr lvl="1"/>
            <a:r>
              <a:rPr lang="en-US" altLang="en-US" sz="1700" dirty="0">
                <a:solidFill>
                  <a:schemeClr val="bg1">
                    <a:lumMod val="50000"/>
                  </a:schemeClr>
                </a:solidFill>
                <a:ea typeface="ＭＳ Ｐゴシック" charset="-128"/>
              </a:rPr>
              <a:t>Using the changing proportions of cell types (via </a:t>
            </a:r>
            <a:r>
              <a:rPr lang="en-US" altLang="en-US" sz="1700" b="1" dirty="0">
                <a:solidFill>
                  <a:srgbClr val="FF0000"/>
                </a:solidFill>
                <a:ea typeface="ＭＳ Ｐゴシック" charset="-128"/>
              </a:rPr>
              <a:t>single-cell deconvolution</a:t>
            </a:r>
            <a:r>
              <a:rPr lang="en-US" altLang="en-US" sz="1700" dirty="0">
                <a:solidFill>
                  <a:schemeClr val="bg1">
                    <a:lumMod val="50000"/>
                  </a:schemeClr>
                </a:solidFill>
                <a:ea typeface="ＭＳ Ｐゴシック" charset="-128"/>
              </a:rPr>
              <a:t>) to account for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expression </a:t>
            </a:r>
            <a:r>
              <a:rPr lang="en-US" altLang="en-US" sz="1700" dirty="0">
                <a:solidFill>
                  <a:schemeClr val="bg1">
                    <a:lumMod val="50000"/>
                  </a:schemeClr>
                </a:solidFill>
                <a:ea typeface="ＭＳ Ｐゴシック" charset="-128"/>
              </a:rPr>
              <a:t>variation across a population,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disorders </a:t>
            </a:r>
            <a:r>
              <a:rPr lang="en-US" altLang="en-US" sz="1700" dirty="0">
                <a:solidFill>
                  <a:schemeClr val="bg1">
                    <a:lumMod val="50000"/>
                  </a:schemeClr>
                </a:solidFill>
                <a:ea typeface="ＭＳ Ｐゴシック" charset="-128"/>
              </a:rPr>
              <a:t>&amp; development</a:t>
            </a:r>
          </a:p>
          <a:p>
            <a:pPr lvl="1"/>
            <a:r>
              <a:rPr lang="en-US" altLang="en-US" sz="1700" dirty="0" smtClean="0">
                <a:solidFill>
                  <a:schemeClr val="bg1">
                    <a:lumMod val="50000"/>
                  </a:schemeClr>
                </a:solidFill>
                <a:ea typeface="ＭＳ Ｐゴシック" charset="-128"/>
              </a:rPr>
              <a:t>Large-scale processing </a:t>
            </a:r>
            <a:r>
              <a:rPr lang="en-US" altLang="en-US" sz="1700" dirty="0" smtClean="0">
                <a:solidFill>
                  <a:schemeClr val="bg1">
                    <a:lumMod val="50000"/>
                  </a:schemeClr>
                </a:solidFill>
                <a:ea typeface="ＭＳ Ｐゴシック" charset="-128"/>
              </a:rPr>
              <a:t>defines </a:t>
            </a:r>
            <a:r>
              <a:rPr lang="en-US" altLang="en-US" sz="1700" dirty="0" smtClean="0">
                <a:solidFill>
                  <a:schemeClr val="bg1">
                    <a:lumMod val="50000"/>
                  </a:schemeClr>
                </a:solidFill>
                <a:ea typeface="ＭＳ Ｐゴシック" charset="-128"/>
              </a:rPr>
              <a:t>~79K </a:t>
            </a:r>
            <a:r>
              <a:rPr lang="en-US" altLang="en-US" sz="1700" dirty="0">
                <a:solidFill>
                  <a:schemeClr val="bg1">
                    <a:lumMod val="50000"/>
                  </a:schemeClr>
                </a:solidFill>
                <a:ea typeface="ＭＳ Ｐゴシック" charset="-128"/>
              </a:rPr>
              <a:t>PFC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b="1" dirty="0" smtClean="0">
                <a:solidFill>
                  <a:srgbClr val="FF0000"/>
                </a:solidFill>
                <a:ea typeface="ＭＳ Ｐゴシック" charset="-128"/>
              </a:rPr>
              <a:t>enhancers </a:t>
            </a:r>
            <a:r>
              <a:rPr lang="en-US" altLang="en-US" sz="1700" b="1" dirty="0" smtClean="0">
                <a:solidFill>
                  <a:srgbClr val="FF0000"/>
                </a:solidFill>
                <a:ea typeface="ＭＳ Ｐゴシック" charset="-128"/>
              </a:rPr>
              <a:t>&amp; </a:t>
            </a:r>
            <a:r>
              <a:rPr lang="en-US" altLang="en-US" sz="1700" b="1" dirty="0" smtClean="0">
                <a:solidFill>
                  <a:srgbClr val="FF0000"/>
                </a:solidFill>
                <a:ea typeface="ＭＳ Ｐゴシック" charset="-128"/>
              </a:rPr>
              <a:t>creates </a:t>
            </a:r>
            <a:r>
              <a:rPr lang="en-US" altLang="en-US" sz="1700" b="1" dirty="0" smtClean="0">
                <a:solidFill>
                  <a:srgbClr val="FF0000"/>
                </a:solidFill>
                <a:ea typeface="ＭＳ Ｐゴシック" charset="-128"/>
              </a:rPr>
              <a:t>a comprehensive QTL </a:t>
            </a:r>
            <a:r>
              <a:rPr lang="en-US" altLang="en-US" sz="1700" dirty="0" smtClean="0">
                <a:solidFill>
                  <a:schemeClr val="bg1">
                    <a:lumMod val="50000"/>
                  </a:schemeClr>
                </a:solidFill>
                <a:ea typeface="ＭＳ Ｐゴシック" charset="-128"/>
              </a:rPr>
              <a:t>resource</a:t>
            </a:r>
            <a:r>
              <a:rPr lang="en-US" altLang="en-US" sz="1700" dirty="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t>
            </a:r>
            <a:r>
              <a:rPr lang="en-US" altLang="en-US" sz="1700" dirty="0">
                <a:solidFill>
                  <a:schemeClr val="bg1">
                    <a:lumMod val="50000"/>
                  </a:schemeClr>
                </a:solidFill>
                <a:ea typeface="ＭＳ Ｐゴシック" charset="-128"/>
              </a:rPr>
              <a:t>2.5M </a:t>
            </a:r>
            <a:r>
              <a:rPr lang="en-US" altLang="en-US" sz="1700" dirty="0" err="1">
                <a:solidFill>
                  <a:schemeClr val="bg1">
                    <a:lumMod val="50000"/>
                  </a:schemeClr>
                </a:solidFill>
                <a:ea typeface="ＭＳ Ｐゴシック" charset="-128"/>
              </a:rPr>
              <a:t>eQTLs</a:t>
            </a:r>
            <a:r>
              <a:rPr lang="en-US" altLang="en-US" sz="1700" dirty="0">
                <a:solidFill>
                  <a:schemeClr val="bg1">
                    <a:lumMod val="50000"/>
                  </a:schemeClr>
                </a:solidFill>
                <a:ea typeface="ＭＳ Ｐゴシック" charset="-128"/>
              </a:rPr>
              <a:t> + </a:t>
            </a:r>
            <a:r>
              <a:rPr lang="en-US" altLang="en-US" sz="1700" dirty="0" err="1">
                <a:solidFill>
                  <a:schemeClr val="bg1">
                    <a:lumMod val="50000"/>
                  </a:schemeClr>
                </a:solidFill>
                <a:ea typeface="ＭＳ Ｐゴシック" charset="-128"/>
              </a:rPr>
              <a:t>cQTLs</a:t>
            </a:r>
            <a:r>
              <a:rPr lang="en-US" altLang="en-US" sz="1700" dirty="0">
                <a:solidFill>
                  <a:schemeClr val="bg1">
                    <a:lumMod val="50000"/>
                  </a:schemeClr>
                </a:solidFill>
                <a:ea typeface="ＭＳ Ｐゴシック" charset="-128"/>
              </a:rPr>
              <a:t> &amp; </a:t>
            </a:r>
            <a:r>
              <a:rPr lang="en-US" altLang="en-US" sz="1700" dirty="0" err="1">
                <a:solidFill>
                  <a:schemeClr val="bg1">
                    <a:lumMod val="50000"/>
                  </a:schemeClr>
                </a:solidFill>
                <a:ea typeface="ＭＳ Ｐゴシック" charset="-128"/>
              </a:rPr>
              <a:t>fQTLs</a:t>
            </a:r>
            <a:r>
              <a:rPr lang="en-US" altLang="en-US" sz="1700" dirty="0">
                <a:solidFill>
                  <a:schemeClr val="bg1">
                    <a:lumMod val="50000"/>
                  </a:schemeClr>
                </a:solidFill>
                <a:ea typeface="ＭＳ Ｐゴシック" charset="-128"/>
              </a:rPr>
              <a:t>)</a:t>
            </a:r>
          </a:p>
          <a:p>
            <a:pPr lvl="1"/>
            <a:r>
              <a:rPr lang="en-US" altLang="en-US" sz="1700" dirty="0" smtClean="0">
                <a:solidFill>
                  <a:schemeClr val="bg1">
                    <a:lumMod val="50000"/>
                  </a:schemeClr>
                </a:solidFill>
                <a:ea typeface="ＭＳ Ｐゴシック" charset="-128"/>
              </a:rPr>
              <a:t>Connecting the QTLs, enhancer activity relationships &amp; </a:t>
            </a:r>
            <a:r>
              <a:rPr lang="en-US" altLang="en-US" sz="1700" dirty="0">
                <a:solidFill>
                  <a:schemeClr val="bg1">
                    <a:lumMod val="50000"/>
                  </a:schemeClr>
                </a:solidFill>
                <a:ea typeface="ＭＳ Ｐゴシック" charset="-128"/>
              </a:rPr>
              <a:t>Hi-C contacts </a:t>
            </a:r>
            <a:r>
              <a:rPr lang="en-US" altLang="en-US" sz="1700" dirty="0" smtClean="0">
                <a:solidFill>
                  <a:schemeClr val="bg1">
                    <a:lumMod val="50000"/>
                  </a:schemeClr>
                </a:solidFill>
                <a:ea typeface="ＭＳ Ｐゴシック" charset="-128"/>
              </a:rPr>
              <a:t>into a</a:t>
            </a:r>
            <a:r>
              <a:rPr lang="en-US" altLang="en-US" sz="1700" b="1" dirty="0" smtClean="0">
                <a:solidFill>
                  <a:schemeClr val="bg1">
                    <a:lumMod val="50000"/>
                  </a:schemeClr>
                </a:solidFill>
                <a:ea typeface="ＭＳ Ｐゴシック" charset="-128"/>
              </a:rPr>
              <a:t> </a:t>
            </a:r>
            <a:r>
              <a:rPr lang="en-US" altLang="en-US" sz="1700" b="1" dirty="0" smtClean="0">
                <a:solidFill>
                  <a:srgbClr val="FF0000"/>
                </a:solidFill>
                <a:ea typeface="ＭＳ Ｐゴシック" charset="-128"/>
              </a:rPr>
              <a:t>brain regulatory network</a:t>
            </a:r>
            <a:r>
              <a:rPr lang="en-US" altLang="en-US" sz="1700" b="1" dirty="0" smtClean="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&amp; using this </a:t>
            </a:r>
            <a:r>
              <a:rPr lang="en-US" altLang="en-US" sz="1700" dirty="0">
                <a:solidFill>
                  <a:schemeClr val="bg1">
                    <a:lumMod val="50000"/>
                  </a:schemeClr>
                </a:solidFill>
                <a:ea typeface="ＭＳ Ｐゴシック" charset="-128"/>
              </a:rPr>
              <a:t>to link SCZ GWAS SNPs to </a:t>
            </a:r>
            <a:r>
              <a:rPr lang="en-US" altLang="en-US" sz="1700" dirty="0" smtClean="0">
                <a:solidFill>
                  <a:schemeClr val="bg1">
                    <a:lumMod val="50000"/>
                  </a:schemeClr>
                </a:solidFill>
                <a:ea typeface="ＭＳ Ｐゴシック" charset="-128"/>
              </a:rPr>
              <a:t>genes</a:t>
            </a:r>
            <a:endParaRPr lang="en-US" altLang="en-US" sz="1700" dirty="0">
              <a:solidFill>
                <a:schemeClr val="bg1">
                  <a:lumMod val="50000"/>
                </a:schemeClr>
              </a:solidFill>
              <a:ea typeface="ＭＳ Ｐゴシック" charset="-128"/>
            </a:endParaRPr>
          </a:p>
          <a:p>
            <a:pPr lvl="1"/>
            <a:r>
              <a:rPr lang="en-US" altLang="en-US" sz="1700" dirty="0">
                <a:solidFill>
                  <a:schemeClr val="bg1">
                    <a:lumMod val="50000"/>
                  </a:schemeClr>
                </a:solidFill>
                <a:ea typeface="ＭＳ Ｐゴシック" charset="-128"/>
              </a:rPr>
              <a:t>Embedding the reg. network in a </a:t>
            </a:r>
            <a:br>
              <a:rPr lang="en-US" altLang="en-US" sz="1700" dirty="0">
                <a:solidFill>
                  <a:schemeClr val="bg1">
                    <a:lumMod val="50000"/>
                  </a:schemeClr>
                </a:solidFill>
                <a:ea typeface="ＭＳ Ｐゴシック" charset="-128"/>
              </a:rPr>
            </a:br>
            <a:r>
              <a:rPr lang="en-US" altLang="en-US" sz="1700" b="1" dirty="0">
                <a:solidFill>
                  <a:srgbClr val="FF0000"/>
                </a:solidFill>
                <a:ea typeface="ＭＳ Ｐゴシック" charset="-128"/>
              </a:rPr>
              <a:t>deep-learning model</a:t>
            </a:r>
            <a:r>
              <a:rPr lang="en-US" altLang="en-US" sz="1700" dirty="0">
                <a:solidFill>
                  <a:srgbClr val="FF0000"/>
                </a:solidFill>
                <a:ea typeface="ＭＳ Ｐゴシック" charset="-128"/>
              </a:rPr>
              <a:t> </a:t>
            </a:r>
            <a:r>
              <a:rPr lang="en-US" altLang="en-US" sz="1700" dirty="0" smtClean="0">
                <a:solidFill>
                  <a:schemeClr val="bg1">
                    <a:lumMod val="50000"/>
                  </a:schemeClr>
                </a:solidFill>
                <a:ea typeface="ＭＳ Ｐゴシック" charset="-128"/>
              </a:rPr>
              <a:t>to </a:t>
            </a:r>
            <a:r>
              <a:rPr lang="en-US" altLang="en-US" sz="1700" dirty="0">
                <a:solidFill>
                  <a:schemeClr val="bg1">
                    <a:lumMod val="50000"/>
                  </a:schemeClr>
                </a:solidFill>
                <a:ea typeface="ＭＳ Ｐゴシック" charset="-128"/>
              </a:rPr>
              <a:t>predict </a:t>
            </a:r>
            <a:r>
              <a:rPr lang="en-US" altLang="en-US" sz="1700" dirty="0" smtClean="0">
                <a:solidFill>
                  <a:schemeClr val="bg1">
                    <a:lumMod val="50000"/>
                  </a:schemeClr>
                </a:solidFill>
                <a:ea typeface="ＭＳ Ｐゴシック" charset="-128"/>
              </a:rPr>
              <a:t>psychiatric disease </a:t>
            </a:r>
            <a:r>
              <a:rPr lang="en-US" altLang="en-US" sz="1700" dirty="0">
                <a:solidFill>
                  <a:schemeClr val="bg1">
                    <a:lumMod val="50000"/>
                  </a:schemeClr>
                </a:solidFill>
                <a:ea typeface="ＭＳ Ｐゴシック" charset="-128"/>
              </a:rPr>
              <a:t>from genotype &amp; transcriptome. Using this to </a:t>
            </a:r>
            <a:r>
              <a:rPr lang="en-US" altLang="en-US" sz="1700" dirty="0" smtClean="0">
                <a:solidFill>
                  <a:schemeClr val="bg1">
                    <a:lumMod val="50000"/>
                  </a:schemeClr>
                </a:solidFill>
                <a:ea typeface="ＭＳ Ｐゴシック" charset="-128"/>
              </a:rPr>
              <a:t>suggest specific pathways </a:t>
            </a:r>
            <a:r>
              <a:rPr lang="en-US" altLang="en-US" sz="1700" dirty="0">
                <a:solidFill>
                  <a:schemeClr val="bg1">
                    <a:lumMod val="50000"/>
                  </a:schemeClr>
                </a:solidFill>
                <a:ea typeface="ＭＳ Ｐゴシック" charset="-128"/>
              </a:rPr>
              <a:t>&amp; </a:t>
            </a:r>
            <a:r>
              <a:rPr lang="en-US" altLang="en-US" sz="1700" dirty="0" smtClean="0">
                <a:solidFill>
                  <a:schemeClr val="bg1">
                    <a:lumMod val="50000"/>
                  </a:schemeClr>
                </a:solidFill>
                <a:ea typeface="ＭＳ Ｐゴシック" charset="-128"/>
              </a:rPr>
              <a:t>genes, as potential drug targets.</a:t>
            </a:r>
          </a:p>
          <a:p>
            <a:pPr lvl="1"/>
            <a:r>
              <a:rPr lang="en-US" altLang="en-US" sz="1700" dirty="0" smtClean="0">
                <a:solidFill>
                  <a:schemeClr val="bg1">
                    <a:lumMod val="50000"/>
                  </a:schemeClr>
                </a:solidFill>
                <a:ea typeface="ＭＳ Ｐゴシック" charset="-128"/>
              </a:rPr>
              <a:t>Other resource uses: highlighting </a:t>
            </a:r>
            <a:r>
              <a:rPr lang="en-US" altLang="en-US" sz="1700" b="1" dirty="0" smtClean="0">
                <a:solidFill>
                  <a:schemeClr val="bg1">
                    <a:lumMod val="50000"/>
                  </a:schemeClr>
                </a:solidFill>
                <a:ea typeface="ＭＳ Ｐゴシック" charset="-128"/>
              </a:rPr>
              <a:t>aging</a:t>
            </a:r>
            <a:r>
              <a:rPr lang="en-US" altLang="en-US" sz="1700" dirty="0" smtClean="0">
                <a:solidFill>
                  <a:schemeClr val="bg1">
                    <a:lumMod val="50000"/>
                  </a:schemeClr>
                </a:solidFill>
                <a:ea typeface="ＭＳ Ｐゴシック" charset="-128"/>
              </a:rPr>
              <a:t> related genes + consistently comparing the brain to other organs</a:t>
            </a:r>
            <a:endParaRPr lang="en-US" altLang="en-US" sz="1700" dirty="0">
              <a:solidFill>
                <a:schemeClr val="bg1">
                  <a:lumMod val="50000"/>
                </a:schemeClr>
              </a:solidFill>
              <a:ea typeface="ＭＳ Ｐゴシック" charset="-128"/>
            </a:endParaRPr>
          </a:p>
          <a:p>
            <a:pPr lvl="1"/>
            <a:endParaRPr lang="en-US" altLang="en-US" sz="1700" dirty="0">
              <a:solidFill>
                <a:schemeClr val="bg1">
                  <a:lumMod val="50000"/>
                </a:schemeClr>
              </a:solidFill>
              <a:ea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solidFill>
                  <a:srgbClr val="FF0000"/>
                </a:solidFill>
                <a:ea typeface="ＭＳ Ｐゴシック" charset="-128"/>
                <a:cs typeface="ＭＳ Ｐゴシック" charset="-128"/>
              </a:rPr>
              <a:t>GenoDock</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Building a predictor </a:t>
            </a:r>
            <a:r>
              <a:rPr lang="en-US" altLang="en-US" sz="1700" dirty="0">
                <a:solidFill>
                  <a:schemeClr val="bg1">
                    <a:lumMod val="50000"/>
                  </a:schemeClr>
                </a:solidFill>
                <a:ea typeface="ＭＳ Ｐゴシック" charset="-128"/>
                <a:cs typeface="ＭＳ Ｐゴシック" charset="-128"/>
              </a:rPr>
              <a:t>for </a:t>
            </a:r>
            <a:r>
              <a:rPr lang="en-US" altLang="en-US" sz="1700" dirty="0" smtClean="0">
                <a:solidFill>
                  <a:schemeClr val="bg1">
                    <a:lumMod val="50000"/>
                  </a:schemeClr>
                </a:solidFill>
                <a:ea typeface="ＭＳ Ｐゴシック" charset="-128"/>
                <a:cs typeface="ＭＳ Ｐゴシック" charset="-128"/>
              </a:rPr>
              <a:t>the sensitivity </a:t>
            </a:r>
            <a:r>
              <a:rPr lang="en-US" altLang="en-US" sz="1700" dirty="0">
                <a:solidFill>
                  <a:schemeClr val="bg1">
                    <a:lumMod val="50000"/>
                  </a:schemeClr>
                </a:solidFill>
                <a:ea typeface="ＭＳ Ｐゴシック" charset="-128"/>
                <a:cs typeface="ＭＳ Ｐゴシック" charset="-128"/>
              </a:rPr>
              <a:t>of </a:t>
            </a:r>
            <a:r>
              <a:rPr lang="en-US" altLang="en-US" sz="1700" dirty="0" smtClean="0">
                <a:solidFill>
                  <a:schemeClr val="bg1">
                    <a:lumMod val="50000"/>
                  </a:schemeClr>
                </a:solidFill>
                <a:ea typeface="ＭＳ Ｐゴシック" charset="-128"/>
                <a:cs typeface="ＭＳ Ｐゴシック" charset="-128"/>
              </a:rPr>
              <a:t>drug binding to </a:t>
            </a:r>
            <a:r>
              <a:rPr lang="en-US" altLang="en-US" sz="1700" dirty="0" smtClean="0">
                <a:solidFill>
                  <a:schemeClr val="bg1">
                    <a:lumMod val="50000"/>
                  </a:schemeClr>
                </a:solidFill>
                <a:ea typeface="ＭＳ Ｐゴシック" charset="-128"/>
                <a:cs typeface="ＭＳ Ｐゴシック" charset="-128"/>
              </a:rPr>
              <a:t>personal SNVs</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cs typeface="ＭＳ Ｐゴシック" charset="-128"/>
              </a:rPr>
              <a:t>Hybrid classifier connecting</a:t>
            </a:r>
            <a:r>
              <a:rPr lang="en-US" altLang="en-US" sz="1700" b="1" dirty="0" smtClean="0">
                <a:solidFill>
                  <a:schemeClr val="bg1">
                    <a:lumMod val="50000"/>
                  </a:schemeClr>
                </a:solidFill>
                <a:ea typeface="ＭＳ Ｐゴシック" charset="-128"/>
                <a:cs typeface="ＭＳ Ｐゴシック" charset="-128"/>
              </a:rPr>
              <a:t> </a:t>
            </a:r>
            <a:r>
              <a:rPr lang="en-US" altLang="en-US" sz="1700" b="1" dirty="0" smtClean="0">
                <a:solidFill>
                  <a:srgbClr val="FF0000"/>
                </a:solidFill>
                <a:ea typeface="ＭＳ Ｐゴシック" charset="-128"/>
                <a:cs typeface="ＭＳ Ｐゴシック" charset="-128"/>
              </a:rPr>
              <a:t>physical modelling with statistical learning</a:t>
            </a:r>
          </a:p>
          <a:p>
            <a:pPr lvl="2"/>
            <a:r>
              <a:rPr lang="en-US" altLang="en-US" sz="1600" dirty="0" smtClean="0">
                <a:solidFill>
                  <a:schemeClr val="bg1">
                    <a:lumMod val="50000"/>
                  </a:schemeClr>
                </a:solidFill>
                <a:ea typeface="ＭＳ Ｐゴシック" charset="-128"/>
                <a:cs typeface="ＭＳ Ｐゴシック" charset="-128"/>
              </a:rPr>
              <a:t>The modeling </a:t>
            </a:r>
            <a:r>
              <a:rPr lang="en-US" altLang="en-US" sz="1600" dirty="0" smtClean="0">
                <a:solidFill>
                  <a:schemeClr val="bg1">
                    <a:lumMod val="50000"/>
                  </a:schemeClr>
                </a:solidFill>
                <a:ea typeface="ＭＳ Ｐゴシック" charset="-128"/>
                <a:cs typeface="ＭＳ Ｐゴシック" charset="-128"/>
              </a:rPr>
              <a:t>creates a pseudo gold-standard </a:t>
            </a:r>
            <a:r>
              <a:rPr lang="en-US" altLang="en-US" sz="1600" dirty="0" smtClean="0">
                <a:solidFill>
                  <a:schemeClr val="bg1">
                    <a:lumMod val="50000"/>
                  </a:schemeClr>
                </a:solidFill>
                <a:ea typeface="ＭＳ Ｐゴシック" charset="-128"/>
                <a:cs typeface="ＭＳ Ｐゴシック" charset="-128"/>
              </a:rPr>
              <a:t>dataset, which is used to train the stat. classifier</a:t>
            </a:r>
          </a:p>
          <a:p>
            <a:pPr lvl="1"/>
            <a:r>
              <a:rPr lang="en-US" altLang="en-US" sz="1700" b="1" dirty="0" smtClean="0">
                <a:solidFill>
                  <a:srgbClr val="FF0000"/>
                </a:solidFill>
                <a:ea typeface="ＭＳ Ｐゴシック" charset="-128"/>
                <a:cs typeface="ＭＳ Ｐゴシック" charset="-128"/>
              </a:rPr>
              <a:t>Classifier Results</a:t>
            </a:r>
            <a:endParaRPr lang="en-US" altLang="en-US" sz="1700" b="1" dirty="0" smtClean="0">
              <a:solidFill>
                <a:srgbClr val="FF0000"/>
              </a:solidFill>
              <a:ea typeface="ＭＳ Ｐゴシック" charset="-128"/>
              <a:cs typeface="ＭＳ Ｐゴシック" charset="-128"/>
            </a:endParaRPr>
          </a:p>
          <a:p>
            <a:pPr lvl="2"/>
            <a:r>
              <a:rPr lang="en-US" altLang="en-US" sz="1600" dirty="0">
                <a:solidFill>
                  <a:schemeClr val="bg1">
                    <a:lumMod val="50000"/>
                  </a:schemeClr>
                </a:solidFill>
                <a:ea typeface="ＭＳ Ｐゴシック" charset="-128"/>
                <a:cs typeface="ＭＳ Ｐゴシック" charset="-128"/>
              </a:rPr>
              <a:t>I</a:t>
            </a:r>
            <a:r>
              <a:rPr lang="en-US" altLang="en-US" sz="1600" dirty="0" smtClean="0">
                <a:solidFill>
                  <a:schemeClr val="bg1">
                    <a:lumMod val="50000"/>
                  </a:schemeClr>
                </a:solidFill>
                <a:ea typeface="ＭＳ Ｐゴシック" charset="-128"/>
                <a:cs typeface="ＭＳ Ｐゴシック" charset="-128"/>
              </a:rPr>
              <a:t>ndependent validation </a:t>
            </a:r>
            <a:r>
              <a:rPr lang="en-US" altLang="en-US" sz="1600" dirty="0" smtClean="0">
                <a:solidFill>
                  <a:schemeClr val="bg1">
                    <a:lumMod val="50000"/>
                  </a:schemeClr>
                </a:solidFill>
                <a:ea typeface="ＭＳ Ｐゴシック" charset="-128"/>
                <a:cs typeface="ＭＳ Ｐゴシック" charset="-128"/>
              </a:rPr>
              <a:t/>
            </a:r>
            <a:br>
              <a:rPr lang="en-US" altLang="en-US" sz="1600" dirty="0" smtClean="0">
                <a:solidFill>
                  <a:schemeClr val="bg1">
                    <a:lumMod val="50000"/>
                  </a:schemeClr>
                </a:solidFill>
                <a:ea typeface="ＭＳ Ｐゴシック" charset="-128"/>
                <a:cs typeface="ＭＳ Ｐゴシック" charset="-128"/>
              </a:rPr>
            </a:br>
            <a:r>
              <a:rPr lang="en-US" altLang="en-US" sz="1600" dirty="0" smtClean="0">
                <a:solidFill>
                  <a:schemeClr val="bg1">
                    <a:lumMod val="50000"/>
                  </a:schemeClr>
                </a:solidFill>
                <a:ea typeface="ＭＳ Ｐゴシック" charset="-128"/>
                <a:cs typeface="ＭＳ Ｐゴシック" charset="-128"/>
              </a:rPr>
              <a:t>on </a:t>
            </a:r>
            <a:r>
              <a:rPr lang="en-US" altLang="en-US" sz="1600" dirty="0" smtClean="0">
                <a:solidFill>
                  <a:schemeClr val="bg1">
                    <a:lumMod val="50000"/>
                  </a:schemeClr>
                </a:solidFill>
                <a:ea typeface="ＭＳ Ｐゴシック" charset="-128"/>
                <a:cs typeface="ＭＳ Ｐゴシック" charset="-128"/>
              </a:rPr>
              <a:t>an expt. validation set</a:t>
            </a:r>
          </a:p>
          <a:p>
            <a:pPr lvl="2"/>
            <a:r>
              <a:rPr lang="en-US" altLang="en-US" sz="1600" dirty="0" smtClean="0">
                <a:solidFill>
                  <a:schemeClr val="bg1">
                    <a:lumMod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GERP</a:t>
            </a:r>
            <a:r>
              <a:rPr lang="en-US" altLang="en-US" sz="1600" dirty="0" smtClean="0">
                <a:solidFill>
                  <a:schemeClr val="bg1">
                    <a:lumMod val="50000"/>
                  </a:schemeClr>
                </a:solidFill>
                <a:ea typeface="ＭＳ Ｐゴシック" charset="-128"/>
                <a:cs typeface="ＭＳ Ｐゴシック" charset="-128"/>
              </a:rPr>
              <a:t>).</a:t>
            </a:r>
          </a:p>
          <a:p>
            <a:pPr lvl="2"/>
            <a:r>
              <a:rPr lang="en-US" altLang="en-US" sz="1600" dirty="0" smtClean="0">
                <a:solidFill>
                  <a:schemeClr val="bg1">
                    <a:lumMod val="50000"/>
                  </a:schemeClr>
                </a:solidFill>
                <a:ea typeface="ＭＳ Ｐゴシック" charset="-128"/>
                <a:cs typeface="ＭＳ Ｐゴシック" charset="-128"/>
              </a:rPr>
              <a:t>Picks </a:t>
            </a:r>
            <a:r>
              <a:rPr lang="en-US" altLang="en-US" sz="1600" dirty="0" smtClean="0">
                <a:solidFill>
                  <a:schemeClr val="bg1">
                    <a:lumMod val="50000"/>
                  </a:schemeClr>
                </a:solidFill>
                <a:ea typeface="ＭＳ Ｐゴシック" charset="-128"/>
                <a:cs typeface="ＭＳ Ｐゴシック" charset="-128"/>
              </a:rPr>
              <a:t>out certain drugs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a:t>
            </a:r>
            <a:r>
              <a:rPr lang="en-US" altLang="en-US" sz="1600" dirty="0" err="1" smtClean="0">
                <a:solidFill>
                  <a:schemeClr val="bg1">
                    <a:lumMod val="50000"/>
                  </a:schemeClr>
                </a:solidFill>
                <a:ea typeface="ＭＳ Ｐゴシック" charset="-128"/>
                <a:cs typeface="ＭＳ Ｐゴシック" charset="-128"/>
              </a:rPr>
              <a:t>imatinib</a:t>
            </a:r>
            <a:r>
              <a:rPr lang="en-US" altLang="en-US" sz="1600" dirty="0" smtClean="0">
                <a:solidFill>
                  <a:schemeClr val="bg1">
                    <a:lumMod val="50000"/>
                  </a:schemeClr>
                </a:solidFill>
                <a:ea typeface="ＭＳ Ｐゴシック" charset="-128"/>
                <a:cs typeface="ＭＳ Ｐゴシック" charset="-128"/>
              </a:rPr>
              <a:t>) as being particularly sensitive to SNVs</a:t>
            </a:r>
            <a:endParaRPr lang="en-US" altLang="en-US" sz="16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95867060"/>
      </p:ext>
    </p:extLst>
  </p:cSld>
  <p:clrMapOvr>
    <a:masterClrMapping/>
  </p:clrMapOvr>
  <p:transition advTm="238108"/>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F386FB-E914-9544-A6F4-627ADEBB782C}"/>
              </a:ext>
            </a:extLst>
          </p:cNvPr>
          <p:cNvSpPr>
            <a:spLocks noGrp="1"/>
          </p:cNvSpPr>
          <p:nvPr>
            <p:ph type="title"/>
          </p:nvPr>
        </p:nvSpPr>
        <p:spPr>
          <a:xfrm>
            <a:off x="743901" y="499395"/>
            <a:ext cx="7886701" cy="799611"/>
          </a:xfrm>
        </p:spPr>
        <p:txBody>
          <a:bodyPr>
            <a:noAutofit/>
          </a:bodyPr>
          <a:lstStyle/>
          <a:p>
            <a:r>
              <a:rPr lang="en-US" sz="2800" dirty="0"/>
              <a:t>Deep Structured Phenotype </a:t>
            </a:r>
            <a:r>
              <a:rPr lang="en-US" sz="2800"/>
              <a:t>Network </a:t>
            </a:r>
            <a:br>
              <a:rPr lang="en-US" sz="2800"/>
            </a:br>
            <a:r>
              <a:rPr lang="en-US" sz="2800"/>
              <a:t>(</a:t>
            </a:r>
            <a:r>
              <a:rPr lang="en-US" sz="2800" dirty="0"/>
              <a:t>DSPN) </a:t>
            </a:r>
          </a:p>
        </p:txBody>
      </p:sp>
      <p:sp>
        <p:nvSpPr>
          <p:cNvPr id="32" name="Content Placeholder 2">
            <a:extLst>
              <a:ext uri="{FF2B5EF4-FFF2-40B4-BE49-F238E27FC236}">
                <a16:creationId xmlns="" xmlns:a16="http://schemas.microsoft.com/office/drawing/2014/main" id="{7228B785-E114-3647-9875-BD2A74A866B8}"/>
              </a:ext>
            </a:extLst>
          </p:cNvPr>
          <p:cNvSpPr>
            <a:spLocks noGrp="1"/>
          </p:cNvSpPr>
          <p:nvPr>
            <p:ph idx="1"/>
          </p:nvPr>
        </p:nvSpPr>
        <p:spPr>
          <a:xfrm>
            <a:off x="6356862" y="1440158"/>
            <a:ext cx="2975001" cy="3791250"/>
          </a:xfrm>
        </p:spPr>
        <p:txBody>
          <a:bodyPr>
            <a:normAutofit lnSpcReduction="10000"/>
          </a:bodyPr>
          <a:lstStyle/>
          <a:p>
            <a:pPr marL="0" indent="0">
              <a:buNone/>
            </a:pPr>
            <a:r>
              <a:rPr lang="en-US" sz="1800" dirty="0"/>
              <a:t>Boltzmann machine </a:t>
            </a:r>
          </a:p>
          <a:p>
            <a:pPr marL="0" indent="0">
              <a:buNone/>
            </a:pPr>
            <a:endParaRPr lang="en-US" sz="1575" b="1" dirty="0">
              <a:solidFill>
                <a:srgbClr val="0070C0"/>
              </a:solidFill>
            </a:endParaRPr>
          </a:p>
          <a:p>
            <a:pPr marL="0" indent="0">
              <a:buNone/>
            </a:pPr>
            <a:r>
              <a:rPr lang="en-US" sz="1575" b="1" dirty="0">
                <a:solidFill>
                  <a:srgbClr val="0070C0"/>
                </a:solidFill>
              </a:rPr>
              <a:t>y</a:t>
            </a:r>
            <a:r>
              <a:rPr lang="en-US" sz="1575" dirty="0"/>
              <a:t>:</a:t>
            </a:r>
            <a:r>
              <a:rPr lang="en-US" sz="1575" b="1" dirty="0">
                <a:solidFill>
                  <a:srgbClr val="92D050"/>
                </a:solidFill>
              </a:rPr>
              <a:t> </a:t>
            </a:r>
            <a:r>
              <a:rPr lang="en-US" sz="1575" dirty="0"/>
              <a:t>phenotypes</a:t>
            </a:r>
          </a:p>
          <a:p>
            <a:pPr marL="0" indent="0">
              <a:buNone/>
            </a:pPr>
            <a:endParaRPr lang="en-US" sz="1575" b="1" dirty="0">
              <a:solidFill>
                <a:schemeClr val="accent1">
                  <a:lumMod val="50000"/>
                </a:schemeClr>
              </a:solidFill>
            </a:endParaRPr>
          </a:p>
          <a:p>
            <a:pPr marL="0" indent="0">
              <a:buNone/>
            </a:pPr>
            <a:r>
              <a:rPr lang="en-US" sz="1575" b="1" dirty="0">
                <a:solidFill>
                  <a:schemeClr val="accent1">
                    <a:lumMod val="50000"/>
                  </a:schemeClr>
                </a:solidFill>
              </a:rPr>
              <a:t>h</a:t>
            </a:r>
            <a:r>
              <a:rPr lang="en-US" sz="1575" dirty="0"/>
              <a:t>: hidden units (e.g., circuits)</a:t>
            </a:r>
          </a:p>
          <a:p>
            <a:pPr marL="0" indent="0">
              <a:buNone/>
            </a:pPr>
            <a:endParaRPr lang="en-US" sz="1575" b="1" dirty="0">
              <a:solidFill>
                <a:srgbClr val="92D050"/>
              </a:solidFill>
            </a:endParaRPr>
          </a:p>
          <a:p>
            <a:pPr marL="0" indent="0">
              <a:buNone/>
            </a:pPr>
            <a:r>
              <a:rPr lang="en-US" sz="1575" b="1" dirty="0">
                <a:solidFill>
                  <a:srgbClr val="92D050"/>
                </a:solidFill>
              </a:rPr>
              <a:t>x</a:t>
            </a:r>
            <a:r>
              <a:rPr lang="en-US" sz="1575" dirty="0"/>
              <a:t>: intermediate phenotypes (e.g., genes, enhancers)</a:t>
            </a:r>
          </a:p>
          <a:p>
            <a:pPr marL="0" indent="0">
              <a:buNone/>
            </a:pPr>
            <a:endParaRPr lang="en-US" sz="1575" b="1" dirty="0">
              <a:solidFill>
                <a:srgbClr val="B3752D"/>
              </a:solidFill>
            </a:endParaRPr>
          </a:p>
          <a:p>
            <a:pPr marL="0" indent="0">
              <a:buNone/>
            </a:pPr>
            <a:r>
              <a:rPr lang="en-US" sz="1575" b="1" dirty="0">
                <a:solidFill>
                  <a:srgbClr val="B3752D"/>
                </a:solidFill>
              </a:rPr>
              <a:t>z</a:t>
            </a:r>
            <a:r>
              <a:rPr lang="en-US" sz="1575" dirty="0"/>
              <a:t>: genotypes (e.g., SNPs)</a:t>
            </a:r>
          </a:p>
          <a:p>
            <a:pPr marL="0" indent="0">
              <a:buNone/>
            </a:pPr>
            <a:endParaRPr lang="en-US" sz="1575" b="1" dirty="0"/>
          </a:p>
          <a:p>
            <a:pPr marL="0" indent="0">
              <a:buNone/>
            </a:pPr>
            <a:endParaRPr lang="en-US" sz="1575" b="1" dirty="0"/>
          </a:p>
          <a:p>
            <a:pPr marL="0" indent="0">
              <a:buNone/>
            </a:pPr>
            <a:r>
              <a:rPr lang="en-US" sz="1575" b="1" dirty="0"/>
              <a:t>W</a:t>
            </a:r>
            <a:r>
              <a:rPr lang="en-US" sz="1575" dirty="0"/>
              <a:t>: weights </a:t>
            </a:r>
            <a:br>
              <a:rPr lang="en-US" sz="1575" dirty="0"/>
            </a:br>
            <a:r>
              <a:rPr lang="en-US" sz="1575" dirty="0"/>
              <a:t>(e.g., regulatory network)</a:t>
            </a:r>
          </a:p>
        </p:txBody>
      </p:sp>
      <p:pic>
        <p:nvPicPr>
          <p:cNvPr id="289" name="Picture 288">
            <a:extLst>
              <a:ext uri="{FF2B5EF4-FFF2-40B4-BE49-F238E27FC236}">
                <a16:creationId xmlns="" xmlns:a16="http://schemas.microsoft.com/office/drawing/2014/main" id="{0D6CB19A-F768-B045-B6E7-73393D171F4D}"/>
              </a:ext>
            </a:extLst>
          </p:cNvPr>
          <p:cNvPicPr>
            <a:picLocks noChangeAspect="1"/>
          </p:cNvPicPr>
          <p:nvPr/>
        </p:nvPicPr>
        <p:blipFill rotWithShape="1">
          <a:blip r:embed="rId2"/>
          <a:srcRect l="44041" t="6376"/>
          <a:stretch/>
        </p:blipFill>
        <p:spPr>
          <a:xfrm>
            <a:off x="2279319" y="1808018"/>
            <a:ext cx="4150367" cy="3714101"/>
          </a:xfrm>
          <a:prstGeom prst="rect">
            <a:avLst/>
          </a:prstGeom>
        </p:spPr>
      </p:pic>
      <p:sp>
        <p:nvSpPr>
          <p:cNvPr id="291" name="Rectangle 290">
            <a:extLst>
              <a:ext uri="{FF2B5EF4-FFF2-40B4-BE49-F238E27FC236}">
                <a16:creationId xmlns="" xmlns:a16="http://schemas.microsoft.com/office/drawing/2014/main" id="{DC64473B-3426-6048-91CF-747D0350BF41}"/>
              </a:ext>
            </a:extLst>
          </p:cNvPr>
          <p:cNvSpPr/>
          <p:nvPr/>
        </p:nvSpPr>
        <p:spPr>
          <a:xfrm>
            <a:off x="450102" y="4088647"/>
            <a:ext cx="2547703" cy="1542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 xmlns:a16="http://schemas.microsoft.com/office/drawing/2014/main" id="{4CD5B0B4-E888-2B49-8C1D-7AFEB24D008F}"/>
                  </a:ext>
                </a:extLst>
              </p:cNvPr>
              <p:cNvSpPr/>
              <p:nvPr/>
            </p:nvSpPr>
            <p:spPr>
              <a:xfrm>
                <a:off x="181949" y="4957865"/>
                <a:ext cx="2879058" cy="352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charset="0"/>
                        </a:rPr>
                        <m:t>𝑝</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m:t>
                          </m:r>
                          <m:r>
                            <a:rPr lang="en-US" sz="1500">
                              <a:latin typeface="Cambria Math" charset="0"/>
                            </a:rPr>
                            <m:t>𝐡</m:t>
                          </m:r>
                          <m:r>
                            <a:rPr lang="en-US" sz="1500">
                              <a:latin typeface="Cambria Math" charset="0"/>
                            </a:rPr>
                            <m:t>|</m:t>
                          </m:r>
                          <m:r>
                            <a:rPr lang="en-US" sz="1500">
                              <a:latin typeface="Cambria Math" charset="0"/>
                            </a:rPr>
                            <m:t>𝐳</m:t>
                          </m:r>
                        </m:e>
                      </m:d>
                      <m:r>
                        <a:rPr lang="en-US" sz="1500" i="1">
                          <a:latin typeface="Cambria Math" charset="0"/>
                        </a:rPr>
                        <m:t>∝</m:t>
                      </m:r>
                      <m:func>
                        <m:funcPr>
                          <m:ctrlPr>
                            <a:rPr lang="en-US" sz="1500" i="1">
                              <a:latin typeface="Cambria Math" charset="0"/>
                            </a:rPr>
                          </m:ctrlPr>
                        </m:funcPr>
                        <m:fName>
                          <m:r>
                            <m:rPr>
                              <m:sty m:val="p"/>
                            </m:rPr>
                            <a:rPr lang="en-US" sz="1500">
                              <a:latin typeface="Cambria Math" charset="0"/>
                            </a:rPr>
                            <m:t>exp</m:t>
                          </m:r>
                        </m:fName>
                        <m:e>
                          <m:d>
                            <m:dPr>
                              <m:ctrlPr>
                                <a:rPr lang="en-US" sz="1500" i="1">
                                  <a:latin typeface="Cambria Math" charset="0"/>
                                </a:rPr>
                              </m:ctrlPr>
                            </m:dPr>
                            <m:e>
                              <m:r>
                                <a:rPr lang="en-US" sz="1500">
                                  <a:latin typeface="Cambria Math" charset="0"/>
                                </a:rPr>
                                <m:t>−</m:t>
                              </m:r>
                              <m:r>
                                <a:rPr lang="en-US" sz="1500" i="1">
                                  <a:latin typeface="Cambria Math" charset="0"/>
                                </a:rPr>
                                <m:t>𝐸</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 </m:t>
                                  </m:r>
                                  <m:r>
                                    <a:rPr lang="en-US" sz="1500">
                                      <a:latin typeface="Cambria Math" charset="0"/>
                                    </a:rPr>
                                    <m:t>𝐡</m:t>
                                  </m:r>
                                  <m:r>
                                    <a:rPr lang="en-US" sz="1500">
                                      <a:latin typeface="Cambria Math" charset="0"/>
                                    </a:rPr>
                                    <m:t>|</m:t>
                                  </m:r>
                                  <m:r>
                                    <a:rPr lang="en-US" sz="1500">
                                      <a:latin typeface="Cambria Math" charset="0"/>
                                    </a:rPr>
                                    <m:t>𝐳</m:t>
                                  </m:r>
                                </m:e>
                              </m:d>
                            </m:e>
                          </m:d>
                        </m:e>
                      </m:func>
                    </m:oMath>
                  </m:oMathPara>
                </a14:m>
                <a:endParaRPr lang="en-US" sz="1500" dirty="0"/>
              </a:p>
            </p:txBody>
          </p:sp>
        </mc:Choice>
        <mc:Fallback xmlns="">
          <p:sp>
            <p:nvSpPr>
              <p:cNvPr id="33" name="Rectangle 32">
                <a:extLst>
                  <a:ext uri="{FF2B5EF4-FFF2-40B4-BE49-F238E27FC236}">
                    <a16:creationId xmlns="" xmlns:a16="http://schemas.microsoft.com/office/drawing/2014/main" xmlns:a14="http://schemas.microsoft.com/office/drawing/2010/main" id="{4CD5B0B4-E888-2B49-8C1D-7AFEB24D008F}"/>
                  </a:ext>
                </a:extLst>
              </p:cNvPr>
              <p:cNvSpPr>
                <a:spLocks noRot="1" noChangeAspect="1" noMove="1" noResize="1" noEditPoints="1" noAdjustHandles="1" noChangeArrowheads="1" noChangeShapeType="1" noTextEdit="1"/>
              </p:cNvSpPr>
              <p:nvPr/>
            </p:nvSpPr>
            <p:spPr>
              <a:xfrm>
                <a:off x="181949" y="4957865"/>
                <a:ext cx="2879058" cy="352854"/>
              </a:xfrm>
              <a:prstGeom prst="rect">
                <a:avLst/>
              </a:prstGeom>
              <a:blipFill rotWithShape="0">
                <a:blip r:embed="rId3"/>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 xmlns:a16="http://schemas.microsoft.com/office/drawing/2014/main" id="{5FA5795D-4FA2-F74D-B91D-259818883B54}"/>
                  </a:ext>
                </a:extLst>
              </p:cNvPr>
              <p:cNvSpPr/>
              <p:nvPr/>
            </p:nvSpPr>
            <p:spPr>
              <a:xfrm>
                <a:off x="1076650" y="5935422"/>
                <a:ext cx="7221202" cy="374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charset="0"/>
                        </a:rPr>
                        <m:t>𝐸</m:t>
                      </m:r>
                      <m:d>
                        <m:dPr>
                          <m:ctrlPr>
                            <a:rPr lang="en-US" sz="1800" i="1">
                              <a:latin typeface="Cambria Math" charset="0"/>
                            </a:rPr>
                          </m:ctrlPr>
                        </m:dPr>
                        <m:e>
                          <m:r>
                            <a:rPr lang="en-US" sz="1800" i="1">
                              <a:solidFill>
                                <a:srgbClr val="92D050"/>
                              </a:solidFill>
                              <a:latin typeface="Cambria Math" charset="0"/>
                            </a:rPr>
                            <m:t>𝐱</m:t>
                          </m:r>
                          <m:r>
                            <a:rPr lang="en-US" sz="1800">
                              <a:latin typeface="Cambria Math" charset="0"/>
                            </a:rPr>
                            <m:t>,</m:t>
                          </m:r>
                          <m:r>
                            <a:rPr lang="en-US" sz="1800" b="1">
                              <a:solidFill>
                                <a:srgbClr val="0070C0"/>
                              </a:solidFill>
                              <a:latin typeface="Cambria Math" panose="02040503050406030204" pitchFamily="18" charset="0"/>
                            </a:rPr>
                            <m:t>𝐲</m:t>
                          </m:r>
                          <m:r>
                            <a:rPr lang="en-US" sz="1800">
                              <a:latin typeface="Cambria Math" panose="02040503050406030204" pitchFamily="18" charset="0"/>
                            </a:rPr>
                            <m:t>, </m:t>
                          </m:r>
                          <m:r>
                            <a:rPr lang="en-US" sz="1800">
                              <a:solidFill>
                                <a:schemeClr val="accent1">
                                  <a:lumMod val="50000"/>
                                </a:schemeClr>
                              </a:solidFill>
                              <a:latin typeface="Cambria Math" charset="0"/>
                            </a:rPr>
                            <m:t>𝐡</m:t>
                          </m:r>
                          <m:r>
                            <a:rPr lang="en-US" sz="1800">
                              <a:latin typeface="Cambria Math" charset="0"/>
                            </a:rPr>
                            <m:t>|</m:t>
                          </m:r>
                          <m:r>
                            <a:rPr lang="en-US" sz="1800" i="1">
                              <a:solidFill>
                                <a:srgbClr val="B3752D"/>
                              </a:solidFill>
                              <a:latin typeface="Cambria Math" charset="0"/>
                            </a:rPr>
                            <m:t>𝐳</m:t>
                          </m:r>
                        </m:e>
                      </m:d>
                      <m:r>
                        <a:rPr lang="en-US" sz="1800" i="1">
                          <a:latin typeface="Cambria Math" charset="0"/>
                        </a:rPr>
                        <m:t>=</m:t>
                      </m:r>
                      <m:sSup>
                        <m:sSupPr>
                          <m:ctrlPr>
                            <a:rPr lang="en-US" sz="1800" i="1">
                              <a:latin typeface="Cambria Math" charset="0"/>
                            </a:rPr>
                          </m:ctrlPr>
                        </m:sSupPr>
                        <m:e>
                          <m:r>
                            <a:rPr lang="en-US" sz="1800" i="1">
                              <a:latin typeface="Cambria Math" charset="0"/>
                            </a:rPr>
                            <m:t>−</m:t>
                          </m:r>
                          <m:r>
                            <a:rPr lang="en-US" sz="1800" i="1">
                              <a:solidFill>
                                <a:srgbClr val="B3752D"/>
                              </a:solidFill>
                              <a:latin typeface="Cambria Math" charset="0"/>
                            </a:rPr>
                            <m:t>𝐳</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i="1">
                              <a:latin typeface="Cambria Math" charset="0"/>
                            </a:rPr>
                            <m:t>𝟏</m:t>
                          </m:r>
                        </m:sub>
                      </m:sSub>
                      <m:r>
                        <a:rPr lang="en-US" sz="1800" i="1">
                          <a:solidFill>
                            <a:srgbClr val="92D050"/>
                          </a:solidFill>
                          <a:latin typeface="Cambria Math" charset="0"/>
                        </a:rPr>
                        <m:t>𝐱</m:t>
                      </m:r>
                      <m:sSup>
                        <m:sSupPr>
                          <m:ctrlPr>
                            <a:rPr lang="en-US" sz="1800" i="1">
                              <a:latin typeface="Cambria Math" charset="0"/>
                            </a:rPr>
                          </m:ctrlPr>
                        </m:sSupPr>
                        <m:e>
                          <m:r>
                            <a:rPr lang="en-US" sz="1800" i="1">
                              <a:latin typeface="Cambria Math" charset="0"/>
                            </a:rPr>
                            <m:t>−</m:t>
                          </m:r>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𝟐</m:t>
                          </m:r>
                        </m:sub>
                      </m:sSub>
                      <m:r>
                        <a:rPr lang="en-US" sz="1800" i="1">
                          <a:solidFill>
                            <a:srgbClr val="92D050"/>
                          </a:solidFill>
                          <a:latin typeface="Cambria Math" charset="0"/>
                        </a:rPr>
                        <m:t>𝐱</m:t>
                      </m:r>
                      <m:r>
                        <a:rPr lang="en-US" sz="1800" i="1">
                          <a:latin typeface="Cambria Math" charset="0"/>
                        </a:rPr>
                        <m:t>−</m:t>
                      </m:r>
                      <m:sSup>
                        <m:sSupPr>
                          <m:ctrlPr>
                            <a:rPr lang="en-US" sz="1800" i="1">
                              <a:latin typeface="Cambria Math" charset="0"/>
                            </a:rPr>
                          </m:ctrlPr>
                        </m:sSupPr>
                        <m:e>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𝟑</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𝟒</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panose="02040503050406030204" pitchFamily="18" charset="0"/>
                            </a:rPr>
                            <m:t>𝟓</m:t>
                          </m:r>
                        </m:sub>
                      </m:sSub>
                      <m:r>
                        <a:rPr lang="en-US" sz="1800" b="1">
                          <a:solidFill>
                            <a:srgbClr val="0070C0"/>
                          </a:solidFill>
                          <a:latin typeface="Cambria Math" panose="02040503050406030204" pitchFamily="18" charset="0"/>
                        </a:rPr>
                        <m:t>𝐲</m:t>
                      </m:r>
                      <m:r>
                        <a:rPr lang="en-US" sz="1800" b="1" i="1">
                          <a:solidFill>
                            <a:schemeClr val="accent1">
                              <a:lumMod val="50000"/>
                            </a:schemeClr>
                          </a:solidFill>
                          <a:latin typeface="Cambria Math" panose="02040503050406030204" pitchFamily="18" charset="0"/>
                        </a:rPr>
                        <m:t>−</m:t>
                      </m:r>
                      <m:r>
                        <a:rPr lang="en-US" sz="1800" b="1" i="1">
                          <a:latin typeface="Cambria Math" charset="0"/>
                        </a:rPr>
                        <m:t>𝑩𝒊𝒂𝒔</m:t>
                      </m:r>
                    </m:oMath>
                  </m:oMathPara>
                </a14:m>
                <a:endParaRPr lang="en-US" sz="1800" dirty="0"/>
              </a:p>
            </p:txBody>
          </p:sp>
        </mc:Choice>
        <mc:Fallback xmlns="">
          <p:sp>
            <p:nvSpPr>
              <p:cNvPr id="34" name="Rectangle 33">
                <a:extLst>
                  <a:ext uri="{FF2B5EF4-FFF2-40B4-BE49-F238E27FC236}">
                    <a16:creationId xmlns:a16="http://schemas.microsoft.com/office/drawing/2014/main" xmlns="" xmlns:a14="http://schemas.microsoft.com/office/drawing/2010/main" id="{5FA5795D-4FA2-F74D-B91D-259818883B54}"/>
                  </a:ext>
                </a:extLst>
              </p:cNvPr>
              <p:cNvSpPr>
                <a:spLocks noRot="1" noChangeAspect="1" noMove="1" noResize="1" noEditPoints="1" noAdjustHandles="1" noChangeArrowheads="1" noChangeShapeType="1" noTextEdit="1"/>
              </p:cNvSpPr>
              <p:nvPr/>
            </p:nvSpPr>
            <p:spPr>
              <a:xfrm>
                <a:off x="1076650" y="5935422"/>
                <a:ext cx="7221202" cy="374270"/>
              </a:xfrm>
              <a:prstGeom prst="rect">
                <a:avLst/>
              </a:prstGeom>
              <a:blipFill rotWithShape="0">
                <a:blip r:embed="rId4"/>
                <a:stretch>
                  <a:fillRect b="-14754"/>
                </a:stretch>
              </a:blipFill>
            </p:spPr>
            <p:txBody>
              <a:bodyPr/>
              <a:lstStyle/>
              <a:p>
                <a:r>
                  <a:rPr lang="en-US">
                    <a:noFill/>
                  </a:rPr>
                  <a:t> </a:t>
                </a:r>
              </a:p>
            </p:txBody>
          </p:sp>
        </mc:Fallback>
      </mc:AlternateContent>
      <p:sp>
        <p:nvSpPr>
          <p:cNvPr id="290" name="TextBox 289">
            <a:extLst>
              <a:ext uri="{FF2B5EF4-FFF2-40B4-BE49-F238E27FC236}">
                <a16:creationId xmlns="" xmlns:a16="http://schemas.microsoft.com/office/drawing/2014/main" id="{DCA415DE-CA23-8C4A-8DE5-F62D49E0BDF0}"/>
              </a:ext>
            </a:extLst>
          </p:cNvPr>
          <p:cNvSpPr txBox="1"/>
          <p:nvPr/>
        </p:nvSpPr>
        <p:spPr>
          <a:xfrm>
            <a:off x="202910" y="2182013"/>
            <a:ext cx="2242136"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Gene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regulatory network </a:t>
            </a:r>
          </a:p>
          <a:p>
            <a:r>
              <a:rPr lang="en-US" sz="2000" dirty="0">
                <a:latin typeface="Arial" panose="020B0604020202020204" pitchFamily="34" charset="0"/>
                <a:cs typeface="Arial" panose="020B0604020202020204" pitchFamily="34" charset="0"/>
              </a:rPr>
              <a:t>builds </a:t>
            </a:r>
          </a:p>
          <a:p>
            <a:r>
              <a:rPr lang="en-US" sz="2000" dirty="0">
                <a:latin typeface="Arial" panose="020B0604020202020204" pitchFamily="34" charset="0"/>
                <a:cs typeface="Arial" panose="020B0604020202020204" pitchFamily="34" charset="0"/>
              </a:rPr>
              <a:t>skeleton</a:t>
            </a:r>
          </a:p>
        </p:txBody>
      </p:sp>
      <p:sp>
        <p:nvSpPr>
          <p:cNvPr id="4" name="TextBox 3"/>
          <p:cNvSpPr txBox="1"/>
          <p:nvPr/>
        </p:nvSpPr>
        <p:spPr>
          <a:xfrm>
            <a:off x="210145" y="4307061"/>
            <a:ext cx="1546043" cy="346249"/>
          </a:xfrm>
          <a:prstGeom prst="rect">
            <a:avLst/>
          </a:prstGeom>
          <a:noFill/>
        </p:spPr>
        <p:txBody>
          <a:bodyPr wrap="square" rtlCol="0">
            <a:spAutoFit/>
          </a:bodyPr>
          <a:lstStyle/>
          <a:p>
            <a:r>
              <a:rPr lang="en-US" sz="1650" dirty="0"/>
              <a:t>Energy model:</a:t>
            </a:r>
          </a:p>
        </p:txBody>
      </p:sp>
      <p:sp>
        <p:nvSpPr>
          <p:cNvPr id="10" name="Rectangle 9">
            <a:extLst>
              <a:ext uri="{FF2B5EF4-FFF2-40B4-BE49-F238E27FC236}">
                <a16:creationId xmlns="" xmlns:a16="http://schemas.microsoft.com/office/drawing/2014/main" id="{135AA93C-05A2-564B-B302-4956751F82CF}"/>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55822225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sp>
        <p:nvSpPr>
          <p:cNvPr id="33" name="TextBox 32">
            <a:extLst>
              <a:ext uri="{FF2B5EF4-FFF2-40B4-BE49-F238E27FC236}">
                <a16:creationId xmlns=""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chemeClr val="accent2"/>
                          </a:solidFill>
                        </a:rPr>
                        <a:t>54.6%</a:t>
                      </a:r>
                    </a:p>
                  </a:txBody>
                  <a:tcPr marL="68580" marR="68580" marT="34290" marB="34290"/>
                </a:tc>
                <a:tc>
                  <a:txBody>
                    <a:bodyPr/>
                    <a:lstStyle/>
                    <a:p>
                      <a:pPr algn="ctr"/>
                      <a:r>
                        <a:rPr lang="en-US" sz="1000" dirty="0"/>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chemeClr val="accent2"/>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chemeClr val="accent2"/>
                          </a:solidFill>
                        </a:rPr>
                        <a:t>56.7%</a:t>
                      </a:r>
                    </a:p>
                  </a:txBody>
                  <a:tcPr marL="68580" marR="68580" marT="34290" marB="34290"/>
                </a:tc>
                <a:tc>
                  <a:txBody>
                    <a:bodyPr/>
                    <a:lstStyle/>
                    <a:p>
                      <a:pPr algn="ctr"/>
                      <a:r>
                        <a:rPr lang="en-US" sz="1000" dirty="0"/>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chemeClr val="accent2"/>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chemeClr val="accent2"/>
                          </a:solidFill>
                        </a:rPr>
                        <a:t>50.0%</a:t>
                      </a:r>
                    </a:p>
                  </a:txBody>
                  <a:tcPr marL="68580" marR="68580" marT="34290" marB="34290"/>
                </a:tc>
                <a:tc>
                  <a:txBody>
                    <a:bodyPr/>
                    <a:lstStyle/>
                    <a:p>
                      <a:pPr algn="ctr"/>
                      <a:r>
                        <a:rPr lang="en-US" sz="1000" dirty="0"/>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chemeClr val="accent2"/>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5" name="Left Brace 4"/>
          <p:cNvSpPr/>
          <p:nvPr/>
        </p:nvSpPr>
        <p:spPr>
          <a:xfrm rot="16200000">
            <a:off x="5742079" y="2777000"/>
            <a:ext cx="154559" cy="459861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 name="TextBox 5"/>
          <p:cNvSpPr txBox="1"/>
          <p:nvPr/>
        </p:nvSpPr>
        <p:spPr>
          <a:xfrm>
            <a:off x="5567226" y="5165311"/>
            <a:ext cx="697921" cy="300082"/>
          </a:xfrm>
          <a:prstGeom prst="rect">
            <a:avLst/>
          </a:prstGeom>
          <a:noFill/>
        </p:spPr>
        <p:txBody>
          <a:bodyPr wrap="square" rtlCol="0">
            <a:spAutoFit/>
          </a:bodyPr>
          <a:lstStyle/>
          <a:p>
            <a:r>
              <a:rPr lang="en-US" sz="1350" b="1">
                <a:solidFill>
                  <a:schemeClr val="accent2"/>
                </a:solidFill>
              </a:rPr>
              <a:t>X </a:t>
            </a:r>
            <a:r>
              <a:rPr lang="en-US" sz="1350" b="1" dirty="0">
                <a:solidFill>
                  <a:schemeClr val="accent2"/>
                </a:solidFill>
              </a:rPr>
              <a:t>6.0</a:t>
            </a:r>
          </a:p>
        </p:txBody>
      </p:sp>
      <p:sp>
        <p:nvSpPr>
          <p:cNvPr id="10" name="Rectangle 9">
            <a:extLst>
              <a:ext uri="{FF2B5EF4-FFF2-40B4-BE49-F238E27FC236}">
                <a16:creationId xmlns="" xmlns:a16="http://schemas.microsoft.com/office/drawing/2014/main" id="{A08F25DA-CE9E-5A48-B5CE-EF1121D02DB3}"/>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183292011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0" dirty="0">
                          <a:solidFill>
                            <a:schemeClr val="tx1"/>
                          </a:solidFill>
                        </a:rPr>
                        <a:t>54.6%</a:t>
                      </a:r>
                    </a:p>
                  </a:txBody>
                  <a:tcPr marL="68580" marR="68580" marT="34290" marB="34290"/>
                </a:tc>
                <a:tc>
                  <a:txBody>
                    <a:bodyPr/>
                    <a:lstStyle/>
                    <a:p>
                      <a:pPr algn="ctr"/>
                      <a:r>
                        <a:rPr lang="en-US" sz="1000" b="1" dirty="0">
                          <a:solidFill>
                            <a:srgbClr val="4CAEA6"/>
                          </a:solidFill>
                        </a:rPr>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rgbClr val="4CAEA6"/>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0" dirty="0">
                          <a:solidFill>
                            <a:schemeClr val="tx1"/>
                          </a:solidFill>
                        </a:rPr>
                        <a:t>56.7%</a:t>
                      </a:r>
                    </a:p>
                  </a:txBody>
                  <a:tcPr marL="68580" marR="68580" marT="34290" marB="34290"/>
                </a:tc>
                <a:tc>
                  <a:txBody>
                    <a:bodyPr/>
                    <a:lstStyle/>
                    <a:p>
                      <a:pPr algn="ctr"/>
                      <a:r>
                        <a:rPr lang="en-US" sz="1000" b="1" dirty="0">
                          <a:solidFill>
                            <a:srgbClr val="4CAEA6"/>
                          </a:solidFill>
                        </a:rPr>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rgbClr val="4CAEA6"/>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0" dirty="0">
                          <a:solidFill>
                            <a:schemeClr val="tx1"/>
                          </a:solidFill>
                        </a:rPr>
                        <a:t>50.0%</a:t>
                      </a:r>
                    </a:p>
                  </a:txBody>
                  <a:tcPr marL="68580" marR="68580" marT="34290" marB="34290"/>
                </a:tc>
                <a:tc>
                  <a:txBody>
                    <a:bodyPr/>
                    <a:lstStyle/>
                    <a:p>
                      <a:pPr algn="ctr"/>
                      <a:r>
                        <a:rPr lang="en-US" sz="1000" b="1" dirty="0">
                          <a:solidFill>
                            <a:srgbClr val="4CAEA6"/>
                          </a:solidFill>
                        </a:rPr>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rgbClr val="4CAEA6"/>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8" name="TextBox 7">
            <a:extLst>
              <a:ext uri="{FF2B5EF4-FFF2-40B4-BE49-F238E27FC236}">
                <a16:creationId xmlns=""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6304131" y="3339052"/>
            <a:ext cx="149638" cy="347942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6132000" y="5165311"/>
            <a:ext cx="655662" cy="300082"/>
          </a:xfrm>
          <a:prstGeom prst="rect">
            <a:avLst/>
          </a:prstGeom>
          <a:noFill/>
        </p:spPr>
        <p:txBody>
          <a:bodyPr wrap="square" rtlCol="0">
            <a:spAutoFit/>
          </a:bodyPr>
          <a:lstStyle/>
          <a:p>
            <a:r>
              <a:rPr lang="en-US" sz="1350" b="1" dirty="0">
                <a:solidFill>
                  <a:srgbClr val="4CAEA6"/>
                </a:solidFill>
              </a:rPr>
              <a:t>X 2.5</a:t>
            </a:r>
            <a:endParaRPr lang="en-US" sz="1350" b="1" dirty="0">
              <a:solidFill>
                <a:schemeClr val="accent2"/>
              </a:solidFill>
            </a:endParaRPr>
          </a:p>
        </p:txBody>
      </p:sp>
      <p:sp>
        <p:nvSpPr>
          <p:cNvPr id="12" name="Rectangle 11">
            <a:extLst>
              <a:ext uri="{FF2B5EF4-FFF2-40B4-BE49-F238E27FC236}">
                <a16:creationId xmlns="" xmlns:a16="http://schemas.microsoft.com/office/drawing/2014/main" id="{72A97E8C-B202-A34D-8371-38478D39C6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3537255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 xmlns:a16="http://schemas.microsoft.com/office/drawing/2014/main" val="2777510393"/>
                    </a:ext>
                  </a:extLst>
                </a:gridCol>
                <a:gridCol w="1081007">
                  <a:extLst>
                    <a:ext uri="{9D8B030D-6E8A-4147-A177-3AD203B41FA5}">
                      <a16:colId xmlns="" xmlns:a16="http://schemas.microsoft.com/office/drawing/2014/main" val="4145853109"/>
                    </a:ext>
                  </a:extLst>
                </a:gridCol>
                <a:gridCol w="1394847">
                  <a:extLst>
                    <a:ext uri="{9D8B030D-6E8A-4147-A177-3AD203B41FA5}">
                      <a16:colId xmlns="" xmlns:a16="http://schemas.microsoft.com/office/drawing/2014/main" val="1956102920"/>
                    </a:ext>
                  </a:extLst>
                </a:gridCol>
                <a:gridCol w="919592">
                  <a:extLst>
                    <a:ext uri="{9D8B030D-6E8A-4147-A177-3AD203B41FA5}">
                      <a16:colId xmlns="" xmlns:a16="http://schemas.microsoft.com/office/drawing/2014/main" val="3519716840"/>
                    </a:ext>
                  </a:extLst>
                </a:gridCol>
                <a:gridCol w="1179533">
                  <a:extLst>
                    <a:ext uri="{9D8B030D-6E8A-4147-A177-3AD203B41FA5}">
                      <a16:colId xmlns="" xmlns:a16="http://schemas.microsoft.com/office/drawing/2014/main" val="1032585766"/>
                    </a:ext>
                  </a:extLst>
                </a:gridCol>
                <a:gridCol w="1120649">
                  <a:extLst>
                    <a:ext uri="{9D8B030D-6E8A-4147-A177-3AD203B41FA5}">
                      <a16:colId xmlns=""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rgbClr val="7030A0"/>
                          </a:solidFill>
                        </a:rPr>
                        <a:t>54.6%</a:t>
                      </a:r>
                    </a:p>
                  </a:txBody>
                  <a:tcPr marL="68580" marR="68580" marT="34290" marB="34290"/>
                </a:tc>
                <a:tc>
                  <a:txBody>
                    <a:bodyPr/>
                    <a:lstStyle/>
                    <a:p>
                      <a:pPr algn="ctr"/>
                      <a:r>
                        <a:rPr lang="en-US" sz="1000" b="0" dirty="0">
                          <a:solidFill>
                            <a:schemeClr val="tx1"/>
                          </a:solidFill>
                        </a:rPr>
                        <a:t>63.0%</a:t>
                      </a:r>
                    </a:p>
                  </a:txBody>
                  <a:tcPr marL="68580" marR="68580" marT="34290" marB="34290"/>
                </a:tc>
                <a:tc>
                  <a:txBody>
                    <a:bodyPr/>
                    <a:lstStyle/>
                    <a:p>
                      <a:pPr algn="ctr"/>
                      <a:r>
                        <a:rPr lang="en-US" sz="1000" b="0" dirty="0">
                          <a:solidFill>
                            <a:schemeClr val="tx1"/>
                          </a:solidFill>
                        </a:rPr>
                        <a:t>70.0%</a:t>
                      </a:r>
                    </a:p>
                  </a:txBody>
                  <a:tcPr marL="68580" marR="68580" marT="34290" marB="34290"/>
                </a:tc>
                <a:tc>
                  <a:txBody>
                    <a:bodyPr/>
                    <a:lstStyle/>
                    <a:p>
                      <a:pPr algn="ctr"/>
                      <a:r>
                        <a:rPr lang="en-US" sz="1000" b="1" dirty="0">
                          <a:solidFill>
                            <a:srgbClr val="7030A0"/>
                          </a:solidFill>
                        </a:rPr>
                        <a:t>59.0%</a:t>
                      </a:r>
                    </a:p>
                  </a:txBody>
                  <a:tcPr marL="68580" marR="68580" marT="34290" marB="34290"/>
                </a:tc>
                <a:tc>
                  <a:txBody>
                    <a:bodyPr/>
                    <a:lstStyle/>
                    <a:p>
                      <a:pPr algn="ctr"/>
                      <a:r>
                        <a:rPr lang="en-US" sz="1000" b="0" dirty="0">
                          <a:solidFill>
                            <a:schemeClr val="tx1"/>
                          </a:solidFill>
                        </a:rPr>
                        <a:t>73.6%</a:t>
                      </a:r>
                    </a:p>
                  </a:txBody>
                  <a:tcPr marL="68580" marR="68580" marT="34290" marB="34290"/>
                </a:tc>
                <a:extLst>
                  <a:ext uri="{0D108BD9-81ED-4DB2-BD59-A6C34878D82A}">
                    <a16:rowId xmlns=""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rgbClr val="7030A0"/>
                          </a:solidFill>
                        </a:rPr>
                        <a:t>56.7%</a:t>
                      </a:r>
                    </a:p>
                  </a:txBody>
                  <a:tcPr marL="68580" marR="68580" marT="34290" marB="34290"/>
                </a:tc>
                <a:tc>
                  <a:txBody>
                    <a:bodyPr/>
                    <a:lstStyle/>
                    <a:p>
                      <a:pPr algn="ctr"/>
                      <a:r>
                        <a:rPr lang="en-US" sz="1000" b="0" dirty="0">
                          <a:solidFill>
                            <a:schemeClr val="tx1"/>
                          </a:solidFill>
                        </a:rPr>
                        <a:t>63.3%</a:t>
                      </a:r>
                    </a:p>
                  </a:txBody>
                  <a:tcPr marL="68580" marR="68580" marT="34290" marB="34290"/>
                </a:tc>
                <a:tc>
                  <a:txBody>
                    <a:bodyPr/>
                    <a:lstStyle/>
                    <a:p>
                      <a:pPr algn="ctr"/>
                      <a:r>
                        <a:rPr lang="en-US" sz="1000" b="0" dirty="0">
                          <a:solidFill>
                            <a:schemeClr val="tx1"/>
                          </a:solidFill>
                        </a:rPr>
                        <a:t>71.1%</a:t>
                      </a:r>
                    </a:p>
                  </a:txBody>
                  <a:tcPr marL="68580" marR="68580" marT="34290" marB="34290"/>
                </a:tc>
                <a:tc>
                  <a:txBody>
                    <a:bodyPr/>
                    <a:lstStyle/>
                    <a:p>
                      <a:pPr algn="ctr"/>
                      <a:r>
                        <a:rPr lang="en-US" sz="1000" b="1" dirty="0">
                          <a:solidFill>
                            <a:srgbClr val="7030A0"/>
                          </a:solidFill>
                        </a:rPr>
                        <a:t>67.2%</a:t>
                      </a:r>
                    </a:p>
                  </a:txBody>
                  <a:tcPr marL="68580" marR="68580" marT="34290" marB="34290"/>
                </a:tc>
                <a:tc>
                  <a:txBody>
                    <a:bodyPr/>
                    <a:lstStyle/>
                    <a:p>
                      <a:pPr algn="ctr"/>
                      <a:r>
                        <a:rPr lang="en-US" sz="1000" b="0" dirty="0">
                          <a:solidFill>
                            <a:schemeClr val="tx1"/>
                          </a:solidFill>
                        </a:rPr>
                        <a:t>76.7%</a:t>
                      </a:r>
                    </a:p>
                  </a:txBody>
                  <a:tcPr marL="68580" marR="68580" marT="34290" marB="34290"/>
                </a:tc>
                <a:extLst>
                  <a:ext uri="{0D108BD9-81ED-4DB2-BD59-A6C34878D82A}">
                    <a16:rowId xmlns=""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rgbClr val="7030A0"/>
                          </a:solidFill>
                        </a:rPr>
                        <a:t>50.0%</a:t>
                      </a:r>
                    </a:p>
                  </a:txBody>
                  <a:tcPr marL="68580" marR="68580" marT="34290" marB="34290"/>
                </a:tc>
                <a:tc>
                  <a:txBody>
                    <a:bodyPr/>
                    <a:lstStyle/>
                    <a:p>
                      <a:pPr algn="ctr"/>
                      <a:r>
                        <a:rPr lang="en-US" sz="1000" b="0" dirty="0">
                          <a:solidFill>
                            <a:schemeClr val="tx1"/>
                          </a:solidFill>
                        </a:rPr>
                        <a:t>51.7%</a:t>
                      </a:r>
                    </a:p>
                  </a:txBody>
                  <a:tcPr marL="68580" marR="68580" marT="34290" marB="34290"/>
                </a:tc>
                <a:tc>
                  <a:txBody>
                    <a:bodyPr/>
                    <a:lstStyle/>
                    <a:p>
                      <a:pPr algn="ctr"/>
                      <a:r>
                        <a:rPr lang="en-US" sz="1000" b="0" dirty="0">
                          <a:solidFill>
                            <a:schemeClr val="tx1"/>
                          </a:solidFill>
                        </a:rPr>
                        <a:t>67.2%</a:t>
                      </a:r>
                    </a:p>
                  </a:txBody>
                  <a:tcPr marL="68580" marR="68580" marT="34290" marB="34290"/>
                </a:tc>
                <a:tc>
                  <a:txBody>
                    <a:bodyPr/>
                    <a:lstStyle/>
                    <a:p>
                      <a:pPr algn="ctr"/>
                      <a:r>
                        <a:rPr lang="en-US" sz="1000" b="1" dirty="0">
                          <a:solidFill>
                            <a:srgbClr val="7030A0"/>
                          </a:solidFill>
                        </a:rPr>
                        <a:t>62.5%</a:t>
                      </a:r>
                    </a:p>
                  </a:txBody>
                  <a:tcPr marL="68580" marR="68580" marT="34290" marB="34290"/>
                </a:tc>
                <a:tc>
                  <a:txBody>
                    <a:bodyPr/>
                    <a:lstStyle/>
                    <a:p>
                      <a:pPr algn="ctr"/>
                      <a:r>
                        <a:rPr lang="en-US" sz="1000" b="0" dirty="0">
                          <a:solidFill>
                            <a:schemeClr val="tx1"/>
                          </a:solidFill>
                        </a:rPr>
                        <a:t>68.3%</a:t>
                      </a:r>
                    </a:p>
                  </a:txBody>
                  <a:tcPr marL="68580" marR="68580" marT="34290" marB="34290"/>
                </a:tc>
                <a:extLst>
                  <a:ext uri="{0D108BD9-81ED-4DB2-BD59-A6C34878D82A}">
                    <a16:rowId xmlns="" xmlns:a16="http://schemas.microsoft.com/office/drawing/2014/main" val="2082634176"/>
                  </a:ext>
                </a:extLst>
              </a:tr>
            </a:tbl>
          </a:graphicData>
        </a:graphic>
      </p:graphicFrame>
      <p:sp>
        <p:nvSpPr>
          <p:cNvPr id="8" name="TextBox 7">
            <a:extLst>
              <a:ext uri="{FF2B5EF4-FFF2-40B4-BE49-F238E27FC236}">
                <a16:creationId xmlns=""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5170203" y="3364933"/>
            <a:ext cx="138500" cy="343880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5042793" y="5180431"/>
            <a:ext cx="639550" cy="300082"/>
          </a:xfrm>
          <a:prstGeom prst="rect">
            <a:avLst/>
          </a:prstGeom>
          <a:noFill/>
        </p:spPr>
        <p:txBody>
          <a:bodyPr wrap="square" rtlCol="0">
            <a:spAutoFit/>
          </a:bodyPr>
          <a:lstStyle/>
          <a:p>
            <a:r>
              <a:rPr lang="en-US" sz="1350" b="1" dirty="0">
                <a:solidFill>
                  <a:srgbClr val="7030A0"/>
                </a:solidFill>
              </a:rPr>
              <a:t>X 3.1</a:t>
            </a:r>
          </a:p>
        </p:txBody>
      </p:sp>
      <p:sp>
        <p:nvSpPr>
          <p:cNvPr id="12" name="Rectangle 11">
            <a:extLst>
              <a:ext uri="{FF2B5EF4-FFF2-40B4-BE49-F238E27FC236}">
                <a16:creationId xmlns="" xmlns:a16="http://schemas.microsoft.com/office/drawing/2014/main" id="{93FE3C0C-F1DB-B244-9743-F666925D79A6}"/>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4165411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0204"/>
            <a:ext cx="7664986" cy="1143000"/>
          </a:xfrm>
        </p:spPr>
        <p:txBody>
          <a:bodyPr/>
          <a:lstStyle/>
          <a:p>
            <a:r>
              <a:rPr lang="en-US" dirty="0"/>
              <a:t>DSPN as non-linear Polygenic Risk Score </a:t>
            </a:r>
            <a:r>
              <a:rPr lang="en-US" dirty="0" smtClean="0"/>
              <a:t/>
            </a:r>
            <a:br>
              <a:rPr lang="en-US" dirty="0" smtClean="0"/>
            </a:br>
            <a:r>
              <a:rPr lang="en-US" dirty="0" smtClean="0"/>
              <a:t>&amp; </a:t>
            </a:r>
            <a:r>
              <a:rPr lang="en-US" dirty="0"/>
              <a:t>relation to missing heritability</a:t>
            </a:r>
          </a:p>
        </p:txBody>
      </p:sp>
      <p:sp>
        <p:nvSpPr>
          <p:cNvPr id="5" name="Rectangle 4">
            <a:extLst>
              <a:ext uri="{FF2B5EF4-FFF2-40B4-BE49-F238E27FC236}">
                <a16:creationId xmlns:a16="http://schemas.microsoft.com/office/drawing/2014/main" xmlns="" id="{7DE94474-FCD4-B147-AFC7-871720E6E050}"/>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graphicFrame>
        <p:nvGraphicFramePr>
          <p:cNvPr id="8" name="Table 7">
            <a:extLst>
              <a:ext uri="{FF2B5EF4-FFF2-40B4-BE49-F238E27FC236}">
                <a16:creationId xmlns:a16="http://schemas.microsoft.com/office/drawing/2014/main" xmlns="" id="{46C2A441-EB9A-074C-8AE2-58AC12E44E48}"/>
              </a:ext>
            </a:extLst>
          </p:cNvPr>
          <p:cNvGraphicFramePr>
            <a:graphicFrameLocks noGrp="1"/>
          </p:cNvGraphicFramePr>
          <p:nvPr>
            <p:extLst>
              <p:ext uri="{D42A27DB-BD31-4B8C-83A1-F6EECF244321}">
                <p14:modId xmlns:p14="http://schemas.microsoft.com/office/powerpoint/2010/main" val="1845745726"/>
              </p:ext>
            </p:extLst>
          </p:nvPr>
        </p:nvGraphicFramePr>
        <p:xfrm>
          <a:off x="468445" y="1805564"/>
          <a:ext cx="8259915" cy="1127760"/>
        </p:xfrm>
        <a:graphic>
          <a:graphicData uri="http://schemas.openxmlformats.org/drawingml/2006/table">
            <a:tbl>
              <a:tblPr firstRow="1" bandRow="1">
                <a:tableStyleId>{5940675A-B579-460E-94D1-54222C63F5DA}</a:tableStyleId>
              </a:tblPr>
              <a:tblGrid>
                <a:gridCol w="2793343">
                  <a:extLst>
                    <a:ext uri="{9D8B030D-6E8A-4147-A177-3AD203B41FA5}">
                      <a16:colId xmlns:a16="http://schemas.microsoft.com/office/drawing/2014/main" xmlns="" val="2777510393"/>
                    </a:ext>
                  </a:extLst>
                </a:gridCol>
                <a:gridCol w="1747729">
                  <a:extLst>
                    <a:ext uri="{9D8B030D-6E8A-4147-A177-3AD203B41FA5}">
                      <a16:colId xmlns:a16="http://schemas.microsoft.com/office/drawing/2014/main" xmlns="" val="4145853109"/>
                    </a:ext>
                  </a:extLst>
                </a:gridCol>
                <a:gridCol w="1907022">
                  <a:extLst>
                    <a:ext uri="{9D8B030D-6E8A-4147-A177-3AD203B41FA5}">
                      <a16:colId xmlns:a16="http://schemas.microsoft.com/office/drawing/2014/main" xmlns="" val="1032585766"/>
                    </a:ext>
                  </a:extLst>
                </a:gridCol>
                <a:gridCol w="1811821">
                  <a:extLst>
                    <a:ext uri="{9D8B030D-6E8A-4147-A177-3AD203B41FA5}">
                      <a16:colId xmlns:a16="http://schemas.microsoft.com/office/drawing/2014/main" xmlns="" val="387073127"/>
                    </a:ext>
                  </a:extLst>
                </a:gridCol>
              </a:tblGrid>
              <a:tr h="278130">
                <a:tc>
                  <a:txBody>
                    <a:bodyPr/>
                    <a:lstStyle/>
                    <a:p>
                      <a:pPr algn="ctr"/>
                      <a:r>
                        <a:rPr lang="en-US" sz="1400" dirty="0"/>
                        <a:t>Method</a:t>
                      </a:r>
                    </a:p>
                  </a:txBody>
                  <a:tcPr marL="68580" marR="68580" marT="34290" marB="34290"/>
                </a:tc>
                <a:tc>
                  <a:txBody>
                    <a:bodyPr/>
                    <a:lstStyle/>
                    <a:p>
                      <a:pPr algn="ctr"/>
                      <a:r>
                        <a:rPr lang="en-US" sz="1400" dirty="0" smtClean="0"/>
                        <a:t>LR-genotype (</a:t>
                      </a:r>
                      <a:r>
                        <a:rPr lang="en-US" sz="1400" b="1" dirty="0" smtClean="0">
                          <a:solidFill>
                            <a:srgbClr val="00B050"/>
                          </a:solidFill>
                        </a:rPr>
                        <a:t>PRS</a:t>
                      </a:r>
                      <a:r>
                        <a:rPr lang="en-US" sz="1400" dirty="0" smtClean="0"/>
                        <a:t>)</a:t>
                      </a:r>
                      <a:endParaRPr lang="en-US" sz="1400" dirty="0"/>
                    </a:p>
                  </a:txBody>
                  <a:tcPr marL="68580" marR="68580" marT="34290" marB="34290"/>
                </a:tc>
                <a:tc>
                  <a:txBody>
                    <a:bodyPr/>
                    <a:lstStyle/>
                    <a:p>
                      <a:pPr algn="ctr"/>
                      <a:r>
                        <a:rPr lang="en-US" sz="1400" dirty="0" smtClean="0">
                          <a:solidFill>
                            <a:srgbClr val="00B050"/>
                          </a:solidFill>
                        </a:rPr>
                        <a:t>DSPN-impute</a:t>
                      </a:r>
                      <a:endParaRPr lang="en-US" sz="1400" dirty="0">
                        <a:solidFill>
                          <a:srgbClr val="00B050"/>
                        </a:solidFill>
                      </a:endParaRPr>
                    </a:p>
                  </a:txBody>
                  <a:tcPr marL="68580" marR="68580" marT="34290" marB="34290"/>
                </a:tc>
                <a:tc>
                  <a:txBody>
                    <a:bodyPr/>
                    <a:lstStyle/>
                    <a:p>
                      <a:pPr algn="ctr"/>
                      <a:r>
                        <a:rPr lang="en-US" sz="1400" dirty="0">
                          <a:solidFill>
                            <a:srgbClr val="00B050"/>
                          </a:solidFill>
                        </a:rPr>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400" dirty="0" smtClean="0"/>
                        <a:t>Schizophrenia (</a:t>
                      </a:r>
                      <a:r>
                        <a:rPr lang="en-US" sz="1400" b="1" dirty="0" smtClean="0"/>
                        <a:t>SCZ</a:t>
                      </a:r>
                      <a:r>
                        <a:rPr lang="en-US" sz="1400" dirty="0" smtClean="0"/>
                        <a:t>)</a:t>
                      </a:r>
                      <a:endParaRPr lang="en-US" sz="1400" dirty="0"/>
                    </a:p>
                  </a:txBody>
                  <a:tcPr marL="68580" marR="68580" marT="34290" marB="34290"/>
                </a:tc>
                <a:tc>
                  <a:txBody>
                    <a:bodyPr/>
                    <a:lstStyle/>
                    <a:p>
                      <a:pPr algn="ctr"/>
                      <a:r>
                        <a:rPr lang="en-US" sz="1400" b="0" dirty="0">
                          <a:solidFill>
                            <a:schemeClr val="tx1"/>
                          </a:solidFill>
                        </a:rPr>
                        <a:t>54.6% /</a:t>
                      </a:r>
                      <a:r>
                        <a:rPr lang="en-US" sz="1400" b="0" baseline="0" dirty="0">
                          <a:solidFill>
                            <a:schemeClr val="tx1"/>
                          </a:solidFill>
                        </a:rPr>
                        <a:t> </a:t>
                      </a:r>
                      <a:r>
                        <a:rPr lang="en-US" sz="1400" b="1" baseline="0" dirty="0">
                          <a:solidFill>
                            <a:srgbClr val="FF0000"/>
                          </a:solidFill>
                        </a:rPr>
                        <a:t>0.5%</a:t>
                      </a:r>
                      <a:endParaRPr lang="en-US" sz="1400" b="1" dirty="0">
                        <a:solidFill>
                          <a:srgbClr val="FF0000"/>
                        </a:solidFill>
                      </a:endParaRPr>
                    </a:p>
                  </a:txBody>
                  <a:tcPr marL="68580" marR="68580" marT="34290" marB="34290"/>
                </a:tc>
                <a:tc>
                  <a:txBody>
                    <a:bodyPr/>
                    <a:lstStyle/>
                    <a:p>
                      <a:pPr algn="ctr"/>
                      <a:r>
                        <a:rPr lang="en-US" sz="1400" b="0" dirty="0">
                          <a:solidFill>
                            <a:schemeClr val="tx1"/>
                          </a:solidFill>
                        </a:rPr>
                        <a:t>59.0% / </a:t>
                      </a:r>
                      <a:r>
                        <a:rPr lang="en-US" sz="1400" b="1" dirty="0">
                          <a:solidFill>
                            <a:srgbClr val="FF0000"/>
                          </a:solidFill>
                        </a:rPr>
                        <a:t>1.8%</a:t>
                      </a:r>
                    </a:p>
                  </a:txBody>
                  <a:tcPr marL="68580" marR="68580" marT="34290" marB="34290"/>
                </a:tc>
                <a:tc>
                  <a:txBody>
                    <a:bodyPr/>
                    <a:lstStyle/>
                    <a:p>
                      <a:pPr algn="ctr"/>
                      <a:r>
                        <a:rPr lang="en-US" sz="1400" b="0" dirty="0">
                          <a:solidFill>
                            <a:schemeClr val="tx1"/>
                          </a:solidFill>
                        </a:rPr>
                        <a:t>73.6% / </a:t>
                      </a:r>
                      <a:r>
                        <a:rPr lang="en-US" sz="1400" b="1" dirty="0">
                          <a:solidFill>
                            <a:srgbClr val="FF0000"/>
                          </a:solidFill>
                        </a:rPr>
                        <a:t>32.8%</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400" dirty="0"/>
                        <a:t>Bipolar Disorder </a:t>
                      </a:r>
                    </a:p>
                  </a:txBody>
                  <a:tcPr marL="68580" marR="68580" marT="34290" marB="34290"/>
                </a:tc>
                <a:tc>
                  <a:txBody>
                    <a:bodyPr/>
                    <a:lstStyle/>
                    <a:p>
                      <a:pPr algn="ctr"/>
                      <a:r>
                        <a:rPr lang="en-US" sz="1400" b="0" dirty="0">
                          <a:solidFill>
                            <a:schemeClr val="tx1"/>
                          </a:solidFill>
                        </a:rPr>
                        <a:t>56.7% / 2.5%</a:t>
                      </a:r>
                    </a:p>
                  </a:txBody>
                  <a:tcPr marL="68580" marR="68580" marT="34290" marB="34290"/>
                </a:tc>
                <a:tc>
                  <a:txBody>
                    <a:bodyPr/>
                    <a:lstStyle/>
                    <a:p>
                      <a:pPr algn="ctr"/>
                      <a:r>
                        <a:rPr lang="en-US" sz="1400" b="0" dirty="0">
                          <a:solidFill>
                            <a:schemeClr val="tx1"/>
                          </a:solidFill>
                        </a:rPr>
                        <a:t>67.2% / 10.7%</a:t>
                      </a:r>
                    </a:p>
                  </a:txBody>
                  <a:tcPr marL="68580" marR="68580" marT="34290" marB="34290"/>
                </a:tc>
                <a:tc>
                  <a:txBody>
                    <a:bodyPr/>
                    <a:lstStyle/>
                    <a:p>
                      <a:pPr algn="ctr"/>
                      <a:r>
                        <a:rPr lang="en-US" sz="1400" b="0" dirty="0">
                          <a:solidFill>
                            <a:schemeClr val="tx1"/>
                          </a:solidFill>
                        </a:rPr>
                        <a:t>76.7% / 37.4%</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400" dirty="0"/>
                        <a:t>Autism Spectrum Disorder </a:t>
                      </a:r>
                    </a:p>
                  </a:txBody>
                  <a:tcPr marL="68580" marR="68580" marT="34290" marB="34290"/>
                </a:tc>
                <a:tc>
                  <a:txBody>
                    <a:bodyPr/>
                    <a:lstStyle/>
                    <a:p>
                      <a:pPr algn="ctr"/>
                      <a:r>
                        <a:rPr lang="en-US" sz="1400" b="0" dirty="0">
                          <a:solidFill>
                            <a:schemeClr val="tx1"/>
                          </a:solidFill>
                        </a:rPr>
                        <a:t>50.0% / 0%</a:t>
                      </a:r>
                    </a:p>
                  </a:txBody>
                  <a:tcPr marL="68580" marR="68580" marT="34290" marB="34290"/>
                </a:tc>
                <a:tc>
                  <a:txBody>
                    <a:bodyPr/>
                    <a:lstStyle/>
                    <a:p>
                      <a:pPr algn="ctr"/>
                      <a:r>
                        <a:rPr lang="en-US" sz="1400" b="0" dirty="0">
                          <a:solidFill>
                            <a:schemeClr val="tx1"/>
                          </a:solidFill>
                        </a:rPr>
                        <a:t>62.5% / 3.2%</a:t>
                      </a:r>
                    </a:p>
                  </a:txBody>
                  <a:tcPr marL="68580" marR="68580" marT="34290" marB="34290"/>
                </a:tc>
                <a:tc>
                  <a:txBody>
                    <a:bodyPr/>
                    <a:lstStyle/>
                    <a:p>
                      <a:pPr algn="ctr"/>
                      <a:r>
                        <a:rPr lang="en-US" sz="1400" b="0" dirty="0">
                          <a:solidFill>
                            <a:schemeClr val="tx1"/>
                          </a:solidFill>
                        </a:rPr>
                        <a:t>68.3% / 11.3%</a:t>
                      </a:r>
                    </a:p>
                  </a:txBody>
                  <a:tcPr marL="68580" marR="68580" marT="34290" marB="34290"/>
                </a:tc>
                <a:extLst>
                  <a:ext uri="{0D108BD9-81ED-4DB2-BD59-A6C34878D82A}">
                    <a16:rowId xmlns:a16="http://schemas.microsoft.com/office/drawing/2014/main" xmlns="" val="2082634176"/>
                  </a:ext>
                </a:extLst>
              </a:tr>
            </a:tbl>
          </a:graphicData>
        </a:graphic>
      </p:graphicFrame>
      <p:sp>
        <p:nvSpPr>
          <p:cNvPr id="11" name="Content Placeholder 2"/>
          <p:cNvSpPr>
            <a:spLocks noGrp="1"/>
          </p:cNvSpPr>
          <p:nvPr>
            <p:ph sz="half" idx="1"/>
          </p:nvPr>
        </p:nvSpPr>
        <p:spPr>
          <a:xfrm>
            <a:off x="545951" y="3435482"/>
            <a:ext cx="8329109" cy="3266531"/>
          </a:xfrm>
        </p:spPr>
        <p:txBody>
          <a:bodyPr/>
          <a:lstStyle/>
          <a:p>
            <a:r>
              <a:rPr lang="en-US" sz="2000" dirty="0"/>
              <a:t>We convert DSPN predictions to estimates of variance explained on liability scale (Falconer &amp; Mackay </a:t>
            </a:r>
            <a:r>
              <a:rPr lang="mr-IN" sz="2000" dirty="0"/>
              <a:t>’</a:t>
            </a:r>
            <a:r>
              <a:rPr lang="en-US" sz="2000" dirty="0"/>
              <a:t>96)</a:t>
            </a:r>
          </a:p>
          <a:p>
            <a:r>
              <a:rPr lang="en-US" sz="2000" dirty="0"/>
              <a:t>Previous methods estimate 25% heritability explained by common SNPs in SCZ =&gt; upper-bound on additive PRS</a:t>
            </a:r>
          </a:p>
          <a:p>
            <a:r>
              <a:rPr lang="en-US" sz="2000" dirty="0" smtClean="0"/>
              <a:t>Explaining DSPN performance: the model incorporates </a:t>
            </a:r>
            <a:r>
              <a:rPr lang="en-US" sz="2000" dirty="0"/>
              <a:t>epistatic interactions implicitly through </a:t>
            </a:r>
            <a:r>
              <a:rPr lang="en-US" sz="2000" dirty="0" smtClean="0"/>
              <a:t>reg. network structure &amp; deep-learning </a:t>
            </a:r>
            <a:r>
              <a:rPr lang="en-US" sz="2000" dirty="0"/>
              <a:t>(DSPN-impute) </a:t>
            </a:r>
            <a:r>
              <a:rPr lang="en-US" sz="2000" dirty="0" smtClean="0"/>
              <a:t>+ </a:t>
            </a:r>
            <a:r>
              <a:rPr lang="en-US" sz="2000" dirty="0"/>
              <a:t>possible environmental </a:t>
            </a:r>
            <a:r>
              <a:rPr lang="en-US" sz="2000" dirty="0" smtClean="0"/>
              <a:t>effects/feedback </a:t>
            </a:r>
            <a:r>
              <a:rPr lang="en-US" sz="2000" dirty="0"/>
              <a:t>(DSPN-full</a:t>
            </a:r>
            <a:r>
              <a:rPr lang="en-US" sz="2000" dirty="0" smtClean="0"/>
              <a:t>)</a:t>
            </a:r>
            <a:endParaRPr lang="en-US" sz="2000" dirty="0"/>
          </a:p>
          <a:p>
            <a:r>
              <a:rPr lang="en-US" sz="2000" dirty="0"/>
              <a:t>Possible ‘missing heritability’ from family study estimates (SCZ, 80%); may be overestimate due to extensive epistasis (</a:t>
            </a:r>
            <a:r>
              <a:rPr lang="en-US" sz="2000" dirty="0" err="1"/>
              <a:t>Zuk</a:t>
            </a:r>
            <a:r>
              <a:rPr lang="en-US" sz="2000" dirty="0"/>
              <a:t> et al., ’12)</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12" name="TextBox 11"/>
          <p:cNvSpPr txBox="1"/>
          <p:nvPr/>
        </p:nvSpPr>
        <p:spPr>
          <a:xfrm>
            <a:off x="4507454" y="2990031"/>
            <a:ext cx="3761559" cy="307777"/>
          </a:xfrm>
          <a:prstGeom prst="rect">
            <a:avLst/>
          </a:prstGeom>
          <a:noFill/>
          <a:ln>
            <a:noFill/>
          </a:ln>
        </p:spPr>
        <p:txBody>
          <a:bodyPr wrap="square" rtlCol="0">
            <a:spAutoFit/>
          </a:bodyPr>
          <a:lstStyle/>
          <a:p>
            <a:pPr algn="ctr"/>
            <a:r>
              <a:rPr lang="en-US" sz="1400" dirty="0"/>
              <a:t>accuracy / variance explained (liability)</a:t>
            </a:r>
          </a:p>
        </p:txBody>
      </p:sp>
    </p:spTree>
    <p:extLst>
      <p:ext uri="{BB962C8B-B14F-4D97-AF65-F5344CB8AC3E}">
        <p14:creationId xmlns:p14="http://schemas.microsoft.com/office/powerpoint/2010/main" val="104838248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err="1"/>
              <a:t>Sparsify</a:t>
            </a:r>
            <a:r>
              <a:rPr lang="en-US" sz="2000" dirty="0"/>
              <a:t> network using edges with largest absolute weights (+/-)</a:t>
            </a:r>
          </a:p>
          <a:p>
            <a:r>
              <a:rPr lang="en-US" sz="2000" dirty="0"/>
              <a:t>Extract ‘best positive paths’ through network (e.g. a-a</a:t>
            </a:r>
            <a:r>
              <a:rPr lang="en-US" sz="2000" baseline="-25000" dirty="0"/>
              <a:t>1</a:t>
            </a:r>
            <a:r>
              <a:rPr lang="en-US" sz="2000" dirty="0"/>
              <a:t>-a</a:t>
            </a:r>
            <a:r>
              <a:rPr lang="en-US" sz="2000" baseline="-25000" dirty="0"/>
              <a:t>2</a:t>
            </a:r>
            <a:r>
              <a:rPr lang="en-US" sz="2000" dirty="0"/>
              <a:t>-</a:t>
            </a:r>
            <a:r>
              <a:rPr lang="en-US" sz="1800" dirty="0"/>
              <a:t>SCZ</a:t>
            </a:r>
            <a:r>
              <a:rPr lang="en-US" sz="2000" dirty="0"/>
              <a:t>) by summing weights and multiplying signs</a:t>
            </a:r>
          </a:p>
          <a:p>
            <a:r>
              <a:rPr lang="en-US" sz="2000" dirty="0"/>
              <a:t>Extract associated HOGs (e.g. purple) &amp; prioritized modules (grey)</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Tree>
    <p:extLst>
      <p:ext uri="{BB962C8B-B14F-4D97-AF65-F5344CB8AC3E}">
        <p14:creationId xmlns:p14="http://schemas.microsoft.com/office/powerpoint/2010/main" val="136212486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103656"/>
            <a:ext cx="7886700" cy="994172"/>
          </a:xfrm>
        </p:spPr>
        <p:txBody>
          <a:bodyPr>
            <a:normAutofit/>
          </a:bodyPr>
          <a:lstStyle/>
          <a:p>
            <a:r>
              <a:rPr lang="en-US" dirty="0"/>
              <a:t>DSPN discovers enriched pathways </a:t>
            </a:r>
            <a:br>
              <a:rPr lang="en-US" dirty="0"/>
            </a:br>
            <a:r>
              <a:rPr lang="en-US" dirty="0"/>
              <a:t>and linkages to genetic variation</a:t>
            </a:r>
          </a:p>
        </p:txBody>
      </p:sp>
      <p:grpSp>
        <p:nvGrpSpPr>
          <p:cNvPr id="3" name="Group 2"/>
          <p:cNvGrpSpPr/>
          <p:nvPr/>
        </p:nvGrpSpPr>
        <p:grpSpPr>
          <a:xfrm>
            <a:off x="228087" y="1914011"/>
            <a:ext cx="3365055" cy="4277470"/>
            <a:chOff x="586788" y="2017759"/>
            <a:chExt cx="3083512" cy="3948096"/>
          </a:xfrm>
        </p:grpSpPr>
        <p:pic>
          <p:nvPicPr>
            <p:cNvPr id="8" name="Picture 7">
              <a:extLst>
                <a:ext uri="{FF2B5EF4-FFF2-40B4-BE49-F238E27FC236}">
                  <a16:creationId xmlns:a16="http://schemas.microsoft.com/office/drawing/2014/main" xmlns=""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80" r="50979"/>
            <a:stretch/>
          </p:blipFill>
          <p:spPr>
            <a:xfrm>
              <a:off x="635693" y="2017759"/>
              <a:ext cx="3034607" cy="3948096"/>
            </a:xfrm>
            <a:prstGeom prst="rect">
              <a:avLst/>
            </a:prstGeom>
          </p:spPr>
        </p:pic>
        <p:sp>
          <p:nvSpPr>
            <p:cNvPr id="6" name="Rectangle 5">
              <a:extLst>
                <a:ext uri="{FF2B5EF4-FFF2-40B4-BE49-F238E27FC236}">
                  <a16:creationId xmlns:a16="http://schemas.microsoft.com/office/drawing/2014/main" xmlns="" id="{F9CE81A9-7F7E-FA44-8E53-FA851DAD3963}"/>
                </a:ext>
              </a:extLst>
            </p:cNvPr>
            <p:cNvSpPr/>
            <p:nvPr/>
          </p:nvSpPr>
          <p:spPr>
            <a:xfrm>
              <a:off x="586788" y="2627861"/>
              <a:ext cx="274815" cy="327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Rectangle 9">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5" name="Picture 4"/>
          <p:cNvPicPr>
            <a:picLocks noChangeAspect="1"/>
          </p:cNvPicPr>
          <p:nvPr/>
        </p:nvPicPr>
        <p:blipFill>
          <a:blip r:embed="rId3"/>
          <a:stretch>
            <a:fillRect/>
          </a:stretch>
        </p:blipFill>
        <p:spPr>
          <a:xfrm>
            <a:off x="4051301" y="1230962"/>
            <a:ext cx="4464892" cy="2606875"/>
          </a:xfrm>
          <a:prstGeom prst="rect">
            <a:avLst/>
          </a:prstGeom>
        </p:spPr>
      </p:pic>
      <p:pic>
        <p:nvPicPr>
          <p:cNvPr id="12" name="Picture 11"/>
          <p:cNvPicPr>
            <a:picLocks noChangeAspect="1"/>
          </p:cNvPicPr>
          <p:nvPr/>
        </p:nvPicPr>
        <p:blipFill>
          <a:blip r:embed="rId4"/>
          <a:stretch>
            <a:fillRect/>
          </a:stretch>
        </p:blipFill>
        <p:spPr>
          <a:xfrm>
            <a:off x="4051301" y="3837837"/>
            <a:ext cx="2206279" cy="2585703"/>
          </a:xfrm>
          <a:prstGeom prst="rect">
            <a:avLst/>
          </a:prstGeom>
        </p:spPr>
      </p:pic>
      <p:pic>
        <p:nvPicPr>
          <p:cNvPr id="13" name="Picture 12"/>
          <p:cNvPicPr>
            <a:picLocks noChangeAspect="1"/>
          </p:cNvPicPr>
          <p:nvPr/>
        </p:nvPicPr>
        <p:blipFill>
          <a:blip r:embed="rId5"/>
          <a:stretch>
            <a:fillRect/>
          </a:stretch>
        </p:blipFill>
        <p:spPr>
          <a:xfrm>
            <a:off x="6306485" y="3837837"/>
            <a:ext cx="2192226" cy="2585703"/>
          </a:xfrm>
          <a:prstGeom prst="rect">
            <a:avLst/>
          </a:prstGeom>
        </p:spPr>
      </p:pic>
      <p:sp>
        <p:nvSpPr>
          <p:cNvPr id="14" name="TextBox 13"/>
          <p:cNvSpPr txBox="1"/>
          <p:nvPr/>
        </p:nvSpPr>
        <p:spPr>
          <a:xfrm>
            <a:off x="909493" y="1230962"/>
            <a:ext cx="2091889" cy="461665"/>
          </a:xfrm>
          <a:prstGeom prst="rect">
            <a:avLst/>
          </a:prstGeom>
          <a:noFill/>
          <a:ln>
            <a:noFill/>
          </a:ln>
        </p:spPr>
        <p:txBody>
          <a:bodyPr wrap="square" rtlCol="0">
            <a:spAutoFit/>
          </a:bodyPr>
          <a:lstStyle/>
          <a:p>
            <a:pPr algn="ctr"/>
            <a:r>
              <a:rPr lang="en-US" dirty="0"/>
              <a:t>Cross-disorder </a:t>
            </a:r>
            <a:r>
              <a:rPr lang="en-US"/>
              <a:t>MOD/HOG enrichment ranking</a:t>
            </a:r>
            <a:endParaRPr lang="en-US" dirty="0"/>
          </a:p>
        </p:txBody>
      </p:sp>
      <p:sp>
        <p:nvSpPr>
          <p:cNvPr id="16" name="Rectangle 15"/>
          <p:cNvSpPr/>
          <p:nvPr/>
        </p:nvSpPr>
        <p:spPr bwMode="auto">
          <a:xfrm>
            <a:off x="6350775" y="1286700"/>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7" name="Rectangle 16"/>
          <p:cNvSpPr/>
          <p:nvPr/>
        </p:nvSpPr>
        <p:spPr bwMode="auto">
          <a:xfrm>
            <a:off x="4113428" y="1289988"/>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8" name="Rectangle 17"/>
          <p:cNvSpPr/>
          <p:nvPr/>
        </p:nvSpPr>
        <p:spPr bwMode="auto">
          <a:xfrm>
            <a:off x="4120471" y="3905419"/>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9" name="Rectangle 18"/>
          <p:cNvSpPr/>
          <p:nvPr/>
        </p:nvSpPr>
        <p:spPr bwMode="auto">
          <a:xfrm>
            <a:off x="6357818" y="3894402"/>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0" name="TextBox 19"/>
          <p:cNvSpPr txBox="1"/>
          <p:nvPr/>
        </p:nvSpPr>
        <p:spPr>
          <a:xfrm>
            <a:off x="3985664" y="1239640"/>
            <a:ext cx="708918" cy="276999"/>
          </a:xfrm>
          <a:prstGeom prst="rect">
            <a:avLst/>
          </a:prstGeom>
          <a:noFill/>
          <a:ln>
            <a:noFill/>
          </a:ln>
        </p:spPr>
        <p:txBody>
          <a:bodyPr wrap="square" rtlCol="0">
            <a:spAutoFit/>
          </a:bodyPr>
          <a:lstStyle/>
          <a:p>
            <a:pPr algn="ctr"/>
            <a:r>
              <a:rPr lang="en-US"/>
              <a:t>SCZ</a:t>
            </a:r>
            <a:endParaRPr lang="en-US" dirty="0"/>
          </a:p>
        </p:txBody>
      </p:sp>
      <p:sp>
        <p:nvSpPr>
          <p:cNvPr id="21" name="TextBox 20"/>
          <p:cNvSpPr txBox="1"/>
          <p:nvPr/>
        </p:nvSpPr>
        <p:spPr>
          <a:xfrm>
            <a:off x="3982294" y="3888185"/>
            <a:ext cx="708918" cy="276999"/>
          </a:xfrm>
          <a:prstGeom prst="rect">
            <a:avLst/>
          </a:prstGeom>
          <a:noFill/>
          <a:ln>
            <a:noFill/>
          </a:ln>
        </p:spPr>
        <p:txBody>
          <a:bodyPr wrap="square" rtlCol="0">
            <a:spAutoFit/>
          </a:bodyPr>
          <a:lstStyle/>
          <a:p>
            <a:pPr algn="ctr"/>
            <a:r>
              <a:rPr lang="en-US" dirty="0"/>
              <a:t>BPD</a:t>
            </a:r>
          </a:p>
        </p:txBody>
      </p:sp>
      <p:sp>
        <p:nvSpPr>
          <p:cNvPr id="22" name="TextBox 21"/>
          <p:cNvSpPr txBox="1"/>
          <p:nvPr/>
        </p:nvSpPr>
        <p:spPr>
          <a:xfrm>
            <a:off x="6219487" y="3888184"/>
            <a:ext cx="708918" cy="276999"/>
          </a:xfrm>
          <a:prstGeom prst="rect">
            <a:avLst/>
          </a:prstGeom>
          <a:noFill/>
          <a:ln>
            <a:noFill/>
          </a:ln>
        </p:spPr>
        <p:txBody>
          <a:bodyPr wrap="square" rtlCol="0">
            <a:spAutoFit/>
          </a:bodyPr>
          <a:lstStyle/>
          <a:p>
            <a:pPr algn="ctr"/>
            <a:r>
              <a:rPr lang="en-US" dirty="0"/>
              <a:t>ASD</a:t>
            </a:r>
          </a:p>
        </p:txBody>
      </p:sp>
    </p:spTree>
    <p:extLst>
      <p:ext uri="{BB962C8B-B14F-4D97-AF65-F5344CB8AC3E}">
        <p14:creationId xmlns:p14="http://schemas.microsoft.com/office/powerpoint/2010/main" val="105692903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solidFill>
                  <a:srgbClr val="FF0000"/>
                </a:solidFill>
                <a:ea typeface="ＭＳ Ｐゴシック" charset="-128"/>
                <a:cs typeface="ＭＳ Ｐゴシック" charset="-128"/>
              </a:rPr>
              <a:t>PsychENCODE</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Population-level </a:t>
            </a:r>
            <a:r>
              <a:rPr lang="en-US" altLang="en-US" sz="1700" dirty="0">
                <a:solidFill>
                  <a:schemeClr val="bg1">
                    <a:lumMod val="50000"/>
                  </a:schemeClr>
                </a:solidFill>
                <a:ea typeface="ＭＳ Ｐゴシック" charset="-128"/>
                <a:cs typeface="ＭＳ Ｐゴシック" charset="-128"/>
              </a:rPr>
              <a:t>analysis of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functional </a:t>
            </a:r>
            <a:r>
              <a:rPr lang="en-US" altLang="en-US" sz="1700" dirty="0">
                <a:solidFill>
                  <a:schemeClr val="bg1">
                    <a:lumMod val="50000"/>
                  </a:schemeClr>
                </a:solidFill>
                <a:ea typeface="ＭＳ Ｐゴシック" charset="-128"/>
                <a:cs typeface="ＭＳ Ｐゴシック" charset="-128"/>
              </a:rPr>
              <a:t>genomics data related to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neuropsychiatric disease</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rPr>
              <a:t>Construction </a:t>
            </a:r>
            <a:r>
              <a:rPr lang="en-US" altLang="en-US" sz="1700" dirty="0">
                <a:solidFill>
                  <a:schemeClr val="bg1">
                    <a:lumMod val="50000"/>
                  </a:schemeClr>
                </a:solidFill>
                <a:ea typeface="ＭＳ Ｐゴシック" charset="-128"/>
              </a:rPr>
              <a:t>of an adult brain resource </a:t>
            </a:r>
            <a:r>
              <a:rPr lang="en-US" altLang="en-US" sz="1700" dirty="0" smtClean="0">
                <a:solidFill>
                  <a:schemeClr val="bg1">
                    <a:lumMod val="50000"/>
                  </a:schemeClr>
                </a:solidFill>
                <a:ea typeface="ＭＳ Ｐゴシック" charset="-128"/>
              </a:rPr>
              <a:t>with </a:t>
            </a:r>
            <a:r>
              <a:rPr lang="en-US" altLang="en-US" sz="1700" dirty="0">
                <a:solidFill>
                  <a:schemeClr val="bg1">
                    <a:lumMod val="50000"/>
                  </a:schemeClr>
                </a:solidFill>
                <a:ea typeface="ＭＳ Ｐゴシック" charset="-128"/>
              </a:rPr>
              <a:t>1866 individuals </a:t>
            </a:r>
            <a:r>
              <a:rPr lang="en-US" altLang="en-US" sz="1700" dirty="0" smtClean="0">
                <a:solidFill>
                  <a:schemeClr val="bg1">
                    <a:lumMod val="50000"/>
                  </a:schemeClr>
                </a:solidFill>
                <a:ea typeface="ＭＳ Ｐゴシック" charset="-128"/>
              </a:rPr>
              <a:t>+ </a:t>
            </a:r>
            <a:r>
              <a:rPr lang="en-US" altLang="en-US" sz="1700" dirty="0">
                <a:solidFill>
                  <a:schemeClr val="bg1">
                    <a:lumMod val="50000"/>
                  </a:schemeClr>
                </a:solidFill>
                <a:ea typeface="ＭＳ Ｐゴシック" charset="-128"/>
              </a:rPr>
              <a:t>full developmental time-course</a:t>
            </a:r>
          </a:p>
          <a:p>
            <a:pPr lvl="1"/>
            <a:r>
              <a:rPr lang="en-US" altLang="en-US" sz="1700" dirty="0">
                <a:solidFill>
                  <a:schemeClr val="bg1">
                    <a:lumMod val="50000"/>
                  </a:schemeClr>
                </a:solidFill>
                <a:ea typeface="ＭＳ Ｐゴシック" charset="-128"/>
              </a:rPr>
              <a:t>Using the changing proportions of cell types (via </a:t>
            </a:r>
            <a:r>
              <a:rPr lang="en-US" altLang="en-US" sz="1700" b="1" dirty="0">
                <a:solidFill>
                  <a:srgbClr val="FF0000"/>
                </a:solidFill>
                <a:ea typeface="ＭＳ Ｐゴシック" charset="-128"/>
              </a:rPr>
              <a:t>single-cell deconvolution</a:t>
            </a:r>
            <a:r>
              <a:rPr lang="en-US" altLang="en-US" sz="1700" dirty="0">
                <a:solidFill>
                  <a:schemeClr val="bg1">
                    <a:lumMod val="50000"/>
                  </a:schemeClr>
                </a:solidFill>
                <a:ea typeface="ＭＳ Ｐゴシック" charset="-128"/>
              </a:rPr>
              <a:t>) to account for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expression </a:t>
            </a:r>
            <a:r>
              <a:rPr lang="en-US" altLang="en-US" sz="1700" dirty="0">
                <a:solidFill>
                  <a:schemeClr val="bg1">
                    <a:lumMod val="50000"/>
                  </a:schemeClr>
                </a:solidFill>
                <a:ea typeface="ＭＳ Ｐゴシック" charset="-128"/>
              </a:rPr>
              <a:t>variation across a population,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disorders </a:t>
            </a:r>
            <a:r>
              <a:rPr lang="en-US" altLang="en-US" sz="1700" dirty="0">
                <a:solidFill>
                  <a:schemeClr val="bg1">
                    <a:lumMod val="50000"/>
                  </a:schemeClr>
                </a:solidFill>
                <a:ea typeface="ＭＳ Ｐゴシック" charset="-128"/>
              </a:rPr>
              <a:t>&amp; development</a:t>
            </a:r>
          </a:p>
          <a:p>
            <a:pPr lvl="1"/>
            <a:r>
              <a:rPr lang="en-US" altLang="en-US" sz="1700" dirty="0" smtClean="0">
                <a:solidFill>
                  <a:schemeClr val="bg1">
                    <a:lumMod val="50000"/>
                  </a:schemeClr>
                </a:solidFill>
                <a:ea typeface="ＭＳ Ｐゴシック" charset="-128"/>
              </a:rPr>
              <a:t>Large-scale processing </a:t>
            </a:r>
            <a:r>
              <a:rPr lang="en-US" altLang="en-US" sz="1700" dirty="0" smtClean="0">
                <a:solidFill>
                  <a:schemeClr val="bg1">
                    <a:lumMod val="50000"/>
                  </a:schemeClr>
                </a:solidFill>
                <a:ea typeface="ＭＳ Ｐゴシック" charset="-128"/>
              </a:rPr>
              <a:t>defines </a:t>
            </a:r>
            <a:r>
              <a:rPr lang="en-US" altLang="en-US" sz="1700" dirty="0" smtClean="0">
                <a:solidFill>
                  <a:schemeClr val="bg1">
                    <a:lumMod val="50000"/>
                  </a:schemeClr>
                </a:solidFill>
                <a:ea typeface="ＭＳ Ｐゴシック" charset="-128"/>
              </a:rPr>
              <a:t>~79K </a:t>
            </a:r>
            <a:r>
              <a:rPr lang="en-US" altLang="en-US" sz="1700" dirty="0">
                <a:solidFill>
                  <a:schemeClr val="bg1">
                    <a:lumMod val="50000"/>
                  </a:schemeClr>
                </a:solidFill>
                <a:ea typeface="ＭＳ Ｐゴシック" charset="-128"/>
              </a:rPr>
              <a:t>PFC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b="1" dirty="0" smtClean="0">
                <a:solidFill>
                  <a:srgbClr val="FF0000"/>
                </a:solidFill>
                <a:ea typeface="ＭＳ Ｐゴシック" charset="-128"/>
              </a:rPr>
              <a:t>enhancers </a:t>
            </a:r>
            <a:r>
              <a:rPr lang="en-US" altLang="en-US" sz="1700" b="1" dirty="0" smtClean="0">
                <a:solidFill>
                  <a:srgbClr val="FF0000"/>
                </a:solidFill>
                <a:ea typeface="ＭＳ Ｐゴシック" charset="-128"/>
              </a:rPr>
              <a:t>&amp; </a:t>
            </a:r>
            <a:r>
              <a:rPr lang="en-US" altLang="en-US" sz="1700" b="1" dirty="0" smtClean="0">
                <a:solidFill>
                  <a:srgbClr val="FF0000"/>
                </a:solidFill>
                <a:ea typeface="ＭＳ Ｐゴシック" charset="-128"/>
              </a:rPr>
              <a:t>creates </a:t>
            </a:r>
            <a:r>
              <a:rPr lang="en-US" altLang="en-US" sz="1700" b="1" dirty="0" smtClean="0">
                <a:solidFill>
                  <a:srgbClr val="FF0000"/>
                </a:solidFill>
                <a:ea typeface="ＭＳ Ｐゴシック" charset="-128"/>
              </a:rPr>
              <a:t>a comprehensive QTL </a:t>
            </a:r>
            <a:r>
              <a:rPr lang="en-US" altLang="en-US" sz="1700" dirty="0" smtClean="0">
                <a:solidFill>
                  <a:schemeClr val="bg1">
                    <a:lumMod val="50000"/>
                  </a:schemeClr>
                </a:solidFill>
                <a:ea typeface="ＭＳ Ｐゴシック" charset="-128"/>
              </a:rPr>
              <a:t>resource</a:t>
            </a:r>
            <a:r>
              <a:rPr lang="en-US" altLang="en-US" sz="1700" dirty="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t>
            </a:r>
            <a:r>
              <a:rPr lang="en-US" altLang="en-US" sz="1700" dirty="0">
                <a:solidFill>
                  <a:schemeClr val="bg1">
                    <a:lumMod val="50000"/>
                  </a:schemeClr>
                </a:solidFill>
                <a:ea typeface="ＭＳ Ｐゴシック" charset="-128"/>
              </a:rPr>
              <a:t>2.5M </a:t>
            </a:r>
            <a:r>
              <a:rPr lang="en-US" altLang="en-US" sz="1700" dirty="0" err="1">
                <a:solidFill>
                  <a:schemeClr val="bg1">
                    <a:lumMod val="50000"/>
                  </a:schemeClr>
                </a:solidFill>
                <a:ea typeface="ＭＳ Ｐゴシック" charset="-128"/>
              </a:rPr>
              <a:t>eQTLs</a:t>
            </a:r>
            <a:r>
              <a:rPr lang="en-US" altLang="en-US" sz="1700" dirty="0">
                <a:solidFill>
                  <a:schemeClr val="bg1">
                    <a:lumMod val="50000"/>
                  </a:schemeClr>
                </a:solidFill>
                <a:ea typeface="ＭＳ Ｐゴシック" charset="-128"/>
              </a:rPr>
              <a:t> + </a:t>
            </a:r>
            <a:r>
              <a:rPr lang="en-US" altLang="en-US" sz="1700" dirty="0" err="1">
                <a:solidFill>
                  <a:schemeClr val="bg1">
                    <a:lumMod val="50000"/>
                  </a:schemeClr>
                </a:solidFill>
                <a:ea typeface="ＭＳ Ｐゴシック" charset="-128"/>
              </a:rPr>
              <a:t>cQTLs</a:t>
            </a:r>
            <a:r>
              <a:rPr lang="en-US" altLang="en-US" sz="1700" dirty="0">
                <a:solidFill>
                  <a:schemeClr val="bg1">
                    <a:lumMod val="50000"/>
                  </a:schemeClr>
                </a:solidFill>
                <a:ea typeface="ＭＳ Ｐゴシック" charset="-128"/>
              </a:rPr>
              <a:t> &amp; </a:t>
            </a:r>
            <a:r>
              <a:rPr lang="en-US" altLang="en-US" sz="1700" dirty="0" err="1">
                <a:solidFill>
                  <a:schemeClr val="bg1">
                    <a:lumMod val="50000"/>
                  </a:schemeClr>
                </a:solidFill>
                <a:ea typeface="ＭＳ Ｐゴシック" charset="-128"/>
              </a:rPr>
              <a:t>fQTLs</a:t>
            </a:r>
            <a:r>
              <a:rPr lang="en-US" altLang="en-US" sz="1700" dirty="0">
                <a:solidFill>
                  <a:schemeClr val="bg1">
                    <a:lumMod val="50000"/>
                  </a:schemeClr>
                </a:solidFill>
                <a:ea typeface="ＭＳ Ｐゴシック" charset="-128"/>
              </a:rPr>
              <a:t>)</a:t>
            </a:r>
          </a:p>
          <a:p>
            <a:pPr lvl="1"/>
            <a:r>
              <a:rPr lang="en-US" altLang="en-US" sz="1700" dirty="0" smtClean="0">
                <a:solidFill>
                  <a:schemeClr val="bg1">
                    <a:lumMod val="50000"/>
                  </a:schemeClr>
                </a:solidFill>
                <a:ea typeface="ＭＳ Ｐゴシック" charset="-128"/>
              </a:rPr>
              <a:t>Connecting the QTLs, enhancer activity relationships &amp; </a:t>
            </a:r>
            <a:r>
              <a:rPr lang="en-US" altLang="en-US" sz="1700" dirty="0">
                <a:solidFill>
                  <a:schemeClr val="bg1">
                    <a:lumMod val="50000"/>
                  </a:schemeClr>
                </a:solidFill>
                <a:ea typeface="ＭＳ Ｐゴシック" charset="-128"/>
              </a:rPr>
              <a:t>Hi-C contacts </a:t>
            </a:r>
            <a:r>
              <a:rPr lang="en-US" altLang="en-US" sz="1700" dirty="0" smtClean="0">
                <a:solidFill>
                  <a:schemeClr val="bg1">
                    <a:lumMod val="50000"/>
                  </a:schemeClr>
                </a:solidFill>
                <a:ea typeface="ＭＳ Ｐゴシック" charset="-128"/>
              </a:rPr>
              <a:t>into a</a:t>
            </a:r>
            <a:r>
              <a:rPr lang="en-US" altLang="en-US" sz="1700" b="1" dirty="0" smtClean="0">
                <a:solidFill>
                  <a:schemeClr val="bg1">
                    <a:lumMod val="50000"/>
                  </a:schemeClr>
                </a:solidFill>
                <a:ea typeface="ＭＳ Ｐゴシック" charset="-128"/>
              </a:rPr>
              <a:t> </a:t>
            </a:r>
            <a:r>
              <a:rPr lang="en-US" altLang="en-US" sz="1700" b="1" dirty="0" smtClean="0">
                <a:solidFill>
                  <a:srgbClr val="FF0000"/>
                </a:solidFill>
                <a:ea typeface="ＭＳ Ｐゴシック" charset="-128"/>
              </a:rPr>
              <a:t>brain regulatory network</a:t>
            </a:r>
            <a:r>
              <a:rPr lang="en-US" altLang="en-US" sz="1700" b="1" dirty="0" smtClean="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&amp; using this </a:t>
            </a:r>
            <a:r>
              <a:rPr lang="en-US" altLang="en-US" sz="1700" dirty="0">
                <a:solidFill>
                  <a:schemeClr val="bg1">
                    <a:lumMod val="50000"/>
                  </a:schemeClr>
                </a:solidFill>
                <a:ea typeface="ＭＳ Ｐゴシック" charset="-128"/>
              </a:rPr>
              <a:t>to link SCZ GWAS SNPs to </a:t>
            </a:r>
            <a:r>
              <a:rPr lang="en-US" altLang="en-US" sz="1700" dirty="0" smtClean="0">
                <a:solidFill>
                  <a:schemeClr val="bg1">
                    <a:lumMod val="50000"/>
                  </a:schemeClr>
                </a:solidFill>
                <a:ea typeface="ＭＳ Ｐゴシック" charset="-128"/>
              </a:rPr>
              <a:t>genes</a:t>
            </a:r>
            <a:endParaRPr lang="en-US" altLang="en-US" sz="1700" dirty="0">
              <a:solidFill>
                <a:schemeClr val="bg1">
                  <a:lumMod val="50000"/>
                </a:schemeClr>
              </a:solidFill>
              <a:ea typeface="ＭＳ Ｐゴシック" charset="-128"/>
            </a:endParaRPr>
          </a:p>
          <a:p>
            <a:pPr lvl="1"/>
            <a:r>
              <a:rPr lang="en-US" altLang="en-US" sz="1700" dirty="0">
                <a:solidFill>
                  <a:schemeClr val="bg1">
                    <a:lumMod val="50000"/>
                  </a:schemeClr>
                </a:solidFill>
                <a:ea typeface="ＭＳ Ｐゴシック" charset="-128"/>
              </a:rPr>
              <a:t>Embedding the reg. network in a </a:t>
            </a:r>
            <a:br>
              <a:rPr lang="en-US" altLang="en-US" sz="1700" dirty="0">
                <a:solidFill>
                  <a:schemeClr val="bg1">
                    <a:lumMod val="50000"/>
                  </a:schemeClr>
                </a:solidFill>
                <a:ea typeface="ＭＳ Ｐゴシック" charset="-128"/>
              </a:rPr>
            </a:br>
            <a:r>
              <a:rPr lang="en-US" altLang="en-US" sz="1700" b="1" dirty="0">
                <a:solidFill>
                  <a:srgbClr val="FF0000"/>
                </a:solidFill>
                <a:ea typeface="ＭＳ Ｐゴシック" charset="-128"/>
              </a:rPr>
              <a:t>deep-learning model</a:t>
            </a:r>
            <a:r>
              <a:rPr lang="en-US" altLang="en-US" sz="1700" dirty="0">
                <a:solidFill>
                  <a:srgbClr val="FF0000"/>
                </a:solidFill>
                <a:ea typeface="ＭＳ Ｐゴシック" charset="-128"/>
              </a:rPr>
              <a:t> </a:t>
            </a:r>
            <a:r>
              <a:rPr lang="en-US" altLang="en-US" sz="1700" dirty="0" smtClean="0">
                <a:solidFill>
                  <a:schemeClr val="bg1">
                    <a:lumMod val="50000"/>
                  </a:schemeClr>
                </a:solidFill>
                <a:ea typeface="ＭＳ Ｐゴシック" charset="-128"/>
              </a:rPr>
              <a:t>to </a:t>
            </a:r>
            <a:r>
              <a:rPr lang="en-US" altLang="en-US" sz="1700" dirty="0">
                <a:solidFill>
                  <a:schemeClr val="bg1">
                    <a:lumMod val="50000"/>
                  </a:schemeClr>
                </a:solidFill>
                <a:ea typeface="ＭＳ Ｐゴシック" charset="-128"/>
              </a:rPr>
              <a:t>predict </a:t>
            </a:r>
            <a:r>
              <a:rPr lang="en-US" altLang="en-US" sz="1700" dirty="0" smtClean="0">
                <a:solidFill>
                  <a:schemeClr val="bg1">
                    <a:lumMod val="50000"/>
                  </a:schemeClr>
                </a:solidFill>
                <a:ea typeface="ＭＳ Ｐゴシック" charset="-128"/>
              </a:rPr>
              <a:t>psychiatric disease </a:t>
            </a:r>
            <a:r>
              <a:rPr lang="en-US" altLang="en-US" sz="1700" dirty="0">
                <a:solidFill>
                  <a:schemeClr val="bg1">
                    <a:lumMod val="50000"/>
                  </a:schemeClr>
                </a:solidFill>
                <a:ea typeface="ＭＳ Ｐゴシック" charset="-128"/>
              </a:rPr>
              <a:t>from genotype &amp; transcriptome. Using this to </a:t>
            </a:r>
            <a:r>
              <a:rPr lang="en-US" altLang="en-US" sz="1700" dirty="0" smtClean="0">
                <a:solidFill>
                  <a:schemeClr val="bg1">
                    <a:lumMod val="50000"/>
                  </a:schemeClr>
                </a:solidFill>
                <a:ea typeface="ＭＳ Ｐゴシック" charset="-128"/>
              </a:rPr>
              <a:t>suggest specific pathways </a:t>
            </a:r>
            <a:r>
              <a:rPr lang="en-US" altLang="en-US" sz="1700" dirty="0">
                <a:solidFill>
                  <a:schemeClr val="bg1">
                    <a:lumMod val="50000"/>
                  </a:schemeClr>
                </a:solidFill>
                <a:ea typeface="ＭＳ Ｐゴシック" charset="-128"/>
              </a:rPr>
              <a:t>&amp; </a:t>
            </a:r>
            <a:r>
              <a:rPr lang="en-US" altLang="en-US" sz="1700" dirty="0" smtClean="0">
                <a:solidFill>
                  <a:schemeClr val="bg1">
                    <a:lumMod val="50000"/>
                  </a:schemeClr>
                </a:solidFill>
                <a:ea typeface="ＭＳ Ｐゴシック" charset="-128"/>
              </a:rPr>
              <a:t>genes, as potential drug targets.</a:t>
            </a:r>
          </a:p>
          <a:p>
            <a:pPr lvl="1"/>
            <a:r>
              <a:rPr lang="en-US" altLang="en-US" sz="1700" dirty="0" smtClean="0">
                <a:solidFill>
                  <a:schemeClr val="bg1">
                    <a:lumMod val="50000"/>
                  </a:schemeClr>
                </a:solidFill>
                <a:ea typeface="ＭＳ Ｐゴシック" charset="-128"/>
              </a:rPr>
              <a:t>Other resource uses: highlighting </a:t>
            </a:r>
            <a:r>
              <a:rPr lang="en-US" altLang="en-US" sz="1700" b="1" dirty="0" smtClean="0">
                <a:solidFill>
                  <a:schemeClr val="bg1">
                    <a:lumMod val="50000"/>
                  </a:schemeClr>
                </a:solidFill>
                <a:ea typeface="ＭＳ Ｐゴシック" charset="-128"/>
              </a:rPr>
              <a:t>aging</a:t>
            </a:r>
            <a:r>
              <a:rPr lang="en-US" altLang="en-US" sz="1700" dirty="0" smtClean="0">
                <a:solidFill>
                  <a:schemeClr val="bg1">
                    <a:lumMod val="50000"/>
                  </a:schemeClr>
                </a:solidFill>
                <a:ea typeface="ＭＳ Ｐゴシック" charset="-128"/>
              </a:rPr>
              <a:t> related genes + consistently comparing the brain to other organs</a:t>
            </a:r>
            <a:endParaRPr lang="en-US" altLang="en-US" sz="1700" dirty="0">
              <a:solidFill>
                <a:schemeClr val="bg1">
                  <a:lumMod val="50000"/>
                </a:schemeClr>
              </a:solidFill>
              <a:ea typeface="ＭＳ Ｐゴシック" charset="-128"/>
            </a:endParaRPr>
          </a:p>
          <a:p>
            <a:pPr lvl="1"/>
            <a:endParaRPr lang="en-US" altLang="en-US" sz="1700" dirty="0">
              <a:solidFill>
                <a:schemeClr val="bg1">
                  <a:lumMod val="50000"/>
                </a:schemeClr>
              </a:solidFill>
              <a:ea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solidFill>
                  <a:srgbClr val="FF0000"/>
                </a:solidFill>
                <a:ea typeface="ＭＳ Ｐゴシック" charset="-128"/>
                <a:cs typeface="ＭＳ Ｐゴシック" charset="-128"/>
              </a:rPr>
              <a:t>GenoDock</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Building a predictor </a:t>
            </a:r>
            <a:r>
              <a:rPr lang="en-US" altLang="en-US" sz="1700" dirty="0">
                <a:solidFill>
                  <a:schemeClr val="bg1">
                    <a:lumMod val="50000"/>
                  </a:schemeClr>
                </a:solidFill>
                <a:ea typeface="ＭＳ Ｐゴシック" charset="-128"/>
                <a:cs typeface="ＭＳ Ｐゴシック" charset="-128"/>
              </a:rPr>
              <a:t>for </a:t>
            </a:r>
            <a:r>
              <a:rPr lang="en-US" altLang="en-US" sz="1700" dirty="0" smtClean="0">
                <a:solidFill>
                  <a:schemeClr val="bg1">
                    <a:lumMod val="50000"/>
                  </a:schemeClr>
                </a:solidFill>
                <a:ea typeface="ＭＳ Ｐゴシック" charset="-128"/>
                <a:cs typeface="ＭＳ Ｐゴシック" charset="-128"/>
              </a:rPr>
              <a:t>the sensitivity </a:t>
            </a:r>
            <a:r>
              <a:rPr lang="en-US" altLang="en-US" sz="1700" dirty="0">
                <a:solidFill>
                  <a:schemeClr val="bg1">
                    <a:lumMod val="50000"/>
                  </a:schemeClr>
                </a:solidFill>
                <a:ea typeface="ＭＳ Ｐゴシック" charset="-128"/>
                <a:cs typeface="ＭＳ Ｐゴシック" charset="-128"/>
              </a:rPr>
              <a:t>of </a:t>
            </a:r>
            <a:r>
              <a:rPr lang="en-US" altLang="en-US" sz="1700" dirty="0" smtClean="0">
                <a:solidFill>
                  <a:schemeClr val="bg1">
                    <a:lumMod val="50000"/>
                  </a:schemeClr>
                </a:solidFill>
                <a:ea typeface="ＭＳ Ｐゴシック" charset="-128"/>
                <a:cs typeface="ＭＳ Ｐゴシック" charset="-128"/>
              </a:rPr>
              <a:t>drug binding to </a:t>
            </a:r>
            <a:r>
              <a:rPr lang="en-US" altLang="en-US" sz="1700" dirty="0" smtClean="0">
                <a:solidFill>
                  <a:schemeClr val="bg1">
                    <a:lumMod val="50000"/>
                  </a:schemeClr>
                </a:solidFill>
                <a:ea typeface="ＭＳ Ｐゴシック" charset="-128"/>
                <a:cs typeface="ＭＳ Ｐゴシック" charset="-128"/>
              </a:rPr>
              <a:t>personal SNVs</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cs typeface="ＭＳ Ｐゴシック" charset="-128"/>
              </a:rPr>
              <a:t>Hybrid classifier connecting</a:t>
            </a:r>
            <a:r>
              <a:rPr lang="en-US" altLang="en-US" sz="1700" b="1" dirty="0" smtClean="0">
                <a:solidFill>
                  <a:schemeClr val="bg1">
                    <a:lumMod val="50000"/>
                  </a:schemeClr>
                </a:solidFill>
                <a:ea typeface="ＭＳ Ｐゴシック" charset="-128"/>
                <a:cs typeface="ＭＳ Ｐゴシック" charset="-128"/>
              </a:rPr>
              <a:t> </a:t>
            </a:r>
            <a:r>
              <a:rPr lang="en-US" altLang="en-US" sz="1700" b="1" dirty="0" smtClean="0">
                <a:solidFill>
                  <a:srgbClr val="FF0000"/>
                </a:solidFill>
                <a:ea typeface="ＭＳ Ｐゴシック" charset="-128"/>
                <a:cs typeface="ＭＳ Ｐゴシック" charset="-128"/>
              </a:rPr>
              <a:t>physical modelling with statistical learning</a:t>
            </a:r>
          </a:p>
          <a:p>
            <a:pPr lvl="2"/>
            <a:r>
              <a:rPr lang="en-US" altLang="en-US" sz="1600" dirty="0" smtClean="0">
                <a:solidFill>
                  <a:schemeClr val="bg1">
                    <a:lumMod val="50000"/>
                  </a:schemeClr>
                </a:solidFill>
                <a:ea typeface="ＭＳ Ｐゴシック" charset="-128"/>
                <a:cs typeface="ＭＳ Ｐゴシック" charset="-128"/>
              </a:rPr>
              <a:t>The modeling </a:t>
            </a:r>
            <a:r>
              <a:rPr lang="en-US" altLang="en-US" sz="1600" dirty="0" smtClean="0">
                <a:solidFill>
                  <a:schemeClr val="bg1">
                    <a:lumMod val="50000"/>
                  </a:schemeClr>
                </a:solidFill>
                <a:ea typeface="ＭＳ Ｐゴシック" charset="-128"/>
                <a:cs typeface="ＭＳ Ｐゴシック" charset="-128"/>
              </a:rPr>
              <a:t>creates a pseudo gold-standard </a:t>
            </a:r>
            <a:r>
              <a:rPr lang="en-US" altLang="en-US" sz="1600" dirty="0" smtClean="0">
                <a:solidFill>
                  <a:schemeClr val="bg1">
                    <a:lumMod val="50000"/>
                  </a:schemeClr>
                </a:solidFill>
                <a:ea typeface="ＭＳ Ｐゴシック" charset="-128"/>
                <a:cs typeface="ＭＳ Ｐゴシック" charset="-128"/>
              </a:rPr>
              <a:t>dataset, which is used to train the stat. classifier</a:t>
            </a:r>
          </a:p>
          <a:p>
            <a:pPr lvl="1"/>
            <a:r>
              <a:rPr lang="en-US" altLang="en-US" sz="1700" b="1" dirty="0" smtClean="0">
                <a:solidFill>
                  <a:srgbClr val="FF0000"/>
                </a:solidFill>
                <a:ea typeface="ＭＳ Ｐゴシック" charset="-128"/>
                <a:cs typeface="ＭＳ Ｐゴシック" charset="-128"/>
              </a:rPr>
              <a:t>Classifier Results</a:t>
            </a:r>
            <a:endParaRPr lang="en-US" altLang="en-US" sz="1700" b="1" dirty="0" smtClean="0">
              <a:solidFill>
                <a:srgbClr val="FF0000"/>
              </a:solidFill>
              <a:ea typeface="ＭＳ Ｐゴシック" charset="-128"/>
              <a:cs typeface="ＭＳ Ｐゴシック" charset="-128"/>
            </a:endParaRPr>
          </a:p>
          <a:p>
            <a:pPr lvl="2"/>
            <a:r>
              <a:rPr lang="en-US" altLang="en-US" sz="1600" dirty="0">
                <a:solidFill>
                  <a:schemeClr val="bg1">
                    <a:lumMod val="50000"/>
                  </a:schemeClr>
                </a:solidFill>
                <a:ea typeface="ＭＳ Ｐゴシック" charset="-128"/>
                <a:cs typeface="ＭＳ Ｐゴシック" charset="-128"/>
              </a:rPr>
              <a:t>I</a:t>
            </a:r>
            <a:r>
              <a:rPr lang="en-US" altLang="en-US" sz="1600" dirty="0" smtClean="0">
                <a:solidFill>
                  <a:schemeClr val="bg1">
                    <a:lumMod val="50000"/>
                  </a:schemeClr>
                </a:solidFill>
                <a:ea typeface="ＭＳ Ｐゴシック" charset="-128"/>
                <a:cs typeface="ＭＳ Ｐゴシック" charset="-128"/>
              </a:rPr>
              <a:t>ndependent validation </a:t>
            </a:r>
            <a:r>
              <a:rPr lang="en-US" altLang="en-US" sz="1600" dirty="0" smtClean="0">
                <a:solidFill>
                  <a:schemeClr val="bg1">
                    <a:lumMod val="50000"/>
                  </a:schemeClr>
                </a:solidFill>
                <a:ea typeface="ＭＳ Ｐゴシック" charset="-128"/>
                <a:cs typeface="ＭＳ Ｐゴシック" charset="-128"/>
              </a:rPr>
              <a:t/>
            </a:r>
            <a:br>
              <a:rPr lang="en-US" altLang="en-US" sz="1600" dirty="0" smtClean="0">
                <a:solidFill>
                  <a:schemeClr val="bg1">
                    <a:lumMod val="50000"/>
                  </a:schemeClr>
                </a:solidFill>
                <a:ea typeface="ＭＳ Ｐゴシック" charset="-128"/>
                <a:cs typeface="ＭＳ Ｐゴシック" charset="-128"/>
              </a:rPr>
            </a:br>
            <a:r>
              <a:rPr lang="en-US" altLang="en-US" sz="1600" dirty="0" smtClean="0">
                <a:solidFill>
                  <a:schemeClr val="bg1">
                    <a:lumMod val="50000"/>
                  </a:schemeClr>
                </a:solidFill>
                <a:ea typeface="ＭＳ Ｐゴシック" charset="-128"/>
                <a:cs typeface="ＭＳ Ｐゴシック" charset="-128"/>
              </a:rPr>
              <a:t>on </a:t>
            </a:r>
            <a:r>
              <a:rPr lang="en-US" altLang="en-US" sz="1600" dirty="0" smtClean="0">
                <a:solidFill>
                  <a:schemeClr val="bg1">
                    <a:lumMod val="50000"/>
                  </a:schemeClr>
                </a:solidFill>
                <a:ea typeface="ＭＳ Ｐゴシック" charset="-128"/>
                <a:cs typeface="ＭＳ Ｐゴシック" charset="-128"/>
              </a:rPr>
              <a:t>an expt. validation set</a:t>
            </a:r>
          </a:p>
          <a:p>
            <a:pPr lvl="2"/>
            <a:r>
              <a:rPr lang="en-US" altLang="en-US" sz="1600" dirty="0" smtClean="0">
                <a:solidFill>
                  <a:schemeClr val="bg1">
                    <a:lumMod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GERP</a:t>
            </a:r>
            <a:r>
              <a:rPr lang="en-US" altLang="en-US" sz="1600" dirty="0" smtClean="0">
                <a:solidFill>
                  <a:schemeClr val="bg1">
                    <a:lumMod val="50000"/>
                  </a:schemeClr>
                </a:solidFill>
                <a:ea typeface="ＭＳ Ｐゴシック" charset="-128"/>
                <a:cs typeface="ＭＳ Ｐゴシック" charset="-128"/>
              </a:rPr>
              <a:t>).</a:t>
            </a:r>
          </a:p>
          <a:p>
            <a:pPr lvl="2"/>
            <a:r>
              <a:rPr lang="en-US" altLang="en-US" sz="1600" dirty="0" smtClean="0">
                <a:solidFill>
                  <a:schemeClr val="bg1">
                    <a:lumMod val="50000"/>
                  </a:schemeClr>
                </a:solidFill>
                <a:ea typeface="ＭＳ Ｐゴシック" charset="-128"/>
                <a:cs typeface="ＭＳ Ｐゴシック" charset="-128"/>
              </a:rPr>
              <a:t>Picks </a:t>
            </a:r>
            <a:r>
              <a:rPr lang="en-US" altLang="en-US" sz="1600" dirty="0" smtClean="0">
                <a:solidFill>
                  <a:schemeClr val="bg1">
                    <a:lumMod val="50000"/>
                  </a:schemeClr>
                </a:solidFill>
                <a:ea typeface="ＭＳ Ｐゴシック" charset="-128"/>
                <a:cs typeface="ＭＳ Ｐゴシック" charset="-128"/>
              </a:rPr>
              <a:t>out certain drugs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a:t>
            </a:r>
            <a:r>
              <a:rPr lang="en-US" altLang="en-US" sz="1600" dirty="0" err="1" smtClean="0">
                <a:solidFill>
                  <a:schemeClr val="bg1">
                    <a:lumMod val="50000"/>
                  </a:schemeClr>
                </a:solidFill>
                <a:ea typeface="ＭＳ Ｐゴシック" charset="-128"/>
                <a:cs typeface="ＭＳ Ｐゴシック" charset="-128"/>
              </a:rPr>
              <a:t>imatinib</a:t>
            </a:r>
            <a:r>
              <a:rPr lang="en-US" altLang="en-US" sz="1600" dirty="0" smtClean="0">
                <a:solidFill>
                  <a:schemeClr val="bg1">
                    <a:lumMod val="50000"/>
                  </a:schemeClr>
                </a:solidFill>
                <a:ea typeface="ＭＳ Ｐゴシック" charset="-128"/>
                <a:cs typeface="ＭＳ Ｐゴシック" charset="-128"/>
              </a:rPr>
              <a:t>) as being particularly sensitive to SNVs</a:t>
            </a:r>
            <a:endParaRPr lang="en-US" altLang="en-US" sz="16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1630349360"/>
      </p:ext>
    </p:extLst>
  </p:cSld>
  <p:clrMapOvr>
    <a:masterClrMapping/>
  </p:clrMapOvr>
  <p:transition advTm="238108"/>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77050" y="1073025"/>
            <a:ext cx="8589900" cy="771000"/>
          </a:xfrm>
          <a:prstGeom prst="rect">
            <a:avLst/>
          </a:prstGeom>
        </p:spPr>
        <p:txBody>
          <a:bodyPr spcFirstLastPara="1" vert="horz" wrap="square" lIns="91425" tIns="91425" rIns="91425" bIns="91425" rtlCol="0" anchor="t" anchorCtr="0">
            <a:noAutofit/>
          </a:bodyPr>
          <a:lstStyle/>
          <a:p>
            <a:pPr algn="ctr"/>
            <a:r>
              <a:rPr lang="en" sz="2400" b="1" dirty="0" smtClean="0">
                <a:solidFill>
                  <a:srgbClr val="22228B"/>
                </a:solidFill>
              </a:rPr>
              <a:t>Phase </a:t>
            </a:r>
            <a:r>
              <a:rPr lang="en" sz="2400" b="1" dirty="0">
                <a:solidFill>
                  <a:srgbClr val="22228B"/>
                </a:solidFill>
              </a:rPr>
              <a:t>1 </a:t>
            </a:r>
            <a:r>
              <a:rPr lang="en" sz="2400" b="1" dirty="0" err="1">
                <a:solidFill>
                  <a:srgbClr val="22228B"/>
                </a:solidFill>
              </a:rPr>
              <a:t>PsychENCODE</a:t>
            </a:r>
            <a:r>
              <a:rPr lang="en" sz="2400" b="1" dirty="0">
                <a:solidFill>
                  <a:srgbClr val="22228B"/>
                </a:solidFill>
              </a:rPr>
              <a:t> capstone resource: </a:t>
            </a:r>
            <a:br>
              <a:rPr lang="en" sz="2400" b="1" dirty="0">
                <a:solidFill>
                  <a:srgbClr val="22228B"/>
                </a:solidFill>
              </a:rPr>
            </a:br>
            <a:r>
              <a:rPr lang="en" sz="2400" b="1" dirty="0">
                <a:solidFill>
                  <a:srgbClr val="22228B"/>
                </a:solidFill>
              </a:rPr>
              <a:t>Layers of distributed information</a:t>
            </a:r>
            <a:endParaRPr dirty="0"/>
          </a:p>
        </p:txBody>
      </p:sp>
      <p:pic>
        <p:nvPicPr>
          <p:cNvPr id="55" name="Google Shape;55;p13"/>
          <p:cNvPicPr preferRelativeResize="0"/>
          <p:nvPr/>
        </p:nvPicPr>
        <p:blipFill>
          <a:blip r:embed="rId3">
            <a:alphaModFix/>
          </a:blip>
          <a:stretch>
            <a:fillRect/>
          </a:stretch>
        </p:blipFill>
        <p:spPr>
          <a:xfrm>
            <a:off x="1606400" y="1935176"/>
            <a:ext cx="5209102" cy="3885875"/>
          </a:xfrm>
          <a:prstGeom prst="rect">
            <a:avLst/>
          </a:prstGeom>
          <a:noFill/>
          <a:ln>
            <a:noFill/>
          </a:ln>
        </p:spPr>
      </p:pic>
      <p:sp>
        <p:nvSpPr>
          <p:cNvPr id="56" name="Google Shape;56;p13"/>
          <p:cNvSpPr txBox="1"/>
          <p:nvPr/>
        </p:nvSpPr>
        <p:spPr>
          <a:xfrm>
            <a:off x="6247850" y="2090325"/>
            <a:ext cx="2710500" cy="22134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dirty="0"/>
              <a:t>Material in the 3 capstones:</a:t>
            </a:r>
            <a:endParaRPr dirty="0"/>
          </a:p>
          <a:p>
            <a:pPr>
              <a:spcBef>
                <a:spcPts val="0"/>
              </a:spcBef>
              <a:spcAft>
                <a:spcPts val="0"/>
              </a:spcAft>
            </a:pPr>
            <a:endParaRPr dirty="0"/>
          </a:p>
          <a:p>
            <a:pPr>
              <a:spcBef>
                <a:spcPts val="0"/>
              </a:spcBef>
              <a:spcAft>
                <a:spcPts val="0"/>
              </a:spcAft>
            </a:pPr>
            <a:r>
              <a:rPr lang="en" dirty="0"/>
              <a:t>AC - Wang et al. ('18)</a:t>
            </a:r>
            <a:endParaRPr dirty="0"/>
          </a:p>
          <a:p>
            <a:pPr>
              <a:spcBef>
                <a:spcPts val="0"/>
              </a:spcBef>
              <a:spcAft>
                <a:spcPts val="0"/>
              </a:spcAft>
            </a:pPr>
            <a:r>
              <a:rPr lang="en" dirty="0"/>
              <a:t>DC - Li et al. ('18)</a:t>
            </a:r>
            <a:endParaRPr dirty="0"/>
          </a:p>
          <a:p>
            <a:pPr>
              <a:spcBef>
                <a:spcPts val="0"/>
              </a:spcBef>
              <a:spcAft>
                <a:spcPts val="0"/>
              </a:spcAft>
            </a:pPr>
            <a:r>
              <a:rPr lang="en" dirty="0"/>
              <a:t>NC - </a:t>
            </a:r>
            <a:r>
              <a:rPr lang="en" dirty="0" err="1"/>
              <a:t>Gandal</a:t>
            </a:r>
            <a:r>
              <a:rPr lang="en" dirty="0"/>
              <a:t> et al. ('18)</a:t>
            </a:r>
            <a:endParaRPr dirty="0"/>
          </a:p>
          <a:p>
            <a:pPr>
              <a:spcBef>
                <a:spcPts val="0"/>
              </a:spcBef>
              <a:spcAft>
                <a:spcPts val="0"/>
              </a:spcAft>
            </a:pPr>
            <a:endParaRPr dirty="0"/>
          </a:p>
        </p:txBody>
      </p:sp>
      <p:sp>
        <p:nvSpPr>
          <p:cNvPr id="57" name="Google Shape;57;p13"/>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pPr>
              <a:spcBef>
                <a:spcPts val="0"/>
              </a:spcBef>
              <a:spcAft>
                <a:spcPts val="0"/>
              </a:spcAft>
              <a:buClr>
                <a:srgbClr val="000000"/>
              </a:buClr>
              <a:buSzPts val="1100"/>
            </a:pPr>
            <a:fld id="{00000000-1234-1234-1234-123412341234}" type="slidenum">
              <a:rPr lang="en"/>
              <a:pPr>
                <a:spcBef>
                  <a:spcPts val="0"/>
                </a:spcBef>
                <a:spcAft>
                  <a:spcPts val="0"/>
                </a:spcAft>
                <a:buClr>
                  <a:srgbClr val="000000"/>
                </a:buClr>
                <a:buSzPts val="1100"/>
              </a:pPr>
              <a:t>39</a:t>
            </a:fld>
            <a:endParaRPr/>
          </a:p>
        </p:txBody>
      </p:sp>
      <p:sp>
        <p:nvSpPr>
          <p:cNvPr id="2" name="TextBox 1"/>
          <p:cNvSpPr txBox="1"/>
          <p:nvPr/>
        </p:nvSpPr>
        <p:spPr>
          <a:xfrm>
            <a:off x="983672" y="6036040"/>
            <a:ext cx="6511636" cy="923330"/>
          </a:xfrm>
          <a:prstGeom prst="rect">
            <a:avLst/>
          </a:prstGeom>
          <a:noFill/>
        </p:spPr>
        <p:txBody>
          <a:bodyPr wrap="square" rtlCol="0">
            <a:spAutoFit/>
          </a:bodyPr>
          <a:lstStyle/>
          <a:p>
            <a:pPr algn="ctr">
              <a:spcBef>
                <a:spcPts val="0"/>
              </a:spcBef>
              <a:spcAft>
                <a:spcPts val="0"/>
              </a:spcAft>
            </a:pPr>
            <a:r>
              <a:rPr lang="en" sz="1800" dirty="0" err="1"/>
              <a:t>Resource.psychencode.org</a:t>
            </a:r>
            <a:endParaRPr lang="en" sz="1800" dirty="0"/>
          </a:p>
          <a:p>
            <a:pPr algn="ctr">
              <a:spcBef>
                <a:spcPts val="0"/>
              </a:spcBef>
              <a:spcAft>
                <a:spcPts val="0"/>
              </a:spcAft>
            </a:pPr>
            <a:r>
              <a:rPr lang="en" sz="1800" dirty="0" err="1"/>
              <a:t>Development.psychencode.org</a:t>
            </a:r>
            <a:endParaRPr lang="en" sz="1800" dirty="0"/>
          </a:p>
          <a:p>
            <a:pPr algn="ctr"/>
            <a:endParaRPr lang="en-US" sz="1800" dirty="0"/>
          </a:p>
        </p:txBody>
      </p:sp>
    </p:spTree>
    <p:extLst>
      <p:ext uri="{BB962C8B-B14F-4D97-AF65-F5344CB8AC3E}">
        <p14:creationId xmlns:p14="http://schemas.microsoft.com/office/powerpoint/2010/main" val="1018529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2792F-EA89-C54A-81A2-2DEFB16235FE}"/>
              </a:ext>
            </a:extLst>
          </p:cNvPr>
          <p:cNvSpPr>
            <a:spLocks noGrp="1"/>
          </p:cNvSpPr>
          <p:nvPr>
            <p:ph type="title"/>
          </p:nvPr>
        </p:nvSpPr>
        <p:spPr>
          <a:xfrm>
            <a:off x="386547" y="502875"/>
            <a:ext cx="3650150" cy="699745"/>
          </a:xfrm>
        </p:spPr>
        <p:txBody>
          <a:bodyPr>
            <a:noAutofit/>
          </a:bodyPr>
          <a:lstStyle/>
          <a:p>
            <a:r>
              <a:rPr lang="en-US" dirty="0"/>
              <a:t>What to do with these variants </a:t>
            </a:r>
            <a:r>
              <a:rPr lang="en-US" dirty="0" smtClean="0"/>
              <a:t>in </a:t>
            </a:r>
            <a:r>
              <a:rPr lang="en-US" dirty="0"/>
              <a:t>relation to disease</a:t>
            </a:r>
            <a:endParaRPr lang="en-US" dirty="0"/>
          </a:p>
        </p:txBody>
      </p:sp>
      <p:sp>
        <p:nvSpPr>
          <p:cNvPr id="3" name="Content Placeholder 2">
            <a:extLst>
              <a:ext uri="{FF2B5EF4-FFF2-40B4-BE49-F238E27FC236}">
                <a16:creationId xmlns:a16="http://schemas.microsoft.com/office/drawing/2014/main" xmlns="" id="{E60663FB-B077-4147-AA88-F0EEA2D124E3}"/>
              </a:ext>
            </a:extLst>
          </p:cNvPr>
          <p:cNvSpPr>
            <a:spLocks noGrp="1"/>
          </p:cNvSpPr>
          <p:nvPr>
            <p:ph idx="1"/>
          </p:nvPr>
        </p:nvSpPr>
        <p:spPr>
          <a:xfrm>
            <a:off x="4150756" y="155168"/>
            <a:ext cx="4645715" cy="4801145"/>
          </a:xfrm>
        </p:spPr>
        <p:txBody>
          <a:bodyPr>
            <a:normAutofit/>
          </a:bodyPr>
          <a:lstStyle/>
          <a:p>
            <a:r>
              <a:rPr lang="en-US" b="1" dirty="0" smtClean="0"/>
              <a:t>Personalized </a:t>
            </a:r>
            <a:r>
              <a:rPr lang="en-US" b="1" dirty="0"/>
              <a:t>risk </a:t>
            </a:r>
            <a:r>
              <a:rPr lang="en-US" b="1" dirty="0" smtClean="0"/>
              <a:t>prediction </a:t>
            </a:r>
            <a:br>
              <a:rPr lang="en-US" b="1" dirty="0" smtClean="0"/>
            </a:br>
            <a:r>
              <a:rPr lang="en-US" b="1" dirty="0" smtClean="0"/>
              <a:t>for many conditions</a:t>
            </a:r>
            <a:endParaRPr lang="en-US" b="1" dirty="0"/>
          </a:p>
          <a:p>
            <a:r>
              <a:rPr lang="en-US" dirty="0" smtClean="0"/>
              <a:t>Precision oncology</a:t>
            </a:r>
          </a:p>
          <a:p>
            <a:r>
              <a:rPr lang="en-US" b="1" dirty="0" smtClean="0"/>
              <a:t>Drug target identification </a:t>
            </a:r>
            <a:br>
              <a:rPr lang="en-US" b="1" dirty="0" smtClean="0"/>
            </a:br>
            <a:r>
              <a:rPr lang="en-US" b="1" dirty="0" smtClean="0"/>
              <a:t>via genetic associations</a:t>
            </a:r>
            <a:endParaRPr lang="en-US" b="1" dirty="0"/>
          </a:p>
          <a:p>
            <a:r>
              <a:rPr lang="en-US" b="1" dirty="0" smtClean="0"/>
              <a:t>Accounting for differential drug sensitivity</a:t>
            </a:r>
            <a:endParaRPr lang="en-US" b="1" dirty="0"/>
          </a:p>
          <a:p>
            <a:endParaRPr lang="en-US" dirty="0"/>
          </a:p>
        </p:txBody>
      </p:sp>
      <p:pic>
        <p:nvPicPr>
          <p:cNvPr id="4" name="Picture 3" descr="A picture containing object&#10;&#10;Description automatically generated">
            <a:extLst>
              <a:ext uri="{FF2B5EF4-FFF2-40B4-BE49-F238E27FC236}">
                <a16:creationId xmlns:a16="http://schemas.microsoft.com/office/drawing/2014/main" xmlns="" id="{33319C7D-AFE4-1643-82E1-24D85871D465}"/>
              </a:ext>
            </a:extLst>
          </p:cNvPr>
          <p:cNvPicPr>
            <a:picLocks noChangeAspect="1"/>
          </p:cNvPicPr>
          <p:nvPr/>
        </p:nvPicPr>
        <p:blipFill>
          <a:blip r:embed="rId2"/>
          <a:stretch>
            <a:fillRect/>
          </a:stretch>
        </p:blipFill>
        <p:spPr>
          <a:xfrm>
            <a:off x="4431877" y="3420949"/>
            <a:ext cx="4083472" cy="3070727"/>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xmlns="" id="{075E0673-6B1B-F741-B4B7-AA7E212B9CCF}"/>
              </a:ext>
            </a:extLst>
          </p:cNvPr>
          <p:cNvPicPr>
            <a:picLocks noChangeAspect="1"/>
          </p:cNvPicPr>
          <p:nvPr/>
        </p:nvPicPr>
        <p:blipFill>
          <a:blip r:embed="rId3"/>
          <a:stretch>
            <a:fillRect/>
          </a:stretch>
        </p:blipFill>
        <p:spPr>
          <a:xfrm>
            <a:off x="727379" y="1527151"/>
            <a:ext cx="2968487" cy="5158570"/>
          </a:xfrm>
          <a:prstGeom prst="rect">
            <a:avLst/>
          </a:prstGeom>
        </p:spPr>
      </p:pic>
    </p:spTree>
    <p:extLst>
      <p:ext uri="{BB962C8B-B14F-4D97-AF65-F5344CB8AC3E}">
        <p14:creationId xmlns:p14="http://schemas.microsoft.com/office/powerpoint/2010/main" val="117447401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F8275BB-8574-B04E-953E-204679C72A49}"/>
              </a:ext>
            </a:extLst>
          </p:cNvPr>
          <p:cNvSpPr>
            <a:spLocks noGrp="1"/>
          </p:cNvSpPr>
          <p:nvPr>
            <p:ph type="title"/>
          </p:nvPr>
        </p:nvSpPr>
        <p:spPr>
          <a:xfrm>
            <a:off x="18208" y="9188"/>
            <a:ext cx="3221182" cy="2937164"/>
          </a:xfrm>
        </p:spPr>
        <p:txBody>
          <a:bodyPr/>
          <a:lstStyle/>
          <a:p>
            <a:r>
              <a:rPr lang="en-US" dirty="0"/>
              <a:t>Cross tissue variation in </a:t>
            </a:r>
            <a:r>
              <a:rPr lang="en-US" dirty="0">
                <a:solidFill>
                  <a:schemeClr val="tx1"/>
                </a:solidFill>
              </a:rPr>
              <a:t>Chromatin &amp; Expression</a:t>
            </a:r>
            <a:r>
              <a:rPr lang="en-US" dirty="0"/>
              <a:t/>
            </a:r>
            <a:br>
              <a:rPr lang="en-US" dirty="0"/>
            </a:br>
            <a:r>
              <a:rPr lang="en-US" sz="1000" dirty="0"/>
              <a:t/>
            </a:r>
            <a:br>
              <a:rPr lang="en-US" sz="1000" dirty="0"/>
            </a:br>
            <a:r>
              <a:rPr lang="en-US" sz="2000" dirty="0"/>
              <a:t>Placing the </a:t>
            </a:r>
            <a:br>
              <a:rPr lang="en-US" sz="2000" dirty="0"/>
            </a:br>
            <a:r>
              <a:rPr lang="en-US" sz="2000" dirty="0">
                <a:solidFill>
                  <a:srgbClr val="00B050"/>
                </a:solidFill>
              </a:rPr>
              <a:t>Brain</a:t>
            </a:r>
            <a:r>
              <a:rPr lang="en-US" sz="2000" dirty="0"/>
              <a:t> </a:t>
            </a:r>
            <a:br>
              <a:rPr lang="en-US" sz="2000" dirty="0"/>
            </a:br>
            <a:r>
              <a:rPr lang="en-US" sz="2000" dirty="0"/>
              <a:t>in context of all other </a:t>
            </a:r>
            <a:r>
              <a:rPr lang="en-US" sz="2000" dirty="0">
                <a:solidFill>
                  <a:srgbClr val="E452C6"/>
                </a:solidFill>
              </a:rPr>
              <a:t>Body Tissues</a:t>
            </a:r>
            <a:endParaRPr lang="en-US" dirty="0">
              <a:solidFill>
                <a:srgbClr val="E452C6"/>
              </a:solidFill>
            </a:endParaRPr>
          </a:p>
        </p:txBody>
      </p:sp>
      <p:pic>
        <p:nvPicPr>
          <p:cNvPr id="12" name="Picture 11">
            <a:extLst>
              <a:ext uri="{FF2B5EF4-FFF2-40B4-BE49-F238E27FC236}">
                <a16:creationId xmlns:a16="http://schemas.microsoft.com/office/drawing/2014/main" xmlns="" id="{188D14E3-B792-6744-B1EF-DD88A83461D6}"/>
              </a:ext>
            </a:extLst>
          </p:cNvPr>
          <p:cNvPicPr>
            <a:picLocks noChangeAspect="1"/>
          </p:cNvPicPr>
          <p:nvPr/>
        </p:nvPicPr>
        <p:blipFill>
          <a:blip r:embed="rId3"/>
          <a:stretch>
            <a:fillRect/>
          </a:stretch>
        </p:blipFill>
        <p:spPr>
          <a:xfrm rot="5400000">
            <a:off x="2589311" y="727721"/>
            <a:ext cx="3162562" cy="2019014"/>
          </a:xfrm>
          <a:prstGeom prst="rect">
            <a:avLst/>
          </a:prstGeom>
        </p:spPr>
      </p:pic>
      <p:pic>
        <p:nvPicPr>
          <p:cNvPr id="14" name="Picture 13">
            <a:extLst>
              <a:ext uri="{FF2B5EF4-FFF2-40B4-BE49-F238E27FC236}">
                <a16:creationId xmlns:a16="http://schemas.microsoft.com/office/drawing/2014/main" xmlns="" id="{94E962B8-20FC-3547-AE9C-E236498CB2D8}"/>
              </a:ext>
            </a:extLst>
          </p:cNvPr>
          <p:cNvPicPr>
            <a:picLocks noChangeAspect="1"/>
          </p:cNvPicPr>
          <p:nvPr/>
        </p:nvPicPr>
        <p:blipFill>
          <a:blip r:embed="rId4"/>
          <a:stretch>
            <a:fillRect/>
          </a:stretch>
        </p:blipFill>
        <p:spPr>
          <a:xfrm>
            <a:off x="234572" y="3990110"/>
            <a:ext cx="3935494" cy="2754476"/>
          </a:xfrm>
          <a:prstGeom prst="rect">
            <a:avLst/>
          </a:prstGeom>
        </p:spPr>
      </p:pic>
      <p:sp>
        <p:nvSpPr>
          <p:cNvPr id="15" name="TextBox 14">
            <a:extLst>
              <a:ext uri="{FF2B5EF4-FFF2-40B4-BE49-F238E27FC236}">
                <a16:creationId xmlns:a16="http://schemas.microsoft.com/office/drawing/2014/main" xmlns="" id="{59CCEB43-7AEA-2849-995E-B45B3250CBB6}"/>
              </a:ext>
            </a:extLst>
          </p:cNvPr>
          <p:cNvSpPr txBox="1"/>
          <p:nvPr/>
        </p:nvSpPr>
        <p:spPr>
          <a:xfrm>
            <a:off x="46047" y="3224234"/>
            <a:ext cx="3935494" cy="1015663"/>
          </a:xfrm>
          <a:prstGeom prst="rect">
            <a:avLst/>
          </a:prstGeom>
          <a:noFill/>
        </p:spPr>
        <p:txBody>
          <a:bodyPr wrap="square" rtlCol="0">
            <a:spAutoFit/>
          </a:bodyPr>
          <a:lstStyle/>
          <a:p>
            <a:r>
              <a:rPr lang="en-US" sz="2000" dirty="0"/>
              <a:t>Transcriptome diversity </a:t>
            </a:r>
            <a:r>
              <a:rPr lang="en-US" b="0" dirty="0"/>
              <a:t>increases in the non-coding portion of the </a:t>
            </a:r>
            <a:r>
              <a:rPr lang="en-US" sz="2000" dirty="0">
                <a:solidFill>
                  <a:srgbClr val="00B050"/>
                </a:solidFill>
                <a:latin typeface="+mj-lt"/>
                <a:ea typeface="ＭＳ Ｐゴシック" pitchFamily="-65" charset="-128"/>
              </a:rPr>
              <a:t>brain genome </a:t>
            </a:r>
            <a:r>
              <a:rPr lang="en-US" b="0" dirty="0"/>
              <a:t>while decreases in </a:t>
            </a:r>
            <a:r>
              <a:rPr lang="en-US" sz="2000" dirty="0">
                <a:solidFill>
                  <a:srgbClr val="E452C6"/>
                </a:solidFill>
                <a:latin typeface="+mj-lt"/>
                <a:ea typeface="ＭＳ Ｐゴシック" pitchFamily="-65" charset="-128"/>
              </a:rPr>
              <a:t>other tissues</a:t>
            </a:r>
          </a:p>
        </p:txBody>
      </p:sp>
      <p:grpSp>
        <p:nvGrpSpPr>
          <p:cNvPr id="19" name="Group 18">
            <a:extLst>
              <a:ext uri="{FF2B5EF4-FFF2-40B4-BE49-F238E27FC236}">
                <a16:creationId xmlns:a16="http://schemas.microsoft.com/office/drawing/2014/main" xmlns="" id="{95889DC8-74B2-DD40-A9FE-34521B82F44B}"/>
              </a:ext>
            </a:extLst>
          </p:cNvPr>
          <p:cNvGrpSpPr/>
          <p:nvPr/>
        </p:nvGrpSpPr>
        <p:grpSpPr>
          <a:xfrm>
            <a:off x="4506238" y="3711276"/>
            <a:ext cx="4306635" cy="3156855"/>
            <a:chOff x="3432914" y="3695439"/>
            <a:chExt cx="4306635" cy="3156855"/>
          </a:xfrm>
        </p:grpSpPr>
        <p:pic>
          <p:nvPicPr>
            <p:cNvPr id="11" name="Picture 10">
              <a:extLst>
                <a:ext uri="{FF2B5EF4-FFF2-40B4-BE49-F238E27FC236}">
                  <a16:creationId xmlns:a16="http://schemas.microsoft.com/office/drawing/2014/main" xmlns="" id="{EA2786D8-D3CA-6843-975F-99257F1B4EAA}"/>
                </a:ext>
              </a:extLst>
            </p:cNvPr>
            <p:cNvPicPr>
              <a:picLocks noChangeAspect="1"/>
            </p:cNvPicPr>
            <p:nvPr/>
          </p:nvPicPr>
          <p:blipFill rotWithShape="1">
            <a:blip r:embed="rId5"/>
            <a:srcRect l="49690" t="57168" b="777"/>
            <a:stretch/>
          </p:blipFill>
          <p:spPr>
            <a:xfrm>
              <a:off x="3538359" y="3696154"/>
              <a:ext cx="4201190" cy="3156140"/>
            </a:xfrm>
            <a:prstGeom prst="rect">
              <a:avLst/>
            </a:prstGeom>
          </p:spPr>
        </p:pic>
        <p:sp>
          <p:nvSpPr>
            <p:cNvPr id="16" name="Rectangle 15">
              <a:extLst>
                <a:ext uri="{FF2B5EF4-FFF2-40B4-BE49-F238E27FC236}">
                  <a16:creationId xmlns:a16="http://schemas.microsoft.com/office/drawing/2014/main" xmlns="" id="{092985DF-62FD-314D-BE57-E561AE992B40}"/>
                </a:ext>
              </a:extLst>
            </p:cNvPr>
            <p:cNvSpPr/>
            <p:nvPr/>
          </p:nvSpPr>
          <p:spPr bwMode="auto">
            <a:xfrm>
              <a:off x="3432914" y="3695439"/>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grpSp>
        <p:nvGrpSpPr>
          <p:cNvPr id="18" name="Group 17">
            <a:extLst>
              <a:ext uri="{FF2B5EF4-FFF2-40B4-BE49-F238E27FC236}">
                <a16:creationId xmlns:a16="http://schemas.microsoft.com/office/drawing/2014/main" xmlns="" id="{08FDD44F-2C1A-354B-99D4-CEE23CCCEEE2}"/>
              </a:ext>
            </a:extLst>
          </p:cNvPr>
          <p:cNvGrpSpPr/>
          <p:nvPr/>
        </p:nvGrpSpPr>
        <p:grpSpPr>
          <a:xfrm>
            <a:off x="5593280" y="138626"/>
            <a:ext cx="3109561" cy="3179883"/>
            <a:chOff x="201891" y="3679733"/>
            <a:chExt cx="3109561" cy="3179883"/>
          </a:xfrm>
        </p:grpSpPr>
        <p:pic>
          <p:nvPicPr>
            <p:cNvPr id="13" name="Picture 12">
              <a:extLst>
                <a:ext uri="{FF2B5EF4-FFF2-40B4-BE49-F238E27FC236}">
                  <a16:creationId xmlns:a16="http://schemas.microsoft.com/office/drawing/2014/main" xmlns="" id="{5004EC2D-388C-214E-9180-8570AF96E980}"/>
                </a:ext>
              </a:extLst>
            </p:cNvPr>
            <p:cNvPicPr>
              <a:picLocks noChangeAspect="1"/>
            </p:cNvPicPr>
            <p:nvPr/>
          </p:nvPicPr>
          <p:blipFill rotWithShape="1">
            <a:blip r:embed="rId5"/>
            <a:srcRect l="49690" b="42917"/>
            <a:stretch/>
          </p:blipFill>
          <p:spPr>
            <a:xfrm>
              <a:off x="201891" y="3688832"/>
              <a:ext cx="3109561" cy="3170784"/>
            </a:xfrm>
            <a:prstGeom prst="rect">
              <a:avLst/>
            </a:prstGeom>
          </p:spPr>
        </p:pic>
        <p:sp>
          <p:nvSpPr>
            <p:cNvPr id="17" name="Rectangle 16">
              <a:extLst>
                <a:ext uri="{FF2B5EF4-FFF2-40B4-BE49-F238E27FC236}">
                  <a16:creationId xmlns:a16="http://schemas.microsoft.com/office/drawing/2014/main" xmlns="" id="{B9EC6503-3282-DD4D-AB5E-6AE23E9FEF2C}"/>
                </a:ext>
              </a:extLst>
            </p:cNvPr>
            <p:cNvSpPr/>
            <p:nvPr/>
          </p:nvSpPr>
          <p:spPr bwMode="auto">
            <a:xfrm>
              <a:off x="201891" y="3679733"/>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9" name="TextBox 8">
            <a:extLst>
              <a:ext uri="{FF2B5EF4-FFF2-40B4-BE49-F238E27FC236}">
                <a16:creationId xmlns:a16="http://schemas.microsoft.com/office/drawing/2014/main" xmlns="" id="{16183DC2-7BB1-6243-854C-E60D89DCE7B8}"/>
              </a:ext>
            </a:extLst>
          </p:cNvPr>
          <p:cNvSpPr txBox="1"/>
          <p:nvPr/>
        </p:nvSpPr>
        <p:spPr>
          <a:xfrm rot="16200000">
            <a:off x="7840218" y="5119640"/>
            <a:ext cx="1568058" cy="400110"/>
          </a:xfrm>
          <a:prstGeom prst="rect">
            <a:avLst/>
          </a:prstGeom>
          <a:noFill/>
        </p:spPr>
        <p:txBody>
          <a:bodyPr wrap="none" rtlCol="0">
            <a:spAutoFit/>
          </a:bodyPr>
          <a:lstStyle/>
          <a:p>
            <a:r>
              <a:rPr lang="en-US" sz="2000" dirty="0"/>
              <a:t>Expression</a:t>
            </a:r>
          </a:p>
        </p:txBody>
      </p:sp>
      <p:sp>
        <p:nvSpPr>
          <p:cNvPr id="8" name="TextBox 7">
            <a:extLst>
              <a:ext uri="{FF2B5EF4-FFF2-40B4-BE49-F238E27FC236}">
                <a16:creationId xmlns:a16="http://schemas.microsoft.com/office/drawing/2014/main" xmlns="" id="{8EF6AE06-F735-0F43-934E-FB08A2A533CD}"/>
              </a:ext>
            </a:extLst>
          </p:cNvPr>
          <p:cNvSpPr txBox="1"/>
          <p:nvPr/>
        </p:nvSpPr>
        <p:spPr>
          <a:xfrm rot="16200000">
            <a:off x="7890713" y="1567895"/>
            <a:ext cx="1467068" cy="400110"/>
          </a:xfrm>
          <a:prstGeom prst="rect">
            <a:avLst/>
          </a:prstGeom>
          <a:noFill/>
        </p:spPr>
        <p:txBody>
          <a:bodyPr wrap="none" rtlCol="0">
            <a:spAutoFit/>
          </a:bodyPr>
          <a:lstStyle/>
          <a:p>
            <a:r>
              <a:rPr lang="en-US" sz="2000" dirty="0"/>
              <a:t>Chromatin</a:t>
            </a:r>
          </a:p>
        </p:txBody>
      </p:sp>
      <p:sp>
        <p:nvSpPr>
          <p:cNvPr id="10" name="Rectangle 9">
            <a:extLst>
              <a:ext uri="{FF2B5EF4-FFF2-40B4-BE49-F238E27FC236}">
                <a16:creationId xmlns:a16="http://schemas.microsoft.com/office/drawing/2014/main" xmlns="" id="{6A722BD4-66F1-EC49-9293-C6A1E6C26914}"/>
              </a:ext>
            </a:extLst>
          </p:cNvPr>
          <p:cNvSpPr/>
          <p:nvPr/>
        </p:nvSpPr>
        <p:spPr>
          <a:xfrm>
            <a:off x="6864275" y="6571775"/>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
        <p:nvSpPr>
          <p:cNvPr id="20" name="TextBox 19">
            <a:extLst>
              <a:ext uri="{FF2B5EF4-FFF2-40B4-BE49-F238E27FC236}">
                <a16:creationId xmlns:a16="http://schemas.microsoft.com/office/drawing/2014/main" xmlns="" id="{E58B036B-774D-0A4C-A8F4-920C18554496}"/>
              </a:ext>
            </a:extLst>
          </p:cNvPr>
          <p:cNvSpPr txBox="1"/>
          <p:nvPr/>
        </p:nvSpPr>
        <p:spPr>
          <a:xfrm rot="16200000">
            <a:off x="4908128" y="1277715"/>
            <a:ext cx="712054" cy="400110"/>
          </a:xfrm>
          <a:prstGeom prst="rect">
            <a:avLst/>
          </a:prstGeom>
          <a:noFill/>
        </p:spPr>
        <p:txBody>
          <a:bodyPr wrap="none" rtlCol="0">
            <a:spAutoFit/>
          </a:bodyPr>
          <a:lstStyle/>
          <a:p>
            <a:r>
              <a:rPr lang="en-US" sz="2000" dirty="0"/>
              <a:t>Hi-C</a:t>
            </a:r>
          </a:p>
        </p:txBody>
      </p:sp>
    </p:spTree>
    <p:extLst>
      <p:ext uri="{BB962C8B-B14F-4D97-AF65-F5344CB8AC3E}">
        <p14:creationId xmlns:p14="http://schemas.microsoft.com/office/powerpoint/2010/main" val="107009675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86E3B-EC2C-BD4C-A79E-AE75EA461843}"/>
              </a:ext>
            </a:extLst>
          </p:cNvPr>
          <p:cNvSpPr>
            <a:spLocks noGrp="1"/>
          </p:cNvSpPr>
          <p:nvPr>
            <p:ph type="title"/>
          </p:nvPr>
        </p:nvSpPr>
        <p:spPr>
          <a:xfrm>
            <a:off x="100452" y="139955"/>
            <a:ext cx="6310783" cy="1334891"/>
          </a:xfrm>
        </p:spPr>
        <p:txBody>
          <a:bodyPr/>
          <a:lstStyle/>
          <a:p>
            <a:r>
              <a:rPr lang="en-US" dirty="0"/>
              <a:t>NRGN has variable expression over age and is in Synaptic vesicle cycle pathway is enriched in SCZ, BPD, ASD</a:t>
            </a:r>
          </a:p>
        </p:txBody>
      </p:sp>
      <p:pic>
        <p:nvPicPr>
          <p:cNvPr id="5" name="Picture 4">
            <a:extLst>
              <a:ext uri="{FF2B5EF4-FFF2-40B4-BE49-F238E27FC236}">
                <a16:creationId xmlns:a16="http://schemas.microsoft.com/office/drawing/2014/main" xmlns="" id="{544522AF-2F30-894E-B543-135A94B99AD9}"/>
              </a:ext>
            </a:extLst>
          </p:cNvPr>
          <p:cNvPicPr>
            <a:picLocks noChangeAspect="1"/>
          </p:cNvPicPr>
          <p:nvPr/>
        </p:nvPicPr>
        <p:blipFill>
          <a:blip r:embed="rId2"/>
          <a:stretch>
            <a:fillRect/>
          </a:stretch>
        </p:blipFill>
        <p:spPr>
          <a:xfrm>
            <a:off x="2147529" y="1712774"/>
            <a:ext cx="4209468" cy="4915202"/>
          </a:xfrm>
          <a:prstGeom prst="rect">
            <a:avLst/>
          </a:prstGeom>
        </p:spPr>
      </p:pic>
      <p:grpSp>
        <p:nvGrpSpPr>
          <p:cNvPr id="27" name="Group 26">
            <a:extLst>
              <a:ext uri="{FF2B5EF4-FFF2-40B4-BE49-F238E27FC236}">
                <a16:creationId xmlns:a16="http://schemas.microsoft.com/office/drawing/2014/main" xmlns="" id="{E0A5D745-8E0E-A741-A2E3-9E81E2DBB6C7}"/>
              </a:ext>
            </a:extLst>
          </p:cNvPr>
          <p:cNvGrpSpPr/>
          <p:nvPr/>
        </p:nvGrpSpPr>
        <p:grpSpPr>
          <a:xfrm rot="16200000">
            <a:off x="4410611" y="2611879"/>
            <a:ext cx="6549697" cy="1914094"/>
            <a:chOff x="127831" y="4389215"/>
            <a:chExt cx="6549697" cy="1914094"/>
          </a:xfrm>
        </p:grpSpPr>
        <p:pic>
          <p:nvPicPr>
            <p:cNvPr id="6" name="Picture 5">
              <a:extLst>
                <a:ext uri="{FF2B5EF4-FFF2-40B4-BE49-F238E27FC236}">
                  <a16:creationId xmlns:a16="http://schemas.microsoft.com/office/drawing/2014/main" xmlns="" id="{CFE2B019-A2E5-874B-B8DD-88576EE2862D}"/>
                </a:ext>
              </a:extLst>
            </p:cNvPr>
            <p:cNvPicPr>
              <a:picLocks noChangeAspect="1"/>
            </p:cNvPicPr>
            <p:nvPr/>
          </p:nvPicPr>
          <p:blipFill rotWithShape="1">
            <a:blip r:embed="rId3"/>
            <a:srcRect l="7195"/>
            <a:stretch/>
          </p:blipFill>
          <p:spPr>
            <a:xfrm rot="5400000">
              <a:off x="99164" y="5131484"/>
              <a:ext cx="1676171" cy="667479"/>
            </a:xfrm>
            <a:prstGeom prst="rect">
              <a:avLst/>
            </a:prstGeom>
          </p:spPr>
        </p:pic>
        <p:sp>
          <p:nvSpPr>
            <p:cNvPr id="7" name="TextBox 6">
              <a:extLst>
                <a:ext uri="{FF2B5EF4-FFF2-40B4-BE49-F238E27FC236}">
                  <a16:creationId xmlns:a16="http://schemas.microsoft.com/office/drawing/2014/main" xmlns="" id="{D975C11F-2EC8-974F-AD32-BCFA66453DB0}"/>
                </a:ext>
              </a:extLst>
            </p:cNvPr>
            <p:cNvSpPr txBox="1"/>
            <p:nvPr/>
          </p:nvSpPr>
          <p:spPr>
            <a:xfrm>
              <a:off x="343631" y="4724286"/>
              <a:ext cx="269626" cy="276999"/>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xmlns="" id="{4C4BED1E-D152-594F-B896-C0ECF43052C6}"/>
                </a:ext>
              </a:extLst>
            </p:cNvPr>
            <p:cNvSpPr txBox="1"/>
            <p:nvPr/>
          </p:nvSpPr>
          <p:spPr>
            <a:xfrm>
              <a:off x="299049" y="4996643"/>
              <a:ext cx="354584" cy="276999"/>
            </a:xfrm>
            <a:prstGeom prst="rect">
              <a:avLst/>
            </a:prstGeom>
            <a:noFill/>
          </p:spPr>
          <p:txBody>
            <a:bodyPr wrap="none" rtlCol="0">
              <a:spAutoFit/>
            </a:bodyPr>
            <a:lstStyle/>
            <a:p>
              <a:r>
                <a:rPr lang="en-US" dirty="0"/>
                <a:t>20</a:t>
              </a:r>
            </a:p>
          </p:txBody>
        </p:sp>
        <p:sp>
          <p:nvSpPr>
            <p:cNvPr id="9" name="TextBox 8">
              <a:extLst>
                <a:ext uri="{FF2B5EF4-FFF2-40B4-BE49-F238E27FC236}">
                  <a16:creationId xmlns:a16="http://schemas.microsoft.com/office/drawing/2014/main" xmlns="" id="{455809E5-1860-914E-8526-6345E0FA21C1}"/>
                </a:ext>
              </a:extLst>
            </p:cNvPr>
            <p:cNvSpPr txBox="1"/>
            <p:nvPr/>
          </p:nvSpPr>
          <p:spPr>
            <a:xfrm>
              <a:off x="295513" y="5314885"/>
              <a:ext cx="354584" cy="276999"/>
            </a:xfrm>
            <a:prstGeom prst="rect">
              <a:avLst/>
            </a:prstGeom>
            <a:noFill/>
          </p:spPr>
          <p:txBody>
            <a:bodyPr wrap="none" rtlCol="0">
              <a:spAutoFit/>
            </a:bodyPr>
            <a:lstStyle/>
            <a:p>
              <a:r>
                <a:rPr lang="en-US" dirty="0"/>
                <a:t>40</a:t>
              </a:r>
            </a:p>
          </p:txBody>
        </p:sp>
        <p:sp>
          <p:nvSpPr>
            <p:cNvPr id="10" name="TextBox 9">
              <a:extLst>
                <a:ext uri="{FF2B5EF4-FFF2-40B4-BE49-F238E27FC236}">
                  <a16:creationId xmlns:a16="http://schemas.microsoft.com/office/drawing/2014/main" xmlns="" id="{9DAF1C20-7B8D-CC44-AB1F-594C4124404C}"/>
                </a:ext>
              </a:extLst>
            </p:cNvPr>
            <p:cNvSpPr txBox="1"/>
            <p:nvPr/>
          </p:nvSpPr>
          <p:spPr>
            <a:xfrm>
              <a:off x="305827" y="5627618"/>
              <a:ext cx="354584" cy="276999"/>
            </a:xfrm>
            <a:prstGeom prst="rect">
              <a:avLst/>
            </a:prstGeom>
            <a:noFill/>
          </p:spPr>
          <p:txBody>
            <a:bodyPr wrap="none" rtlCol="0">
              <a:spAutoFit/>
            </a:bodyPr>
            <a:lstStyle/>
            <a:p>
              <a:r>
                <a:rPr lang="en-US" dirty="0"/>
                <a:t>60</a:t>
              </a:r>
            </a:p>
          </p:txBody>
        </p:sp>
        <p:sp>
          <p:nvSpPr>
            <p:cNvPr id="11" name="TextBox 10">
              <a:extLst>
                <a:ext uri="{FF2B5EF4-FFF2-40B4-BE49-F238E27FC236}">
                  <a16:creationId xmlns:a16="http://schemas.microsoft.com/office/drawing/2014/main" xmlns="" id="{5EB08BD6-A438-5C44-93F6-6BAC3DF78008}"/>
                </a:ext>
              </a:extLst>
            </p:cNvPr>
            <p:cNvSpPr txBox="1"/>
            <p:nvPr/>
          </p:nvSpPr>
          <p:spPr>
            <a:xfrm>
              <a:off x="305827" y="5949299"/>
              <a:ext cx="354584" cy="276999"/>
            </a:xfrm>
            <a:prstGeom prst="rect">
              <a:avLst/>
            </a:prstGeom>
            <a:noFill/>
          </p:spPr>
          <p:txBody>
            <a:bodyPr wrap="none" rtlCol="0">
              <a:spAutoFit/>
            </a:bodyPr>
            <a:lstStyle/>
            <a:p>
              <a:r>
                <a:rPr lang="en-US" dirty="0"/>
                <a:t>80</a:t>
              </a:r>
            </a:p>
          </p:txBody>
        </p:sp>
        <p:pic>
          <p:nvPicPr>
            <p:cNvPr id="12" name="Picture 11">
              <a:extLst>
                <a:ext uri="{FF2B5EF4-FFF2-40B4-BE49-F238E27FC236}">
                  <a16:creationId xmlns:a16="http://schemas.microsoft.com/office/drawing/2014/main" xmlns="" id="{5BB1B287-824B-5F4D-9AA2-D829E8181E71}"/>
                </a:ext>
              </a:extLst>
            </p:cNvPr>
            <p:cNvPicPr>
              <a:picLocks noChangeAspect="1"/>
            </p:cNvPicPr>
            <p:nvPr/>
          </p:nvPicPr>
          <p:blipFill rotWithShape="1">
            <a:blip r:embed="rId4"/>
            <a:srcRect l="16354" t="10365"/>
            <a:stretch/>
          </p:blipFill>
          <p:spPr>
            <a:xfrm rot="5400000">
              <a:off x="1290544" y="4656963"/>
              <a:ext cx="1580453" cy="1520803"/>
            </a:xfrm>
            <a:prstGeom prst="rect">
              <a:avLst/>
            </a:prstGeom>
          </p:spPr>
        </p:pic>
        <p:sp>
          <p:nvSpPr>
            <p:cNvPr id="14" name="TextBox 13">
              <a:extLst>
                <a:ext uri="{FF2B5EF4-FFF2-40B4-BE49-F238E27FC236}">
                  <a16:creationId xmlns:a16="http://schemas.microsoft.com/office/drawing/2014/main" xmlns="" id="{E5430445-BFF6-7B40-AD60-6836CF376CEB}"/>
                </a:ext>
              </a:extLst>
            </p:cNvPr>
            <p:cNvSpPr txBox="1"/>
            <p:nvPr/>
          </p:nvSpPr>
          <p:spPr>
            <a:xfrm>
              <a:off x="548577" y="4397963"/>
              <a:ext cx="269626" cy="276999"/>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xmlns="" id="{CF789590-F8F5-2B43-AEA8-FB4D429F8E44}"/>
                </a:ext>
              </a:extLst>
            </p:cNvPr>
            <p:cNvSpPr txBox="1"/>
            <p:nvPr/>
          </p:nvSpPr>
          <p:spPr>
            <a:xfrm>
              <a:off x="692526" y="4397963"/>
              <a:ext cx="269626" cy="276999"/>
            </a:xfrm>
            <a:prstGeom prst="rect">
              <a:avLst/>
            </a:prstGeom>
            <a:noFill/>
          </p:spPr>
          <p:txBody>
            <a:bodyPr wrap="none" rtlCol="0">
              <a:spAutoFit/>
            </a:bodyPr>
            <a:lstStyle/>
            <a:p>
              <a:r>
                <a:rPr lang="en-US" dirty="0"/>
                <a:t>2</a:t>
              </a:r>
            </a:p>
          </p:txBody>
        </p:sp>
        <p:sp>
          <p:nvSpPr>
            <p:cNvPr id="16" name="TextBox 15">
              <a:extLst>
                <a:ext uri="{FF2B5EF4-FFF2-40B4-BE49-F238E27FC236}">
                  <a16:creationId xmlns:a16="http://schemas.microsoft.com/office/drawing/2014/main" xmlns="" id="{09AA39CA-6B95-9A4B-92FB-EAB85AF969FA}"/>
                </a:ext>
              </a:extLst>
            </p:cNvPr>
            <p:cNvSpPr txBox="1"/>
            <p:nvPr/>
          </p:nvSpPr>
          <p:spPr>
            <a:xfrm>
              <a:off x="849489" y="4389215"/>
              <a:ext cx="269626" cy="276999"/>
            </a:xfrm>
            <a:prstGeom prst="rect">
              <a:avLst/>
            </a:prstGeom>
            <a:noFill/>
          </p:spPr>
          <p:txBody>
            <a:bodyPr wrap="none" rtlCol="0">
              <a:spAutoFit/>
            </a:bodyPr>
            <a:lstStyle/>
            <a:p>
              <a:r>
                <a:rPr lang="en-US" dirty="0"/>
                <a:t>4</a:t>
              </a:r>
            </a:p>
          </p:txBody>
        </p:sp>
        <p:sp>
          <p:nvSpPr>
            <p:cNvPr id="17" name="TextBox 16">
              <a:extLst>
                <a:ext uri="{FF2B5EF4-FFF2-40B4-BE49-F238E27FC236}">
                  <a16:creationId xmlns:a16="http://schemas.microsoft.com/office/drawing/2014/main" xmlns="" id="{54B2E124-FB29-3C49-AF30-95ED446CC455}"/>
                </a:ext>
              </a:extLst>
            </p:cNvPr>
            <p:cNvSpPr txBox="1"/>
            <p:nvPr/>
          </p:nvSpPr>
          <p:spPr>
            <a:xfrm>
              <a:off x="1601811" y="4389215"/>
              <a:ext cx="567784" cy="276999"/>
            </a:xfrm>
            <a:prstGeom prst="rect">
              <a:avLst/>
            </a:prstGeom>
            <a:noFill/>
          </p:spPr>
          <p:txBody>
            <a:bodyPr wrap="none" rtlCol="0">
              <a:spAutoFit/>
            </a:bodyPr>
            <a:lstStyle/>
            <a:p>
              <a:r>
                <a:rPr lang="en-US" dirty="0"/>
                <a:t>0.452</a:t>
              </a:r>
            </a:p>
          </p:txBody>
        </p:sp>
        <p:sp>
          <p:nvSpPr>
            <p:cNvPr id="18" name="TextBox 17">
              <a:extLst>
                <a:ext uri="{FF2B5EF4-FFF2-40B4-BE49-F238E27FC236}">
                  <a16:creationId xmlns:a16="http://schemas.microsoft.com/office/drawing/2014/main" xmlns="" id="{198B831A-3B25-F841-975C-DF899140E1E2}"/>
                </a:ext>
              </a:extLst>
            </p:cNvPr>
            <p:cNvSpPr txBox="1"/>
            <p:nvPr/>
          </p:nvSpPr>
          <p:spPr>
            <a:xfrm>
              <a:off x="2552283" y="4389215"/>
              <a:ext cx="482824" cy="276999"/>
            </a:xfrm>
            <a:prstGeom prst="rect">
              <a:avLst/>
            </a:prstGeom>
            <a:noFill/>
          </p:spPr>
          <p:txBody>
            <a:bodyPr wrap="none" rtlCol="0">
              <a:spAutoFit/>
            </a:bodyPr>
            <a:lstStyle/>
            <a:p>
              <a:r>
                <a:rPr lang="en-US" dirty="0"/>
                <a:t>0.46</a:t>
              </a:r>
            </a:p>
          </p:txBody>
        </p:sp>
        <p:sp>
          <p:nvSpPr>
            <p:cNvPr id="19" name="TextBox 18">
              <a:extLst>
                <a:ext uri="{FF2B5EF4-FFF2-40B4-BE49-F238E27FC236}">
                  <a16:creationId xmlns:a16="http://schemas.microsoft.com/office/drawing/2014/main" xmlns="" id="{D1697AAB-37B5-174B-8BC2-B928F68BE1E4}"/>
                </a:ext>
              </a:extLst>
            </p:cNvPr>
            <p:cNvSpPr txBox="1"/>
            <p:nvPr/>
          </p:nvSpPr>
          <p:spPr>
            <a:xfrm rot="5400000">
              <a:off x="-243585" y="5314884"/>
              <a:ext cx="1019831" cy="276999"/>
            </a:xfrm>
            <a:prstGeom prst="rect">
              <a:avLst/>
            </a:prstGeom>
            <a:noFill/>
          </p:spPr>
          <p:txBody>
            <a:bodyPr wrap="none" rtlCol="0">
              <a:spAutoFit/>
            </a:bodyPr>
            <a:lstStyle/>
            <a:p>
              <a:r>
                <a:rPr lang="en-US" dirty="0">
                  <a:solidFill>
                    <a:srgbClr val="FFC000"/>
                  </a:solidFill>
                </a:rPr>
                <a:t>Age (years)</a:t>
              </a:r>
            </a:p>
          </p:txBody>
        </p:sp>
        <p:pic>
          <p:nvPicPr>
            <p:cNvPr id="22" name="Picture 21">
              <a:extLst>
                <a:ext uri="{FF2B5EF4-FFF2-40B4-BE49-F238E27FC236}">
                  <a16:creationId xmlns:a16="http://schemas.microsoft.com/office/drawing/2014/main" xmlns="" id="{7E2CFBB6-76CB-A848-8FD1-CA27F2E75129}"/>
                </a:ext>
              </a:extLst>
            </p:cNvPr>
            <p:cNvPicPr>
              <a:picLocks noChangeAspect="1"/>
            </p:cNvPicPr>
            <p:nvPr/>
          </p:nvPicPr>
          <p:blipFill rotWithShape="1">
            <a:blip r:embed="rId5"/>
            <a:srcRect l="27849" t="6926" b="22990"/>
            <a:stretch/>
          </p:blipFill>
          <p:spPr>
            <a:xfrm rot="5400000">
              <a:off x="4101559" y="3689571"/>
              <a:ext cx="1603600" cy="3548339"/>
            </a:xfrm>
            <a:prstGeom prst="rect">
              <a:avLst/>
            </a:prstGeom>
          </p:spPr>
        </p:pic>
        <p:sp>
          <p:nvSpPr>
            <p:cNvPr id="23" name="TextBox 22">
              <a:extLst>
                <a:ext uri="{FF2B5EF4-FFF2-40B4-BE49-F238E27FC236}">
                  <a16:creationId xmlns:a16="http://schemas.microsoft.com/office/drawing/2014/main" xmlns="" id="{7C65D94C-ECAD-AB42-B46A-D43A32375C68}"/>
                </a:ext>
              </a:extLst>
            </p:cNvPr>
            <p:cNvSpPr txBox="1"/>
            <p:nvPr/>
          </p:nvSpPr>
          <p:spPr>
            <a:xfrm>
              <a:off x="3289452" y="4414199"/>
              <a:ext cx="269626" cy="276999"/>
            </a:xfrm>
            <a:prstGeom prst="rect">
              <a:avLst/>
            </a:prstGeom>
            <a:noFill/>
          </p:spPr>
          <p:txBody>
            <a:bodyPr wrap="none" rtlCol="0">
              <a:spAutoFit/>
            </a:bodyPr>
            <a:lstStyle/>
            <a:p>
              <a:r>
                <a:rPr lang="en-US" dirty="0"/>
                <a:t>0</a:t>
              </a:r>
            </a:p>
          </p:txBody>
        </p:sp>
        <p:sp>
          <p:nvSpPr>
            <p:cNvPr id="24" name="TextBox 23">
              <a:extLst>
                <a:ext uri="{FF2B5EF4-FFF2-40B4-BE49-F238E27FC236}">
                  <a16:creationId xmlns:a16="http://schemas.microsoft.com/office/drawing/2014/main" xmlns="" id="{16684BB5-4A83-D14E-8D23-CC03648762AF}"/>
                </a:ext>
              </a:extLst>
            </p:cNvPr>
            <p:cNvSpPr txBox="1"/>
            <p:nvPr/>
          </p:nvSpPr>
          <p:spPr>
            <a:xfrm>
              <a:off x="5153376" y="4414200"/>
              <a:ext cx="397866" cy="276999"/>
            </a:xfrm>
            <a:prstGeom prst="rect">
              <a:avLst/>
            </a:prstGeom>
            <a:noFill/>
          </p:spPr>
          <p:txBody>
            <a:bodyPr wrap="none" rtlCol="0">
              <a:spAutoFit/>
            </a:bodyPr>
            <a:lstStyle/>
            <a:p>
              <a:r>
                <a:rPr lang="en-US" dirty="0"/>
                <a:t>0.1</a:t>
              </a:r>
            </a:p>
          </p:txBody>
        </p:sp>
        <p:sp>
          <p:nvSpPr>
            <p:cNvPr id="25" name="TextBox 24">
              <a:extLst>
                <a:ext uri="{FF2B5EF4-FFF2-40B4-BE49-F238E27FC236}">
                  <a16:creationId xmlns:a16="http://schemas.microsoft.com/office/drawing/2014/main" xmlns="" id="{2E0B7A45-5F50-194A-9C7A-B1906E810EBE}"/>
                </a:ext>
              </a:extLst>
            </p:cNvPr>
            <p:cNvSpPr txBox="1"/>
            <p:nvPr/>
          </p:nvSpPr>
          <p:spPr>
            <a:xfrm>
              <a:off x="4151940" y="4417179"/>
              <a:ext cx="482824" cy="276999"/>
            </a:xfrm>
            <a:prstGeom prst="rect">
              <a:avLst/>
            </a:prstGeom>
            <a:noFill/>
          </p:spPr>
          <p:txBody>
            <a:bodyPr wrap="none" rtlCol="0">
              <a:spAutoFit/>
            </a:bodyPr>
            <a:lstStyle/>
            <a:p>
              <a:r>
                <a:rPr lang="en-US" dirty="0"/>
                <a:t>0.05</a:t>
              </a:r>
            </a:p>
          </p:txBody>
        </p:sp>
        <p:sp>
          <p:nvSpPr>
            <p:cNvPr id="26" name="TextBox 25">
              <a:extLst>
                <a:ext uri="{FF2B5EF4-FFF2-40B4-BE49-F238E27FC236}">
                  <a16:creationId xmlns:a16="http://schemas.microsoft.com/office/drawing/2014/main" xmlns="" id="{03B479EE-C9A4-DB46-9679-7AF98D6CC26B}"/>
                </a:ext>
              </a:extLst>
            </p:cNvPr>
            <p:cNvSpPr txBox="1"/>
            <p:nvPr/>
          </p:nvSpPr>
          <p:spPr>
            <a:xfrm>
              <a:off x="6070484" y="4414200"/>
              <a:ext cx="482824" cy="276999"/>
            </a:xfrm>
            <a:prstGeom prst="rect">
              <a:avLst/>
            </a:prstGeom>
            <a:noFill/>
          </p:spPr>
          <p:txBody>
            <a:bodyPr wrap="none" rtlCol="0">
              <a:spAutoFit/>
            </a:bodyPr>
            <a:lstStyle/>
            <a:p>
              <a:r>
                <a:rPr lang="en-US" dirty="0"/>
                <a:t>0.15</a:t>
              </a:r>
            </a:p>
          </p:txBody>
        </p:sp>
      </p:grpSp>
      <p:sp>
        <p:nvSpPr>
          <p:cNvPr id="28" name="TextBox 27">
            <a:extLst>
              <a:ext uri="{FF2B5EF4-FFF2-40B4-BE49-F238E27FC236}">
                <a16:creationId xmlns:a16="http://schemas.microsoft.com/office/drawing/2014/main" xmlns="" id="{55FEE5F3-97D6-3345-BC49-494A24D28EBF}"/>
              </a:ext>
            </a:extLst>
          </p:cNvPr>
          <p:cNvSpPr txBox="1"/>
          <p:nvPr/>
        </p:nvSpPr>
        <p:spPr>
          <a:xfrm rot="5400000">
            <a:off x="7942776" y="1864518"/>
            <a:ext cx="1608136" cy="400110"/>
          </a:xfrm>
          <a:prstGeom prst="rect">
            <a:avLst/>
          </a:prstGeom>
          <a:noFill/>
        </p:spPr>
        <p:txBody>
          <a:bodyPr wrap="square" rtlCol="0">
            <a:spAutoFit/>
          </a:bodyPr>
          <a:lstStyle/>
          <a:p>
            <a:r>
              <a:rPr lang="en-US" sz="2000" dirty="0"/>
              <a:t>Ex3 Neuron</a:t>
            </a:r>
          </a:p>
        </p:txBody>
      </p:sp>
      <p:sp>
        <p:nvSpPr>
          <p:cNvPr id="29" name="TextBox 28">
            <a:extLst>
              <a:ext uri="{FF2B5EF4-FFF2-40B4-BE49-F238E27FC236}">
                <a16:creationId xmlns:a16="http://schemas.microsoft.com/office/drawing/2014/main" xmlns="" id="{EFC27F7D-2CD5-FA4B-AED2-497DDB26CE92}"/>
              </a:ext>
            </a:extLst>
          </p:cNvPr>
          <p:cNvSpPr txBox="1"/>
          <p:nvPr/>
        </p:nvSpPr>
        <p:spPr>
          <a:xfrm rot="5400000">
            <a:off x="7891614" y="4648905"/>
            <a:ext cx="1608133" cy="400110"/>
          </a:xfrm>
          <a:prstGeom prst="rect">
            <a:avLst/>
          </a:prstGeom>
          <a:noFill/>
        </p:spPr>
        <p:txBody>
          <a:bodyPr wrap="none" rtlCol="0">
            <a:spAutoFit/>
          </a:bodyPr>
          <a:lstStyle/>
          <a:p>
            <a:r>
              <a:rPr lang="en-US" sz="2000" dirty="0">
                <a:solidFill>
                  <a:srgbClr val="92D050"/>
                </a:solidFill>
              </a:rPr>
              <a:t>Methylation</a:t>
            </a:r>
          </a:p>
        </p:txBody>
      </p:sp>
      <p:sp>
        <p:nvSpPr>
          <p:cNvPr id="30" name="TextBox 29">
            <a:extLst>
              <a:ext uri="{FF2B5EF4-FFF2-40B4-BE49-F238E27FC236}">
                <a16:creationId xmlns:a16="http://schemas.microsoft.com/office/drawing/2014/main" xmlns="" id="{EC6F1480-7873-554D-BD76-C52656E2CE1C}"/>
              </a:ext>
            </a:extLst>
          </p:cNvPr>
          <p:cNvSpPr txBox="1"/>
          <p:nvPr/>
        </p:nvSpPr>
        <p:spPr>
          <a:xfrm rot="5400000">
            <a:off x="8332440" y="5977056"/>
            <a:ext cx="726481" cy="400110"/>
          </a:xfrm>
          <a:prstGeom prst="rect">
            <a:avLst/>
          </a:prstGeom>
          <a:noFill/>
        </p:spPr>
        <p:txBody>
          <a:bodyPr wrap="none" rtlCol="0">
            <a:spAutoFit/>
          </a:bodyPr>
          <a:lstStyle/>
          <a:p>
            <a:r>
              <a:rPr lang="en-US" sz="2000" dirty="0">
                <a:solidFill>
                  <a:srgbClr val="0070C0"/>
                </a:solidFill>
              </a:rPr>
              <a:t>Exp.</a:t>
            </a:r>
          </a:p>
        </p:txBody>
      </p:sp>
      <p:sp>
        <p:nvSpPr>
          <p:cNvPr id="31" name="Right Arrow 30">
            <a:extLst>
              <a:ext uri="{FF2B5EF4-FFF2-40B4-BE49-F238E27FC236}">
                <a16:creationId xmlns:a16="http://schemas.microsoft.com/office/drawing/2014/main" xmlns="" id="{11226CC9-24DB-E048-B149-1DDB33B08B43}"/>
              </a:ext>
            </a:extLst>
          </p:cNvPr>
          <p:cNvSpPr/>
          <p:nvPr/>
        </p:nvSpPr>
        <p:spPr bwMode="auto">
          <a:xfrm rot="19800000">
            <a:off x="6018236" y="5505760"/>
            <a:ext cx="898343" cy="487406"/>
          </a:xfrm>
          <a:prstGeom prst="rightArrow">
            <a:avLst>
              <a:gd name="adj1" fmla="val 54224"/>
              <a:gd name="adj2" fmla="val 60088"/>
            </a:avLst>
          </a:prstGeom>
          <a:solidFill>
            <a:schemeClr val="bg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2" name="TextBox 31">
            <a:extLst>
              <a:ext uri="{FF2B5EF4-FFF2-40B4-BE49-F238E27FC236}">
                <a16:creationId xmlns:a16="http://schemas.microsoft.com/office/drawing/2014/main" xmlns="" id="{1F1D3674-8F18-344D-A013-4F1281A80F3C}"/>
              </a:ext>
            </a:extLst>
          </p:cNvPr>
          <p:cNvSpPr txBox="1"/>
          <p:nvPr/>
        </p:nvSpPr>
        <p:spPr>
          <a:xfrm>
            <a:off x="7409240" y="58173"/>
            <a:ext cx="787395" cy="338554"/>
          </a:xfrm>
          <a:prstGeom prst="rect">
            <a:avLst/>
          </a:prstGeom>
          <a:noFill/>
        </p:spPr>
        <p:txBody>
          <a:bodyPr wrap="none" rtlCol="0">
            <a:spAutoFit/>
          </a:bodyPr>
          <a:lstStyle/>
          <a:p>
            <a:r>
              <a:rPr lang="en-US" sz="1600" dirty="0">
                <a:solidFill>
                  <a:srgbClr val="FF0000"/>
                </a:solidFill>
              </a:rPr>
              <a:t>NRGN</a:t>
            </a:r>
          </a:p>
        </p:txBody>
      </p:sp>
      <p:sp>
        <p:nvSpPr>
          <p:cNvPr id="3" name="Rectangle 2">
            <a:extLst>
              <a:ext uri="{FF2B5EF4-FFF2-40B4-BE49-F238E27FC236}">
                <a16:creationId xmlns:a16="http://schemas.microsoft.com/office/drawing/2014/main" xmlns="" id="{886036AC-A0E0-D140-B650-491AA2EE8688}"/>
              </a:ext>
            </a:extLst>
          </p:cNvPr>
          <p:cNvSpPr/>
          <p:nvPr/>
        </p:nvSpPr>
        <p:spPr>
          <a:xfrm>
            <a:off x="100453" y="2282905"/>
            <a:ext cx="2246937" cy="2862322"/>
          </a:xfrm>
          <a:prstGeom prst="rect">
            <a:avLst/>
          </a:prstGeom>
        </p:spPr>
        <p:txBody>
          <a:bodyPr wrap="square">
            <a:spAutoFit/>
          </a:bodyPr>
          <a:lstStyle/>
          <a:p>
            <a:r>
              <a:rPr lang="en-US" sz="2000" dirty="0">
                <a:solidFill>
                  <a:srgbClr val="FF0000"/>
                </a:solidFill>
              </a:rPr>
              <a:t>NGRN</a:t>
            </a:r>
            <a:r>
              <a:rPr lang="en-US" sz="2000" dirty="0"/>
              <a:t> </a:t>
            </a:r>
            <a:r>
              <a:rPr lang="en-US" sz="2000" b="0" dirty="0"/>
              <a:t>is a gene associated with the </a:t>
            </a:r>
            <a:r>
              <a:rPr lang="en-US" sz="2000" dirty="0">
                <a:solidFill>
                  <a:srgbClr val="FF0000"/>
                </a:solidFill>
              </a:rPr>
              <a:t>Synaptic vesicle pathway </a:t>
            </a:r>
            <a:r>
              <a:rPr lang="en-US" sz="2000" b="0" dirty="0"/>
              <a:t>and NGRN </a:t>
            </a:r>
            <a:r>
              <a:rPr lang="en-US" sz="2000" dirty="0">
                <a:solidFill>
                  <a:srgbClr val="0070C0"/>
                </a:solidFill>
              </a:rPr>
              <a:t>expression</a:t>
            </a:r>
            <a:r>
              <a:rPr lang="en-US" sz="2000" dirty="0"/>
              <a:t> </a:t>
            </a:r>
            <a:r>
              <a:rPr lang="en-US" sz="2000" b="0" dirty="0"/>
              <a:t>and</a:t>
            </a:r>
            <a:r>
              <a:rPr lang="en-US" sz="2000" dirty="0"/>
              <a:t> </a:t>
            </a:r>
            <a:r>
              <a:rPr lang="en-US" sz="2000" dirty="0">
                <a:solidFill>
                  <a:srgbClr val="92D050"/>
                </a:solidFill>
              </a:rPr>
              <a:t>methylation</a:t>
            </a:r>
            <a:r>
              <a:rPr lang="en-US" sz="2000" dirty="0"/>
              <a:t> </a:t>
            </a:r>
            <a:r>
              <a:rPr lang="en-US" sz="2000" b="0" dirty="0"/>
              <a:t>is</a:t>
            </a:r>
            <a:r>
              <a:rPr lang="en-US" sz="2000" dirty="0"/>
              <a:t> </a:t>
            </a:r>
            <a:r>
              <a:rPr lang="en-US" sz="2000" b="0" dirty="0"/>
              <a:t>correlated with </a:t>
            </a:r>
            <a:r>
              <a:rPr lang="en-US" sz="2000" dirty="0">
                <a:solidFill>
                  <a:srgbClr val="FFC000"/>
                </a:solidFill>
              </a:rPr>
              <a:t>Age</a:t>
            </a:r>
          </a:p>
        </p:txBody>
      </p:sp>
      <p:cxnSp>
        <p:nvCxnSpPr>
          <p:cNvPr id="34" name="Straight Connector 33">
            <a:extLst>
              <a:ext uri="{FF2B5EF4-FFF2-40B4-BE49-F238E27FC236}">
                <a16:creationId xmlns:a16="http://schemas.microsoft.com/office/drawing/2014/main" xmlns="" id="{8BC88B1D-0203-F94D-B822-939B83664E88}"/>
              </a:ext>
            </a:extLst>
          </p:cNvPr>
          <p:cNvCxnSpPr>
            <a:cxnSpLocks/>
          </p:cNvCxnSpPr>
          <p:nvPr/>
        </p:nvCxnSpPr>
        <p:spPr bwMode="auto">
          <a:xfrm>
            <a:off x="6966336" y="4055061"/>
            <a:ext cx="1580453" cy="0"/>
          </a:xfrm>
          <a:prstGeom prst="line">
            <a:avLst/>
          </a:prstGeom>
          <a:noFill/>
          <a:ln w="9525" cap="flat" cmpd="sng" algn="ctr">
            <a:solidFill>
              <a:schemeClr val="bg1">
                <a:lumMod val="50000"/>
              </a:schemeClr>
            </a:solidFill>
            <a:prstDash val="sysDash"/>
            <a:round/>
            <a:headEnd type="none" w="sm" len="sm"/>
            <a:tailEnd type="none" w="sm" len="sm"/>
          </a:ln>
          <a:effectLst/>
        </p:spPr>
      </p:cxnSp>
      <p:sp>
        <p:nvSpPr>
          <p:cNvPr id="37" name="TextBox 36">
            <a:extLst>
              <a:ext uri="{FF2B5EF4-FFF2-40B4-BE49-F238E27FC236}">
                <a16:creationId xmlns:a16="http://schemas.microsoft.com/office/drawing/2014/main" xmlns="" id="{26EB8976-3F99-714D-B4A7-65576241AB4B}"/>
              </a:ext>
            </a:extLst>
          </p:cNvPr>
          <p:cNvSpPr txBox="1"/>
          <p:nvPr/>
        </p:nvSpPr>
        <p:spPr>
          <a:xfrm rot="16200000">
            <a:off x="7036375" y="3784646"/>
            <a:ext cx="269626" cy="276999"/>
          </a:xfrm>
          <a:prstGeom prst="rect">
            <a:avLst/>
          </a:prstGeom>
          <a:noFill/>
        </p:spPr>
        <p:txBody>
          <a:bodyPr wrap="none" rtlCol="0">
            <a:spAutoFit/>
          </a:bodyPr>
          <a:lstStyle/>
          <a:p>
            <a:r>
              <a:rPr lang="en-US" dirty="0"/>
              <a:t>0</a:t>
            </a:r>
          </a:p>
        </p:txBody>
      </p:sp>
      <p:sp>
        <p:nvSpPr>
          <p:cNvPr id="38" name="TextBox 37">
            <a:extLst>
              <a:ext uri="{FF2B5EF4-FFF2-40B4-BE49-F238E27FC236}">
                <a16:creationId xmlns:a16="http://schemas.microsoft.com/office/drawing/2014/main" xmlns="" id="{F4A5D6AE-7DA4-EB45-924C-BBE101AE6B65}"/>
              </a:ext>
            </a:extLst>
          </p:cNvPr>
          <p:cNvSpPr txBox="1"/>
          <p:nvPr/>
        </p:nvSpPr>
        <p:spPr>
          <a:xfrm rot="16200000">
            <a:off x="7266253" y="3786749"/>
            <a:ext cx="354584" cy="276999"/>
          </a:xfrm>
          <a:prstGeom prst="rect">
            <a:avLst/>
          </a:prstGeom>
          <a:noFill/>
        </p:spPr>
        <p:txBody>
          <a:bodyPr wrap="none" rtlCol="0">
            <a:spAutoFit/>
          </a:bodyPr>
          <a:lstStyle/>
          <a:p>
            <a:r>
              <a:rPr lang="en-US" dirty="0"/>
              <a:t>20</a:t>
            </a:r>
          </a:p>
        </p:txBody>
      </p:sp>
      <p:sp>
        <p:nvSpPr>
          <p:cNvPr id="39" name="TextBox 38">
            <a:extLst>
              <a:ext uri="{FF2B5EF4-FFF2-40B4-BE49-F238E27FC236}">
                <a16:creationId xmlns:a16="http://schemas.microsoft.com/office/drawing/2014/main" xmlns="" id="{F5F31AA3-7356-0540-8A97-2A335007DEBD}"/>
              </a:ext>
            </a:extLst>
          </p:cNvPr>
          <p:cNvSpPr txBox="1"/>
          <p:nvPr/>
        </p:nvSpPr>
        <p:spPr>
          <a:xfrm rot="16200000">
            <a:off x="7584495" y="3790285"/>
            <a:ext cx="354584" cy="276999"/>
          </a:xfrm>
          <a:prstGeom prst="rect">
            <a:avLst/>
          </a:prstGeom>
          <a:noFill/>
        </p:spPr>
        <p:txBody>
          <a:bodyPr wrap="none" rtlCol="0">
            <a:spAutoFit/>
          </a:bodyPr>
          <a:lstStyle/>
          <a:p>
            <a:r>
              <a:rPr lang="en-US" dirty="0"/>
              <a:t>40</a:t>
            </a:r>
          </a:p>
        </p:txBody>
      </p:sp>
      <p:sp>
        <p:nvSpPr>
          <p:cNvPr id="40" name="TextBox 39">
            <a:extLst>
              <a:ext uri="{FF2B5EF4-FFF2-40B4-BE49-F238E27FC236}">
                <a16:creationId xmlns:a16="http://schemas.microsoft.com/office/drawing/2014/main" xmlns="" id="{55F32BF8-2D62-EB46-82E1-5409E223ACE6}"/>
              </a:ext>
            </a:extLst>
          </p:cNvPr>
          <p:cNvSpPr txBox="1"/>
          <p:nvPr/>
        </p:nvSpPr>
        <p:spPr>
          <a:xfrm rot="16200000">
            <a:off x="7897228" y="3779971"/>
            <a:ext cx="354584" cy="276999"/>
          </a:xfrm>
          <a:prstGeom prst="rect">
            <a:avLst/>
          </a:prstGeom>
          <a:noFill/>
        </p:spPr>
        <p:txBody>
          <a:bodyPr wrap="none" rtlCol="0">
            <a:spAutoFit/>
          </a:bodyPr>
          <a:lstStyle/>
          <a:p>
            <a:r>
              <a:rPr lang="en-US" dirty="0"/>
              <a:t>60</a:t>
            </a:r>
          </a:p>
        </p:txBody>
      </p:sp>
      <p:sp>
        <p:nvSpPr>
          <p:cNvPr id="41" name="TextBox 40">
            <a:extLst>
              <a:ext uri="{FF2B5EF4-FFF2-40B4-BE49-F238E27FC236}">
                <a16:creationId xmlns:a16="http://schemas.microsoft.com/office/drawing/2014/main" xmlns="" id="{EB42E556-5028-544A-8277-FE4D8D2CDE8D}"/>
              </a:ext>
            </a:extLst>
          </p:cNvPr>
          <p:cNvSpPr txBox="1"/>
          <p:nvPr/>
        </p:nvSpPr>
        <p:spPr>
          <a:xfrm rot="16200000">
            <a:off x="8218909" y="3779971"/>
            <a:ext cx="354584" cy="276999"/>
          </a:xfrm>
          <a:prstGeom prst="rect">
            <a:avLst/>
          </a:prstGeom>
          <a:noFill/>
        </p:spPr>
        <p:txBody>
          <a:bodyPr wrap="none" rtlCol="0">
            <a:spAutoFit/>
          </a:bodyPr>
          <a:lstStyle/>
          <a:p>
            <a:r>
              <a:rPr lang="en-US" dirty="0"/>
              <a:t>80</a:t>
            </a:r>
          </a:p>
        </p:txBody>
      </p:sp>
    </p:spTree>
    <p:extLst>
      <p:ext uri="{BB962C8B-B14F-4D97-AF65-F5344CB8AC3E}">
        <p14:creationId xmlns:p14="http://schemas.microsoft.com/office/powerpoint/2010/main" val="2584322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solidFill>
                  <a:srgbClr val="FF0000"/>
                </a:solidFill>
                <a:ea typeface="ＭＳ Ｐゴシック" charset="-128"/>
                <a:cs typeface="ＭＳ Ｐゴシック" charset="-128"/>
              </a:rPr>
              <a:t>PsychENCODE</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Population-level </a:t>
            </a:r>
            <a:r>
              <a:rPr lang="en-US" altLang="en-US" sz="1700" dirty="0">
                <a:solidFill>
                  <a:schemeClr val="bg1">
                    <a:lumMod val="50000"/>
                  </a:schemeClr>
                </a:solidFill>
                <a:ea typeface="ＭＳ Ｐゴシック" charset="-128"/>
                <a:cs typeface="ＭＳ Ｐゴシック" charset="-128"/>
              </a:rPr>
              <a:t>analysis of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functional </a:t>
            </a:r>
            <a:r>
              <a:rPr lang="en-US" altLang="en-US" sz="1700" dirty="0">
                <a:solidFill>
                  <a:schemeClr val="bg1">
                    <a:lumMod val="50000"/>
                  </a:schemeClr>
                </a:solidFill>
                <a:ea typeface="ＭＳ Ｐゴシック" charset="-128"/>
                <a:cs typeface="ＭＳ Ｐゴシック" charset="-128"/>
              </a:rPr>
              <a:t>genomics data related to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neuropsychiatric disease</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rPr>
              <a:t>Construction </a:t>
            </a:r>
            <a:r>
              <a:rPr lang="en-US" altLang="en-US" sz="1700" dirty="0">
                <a:solidFill>
                  <a:schemeClr val="bg1">
                    <a:lumMod val="50000"/>
                  </a:schemeClr>
                </a:solidFill>
                <a:ea typeface="ＭＳ Ｐゴシック" charset="-128"/>
              </a:rPr>
              <a:t>of an adult brain resource </a:t>
            </a:r>
            <a:r>
              <a:rPr lang="en-US" altLang="en-US" sz="1700" dirty="0" smtClean="0">
                <a:solidFill>
                  <a:schemeClr val="bg1">
                    <a:lumMod val="50000"/>
                  </a:schemeClr>
                </a:solidFill>
                <a:ea typeface="ＭＳ Ｐゴシック" charset="-128"/>
              </a:rPr>
              <a:t>with </a:t>
            </a:r>
            <a:r>
              <a:rPr lang="en-US" altLang="en-US" sz="1700" dirty="0">
                <a:solidFill>
                  <a:schemeClr val="bg1">
                    <a:lumMod val="50000"/>
                  </a:schemeClr>
                </a:solidFill>
                <a:ea typeface="ＭＳ Ｐゴシック" charset="-128"/>
              </a:rPr>
              <a:t>1866 individuals </a:t>
            </a:r>
            <a:r>
              <a:rPr lang="en-US" altLang="en-US" sz="1700" dirty="0" smtClean="0">
                <a:solidFill>
                  <a:schemeClr val="bg1">
                    <a:lumMod val="50000"/>
                  </a:schemeClr>
                </a:solidFill>
                <a:ea typeface="ＭＳ Ｐゴシック" charset="-128"/>
              </a:rPr>
              <a:t>+ </a:t>
            </a:r>
            <a:r>
              <a:rPr lang="en-US" altLang="en-US" sz="1700" dirty="0">
                <a:solidFill>
                  <a:schemeClr val="bg1">
                    <a:lumMod val="50000"/>
                  </a:schemeClr>
                </a:solidFill>
                <a:ea typeface="ＭＳ Ｐゴシック" charset="-128"/>
              </a:rPr>
              <a:t>full developmental time-course</a:t>
            </a:r>
          </a:p>
          <a:p>
            <a:pPr lvl="1"/>
            <a:r>
              <a:rPr lang="en-US" altLang="en-US" sz="1700" dirty="0">
                <a:solidFill>
                  <a:schemeClr val="bg1">
                    <a:lumMod val="50000"/>
                  </a:schemeClr>
                </a:solidFill>
                <a:ea typeface="ＭＳ Ｐゴシック" charset="-128"/>
              </a:rPr>
              <a:t>Using the changing proportions of cell types (via </a:t>
            </a:r>
            <a:r>
              <a:rPr lang="en-US" altLang="en-US" sz="1700" b="1" dirty="0">
                <a:solidFill>
                  <a:srgbClr val="FF0000"/>
                </a:solidFill>
                <a:ea typeface="ＭＳ Ｐゴシック" charset="-128"/>
              </a:rPr>
              <a:t>single-cell deconvolution</a:t>
            </a:r>
            <a:r>
              <a:rPr lang="en-US" altLang="en-US" sz="1700" dirty="0">
                <a:solidFill>
                  <a:schemeClr val="bg1">
                    <a:lumMod val="50000"/>
                  </a:schemeClr>
                </a:solidFill>
                <a:ea typeface="ＭＳ Ｐゴシック" charset="-128"/>
              </a:rPr>
              <a:t>) to account for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expression </a:t>
            </a:r>
            <a:r>
              <a:rPr lang="en-US" altLang="en-US" sz="1700" dirty="0">
                <a:solidFill>
                  <a:schemeClr val="bg1">
                    <a:lumMod val="50000"/>
                  </a:schemeClr>
                </a:solidFill>
                <a:ea typeface="ＭＳ Ｐゴシック" charset="-128"/>
              </a:rPr>
              <a:t>variation across a population,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disorders </a:t>
            </a:r>
            <a:r>
              <a:rPr lang="en-US" altLang="en-US" sz="1700" dirty="0">
                <a:solidFill>
                  <a:schemeClr val="bg1">
                    <a:lumMod val="50000"/>
                  </a:schemeClr>
                </a:solidFill>
                <a:ea typeface="ＭＳ Ｐゴシック" charset="-128"/>
              </a:rPr>
              <a:t>&amp; development</a:t>
            </a:r>
          </a:p>
          <a:p>
            <a:pPr lvl="1"/>
            <a:r>
              <a:rPr lang="en-US" altLang="en-US" sz="1700" dirty="0" smtClean="0">
                <a:solidFill>
                  <a:schemeClr val="bg1">
                    <a:lumMod val="50000"/>
                  </a:schemeClr>
                </a:solidFill>
                <a:ea typeface="ＭＳ Ｐゴシック" charset="-128"/>
              </a:rPr>
              <a:t>Large-scale processing </a:t>
            </a:r>
            <a:r>
              <a:rPr lang="en-US" altLang="en-US" sz="1700" dirty="0" smtClean="0">
                <a:solidFill>
                  <a:schemeClr val="bg1">
                    <a:lumMod val="50000"/>
                  </a:schemeClr>
                </a:solidFill>
                <a:ea typeface="ＭＳ Ｐゴシック" charset="-128"/>
              </a:rPr>
              <a:t>defines </a:t>
            </a:r>
            <a:r>
              <a:rPr lang="en-US" altLang="en-US" sz="1700" dirty="0" smtClean="0">
                <a:solidFill>
                  <a:schemeClr val="bg1">
                    <a:lumMod val="50000"/>
                  </a:schemeClr>
                </a:solidFill>
                <a:ea typeface="ＭＳ Ｐゴシック" charset="-128"/>
              </a:rPr>
              <a:t>~79K </a:t>
            </a:r>
            <a:r>
              <a:rPr lang="en-US" altLang="en-US" sz="1700" dirty="0">
                <a:solidFill>
                  <a:schemeClr val="bg1">
                    <a:lumMod val="50000"/>
                  </a:schemeClr>
                </a:solidFill>
                <a:ea typeface="ＭＳ Ｐゴシック" charset="-128"/>
              </a:rPr>
              <a:t>PFC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b="1" dirty="0" smtClean="0">
                <a:solidFill>
                  <a:srgbClr val="FF0000"/>
                </a:solidFill>
                <a:ea typeface="ＭＳ Ｐゴシック" charset="-128"/>
              </a:rPr>
              <a:t>enhancers </a:t>
            </a:r>
            <a:r>
              <a:rPr lang="en-US" altLang="en-US" sz="1700" b="1" dirty="0" smtClean="0">
                <a:solidFill>
                  <a:srgbClr val="FF0000"/>
                </a:solidFill>
                <a:ea typeface="ＭＳ Ｐゴシック" charset="-128"/>
              </a:rPr>
              <a:t>&amp; </a:t>
            </a:r>
            <a:r>
              <a:rPr lang="en-US" altLang="en-US" sz="1700" b="1" dirty="0" smtClean="0">
                <a:solidFill>
                  <a:srgbClr val="FF0000"/>
                </a:solidFill>
                <a:ea typeface="ＭＳ Ｐゴシック" charset="-128"/>
              </a:rPr>
              <a:t>creates </a:t>
            </a:r>
            <a:r>
              <a:rPr lang="en-US" altLang="en-US" sz="1700" b="1" dirty="0" smtClean="0">
                <a:solidFill>
                  <a:srgbClr val="FF0000"/>
                </a:solidFill>
                <a:ea typeface="ＭＳ Ｐゴシック" charset="-128"/>
              </a:rPr>
              <a:t>a comprehensive QTL </a:t>
            </a:r>
            <a:r>
              <a:rPr lang="en-US" altLang="en-US" sz="1700" dirty="0" smtClean="0">
                <a:solidFill>
                  <a:schemeClr val="bg1">
                    <a:lumMod val="50000"/>
                  </a:schemeClr>
                </a:solidFill>
                <a:ea typeface="ＭＳ Ｐゴシック" charset="-128"/>
              </a:rPr>
              <a:t>resource</a:t>
            </a:r>
            <a:r>
              <a:rPr lang="en-US" altLang="en-US" sz="1700" dirty="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t>
            </a:r>
            <a:r>
              <a:rPr lang="en-US" altLang="en-US" sz="1700" dirty="0">
                <a:solidFill>
                  <a:schemeClr val="bg1">
                    <a:lumMod val="50000"/>
                  </a:schemeClr>
                </a:solidFill>
                <a:ea typeface="ＭＳ Ｐゴシック" charset="-128"/>
              </a:rPr>
              <a:t>2.5M </a:t>
            </a:r>
            <a:r>
              <a:rPr lang="en-US" altLang="en-US" sz="1700" dirty="0" err="1">
                <a:solidFill>
                  <a:schemeClr val="bg1">
                    <a:lumMod val="50000"/>
                  </a:schemeClr>
                </a:solidFill>
                <a:ea typeface="ＭＳ Ｐゴシック" charset="-128"/>
              </a:rPr>
              <a:t>eQTLs</a:t>
            </a:r>
            <a:r>
              <a:rPr lang="en-US" altLang="en-US" sz="1700" dirty="0">
                <a:solidFill>
                  <a:schemeClr val="bg1">
                    <a:lumMod val="50000"/>
                  </a:schemeClr>
                </a:solidFill>
                <a:ea typeface="ＭＳ Ｐゴシック" charset="-128"/>
              </a:rPr>
              <a:t> + </a:t>
            </a:r>
            <a:r>
              <a:rPr lang="en-US" altLang="en-US" sz="1700" dirty="0" err="1">
                <a:solidFill>
                  <a:schemeClr val="bg1">
                    <a:lumMod val="50000"/>
                  </a:schemeClr>
                </a:solidFill>
                <a:ea typeface="ＭＳ Ｐゴシック" charset="-128"/>
              </a:rPr>
              <a:t>cQTLs</a:t>
            </a:r>
            <a:r>
              <a:rPr lang="en-US" altLang="en-US" sz="1700" dirty="0">
                <a:solidFill>
                  <a:schemeClr val="bg1">
                    <a:lumMod val="50000"/>
                  </a:schemeClr>
                </a:solidFill>
                <a:ea typeface="ＭＳ Ｐゴシック" charset="-128"/>
              </a:rPr>
              <a:t> &amp; </a:t>
            </a:r>
            <a:r>
              <a:rPr lang="en-US" altLang="en-US" sz="1700" dirty="0" err="1">
                <a:solidFill>
                  <a:schemeClr val="bg1">
                    <a:lumMod val="50000"/>
                  </a:schemeClr>
                </a:solidFill>
                <a:ea typeface="ＭＳ Ｐゴシック" charset="-128"/>
              </a:rPr>
              <a:t>fQTLs</a:t>
            </a:r>
            <a:r>
              <a:rPr lang="en-US" altLang="en-US" sz="1700" dirty="0">
                <a:solidFill>
                  <a:schemeClr val="bg1">
                    <a:lumMod val="50000"/>
                  </a:schemeClr>
                </a:solidFill>
                <a:ea typeface="ＭＳ Ｐゴシック" charset="-128"/>
              </a:rPr>
              <a:t>)</a:t>
            </a:r>
          </a:p>
          <a:p>
            <a:pPr lvl="1"/>
            <a:r>
              <a:rPr lang="en-US" altLang="en-US" sz="1700" dirty="0" smtClean="0">
                <a:solidFill>
                  <a:schemeClr val="bg1">
                    <a:lumMod val="50000"/>
                  </a:schemeClr>
                </a:solidFill>
                <a:ea typeface="ＭＳ Ｐゴシック" charset="-128"/>
              </a:rPr>
              <a:t>Connecting the QTLs, enhancer activity relationships &amp; </a:t>
            </a:r>
            <a:r>
              <a:rPr lang="en-US" altLang="en-US" sz="1700" dirty="0">
                <a:solidFill>
                  <a:schemeClr val="bg1">
                    <a:lumMod val="50000"/>
                  </a:schemeClr>
                </a:solidFill>
                <a:ea typeface="ＭＳ Ｐゴシック" charset="-128"/>
              </a:rPr>
              <a:t>Hi-C contacts </a:t>
            </a:r>
            <a:r>
              <a:rPr lang="en-US" altLang="en-US" sz="1700" dirty="0" smtClean="0">
                <a:solidFill>
                  <a:schemeClr val="bg1">
                    <a:lumMod val="50000"/>
                  </a:schemeClr>
                </a:solidFill>
                <a:ea typeface="ＭＳ Ｐゴシック" charset="-128"/>
              </a:rPr>
              <a:t>into a</a:t>
            </a:r>
            <a:r>
              <a:rPr lang="en-US" altLang="en-US" sz="1700" b="1" dirty="0" smtClean="0">
                <a:solidFill>
                  <a:schemeClr val="bg1">
                    <a:lumMod val="50000"/>
                  </a:schemeClr>
                </a:solidFill>
                <a:ea typeface="ＭＳ Ｐゴシック" charset="-128"/>
              </a:rPr>
              <a:t> </a:t>
            </a:r>
            <a:r>
              <a:rPr lang="en-US" altLang="en-US" sz="1700" b="1" dirty="0" smtClean="0">
                <a:solidFill>
                  <a:srgbClr val="FF0000"/>
                </a:solidFill>
                <a:ea typeface="ＭＳ Ｐゴシック" charset="-128"/>
              </a:rPr>
              <a:t>brain regulatory network</a:t>
            </a:r>
            <a:r>
              <a:rPr lang="en-US" altLang="en-US" sz="1700" b="1" dirty="0" smtClean="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&amp; using this </a:t>
            </a:r>
            <a:r>
              <a:rPr lang="en-US" altLang="en-US" sz="1700" dirty="0">
                <a:solidFill>
                  <a:schemeClr val="bg1">
                    <a:lumMod val="50000"/>
                  </a:schemeClr>
                </a:solidFill>
                <a:ea typeface="ＭＳ Ｐゴシック" charset="-128"/>
              </a:rPr>
              <a:t>to link SCZ GWAS SNPs to </a:t>
            </a:r>
            <a:r>
              <a:rPr lang="en-US" altLang="en-US" sz="1700" dirty="0" smtClean="0">
                <a:solidFill>
                  <a:schemeClr val="bg1">
                    <a:lumMod val="50000"/>
                  </a:schemeClr>
                </a:solidFill>
                <a:ea typeface="ＭＳ Ｐゴシック" charset="-128"/>
              </a:rPr>
              <a:t>genes</a:t>
            </a:r>
            <a:endParaRPr lang="en-US" altLang="en-US" sz="1700" dirty="0">
              <a:solidFill>
                <a:schemeClr val="bg1">
                  <a:lumMod val="50000"/>
                </a:schemeClr>
              </a:solidFill>
              <a:ea typeface="ＭＳ Ｐゴシック" charset="-128"/>
            </a:endParaRPr>
          </a:p>
          <a:p>
            <a:pPr lvl="1"/>
            <a:r>
              <a:rPr lang="en-US" altLang="en-US" sz="1700" dirty="0">
                <a:solidFill>
                  <a:schemeClr val="bg1">
                    <a:lumMod val="50000"/>
                  </a:schemeClr>
                </a:solidFill>
                <a:ea typeface="ＭＳ Ｐゴシック" charset="-128"/>
              </a:rPr>
              <a:t>Embedding the reg. network in a </a:t>
            </a:r>
            <a:br>
              <a:rPr lang="en-US" altLang="en-US" sz="1700" dirty="0">
                <a:solidFill>
                  <a:schemeClr val="bg1">
                    <a:lumMod val="50000"/>
                  </a:schemeClr>
                </a:solidFill>
                <a:ea typeface="ＭＳ Ｐゴシック" charset="-128"/>
              </a:rPr>
            </a:br>
            <a:r>
              <a:rPr lang="en-US" altLang="en-US" sz="1700" b="1" dirty="0">
                <a:solidFill>
                  <a:srgbClr val="FF0000"/>
                </a:solidFill>
                <a:ea typeface="ＭＳ Ｐゴシック" charset="-128"/>
              </a:rPr>
              <a:t>deep-learning model</a:t>
            </a:r>
            <a:r>
              <a:rPr lang="en-US" altLang="en-US" sz="1700" dirty="0">
                <a:solidFill>
                  <a:srgbClr val="FF0000"/>
                </a:solidFill>
                <a:ea typeface="ＭＳ Ｐゴシック" charset="-128"/>
              </a:rPr>
              <a:t> </a:t>
            </a:r>
            <a:r>
              <a:rPr lang="en-US" altLang="en-US" sz="1700" dirty="0" smtClean="0">
                <a:solidFill>
                  <a:schemeClr val="bg1">
                    <a:lumMod val="50000"/>
                  </a:schemeClr>
                </a:solidFill>
                <a:ea typeface="ＭＳ Ｐゴシック" charset="-128"/>
              </a:rPr>
              <a:t>to </a:t>
            </a:r>
            <a:r>
              <a:rPr lang="en-US" altLang="en-US" sz="1700" dirty="0">
                <a:solidFill>
                  <a:schemeClr val="bg1">
                    <a:lumMod val="50000"/>
                  </a:schemeClr>
                </a:solidFill>
                <a:ea typeface="ＭＳ Ｐゴシック" charset="-128"/>
              </a:rPr>
              <a:t>predict </a:t>
            </a:r>
            <a:r>
              <a:rPr lang="en-US" altLang="en-US" sz="1700" dirty="0" smtClean="0">
                <a:solidFill>
                  <a:schemeClr val="bg1">
                    <a:lumMod val="50000"/>
                  </a:schemeClr>
                </a:solidFill>
                <a:ea typeface="ＭＳ Ｐゴシック" charset="-128"/>
              </a:rPr>
              <a:t>psychiatric disease </a:t>
            </a:r>
            <a:r>
              <a:rPr lang="en-US" altLang="en-US" sz="1700" dirty="0">
                <a:solidFill>
                  <a:schemeClr val="bg1">
                    <a:lumMod val="50000"/>
                  </a:schemeClr>
                </a:solidFill>
                <a:ea typeface="ＭＳ Ｐゴシック" charset="-128"/>
              </a:rPr>
              <a:t>from genotype &amp; transcriptome. Using this to </a:t>
            </a:r>
            <a:r>
              <a:rPr lang="en-US" altLang="en-US" sz="1700" dirty="0" smtClean="0">
                <a:solidFill>
                  <a:schemeClr val="bg1">
                    <a:lumMod val="50000"/>
                  </a:schemeClr>
                </a:solidFill>
                <a:ea typeface="ＭＳ Ｐゴシック" charset="-128"/>
              </a:rPr>
              <a:t>suggest specific pathways </a:t>
            </a:r>
            <a:r>
              <a:rPr lang="en-US" altLang="en-US" sz="1700" dirty="0">
                <a:solidFill>
                  <a:schemeClr val="bg1">
                    <a:lumMod val="50000"/>
                  </a:schemeClr>
                </a:solidFill>
                <a:ea typeface="ＭＳ Ｐゴシック" charset="-128"/>
              </a:rPr>
              <a:t>&amp; </a:t>
            </a:r>
            <a:r>
              <a:rPr lang="en-US" altLang="en-US" sz="1700" dirty="0" smtClean="0">
                <a:solidFill>
                  <a:schemeClr val="bg1">
                    <a:lumMod val="50000"/>
                  </a:schemeClr>
                </a:solidFill>
                <a:ea typeface="ＭＳ Ｐゴシック" charset="-128"/>
              </a:rPr>
              <a:t>genes, as potential drug targets.</a:t>
            </a:r>
          </a:p>
          <a:p>
            <a:pPr lvl="1"/>
            <a:r>
              <a:rPr lang="en-US" altLang="en-US" sz="1700" dirty="0" smtClean="0">
                <a:solidFill>
                  <a:schemeClr val="bg1">
                    <a:lumMod val="50000"/>
                  </a:schemeClr>
                </a:solidFill>
                <a:ea typeface="ＭＳ Ｐゴシック" charset="-128"/>
              </a:rPr>
              <a:t>Other resource uses: highlighting </a:t>
            </a:r>
            <a:r>
              <a:rPr lang="en-US" altLang="en-US" sz="1700" b="1" dirty="0" smtClean="0">
                <a:solidFill>
                  <a:schemeClr val="bg1">
                    <a:lumMod val="50000"/>
                  </a:schemeClr>
                </a:solidFill>
                <a:ea typeface="ＭＳ Ｐゴシック" charset="-128"/>
              </a:rPr>
              <a:t>aging</a:t>
            </a:r>
            <a:r>
              <a:rPr lang="en-US" altLang="en-US" sz="1700" dirty="0" smtClean="0">
                <a:solidFill>
                  <a:schemeClr val="bg1">
                    <a:lumMod val="50000"/>
                  </a:schemeClr>
                </a:solidFill>
                <a:ea typeface="ＭＳ Ｐゴシック" charset="-128"/>
              </a:rPr>
              <a:t> related genes + consistently comparing the brain to other organs</a:t>
            </a:r>
            <a:endParaRPr lang="en-US" altLang="en-US" sz="1700" dirty="0">
              <a:solidFill>
                <a:schemeClr val="bg1">
                  <a:lumMod val="50000"/>
                </a:schemeClr>
              </a:solidFill>
              <a:ea typeface="ＭＳ Ｐゴシック" charset="-128"/>
            </a:endParaRPr>
          </a:p>
          <a:p>
            <a:pPr lvl="1"/>
            <a:endParaRPr lang="en-US" altLang="en-US" sz="1700" dirty="0">
              <a:solidFill>
                <a:schemeClr val="bg1">
                  <a:lumMod val="50000"/>
                </a:schemeClr>
              </a:solidFill>
              <a:ea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solidFill>
                  <a:srgbClr val="FF0000"/>
                </a:solidFill>
                <a:ea typeface="ＭＳ Ｐゴシック" charset="-128"/>
                <a:cs typeface="ＭＳ Ｐゴシック" charset="-128"/>
              </a:rPr>
              <a:t>GenoDock</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Building a predictor </a:t>
            </a:r>
            <a:r>
              <a:rPr lang="en-US" altLang="en-US" sz="1700" dirty="0">
                <a:solidFill>
                  <a:schemeClr val="bg1">
                    <a:lumMod val="50000"/>
                  </a:schemeClr>
                </a:solidFill>
                <a:ea typeface="ＭＳ Ｐゴシック" charset="-128"/>
                <a:cs typeface="ＭＳ Ｐゴシック" charset="-128"/>
              </a:rPr>
              <a:t>for </a:t>
            </a:r>
            <a:r>
              <a:rPr lang="en-US" altLang="en-US" sz="1700" dirty="0" smtClean="0">
                <a:solidFill>
                  <a:schemeClr val="bg1">
                    <a:lumMod val="50000"/>
                  </a:schemeClr>
                </a:solidFill>
                <a:ea typeface="ＭＳ Ｐゴシック" charset="-128"/>
                <a:cs typeface="ＭＳ Ｐゴシック" charset="-128"/>
              </a:rPr>
              <a:t>the sensitivity </a:t>
            </a:r>
            <a:r>
              <a:rPr lang="en-US" altLang="en-US" sz="1700" dirty="0">
                <a:solidFill>
                  <a:schemeClr val="bg1">
                    <a:lumMod val="50000"/>
                  </a:schemeClr>
                </a:solidFill>
                <a:ea typeface="ＭＳ Ｐゴシック" charset="-128"/>
                <a:cs typeface="ＭＳ Ｐゴシック" charset="-128"/>
              </a:rPr>
              <a:t>of </a:t>
            </a:r>
            <a:r>
              <a:rPr lang="en-US" altLang="en-US" sz="1700" dirty="0" smtClean="0">
                <a:solidFill>
                  <a:schemeClr val="bg1">
                    <a:lumMod val="50000"/>
                  </a:schemeClr>
                </a:solidFill>
                <a:ea typeface="ＭＳ Ｐゴシック" charset="-128"/>
                <a:cs typeface="ＭＳ Ｐゴシック" charset="-128"/>
              </a:rPr>
              <a:t>drug binding to </a:t>
            </a:r>
            <a:r>
              <a:rPr lang="en-US" altLang="en-US" sz="1700" dirty="0" smtClean="0">
                <a:solidFill>
                  <a:schemeClr val="bg1">
                    <a:lumMod val="50000"/>
                  </a:schemeClr>
                </a:solidFill>
                <a:ea typeface="ＭＳ Ｐゴシック" charset="-128"/>
                <a:cs typeface="ＭＳ Ｐゴシック" charset="-128"/>
              </a:rPr>
              <a:t>personal SNVs</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cs typeface="ＭＳ Ｐゴシック" charset="-128"/>
              </a:rPr>
              <a:t>Hybrid classifier connecting</a:t>
            </a:r>
            <a:r>
              <a:rPr lang="en-US" altLang="en-US" sz="1700" b="1" dirty="0" smtClean="0">
                <a:solidFill>
                  <a:schemeClr val="bg1">
                    <a:lumMod val="50000"/>
                  </a:schemeClr>
                </a:solidFill>
                <a:ea typeface="ＭＳ Ｐゴシック" charset="-128"/>
                <a:cs typeface="ＭＳ Ｐゴシック" charset="-128"/>
              </a:rPr>
              <a:t> </a:t>
            </a:r>
            <a:r>
              <a:rPr lang="en-US" altLang="en-US" sz="1700" b="1" dirty="0" smtClean="0">
                <a:solidFill>
                  <a:srgbClr val="FF0000"/>
                </a:solidFill>
                <a:ea typeface="ＭＳ Ｐゴシック" charset="-128"/>
                <a:cs typeface="ＭＳ Ｐゴシック" charset="-128"/>
              </a:rPr>
              <a:t>physical modelling with statistical learning</a:t>
            </a:r>
          </a:p>
          <a:p>
            <a:pPr lvl="2"/>
            <a:r>
              <a:rPr lang="en-US" altLang="en-US" sz="1600" dirty="0" smtClean="0">
                <a:solidFill>
                  <a:schemeClr val="bg1">
                    <a:lumMod val="50000"/>
                  </a:schemeClr>
                </a:solidFill>
                <a:ea typeface="ＭＳ Ｐゴシック" charset="-128"/>
                <a:cs typeface="ＭＳ Ｐゴシック" charset="-128"/>
              </a:rPr>
              <a:t>The modeling </a:t>
            </a:r>
            <a:r>
              <a:rPr lang="en-US" altLang="en-US" sz="1600" dirty="0" smtClean="0">
                <a:solidFill>
                  <a:schemeClr val="bg1">
                    <a:lumMod val="50000"/>
                  </a:schemeClr>
                </a:solidFill>
                <a:ea typeface="ＭＳ Ｐゴシック" charset="-128"/>
                <a:cs typeface="ＭＳ Ｐゴシック" charset="-128"/>
              </a:rPr>
              <a:t>creates a pseudo gold-standard </a:t>
            </a:r>
            <a:r>
              <a:rPr lang="en-US" altLang="en-US" sz="1600" dirty="0" smtClean="0">
                <a:solidFill>
                  <a:schemeClr val="bg1">
                    <a:lumMod val="50000"/>
                  </a:schemeClr>
                </a:solidFill>
                <a:ea typeface="ＭＳ Ｐゴシック" charset="-128"/>
                <a:cs typeface="ＭＳ Ｐゴシック" charset="-128"/>
              </a:rPr>
              <a:t>dataset, which is used to train the stat. classifier</a:t>
            </a:r>
          </a:p>
          <a:p>
            <a:pPr lvl="1"/>
            <a:r>
              <a:rPr lang="en-US" altLang="en-US" sz="1700" b="1" dirty="0" smtClean="0">
                <a:solidFill>
                  <a:srgbClr val="FF0000"/>
                </a:solidFill>
                <a:ea typeface="ＭＳ Ｐゴシック" charset="-128"/>
                <a:cs typeface="ＭＳ Ｐゴシック" charset="-128"/>
              </a:rPr>
              <a:t>Classifier Results</a:t>
            </a:r>
            <a:endParaRPr lang="en-US" altLang="en-US" sz="1700" b="1" dirty="0" smtClean="0">
              <a:solidFill>
                <a:srgbClr val="FF0000"/>
              </a:solidFill>
              <a:ea typeface="ＭＳ Ｐゴシック" charset="-128"/>
              <a:cs typeface="ＭＳ Ｐゴシック" charset="-128"/>
            </a:endParaRPr>
          </a:p>
          <a:p>
            <a:pPr lvl="2"/>
            <a:r>
              <a:rPr lang="en-US" altLang="en-US" sz="1600" dirty="0">
                <a:solidFill>
                  <a:schemeClr val="bg1">
                    <a:lumMod val="50000"/>
                  </a:schemeClr>
                </a:solidFill>
                <a:ea typeface="ＭＳ Ｐゴシック" charset="-128"/>
                <a:cs typeface="ＭＳ Ｐゴシック" charset="-128"/>
              </a:rPr>
              <a:t>I</a:t>
            </a:r>
            <a:r>
              <a:rPr lang="en-US" altLang="en-US" sz="1600" dirty="0" smtClean="0">
                <a:solidFill>
                  <a:schemeClr val="bg1">
                    <a:lumMod val="50000"/>
                  </a:schemeClr>
                </a:solidFill>
                <a:ea typeface="ＭＳ Ｐゴシック" charset="-128"/>
                <a:cs typeface="ＭＳ Ｐゴシック" charset="-128"/>
              </a:rPr>
              <a:t>ndependent validation </a:t>
            </a:r>
            <a:r>
              <a:rPr lang="en-US" altLang="en-US" sz="1600" dirty="0" smtClean="0">
                <a:solidFill>
                  <a:schemeClr val="bg1">
                    <a:lumMod val="50000"/>
                  </a:schemeClr>
                </a:solidFill>
                <a:ea typeface="ＭＳ Ｐゴシック" charset="-128"/>
                <a:cs typeface="ＭＳ Ｐゴシック" charset="-128"/>
              </a:rPr>
              <a:t/>
            </a:r>
            <a:br>
              <a:rPr lang="en-US" altLang="en-US" sz="1600" dirty="0" smtClean="0">
                <a:solidFill>
                  <a:schemeClr val="bg1">
                    <a:lumMod val="50000"/>
                  </a:schemeClr>
                </a:solidFill>
                <a:ea typeface="ＭＳ Ｐゴシック" charset="-128"/>
                <a:cs typeface="ＭＳ Ｐゴシック" charset="-128"/>
              </a:rPr>
            </a:br>
            <a:r>
              <a:rPr lang="en-US" altLang="en-US" sz="1600" dirty="0" smtClean="0">
                <a:solidFill>
                  <a:schemeClr val="bg1">
                    <a:lumMod val="50000"/>
                  </a:schemeClr>
                </a:solidFill>
                <a:ea typeface="ＭＳ Ｐゴシック" charset="-128"/>
                <a:cs typeface="ＭＳ Ｐゴシック" charset="-128"/>
              </a:rPr>
              <a:t>on </a:t>
            </a:r>
            <a:r>
              <a:rPr lang="en-US" altLang="en-US" sz="1600" dirty="0" smtClean="0">
                <a:solidFill>
                  <a:schemeClr val="bg1">
                    <a:lumMod val="50000"/>
                  </a:schemeClr>
                </a:solidFill>
                <a:ea typeface="ＭＳ Ｐゴシック" charset="-128"/>
                <a:cs typeface="ＭＳ Ｐゴシック" charset="-128"/>
              </a:rPr>
              <a:t>an expt. validation set</a:t>
            </a:r>
          </a:p>
          <a:p>
            <a:pPr lvl="2"/>
            <a:r>
              <a:rPr lang="en-US" altLang="en-US" sz="1600" dirty="0" smtClean="0">
                <a:solidFill>
                  <a:schemeClr val="bg1">
                    <a:lumMod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GERP</a:t>
            </a:r>
            <a:r>
              <a:rPr lang="en-US" altLang="en-US" sz="1600" dirty="0" smtClean="0">
                <a:solidFill>
                  <a:schemeClr val="bg1">
                    <a:lumMod val="50000"/>
                  </a:schemeClr>
                </a:solidFill>
                <a:ea typeface="ＭＳ Ｐゴシック" charset="-128"/>
                <a:cs typeface="ＭＳ Ｐゴシック" charset="-128"/>
              </a:rPr>
              <a:t>).</a:t>
            </a:r>
          </a:p>
          <a:p>
            <a:pPr lvl="2"/>
            <a:r>
              <a:rPr lang="en-US" altLang="en-US" sz="1600" dirty="0" smtClean="0">
                <a:solidFill>
                  <a:schemeClr val="bg1">
                    <a:lumMod val="50000"/>
                  </a:schemeClr>
                </a:solidFill>
                <a:ea typeface="ＭＳ Ｐゴシック" charset="-128"/>
                <a:cs typeface="ＭＳ Ｐゴシック" charset="-128"/>
              </a:rPr>
              <a:t>Picks </a:t>
            </a:r>
            <a:r>
              <a:rPr lang="en-US" altLang="en-US" sz="1600" dirty="0" smtClean="0">
                <a:solidFill>
                  <a:schemeClr val="bg1">
                    <a:lumMod val="50000"/>
                  </a:schemeClr>
                </a:solidFill>
                <a:ea typeface="ＭＳ Ｐゴシック" charset="-128"/>
                <a:cs typeface="ＭＳ Ｐゴシック" charset="-128"/>
              </a:rPr>
              <a:t>out certain drugs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a:t>
            </a:r>
            <a:r>
              <a:rPr lang="en-US" altLang="en-US" sz="1600" dirty="0" err="1" smtClean="0">
                <a:solidFill>
                  <a:schemeClr val="bg1">
                    <a:lumMod val="50000"/>
                  </a:schemeClr>
                </a:solidFill>
                <a:ea typeface="ＭＳ Ｐゴシック" charset="-128"/>
                <a:cs typeface="ＭＳ Ｐゴシック" charset="-128"/>
              </a:rPr>
              <a:t>imatinib</a:t>
            </a:r>
            <a:r>
              <a:rPr lang="en-US" altLang="en-US" sz="1600" dirty="0" smtClean="0">
                <a:solidFill>
                  <a:schemeClr val="bg1">
                    <a:lumMod val="50000"/>
                  </a:schemeClr>
                </a:solidFill>
                <a:ea typeface="ＭＳ Ｐゴシック" charset="-128"/>
                <a:cs typeface="ＭＳ Ｐゴシック" charset="-128"/>
              </a:rPr>
              <a:t>) as being particularly sensitive to SNVs</a:t>
            </a:r>
            <a:endParaRPr lang="en-US" altLang="en-US" sz="16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1086671660"/>
      </p:ext>
    </p:extLst>
  </p:cSld>
  <p:clrMapOvr>
    <a:masterClrMapping/>
  </p:clrMapOvr>
  <p:transition advTm="238108"/>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6603612" y="6190448"/>
            <a:ext cx="2370757" cy="704241"/>
          </a:xfrm>
        </p:spPr>
        <p:txBody>
          <a:bodyPr/>
          <a:lstStyle/>
          <a:p>
            <a:fld id="{30B938F4-FFEC-BA46-B3EB-1F4154EFE73A}" type="slidenum">
              <a:rPr lang="en-US" smtClean="0">
                <a:solidFill>
                  <a:prstClr val="black">
                    <a:tint val="75000"/>
                  </a:prstClr>
                </a:solidFill>
              </a:rPr>
              <a:pPr/>
              <a:t>43</a:t>
            </a:fld>
            <a:endParaRPr lang="en-US" dirty="0">
              <a:solidFill>
                <a:prstClr val="black">
                  <a:tint val="75000"/>
                </a:prstClr>
              </a:solidFill>
            </a:endParaRPr>
          </a:p>
        </p:txBody>
      </p:sp>
      <p:sp>
        <p:nvSpPr>
          <p:cNvPr id="13" name="文本框 12"/>
          <p:cNvSpPr txBox="1"/>
          <p:nvPr/>
        </p:nvSpPr>
        <p:spPr>
          <a:xfrm>
            <a:off x="255617" y="441078"/>
            <a:ext cx="6426041" cy="923330"/>
          </a:xfrm>
          <a:prstGeom prst="rect">
            <a:avLst/>
          </a:prstGeom>
          <a:noFill/>
        </p:spPr>
        <p:txBody>
          <a:bodyPr wrap="square" rtlCol="0">
            <a:spAutoFit/>
          </a:bodyPr>
          <a:lstStyle/>
          <a:p>
            <a:pPr fontAlgn="auto">
              <a:spcBef>
                <a:spcPts val="0"/>
              </a:spcBef>
              <a:spcAft>
                <a:spcPts val="0"/>
              </a:spcAft>
            </a:pPr>
            <a:r>
              <a:rPr kumimoji="1" lang="en-US" altLang="zh-CN" sz="1800" dirty="0">
                <a:solidFill>
                  <a:prstClr val="black"/>
                </a:solidFill>
                <a:latin typeface="Helvetica" pitchFamily="2" charset="0"/>
                <a:ea typeface="DengXian" charset="-122"/>
                <a:cs typeface=""/>
              </a:rPr>
              <a:t>An Example of Binding Affinity Change between Protein </a:t>
            </a:r>
            <a:r>
              <a:rPr kumimoji="1" lang="en-US" altLang="zh-CN" sz="1800" dirty="0" smtClean="0">
                <a:solidFill>
                  <a:prstClr val="black"/>
                </a:solidFill>
                <a:latin typeface="Helvetica" pitchFamily="2" charset="0"/>
                <a:ea typeface="DengXian" charset="-122"/>
                <a:cs typeface=""/>
              </a:rPr>
              <a:t>&amp; Drug </a:t>
            </a:r>
            <a:r>
              <a:rPr kumimoji="1" lang="en-US" altLang="zh-CN" sz="1800" dirty="0">
                <a:solidFill>
                  <a:prstClr val="black"/>
                </a:solidFill>
                <a:latin typeface="Helvetica" pitchFamily="2" charset="0"/>
                <a:ea typeface="DengXian" charset="-122"/>
                <a:cs typeface=""/>
              </a:rPr>
              <a:t>Ligand under the Impact of Single Nucleotide Variants (SNV)</a:t>
            </a:r>
            <a:endParaRPr kumimoji="1" lang="zh-CN" altLang="en-US" sz="1800" dirty="0">
              <a:solidFill>
                <a:prstClr val="black"/>
              </a:solidFill>
              <a:latin typeface="Helvetica" pitchFamily="2" charset="0"/>
              <a:ea typeface="DengXian" charset="-122"/>
              <a:cs typeface=""/>
            </a:endParaRPr>
          </a:p>
        </p:txBody>
      </p:sp>
      <p:cxnSp>
        <p:nvCxnSpPr>
          <p:cNvPr id="14" name="直线连接符 13">
            <a:extLst>
              <a:ext uri="{FF2B5EF4-FFF2-40B4-BE49-F238E27FC236}">
                <a16:creationId xmlns:a16="http://schemas.microsoft.com/office/drawing/2014/main" xmlns="" id="{492A9658-78F1-5D40-B6BA-3587BF924324}"/>
              </a:ext>
            </a:extLst>
          </p:cNvPr>
          <p:cNvCxnSpPr/>
          <p:nvPr/>
        </p:nvCxnSpPr>
        <p:spPr>
          <a:xfrm>
            <a:off x="255617" y="1549517"/>
            <a:ext cx="8435714" cy="0"/>
          </a:xfrm>
          <a:prstGeom prst="line">
            <a:avLst/>
          </a:prstGeom>
          <a:ln/>
        </p:spPr>
        <p:style>
          <a:lnRef idx="3">
            <a:schemeClr val="accent3"/>
          </a:lnRef>
          <a:fillRef idx="0">
            <a:schemeClr val="accent3"/>
          </a:fillRef>
          <a:effectRef idx="2">
            <a:schemeClr val="accent3"/>
          </a:effectRef>
          <a:fontRef idx="minor">
            <a:schemeClr val="tx1"/>
          </a:fontRef>
        </p:style>
      </p:cxnSp>
      <p:pic>
        <p:nvPicPr>
          <p:cNvPr id="16" name="图片 15">
            <a:extLst>
              <a:ext uri="{FF2B5EF4-FFF2-40B4-BE49-F238E27FC236}">
                <a16:creationId xmlns:a16="http://schemas.microsoft.com/office/drawing/2014/main" xmlns="" id="{44E59E71-1FAB-2E4D-B0FB-3B3EEAA26132}"/>
              </a:ext>
            </a:extLst>
          </p:cNvPr>
          <p:cNvPicPr>
            <a:picLocks noChangeAspect="1"/>
          </p:cNvPicPr>
          <p:nvPr/>
        </p:nvPicPr>
        <p:blipFill>
          <a:blip r:embed="rId3"/>
          <a:stretch>
            <a:fillRect/>
          </a:stretch>
        </p:blipFill>
        <p:spPr>
          <a:xfrm>
            <a:off x="392252" y="1896041"/>
            <a:ext cx="2956764" cy="3245613"/>
          </a:xfrm>
          <a:prstGeom prst="rect">
            <a:avLst/>
          </a:prstGeom>
        </p:spPr>
      </p:pic>
      <p:sp>
        <p:nvSpPr>
          <p:cNvPr id="17" name="矩形 16">
            <a:extLst>
              <a:ext uri="{FF2B5EF4-FFF2-40B4-BE49-F238E27FC236}">
                <a16:creationId xmlns:a16="http://schemas.microsoft.com/office/drawing/2014/main" xmlns="" id="{1B6B56C7-B491-674D-AC7E-2995B9A08E73}"/>
              </a:ext>
            </a:extLst>
          </p:cNvPr>
          <p:cNvSpPr/>
          <p:nvPr/>
        </p:nvSpPr>
        <p:spPr>
          <a:xfrm>
            <a:off x="392252" y="1896041"/>
            <a:ext cx="2825628" cy="3245612"/>
          </a:xfrm>
          <a:prstGeom prst="rect">
            <a:avLst/>
          </a:prstGeom>
          <a:noFill/>
          <a:ln w="47625">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sz="1350" dirty="0">
              <a:solidFill>
                <a:srgbClr val="FFC000"/>
              </a:solidFill>
            </a:endParaRPr>
          </a:p>
        </p:txBody>
      </p:sp>
      <p:grpSp>
        <p:nvGrpSpPr>
          <p:cNvPr id="18" name="组合 17">
            <a:extLst>
              <a:ext uri="{FF2B5EF4-FFF2-40B4-BE49-F238E27FC236}">
                <a16:creationId xmlns:a16="http://schemas.microsoft.com/office/drawing/2014/main" xmlns="" id="{1B23E981-1410-BB41-ACBC-844E8816E2E5}"/>
              </a:ext>
            </a:extLst>
          </p:cNvPr>
          <p:cNvGrpSpPr/>
          <p:nvPr/>
        </p:nvGrpSpPr>
        <p:grpSpPr>
          <a:xfrm>
            <a:off x="6701246" y="4109283"/>
            <a:ext cx="1996865" cy="1079799"/>
            <a:chOff x="2536788" y="4964428"/>
            <a:chExt cx="3852364" cy="1120201"/>
          </a:xfrm>
        </p:grpSpPr>
        <p:sp>
          <p:nvSpPr>
            <p:cNvPr id="19" name="圆角矩形 18">
              <a:extLst>
                <a:ext uri="{FF2B5EF4-FFF2-40B4-BE49-F238E27FC236}">
                  <a16:creationId xmlns:a16="http://schemas.microsoft.com/office/drawing/2014/main" xmlns="" id="{7A00E802-4D60-3D45-AA49-9B137AD11589}"/>
                </a:ext>
              </a:extLst>
            </p:cNvPr>
            <p:cNvSpPr/>
            <p:nvPr/>
          </p:nvSpPr>
          <p:spPr>
            <a:xfrm>
              <a:off x="2536788" y="4964428"/>
              <a:ext cx="3852364" cy="1120201"/>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dirty="0">
                <a:solidFill>
                  <a:srgbClr val="4472C4">
                    <a:lumMod val="50000"/>
                  </a:srgbClr>
                </a:solidFill>
              </a:endParaRPr>
            </a:p>
          </p:txBody>
        </p:sp>
        <p:sp>
          <p:nvSpPr>
            <p:cNvPr id="20" name="文本框 19">
              <a:extLst>
                <a:ext uri="{FF2B5EF4-FFF2-40B4-BE49-F238E27FC236}">
                  <a16:creationId xmlns:a16="http://schemas.microsoft.com/office/drawing/2014/main" xmlns="" id="{3C814B69-6B04-0940-A5AA-4E27153A3D3C}"/>
                </a:ext>
              </a:extLst>
            </p:cNvPr>
            <p:cNvSpPr txBox="1"/>
            <p:nvPr/>
          </p:nvSpPr>
          <p:spPr>
            <a:xfrm>
              <a:off x="2761438" y="5077653"/>
              <a:ext cx="3549207" cy="862090"/>
            </a:xfrm>
            <a:prstGeom prst="rect">
              <a:avLst/>
            </a:prstGeom>
            <a:noFill/>
          </p:spPr>
          <p:txBody>
            <a:bodyPr wrap="square" rtlCol="0">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Is</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there</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any</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method that</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could</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predict the effects of SNVs to drug binding (D or ND)?</a:t>
              </a:r>
              <a:endParaRPr kumimoji="1" lang="zh-CN" altLang="en-US" b="0" dirty="0">
                <a:solidFill>
                  <a:srgbClr val="5B9BD5">
                    <a:lumMod val="50000"/>
                  </a:srgbClr>
                </a:solidFill>
                <a:latin typeface="Calibri" panose="020F0502020204030204"/>
                <a:ea typeface="DengXian" charset="-122"/>
                <a:cs typeface=""/>
              </a:endParaRPr>
            </a:p>
          </p:txBody>
        </p:sp>
      </p:grpSp>
      <p:cxnSp>
        <p:nvCxnSpPr>
          <p:cNvPr id="22" name="直线连接符 21">
            <a:extLst>
              <a:ext uri="{FF2B5EF4-FFF2-40B4-BE49-F238E27FC236}">
                <a16:creationId xmlns:a16="http://schemas.microsoft.com/office/drawing/2014/main" xmlns="" id="{08393672-AD42-3D4D-A706-A952FA297FF3}"/>
              </a:ext>
            </a:extLst>
          </p:cNvPr>
          <p:cNvCxnSpPr>
            <a:cxnSpLocks/>
          </p:cNvCxnSpPr>
          <p:nvPr/>
        </p:nvCxnSpPr>
        <p:spPr>
          <a:xfrm flipV="1">
            <a:off x="392252" y="3518847"/>
            <a:ext cx="2825628" cy="5525"/>
          </a:xfrm>
          <a:prstGeom prst="line">
            <a:avLst/>
          </a:prstGeom>
          <a:ln w="4762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5" name="Group 86">
            <a:extLst>
              <a:ext uri="{FF2B5EF4-FFF2-40B4-BE49-F238E27FC236}">
                <a16:creationId xmlns:a16="http://schemas.microsoft.com/office/drawing/2014/main" xmlns="" id="{CA2D442F-5E34-5042-B6A6-245157E2AC1A}"/>
              </a:ext>
            </a:extLst>
          </p:cNvPr>
          <p:cNvGrpSpPr/>
          <p:nvPr/>
        </p:nvGrpSpPr>
        <p:grpSpPr>
          <a:xfrm rot="5400000">
            <a:off x="7601574" y="3036779"/>
            <a:ext cx="196206" cy="1573814"/>
            <a:chOff x="5938171" y="2060923"/>
            <a:chExt cx="261608" cy="3943483"/>
          </a:xfrm>
        </p:grpSpPr>
        <p:cxnSp>
          <p:nvCxnSpPr>
            <p:cNvPr id="26" name="Straight Connector 87">
              <a:extLst>
                <a:ext uri="{FF2B5EF4-FFF2-40B4-BE49-F238E27FC236}">
                  <a16:creationId xmlns:a16="http://schemas.microsoft.com/office/drawing/2014/main" xmlns="" id="{3E656C1A-FEB8-6F4B-BA1E-B7D4BAE44D5D}"/>
                </a:ext>
              </a:extLst>
            </p:cNvPr>
            <p:cNvCxnSpPr/>
            <p:nvPr/>
          </p:nvCxnSpPr>
          <p:spPr>
            <a:xfrm>
              <a:off x="6091249" y="2060923"/>
              <a:ext cx="0" cy="3943483"/>
            </a:xfrm>
            <a:prstGeom prst="line">
              <a:avLst/>
            </a:prstGeom>
            <a:ln w="19050" cap="rnd">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7" name="Group 92">
              <a:extLst>
                <a:ext uri="{FF2B5EF4-FFF2-40B4-BE49-F238E27FC236}">
                  <a16:creationId xmlns:a16="http://schemas.microsoft.com/office/drawing/2014/main" xmlns="" id="{F12AD498-D5B2-7B4B-BEA3-F8B4763B1AAA}"/>
                </a:ext>
              </a:extLst>
            </p:cNvPr>
            <p:cNvGrpSpPr/>
            <p:nvPr/>
          </p:nvGrpSpPr>
          <p:grpSpPr>
            <a:xfrm>
              <a:off x="5938171" y="3719947"/>
              <a:ext cx="261608" cy="481358"/>
              <a:chOff x="5942921" y="3719947"/>
              <a:chExt cx="261608" cy="481358"/>
            </a:xfrm>
          </p:grpSpPr>
          <p:sp>
            <p:nvSpPr>
              <p:cNvPr id="28" name="Freeform 94">
                <a:extLst>
                  <a:ext uri="{FF2B5EF4-FFF2-40B4-BE49-F238E27FC236}">
                    <a16:creationId xmlns:a16="http://schemas.microsoft.com/office/drawing/2014/main" xmlns="" id="{D83C7930-A691-0849-BBA6-269DEC7A19C4}"/>
                  </a:ext>
                </a:extLst>
              </p:cNvPr>
              <p:cNvSpPr>
                <a:spLocks/>
              </p:cNvSpPr>
              <p:nvPr/>
            </p:nvSpPr>
            <p:spPr bwMode="gray">
              <a:xfrm>
                <a:off x="5942921" y="3719947"/>
                <a:ext cx="261608" cy="481358"/>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29" name="Freeform 95">
                <a:extLst>
                  <a:ext uri="{FF2B5EF4-FFF2-40B4-BE49-F238E27FC236}">
                    <a16:creationId xmlns:a16="http://schemas.microsoft.com/office/drawing/2014/main" xmlns="" id="{5E0D6CCB-1876-6C4A-A1BD-5FEBD6D9AA38}"/>
                  </a:ext>
                </a:extLst>
              </p:cNvPr>
              <p:cNvSpPr>
                <a:spLocks/>
              </p:cNvSpPr>
              <p:nvPr/>
            </p:nvSpPr>
            <p:spPr bwMode="gray">
              <a:xfrm>
                <a:off x="6059346" y="3830825"/>
                <a:ext cx="85417" cy="269915"/>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grpSp>
      <p:sp>
        <p:nvSpPr>
          <p:cNvPr id="30" name="文本框 29">
            <a:extLst>
              <a:ext uri="{FF2B5EF4-FFF2-40B4-BE49-F238E27FC236}">
                <a16:creationId xmlns:a16="http://schemas.microsoft.com/office/drawing/2014/main" xmlns="" id="{05B7A373-BD60-2540-9BC1-0475E1C71527}"/>
              </a:ext>
            </a:extLst>
          </p:cNvPr>
          <p:cNvSpPr txBox="1"/>
          <p:nvPr/>
        </p:nvSpPr>
        <p:spPr>
          <a:xfrm>
            <a:off x="424171" y="5327507"/>
            <a:ext cx="2858839" cy="553998"/>
          </a:xfrm>
          <a:prstGeom prst="rect">
            <a:avLst/>
          </a:prstGeom>
          <a:noFill/>
        </p:spPr>
        <p:txBody>
          <a:bodyPr wrap="square" rtlCol="0">
            <a:spAutoFit/>
          </a:bodyPr>
          <a:lstStyle/>
          <a:p>
            <a:pPr fontAlgn="auto">
              <a:spcBef>
                <a:spcPts val="0"/>
              </a:spcBef>
              <a:spcAft>
                <a:spcPts val="0"/>
              </a:spcAft>
            </a:pPr>
            <a:r>
              <a:rPr kumimoji="1" lang="en-US" altLang="zh-CN" sz="1000" b="0" dirty="0">
                <a:solidFill>
                  <a:srgbClr val="E7E6E6">
                    <a:lumMod val="50000"/>
                  </a:srgbClr>
                </a:solidFill>
                <a:latin typeface="Helvetica" pitchFamily="2" charset="0"/>
                <a:ea typeface="DengXian" charset="-122"/>
                <a:cs typeface=""/>
              </a:rPr>
              <a:t>human</a:t>
            </a:r>
            <a:r>
              <a:rPr kumimoji="1" lang="zh-CN" altLang="en-US" sz="1000" b="0" dirty="0">
                <a:solidFill>
                  <a:srgbClr val="E7E6E6">
                    <a:lumMod val="50000"/>
                  </a:srgbClr>
                </a:solidFill>
                <a:latin typeface="Helvetica" pitchFamily="2" charset="0"/>
                <a:ea typeface="DengXian" charset="-122"/>
                <a:cs typeface=""/>
              </a:rPr>
              <a:t> </a:t>
            </a:r>
            <a:r>
              <a:rPr kumimoji="1" lang="en-US" altLang="zh-CN" sz="1000" b="0" dirty="0">
                <a:solidFill>
                  <a:srgbClr val="E7E6E6">
                    <a:lumMod val="50000"/>
                  </a:srgbClr>
                </a:solidFill>
                <a:latin typeface="Helvetica" pitchFamily="2" charset="0"/>
                <a:ea typeface="DengXian" charset="-122"/>
                <a:cs typeface=""/>
              </a:rPr>
              <a:t>EGFR</a:t>
            </a:r>
            <a:r>
              <a:rPr kumimoji="1" lang="zh-CN" altLang="en-US" sz="1000" b="0" dirty="0">
                <a:solidFill>
                  <a:srgbClr val="E7E6E6">
                    <a:lumMod val="50000"/>
                  </a:srgbClr>
                </a:solidFill>
                <a:latin typeface="Helvetica" pitchFamily="2" charset="0"/>
                <a:ea typeface="DengXian" charset="-122"/>
                <a:cs typeface=""/>
              </a:rPr>
              <a:t> </a:t>
            </a:r>
            <a:r>
              <a:rPr kumimoji="1" lang="en-US" altLang="zh-CN" sz="1000" b="0" dirty="0">
                <a:solidFill>
                  <a:srgbClr val="E7E6E6">
                    <a:lumMod val="50000"/>
                  </a:srgbClr>
                </a:solidFill>
                <a:latin typeface="Helvetica" pitchFamily="2" charset="0"/>
                <a:ea typeface="DengXian" charset="-122"/>
                <a:cs typeface=""/>
              </a:rPr>
              <a:t>&amp;</a:t>
            </a:r>
            <a:r>
              <a:rPr kumimoji="1" lang="zh-CN" altLang="en-US" sz="1000" b="0" dirty="0">
                <a:solidFill>
                  <a:srgbClr val="E7E6E6">
                    <a:lumMod val="50000"/>
                  </a:srgbClr>
                </a:solidFill>
                <a:latin typeface="Helvetica" pitchFamily="2" charset="0"/>
                <a:ea typeface="DengXian" charset="-122"/>
                <a:cs typeface=""/>
              </a:rPr>
              <a:t> </a:t>
            </a:r>
            <a:r>
              <a:rPr kumimoji="1" lang="en-US" altLang="zh-CN" sz="1000" b="0" dirty="0">
                <a:solidFill>
                  <a:srgbClr val="E7E6E6">
                    <a:lumMod val="50000"/>
                  </a:srgbClr>
                </a:solidFill>
                <a:latin typeface="Helvetica" pitchFamily="2" charset="0"/>
                <a:ea typeface="DengXian" charset="-122"/>
                <a:cs typeface=""/>
              </a:rPr>
              <a:t>gefitinib (IRE)</a:t>
            </a:r>
          </a:p>
          <a:p>
            <a:pPr fontAlgn="auto">
              <a:spcBef>
                <a:spcPts val="0"/>
              </a:spcBef>
              <a:spcAft>
                <a:spcPts val="0"/>
              </a:spcAft>
            </a:pPr>
            <a:r>
              <a:rPr kumimoji="1" lang="en-US" altLang="zh-CN" sz="1000" b="0" dirty="0">
                <a:solidFill>
                  <a:srgbClr val="E7E6E6">
                    <a:lumMod val="50000"/>
                  </a:srgbClr>
                </a:solidFill>
                <a:latin typeface="Helvetica" pitchFamily="2" charset="0"/>
                <a:ea typeface="DengXian" charset="-122"/>
                <a:cs typeface=""/>
              </a:rPr>
              <a:t>PDB:</a:t>
            </a:r>
            <a:r>
              <a:rPr kumimoji="1" lang="zh-CN" altLang="en-US" sz="1000" b="0" dirty="0">
                <a:solidFill>
                  <a:srgbClr val="E7E6E6">
                    <a:lumMod val="50000"/>
                  </a:srgbClr>
                </a:solidFill>
                <a:latin typeface="Helvetica" pitchFamily="2" charset="0"/>
                <a:ea typeface="DengXian" charset="-122"/>
                <a:cs typeface=""/>
              </a:rPr>
              <a:t> </a:t>
            </a:r>
            <a:r>
              <a:rPr kumimoji="1" lang="en-US" altLang="zh-CN" sz="1000" b="0" dirty="0">
                <a:solidFill>
                  <a:srgbClr val="E7E6E6">
                    <a:lumMod val="50000"/>
                  </a:srgbClr>
                </a:solidFill>
                <a:latin typeface="Helvetica" pitchFamily="2" charset="0"/>
                <a:ea typeface="DengXian" charset="-122"/>
                <a:cs typeface=""/>
              </a:rPr>
              <a:t>2ity, Chain A, amino acid 790</a:t>
            </a:r>
          </a:p>
          <a:p>
            <a:pPr fontAlgn="auto">
              <a:spcBef>
                <a:spcPts val="0"/>
              </a:spcBef>
              <a:spcAft>
                <a:spcPts val="0"/>
              </a:spcAft>
            </a:pPr>
            <a:r>
              <a:rPr kumimoji="1" lang="en-US" altLang="zh-CN" sz="1000" b="0" dirty="0">
                <a:solidFill>
                  <a:srgbClr val="E7E6E6">
                    <a:lumMod val="50000"/>
                  </a:srgbClr>
                </a:solidFill>
                <a:latin typeface="Helvetica" pitchFamily="2" charset="0"/>
                <a:ea typeface="DengXian" charset="-122"/>
                <a:cs typeface=""/>
              </a:rPr>
              <a:t>Modeling and Visualization: Modeller &amp; </a:t>
            </a:r>
            <a:r>
              <a:rPr kumimoji="1" lang="en-US" altLang="zh-CN" sz="1000" b="0" dirty="0" err="1">
                <a:solidFill>
                  <a:srgbClr val="E7E6E6">
                    <a:lumMod val="50000"/>
                  </a:srgbClr>
                </a:solidFill>
                <a:latin typeface="Helvetica" pitchFamily="2" charset="0"/>
                <a:ea typeface="DengXian" charset="-122"/>
                <a:cs typeface=""/>
              </a:rPr>
              <a:t>PyMol</a:t>
            </a:r>
            <a:endParaRPr kumimoji="1" lang="zh-CN" altLang="en-US" sz="1000" b="0" dirty="0">
              <a:solidFill>
                <a:srgbClr val="E7E6E6">
                  <a:lumMod val="50000"/>
                </a:srgbClr>
              </a:solidFill>
              <a:latin typeface="Helvetica" pitchFamily="2" charset="0"/>
              <a:ea typeface="DengXian" charset="-122"/>
              <a:cs typeface=""/>
            </a:endParaRPr>
          </a:p>
        </p:txBody>
      </p:sp>
      <p:sp>
        <p:nvSpPr>
          <p:cNvPr id="31" name="矩形 30">
            <a:extLst>
              <a:ext uri="{FF2B5EF4-FFF2-40B4-BE49-F238E27FC236}">
                <a16:creationId xmlns:a16="http://schemas.microsoft.com/office/drawing/2014/main" xmlns="" id="{65026CEB-C78D-4F45-A599-29C866D420F8}"/>
              </a:ext>
            </a:extLst>
          </p:cNvPr>
          <p:cNvSpPr/>
          <p:nvPr/>
        </p:nvSpPr>
        <p:spPr>
          <a:xfrm>
            <a:off x="2180364" y="2587426"/>
            <a:ext cx="40908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IRE</a:t>
            </a:r>
            <a:endParaRPr kumimoji="1" lang="zh-CN" altLang="en-US" sz="1050" dirty="0">
              <a:solidFill>
                <a:prstClr val="black"/>
              </a:solidFill>
              <a:latin typeface="Helvetica" pitchFamily="2" charset="0"/>
              <a:ea typeface="DengXian" charset="-122"/>
              <a:cs typeface=""/>
            </a:endParaRPr>
          </a:p>
        </p:txBody>
      </p:sp>
      <p:sp>
        <p:nvSpPr>
          <p:cNvPr id="32" name="矩形 31">
            <a:extLst>
              <a:ext uri="{FF2B5EF4-FFF2-40B4-BE49-F238E27FC236}">
                <a16:creationId xmlns:a16="http://schemas.microsoft.com/office/drawing/2014/main" xmlns="" id="{D54576F0-66C8-E841-9333-ED0D66C3730A}"/>
              </a:ext>
            </a:extLst>
          </p:cNvPr>
          <p:cNvSpPr/>
          <p:nvPr/>
        </p:nvSpPr>
        <p:spPr>
          <a:xfrm>
            <a:off x="590326" y="2350243"/>
            <a:ext cx="492443"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T790</a:t>
            </a:r>
            <a:endParaRPr kumimoji="1" lang="zh-CN" altLang="en-US" sz="1050" dirty="0">
              <a:solidFill>
                <a:prstClr val="black"/>
              </a:solidFill>
              <a:latin typeface="Helvetica" pitchFamily="2" charset="0"/>
              <a:ea typeface="DengXian" charset="-122"/>
              <a:cs typeface=""/>
            </a:endParaRPr>
          </a:p>
        </p:txBody>
      </p:sp>
      <p:sp>
        <p:nvSpPr>
          <p:cNvPr id="33" name="矩形 32">
            <a:extLst>
              <a:ext uri="{FF2B5EF4-FFF2-40B4-BE49-F238E27FC236}">
                <a16:creationId xmlns:a16="http://schemas.microsoft.com/office/drawing/2014/main" xmlns="" id="{450C6D2C-41F8-AE41-83FF-8098C24FCDBB}"/>
              </a:ext>
            </a:extLst>
          </p:cNvPr>
          <p:cNvSpPr/>
          <p:nvPr/>
        </p:nvSpPr>
        <p:spPr>
          <a:xfrm>
            <a:off x="568684" y="3967288"/>
            <a:ext cx="522900"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M790</a:t>
            </a:r>
            <a:endParaRPr kumimoji="1" lang="zh-CN" altLang="en-US" sz="1050" dirty="0">
              <a:solidFill>
                <a:prstClr val="black"/>
              </a:solidFill>
              <a:latin typeface="Helvetica" pitchFamily="2" charset="0"/>
              <a:ea typeface="DengXian" charset="-122"/>
              <a:cs typeface=""/>
            </a:endParaRPr>
          </a:p>
        </p:txBody>
      </p:sp>
      <p:sp>
        <p:nvSpPr>
          <p:cNvPr id="34" name="矩形 33">
            <a:extLst>
              <a:ext uri="{FF2B5EF4-FFF2-40B4-BE49-F238E27FC236}">
                <a16:creationId xmlns:a16="http://schemas.microsoft.com/office/drawing/2014/main" xmlns="" id="{99413CFA-CA94-8646-9C54-778F04F4717C}"/>
              </a:ext>
            </a:extLst>
          </p:cNvPr>
          <p:cNvSpPr/>
          <p:nvPr/>
        </p:nvSpPr>
        <p:spPr>
          <a:xfrm>
            <a:off x="2881922" y="3305598"/>
            <a:ext cx="39305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WT</a:t>
            </a:r>
            <a:endParaRPr kumimoji="1" lang="zh-CN" altLang="en-US" sz="1050" dirty="0">
              <a:solidFill>
                <a:prstClr val="black"/>
              </a:solidFill>
              <a:latin typeface="Helvetica" pitchFamily="2" charset="0"/>
              <a:ea typeface="DengXian" charset="-122"/>
              <a:cs typeface=""/>
            </a:endParaRPr>
          </a:p>
        </p:txBody>
      </p:sp>
      <p:sp>
        <p:nvSpPr>
          <p:cNvPr id="35" name="矩形 34">
            <a:extLst>
              <a:ext uri="{FF2B5EF4-FFF2-40B4-BE49-F238E27FC236}">
                <a16:creationId xmlns:a16="http://schemas.microsoft.com/office/drawing/2014/main" xmlns="" id="{9A20782E-A7D4-CF42-A81F-FE8F220DEE0B}"/>
              </a:ext>
            </a:extLst>
          </p:cNvPr>
          <p:cNvSpPr/>
          <p:nvPr/>
        </p:nvSpPr>
        <p:spPr>
          <a:xfrm>
            <a:off x="2719781" y="4874406"/>
            <a:ext cx="476412"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MUT</a:t>
            </a:r>
            <a:endParaRPr kumimoji="1" lang="zh-CN" altLang="en-US" sz="1050" dirty="0">
              <a:solidFill>
                <a:prstClr val="black"/>
              </a:solidFill>
              <a:latin typeface="Helvetica" pitchFamily="2" charset="0"/>
              <a:ea typeface="DengXian" charset="-122"/>
              <a:cs typeface=""/>
            </a:endParaRPr>
          </a:p>
        </p:txBody>
      </p:sp>
      <p:sp>
        <p:nvSpPr>
          <p:cNvPr id="36" name="矩形 35">
            <a:extLst>
              <a:ext uri="{FF2B5EF4-FFF2-40B4-BE49-F238E27FC236}">
                <a16:creationId xmlns:a16="http://schemas.microsoft.com/office/drawing/2014/main" xmlns="" id="{58A581ED-8C79-C340-A42B-6A81668CAB93}"/>
              </a:ext>
            </a:extLst>
          </p:cNvPr>
          <p:cNvSpPr/>
          <p:nvPr/>
        </p:nvSpPr>
        <p:spPr>
          <a:xfrm>
            <a:off x="2180364" y="4265533"/>
            <a:ext cx="40908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IRE</a:t>
            </a:r>
            <a:endParaRPr kumimoji="1" lang="zh-CN" altLang="en-US" sz="1050" dirty="0">
              <a:solidFill>
                <a:prstClr val="black"/>
              </a:solidFill>
              <a:latin typeface="Helvetica" pitchFamily="2" charset="0"/>
              <a:ea typeface="DengXian" charset="-122"/>
              <a:cs typeface=""/>
            </a:endParaRPr>
          </a:p>
        </p:txBody>
      </p:sp>
      <p:sp>
        <p:nvSpPr>
          <p:cNvPr id="37" name="圆角矩形 36">
            <a:extLst>
              <a:ext uri="{FF2B5EF4-FFF2-40B4-BE49-F238E27FC236}">
                <a16:creationId xmlns:a16="http://schemas.microsoft.com/office/drawing/2014/main" xmlns="" id="{20789878-949A-2747-BEE5-33F909AEFC6F}"/>
              </a:ext>
            </a:extLst>
          </p:cNvPr>
          <p:cNvSpPr/>
          <p:nvPr/>
        </p:nvSpPr>
        <p:spPr>
          <a:xfrm>
            <a:off x="3461998" y="1893372"/>
            <a:ext cx="2584207" cy="1200536"/>
          </a:xfrm>
          <a:prstGeom prst="roundRect">
            <a:avLst/>
          </a:prstGeom>
          <a:noFill/>
          <a:ln w="47625">
            <a:solidFill>
              <a:schemeClr val="accent5">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lnSpc>
                <a:spcPct val="150000"/>
              </a:lnSpc>
              <a:spcBef>
                <a:spcPts val="0"/>
              </a:spcBef>
              <a:spcAft>
                <a:spcPts val="0"/>
              </a:spcAft>
            </a:pPr>
            <a:endParaRPr kumimoji="1" lang="en-US" altLang="zh-CN" sz="900" dirty="0">
              <a:solidFill>
                <a:srgbClr val="002060"/>
              </a:solidFill>
            </a:endParaRPr>
          </a:p>
        </p:txBody>
      </p:sp>
      <p:sp>
        <p:nvSpPr>
          <p:cNvPr id="38" name="文本框 37">
            <a:extLst>
              <a:ext uri="{FF2B5EF4-FFF2-40B4-BE49-F238E27FC236}">
                <a16:creationId xmlns:a16="http://schemas.microsoft.com/office/drawing/2014/main" xmlns="" id="{15EA4781-0BFC-8345-B2EB-0AB9E551557B}"/>
              </a:ext>
            </a:extLst>
          </p:cNvPr>
          <p:cNvSpPr txBox="1"/>
          <p:nvPr/>
        </p:nvSpPr>
        <p:spPr>
          <a:xfrm>
            <a:off x="3517109" y="1944709"/>
            <a:ext cx="2552616" cy="1015663"/>
          </a:xfrm>
          <a:prstGeom prst="rect">
            <a:avLst/>
          </a:prstGeom>
          <a:noFill/>
        </p:spPr>
        <p:txBody>
          <a:bodyPr wrap="square" rtlCol="0">
            <a:spAutoFit/>
          </a:bodyPr>
          <a:lstStyle/>
          <a:p>
            <a:pPr fontAlgn="auto">
              <a:spcBef>
                <a:spcPts val="0"/>
              </a:spcBef>
              <a:spcAft>
                <a:spcPts val="0"/>
              </a:spcAft>
            </a:pPr>
            <a:r>
              <a:rPr kumimoji="1" lang="en-US" altLang="zh-CN" b="0" dirty="0">
                <a:solidFill>
                  <a:prstClr val="black"/>
                </a:solidFill>
                <a:latin typeface="Calibri" panose="020F0502020204030204"/>
                <a:ea typeface="DengXian" charset="-122"/>
                <a:cs typeface=""/>
              </a:rPr>
              <a:t>Epidermal</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growth</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factor</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receptor</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(EGFR)</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tyrosine</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kinase</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inhibitors</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(EGFR-TKIs)</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are</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used</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in</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the</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treatments</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of</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non-small</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cell</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lung</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cancer</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(NSCLC)</a:t>
            </a:r>
            <a:endParaRPr kumimoji="1" lang="zh-CN" altLang="en-US" b="0" dirty="0">
              <a:solidFill>
                <a:prstClr val="black"/>
              </a:solidFill>
              <a:latin typeface="Calibri" panose="020F0502020204030204"/>
              <a:ea typeface="DengXian" charset="-122"/>
              <a:cs typeface=""/>
            </a:endParaRPr>
          </a:p>
        </p:txBody>
      </p:sp>
      <p:grpSp>
        <p:nvGrpSpPr>
          <p:cNvPr id="42" name="组合 41">
            <a:extLst>
              <a:ext uri="{FF2B5EF4-FFF2-40B4-BE49-F238E27FC236}">
                <a16:creationId xmlns:a16="http://schemas.microsoft.com/office/drawing/2014/main" xmlns="" id="{3FF5BC44-3C5B-8940-8566-EB769F8008F6}"/>
              </a:ext>
            </a:extLst>
          </p:cNvPr>
          <p:cNvGrpSpPr/>
          <p:nvPr/>
        </p:nvGrpSpPr>
        <p:grpSpPr>
          <a:xfrm>
            <a:off x="3372298" y="3189506"/>
            <a:ext cx="2837360" cy="1628793"/>
            <a:chOff x="4677957" y="3318005"/>
            <a:chExt cx="3783147" cy="2171723"/>
          </a:xfrm>
        </p:grpSpPr>
        <p:sp>
          <p:nvSpPr>
            <p:cNvPr id="39" name="矩形 38">
              <a:extLst>
                <a:ext uri="{FF2B5EF4-FFF2-40B4-BE49-F238E27FC236}">
                  <a16:creationId xmlns:a16="http://schemas.microsoft.com/office/drawing/2014/main" xmlns="" id="{80D7614E-4DA9-2443-A4EF-8413D4986A25}"/>
                </a:ext>
              </a:extLst>
            </p:cNvPr>
            <p:cNvSpPr/>
            <p:nvPr/>
          </p:nvSpPr>
          <p:spPr>
            <a:xfrm>
              <a:off x="4680697" y="3318005"/>
              <a:ext cx="3779082" cy="369332"/>
            </a:xfrm>
            <a:prstGeom prst="rect">
              <a:avLst/>
            </a:prstGeom>
          </p:spPr>
          <p:txBody>
            <a:bodyPr wrap="square">
              <a:spAutoFit/>
            </a:bodyPr>
            <a:lstStyle/>
            <a:p>
              <a:pPr marL="214313" indent="-214313" fontAlgn="auto">
                <a:spcBef>
                  <a:spcPts val="0"/>
                </a:spcBef>
                <a:spcAft>
                  <a:spcPts val="0"/>
                </a:spcAft>
                <a:buFont typeface="Arial" panose="020B0604020202020204" pitchFamily="34" charset="0"/>
                <a:buChar char="•"/>
              </a:pPr>
              <a:r>
                <a:rPr kumimoji="1" lang="en-US" altLang="zh-CN" b="0" dirty="0">
                  <a:solidFill>
                    <a:prstClr val="black"/>
                  </a:solidFill>
                  <a:latin typeface="Calibri" panose="020F0502020204030204"/>
                  <a:ea typeface="DengXian" charset="-122"/>
                  <a:cs typeface=""/>
                </a:rPr>
                <a:t>Gefitinib</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(IRE) belongs to EGFR-TKI</a:t>
              </a:r>
              <a:endParaRPr lang="zh-CN" altLang="en-US" b="0" dirty="0">
                <a:solidFill>
                  <a:prstClr val="black"/>
                </a:solidFill>
                <a:latin typeface="Calibri" panose="020F0502020204030204"/>
                <a:ea typeface="DengXian" charset="-122"/>
                <a:cs typeface=""/>
              </a:endParaRPr>
            </a:p>
          </p:txBody>
        </p:sp>
        <p:sp>
          <p:nvSpPr>
            <p:cNvPr id="40" name="矩形 39">
              <a:extLst>
                <a:ext uri="{FF2B5EF4-FFF2-40B4-BE49-F238E27FC236}">
                  <a16:creationId xmlns:a16="http://schemas.microsoft.com/office/drawing/2014/main" xmlns="" id="{0522D4B0-1A9E-9C4D-AC49-B7046827E9E7}"/>
                </a:ext>
              </a:extLst>
            </p:cNvPr>
            <p:cNvSpPr/>
            <p:nvPr/>
          </p:nvSpPr>
          <p:spPr>
            <a:xfrm>
              <a:off x="4682022" y="3834479"/>
              <a:ext cx="3779082" cy="615553"/>
            </a:xfrm>
            <a:prstGeom prst="rect">
              <a:avLst/>
            </a:prstGeom>
          </p:spPr>
          <p:txBody>
            <a:bodyPr wrap="square">
              <a:spAutoFit/>
            </a:bodyPr>
            <a:lstStyle/>
            <a:p>
              <a:pPr marL="214313" indent="-214313" fontAlgn="auto">
                <a:spcBef>
                  <a:spcPts val="0"/>
                </a:spcBef>
                <a:spcAft>
                  <a:spcPts val="0"/>
                </a:spcAft>
                <a:buFont typeface="Arial" panose="020B0604020202020204" pitchFamily="34" charset="0"/>
                <a:buChar char="•"/>
              </a:pPr>
              <a:r>
                <a:rPr kumimoji="1" lang="en-US" altLang="zh-CN" b="0" dirty="0">
                  <a:solidFill>
                    <a:prstClr val="black"/>
                  </a:solidFill>
                  <a:latin typeface="Calibri" panose="020F0502020204030204"/>
                  <a:ea typeface="DengXian" charset="-122"/>
                  <a:cs typeface=""/>
                </a:rPr>
                <a:t>IRE -</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resistant</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effect</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with</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somatic</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mutation</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T790M</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(rs55181378)</a:t>
              </a:r>
              <a:endParaRPr lang="zh-CN" altLang="en-US" b="0" dirty="0">
                <a:solidFill>
                  <a:prstClr val="black"/>
                </a:solidFill>
                <a:latin typeface="Calibri" panose="020F0502020204030204"/>
                <a:ea typeface="DengXian" charset="-122"/>
                <a:cs typeface=""/>
              </a:endParaRPr>
            </a:p>
          </p:txBody>
        </p:sp>
        <p:sp>
          <p:nvSpPr>
            <p:cNvPr id="41" name="矩形 40">
              <a:extLst>
                <a:ext uri="{FF2B5EF4-FFF2-40B4-BE49-F238E27FC236}">
                  <a16:creationId xmlns:a16="http://schemas.microsoft.com/office/drawing/2014/main" xmlns="" id="{1CBA0AB3-914E-8F48-A289-C7D735E8A5E3}"/>
                </a:ext>
              </a:extLst>
            </p:cNvPr>
            <p:cNvSpPr/>
            <p:nvPr/>
          </p:nvSpPr>
          <p:spPr>
            <a:xfrm>
              <a:off x="4677957" y="4627954"/>
              <a:ext cx="3783147" cy="861774"/>
            </a:xfrm>
            <a:prstGeom prst="rect">
              <a:avLst/>
            </a:prstGeom>
          </p:spPr>
          <p:txBody>
            <a:bodyPr wrap="square">
              <a:spAutoFit/>
            </a:bodyPr>
            <a:lstStyle/>
            <a:p>
              <a:pPr marL="214313" indent="-214313" fontAlgn="auto">
                <a:spcBef>
                  <a:spcPts val="0"/>
                </a:spcBef>
                <a:spcAft>
                  <a:spcPts val="0"/>
                </a:spcAft>
                <a:buFont typeface="Arial" panose="020B0604020202020204" pitchFamily="34" charset="0"/>
                <a:buChar char="•"/>
              </a:pPr>
              <a:r>
                <a:rPr kumimoji="1" lang="en-US" altLang="zh-CN" dirty="0">
                  <a:solidFill>
                    <a:srgbClr val="4472C4">
                      <a:lumMod val="50000"/>
                    </a:srgbClr>
                  </a:solidFill>
                  <a:latin typeface="Calibri" panose="020F0502020204030204"/>
                  <a:ea typeface="DengXian" charset="-122"/>
                  <a:cs typeface=""/>
                </a:rPr>
                <a:t>Increased</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side-chain</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volume</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from</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to</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M</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causes</a:t>
              </a:r>
              <a:r>
                <a:rPr kumimoji="1" lang="zh-CN" altLang="en-US" b="0" dirty="0">
                  <a:solidFill>
                    <a:prstClr val="black"/>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steric</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hinderance</a:t>
              </a:r>
              <a:r>
                <a:rPr kumimoji="1" lang="zh-CN" altLang="en-US" dirty="0">
                  <a:solidFill>
                    <a:srgbClr val="4472C4">
                      <a:lumMod val="50000"/>
                    </a:srgbClr>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that</a:t>
              </a:r>
              <a:r>
                <a:rPr kumimoji="1" lang="zh-CN" altLang="en-US" b="0" dirty="0">
                  <a:solidFill>
                    <a:prstClr val="black"/>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disrupts</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the</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binding</a:t>
              </a:r>
              <a:endParaRPr lang="zh-CN" altLang="en-US" dirty="0">
                <a:solidFill>
                  <a:srgbClr val="4472C4">
                    <a:lumMod val="50000"/>
                  </a:srgbClr>
                </a:solidFill>
                <a:latin typeface="Calibri" panose="020F0502020204030204"/>
                <a:ea typeface="DengXian" charset="-122"/>
                <a:cs typeface=""/>
              </a:endParaRPr>
            </a:p>
          </p:txBody>
        </p:sp>
      </p:grpSp>
      <p:sp>
        <p:nvSpPr>
          <p:cNvPr id="52" name="椭圆 51">
            <a:extLst>
              <a:ext uri="{FF2B5EF4-FFF2-40B4-BE49-F238E27FC236}">
                <a16:creationId xmlns:a16="http://schemas.microsoft.com/office/drawing/2014/main" xmlns="" id="{C234A509-97BA-A84E-A138-E645A37FE428}"/>
              </a:ext>
            </a:extLst>
          </p:cNvPr>
          <p:cNvSpPr/>
          <p:nvPr/>
        </p:nvSpPr>
        <p:spPr>
          <a:xfrm>
            <a:off x="918127" y="2405585"/>
            <a:ext cx="767416" cy="661104"/>
          </a:xfrm>
          <a:prstGeom prst="ellipse">
            <a:avLst/>
          </a:prstGeom>
          <a:noFill/>
          <a:ln w="47625">
            <a:solidFill>
              <a:srgbClr val="00B05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4" name="椭圆 53">
            <a:extLst>
              <a:ext uri="{FF2B5EF4-FFF2-40B4-BE49-F238E27FC236}">
                <a16:creationId xmlns:a16="http://schemas.microsoft.com/office/drawing/2014/main" xmlns="" id="{343DD80D-A381-3A4F-8B48-EA9CFB055DCF}"/>
              </a:ext>
            </a:extLst>
          </p:cNvPr>
          <p:cNvSpPr/>
          <p:nvPr/>
        </p:nvSpPr>
        <p:spPr>
          <a:xfrm>
            <a:off x="918127" y="4170391"/>
            <a:ext cx="767416" cy="661104"/>
          </a:xfrm>
          <a:prstGeom prst="ellipse">
            <a:avLst/>
          </a:prstGeom>
          <a:noFill/>
          <a:ln w="47625">
            <a:solidFill>
              <a:srgbClr val="FF000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6" name="矩形 55">
            <a:extLst>
              <a:ext uri="{FF2B5EF4-FFF2-40B4-BE49-F238E27FC236}">
                <a16:creationId xmlns:a16="http://schemas.microsoft.com/office/drawing/2014/main" xmlns="" id="{F743DA51-9AB2-A441-8058-62AA6A606B7B}"/>
              </a:ext>
            </a:extLst>
          </p:cNvPr>
          <p:cNvSpPr/>
          <p:nvPr/>
        </p:nvSpPr>
        <p:spPr>
          <a:xfrm>
            <a:off x="411620" y="3081931"/>
            <a:ext cx="434060" cy="431294"/>
          </a:xfrm>
          <a:prstGeom prst="rect">
            <a:avLst/>
          </a:prstGeom>
          <a:solidFill>
            <a:schemeClr val="accent6">
              <a:lumMod val="20000"/>
              <a:lumOff val="80000"/>
              <a:alpha val="7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3" name="Freeform 17">
            <a:extLst>
              <a:ext uri="{FF2B5EF4-FFF2-40B4-BE49-F238E27FC236}">
                <a16:creationId xmlns:a16="http://schemas.microsoft.com/office/drawing/2014/main" xmlns="" id="{EAA50C8D-A141-EC43-8930-8B7F737432B4}"/>
              </a:ext>
            </a:extLst>
          </p:cNvPr>
          <p:cNvSpPr>
            <a:spLocks/>
          </p:cNvSpPr>
          <p:nvPr/>
        </p:nvSpPr>
        <p:spPr bwMode="auto">
          <a:xfrm>
            <a:off x="443405" y="3115918"/>
            <a:ext cx="370490" cy="359698"/>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00B050"/>
          </a:solidFill>
          <a:ln>
            <a:noFill/>
          </a:ln>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n-US" sz="1350" b="0" dirty="0">
              <a:solidFill>
                <a:prstClr val="black"/>
              </a:solidFill>
              <a:latin typeface="Calibri" panose="020F0502020204030204"/>
              <a:ea typeface=""/>
              <a:cs typeface=""/>
            </a:endParaRPr>
          </a:p>
        </p:txBody>
      </p:sp>
      <p:sp>
        <p:nvSpPr>
          <p:cNvPr id="57" name="矩形 56">
            <a:extLst>
              <a:ext uri="{FF2B5EF4-FFF2-40B4-BE49-F238E27FC236}">
                <a16:creationId xmlns:a16="http://schemas.microsoft.com/office/drawing/2014/main" xmlns="" id="{A9069B48-03F4-5549-9283-FF4A6AACC848}"/>
              </a:ext>
            </a:extLst>
          </p:cNvPr>
          <p:cNvSpPr/>
          <p:nvPr/>
        </p:nvSpPr>
        <p:spPr>
          <a:xfrm>
            <a:off x="409107" y="4693585"/>
            <a:ext cx="434060" cy="431294"/>
          </a:xfrm>
          <a:prstGeom prst="rect">
            <a:avLst/>
          </a:prstGeom>
          <a:solidFill>
            <a:srgbClr val="FF0000">
              <a:alpha val="1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5" name="Freeform 19">
            <a:extLst>
              <a:ext uri="{FF2B5EF4-FFF2-40B4-BE49-F238E27FC236}">
                <a16:creationId xmlns:a16="http://schemas.microsoft.com/office/drawing/2014/main" xmlns="" id="{916C3B18-8B55-DA47-8DF9-70DF5AC95B5A}"/>
              </a:ext>
            </a:extLst>
          </p:cNvPr>
          <p:cNvSpPr>
            <a:spLocks/>
          </p:cNvSpPr>
          <p:nvPr/>
        </p:nvSpPr>
        <p:spPr bwMode="auto">
          <a:xfrm>
            <a:off x="465875" y="4778212"/>
            <a:ext cx="324072" cy="286860"/>
          </a:xfrm>
          <a:custGeom>
            <a:avLst/>
            <a:gdLst>
              <a:gd name="T0" fmla="*/ 63 w 70"/>
              <a:gd name="T1" fmla="*/ 0 h 70"/>
              <a:gd name="T2" fmla="*/ 35 w 70"/>
              <a:gd name="T3" fmla="*/ 29 h 70"/>
              <a:gd name="T4" fmla="*/ 6 w 70"/>
              <a:gd name="T5" fmla="*/ 0 h 70"/>
              <a:gd name="T6" fmla="*/ 0 w 70"/>
              <a:gd name="T7" fmla="*/ 6 h 70"/>
              <a:gd name="T8" fmla="*/ 28 w 70"/>
              <a:gd name="T9" fmla="*/ 35 h 70"/>
              <a:gd name="T10" fmla="*/ 0 w 70"/>
              <a:gd name="T11" fmla="*/ 63 h 70"/>
              <a:gd name="T12" fmla="*/ 6 w 70"/>
              <a:gd name="T13" fmla="*/ 70 h 70"/>
              <a:gd name="T14" fmla="*/ 35 w 70"/>
              <a:gd name="T15" fmla="*/ 41 h 70"/>
              <a:gd name="T16" fmla="*/ 63 w 70"/>
              <a:gd name="T17" fmla="*/ 70 h 70"/>
              <a:gd name="T18" fmla="*/ 70 w 70"/>
              <a:gd name="T19" fmla="*/ 63 h 70"/>
              <a:gd name="T20" fmla="*/ 41 w 70"/>
              <a:gd name="T21" fmla="*/ 35 h 70"/>
              <a:gd name="T22" fmla="*/ 70 w 70"/>
              <a:gd name="T23" fmla="*/ 6 h 70"/>
              <a:gd name="T24" fmla="*/ 63 w 7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3" y="0"/>
                </a:moveTo>
                <a:lnTo>
                  <a:pt x="35" y="29"/>
                </a:lnTo>
                <a:lnTo>
                  <a:pt x="6" y="0"/>
                </a:lnTo>
                <a:lnTo>
                  <a:pt x="0" y="6"/>
                </a:lnTo>
                <a:lnTo>
                  <a:pt x="28" y="35"/>
                </a:lnTo>
                <a:lnTo>
                  <a:pt x="0" y="63"/>
                </a:lnTo>
                <a:lnTo>
                  <a:pt x="6" y="70"/>
                </a:lnTo>
                <a:lnTo>
                  <a:pt x="35" y="41"/>
                </a:lnTo>
                <a:lnTo>
                  <a:pt x="63" y="70"/>
                </a:lnTo>
                <a:lnTo>
                  <a:pt x="70" y="63"/>
                </a:lnTo>
                <a:lnTo>
                  <a:pt x="41" y="35"/>
                </a:lnTo>
                <a:lnTo>
                  <a:pt x="70" y="6"/>
                </a:lnTo>
                <a:lnTo>
                  <a:pt x="63" y="0"/>
                </a:lnTo>
                <a:close/>
              </a:path>
            </a:pathLst>
          </a:custGeom>
          <a:solidFill>
            <a:srgbClr val="E71C57"/>
          </a:solidFill>
          <a:ln>
            <a:noFill/>
          </a:ln>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n-US" sz="1350" b="0" dirty="0">
              <a:solidFill>
                <a:prstClr val="black"/>
              </a:solidFill>
              <a:latin typeface="Calibri" panose="020F0502020204030204"/>
              <a:ea typeface=""/>
              <a:cs typeface=""/>
            </a:endParaRPr>
          </a:p>
        </p:txBody>
      </p:sp>
      <p:sp>
        <p:nvSpPr>
          <p:cNvPr id="49" name="矩形 48">
            <a:extLst>
              <a:ext uri="{FF2B5EF4-FFF2-40B4-BE49-F238E27FC236}">
                <a16:creationId xmlns:a16="http://schemas.microsoft.com/office/drawing/2014/main" xmlns="" id="{1B46A927-D894-4649-9EBF-0539C10B355A}"/>
              </a:ext>
            </a:extLst>
          </p:cNvPr>
          <p:cNvSpPr/>
          <p:nvPr/>
        </p:nvSpPr>
        <p:spPr>
          <a:xfrm>
            <a:off x="3374353" y="4899385"/>
            <a:ext cx="2834311" cy="461665"/>
          </a:xfrm>
          <a:prstGeom prst="rect">
            <a:avLst/>
          </a:prstGeom>
        </p:spPr>
        <p:txBody>
          <a:bodyPr wrap="square">
            <a:spAutoFit/>
          </a:bodyPr>
          <a:lstStyle/>
          <a:p>
            <a:pPr marL="214313" indent="-214313" fontAlgn="auto">
              <a:spcBef>
                <a:spcPts val="0"/>
              </a:spcBef>
              <a:spcAft>
                <a:spcPts val="0"/>
              </a:spcAft>
              <a:buFont typeface="Arial" panose="020B0604020202020204" pitchFamily="34" charset="0"/>
              <a:buChar char="•"/>
            </a:pPr>
            <a:r>
              <a:rPr kumimoji="1" lang="en-US" altLang="zh-CN" b="0" dirty="0">
                <a:solidFill>
                  <a:prstClr val="black"/>
                </a:solidFill>
                <a:latin typeface="Calibri" panose="020F0502020204030204"/>
                <a:ea typeface="DengXian" charset="-122"/>
                <a:cs typeface=""/>
              </a:rPr>
              <a:t>Well-studies</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by</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ligand</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binding</a:t>
            </a:r>
            <a:r>
              <a:rPr kumimoji="1" lang="zh-CN" altLang="en-US" b="0" dirty="0">
                <a:solidFill>
                  <a:prstClr val="black"/>
                </a:solidFill>
                <a:latin typeface="Calibri" panose="020F0502020204030204"/>
                <a:ea typeface="DengXian" charset="-122"/>
                <a:cs typeface=""/>
              </a:rPr>
              <a:t> </a:t>
            </a:r>
            <a:r>
              <a:rPr kumimoji="1" lang="en-US" altLang="zh-CN" b="0" dirty="0">
                <a:solidFill>
                  <a:prstClr val="black"/>
                </a:solidFill>
                <a:latin typeface="Calibri" panose="020F0502020204030204"/>
                <a:ea typeface="DengXian" charset="-122"/>
                <a:cs typeface=""/>
              </a:rPr>
              <a:t>assay (LBA)</a:t>
            </a:r>
            <a:endParaRPr lang="zh-CN" altLang="en-US" b="0" dirty="0">
              <a:solidFill>
                <a:prstClr val="black"/>
              </a:solidFill>
              <a:latin typeface="Calibri" panose="020F0502020204030204"/>
              <a:ea typeface="DengXian" charset="-122"/>
              <a:cs typeface=""/>
            </a:endParaRPr>
          </a:p>
        </p:txBody>
      </p:sp>
      <p:grpSp>
        <p:nvGrpSpPr>
          <p:cNvPr id="7" name="组合 6">
            <a:extLst>
              <a:ext uri="{FF2B5EF4-FFF2-40B4-BE49-F238E27FC236}">
                <a16:creationId xmlns:a16="http://schemas.microsoft.com/office/drawing/2014/main" xmlns="" id="{203C9AB3-395C-F649-9609-3734173F9473}"/>
              </a:ext>
            </a:extLst>
          </p:cNvPr>
          <p:cNvGrpSpPr/>
          <p:nvPr/>
        </p:nvGrpSpPr>
        <p:grpSpPr>
          <a:xfrm>
            <a:off x="6407146" y="3079667"/>
            <a:ext cx="1232726" cy="528688"/>
            <a:chOff x="10288434" y="1716886"/>
            <a:chExt cx="1643634" cy="704917"/>
          </a:xfrm>
        </p:grpSpPr>
        <p:sp>
          <p:nvSpPr>
            <p:cNvPr id="58" name="圆角矩形 57">
              <a:extLst>
                <a:ext uri="{FF2B5EF4-FFF2-40B4-BE49-F238E27FC236}">
                  <a16:creationId xmlns:a16="http://schemas.microsoft.com/office/drawing/2014/main" xmlns="" id="{F6D93412-3C08-8248-8C2A-AFE6284A6C4D}"/>
                </a:ext>
              </a:extLst>
            </p:cNvPr>
            <p:cNvSpPr/>
            <p:nvPr/>
          </p:nvSpPr>
          <p:spPr>
            <a:xfrm>
              <a:off x="10308020" y="1738819"/>
              <a:ext cx="1574502" cy="682984"/>
            </a:xfrm>
            <a:prstGeom prst="roundRect">
              <a:avLst/>
            </a:prstGeom>
            <a:noFill/>
            <a:ln w="47625">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9" name="文本框 58">
              <a:extLst>
                <a:ext uri="{FF2B5EF4-FFF2-40B4-BE49-F238E27FC236}">
                  <a16:creationId xmlns:a16="http://schemas.microsoft.com/office/drawing/2014/main" xmlns="" id="{804AC577-760D-294C-83D9-628A03C22E37}"/>
                </a:ext>
              </a:extLst>
            </p:cNvPr>
            <p:cNvSpPr txBox="1"/>
            <p:nvPr/>
          </p:nvSpPr>
          <p:spPr>
            <a:xfrm>
              <a:off x="10288434" y="1716886"/>
              <a:ext cx="1643634" cy="615553"/>
            </a:xfrm>
            <a:prstGeom prst="rect">
              <a:avLst/>
            </a:prstGeom>
            <a:noFill/>
          </p:spPr>
          <p:txBody>
            <a:bodyPr wrap="square" rtlCol="0">
              <a:spAutoFit/>
            </a:bodyPr>
            <a:lstStyle/>
            <a:p>
              <a:pPr algn="ctr" fontAlgn="auto">
                <a:spcBef>
                  <a:spcPts val="0"/>
                </a:spcBef>
                <a:spcAft>
                  <a:spcPts val="0"/>
                </a:spcAft>
              </a:pPr>
              <a:r>
                <a:rPr kumimoji="1" lang="en-US" altLang="zh-CN" dirty="0">
                  <a:solidFill>
                    <a:srgbClr val="44546A">
                      <a:lumMod val="75000"/>
                    </a:srgbClr>
                  </a:solidFill>
                  <a:latin typeface="Calibri" panose="020F0502020204030204"/>
                  <a:ea typeface="DengXian" charset="-122"/>
                  <a:cs typeface=""/>
                </a:rPr>
                <a:t>non-disruptive</a:t>
              </a:r>
            </a:p>
            <a:p>
              <a:pPr algn="ctr" fontAlgn="auto">
                <a:spcBef>
                  <a:spcPts val="0"/>
                </a:spcBef>
                <a:spcAft>
                  <a:spcPts val="0"/>
                </a:spcAft>
              </a:pPr>
              <a:r>
                <a:rPr kumimoji="1" lang="en-US" altLang="zh-CN" dirty="0">
                  <a:solidFill>
                    <a:srgbClr val="44546A">
                      <a:lumMod val="75000"/>
                    </a:srgbClr>
                  </a:solidFill>
                  <a:latin typeface="Calibri" panose="020F0502020204030204"/>
                  <a:ea typeface="DengXian" charset="-122"/>
                  <a:cs typeface=""/>
                </a:rPr>
                <a:t>SNV (ND)</a:t>
              </a:r>
              <a:endParaRPr kumimoji="1" lang="zh-CN" altLang="en-US" dirty="0">
                <a:solidFill>
                  <a:srgbClr val="44546A">
                    <a:lumMod val="75000"/>
                  </a:srgbClr>
                </a:solidFill>
                <a:latin typeface="Calibri" panose="020F0502020204030204"/>
                <a:ea typeface="DengXian" charset="-122"/>
                <a:cs typeface=""/>
              </a:endParaRPr>
            </a:p>
          </p:txBody>
        </p:sp>
      </p:grpSp>
      <p:grpSp>
        <p:nvGrpSpPr>
          <p:cNvPr id="8" name="组合 7">
            <a:extLst>
              <a:ext uri="{FF2B5EF4-FFF2-40B4-BE49-F238E27FC236}">
                <a16:creationId xmlns:a16="http://schemas.microsoft.com/office/drawing/2014/main" xmlns="" id="{88D44D48-56A7-0A41-ACE0-5A38D168839F}"/>
              </a:ext>
            </a:extLst>
          </p:cNvPr>
          <p:cNvGrpSpPr/>
          <p:nvPr/>
        </p:nvGrpSpPr>
        <p:grpSpPr>
          <a:xfrm>
            <a:off x="7778809" y="3094086"/>
            <a:ext cx="1195565" cy="512238"/>
            <a:chOff x="10288433" y="2614665"/>
            <a:chExt cx="1594087" cy="682984"/>
          </a:xfrm>
        </p:grpSpPr>
        <p:sp>
          <p:nvSpPr>
            <p:cNvPr id="61" name="圆角矩形 60">
              <a:extLst>
                <a:ext uri="{FF2B5EF4-FFF2-40B4-BE49-F238E27FC236}">
                  <a16:creationId xmlns:a16="http://schemas.microsoft.com/office/drawing/2014/main" xmlns="" id="{AC2F6637-6FDC-1A4F-AFA7-FA8EDDF02CA3}"/>
                </a:ext>
              </a:extLst>
            </p:cNvPr>
            <p:cNvSpPr/>
            <p:nvPr/>
          </p:nvSpPr>
          <p:spPr>
            <a:xfrm>
              <a:off x="10357564" y="2614665"/>
              <a:ext cx="1524950" cy="682984"/>
            </a:xfrm>
            <a:prstGeom prst="roundRect">
              <a:avLst/>
            </a:prstGeom>
            <a:noFill/>
            <a:ln w="47625">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62" name="文本框 61">
              <a:extLst>
                <a:ext uri="{FF2B5EF4-FFF2-40B4-BE49-F238E27FC236}">
                  <a16:creationId xmlns:a16="http://schemas.microsoft.com/office/drawing/2014/main" xmlns="" id="{9F1EE554-4BCD-DC48-B300-AB0A73F31E44}"/>
                </a:ext>
              </a:extLst>
            </p:cNvPr>
            <p:cNvSpPr txBox="1"/>
            <p:nvPr/>
          </p:nvSpPr>
          <p:spPr>
            <a:xfrm>
              <a:off x="10288433" y="2631686"/>
              <a:ext cx="1594087" cy="615554"/>
            </a:xfrm>
            <a:prstGeom prst="rect">
              <a:avLst/>
            </a:prstGeom>
            <a:noFill/>
          </p:spPr>
          <p:txBody>
            <a:bodyPr wrap="square" rtlCol="0">
              <a:spAutoFit/>
            </a:bodyPr>
            <a:lstStyle/>
            <a:p>
              <a:pPr algn="ctr" fontAlgn="auto">
                <a:spcBef>
                  <a:spcPts val="0"/>
                </a:spcBef>
                <a:spcAft>
                  <a:spcPts val="0"/>
                </a:spcAft>
              </a:pPr>
              <a:r>
                <a:rPr kumimoji="1" lang="en-US" altLang="zh-CN" dirty="0">
                  <a:solidFill>
                    <a:srgbClr val="44546A">
                      <a:lumMod val="75000"/>
                    </a:srgbClr>
                  </a:solidFill>
                  <a:latin typeface="Calibri" panose="020F0502020204030204"/>
                  <a:ea typeface="DengXian" charset="-122"/>
                  <a:cs typeface=""/>
                </a:rPr>
                <a:t>disruptive </a:t>
              </a:r>
            </a:p>
            <a:p>
              <a:pPr algn="ctr" fontAlgn="auto">
                <a:spcBef>
                  <a:spcPts val="0"/>
                </a:spcBef>
                <a:spcAft>
                  <a:spcPts val="0"/>
                </a:spcAft>
              </a:pPr>
              <a:r>
                <a:rPr kumimoji="1" lang="en-US" altLang="zh-CN" dirty="0">
                  <a:solidFill>
                    <a:srgbClr val="44546A">
                      <a:lumMod val="75000"/>
                    </a:srgbClr>
                  </a:solidFill>
                  <a:latin typeface="Calibri" panose="020F0502020204030204"/>
                  <a:ea typeface="DengXian" charset="-122"/>
                  <a:cs typeface=""/>
                </a:rPr>
                <a:t>SNV (D)</a:t>
              </a:r>
              <a:endParaRPr kumimoji="1" lang="zh-CN" altLang="en-US" dirty="0">
                <a:solidFill>
                  <a:srgbClr val="44546A">
                    <a:lumMod val="75000"/>
                  </a:srgbClr>
                </a:solidFill>
                <a:latin typeface="Calibri" panose="020F0502020204030204"/>
                <a:ea typeface="DengXian" charset="-122"/>
                <a:cs typeface=""/>
              </a:endParaRPr>
            </a:p>
          </p:txBody>
        </p:sp>
      </p:grpSp>
      <p:cxnSp>
        <p:nvCxnSpPr>
          <p:cNvPr id="63" name="直线连接符 62">
            <a:extLst>
              <a:ext uri="{FF2B5EF4-FFF2-40B4-BE49-F238E27FC236}">
                <a16:creationId xmlns:a16="http://schemas.microsoft.com/office/drawing/2014/main" xmlns="" id="{D958353D-F617-DA40-8B0C-A18606E88F15}"/>
              </a:ext>
            </a:extLst>
          </p:cNvPr>
          <p:cNvCxnSpPr>
            <a:cxnSpLocks/>
          </p:cNvCxnSpPr>
          <p:nvPr/>
        </p:nvCxnSpPr>
        <p:spPr>
          <a:xfrm flipV="1">
            <a:off x="6268208" y="1845918"/>
            <a:ext cx="0" cy="3644566"/>
          </a:xfrm>
          <a:prstGeom prst="line">
            <a:avLst/>
          </a:prstGeom>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xmlns="" id="{C3506545-B3F5-E642-A551-9803807945B9}"/>
                  </a:ext>
                </a:extLst>
              </p:cNvPr>
              <p:cNvSpPr/>
              <p:nvPr/>
            </p:nvSpPr>
            <p:spPr>
              <a:xfrm>
                <a:off x="6556139" y="2456616"/>
                <a:ext cx="872547" cy="276999"/>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Cambria Math" charset="0"/>
                    <a:cs typeface="Cambria Math" charset="0"/>
                  </a:rPr>
                  <a:t> if </a:t>
                </a:r>
                <a14:m>
                  <m:oMath xmlns:m="http://schemas.openxmlformats.org/officeDocument/2006/math">
                    <m:r>
                      <a:rPr kumimoji="1" lang="en-US" altLang="zh-CN" i="1">
                        <a:solidFill>
                          <a:srgbClr val="4472C4">
                            <a:lumMod val="50000"/>
                          </a:srgbClr>
                        </a:solidFill>
                        <a:latin typeface="Cambria Math" charset="0"/>
                        <a:ea typeface="Cambria Math" charset="0"/>
                        <a:cs typeface="Cambria Math" charset="0"/>
                      </a:rPr>
                      <m:t>∆</m:t>
                    </m:r>
                  </m:oMath>
                </a14:m>
                <a:r>
                  <a:rPr kumimoji="1" lang="en-US" altLang="zh-CN" dirty="0">
                    <a:solidFill>
                      <a:srgbClr val="4472C4">
                        <a:lumMod val="50000"/>
                      </a:srgbClr>
                    </a:solidFill>
                    <a:latin typeface="Calibri" panose="020F0502020204030204"/>
                    <a:ea typeface="DengXian" charset="-122"/>
                    <a:cs typeface=""/>
                  </a:rPr>
                  <a:t>BA</a:t>
                </a:r>
                <a:r>
                  <a:rPr lang="zh-CN" altLang="en-US" dirty="0">
                    <a:solidFill>
                      <a:srgbClr val="4472C4">
                        <a:lumMod val="50000"/>
                      </a:srgbClr>
                    </a:solidFill>
                    <a:latin typeface="Calibri" panose="020F0502020204030204"/>
                    <a:ea typeface="DengXian" charset="-122"/>
                    <a:cs typeface=""/>
                  </a:rPr>
                  <a:t> ≤ </a:t>
                </a:r>
                <a:r>
                  <a:rPr lang="en-US" altLang="zh-CN" dirty="0">
                    <a:solidFill>
                      <a:srgbClr val="4472C4">
                        <a:lumMod val="50000"/>
                      </a:srgbClr>
                    </a:solidFill>
                    <a:latin typeface="Calibri" panose="020F0502020204030204"/>
                    <a:ea typeface="DengXian" charset="-122"/>
                    <a:cs typeface=""/>
                  </a:rPr>
                  <a:t>0</a:t>
                </a:r>
                <a:r>
                  <a:rPr kumimoji="1" lang="zh-CN" altLang="en-US" dirty="0">
                    <a:solidFill>
                      <a:srgbClr val="4472C4">
                        <a:lumMod val="50000"/>
                      </a:srgbClr>
                    </a:solidFill>
                    <a:latin typeface="Calibri" panose="020F0502020204030204"/>
                    <a:ea typeface="DengXian" charset="-122"/>
                    <a:cs typeface=""/>
                  </a:rPr>
                  <a:t> </a:t>
                </a:r>
                <a:endParaRPr lang="zh-CN" altLang="en-US" dirty="0">
                  <a:solidFill>
                    <a:srgbClr val="4472C4">
                      <a:lumMod val="50000"/>
                    </a:srgbClr>
                  </a:solidFill>
                  <a:latin typeface="Calibri" panose="020F0502020204030204"/>
                  <a:ea typeface="DengXian" charset="-122"/>
                  <a:cs typeface=""/>
                </a:endParaRPr>
              </a:p>
            </p:txBody>
          </p:sp>
        </mc:Choice>
        <mc:Fallback xmlns="">
          <p:sp>
            <p:nvSpPr>
              <p:cNvPr id="9" name="矩形 8">
                <a:extLst>
                  <a:ext uri="{FF2B5EF4-FFF2-40B4-BE49-F238E27FC236}">
                    <a16:creationId xmlns="" xmlns:a16="http://schemas.microsoft.com/office/drawing/2014/main" xmlns:a14="http://schemas.microsoft.com/office/drawing/2010/main" id="{C3506545-B3F5-E642-A551-9803807945B9}"/>
                  </a:ext>
                </a:extLst>
              </p:cNvPr>
              <p:cNvSpPr>
                <a:spLocks noRot="1" noChangeAspect="1" noMove="1" noResize="1" noEditPoints="1" noAdjustHandles="1" noChangeArrowheads="1" noChangeShapeType="1" noTextEdit="1"/>
              </p:cNvSpPr>
              <p:nvPr/>
            </p:nvSpPr>
            <p:spPr>
              <a:xfrm>
                <a:off x="6556139" y="2456616"/>
                <a:ext cx="872547" cy="276999"/>
              </a:xfrm>
              <a:prstGeom prst="rect">
                <a:avLst/>
              </a:prstGeom>
              <a:blipFill rotWithShape="0">
                <a:blip r:embed="rId4"/>
                <a:stretch>
                  <a:fillRect t="-222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矩形 63">
                <a:extLst>
                  <a:ext uri="{FF2B5EF4-FFF2-40B4-BE49-F238E27FC236}">
                    <a16:creationId xmlns:a16="http://schemas.microsoft.com/office/drawing/2014/main" xmlns="" id="{4752E2EE-B5A2-CF47-8A78-6194E2414899}"/>
                  </a:ext>
                </a:extLst>
              </p:cNvPr>
              <p:cNvSpPr/>
              <p:nvPr/>
            </p:nvSpPr>
            <p:spPr>
              <a:xfrm>
                <a:off x="7935179" y="2458852"/>
                <a:ext cx="837280" cy="276999"/>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Cambria Math" charset="0"/>
                    <a:cs typeface="Cambria Math" charset="0"/>
                  </a:rPr>
                  <a:t>if </a:t>
                </a:r>
                <a14:m>
                  <m:oMath xmlns:m="http://schemas.openxmlformats.org/officeDocument/2006/math">
                    <m:r>
                      <a:rPr kumimoji="1" lang="en-US" altLang="zh-CN" i="1">
                        <a:solidFill>
                          <a:srgbClr val="4472C4">
                            <a:lumMod val="50000"/>
                          </a:srgbClr>
                        </a:solidFill>
                        <a:latin typeface="Cambria Math" charset="0"/>
                        <a:ea typeface="Cambria Math" charset="0"/>
                        <a:cs typeface="Cambria Math" charset="0"/>
                      </a:rPr>
                      <m:t>∆</m:t>
                    </m:r>
                  </m:oMath>
                </a14:m>
                <a:r>
                  <a:rPr kumimoji="1" lang="en-US" altLang="zh-CN" dirty="0">
                    <a:solidFill>
                      <a:srgbClr val="4472C4">
                        <a:lumMod val="50000"/>
                      </a:srgbClr>
                    </a:solidFill>
                    <a:latin typeface="Calibri" panose="020F0502020204030204"/>
                    <a:ea typeface="DengXian" charset="-122"/>
                    <a:cs typeface=""/>
                  </a:rPr>
                  <a:t>BA</a:t>
                </a:r>
                <a:r>
                  <a:rPr lang="zh-CN" altLang="en-US" dirty="0">
                    <a:solidFill>
                      <a:srgbClr val="4472C4">
                        <a:lumMod val="50000"/>
                      </a:srgbClr>
                    </a:solidFill>
                    <a:latin typeface="Calibri" panose="020F0502020204030204"/>
                    <a:ea typeface="DengXian" charset="-122"/>
                    <a:cs typeface=""/>
                  </a:rPr>
                  <a:t> </a:t>
                </a:r>
                <a:r>
                  <a:rPr lang="en-US" altLang="zh-CN" dirty="0">
                    <a:solidFill>
                      <a:srgbClr val="4472C4">
                        <a:lumMod val="50000"/>
                      </a:srgbClr>
                    </a:solidFill>
                    <a:latin typeface="Calibri" panose="020F0502020204030204"/>
                    <a:ea typeface="DengXian" charset="-122"/>
                    <a:cs typeface=""/>
                  </a:rPr>
                  <a:t>&gt;</a:t>
                </a:r>
                <a:r>
                  <a:rPr lang="zh-CN" altLang="en-US" dirty="0">
                    <a:solidFill>
                      <a:srgbClr val="4472C4">
                        <a:lumMod val="50000"/>
                      </a:srgbClr>
                    </a:solidFill>
                    <a:latin typeface="Calibri" panose="020F0502020204030204"/>
                    <a:ea typeface="DengXian" charset="-122"/>
                    <a:cs typeface=""/>
                  </a:rPr>
                  <a:t> </a:t>
                </a:r>
                <a:r>
                  <a:rPr lang="en-US" altLang="zh-CN" dirty="0">
                    <a:solidFill>
                      <a:srgbClr val="4472C4">
                        <a:lumMod val="50000"/>
                      </a:srgbClr>
                    </a:solidFill>
                    <a:latin typeface="Calibri" panose="020F0502020204030204"/>
                    <a:ea typeface="DengXian" charset="-122"/>
                    <a:cs typeface=""/>
                  </a:rPr>
                  <a:t>0</a:t>
                </a:r>
                <a:r>
                  <a:rPr kumimoji="1" lang="zh-CN" altLang="en-US" dirty="0">
                    <a:solidFill>
                      <a:srgbClr val="4472C4">
                        <a:lumMod val="50000"/>
                      </a:srgbClr>
                    </a:solidFill>
                    <a:latin typeface="Calibri" panose="020F0502020204030204"/>
                    <a:ea typeface="DengXian" charset="-122"/>
                    <a:cs typeface=""/>
                  </a:rPr>
                  <a:t> </a:t>
                </a:r>
                <a:endParaRPr lang="zh-CN" altLang="en-US" dirty="0">
                  <a:solidFill>
                    <a:srgbClr val="4472C4">
                      <a:lumMod val="50000"/>
                    </a:srgbClr>
                  </a:solidFill>
                  <a:latin typeface="Calibri" panose="020F0502020204030204"/>
                  <a:ea typeface="DengXian" charset="-122"/>
                  <a:cs typeface=""/>
                </a:endParaRPr>
              </a:p>
            </p:txBody>
          </p:sp>
        </mc:Choice>
        <mc:Fallback xmlns="">
          <p:sp>
            <p:nvSpPr>
              <p:cNvPr id="64" name="矩形 63">
                <a:extLst>
                  <a:ext uri="{FF2B5EF4-FFF2-40B4-BE49-F238E27FC236}">
                    <a16:creationId xmlns="" xmlns:a16="http://schemas.microsoft.com/office/drawing/2014/main" xmlns:a14="http://schemas.microsoft.com/office/drawing/2010/main" id="{4752E2EE-B5A2-CF47-8A78-6194E2414899}"/>
                  </a:ext>
                </a:extLst>
              </p:cNvPr>
              <p:cNvSpPr>
                <a:spLocks noRot="1" noChangeAspect="1" noMove="1" noResize="1" noEditPoints="1" noAdjustHandles="1" noChangeArrowheads="1" noChangeShapeType="1" noTextEdit="1"/>
              </p:cNvSpPr>
              <p:nvPr/>
            </p:nvSpPr>
            <p:spPr>
              <a:xfrm>
                <a:off x="7935179" y="2458852"/>
                <a:ext cx="837280" cy="276999"/>
              </a:xfrm>
              <a:prstGeom prst="rect">
                <a:avLst/>
              </a:prstGeom>
              <a:blipFill rotWithShape="0">
                <a:blip r:embed="rId5"/>
                <a:stretch>
                  <a:fillRect l="-730" b="-15217"/>
                </a:stretch>
              </a:blipFill>
            </p:spPr>
            <p:txBody>
              <a:bodyPr/>
              <a:lstStyle/>
              <a:p>
                <a:r>
                  <a:rPr lang="en-US">
                    <a:noFill/>
                  </a:rPr>
                  <a:t> </a:t>
                </a:r>
              </a:p>
            </p:txBody>
          </p:sp>
        </mc:Fallback>
      </mc:AlternateContent>
      <p:sp>
        <p:nvSpPr>
          <p:cNvPr id="65" name="矩形 64">
            <a:extLst>
              <a:ext uri="{FF2B5EF4-FFF2-40B4-BE49-F238E27FC236}">
                <a16:creationId xmlns:a16="http://schemas.microsoft.com/office/drawing/2014/main" xmlns="" id="{DDBCDE43-AA25-654B-B5E6-005C314446FD}"/>
              </a:ext>
            </a:extLst>
          </p:cNvPr>
          <p:cNvSpPr/>
          <p:nvPr/>
        </p:nvSpPr>
        <p:spPr>
          <a:xfrm>
            <a:off x="6421836" y="1897797"/>
            <a:ext cx="2406871" cy="461665"/>
          </a:xfrm>
          <a:prstGeom prst="rect">
            <a:avLst/>
          </a:prstGeom>
        </p:spPr>
        <p:txBody>
          <a:bodyPr wrap="square">
            <a:spAutoFit/>
          </a:bodyPr>
          <a:lstStyle/>
          <a:p>
            <a:pPr fontAlgn="auto">
              <a:spcBef>
                <a:spcPts val="0"/>
              </a:spcBef>
              <a:spcAft>
                <a:spcPts val="0"/>
              </a:spcAft>
            </a:pPr>
            <a:r>
              <a:rPr lang="en-US" altLang="zh-CN" dirty="0">
                <a:solidFill>
                  <a:srgbClr val="4472C4">
                    <a:lumMod val="50000"/>
                  </a:srgbClr>
                </a:solidFill>
                <a:latin typeface="Calibri" panose="020F0502020204030204"/>
                <a:ea typeface="DengXian" charset="-122"/>
                <a:cs typeface=""/>
              </a:rPr>
              <a:t>For protein-drug binding upon point mutation, </a:t>
            </a:r>
            <a:endParaRPr lang="zh-CN" altLang="en-US" dirty="0">
              <a:solidFill>
                <a:srgbClr val="4472C4">
                  <a:lumMod val="50000"/>
                </a:srgbClr>
              </a:solidFill>
              <a:latin typeface="Calibri" panose="020F0502020204030204"/>
              <a:ea typeface="DengXian" charset="-122"/>
              <a:cs typeface=""/>
            </a:endParaRPr>
          </a:p>
        </p:txBody>
      </p:sp>
      <p:sp>
        <p:nvSpPr>
          <p:cNvPr id="66" name="右箭头 9">
            <a:extLst>
              <a:ext uri="{FF2B5EF4-FFF2-40B4-BE49-F238E27FC236}">
                <a16:creationId xmlns:a16="http://schemas.microsoft.com/office/drawing/2014/main" xmlns="" id="{9B95EF6A-A9D4-A044-AA90-8CBC77A13956}"/>
              </a:ext>
            </a:extLst>
          </p:cNvPr>
          <p:cNvSpPr/>
          <p:nvPr/>
        </p:nvSpPr>
        <p:spPr>
          <a:xfrm rot="5400000">
            <a:off x="6850126" y="2761232"/>
            <a:ext cx="324296" cy="26906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67" name="右箭头 9">
            <a:extLst>
              <a:ext uri="{FF2B5EF4-FFF2-40B4-BE49-F238E27FC236}">
                <a16:creationId xmlns:a16="http://schemas.microsoft.com/office/drawing/2014/main" xmlns="" id="{6A86A100-E846-B141-95D9-326677D57C0F}"/>
              </a:ext>
            </a:extLst>
          </p:cNvPr>
          <p:cNvSpPr/>
          <p:nvPr/>
        </p:nvSpPr>
        <p:spPr>
          <a:xfrm rot="5400000">
            <a:off x="8192562" y="2764937"/>
            <a:ext cx="324296" cy="26906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48"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74631" y="6382665"/>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1769394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EACB1F91-9F70-C041-932B-30169AAF6558}"/>
              </a:ext>
            </a:extLst>
          </p:cNvPr>
          <p:cNvSpPr/>
          <p:nvPr/>
        </p:nvSpPr>
        <p:spPr>
          <a:xfrm>
            <a:off x="645669" y="2805346"/>
            <a:ext cx="4944286" cy="909677"/>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4" name="幻灯片编号占位符 3"/>
          <p:cNvSpPr>
            <a:spLocks noGrp="1"/>
          </p:cNvSpPr>
          <p:nvPr>
            <p:ph type="sldNum" sz="quarter" idx="12"/>
          </p:nvPr>
        </p:nvSpPr>
        <p:spPr/>
        <p:txBody>
          <a:bodyPr/>
          <a:lstStyle/>
          <a:p>
            <a:fld id="{30B938F4-FFEC-BA46-B3EB-1F4154EFE73A}" type="slidenum">
              <a:rPr lang="en-US" smtClean="0">
                <a:solidFill>
                  <a:prstClr val="black">
                    <a:tint val="75000"/>
                  </a:prstClr>
                </a:solidFill>
              </a:rPr>
              <a:pPr/>
              <a:t>44</a:t>
            </a:fld>
            <a:endParaRPr lang="en-US" dirty="0">
              <a:solidFill>
                <a:prstClr val="black">
                  <a:tint val="75000"/>
                </a:prstClr>
              </a:solidFill>
            </a:endParaRPr>
          </a:p>
        </p:txBody>
      </p:sp>
      <p:sp>
        <p:nvSpPr>
          <p:cNvPr id="5" name="文本框 4"/>
          <p:cNvSpPr txBox="1"/>
          <p:nvPr/>
        </p:nvSpPr>
        <p:spPr>
          <a:xfrm>
            <a:off x="631949" y="1979448"/>
            <a:ext cx="5059455" cy="3970318"/>
          </a:xfrm>
          <a:prstGeom prst="rect">
            <a:avLst/>
          </a:prstGeom>
          <a:noFill/>
        </p:spPr>
        <p:txBody>
          <a:bodyPr wrap="square" rtlCol="0">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Personalized medicine </a:t>
            </a:r>
            <a:r>
              <a:rPr kumimoji="1" lang="en-US" altLang="zh-CN" b="0" dirty="0">
                <a:solidFill>
                  <a:prstClr val="black"/>
                </a:solidFill>
                <a:latin typeface="Calibri" panose="020F0502020204030204"/>
                <a:ea typeface="DengXian" charset="-122"/>
                <a:cs typeface=""/>
              </a:rPr>
              <a:t>has been taking the benefits from the advent of NGS techniques with booming in genome variation data in the whole-genome level.</a:t>
            </a:r>
          </a:p>
          <a:p>
            <a:pPr fontAlgn="auto">
              <a:spcBef>
                <a:spcPts val="0"/>
              </a:spcBef>
              <a:spcAft>
                <a:spcPts val="0"/>
              </a:spcAft>
            </a:pPr>
            <a:endParaRPr kumimoji="1" lang="en-US" altLang="zh-CN" sz="1350" b="0" dirty="0">
              <a:solidFill>
                <a:prstClr val="black"/>
              </a:solidFill>
              <a:latin typeface="Calibri" panose="020F0502020204030204"/>
              <a:ea typeface="DengXian" charset="-122"/>
              <a:cs typeface=""/>
            </a:endParaRPr>
          </a:p>
          <a:p>
            <a:pPr fontAlgn="auto">
              <a:spcBef>
                <a:spcPts val="0"/>
              </a:spcBef>
              <a:spcAft>
                <a:spcPts val="0"/>
              </a:spcAft>
            </a:pPr>
            <a:endParaRPr kumimoji="1" lang="en-US" altLang="zh-CN" sz="1350" b="0" dirty="0">
              <a:solidFill>
                <a:prstClr val="black"/>
              </a:solidFill>
              <a:latin typeface="Calibri" panose="020F0502020204030204"/>
              <a:ea typeface="DengXian" charset="-122"/>
              <a:cs typeface=""/>
            </a:endParaRPr>
          </a:p>
          <a:p>
            <a:pPr fontAlgn="auto">
              <a:spcBef>
                <a:spcPts val="0"/>
              </a:spcBef>
              <a:spcAft>
                <a:spcPts val="0"/>
              </a:spcAft>
            </a:pPr>
            <a:endParaRPr kumimoji="1" lang="en-US" altLang="zh-CN" sz="1350" b="0" dirty="0">
              <a:solidFill>
                <a:prstClr val="black"/>
              </a:solidFill>
              <a:latin typeface="Calibri" panose="020F0502020204030204"/>
              <a:ea typeface="DengXian" charset="-122"/>
              <a:cs typeface=""/>
            </a:endParaRPr>
          </a:p>
          <a:p>
            <a:pPr fontAlgn="auto">
              <a:spcBef>
                <a:spcPts val="0"/>
              </a:spcBef>
              <a:spcAft>
                <a:spcPts val="0"/>
              </a:spcAft>
            </a:pPr>
            <a:endParaRPr kumimoji="1" lang="en-US" altLang="zh-CN" sz="1350" b="0" dirty="0">
              <a:solidFill>
                <a:prstClr val="black"/>
              </a:solidFill>
              <a:latin typeface="Calibri" panose="020F0502020204030204"/>
              <a:ea typeface="DengXian" charset="-122"/>
              <a:cs typeface=""/>
            </a:endParaRPr>
          </a:p>
          <a:p>
            <a:pPr fontAlgn="auto">
              <a:spcBef>
                <a:spcPts val="0"/>
              </a:spcBef>
              <a:spcAft>
                <a:spcPts val="0"/>
              </a:spcAft>
            </a:pPr>
            <a:endParaRPr kumimoji="1" lang="en-US" altLang="zh-CN" sz="1350" b="0" dirty="0">
              <a:solidFill>
                <a:prstClr val="black"/>
              </a:solidFill>
              <a:latin typeface="Calibri" panose="020F0502020204030204"/>
              <a:ea typeface="DengXian" charset="-122"/>
              <a:cs typeface=""/>
            </a:endParaRPr>
          </a:p>
          <a:p>
            <a:pPr fontAlgn="auto">
              <a:spcBef>
                <a:spcPts val="0"/>
              </a:spcBef>
              <a:spcAft>
                <a:spcPts val="0"/>
              </a:spcAft>
            </a:pPr>
            <a:endParaRPr kumimoji="1" lang="en-US" altLang="zh-CN" sz="1350" b="0" dirty="0">
              <a:solidFill>
                <a:prstClr val="black"/>
              </a:solidFill>
              <a:latin typeface="Calibri" panose="020F0502020204030204"/>
              <a:ea typeface="DengXian" charset="-122"/>
              <a:cs typeface=""/>
            </a:endParaRPr>
          </a:p>
          <a:p>
            <a:pPr fontAlgn="auto">
              <a:spcBef>
                <a:spcPts val="0"/>
              </a:spcBef>
              <a:spcAft>
                <a:spcPts val="0"/>
              </a:spcAft>
            </a:pPr>
            <a:endParaRPr kumimoji="1" lang="en-US" altLang="zh-CN" b="0" dirty="0" smtClean="0">
              <a:solidFill>
                <a:prstClr val="black"/>
              </a:solidFill>
              <a:latin typeface="Calibri" panose="020F0502020204030204"/>
              <a:ea typeface="DengXian" charset="-122"/>
              <a:cs typeface=""/>
            </a:endParaRPr>
          </a:p>
          <a:p>
            <a:pPr fontAlgn="auto">
              <a:spcBef>
                <a:spcPts val="0"/>
              </a:spcBef>
              <a:spcAft>
                <a:spcPts val="0"/>
              </a:spcAft>
            </a:pPr>
            <a:endParaRPr kumimoji="1" lang="en-US" altLang="zh-CN" b="0" dirty="0" smtClean="0">
              <a:solidFill>
                <a:prstClr val="black"/>
              </a:solidFill>
              <a:latin typeface="Calibri" panose="020F0502020204030204"/>
              <a:ea typeface="DengXian" charset="-122"/>
              <a:cs typeface=""/>
            </a:endParaRPr>
          </a:p>
          <a:p>
            <a:pPr fontAlgn="auto">
              <a:spcBef>
                <a:spcPts val="0"/>
              </a:spcBef>
              <a:spcAft>
                <a:spcPts val="0"/>
              </a:spcAft>
            </a:pPr>
            <a:r>
              <a:rPr kumimoji="1" lang="en-US" altLang="zh-CN" b="0" dirty="0" smtClean="0">
                <a:solidFill>
                  <a:prstClr val="black"/>
                </a:solidFill>
                <a:latin typeface="Calibri" panose="020F0502020204030204"/>
                <a:ea typeface="DengXian" charset="-122"/>
                <a:cs typeface=""/>
              </a:rPr>
              <a:t>The </a:t>
            </a:r>
            <a:r>
              <a:rPr kumimoji="1" lang="en-US" altLang="zh-CN" b="0" dirty="0">
                <a:solidFill>
                  <a:prstClr val="black"/>
                </a:solidFill>
                <a:latin typeface="Calibri" panose="020F0502020204030204"/>
                <a:ea typeface="DengXian" charset="-122"/>
                <a:cs typeface=""/>
              </a:rPr>
              <a:t>interpretations of non-synonymous coding SNV is significant due to their </a:t>
            </a:r>
            <a:r>
              <a:rPr kumimoji="1" lang="en-US" altLang="zh-CN" dirty="0">
                <a:solidFill>
                  <a:prstClr val="black"/>
                </a:solidFill>
                <a:latin typeface="Calibri" panose="020F0502020204030204"/>
                <a:ea typeface="DengXian" charset="-122"/>
                <a:cs typeface=""/>
              </a:rPr>
              <a:t>implications towards human health and disease</a:t>
            </a:r>
            <a:r>
              <a:rPr kumimoji="1" lang="en-US" altLang="zh-CN" b="0" dirty="0">
                <a:solidFill>
                  <a:prstClr val="black"/>
                </a:solidFill>
                <a:latin typeface="Calibri" panose="020F0502020204030204"/>
                <a:ea typeface="DengXian" charset="-122"/>
                <a:cs typeface=""/>
              </a:rPr>
              <a:t>.  </a:t>
            </a:r>
          </a:p>
          <a:p>
            <a:pPr fontAlgn="auto">
              <a:spcBef>
                <a:spcPts val="0"/>
              </a:spcBef>
              <a:spcAft>
                <a:spcPts val="0"/>
              </a:spcAft>
            </a:pPr>
            <a:endParaRPr kumimoji="1" lang="en-US" altLang="zh-CN" b="0" dirty="0">
              <a:solidFill>
                <a:prstClr val="black"/>
              </a:solidFill>
              <a:latin typeface="Calibri" panose="020F0502020204030204"/>
              <a:ea typeface="DengXian" charset="-122"/>
              <a:cs typeface=""/>
            </a:endParaRPr>
          </a:p>
          <a:p>
            <a:pPr fontAlgn="auto">
              <a:spcBef>
                <a:spcPts val="0"/>
              </a:spcBef>
              <a:spcAft>
                <a:spcPts val="0"/>
              </a:spcAft>
            </a:pPr>
            <a:endParaRPr kumimoji="1" lang="en-US" altLang="zh-CN" b="0" dirty="0">
              <a:solidFill>
                <a:prstClr val="black"/>
              </a:solidFill>
              <a:latin typeface="Calibri" panose="020F0502020204030204"/>
              <a:ea typeface="DengXian" charset="-122"/>
              <a:cs typeface=""/>
            </a:endParaRPr>
          </a:p>
          <a:p>
            <a:pPr fontAlgn="auto">
              <a:spcBef>
                <a:spcPts val="0"/>
              </a:spcBef>
              <a:spcAft>
                <a:spcPts val="0"/>
              </a:spcAft>
            </a:pPr>
            <a:r>
              <a:rPr kumimoji="1" lang="en-US" altLang="zh-CN" b="0" dirty="0">
                <a:solidFill>
                  <a:prstClr val="black"/>
                </a:solidFill>
                <a:latin typeface="Calibri" panose="020F0502020204030204"/>
                <a:ea typeface="DengXian" charset="-122"/>
                <a:cs typeface=""/>
              </a:rPr>
              <a:t>One focus under this topic is implications of SNVs onto </a:t>
            </a:r>
            <a:r>
              <a:rPr kumimoji="1" lang="en-US" altLang="zh-CN" dirty="0">
                <a:solidFill>
                  <a:srgbClr val="FF0000"/>
                </a:solidFill>
                <a:latin typeface="Calibri" panose="020F0502020204030204"/>
                <a:ea typeface="DengXian" charset="-122"/>
                <a:cs typeface=""/>
              </a:rPr>
              <a:t>protein drug binding activities</a:t>
            </a:r>
            <a:r>
              <a:rPr kumimoji="1" lang="en-US" altLang="zh-CN" b="0" dirty="0">
                <a:solidFill>
                  <a:prstClr val="black"/>
                </a:solidFill>
                <a:latin typeface="Calibri" panose="020F0502020204030204"/>
                <a:ea typeface="DengXian" charset="-122"/>
                <a:cs typeface=""/>
              </a:rPr>
              <a:t>, which is significant for drug design. However, such SNV impacts is hard to validate experimentally.</a:t>
            </a:r>
          </a:p>
          <a:p>
            <a:pPr fontAlgn="auto">
              <a:spcBef>
                <a:spcPts val="0"/>
              </a:spcBef>
              <a:spcAft>
                <a:spcPts val="0"/>
              </a:spcAft>
            </a:pPr>
            <a:r>
              <a:rPr kumimoji="1" lang="zh-CN" altLang="en-US" b="0" dirty="0">
                <a:solidFill>
                  <a:prstClr val="black"/>
                </a:solidFill>
                <a:latin typeface="Calibri" panose="020F0502020204030204"/>
                <a:ea typeface="DengXian" charset="-122"/>
                <a:cs typeface=""/>
              </a:rPr>
              <a:t> </a:t>
            </a:r>
            <a:endParaRPr kumimoji="1" lang="en-US" altLang="zh-CN" b="0" dirty="0">
              <a:solidFill>
                <a:prstClr val="black"/>
              </a:solidFill>
              <a:latin typeface="Calibri" panose="020F0502020204030204"/>
              <a:ea typeface="DengXian" charset="-122"/>
              <a:cs typeface=""/>
            </a:endParaRPr>
          </a:p>
          <a:p>
            <a:pPr fontAlgn="auto">
              <a:spcBef>
                <a:spcPts val="0"/>
              </a:spcBef>
              <a:spcAft>
                <a:spcPts val="0"/>
              </a:spcAft>
            </a:pPr>
            <a:endParaRPr kumimoji="1" lang="en-US" altLang="zh-CN" sz="1350" b="0" dirty="0">
              <a:solidFill>
                <a:prstClr val="black"/>
              </a:solidFill>
              <a:latin typeface="Calibri" panose="020F0502020204030204"/>
              <a:ea typeface="DengXian" charset="-122"/>
              <a:cs typeface=""/>
            </a:endParaRPr>
          </a:p>
          <a:p>
            <a:pPr fontAlgn="auto">
              <a:spcBef>
                <a:spcPts val="0"/>
              </a:spcBef>
              <a:spcAft>
                <a:spcPts val="0"/>
              </a:spcAft>
            </a:pPr>
            <a:endParaRPr kumimoji="1" lang="zh-CN" altLang="en-US" sz="1350" b="0" dirty="0">
              <a:solidFill>
                <a:prstClr val="black"/>
              </a:solidFill>
              <a:latin typeface="Calibri" panose="020F0502020204030204"/>
              <a:ea typeface="DengXian" charset="-122"/>
              <a:cs typeface=""/>
            </a:endParaRPr>
          </a:p>
        </p:txBody>
      </p:sp>
      <p:sp>
        <p:nvSpPr>
          <p:cNvPr id="6" name="圆角矩形 5"/>
          <p:cNvSpPr/>
          <p:nvPr/>
        </p:nvSpPr>
        <p:spPr>
          <a:xfrm>
            <a:off x="4209775" y="3267270"/>
            <a:ext cx="640458" cy="447754"/>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dirty="0">
                <a:solidFill>
                  <a:prstClr val="white"/>
                </a:solidFill>
              </a:rPr>
              <a:t>TCGA</a:t>
            </a:r>
            <a:endParaRPr kumimoji="1" lang="zh-CN" altLang="en-US" dirty="0">
              <a:solidFill>
                <a:prstClr val="white"/>
              </a:solidFill>
            </a:endParaRPr>
          </a:p>
        </p:txBody>
      </p:sp>
      <p:sp>
        <p:nvSpPr>
          <p:cNvPr id="7" name="圆角矩形 6"/>
          <p:cNvSpPr/>
          <p:nvPr/>
        </p:nvSpPr>
        <p:spPr>
          <a:xfrm>
            <a:off x="1359191" y="2727888"/>
            <a:ext cx="640458" cy="4477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dirty="0" err="1">
                <a:solidFill>
                  <a:prstClr val="white"/>
                </a:solidFill>
              </a:rPr>
              <a:t>ExAC</a:t>
            </a:r>
            <a:endParaRPr kumimoji="1" lang="zh-CN" altLang="en-US" dirty="0">
              <a:solidFill>
                <a:prstClr val="white"/>
              </a:solidFill>
            </a:endParaRPr>
          </a:p>
        </p:txBody>
      </p:sp>
      <p:sp>
        <p:nvSpPr>
          <p:cNvPr id="8" name="圆角矩形 7"/>
          <p:cNvSpPr/>
          <p:nvPr/>
        </p:nvSpPr>
        <p:spPr>
          <a:xfrm>
            <a:off x="1159996" y="3365512"/>
            <a:ext cx="663128" cy="296144"/>
          </a:xfrm>
          <a:prstGeom prst="roundRect">
            <a:avLst/>
          </a:prstGeom>
          <a:solidFill>
            <a:srgbClr val="B83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dirty="0">
                <a:solidFill>
                  <a:prstClr val="white"/>
                </a:solidFill>
              </a:rPr>
              <a:t>OMIM</a:t>
            </a:r>
            <a:endParaRPr kumimoji="1" lang="zh-CN" altLang="en-US" dirty="0">
              <a:solidFill>
                <a:prstClr val="white"/>
              </a:solidFill>
            </a:endParaRPr>
          </a:p>
        </p:txBody>
      </p:sp>
      <p:sp>
        <p:nvSpPr>
          <p:cNvPr id="9" name="圆角矩形 8"/>
          <p:cNvSpPr/>
          <p:nvPr/>
        </p:nvSpPr>
        <p:spPr>
          <a:xfrm>
            <a:off x="3213601" y="2687268"/>
            <a:ext cx="842135" cy="6858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dirty="0">
                <a:solidFill>
                  <a:prstClr val="white"/>
                </a:solidFill>
              </a:rPr>
              <a:t>10k genome project</a:t>
            </a:r>
            <a:endParaRPr kumimoji="1" lang="zh-CN" altLang="en-US" dirty="0">
              <a:solidFill>
                <a:prstClr val="white"/>
              </a:solidFill>
            </a:endParaRPr>
          </a:p>
        </p:txBody>
      </p:sp>
      <p:sp>
        <p:nvSpPr>
          <p:cNvPr id="11" name="圆角矩形 10"/>
          <p:cNvSpPr/>
          <p:nvPr/>
        </p:nvSpPr>
        <p:spPr>
          <a:xfrm>
            <a:off x="2489129" y="2886586"/>
            <a:ext cx="525260" cy="289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dirty="0">
                <a:solidFill>
                  <a:prstClr val="white"/>
                </a:solidFill>
              </a:rPr>
              <a:t>ESP</a:t>
            </a:r>
            <a:endParaRPr kumimoji="1" lang="zh-CN" altLang="en-US" dirty="0">
              <a:solidFill>
                <a:prstClr val="white"/>
              </a:solidFill>
            </a:endParaRPr>
          </a:p>
        </p:txBody>
      </p:sp>
      <p:sp>
        <p:nvSpPr>
          <p:cNvPr id="14" name="文本框 13"/>
          <p:cNvSpPr txBox="1"/>
          <p:nvPr/>
        </p:nvSpPr>
        <p:spPr>
          <a:xfrm>
            <a:off x="255617" y="563741"/>
            <a:ext cx="8328306" cy="646331"/>
          </a:xfrm>
          <a:prstGeom prst="rect">
            <a:avLst/>
          </a:prstGeom>
          <a:noFill/>
        </p:spPr>
        <p:txBody>
          <a:bodyPr wrap="none" rtlCol="0">
            <a:spAutoFit/>
          </a:bodyPr>
          <a:lstStyle/>
          <a:p>
            <a:pPr fontAlgn="auto">
              <a:spcBef>
                <a:spcPts val="0"/>
              </a:spcBef>
              <a:spcAft>
                <a:spcPts val="0"/>
              </a:spcAft>
            </a:pPr>
            <a:r>
              <a:rPr kumimoji="1" lang="en-US" altLang="zh-CN" sz="1800" dirty="0">
                <a:solidFill>
                  <a:prstClr val="black"/>
                </a:solidFill>
                <a:latin typeface="Helvetica" pitchFamily="2" charset="0"/>
                <a:ea typeface="DengXian" charset="-122"/>
                <a:cs typeface=""/>
              </a:rPr>
              <a:t>Immense Growth of Both Genetic </a:t>
            </a:r>
            <a:r>
              <a:rPr kumimoji="1" lang="en-US" altLang="zh-CN" sz="1800" dirty="0" smtClean="0">
                <a:solidFill>
                  <a:prstClr val="black"/>
                </a:solidFill>
                <a:latin typeface="Helvetica" pitchFamily="2" charset="0"/>
                <a:ea typeface="DengXian" charset="-122"/>
                <a:cs typeface=""/>
              </a:rPr>
              <a:t>Variation &amp; 3D </a:t>
            </a:r>
            <a:r>
              <a:rPr kumimoji="1" lang="en-US" altLang="zh-CN" sz="1800" dirty="0">
                <a:solidFill>
                  <a:prstClr val="black"/>
                </a:solidFill>
                <a:latin typeface="Helvetica" pitchFamily="2" charset="0"/>
                <a:ea typeface="DengXian" charset="-122"/>
                <a:cs typeface=""/>
              </a:rPr>
              <a:t>Protein Structure Dataset:</a:t>
            </a:r>
          </a:p>
          <a:p>
            <a:pPr fontAlgn="auto">
              <a:spcBef>
                <a:spcPts val="0"/>
              </a:spcBef>
              <a:spcAft>
                <a:spcPts val="0"/>
              </a:spcAft>
            </a:pPr>
            <a:r>
              <a:rPr kumimoji="1" lang="en-US" altLang="zh-CN" sz="1800" dirty="0">
                <a:solidFill>
                  <a:prstClr val="black"/>
                </a:solidFill>
                <a:latin typeface="Helvetica" pitchFamily="2" charset="0"/>
                <a:ea typeface="DengXian" charset="-122"/>
                <a:cs typeface=""/>
              </a:rPr>
              <a:t>Driving Various of SNV Annotation Tools on the Market</a:t>
            </a:r>
          </a:p>
        </p:txBody>
      </p:sp>
      <p:cxnSp>
        <p:nvCxnSpPr>
          <p:cNvPr id="19" name="直线连接符 18">
            <a:extLst>
              <a:ext uri="{FF2B5EF4-FFF2-40B4-BE49-F238E27FC236}">
                <a16:creationId xmlns:a16="http://schemas.microsoft.com/office/drawing/2014/main" xmlns="" id="{FCBB93D7-5F0A-2448-84D2-4FED2C09DE1E}"/>
              </a:ext>
            </a:extLst>
          </p:cNvPr>
          <p:cNvCxnSpPr/>
          <p:nvPr/>
        </p:nvCxnSpPr>
        <p:spPr>
          <a:xfrm>
            <a:off x="221584" y="1352594"/>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37" name="椭圆 36">
            <a:extLst>
              <a:ext uri="{FF2B5EF4-FFF2-40B4-BE49-F238E27FC236}">
                <a16:creationId xmlns:a16="http://schemas.microsoft.com/office/drawing/2014/main" xmlns="" id="{8C567A8D-B029-E94A-802B-0B65917E0B73}"/>
              </a:ext>
            </a:extLst>
          </p:cNvPr>
          <p:cNvSpPr/>
          <p:nvPr/>
        </p:nvSpPr>
        <p:spPr>
          <a:xfrm>
            <a:off x="459984" y="2054733"/>
            <a:ext cx="123338" cy="133582"/>
          </a:xfrm>
          <a:prstGeom prst="ellipse">
            <a:avLst/>
          </a:prstGeom>
          <a:solidFill>
            <a:schemeClr val="accent5">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38" name="椭圆 37">
            <a:extLst>
              <a:ext uri="{FF2B5EF4-FFF2-40B4-BE49-F238E27FC236}">
                <a16:creationId xmlns:a16="http://schemas.microsoft.com/office/drawing/2014/main" xmlns="" id="{31A25AA9-01AF-7C49-82A8-D11B93B803CC}"/>
              </a:ext>
            </a:extLst>
          </p:cNvPr>
          <p:cNvSpPr/>
          <p:nvPr/>
        </p:nvSpPr>
        <p:spPr>
          <a:xfrm>
            <a:off x="459984" y="4029903"/>
            <a:ext cx="123338" cy="133582"/>
          </a:xfrm>
          <a:prstGeom prst="ellipse">
            <a:avLst/>
          </a:prstGeom>
          <a:solidFill>
            <a:schemeClr val="accent5">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39" name="椭圆 38">
            <a:extLst>
              <a:ext uri="{FF2B5EF4-FFF2-40B4-BE49-F238E27FC236}">
                <a16:creationId xmlns:a16="http://schemas.microsoft.com/office/drawing/2014/main" xmlns="" id="{F72E9019-AFFA-2E40-87B3-D79D30AB1208}"/>
              </a:ext>
            </a:extLst>
          </p:cNvPr>
          <p:cNvSpPr/>
          <p:nvPr/>
        </p:nvSpPr>
        <p:spPr>
          <a:xfrm>
            <a:off x="459984" y="4748234"/>
            <a:ext cx="123338" cy="133582"/>
          </a:xfrm>
          <a:prstGeom prst="ellipse">
            <a:avLst/>
          </a:prstGeom>
          <a:solidFill>
            <a:schemeClr val="accent5">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35" name="圆角矩形 34">
            <a:extLst>
              <a:ext uri="{FF2B5EF4-FFF2-40B4-BE49-F238E27FC236}">
                <a16:creationId xmlns:a16="http://schemas.microsoft.com/office/drawing/2014/main" xmlns="" id="{4368CADB-C52A-8543-97AA-AA0C95C58238}"/>
              </a:ext>
            </a:extLst>
          </p:cNvPr>
          <p:cNvSpPr/>
          <p:nvPr/>
        </p:nvSpPr>
        <p:spPr>
          <a:xfrm>
            <a:off x="2036147" y="3326667"/>
            <a:ext cx="663128" cy="44964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dirty="0">
                <a:solidFill>
                  <a:prstClr val="white"/>
                </a:solidFill>
              </a:rPr>
              <a:t>HGMD</a:t>
            </a:r>
            <a:endParaRPr kumimoji="1" lang="zh-CN" altLang="en-US" dirty="0">
              <a:solidFill>
                <a:prstClr val="white"/>
              </a:solidFill>
            </a:endParaRPr>
          </a:p>
        </p:txBody>
      </p:sp>
      <p:sp>
        <p:nvSpPr>
          <p:cNvPr id="36" name="圆角矩形 35">
            <a:extLst>
              <a:ext uri="{FF2B5EF4-FFF2-40B4-BE49-F238E27FC236}">
                <a16:creationId xmlns:a16="http://schemas.microsoft.com/office/drawing/2014/main" xmlns="" id="{4A9E1993-5610-024F-84A7-4BDAFDDBF1FF}"/>
              </a:ext>
            </a:extLst>
          </p:cNvPr>
          <p:cNvSpPr/>
          <p:nvPr/>
        </p:nvSpPr>
        <p:spPr>
          <a:xfrm>
            <a:off x="4439441" y="2725716"/>
            <a:ext cx="663128" cy="4496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dirty="0">
                <a:solidFill>
                  <a:prstClr val="white"/>
                </a:solidFill>
              </a:rPr>
              <a:t>GWAS</a:t>
            </a:r>
            <a:endParaRPr kumimoji="1" lang="zh-CN" altLang="en-US" dirty="0">
              <a:solidFill>
                <a:prstClr val="white"/>
              </a:solidFill>
            </a:endParaRPr>
          </a:p>
        </p:txBody>
      </p:sp>
      <p:cxnSp>
        <p:nvCxnSpPr>
          <p:cNvPr id="40" name="直线连接符 39">
            <a:extLst>
              <a:ext uri="{FF2B5EF4-FFF2-40B4-BE49-F238E27FC236}">
                <a16:creationId xmlns:a16="http://schemas.microsoft.com/office/drawing/2014/main" xmlns="" id="{1ADB1762-3EE0-8544-9417-8900BD12608F}"/>
              </a:ext>
            </a:extLst>
          </p:cNvPr>
          <p:cNvCxnSpPr>
            <a:cxnSpLocks/>
          </p:cNvCxnSpPr>
          <p:nvPr/>
        </p:nvCxnSpPr>
        <p:spPr>
          <a:xfrm>
            <a:off x="5883429" y="1979447"/>
            <a:ext cx="0" cy="3567740"/>
          </a:xfrm>
          <a:prstGeom prst="line">
            <a:avLst/>
          </a:prstGeom>
          <a:ln w="47625">
            <a:solidFill>
              <a:schemeClr val="bg2">
                <a:lumMod val="50000"/>
                <a:alpha val="50000"/>
              </a:schemeClr>
            </a:solidFill>
          </a:ln>
        </p:spPr>
        <p:style>
          <a:lnRef idx="3">
            <a:schemeClr val="accent3"/>
          </a:lnRef>
          <a:fillRef idx="0">
            <a:schemeClr val="accent3"/>
          </a:fillRef>
          <a:effectRef idx="2">
            <a:schemeClr val="accent3"/>
          </a:effectRef>
          <a:fontRef idx="minor">
            <a:schemeClr val="tx1"/>
          </a:fontRef>
        </p:style>
      </p:cxnSp>
      <p:grpSp>
        <p:nvGrpSpPr>
          <p:cNvPr id="13" name="组合 12">
            <a:extLst>
              <a:ext uri="{FF2B5EF4-FFF2-40B4-BE49-F238E27FC236}">
                <a16:creationId xmlns:a16="http://schemas.microsoft.com/office/drawing/2014/main" xmlns="" id="{0545A34F-1809-DD4A-B966-70B8EC247DAA}"/>
              </a:ext>
            </a:extLst>
          </p:cNvPr>
          <p:cNvGrpSpPr/>
          <p:nvPr/>
        </p:nvGrpSpPr>
        <p:grpSpPr>
          <a:xfrm>
            <a:off x="4947449" y="3317278"/>
            <a:ext cx="3826314" cy="1845731"/>
            <a:chOff x="5704055" y="3201180"/>
            <a:chExt cx="6350227" cy="2384397"/>
          </a:xfrm>
        </p:grpSpPr>
        <p:sp>
          <p:nvSpPr>
            <p:cNvPr id="10" name="文本框 9"/>
            <p:cNvSpPr txBox="1"/>
            <p:nvPr/>
          </p:nvSpPr>
          <p:spPr>
            <a:xfrm>
              <a:off x="5704055" y="3201180"/>
              <a:ext cx="506005" cy="387659"/>
            </a:xfrm>
            <a:prstGeom prst="rect">
              <a:avLst/>
            </a:prstGeom>
            <a:noFill/>
          </p:spPr>
          <p:txBody>
            <a:bodyPr wrap="none" rtlCol="0">
              <a:spAutoFit/>
            </a:bodyPr>
            <a:lstStyle/>
            <a:p>
              <a:pPr fontAlgn="auto">
                <a:spcBef>
                  <a:spcPts val="0"/>
                </a:spcBef>
                <a:spcAft>
                  <a:spcPts val="0"/>
                </a:spcAft>
              </a:pPr>
              <a:r>
                <a:rPr kumimoji="1" lang="mr-IN" altLang="zh-CN" sz="1350" b="0" dirty="0">
                  <a:solidFill>
                    <a:prstClr val="black"/>
                  </a:solidFill>
                  <a:latin typeface="Calibri" panose="020F0502020204030204"/>
                  <a:ea typeface="DengXian" charset="-122"/>
                  <a:cs typeface="Mangal" charset="0"/>
                </a:rPr>
                <a:t>…</a:t>
              </a:r>
              <a:endParaRPr kumimoji="1" lang="zh-CN" altLang="en-US" sz="1350" b="0" dirty="0">
                <a:solidFill>
                  <a:prstClr val="black"/>
                </a:solidFill>
                <a:latin typeface="Calibri" panose="020F0502020204030204"/>
                <a:ea typeface="DengXian" charset="-122"/>
                <a:cs typeface=""/>
              </a:endParaRPr>
            </a:p>
          </p:txBody>
        </p:sp>
        <p:sp>
          <p:nvSpPr>
            <p:cNvPr id="45" name="矩形 44">
              <a:extLst>
                <a:ext uri="{FF2B5EF4-FFF2-40B4-BE49-F238E27FC236}">
                  <a16:creationId xmlns:a16="http://schemas.microsoft.com/office/drawing/2014/main" xmlns="" id="{FC3E24B9-C546-E741-B9DB-33F43E21134E}"/>
                </a:ext>
              </a:extLst>
            </p:cNvPr>
            <p:cNvSpPr/>
            <p:nvPr/>
          </p:nvSpPr>
          <p:spPr>
            <a:xfrm>
              <a:off x="7609408" y="4521022"/>
              <a:ext cx="4444874" cy="798015"/>
            </a:xfrm>
            <a:prstGeom prst="rect">
              <a:avLst/>
            </a:prstGeom>
          </p:spPr>
          <p:txBody>
            <a:bodyPr wrap="square">
              <a:spAutoFit/>
            </a:bodyPr>
            <a:lstStyle/>
            <a:p>
              <a:pPr fontAlgn="auto">
                <a:lnSpc>
                  <a:spcPct val="150000"/>
                </a:lnSpc>
                <a:spcBef>
                  <a:spcPts val="0"/>
                </a:spcBef>
                <a:spcAft>
                  <a:spcPts val="0"/>
                </a:spcAft>
              </a:pPr>
              <a:r>
                <a:rPr kumimoji="1" lang="en-US" altLang="zh-CN" dirty="0">
                  <a:solidFill>
                    <a:prstClr val="black"/>
                  </a:solidFill>
                  <a:latin typeface="Calibri" panose="020F0502020204030204"/>
                  <a:ea typeface="DengXian" charset="-122"/>
                  <a:cs typeface=""/>
                </a:rPr>
                <a:t>No tool </a:t>
              </a:r>
              <a:r>
                <a:rPr kumimoji="1" lang="en-US" altLang="zh-CN" dirty="0">
                  <a:solidFill>
                    <a:srgbClr val="4472C4">
                      <a:lumMod val="50000"/>
                    </a:srgbClr>
                  </a:solidFill>
                  <a:latin typeface="Calibri" panose="020F0502020204030204"/>
                  <a:ea typeface="DengXian" charset="-122"/>
                  <a:cs typeface=""/>
                </a:rPr>
                <a:t>specifically</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address</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impacts</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of</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SNVs</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on </a:t>
              </a:r>
              <a:r>
                <a:rPr kumimoji="1" lang="en-US" altLang="zh-CN" dirty="0">
                  <a:solidFill>
                    <a:srgbClr val="4472C4">
                      <a:lumMod val="50000"/>
                    </a:srgbClr>
                  </a:solidFill>
                  <a:latin typeface="Calibri" panose="020F0502020204030204"/>
                  <a:ea typeface="DengXian" charset="-122"/>
                  <a:cs typeface=""/>
                </a:rPr>
                <a:t>protein-ligand</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binding</a:t>
              </a:r>
              <a:r>
                <a:rPr kumimoji="1" lang="en-US" altLang="zh-CN" dirty="0">
                  <a:solidFill>
                    <a:prstClr val="black"/>
                  </a:solidFill>
                  <a:latin typeface="Calibri" panose="020F0502020204030204"/>
                  <a:ea typeface="DengXian" charset="-122"/>
                  <a:cs typeface=""/>
                </a:rPr>
                <a:t>.</a:t>
              </a:r>
            </a:p>
          </p:txBody>
        </p:sp>
        <p:sp>
          <p:nvSpPr>
            <p:cNvPr id="46" name="圆角矩形 45">
              <a:extLst>
                <a:ext uri="{FF2B5EF4-FFF2-40B4-BE49-F238E27FC236}">
                  <a16:creationId xmlns:a16="http://schemas.microsoft.com/office/drawing/2014/main" xmlns="" id="{DACC39E9-07B4-7F48-8572-5447D7A2CC4B}"/>
                </a:ext>
              </a:extLst>
            </p:cNvPr>
            <p:cNvSpPr/>
            <p:nvPr/>
          </p:nvSpPr>
          <p:spPr>
            <a:xfrm>
              <a:off x="7609394" y="4382565"/>
              <a:ext cx="4444885" cy="1203012"/>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dirty="0">
                <a:solidFill>
                  <a:srgbClr val="4472C4">
                    <a:lumMod val="50000"/>
                  </a:srgbClr>
                </a:solidFill>
              </a:endParaRPr>
            </a:p>
          </p:txBody>
        </p:sp>
      </p:grpSp>
      <p:pic>
        <p:nvPicPr>
          <p:cNvPr id="47" name="图片 46">
            <a:extLst>
              <a:ext uri="{FF2B5EF4-FFF2-40B4-BE49-F238E27FC236}">
                <a16:creationId xmlns:a16="http://schemas.microsoft.com/office/drawing/2014/main" xmlns="" id="{773AC1F3-4EAE-F247-879A-D1F62F985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884" y="2507749"/>
            <a:ext cx="2714509" cy="1507829"/>
          </a:xfrm>
          <a:prstGeom prst="rect">
            <a:avLst/>
          </a:prstGeom>
        </p:spPr>
      </p:pic>
      <p:sp>
        <p:nvSpPr>
          <p:cNvPr id="15" name="矩形 14">
            <a:extLst>
              <a:ext uri="{FF2B5EF4-FFF2-40B4-BE49-F238E27FC236}">
                <a16:creationId xmlns:a16="http://schemas.microsoft.com/office/drawing/2014/main" xmlns="" id="{A9914EE3-FE38-094C-AAA3-5AC66A43A9E0}"/>
              </a:ext>
            </a:extLst>
          </p:cNvPr>
          <p:cNvSpPr/>
          <p:nvPr/>
        </p:nvSpPr>
        <p:spPr>
          <a:xfrm>
            <a:off x="6095516" y="1979448"/>
            <a:ext cx="2595815" cy="461665"/>
          </a:xfrm>
          <a:prstGeom prst="rect">
            <a:avLst/>
          </a:prstGeom>
        </p:spPr>
        <p:txBody>
          <a:bodyPr wrap="square">
            <a:spAutoFit/>
          </a:bodyPr>
          <a:lstStyle/>
          <a:p>
            <a:pPr eaLnBrk="0" fontAlgn="auto" hangingPunct="0">
              <a:spcBef>
                <a:spcPts val="0"/>
              </a:spcBef>
              <a:spcAft>
                <a:spcPts val="0"/>
              </a:spcAft>
            </a:pPr>
            <a:r>
              <a:rPr kumimoji="1" lang="en-US" altLang="zh-CN" dirty="0">
                <a:solidFill>
                  <a:srgbClr val="44546A">
                    <a:lumMod val="50000"/>
                  </a:srgbClr>
                </a:solidFill>
                <a:latin typeface="Calibri" panose="020F0502020204030204"/>
                <a:ea typeface="DengXian" charset="-122"/>
                <a:cs typeface=""/>
                <a:sym typeface="Trebuchet MS" panose="020B0603020202020204" pitchFamily="34" charset="0"/>
              </a:rPr>
              <a:t>Many</a:t>
            </a:r>
            <a:r>
              <a:rPr kumimoji="1" lang="zh-CN" altLang="en-US" dirty="0">
                <a:solidFill>
                  <a:srgbClr val="44546A">
                    <a:lumMod val="50000"/>
                  </a:srgbClr>
                </a:solidFill>
                <a:latin typeface="Calibri" panose="020F0502020204030204"/>
                <a:ea typeface="DengXian" charset="-122"/>
                <a:cs typeface=""/>
                <a:sym typeface="Trebuchet MS" panose="020B0603020202020204" pitchFamily="34" charset="0"/>
              </a:rPr>
              <a:t> </a:t>
            </a:r>
            <a:r>
              <a:rPr kumimoji="1" lang="en-US" altLang="zh-CN" dirty="0">
                <a:solidFill>
                  <a:srgbClr val="44546A">
                    <a:lumMod val="50000"/>
                  </a:srgbClr>
                </a:solidFill>
                <a:latin typeface="Calibri" panose="020F0502020204030204"/>
                <a:ea typeface="DengXian" charset="-122"/>
                <a:cs typeface=""/>
                <a:sym typeface="Trebuchet MS" panose="020B0603020202020204" pitchFamily="34" charset="0"/>
              </a:rPr>
              <a:t>variant</a:t>
            </a:r>
            <a:r>
              <a:rPr kumimoji="1" lang="zh-CN" altLang="en-US" dirty="0">
                <a:solidFill>
                  <a:srgbClr val="44546A">
                    <a:lumMod val="50000"/>
                  </a:srgbClr>
                </a:solidFill>
                <a:latin typeface="Calibri" panose="020F0502020204030204"/>
                <a:ea typeface="DengXian" charset="-122"/>
                <a:cs typeface=""/>
                <a:sym typeface="Trebuchet MS" panose="020B0603020202020204" pitchFamily="34" charset="0"/>
              </a:rPr>
              <a:t> </a:t>
            </a:r>
            <a:r>
              <a:rPr kumimoji="1" lang="en-US" altLang="zh-CN" dirty="0">
                <a:solidFill>
                  <a:srgbClr val="44546A">
                    <a:lumMod val="50000"/>
                  </a:srgbClr>
                </a:solidFill>
                <a:latin typeface="Calibri" panose="020F0502020204030204"/>
                <a:ea typeface="DengXian" charset="-122"/>
                <a:cs typeface=""/>
                <a:sym typeface="Trebuchet MS" panose="020B0603020202020204" pitchFamily="34" charset="0"/>
              </a:rPr>
              <a:t>annotation</a:t>
            </a:r>
            <a:r>
              <a:rPr kumimoji="1" lang="zh-CN" altLang="en-US" dirty="0">
                <a:solidFill>
                  <a:srgbClr val="44546A">
                    <a:lumMod val="50000"/>
                  </a:srgbClr>
                </a:solidFill>
                <a:latin typeface="Calibri" panose="020F0502020204030204"/>
                <a:ea typeface="DengXian" charset="-122"/>
                <a:cs typeface=""/>
                <a:sym typeface="Trebuchet MS" panose="020B0603020202020204" pitchFamily="34" charset="0"/>
              </a:rPr>
              <a:t> </a:t>
            </a:r>
            <a:r>
              <a:rPr kumimoji="1" lang="en-US" altLang="zh-CN" dirty="0">
                <a:solidFill>
                  <a:srgbClr val="44546A">
                    <a:lumMod val="50000"/>
                  </a:srgbClr>
                </a:solidFill>
                <a:latin typeface="Calibri" panose="020F0502020204030204"/>
                <a:ea typeface="DengXian" charset="-122"/>
                <a:cs typeface=""/>
                <a:sym typeface="Trebuchet MS" panose="020B0603020202020204" pitchFamily="34" charset="0"/>
              </a:rPr>
              <a:t>tools</a:t>
            </a:r>
            <a:r>
              <a:rPr kumimoji="1" lang="zh-CN" altLang="en-US" dirty="0">
                <a:solidFill>
                  <a:srgbClr val="44546A">
                    <a:lumMod val="50000"/>
                  </a:srgbClr>
                </a:solidFill>
                <a:latin typeface="Calibri" panose="020F0502020204030204"/>
                <a:ea typeface="DengXian" charset="-122"/>
                <a:cs typeface=""/>
                <a:sym typeface="Trebuchet MS" panose="020B0603020202020204" pitchFamily="34" charset="0"/>
              </a:rPr>
              <a:t> </a:t>
            </a:r>
            <a:r>
              <a:rPr kumimoji="1" lang="en-US" altLang="zh-CN" dirty="0">
                <a:solidFill>
                  <a:srgbClr val="44546A">
                    <a:lumMod val="50000"/>
                  </a:srgbClr>
                </a:solidFill>
                <a:latin typeface="Calibri" panose="020F0502020204030204"/>
                <a:ea typeface="DengXian" charset="-122"/>
                <a:cs typeface=""/>
                <a:sym typeface="Trebuchet MS" panose="020B0603020202020204" pitchFamily="34" charset="0"/>
              </a:rPr>
              <a:t>available</a:t>
            </a:r>
            <a:r>
              <a:rPr kumimoji="1" lang="zh-CN" altLang="en-US" dirty="0">
                <a:solidFill>
                  <a:srgbClr val="44546A">
                    <a:lumMod val="50000"/>
                  </a:srgbClr>
                </a:solidFill>
                <a:latin typeface="Calibri" panose="020F0502020204030204"/>
                <a:ea typeface="DengXian" charset="-122"/>
                <a:cs typeface=""/>
                <a:sym typeface="Trebuchet MS" panose="020B0603020202020204" pitchFamily="34" charset="0"/>
              </a:rPr>
              <a:t> </a:t>
            </a:r>
            <a:r>
              <a:rPr kumimoji="1" lang="en-US" altLang="zh-CN" dirty="0">
                <a:solidFill>
                  <a:srgbClr val="44546A">
                    <a:lumMod val="50000"/>
                  </a:srgbClr>
                </a:solidFill>
                <a:latin typeface="Calibri" panose="020F0502020204030204"/>
                <a:ea typeface="DengXian" charset="-122"/>
                <a:cs typeface=""/>
                <a:sym typeface="Trebuchet MS" panose="020B0603020202020204" pitchFamily="34" charset="0"/>
              </a:rPr>
              <a:t>on</a:t>
            </a:r>
            <a:r>
              <a:rPr kumimoji="1" lang="zh-CN" altLang="en-US" dirty="0">
                <a:solidFill>
                  <a:srgbClr val="44546A">
                    <a:lumMod val="50000"/>
                  </a:srgbClr>
                </a:solidFill>
                <a:latin typeface="Calibri" panose="020F0502020204030204"/>
                <a:ea typeface="DengXian" charset="-122"/>
                <a:cs typeface=""/>
                <a:sym typeface="Trebuchet MS" panose="020B0603020202020204" pitchFamily="34" charset="0"/>
              </a:rPr>
              <a:t> </a:t>
            </a:r>
            <a:r>
              <a:rPr kumimoji="1" lang="en-US" altLang="zh-CN" dirty="0">
                <a:solidFill>
                  <a:srgbClr val="44546A">
                    <a:lumMod val="50000"/>
                  </a:srgbClr>
                </a:solidFill>
                <a:latin typeface="Calibri" panose="020F0502020204030204"/>
                <a:ea typeface="DengXian" charset="-122"/>
                <a:cs typeface=""/>
                <a:sym typeface="Trebuchet MS" panose="020B0603020202020204" pitchFamily="34" charset="0"/>
              </a:rPr>
              <a:t>the</a:t>
            </a:r>
            <a:r>
              <a:rPr kumimoji="1" lang="zh-CN" altLang="en-US" dirty="0">
                <a:solidFill>
                  <a:srgbClr val="44546A">
                    <a:lumMod val="50000"/>
                  </a:srgbClr>
                </a:solidFill>
                <a:latin typeface="Calibri" panose="020F0502020204030204"/>
                <a:ea typeface="DengXian" charset="-122"/>
                <a:cs typeface=""/>
                <a:sym typeface="Trebuchet MS" panose="020B0603020202020204" pitchFamily="34" charset="0"/>
              </a:rPr>
              <a:t> </a:t>
            </a:r>
            <a:r>
              <a:rPr kumimoji="1" lang="en-US" altLang="zh-CN" dirty="0">
                <a:solidFill>
                  <a:srgbClr val="44546A">
                    <a:lumMod val="50000"/>
                  </a:srgbClr>
                </a:solidFill>
                <a:latin typeface="Calibri" panose="020F0502020204030204"/>
                <a:ea typeface="DengXian" charset="-122"/>
                <a:cs typeface=""/>
                <a:sym typeface="Trebuchet MS" panose="020B0603020202020204" pitchFamily="34" charset="0"/>
              </a:rPr>
              <a:t>market</a:t>
            </a:r>
            <a:endParaRPr lang="en-US" altLang="zh-CN" dirty="0">
              <a:solidFill>
                <a:srgbClr val="44546A">
                  <a:lumMod val="50000"/>
                </a:srgbClr>
              </a:solidFill>
              <a:latin typeface="Calibri" panose="020F0502020204030204"/>
              <a:ea typeface="DengXian" charset="-122"/>
              <a:cs typeface=""/>
              <a:sym typeface="Trebuchet MS" panose="020B0603020202020204" pitchFamily="34" charset="0"/>
            </a:endParaRPr>
          </a:p>
        </p:txBody>
      </p:sp>
      <p:sp>
        <p:nvSpPr>
          <p:cNvPr id="24"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437326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275293" y="345433"/>
            <a:ext cx="8225329" cy="707886"/>
          </a:xfrm>
          <a:prstGeom prst="rect">
            <a:avLst/>
          </a:prstGeom>
          <a:noFill/>
        </p:spPr>
        <p:txBody>
          <a:bodyPr wrap="none" rtlCol="0">
            <a:spAutoFit/>
          </a:bodyPr>
          <a:lstStyle/>
          <a:p>
            <a:pPr fontAlgn="auto">
              <a:spcBef>
                <a:spcPts val="0"/>
              </a:spcBef>
              <a:spcAft>
                <a:spcPts val="0"/>
              </a:spcAft>
            </a:pPr>
            <a:r>
              <a:rPr kumimoji="1" lang="en-US" altLang="zh-CN" sz="2000" dirty="0">
                <a:solidFill>
                  <a:prstClr val="black"/>
                </a:solidFill>
                <a:latin typeface="Helvetica" pitchFamily="2" charset="0"/>
                <a:ea typeface="DengXian" charset="-122"/>
                <a:cs typeface=""/>
              </a:rPr>
              <a:t>Assessment</a:t>
            </a:r>
            <a:r>
              <a:rPr kumimoji="1" lang="zh-CN" altLang="en-US" sz="2000" dirty="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of</a:t>
            </a:r>
            <a:r>
              <a:rPr kumimoji="1" lang="zh-CN" altLang="en-US" sz="2000" dirty="0">
                <a:solidFill>
                  <a:prstClr val="black"/>
                </a:solidFill>
                <a:latin typeface="Helvetica" pitchFamily="2" charset="0"/>
                <a:ea typeface="DengXian" charset="-122"/>
                <a:cs typeface=""/>
              </a:rPr>
              <a:t> </a:t>
            </a:r>
            <a:r>
              <a:rPr kumimoji="1" lang="en-US" altLang="zh-CN" sz="2000" dirty="0" smtClean="0">
                <a:solidFill>
                  <a:prstClr val="black"/>
                </a:solidFill>
                <a:latin typeface="Helvetica" pitchFamily="2" charset="0"/>
                <a:ea typeface="DengXian" charset="-122"/>
                <a:cs typeface=""/>
              </a:rPr>
              <a:t>feasibility</a:t>
            </a:r>
            <a:r>
              <a:rPr kumimoji="1" lang="zh-CN" altLang="en-US" sz="2000" dirty="0" smtClean="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to</a:t>
            </a:r>
            <a:r>
              <a:rPr kumimoji="1" lang="zh-CN" altLang="en-US" sz="2000" dirty="0">
                <a:solidFill>
                  <a:prstClr val="black"/>
                </a:solidFill>
                <a:latin typeface="Helvetica" pitchFamily="2" charset="0"/>
                <a:ea typeface="DengXian" charset="-122"/>
                <a:cs typeface=""/>
              </a:rPr>
              <a:t> </a:t>
            </a:r>
            <a:r>
              <a:rPr kumimoji="1" lang="en-US" altLang="zh-CN" sz="2000" dirty="0" smtClean="0">
                <a:solidFill>
                  <a:prstClr val="black"/>
                </a:solidFill>
                <a:latin typeface="Helvetica" pitchFamily="2" charset="0"/>
                <a:ea typeface="DengXian" charset="-122"/>
                <a:cs typeface=""/>
              </a:rPr>
              <a:t>build</a:t>
            </a:r>
            <a:r>
              <a:rPr kumimoji="1" lang="zh-CN" altLang="en-US" sz="2000" dirty="0" smtClean="0">
                <a:solidFill>
                  <a:prstClr val="black"/>
                </a:solidFill>
                <a:latin typeface="Helvetica" pitchFamily="2" charset="0"/>
                <a:ea typeface="DengXian" charset="-122"/>
                <a:cs typeface=""/>
              </a:rPr>
              <a:t> </a:t>
            </a:r>
            <a:r>
              <a:rPr kumimoji="1" lang="en-US" altLang="zh-CN" sz="2000" dirty="0">
                <a:solidFill>
                  <a:prstClr val="black"/>
                </a:solidFill>
                <a:latin typeface="Helvetica" pitchFamily="2" charset="0"/>
                <a:ea typeface="DengXian" charset="-122"/>
                <a:cs typeface=""/>
              </a:rPr>
              <a:t>a</a:t>
            </a:r>
            <a:r>
              <a:rPr kumimoji="1" lang="zh-CN" altLang="en-US" sz="2000" dirty="0">
                <a:solidFill>
                  <a:prstClr val="black"/>
                </a:solidFill>
                <a:latin typeface="Helvetica" pitchFamily="2" charset="0"/>
                <a:ea typeface="DengXian" charset="-122"/>
                <a:cs typeface=""/>
              </a:rPr>
              <a:t> </a:t>
            </a:r>
            <a:r>
              <a:rPr kumimoji="1" lang="en-US" altLang="zh-CN" sz="2000" dirty="0" smtClean="0">
                <a:solidFill>
                  <a:prstClr val="black"/>
                </a:solidFill>
                <a:latin typeface="Helvetica" pitchFamily="2" charset="0"/>
                <a:ea typeface="DengXian" charset="-122"/>
                <a:cs typeface=""/>
              </a:rPr>
              <a:t>supervised-learning</a:t>
            </a:r>
            <a:r>
              <a:rPr kumimoji="1" lang="zh-CN" altLang="en-US" sz="2000" dirty="0" smtClean="0">
                <a:solidFill>
                  <a:prstClr val="black"/>
                </a:solidFill>
                <a:latin typeface="Helvetica" pitchFamily="2" charset="0"/>
                <a:ea typeface="DengXian" charset="-122"/>
                <a:cs typeface=""/>
              </a:rPr>
              <a:t> </a:t>
            </a:r>
            <a:r>
              <a:rPr kumimoji="1" lang="en-US" altLang="zh-CN" sz="2000" dirty="0" smtClean="0">
                <a:solidFill>
                  <a:prstClr val="black"/>
                </a:solidFill>
                <a:latin typeface="Helvetica" pitchFamily="2" charset="0"/>
                <a:ea typeface="DengXian" charset="-122"/>
                <a:cs typeface=""/>
              </a:rPr>
              <a:t>classifier</a:t>
            </a:r>
            <a:r>
              <a:rPr kumimoji="1" lang="zh-CN" altLang="en-US" sz="2000" dirty="0" smtClean="0">
                <a:solidFill>
                  <a:prstClr val="black"/>
                </a:solidFill>
                <a:latin typeface="Helvetica" pitchFamily="2" charset="0"/>
                <a:ea typeface="DengXian" charset="-122"/>
                <a:cs typeface=""/>
              </a:rPr>
              <a:t> </a:t>
            </a:r>
            <a:r>
              <a:rPr kumimoji="1" lang="en-US" altLang="zh-CN" sz="2000" dirty="0" smtClean="0">
                <a:solidFill>
                  <a:prstClr val="black"/>
                </a:solidFill>
                <a:latin typeface="Helvetica" pitchFamily="2" charset="0"/>
                <a:ea typeface="DengXian" charset="-122"/>
                <a:cs typeface=""/>
              </a:rPr>
              <a:t/>
            </a:r>
            <a:br>
              <a:rPr kumimoji="1" lang="en-US" altLang="zh-CN" sz="2000" dirty="0" smtClean="0">
                <a:solidFill>
                  <a:prstClr val="black"/>
                </a:solidFill>
                <a:latin typeface="Helvetica" pitchFamily="2" charset="0"/>
                <a:ea typeface="DengXian" charset="-122"/>
                <a:cs typeface=""/>
              </a:rPr>
            </a:br>
            <a:r>
              <a:rPr kumimoji="1" lang="en-US" altLang="zh-CN" sz="2000" dirty="0" smtClean="0">
                <a:solidFill>
                  <a:prstClr val="black"/>
                </a:solidFill>
                <a:latin typeface="Helvetica" pitchFamily="2" charset="0"/>
                <a:ea typeface="DengXian" charset="-122"/>
                <a:cs typeface=""/>
              </a:rPr>
              <a:t>for</a:t>
            </a:r>
            <a:r>
              <a:rPr kumimoji="1" lang="zh-CN" altLang="en-US" sz="2000" dirty="0" smtClean="0">
                <a:solidFill>
                  <a:prstClr val="black"/>
                </a:solidFill>
                <a:latin typeface="Helvetica" pitchFamily="2" charset="0"/>
                <a:ea typeface="DengXian" charset="-122"/>
                <a:cs typeface=""/>
              </a:rPr>
              <a:t> </a:t>
            </a:r>
            <a:r>
              <a:rPr kumimoji="1" lang="en-US" altLang="zh-CN" sz="2000" dirty="0" smtClean="0">
                <a:solidFill>
                  <a:prstClr val="black"/>
                </a:solidFill>
                <a:latin typeface="Helvetica" pitchFamily="2" charset="0"/>
                <a:ea typeface="DengXian" charset="-122"/>
                <a:cs typeface=""/>
              </a:rPr>
              <a:t>binding-disruptive SNVs</a:t>
            </a:r>
            <a:endParaRPr kumimoji="1" lang="zh-CN" altLang="en-US" sz="2000" dirty="0">
              <a:solidFill>
                <a:prstClr val="black"/>
              </a:solidFill>
              <a:latin typeface="Helvetica" pitchFamily="2" charset="0"/>
              <a:ea typeface="DengXian" charset="-122"/>
              <a:cs typeface=""/>
            </a:endParaRPr>
          </a:p>
        </p:txBody>
      </p:sp>
      <p:cxnSp>
        <p:nvCxnSpPr>
          <p:cNvPr id="24" name="直线连接符 23">
            <a:extLst>
              <a:ext uri="{FF2B5EF4-FFF2-40B4-BE49-F238E27FC236}">
                <a16:creationId xmlns:a16="http://schemas.microsoft.com/office/drawing/2014/main" xmlns="" id="{F46DD875-03A8-4447-B2AB-C00C6EE97794}"/>
              </a:ext>
            </a:extLst>
          </p:cNvPr>
          <p:cNvCxnSpPr/>
          <p:nvPr/>
        </p:nvCxnSpPr>
        <p:spPr>
          <a:xfrm>
            <a:off x="275293" y="1107526"/>
            <a:ext cx="8435714"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18">
            <a:extLst>
              <a:ext uri="{FF2B5EF4-FFF2-40B4-BE49-F238E27FC236}">
                <a16:creationId xmlns:a16="http://schemas.microsoft.com/office/drawing/2014/main" xmlns="" id="{CEB54A3B-5719-7643-8D55-17F6BC0606A2}"/>
              </a:ext>
            </a:extLst>
          </p:cNvPr>
          <p:cNvCxnSpPr>
            <a:cxnSpLocks/>
          </p:cNvCxnSpPr>
          <p:nvPr/>
        </p:nvCxnSpPr>
        <p:spPr>
          <a:xfrm flipV="1">
            <a:off x="535587" y="1387354"/>
            <a:ext cx="0" cy="1229294"/>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xmlns="" id="{D053E4CB-62C5-4B4E-B8BD-5DBC3C10D527}"/>
              </a:ext>
            </a:extLst>
          </p:cNvPr>
          <p:cNvSpPr txBox="1"/>
          <p:nvPr/>
        </p:nvSpPr>
        <p:spPr>
          <a:xfrm rot="16200000">
            <a:off x="39978" y="1762281"/>
            <a:ext cx="748832" cy="276999"/>
          </a:xfrm>
          <a:prstGeom prst="rect">
            <a:avLst/>
          </a:prstGeom>
          <a:noFill/>
        </p:spPr>
        <p:txBody>
          <a:bodyPr wrap="squar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DATA </a:t>
            </a:r>
            <a:endParaRPr kumimoji="1" lang="zh-CN" altLang="en-US" dirty="0">
              <a:solidFill>
                <a:srgbClr val="4472C4">
                  <a:lumMod val="50000"/>
                </a:srgbClr>
              </a:solidFill>
              <a:latin typeface="Calibri" panose="020F0502020204030204"/>
              <a:ea typeface="DengXian" charset="-122"/>
              <a:cs typeface=""/>
            </a:endParaRPr>
          </a:p>
        </p:txBody>
      </p:sp>
      <p:cxnSp>
        <p:nvCxnSpPr>
          <p:cNvPr id="40" name="Straight Connector 18">
            <a:extLst>
              <a:ext uri="{FF2B5EF4-FFF2-40B4-BE49-F238E27FC236}">
                <a16:creationId xmlns:a16="http://schemas.microsoft.com/office/drawing/2014/main" xmlns="" id="{65DE416D-847A-1A4C-8266-3B7EC8E7F626}"/>
              </a:ext>
            </a:extLst>
          </p:cNvPr>
          <p:cNvCxnSpPr>
            <a:cxnSpLocks/>
          </p:cNvCxnSpPr>
          <p:nvPr/>
        </p:nvCxnSpPr>
        <p:spPr>
          <a:xfrm flipV="1">
            <a:off x="535587" y="2757602"/>
            <a:ext cx="0" cy="889884"/>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xmlns="" id="{86F3777E-1F5E-C44F-BEF9-1425E4CAD831}"/>
              </a:ext>
            </a:extLst>
          </p:cNvPr>
          <p:cNvSpPr txBox="1"/>
          <p:nvPr/>
        </p:nvSpPr>
        <p:spPr>
          <a:xfrm rot="16200000">
            <a:off x="-134524" y="2980003"/>
            <a:ext cx="1096634" cy="276999"/>
          </a:xfrm>
          <a:prstGeom prst="rect">
            <a:avLst/>
          </a:prstGeom>
          <a:noFill/>
        </p:spPr>
        <p:txBody>
          <a:bodyPr wrap="squar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ALGORITHM</a:t>
            </a:r>
            <a:endParaRPr kumimoji="1" lang="zh-CN" altLang="en-US" dirty="0">
              <a:solidFill>
                <a:srgbClr val="4472C4">
                  <a:lumMod val="50000"/>
                </a:srgbClr>
              </a:solidFill>
              <a:latin typeface="Calibri" panose="020F0502020204030204"/>
              <a:ea typeface="DengXian" charset="-122"/>
              <a:cs typeface=""/>
            </a:endParaRPr>
          </a:p>
        </p:txBody>
      </p:sp>
      <p:cxnSp>
        <p:nvCxnSpPr>
          <p:cNvPr id="42" name="Straight Connector 18">
            <a:extLst>
              <a:ext uri="{FF2B5EF4-FFF2-40B4-BE49-F238E27FC236}">
                <a16:creationId xmlns:a16="http://schemas.microsoft.com/office/drawing/2014/main" xmlns="" id="{3DCFE760-11E6-304D-9C4D-9C372B0DF715}"/>
              </a:ext>
            </a:extLst>
          </p:cNvPr>
          <p:cNvCxnSpPr>
            <a:cxnSpLocks/>
          </p:cNvCxnSpPr>
          <p:nvPr/>
        </p:nvCxnSpPr>
        <p:spPr>
          <a:xfrm flipH="1" flipV="1">
            <a:off x="535587" y="3857062"/>
            <a:ext cx="5164" cy="1815672"/>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xmlns="" id="{5AEDCE6A-9BC6-5F44-A82F-C93238717CA6}"/>
              </a:ext>
            </a:extLst>
          </p:cNvPr>
          <p:cNvSpPr txBox="1"/>
          <p:nvPr/>
        </p:nvSpPr>
        <p:spPr>
          <a:xfrm rot="16200000">
            <a:off x="-362059" y="4495015"/>
            <a:ext cx="1552906" cy="276999"/>
          </a:xfrm>
          <a:prstGeom prst="rect">
            <a:avLst/>
          </a:prstGeom>
          <a:noFill/>
        </p:spPr>
        <p:txBody>
          <a:bodyPr wrap="squar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GAP</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and</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SOLUTION</a:t>
            </a:r>
            <a:endParaRPr kumimoji="1" lang="zh-CN" altLang="en-US" dirty="0">
              <a:solidFill>
                <a:srgbClr val="4472C4">
                  <a:lumMod val="50000"/>
                </a:srgbClr>
              </a:solidFill>
              <a:latin typeface="Calibri" panose="020F0502020204030204"/>
              <a:ea typeface="DengXian" charset="-122"/>
              <a:cs typeface=""/>
            </a:endParaRPr>
          </a:p>
        </p:txBody>
      </p:sp>
      <p:sp>
        <p:nvSpPr>
          <p:cNvPr id="7" name="文本框 6"/>
          <p:cNvSpPr txBox="1"/>
          <p:nvPr/>
        </p:nvSpPr>
        <p:spPr>
          <a:xfrm>
            <a:off x="763301" y="2360240"/>
            <a:ext cx="4944470" cy="230832"/>
          </a:xfrm>
          <a:prstGeom prst="rect">
            <a:avLst/>
          </a:prstGeom>
          <a:noFill/>
        </p:spPr>
        <p:txBody>
          <a:bodyPr wrap="square" rtlCol="0">
            <a:spAutoFit/>
          </a:bodyPr>
          <a:lstStyle/>
          <a:p>
            <a:pPr fontAlgn="auto">
              <a:spcBef>
                <a:spcPts val="0"/>
              </a:spcBef>
              <a:spcAft>
                <a:spcPts val="0"/>
              </a:spcAft>
            </a:pPr>
            <a:r>
              <a:rPr kumimoji="1" lang="en-US" altLang="zh-CN" sz="900" dirty="0">
                <a:solidFill>
                  <a:srgbClr val="A5A5A5">
                    <a:lumMod val="50000"/>
                  </a:srgbClr>
                </a:solidFill>
                <a:latin typeface="Calibri" panose="020F0502020204030204"/>
                <a:ea typeface="DengXian" charset="-122"/>
                <a:cs typeface=""/>
              </a:rPr>
              <a:t>Though limited SNVs could be mapped onto PDBs, this data pool keeps growing.</a:t>
            </a:r>
          </a:p>
        </p:txBody>
      </p:sp>
      <p:sp>
        <p:nvSpPr>
          <p:cNvPr id="12" name="圆角矩形 11"/>
          <p:cNvSpPr/>
          <p:nvPr/>
        </p:nvSpPr>
        <p:spPr>
          <a:xfrm>
            <a:off x="801930" y="1485512"/>
            <a:ext cx="1183248" cy="859821"/>
          </a:xfrm>
          <a:prstGeom prst="round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en-US" altLang="zh-CN" sz="1050" dirty="0">
              <a:solidFill>
                <a:srgbClr val="4472C4">
                  <a:lumMod val="50000"/>
                </a:srgbClr>
              </a:solidFill>
            </a:endParaRPr>
          </a:p>
        </p:txBody>
      </p:sp>
      <p:sp>
        <p:nvSpPr>
          <p:cNvPr id="46" name="矩形 45">
            <a:extLst>
              <a:ext uri="{FF2B5EF4-FFF2-40B4-BE49-F238E27FC236}">
                <a16:creationId xmlns:a16="http://schemas.microsoft.com/office/drawing/2014/main" xmlns="" id="{36563037-F107-6646-9446-0C4AFC0B30E4}"/>
              </a:ext>
            </a:extLst>
          </p:cNvPr>
          <p:cNvSpPr/>
          <p:nvPr/>
        </p:nvSpPr>
        <p:spPr>
          <a:xfrm>
            <a:off x="897568" y="1670130"/>
            <a:ext cx="521618" cy="276999"/>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SNV: </a:t>
            </a:r>
            <a:endParaRPr lang="zh-CN" altLang="en-US" b="0" dirty="0">
              <a:solidFill>
                <a:prstClr val="black"/>
              </a:solidFill>
              <a:latin typeface="Calibri" panose="020F0502020204030204"/>
              <a:ea typeface="DengXian" charset="-122"/>
              <a:cs typeface=""/>
            </a:endParaRPr>
          </a:p>
        </p:txBody>
      </p:sp>
      <p:sp>
        <p:nvSpPr>
          <p:cNvPr id="52" name="矩形 51">
            <a:extLst>
              <a:ext uri="{FF2B5EF4-FFF2-40B4-BE49-F238E27FC236}">
                <a16:creationId xmlns:a16="http://schemas.microsoft.com/office/drawing/2014/main" xmlns="" id="{CD8CF32C-1147-754F-AFE5-43BEE47505BA}"/>
              </a:ext>
            </a:extLst>
          </p:cNvPr>
          <p:cNvSpPr/>
          <p:nvPr/>
        </p:nvSpPr>
        <p:spPr>
          <a:xfrm>
            <a:off x="877805" y="1979177"/>
            <a:ext cx="930395" cy="253916"/>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ExAC &amp; TCGA</a:t>
            </a:r>
          </a:p>
        </p:txBody>
      </p:sp>
      <p:grpSp>
        <p:nvGrpSpPr>
          <p:cNvPr id="58" name="组合 57">
            <a:extLst>
              <a:ext uri="{FF2B5EF4-FFF2-40B4-BE49-F238E27FC236}">
                <a16:creationId xmlns:a16="http://schemas.microsoft.com/office/drawing/2014/main" xmlns="" id="{5409A0AC-87EE-B742-AD80-AD84E9F0FC13}"/>
              </a:ext>
            </a:extLst>
          </p:cNvPr>
          <p:cNvGrpSpPr/>
          <p:nvPr/>
        </p:nvGrpSpPr>
        <p:grpSpPr>
          <a:xfrm>
            <a:off x="1480250" y="1526365"/>
            <a:ext cx="420107" cy="420365"/>
            <a:chOff x="3134369" y="847621"/>
            <a:chExt cx="857981" cy="855736"/>
          </a:xfrm>
        </p:grpSpPr>
        <p:sp>
          <p:nvSpPr>
            <p:cNvPr id="57" name="椭圆 56">
              <a:extLst>
                <a:ext uri="{FF2B5EF4-FFF2-40B4-BE49-F238E27FC236}">
                  <a16:creationId xmlns:a16="http://schemas.microsoft.com/office/drawing/2014/main" xmlns="" id="{D8B17256-9072-6B49-8EB6-F4D24851377D}"/>
                </a:ext>
              </a:extLst>
            </p:cNvPr>
            <p:cNvSpPr/>
            <p:nvPr/>
          </p:nvSpPr>
          <p:spPr>
            <a:xfrm>
              <a:off x="3134369" y="847621"/>
              <a:ext cx="857981" cy="855736"/>
            </a:xfrm>
            <a:prstGeom prst="ellipse">
              <a:avLst/>
            </a:prstGeom>
            <a:solidFill>
              <a:schemeClr val="bg1">
                <a:lumMod val="95000"/>
              </a:schemeClr>
            </a:solidFill>
            <a:ln w="254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0" name="Up Arrow 180">
              <a:extLst>
                <a:ext uri="{FF2B5EF4-FFF2-40B4-BE49-F238E27FC236}">
                  <a16:creationId xmlns:a16="http://schemas.microsoft.com/office/drawing/2014/main" xmlns="" id="{6653C80E-EB23-3042-BCD0-11BD0E24779F}"/>
                </a:ext>
              </a:extLst>
            </p:cNvPr>
            <p:cNvSpPr/>
            <p:nvPr/>
          </p:nvSpPr>
          <p:spPr bwMode="auto">
            <a:xfrm>
              <a:off x="3324892" y="1009670"/>
              <a:ext cx="479247" cy="513827"/>
            </a:xfrm>
            <a:prstGeom prst="upArrow">
              <a:avLst/>
            </a:prstGeom>
            <a:solidFill>
              <a:srgbClr val="29BA74"/>
            </a:solidFill>
            <a:ln w="15875" cap="flat" cmpd="sng" algn="ctr">
              <a:solidFill>
                <a:schemeClr val="accent6">
                  <a:lumMod val="60000"/>
                  <a:lumOff val="40000"/>
                </a:schemeClr>
              </a:solidFill>
              <a:prstDash val="solid"/>
              <a:miter lim="800000"/>
              <a:headEnd type="none" w="lg" len="lg"/>
              <a:tailEnd type="none" w="lg" len="lg"/>
            </a:ln>
            <a:extLst/>
          </p:spPr>
          <p:txBody>
            <a:bodyPr lIns="68580" tIns="41148" rIns="34290" bIns="0" rtlCol="0" anchor="t" anchorCtr="0"/>
            <a:lstStyle/>
            <a:p>
              <a:pPr algn="ctr" fontAlgn="auto">
                <a:spcBef>
                  <a:spcPts val="0"/>
                </a:spcBef>
                <a:spcAft>
                  <a:spcPts val="0"/>
                </a:spcAft>
                <a:buSzPct val="100000"/>
                <a:buFont typeface="Trebuchet MS" panose="020B0603020202020204" pitchFamily="34" charset="0"/>
                <a:buChar char="​"/>
              </a:pPr>
              <a:endParaRPr lang="en-US" sz="900" dirty="0">
                <a:solidFill>
                  <a:prstClr val="white">
                    <a:lumMod val="65000"/>
                  </a:prstClr>
                </a:solidFill>
                <a:latin typeface="Trebuchet MS" panose="020B0603020202020204" pitchFamily="34" charset="0"/>
                <a:ea typeface=""/>
                <a:cs typeface=""/>
              </a:endParaRPr>
            </a:p>
          </p:txBody>
        </p:sp>
      </p:grpSp>
      <p:grpSp>
        <p:nvGrpSpPr>
          <p:cNvPr id="71" name="组合 70">
            <a:extLst>
              <a:ext uri="{FF2B5EF4-FFF2-40B4-BE49-F238E27FC236}">
                <a16:creationId xmlns:a16="http://schemas.microsoft.com/office/drawing/2014/main" xmlns="" id="{066E427E-DA75-7D4A-878E-E6583408A54C}"/>
              </a:ext>
            </a:extLst>
          </p:cNvPr>
          <p:cNvGrpSpPr/>
          <p:nvPr/>
        </p:nvGrpSpPr>
        <p:grpSpPr>
          <a:xfrm>
            <a:off x="2081644" y="1485513"/>
            <a:ext cx="1298159" cy="859495"/>
            <a:chOff x="2926590" y="986939"/>
            <a:chExt cx="1730879" cy="1145994"/>
          </a:xfrm>
        </p:grpSpPr>
        <p:sp>
          <p:nvSpPr>
            <p:cNvPr id="13" name="圆角矩形 12"/>
            <p:cNvSpPr/>
            <p:nvPr/>
          </p:nvSpPr>
          <p:spPr>
            <a:xfrm>
              <a:off x="2954140" y="986939"/>
              <a:ext cx="1703329" cy="1122931"/>
            </a:xfrm>
            <a:prstGeom prst="round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en-US" altLang="zh-CN" sz="1050" dirty="0">
                <a:solidFill>
                  <a:srgbClr val="4472C4">
                    <a:lumMod val="50000"/>
                  </a:srgbClr>
                </a:solidFill>
              </a:endParaRPr>
            </a:p>
          </p:txBody>
        </p:sp>
        <p:sp>
          <p:nvSpPr>
            <p:cNvPr id="47" name="矩形 46">
              <a:extLst>
                <a:ext uri="{FF2B5EF4-FFF2-40B4-BE49-F238E27FC236}">
                  <a16:creationId xmlns:a16="http://schemas.microsoft.com/office/drawing/2014/main" xmlns="" id="{4F1801ED-5DF4-064F-8016-B14E6F4F739A}"/>
                </a:ext>
              </a:extLst>
            </p:cNvPr>
            <p:cNvSpPr/>
            <p:nvPr/>
          </p:nvSpPr>
          <p:spPr>
            <a:xfrm>
              <a:off x="2926590" y="1209603"/>
              <a:ext cx="1232646" cy="615554"/>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Structure:</a:t>
              </a:r>
            </a:p>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(co-crystal) </a:t>
              </a:r>
              <a:endParaRPr lang="zh-CN" altLang="en-US" b="0" dirty="0">
                <a:solidFill>
                  <a:prstClr val="black"/>
                </a:solidFill>
                <a:latin typeface="Calibri" panose="020F0502020204030204"/>
                <a:ea typeface="DengXian" charset="-122"/>
                <a:cs typeface=""/>
              </a:endParaRPr>
            </a:p>
          </p:txBody>
        </p:sp>
        <p:sp>
          <p:nvSpPr>
            <p:cNvPr id="53" name="矩形 52">
              <a:extLst>
                <a:ext uri="{FF2B5EF4-FFF2-40B4-BE49-F238E27FC236}">
                  <a16:creationId xmlns:a16="http://schemas.microsoft.com/office/drawing/2014/main" xmlns="" id="{67A1995D-6EC1-C44F-8766-4D1F64EBEFFD}"/>
                </a:ext>
              </a:extLst>
            </p:cNvPr>
            <p:cNvSpPr/>
            <p:nvPr/>
          </p:nvSpPr>
          <p:spPr>
            <a:xfrm>
              <a:off x="2979647" y="1794378"/>
              <a:ext cx="1224008" cy="338555"/>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RCSB PDB</a:t>
              </a:r>
            </a:p>
          </p:txBody>
        </p:sp>
        <p:grpSp>
          <p:nvGrpSpPr>
            <p:cNvPr id="65" name="组合 64">
              <a:extLst>
                <a:ext uri="{FF2B5EF4-FFF2-40B4-BE49-F238E27FC236}">
                  <a16:creationId xmlns:a16="http://schemas.microsoft.com/office/drawing/2014/main" xmlns="" id="{4FC1A0FF-3F1A-6344-84BE-3D24A1C1D24E}"/>
                </a:ext>
              </a:extLst>
            </p:cNvPr>
            <p:cNvGrpSpPr/>
            <p:nvPr/>
          </p:nvGrpSpPr>
          <p:grpSpPr>
            <a:xfrm>
              <a:off x="3970365" y="1041414"/>
              <a:ext cx="560143" cy="560486"/>
              <a:chOff x="3134369" y="847621"/>
              <a:chExt cx="857981" cy="855736"/>
            </a:xfrm>
          </p:grpSpPr>
          <p:sp>
            <p:nvSpPr>
              <p:cNvPr id="66" name="椭圆 65">
                <a:extLst>
                  <a:ext uri="{FF2B5EF4-FFF2-40B4-BE49-F238E27FC236}">
                    <a16:creationId xmlns:a16="http://schemas.microsoft.com/office/drawing/2014/main" xmlns="" id="{538D2C3F-B0ED-3243-875B-58DCD887BBDA}"/>
                  </a:ext>
                </a:extLst>
              </p:cNvPr>
              <p:cNvSpPr/>
              <p:nvPr/>
            </p:nvSpPr>
            <p:spPr>
              <a:xfrm>
                <a:off x="3134369" y="847621"/>
                <a:ext cx="857981" cy="855736"/>
              </a:xfrm>
              <a:prstGeom prst="ellipse">
                <a:avLst/>
              </a:prstGeom>
              <a:solidFill>
                <a:schemeClr val="bg1">
                  <a:lumMod val="95000"/>
                </a:schemeClr>
              </a:solidFill>
              <a:ln w="254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67" name="Up Arrow 180">
                <a:extLst>
                  <a:ext uri="{FF2B5EF4-FFF2-40B4-BE49-F238E27FC236}">
                    <a16:creationId xmlns:a16="http://schemas.microsoft.com/office/drawing/2014/main" xmlns="" id="{7FDA88E9-64B0-C64D-8114-D40A232128EE}"/>
                  </a:ext>
                </a:extLst>
              </p:cNvPr>
              <p:cNvSpPr/>
              <p:nvPr/>
            </p:nvSpPr>
            <p:spPr bwMode="auto">
              <a:xfrm>
                <a:off x="3324892" y="1009670"/>
                <a:ext cx="479247" cy="513827"/>
              </a:xfrm>
              <a:prstGeom prst="upArrow">
                <a:avLst/>
              </a:prstGeom>
              <a:solidFill>
                <a:srgbClr val="29BA74"/>
              </a:solidFill>
              <a:ln w="15875" cap="flat" cmpd="sng" algn="ctr">
                <a:solidFill>
                  <a:schemeClr val="accent6">
                    <a:lumMod val="60000"/>
                    <a:lumOff val="40000"/>
                  </a:schemeClr>
                </a:solidFill>
                <a:prstDash val="solid"/>
                <a:miter lim="800000"/>
                <a:headEnd type="none" w="lg" len="lg"/>
                <a:tailEnd type="none" w="lg" len="lg"/>
              </a:ln>
              <a:extLst/>
            </p:spPr>
            <p:txBody>
              <a:bodyPr lIns="68580" tIns="41148" rIns="34290" bIns="0" rtlCol="0" anchor="t" anchorCtr="0"/>
              <a:lstStyle/>
              <a:p>
                <a:pPr algn="ctr" fontAlgn="auto">
                  <a:spcBef>
                    <a:spcPts val="0"/>
                  </a:spcBef>
                  <a:spcAft>
                    <a:spcPts val="0"/>
                  </a:spcAft>
                  <a:buSzPct val="100000"/>
                  <a:buFont typeface="Trebuchet MS" panose="020B0603020202020204" pitchFamily="34" charset="0"/>
                  <a:buChar char="​"/>
                </a:pPr>
                <a:endParaRPr lang="en-US" sz="900" dirty="0">
                  <a:solidFill>
                    <a:prstClr val="white">
                      <a:lumMod val="65000"/>
                    </a:prstClr>
                  </a:solidFill>
                  <a:latin typeface="Trebuchet MS" panose="020B0603020202020204" pitchFamily="34" charset="0"/>
                  <a:ea typeface=""/>
                  <a:cs typeface=""/>
                </a:endParaRPr>
              </a:p>
            </p:txBody>
          </p:sp>
        </p:grpSp>
      </p:grpSp>
      <p:grpSp>
        <p:nvGrpSpPr>
          <p:cNvPr id="72" name="组合 71">
            <a:extLst>
              <a:ext uri="{FF2B5EF4-FFF2-40B4-BE49-F238E27FC236}">
                <a16:creationId xmlns:a16="http://schemas.microsoft.com/office/drawing/2014/main" xmlns="" id="{2F12C7EC-0152-B148-84F1-C274A64BACC8}"/>
              </a:ext>
            </a:extLst>
          </p:cNvPr>
          <p:cNvGrpSpPr/>
          <p:nvPr/>
        </p:nvGrpSpPr>
        <p:grpSpPr>
          <a:xfrm>
            <a:off x="3491872" y="1485767"/>
            <a:ext cx="1132466" cy="872611"/>
            <a:chOff x="5277252" y="991996"/>
            <a:chExt cx="1509954" cy="1163481"/>
          </a:xfrm>
        </p:grpSpPr>
        <p:sp>
          <p:nvSpPr>
            <p:cNvPr id="48" name="圆角矩形 47">
              <a:extLst>
                <a:ext uri="{FF2B5EF4-FFF2-40B4-BE49-F238E27FC236}">
                  <a16:creationId xmlns:a16="http://schemas.microsoft.com/office/drawing/2014/main" xmlns="" id="{58207CF5-5C1A-8141-A5F7-2744D92D9A4A}"/>
                </a:ext>
              </a:extLst>
            </p:cNvPr>
            <p:cNvSpPr/>
            <p:nvPr/>
          </p:nvSpPr>
          <p:spPr>
            <a:xfrm>
              <a:off x="5277252" y="991996"/>
              <a:ext cx="1509954" cy="1117874"/>
            </a:xfrm>
            <a:prstGeom prst="round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en-US" altLang="zh-CN" sz="1050" dirty="0">
                <a:solidFill>
                  <a:srgbClr val="4472C4">
                    <a:lumMod val="50000"/>
                  </a:srgbClr>
                </a:solidFill>
              </a:endParaRPr>
            </a:p>
          </p:txBody>
        </p:sp>
        <p:sp>
          <p:nvSpPr>
            <p:cNvPr id="49" name="矩形 48">
              <a:extLst>
                <a:ext uri="{FF2B5EF4-FFF2-40B4-BE49-F238E27FC236}">
                  <a16:creationId xmlns:a16="http://schemas.microsoft.com/office/drawing/2014/main" xmlns="" id="{9493EF0B-E901-7D4A-BEA8-71CF16AAF9F9}"/>
                </a:ext>
              </a:extLst>
            </p:cNvPr>
            <p:cNvSpPr/>
            <p:nvPr/>
          </p:nvSpPr>
          <p:spPr>
            <a:xfrm>
              <a:off x="5334791" y="1209603"/>
              <a:ext cx="761320" cy="369332"/>
            </a:xfrm>
            <a:prstGeom prst="rect">
              <a:avLst/>
            </a:prstGeom>
          </p:spPr>
          <p:txBody>
            <a:bodyPr wrap="none">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Drug: </a:t>
              </a:r>
              <a:endParaRPr lang="zh-CN" altLang="en-US" b="0" dirty="0">
                <a:solidFill>
                  <a:prstClr val="black"/>
                </a:solidFill>
                <a:latin typeface="Calibri" panose="020F0502020204030204"/>
                <a:ea typeface="DengXian" charset="-122"/>
                <a:cs typeface=""/>
              </a:endParaRPr>
            </a:p>
          </p:txBody>
        </p:sp>
        <p:sp>
          <p:nvSpPr>
            <p:cNvPr id="56" name="矩形 55">
              <a:extLst>
                <a:ext uri="{FF2B5EF4-FFF2-40B4-BE49-F238E27FC236}">
                  <a16:creationId xmlns:a16="http://schemas.microsoft.com/office/drawing/2014/main" xmlns="" id="{6CF33887-D167-6A4C-96B7-CDE3FEC52ABC}"/>
                </a:ext>
              </a:extLst>
            </p:cNvPr>
            <p:cNvSpPr/>
            <p:nvPr/>
          </p:nvSpPr>
          <p:spPr>
            <a:xfrm>
              <a:off x="5354503" y="1601480"/>
              <a:ext cx="1367669" cy="553997"/>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PubChem Compound </a:t>
              </a:r>
            </a:p>
          </p:txBody>
        </p:sp>
        <p:grpSp>
          <p:nvGrpSpPr>
            <p:cNvPr id="68" name="组合 67">
              <a:extLst>
                <a:ext uri="{FF2B5EF4-FFF2-40B4-BE49-F238E27FC236}">
                  <a16:creationId xmlns:a16="http://schemas.microsoft.com/office/drawing/2014/main" xmlns="" id="{10C947DF-3C67-894A-8AF0-F646ACE8BD9A}"/>
                </a:ext>
              </a:extLst>
            </p:cNvPr>
            <p:cNvGrpSpPr/>
            <p:nvPr/>
          </p:nvGrpSpPr>
          <p:grpSpPr>
            <a:xfrm>
              <a:off x="6104930" y="1046222"/>
              <a:ext cx="560143" cy="560486"/>
              <a:chOff x="2783618" y="854962"/>
              <a:chExt cx="857981" cy="855736"/>
            </a:xfrm>
          </p:grpSpPr>
          <p:sp>
            <p:nvSpPr>
              <p:cNvPr id="69" name="椭圆 68">
                <a:extLst>
                  <a:ext uri="{FF2B5EF4-FFF2-40B4-BE49-F238E27FC236}">
                    <a16:creationId xmlns:a16="http://schemas.microsoft.com/office/drawing/2014/main" xmlns="" id="{5D884036-AB52-8841-BDFB-7913CBB3D371}"/>
                  </a:ext>
                </a:extLst>
              </p:cNvPr>
              <p:cNvSpPr/>
              <p:nvPr/>
            </p:nvSpPr>
            <p:spPr>
              <a:xfrm>
                <a:off x="2783618" y="854962"/>
                <a:ext cx="857981" cy="855736"/>
              </a:xfrm>
              <a:prstGeom prst="ellipse">
                <a:avLst/>
              </a:prstGeom>
              <a:solidFill>
                <a:schemeClr val="bg1">
                  <a:lumMod val="95000"/>
                </a:schemeClr>
              </a:solidFill>
              <a:ln w="254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70" name="Up Arrow 180">
                <a:extLst>
                  <a:ext uri="{FF2B5EF4-FFF2-40B4-BE49-F238E27FC236}">
                    <a16:creationId xmlns:a16="http://schemas.microsoft.com/office/drawing/2014/main" xmlns="" id="{303D295D-FAF6-0B4B-8244-BD905D056420}"/>
                  </a:ext>
                </a:extLst>
              </p:cNvPr>
              <p:cNvSpPr/>
              <p:nvPr/>
            </p:nvSpPr>
            <p:spPr bwMode="auto">
              <a:xfrm rot="2863093">
                <a:off x="3015319" y="999357"/>
                <a:ext cx="477700" cy="515490"/>
              </a:xfrm>
              <a:prstGeom prst="upArrow">
                <a:avLst/>
              </a:prstGeom>
              <a:solidFill>
                <a:srgbClr val="29BA74"/>
              </a:solidFill>
              <a:ln w="15875" cap="flat" cmpd="sng" algn="ctr">
                <a:solidFill>
                  <a:schemeClr val="accent6">
                    <a:lumMod val="60000"/>
                    <a:lumOff val="40000"/>
                  </a:schemeClr>
                </a:solidFill>
                <a:prstDash val="solid"/>
                <a:miter lim="800000"/>
                <a:headEnd type="none" w="lg" len="lg"/>
                <a:tailEnd type="none" w="lg" len="lg"/>
              </a:ln>
              <a:extLst/>
            </p:spPr>
            <p:txBody>
              <a:bodyPr lIns="68580" tIns="41148" rIns="34290" bIns="0" rtlCol="0" anchor="t" anchorCtr="0"/>
              <a:lstStyle/>
              <a:p>
                <a:pPr algn="ctr" fontAlgn="auto">
                  <a:spcBef>
                    <a:spcPts val="0"/>
                  </a:spcBef>
                  <a:spcAft>
                    <a:spcPts val="0"/>
                  </a:spcAft>
                  <a:buSzPct val="100000"/>
                  <a:buFont typeface="Trebuchet MS" panose="020B0603020202020204" pitchFamily="34" charset="0"/>
                  <a:buChar char="​"/>
                </a:pPr>
                <a:endParaRPr lang="en-US" sz="900" dirty="0">
                  <a:solidFill>
                    <a:prstClr val="white">
                      <a:lumMod val="65000"/>
                    </a:prstClr>
                  </a:solidFill>
                  <a:latin typeface="Trebuchet MS" panose="020B0603020202020204" pitchFamily="34" charset="0"/>
                  <a:ea typeface=""/>
                  <a:cs typeface=""/>
                </a:endParaRPr>
              </a:p>
            </p:txBody>
          </p:sp>
        </p:grpSp>
      </p:grpSp>
      <p:sp>
        <p:nvSpPr>
          <p:cNvPr id="73" name="矩形 72">
            <a:extLst>
              <a:ext uri="{FF2B5EF4-FFF2-40B4-BE49-F238E27FC236}">
                <a16:creationId xmlns:a16="http://schemas.microsoft.com/office/drawing/2014/main" xmlns="" id="{4E883442-8753-FB45-9699-7866A4AC16EF}"/>
              </a:ext>
            </a:extLst>
          </p:cNvPr>
          <p:cNvSpPr/>
          <p:nvPr/>
        </p:nvSpPr>
        <p:spPr>
          <a:xfrm>
            <a:off x="698472" y="1387354"/>
            <a:ext cx="4912224" cy="1229294"/>
          </a:xfrm>
          <a:prstGeom prst="rect">
            <a:avLst/>
          </a:prstGeom>
          <a:noFill/>
          <a:ln w="47625">
            <a:solidFill>
              <a:srgbClr val="00B050">
                <a:alpha val="70000"/>
              </a:srgb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77" name="矩形 76">
            <a:extLst>
              <a:ext uri="{FF2B5EF4-FFF2-40B4-BE49-F238E27FC236}">
                <a16:creationId xmlns:a16="http://schemas.microsoft.com/office/drawing/2014/main" xmlns="" id="{FDF3B4CA-1F03-D748-8494-42D84B7ACEFB}"/>
              </a:ext>
            </a:extLst>
          </p:cNvPr>
          <p:cNvSpPr/>
          <p:nvPr/>
        </p:nvSpPr>
        <p:spPr>
          <a:xfrm>
            <a:off x="801930" y="3422339"/>
            <a:ext cx="4572000" cy="253916"/>
          </a:xfrm>
          <a:prstGeom prst="rect">
            <a:avLst/>
          </a:prstGeom>
        </p:spPr>
        <p:txBody>
          <a:bodyPr>
            <a:spAutoFit/>
          </a:bodyPr>
          <a:lstStyle/>
          <a:p>
            <a:pPr algn="ctr" fontAlgn="auto">
              <a:spcBef>
                <a:spcPts val="0"/>
              </a:spcBef>
              <a:spcAft>
                <a:spcPts val="0"/>
              </a:spcAft>
            </a:pPr>
            <a:r>
              <a:rPr kumimoji="1" lang="en-US" altLang="zh-CN" sz="1050" dirty="0">
                <a:solidFill>
                  <a:srgbClr val="5B9BD5">
                    <a:lumMod val="50000"/>
                  </a:srgbClr>
                </a:solidFill>
                <a:latin typeface="Calibri" panose="020F0502020204030204"/>
                <a:ea typeface="DengXian" charset="-122"/>
                <a:cs typeface=""/>
              </a:rPr>
              <a:t>availability of well-established</a:t>
            </a:r>
            <a:r>
              <a:rPr kumimoji="1" lang="zh-CN" altLang="en-US" sz="1050" dirty="0">
                <a:solidFill>
                  <a:srgbClr val="5B9BD5">
                    <a:lumMod val="50000"/>
                  </a:srgbClr>
                </a:solidFill>
                <a:latin typeface="Calibri" panose="020F0502020204030204"/>
                <a:ea typeface="DengXian" charset="-122"/>
                <a:cs typeface=""/>
              </a:rPr>
              <a:t> </a:t>
            </a:r>
            <a:r>
              <a:rPr kumimoji="1" lang="en-US" altLang="zh-CN" sz="1050" dirty="0">
                <a:solidFill>
                  <a:srgbClr val="5B9BD5">
                    <a:lumMod val="50000"/>
                  </a:srgbClr>
                </a:solidFill>
                <a:latin typeface="Calibri" panose="020F0502020204030204"/>
                <a:ea typeface="DengXian" charset="-122"/>
                <a:cs typeface=""/>
              </a:rPr>
              <a:t>machine learning classification algorithms</a:t>
            </a:r>
            <a:endParaRPr kumimoji="1" lang="zh-CN" altLang="en-US" sz="1050" dirty="0">
              <a:solidFill>
                <a:srgbClr val="5B9BD5">
                  <a:lumMod val="50000"/>
                </a:srgbClr>
              </a:solidFill>
              <a:latin typeface="Calibri" panose="020F0502020204030204"/>
              <a:ea typeface="DengXian" charset="-122"/>
              <a:cs typeface=""/>
            </a:endParaRPr>
          </a:p>
        </p:txBody>
      </p:sp>
      <p:sp>
        <p:nvSpPr>
          <p:cNvPr id="88" name="矩形 87">
            <a:extLst>
              <a:ext uri="{FF2B5EF4-FFF2-40B4-BE49-F238E27FC236}">
                <a16:creationId xmlns:a16="http://schemas.microsoft.com/office/drawing/2014/main" xmlns="" id="{3DC99E69-34D1-B843-AD65-A027358FEC69}"/>
              </a:ext>
            </a:extLst>
          </p:cNvPr>
          <p:cNvSpPr/>
          <p:nvPr/>
        </p:nvSpPr>
        <p:spPr>
          <a:xfrm>
            <a:off x="698472" y="2706898"/>
            <a:ext cx="4921997" cy="988652"/>
          </a:xfrm>
          <a:prstGeom prst="rect">
            <a:avLst/>
          </a:prstGeom>
          <a:noFill/>
          <a:ln w="47625">
            <a:solidFill>
              <a:schemeClr val="accent5">
                <a:lumMod val="75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grpSp>
        <p:nvGrpSpPr>
          <p:cNvPr id="97" name="组合 96">
            <a:extLst>
              <a:ext uri="{FF2B5EF4-FFF2-40B4-BE49-F238E27FC236}">
                <a16:creationId xmlns:a16="http://schemas.microsoft.com/office/drawing/2014/main" xmlns="" id="{FAEE81EC-F3CB-884A-880B-9E657E0D3C52}"/>
              </a:ext>
            </a:extLst>
          </p:cNvPr>
          <p:cNvGrpSpPr/>
          <p:nvPr/>
        </p:nvGrpSpPr>
        <p:grpSpPr>
          <a:xfrm>
            <a:off x="1135879" y="2789615"/>
            <a:ext cx="566001" cy="569807"/>
            <a:chOff x="1982462" y="3126722"/>
            <a:chExt cx="754668" cy="759742"/>
          </a:xfrm>
        </p:grpSpPr>
        <p:sp>
          <p:nvSpPr>
            <p:cNvPr id="91" name="椭圆 24">
              <a:extLst>
                <a:ext uri="{FF2B5EF4-FFF2-40B4-BE49-F238E27FC236}">
                  <a16:creationId xmlns:a16="http://schemas.microsoft.com/office/drawing/2014/main" xmlns="" id="{1EF23A01-E9D3-F949-BEB4-77097A7AA532}"/>
                </a:ext>
              </a:extLst>
            </p:cNvPr>
            <p:cNvSpPr/>
            <p:nvPr/>
          </p:nvSpPr>
          <p:spPr>
            <a:xfrm>
              <a:off x="1982462" y="312672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81" name="文本框 21">
              <a:extLst>
                <a:ext uri="{FF2B5EF4-FFF2-40B4-BE49-F238E27FC236}">
                  <a16:creationId xmlns:a16="http://schemas.microsoft.com/office/drawing/2014/main" xmlns="" id="{093692E9-E03A-614B-969C-F35A53C8BC35}"/>
                </a:ext>
              </a:extLst>
            </p:cNvPr>
            <p:cNvSpPr txBox="1"/>
            <p:nvPr/>
          </p:nvSpPr>
          <p:spPr>
            <a:xfrm>
              <a:off x="2120510" y="3321927"/>
              <a:ext cx="553997"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RF</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grpSp>
        <p:nvGrpSpPr>
          <p:cNvPr id="98" name="组合 97">
            <a:extLst>
              <a:ext uri="{FF2B5EF4-FFF2-40B4-BE49-F238E27FC236}">
                <a16:creationId xmlns:a16="http://schemas.microsoft.com/office/drawing/2014/main" xmlns="" id="{02489BE5-0440-8540-A987-9024FFB70136}"/>
              </a:ext>
            </a:extLst>
          </p:cNvPr>
          <p:cNvGrpSpPr/>
          <p:nvPr/>
        </p:nvGrpSpPr>
        <p:grpSpPr>
          <a:xfrm>
            <a:off x="2210651" y="2797016"/>
            <a:ext cx="566001" cy="569807"/>
            <a:chOff x="2954308" y="3126722"/>
            <a:chExt cx="754668" cy="759742"/>
          </a:xfrm>
        </p:grpSpPr>
        <p:sp>
          <p:nvSpPr>
            <p:cNvPr id="92" name="椭圆 24">
              <a:extLst>
                <a:ext uri="{FF2B5EF4-FFF2-40B4-BE49-F238E27FC236}">
                  <a16:creationId xmlns:a16="http://schemas.microsoft.com/office/drawing/2014/main" xmlns="" id="{7985A66F-D669-4E4E-B3D2-1188D901C044}"/>
                </a:ext>
              </a:extLst>
            </p:cNvPr>
            <p:cNvSpPr/>
            <p:nvPr/>
          </p:nvSpPr>
          <p:spPr>
            <a:xfrm>
              <a:off x="2954308" y="312672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83" name="文本框 23">
              <a:extLst>
                <a:ext uri="{FF2B5EF4-FFF2-40B4-BE49-F238E27FC236}">
                  <a16:creationId xmlns:a16="http://schemas.microsoft.com/office/drawing/2014/main" xmlns="" id="{A69BEAF0-51E8-E648-82FE-E4A3A04C50E4}"/>
                </a:ext>
              </a:extLst>
            </p:cNvPr>
            <p:cNvSpPr txBox="1"/>
            <p:nvPr/>
          </p:nvSpPr>
          <p:spPr>
            <a:xfrm>
              <a:off x="3081391" y="3327151"/>
              <a:ext cx="553997"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LR</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grpSp>
        <p:nvGrpSpPr>
          <p:cNvPr id="100" name="组合 99">
            <a:extLst>
              <a:ext uri="{FF2B5EF4-FFF2-40B4-BE49-F238E27FC236}">
                <a16:creationId xmlns:a16="http://schemas.microsoft.com/office/drawing/2014/main" xmlns="" id="{4D2E8002-C40D-B244-91FC-07E74D99BF8B}"/>
              </a:ext>
            </a:extLst>
          </p:cNvPr>
          <p:cNvGrpSpPr/>
          <p:nvPr/>
        </p:nvGrpSpPr>
        <p:grpSpPr>
          <a:xfrm>
            <a:off x="3285421" y="2779033"/>
            <a:ext cx="584258" cy="569807"/>
            <a:chOff x="3744186" y="3126722"/>
            <a:chExt cx="779011" cy="759742"/>
          </a:xfrm>
        </p:grpSpPr>
        <p:sp>
          <p:nvSpPr>
            <p:cNvPr id="93" name="椭圆 24">
              <a:extLst>
                <a:ext uri="{FF2B5EF4-FFF2-40B4-BE49-F238E27FC236}">
                  <a16:creationId xmlns:a16="http://schemas.microsoft.com/office/drawing/2014/main" xmlns="" id="{F3CCD84F-5B91-6345-B795-40D1CAA3B4FC}"/>
                </a:ext>
              </a:extLst>
            </p:cNvPr>
            <p:cNvSpPr/>
            <p:nvPr/>
          </p:nvSpPr>
          <p:spPr>
            <a:xfrm>
              <a:off x="3744186" y="312672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94" name="文本框 23">
              <a:extLst>
                <a:ext uri="{FF2B5EF4-FFF2-40B4-BE49-F238E27FC236}">
                  <a16:creationId xmlns:a16="http://schemas.microsoft.com/office/drawing/2014/main" xmlns="" id="{F34FA97D-6A5C-5446-92EB-557CDBAAE7B3}"/>
                </a:ext>
              </a:extLst>
            </p:cNvPr>
            <p:cNvSpPr txBox="1"/>
            <p:nvPr/>
          </p:nvSpPr>
          <p:spPr>
            <a:xfrm>
              <a:off x="3776838" y="3323390"/>
              <a:ext cx="746359"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SVM</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grpSp>
        <p:nvGrpSpPr>
          <p:cNvPr id="99" name="组合 98">
            <a:extLst>
              <a:ext uri="{FF2B5EF4-FFF2-40B4-BE49-F238E27FC236}">
                <a16:creationId xmlns:a16="http://schemas.microsoft.com/office/drawing/2014/main" xmlns="" id="{5D8E8365-FC55-E948-9AC0-659005BCE321}"/>
              </a:ext>
            </a:extLst>
          </p:cNvPr>
          <p:cNvGrpSpPr/>
          <p:nvPr/>
        </p:nvGrpSpPr>
        <p:grpSpPr>
          <a:xfrm>
            <a:off x="4376330" y="2787440"/>
            <a:ext cx="566001" cy="569807"/>
            <a:chOff x="4575224" y="3155932"/>
            <a:chExt cx="754668" cy="759742"/>
          </a:xfrm>
        </p:grpSpPr>
        <p:sp>
          <p:nvSpPr>
            <p:cNvPr id="95" name="椭圆 24">
              <a:extLst>
                <a:ext uri="{FF2B5EF4-FFF2-40B4-BE49-F238E27FC236}">
                  <a16:creationId xmlns:a16="http://schemas.microsoft.com/office/drawing/2014/main" xmlns="" id="{495D4A49-CB70-E045-93D2-D13CD684CAB6}"/>
                </a:ext>
              </a:extLst>
            </p:cNvPr>
            <p:cNvSpPr/>
            <p:nvPr/>
          </p:nvSpPr>
          <p:spPr>
            <a:xfrm>
              <a:off x="4575224" y="315593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96" name="文本框 23">
              <a:extLst>
                <a:ext uri="{FF2B5EF4-FFF2-40B4-BE49-F238E27FC236}">
                  <a16:creationId xmlns:a16="http://schemas.microsoft.com/office/drawing/2014/main" xmlns="" id="{E8A81956-A6B3-CF45-9660-88217928910D}"/>
                </a:ext>
              </a:extLst>
            </p:cNvPr>
            <p:cNvSpPr txBox="1"/>
            <p:nvPr/>
          </p:nvSpPr>
          <p:spPr>
            <a:xfrm>
              <a:off x="4699213" y="3221159"/>
              <a:ext cx="627585" cy="677107"/>
            </a:xfrm>
            <a:prstGeom prst="rect">
              <a:avLst/>
            </a:prstGeom>
            <a:noFill/>
          </p:spPr>
          <p:txBody>
            <a:bodyPr wrap="squar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GBDT</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sp>
        <p:nvSpPr>
          <p:cNvPr id="101" name="矩形 100">
            <a:extLst>
              <a:ext uri="{FF2B5EF4-FFF2-40B4-BE49-F238E27FC236}">
                <a16:creationId xmlns:a16="http://schemas.microsoft.com/office/drawing/2014/main" xmlns="" id="{1D78EBA8-FCF8-C646-A3F6-207ECC53CC0B}"/>
              </a:ext>
            </a:extLst>
          </p:cNvPr>
          <p:cNvSpPr/>
          <p:nvPr/>
        </p:nvSpPr>
        <p:spPr>
          <a:xfrm>
            <a:off x="694860" y="3785668"/>
            <a:ext cx="4925609" cy="1975766"/>
          </a:xfrm>
          <a:prstGeom prst="rect">
            <a:avLst/>
          </a:prstGeom>
          <a:noFill/>
          <a:ln w="47625">
            <a:solidFill>
              <a:srgbClr val="FF0000">
                <a:alpha val="70000"/>
              </a:srgb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mc:AlternateContent xmlns:mc="http://schemas.openxmlformats.org/markup-compatibility/2006" xmlns:a14="http://schemas.microsoft.com/office/drawing/2010/main">
        <mc:Choice Requires="a14">
          <p:sp>
            <p:nvSpPr>
              <p:cNvPr id="105" name="矩形 104">
                <a:extLst>
                  <a:ext uri="{FF2B5EF4-FFF2-40B4-BE49-F238E27FC236}">
                    <a16:creationId xmlns:a16="http://schemas.microsoft.com/office/drawing/2014/main" xmlns="" id="{0A4FF205-78BC-BA42-A365-9CA96693AFA1}"/>
                  </a:ext>
                </a:extLst>
              </p:cNvPr>
              <p:cNvSpPr/>
              <p:nvPr/>
            </p:nvSpPr>
            <p:spPr>
              <a:xfrm>
                <a:off x="1449437" y="4022731"/>
                <a:ext cx="2027694" cy="577081"/>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LBA</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records</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of</a:t>
                </a:r>
                <a:r>
                  <a:rPr kumimoji="1" lang="zh-CN" altLang="en-US" sz="1050" dirty="0">
                    <a:solidFill>
                      <a:srgbClr val="4472C4">
                        <a:lumMod val="50000"/>
                      </a:srgbClr>
                    </a:solidFill>
                    <a:latin typeface="Calibri" panose="020F0502020204030204"/>
                    <a:ea typeface="DengXian" charset="-122"/>
                    <a:cs typeface=""/>
                  </a:rPr>
                  <a:t> </a:t>
                </a:r>
                <a14:m>
                  <m:oMath xmlns:m="http://schemas.openxmlformats.org/officeDocument/2006/math">
                    <m:r>
                      <a:rPr kumimoji="1" lang="en-US" altLang="zh-CN" sz="1050" i="1">
                        <a:solidFill>
                          <a:srgbClr val="5B9BD5">
                            <a:lumMod val="50000"/>
                          </a:srgbClr>
                        </a:solidFill>
                        <a:latin typeface="Cambria Math" charset="0"/>
                        <a:ea typeface="Cambria Math" charset="0"/>
                        <a:cs typeface="Cambria Math" charset="0"/>
                      </a:rPr>
                      <m:t>∆</m:t>
                    </m:r>
                  </m:oMath>
                </a14:m>
                <a:r>
                  <a:rPr kumimoji="1" lang="en-US" altLang="zh-CN" sz="1050" dirty="0">
                    <a:solidFill>
                      <a:srgbClr val="5B9BD5">
                        <a:lumMod val="50000"/>
                      </a:srgbClr>
                    </a:solidFill>
                    <a:latin typeface="Calibri" panose="020F0502020204030204"/>
                    <a:ea typeface="DengXian" charset="-122"/>
                    <a:cs typeface=""/>
                  </a:rPr>
                  <a:t>BA</a:t>
                </a:r>
                <a:r>
                  <a:rPr kumimoji="1" lang="zh-CN" altLang="en-US" sz="1050" dirty="0">
                    <a:solidFill>
                      <a:srgbClr val="5B9BD5">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for</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a</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SNV-protein-drug</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sample</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upon</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point</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mutation</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is</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highly</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scant</a:t>
                </a:r>
                <a:r>
                  <a:rPr kumimoji="1" lang="zh-CN" altLang="en-US" sz="1050" dirty="0">
                    <a:solidFill>
                      <a:srgbClr val="4472C4">
                        <a:lumMod val="50000"/>
                      </a:srgbClr>
                    </a:solidFill>
                    <a:latin typeface="Calibri" panose="020F0502020204030204"/>
                    <a:ea typeface="DengXian" charset="-122"/>
                    <a:cs typeface=""/>
                  </a:rPr>
                  <a:t> </a:t>
                </a:r>
                <a:endParaRPr kumimoji="1" lang="en-US" altLang="zh-CN" sz="1050" dirty="0">
                  <a:solidFill>
                    <a:srgbClr val="4472C4">
                      <a:lumMod val="50000"/>
                    </a:srgbClr>
                  </a:solidFill>
                  <a:latin typeface="Calibri" panose="020F0502020204030204"/>
                  <a:ea typeface="DengXian" charset="-122"/>
                  <a:cs typeface=""/>
                </a:endParaRPr>
              </a:p>
            </p:txBody>
          </p:sp>
        </mc:Choice>
        <mc:Fallback xmlns="">
          <p:sp>
            <p:nvSpPr>
              <p:cNvPr id="105" name="矩形 104">
                <a:extLst>
                  <a:ext uri="{FF2B5EF4-FFF2-40B4-BE49-F238E27FC236}">
                    <a16:creationId xmlns:a16="http://schemas.microsoft.com/office/drawing/2014/main" id="{0A4FF205-78BC-BA42-A365-9CA96693AFA1}"/>
                  </a:ext>
                </a:extLst>
              </p:cNvPr>
              <p:cNvSpPr>
                <a:spLocks noRot="1" noChangeAspect="1" noMove="1" noResize="1" noEditPoints="1" noAdjustHandles="1" noChangeArrowheads="1" noChangeShapeType="1" noTextEdit="1"/>
              </p:cNvSpPr>
              <p:nvPr/>
            </p:nvSpPr>
            <p:spPr>
              <a:xfrm>
                <a:off x="1932582" y="4220641"/>
                <a:ext cx="2703592" cy="738664"/>
              </a:xfrm>
              <a:prstGeom prst="rect">
                <a:avLst/>
              </a:prstGeom>
              <a:blipFill>
                <a:blip r:embed="rId3"/>
                <a:stretch>
                  <a:fillRect l="-467" b="-8475"/>
                </a:stretch>
              </a:blipFill>
            </p:spPr>
            <p:txBody>
              <a:bodyPr/>
              <a:lstStyle/>
              <a:p>
                <a:r>
                  <a:rPr lang="zh-CN" altLang="en-US">
                    <a:noFill/>
                  </a:rPr>
                  <a:t> </a:t>
                </a:r>
              </a:p>
            </p:txBody>
          </p:sp>
        </mc:Fallback>
      </mc:AlternateContent>
      <p:grpSp>
        <p:nvGrpSpPr>
          <p:cNvPr id="115" name="组合 114">
            <a:extLst>
              <a:ext uri="{FF2B5EF4-FFF2-40B4-BE49-F238E27FC236}">
                <a16:creationId xmlns:a16="http://schemas.microsoft.com/office/drawing/2014/main" xmlns="" id="{F374C8EE-475F-524C-97B6-96BAA5F6319D}"/>
              </a:ext>
            </a:extLst>
          </p:cNvPr>
          <p:cNvGrpSpPr/>
          <p:nvPr/>
        </p:nvGrpSpPr>
        <p:grpSpPr>
          <a:xfrm>
            <a:off x="841163" y="4020869"/>
            <a:ext cx="511932" cy="527093"/>
            <a:chOff x="5518220" y="5210114"/>
            <a:chExt cx="754668" cy="759742"/>
          </a:xfrm>
        </p:grpSpPr>
        <p:sp>
          <p:nvSpPr>
            <p:cNvPr id="107" name="Freeform 19">
              <a:extLst>
                <a:ext uri="{FF2B5EF4-FFF2-40B4-BE49-F238E27FC236}">
                  <a16:creationId xmlns:a16="http://schemas.microsoft.com/office/drawing/2014/main" xmlns="" id="{6B735130-CC1A-114C-B0C3-11B080E4ADEC}"/>
                </a:ext>
              </a:extLst>
            </p:cNvPr>
            <p:cNvSpPr>
              <a:spLocks/>
            </p:cNvSpPr>
            <p:nvPr/>
          </p:nvSpPr>
          <p:spPr bwMode="auto">
            <a:xfrm>
              <a:off x="5699671" y="5398745"/>
              <a:ext cx="432096" cy="382480"/>
            </a:xfrm>
            <a:custGeom>
              <a:avLst/>
              <a:gdLst>
                <a:gd name="T0" fmla="*/ 63 w 70"/>
                <a:gd name="T1" fmla="*/ 0 h 70"/>
                <a:gd name="T2" fmla="*/ 35 w 70"/>
                <a:gd name="T3" fmla="*/ 29 h 70"/>
                <a:gd name="T4" fmla="*/ 6 w 70"/>
                <a:gd name="T5" fmla="*/ 0 h 70"/>
                <a:gd name="T6" fmla="*/ 0 w 70"/>
                <a:gd name="T7" fmla="*/ 6 h 70"/>
                <a:gd name="T8" fmla="*/ 28 w 70"/>
                <a:gd name="T9" fmla="*/ 35 h 70"/>
                <a:gd name="T10" fmla="*/ 0 w 70"/>
                <a:gd name="T11" fmla="*/ 63 h 70"/>
                <a:gd name="T12" fmla="*/ 6 w 70"/>
                <a:gd name="T13" fmla="*/ 70 h 70"/>
                <a:gd name="T14" fmla="*/ 35 w 70"/>
                <a:gd name="T15" fmla="*/ 41 h 70"/>
                <a:gd name="T16" fmla="*/ 63 w 70"/>
                <a:gd name="T17" fmla="*/ 70 h 70"/>
                <a:gd name="T18" fmla="*/ 70 w 70"/>
                <a:gd name="T19" fmla="*/ 63 h 70"/>
                <a:gd name="T20" fmla="*/ 41 w 70"/>
                <a:gd name="T21" fmla="*/ 35 h 70"/>
                <a:gd name="T22" fmla="*/ 70 w 70"/>
                <a:gd name="T23" fmla="*/ 6 h 70"/>
                <a:gd name="T24" fmla="*/ 63 w 7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3" y="0"/>
                  </a:moveTo>
                  <a:lnTo>
                    <a:pt x="35" y="29"/>
                  </a:lnTo>
                  <a:lnTo>
                    <a:pt x="6" y="0"/>
                  </a:lnTo>
                  <a:lnTo>
                    <a:pt x="0" y="6"/>
                  </a:lnTo>
                  <a:lnTo>
                    <a:pt x="28" y="35"/>
                  </a:lnTo>
                  <a:lnTo>
                    <a:pt x="0" y="63"/>
                  </a:lnTo>
                  <a:lnTo>
                    <a:pt x="6" y="70"/>
                  </a:lnTo>
                  <a:lnTo>
                    <a:pt x="35" y="41"/>
                  </a:lnTo>
                  <a:lnTo>
                    <a:pt x="63" y="70"/>
                  </a:lnTo>
                  <a:lnTo>
                    <a:pt x="70" y="63"/>
                  </a:lnTo>
                  <a:lnTo>
                    <a:pt x="41" y="35"/>
                  </a:lnTo>
                  <a:lnTo>
                    <a:pt x="70" y="6"/>
                  </a:lnTo>
                  <a:lnTo>
                    <a:pt x="63" y="0"/>
                  </a:lnTo>
                  <a:close/>
                </a:path>
              </a:pathLst>
            </a:custGeom>
            <a:solidFill>
              <a:srgbClr val="E71C57"/>
            </a:solidFill>
            <a:ln>
              <a:noFill/>
            </a:ln>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n-US" sz="1350" b="0" dirty="0">
                <a:solidFill>
                  <a:prstClr val="black"/>
                </a:solidFill>
                <a:latin typeface="Calibri" panose="020F0502020204030204"/>
                <a:ea typeface=""/>
                <a:cs typeface=""/>
              </a:endParaRPr>
            </a:p>
          </p:txBody>
        </p:sp>
        <p:sp>
          <p:nvSpPr>
            <p:cNvPr id="110" name="椭圆 24">
              <a:extLst>
                <a:ext uri="{FF2B5EF4-FFF2-40B4-BE49-F238E27FC236}">
                  <a16:creationId xmlns:a16="http://schemas.microsoft.com/office/drawing/2014/main" xmlns="" id="{B4B1C00F-0C69-6B46-94C3-498479577076}"/>
                </a:ext>
              </a:extLst>
            </p:cNvPr>
            <p:cNvSpPr/>
            <p:nvPr/>
          </p:nvSpPr>
          <p:spPr>
            <a:xfrm>
              <a:off x="5518220" y="5210114"/>
              <a:ext cx="754668" cy="759742"/>
            </a:xfrm>
            <a:prstGeom prst="ellipse">
              <a:avLst/>
            </a:prstGeom>
            <a:solidFill>
              <a:srgbClr val="FF0000">
                <a:alpha val="12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grpSp>
      <mc:AlternateContent xmlns:mc="http://schemas.openxmlformats.org/markup-compatibility/2006" xmlns:a14="http://schemas.microsoft.com/office/drawing/2010/main">
        <mc:Choice Requires="a14">
          <p:sp>
            <p:nvSpPr>
              <p:cNvPr id="116" name="矩形 115">
                <a:extLst>
                  <a:ext uri="{FF2B5EF4-FFF2-40B4-BE49-F238E27FC236}">
                    <a16:creationId xmlns:a16="http://schemas.microsoft.com/office/drawing/2014/main" xmlns="" id="{4C4CFC9F-3331-5D4A-A1FD-B8BFD32520E3}"/>
                  </a:ext>
                </a:extLst>
              </p:cNvPr>
              <p:cNvSpPr/>
              <p:nvPr/>
            </p:nvSpPr>
            <p:spPr>
              <a:xfrm>
                <a:off x="1444541" y="4870121"/>
                <a:ext cx="2027694" cy="738664"/>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Physical</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calculations</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to</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get</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the</a:t>
                </a:r>
                <a:r>
                  <a:rPr kumimoji="1" lang="zh-CN" altLang="en-US" sz="1050" dirty="0">
                    <a:solidFill>
                      <a:srgbClr val="4472C4">
                        <a:lumMod val="50000"/>
                      </a:srgbClr>
                    </a:solidFill>
                    <a:latin typeface="Calibri" panose="020F0502020204030204"/>
                    <a:ea typeface="DengXian" charset="-122"/>
                    <a:cs typeface=""/>
                  </a:rPr>
                  <a:t> </a:t>
                </a:r>
                <a14:m>
                  <m:oMath xmlns:m="http://schemas.openxmlformats.org/officeDocument/2006/math">
                    <m:r>
                      <a:rPr kumimoji="1" lang="en-US" altLang="zh-CN" sz="1050" i="1">
                        <a:solidFill>
                          <a:srgbClr val="5B9BD5">
                            <a:lumMod val="50000"/>
                          </a:srgbClr>
                        </a:solidFill>
                        <a:latin typeface="Cambria Math" charset="0"/>
                        <a:ea typeface="Cambria Math" charset="0"/>
                        <a:cs typeface="Cambria Math" charset="0"/>
                      </a:rPr>
                      <m:t>∆</m:t>
                    </m:r>
                  </m:oMath>
                </a14:m>
                <a:r>
                  <a:rPr kumimoji="1" lang="en-US" altLang="zh-CN" sz="1050" dirty="0">
                    <a:solidFill>
                      <a:srgbClr val="4472C4">
                        <a:lumMod val="50000"/>
                      </a:srgbClr>
                    </a:solidFill>
                    <a:latin typeface="Calibri" panose="020F0502020204030204"/>
                    <a:ea typeface="DengXian" charset="-122"/>
                    <a:cs typeface=""/>
                  </a:rPr>
                  <a:t>BA</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for</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each</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sample</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to</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fill</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the</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gap,</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making</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it</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possible</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for</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further</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statistical</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modelling</a:t>
                </a:r>
              </a:p>
            </p:txBody>
          </p:sp>
        </mc:Choice>
        <mc:Fallback xmlns="">
          <p:sp>
            <p:nvSpPr>
              <p:cNvPr id="116" name="矩形 115">
                <a:extLst>
                  <a:ext uri="{FF2B5EF4-FFF2-40B4-BE49-F238E27FC236}">
                    <a16:creationId xmlns:a16="http://schemas.microsoft.com/office/drawing/2014/main" id="{4C4CFC9F-3331-5D4A-A1FD-B8BFD32520E3}"/>
                  </a:ext>
                </a:extLst>
              </p:cNvPr>
              <p:cNvSpPr>
                <a:spLocks noRot="1" noChangeAspect="1" noMove="1" noResize="1" noEditPoints="1" noAdjustHandles="1" noChangeArrowheads="1" noChangeShapeType="1" noTextEdit="1"/>
              </p:cNvSpPr>
              <p:nvPr/>
            </p:nvSpPr>
            <p:spPr>
              <a:xfrm>
                <a:off x="1926054" y="5350494"/>
                <a:ext cx="2703592" cy="954107"/>
              </a:xfrm>
              <a:prstGeom prst="rect">
                <a:avLst/>
              </a:prstGeom>
              <a:blipFill>
                <a:blip r:embed="rId4"/>
                <a:stretch>
                  <a:fillRect l="-467" b="-6579"/>
                </a:stretch>
              </a:blipFill>
            </p:spPr>
            <p:txBody>
              <a:bodyPr/>
              <a:lstStyle/>
              <a:p>
                <a:r>
                  <a:rPr lang="zh-CN" altLang="en-US">
                    <a:noFill/>
                  </a:rPr>
                  <a:t> </a:t>
                </a:r>
              </a:p>
            </p:txBody>
          </p:sp>
        </mc:Fallback>
      </mc:AlternateContent>
      <p:grpSp>
        <p:nvGrpSpPr>
          <p:cNvPr id="120" name="组合 119">
            <a:extLst>
              <a:ext uri="{FF2B5EF4-FFF2-40B4-BE49-F238E27FC236}">
                <a16:creationId xmlns:a16="http://schemas.microsoft.com/office/drawing/2014/main" xmlns="" id="{DF2DA0FE-C7BC-CB47-9057-2FE4FA17C646}"/>
              </a:ext>
            </a:extLst>
          </p:cNvPr>
          <p:cNvGrpSpPr/>
          <p:nvPr/>
        </p:nvGrpSpPr>
        <p:grpSpPr>
          <a:xfrm>
            <a:off x="863301" y="4964365"/>
            <a:ext cx="511932" cy="527093"/>
            <a:chOff x="5905613" y="5060846"/>
            <a:chExt cx="682576" cy="702790"/>
          </a:xfrm>
        </p:grpSpPr>
        <p:sp>
          <p:nvSpPr>
            <p:cNvPr id="119" name="椭圆 24">
              <a:extLst>
                <a:ext uri="{FF2B5EF4-FFF2-40B4-BE49-F238E27FC236}">
                  <a16:creationId xmlns:a16="http://schemas.microsoft.com/office/drawing/2014/main" xmlns="" id="{A2E92E4B-C616-C54A-A9A2-AEED9F74DD85}"/>
                </a:ext>
              </a:extLst>
            </p:cNvPr>
            <p:cNvSpPr/>
            <p:nvPr/>
          </p:nvSpPr>
          <p:spPr>
            <a:xfrm rot="2414596">
              <a:off x="5905613" y="5060846"/>
              <a:ext cx="682576" cy="702790"/>
            </a:xfrm>
            <a:prstGeom prst="ellipse">
              <a:avLst/>
            </a:prstGeom>
            <a:solidFill>
              <a:schemeClr val="accent6">
                <a:lumMod val="40000"/>
                <a:lumOff val="60000"/>
                <a:alpha val="36000"/>
              </a:schemeClr>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118" name="Freeform 17">
              <a:extLst>
                <a:ext uri="{FF2B5EF4-FFF2-40B4-BE49-F238E27FC236}">
                  <a16:creationId xmlns:a16="http://schemas.microsoft.com/office/drawing/2014/main" xmlns="" id="{863FDE67-4EED-B94A-8D10-BC6D1A2A02EE}"/>
                </a:ext>
              </a:extLst>
            </p:cNvPr>
            <p:cNvSpPr>
              <a:spLocks/>
            </p:cNvSpPr>
            <p:nvPr/>
          </p:nvSpPr>
          <p:spPr bwMode="auto">
            <a:xfrm rot="410673">
              <a:off x="5994496" y="5177419"/>
              <a:ext cx="493986" cy="47959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00B050"/>
            </a:solidFill>
            <a:ln>
              <a:noFill/>
            </a:ln>
            <a:extLst/>
          </p:spPr>
          <p:txBody>
            <a:bodyPr vert="horz" wrap="square" lIns="68580" tIns="34290" rIns="68580" bIns="34290" numCol="1" anchor="t" anchorCtr="0" compatLnSpc="1">
              <a:prstTxWarp prst="textNoShape">
                <a:avLst/>
              </a:prstTxWarp>
            </a:bodyPr>
            <a:lstStyle/>
            <a:p>
              <a:pPr fontAlgn="auto">
                <a:spcBef>
                  <a:spcPts val="0"/>
                </a:spcBef>
                <a:spcAft>
                  <a:spcPts val="0"/>
                </a:spcAft>
              </a:pPr>
              <a:endParaRPr lang="en-US" sz="1350" b="0" dirty="0">
                <a:solidFill>
                  <a:prstClr val="black"/>
                </a:solidFill>
                <a:latin typeface="Calibri" panose="020F0502020204030204"/>
                <a:ea typeface=""/>
                <a:cs typeface=""/>
              </a:endParaRPr>
            </a:p>
          </p:txBody>
        </p:sp>
      </p:grpSp>
      <mc:AlternateContent xmlns:mc="http://schemas.openxmlformats.org/markup-compatibility/2006" xmlns:a14="http://schemas.microsoft.com/office/drawing/2010/main">
        <mc:Choice Requires="a14">
          <p:sp>
            <p:nvSpPr>
              <p:cNvPr id="124" name="矩形 123">
                <a:extLst>
                  <a:ext uri="{FF2B5EF4-FFF2-40B4-BE49-F238E27FC236}">
                    <a16:creationId xmlns:a16="http://schemas.microsoft.com/office/drawing/2014/main" xmlns="" id="{B89CBC91-F9BB-434E-A746-FFF75F6C8E56}"/>
                  </a:ext>
                </a:extLst>
              </p:cNvPr>
              <p:cNvSpPr/>
              <p:nvPr/>
            </p:nvSpPr>
            <p:spPr>
              <a:xfrm>
                <a:off x="3564678" y="4778288"/>
                <a:ext cx="2027694" cy="253916"/>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pseudo</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gold-standard</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of</a:t>
                </a:r>
                <a:r>
                  <a:rPr kumimoji="1" lang="zh-CN" altLang="en-US" sz="1050" dirty="0">
                    <a:solidFill>
                      <a:srgbClr val="4472C4">
                        <a:lumMod val="50000"/>
                      </a:srgbClr>
                    </a:solidFill>
                    <a:latin typeface="Calibri" panose="020F0502020204030204"/>
                    <a:ea typeface="DengXian" charset="-122"/>
                    <a:cs typeface=""/>
                  </a:rPr>
                  <a:t> </a:t>
                </a:r>
                <a14:m>
                  <m:oMath xmlns:m="http://schemas.openxmlformats.org/officeDocument/2006/math">
                    <m:r>
                      <a:rPr kumimoji="1" lang="en-US" altLang="zh-CN" sz="1050" i="1">
                        <a:solidFill>
                          <a:srgbClr val="5B9BD5">
                            <a:lumMod val="50000"/>
                          </a:srgbClr>
                        </a:solidFill>
                        <a:latin typeface="Cambria Math" charset="0"/>
                        <a:ea typeface="Cambria Math" charset="0"/>
                        <a:cs typeface="Cambria Math" charset="0"/>
                      </a:rPr>
                      <m:t>∆</m:t>
                    </m:r>
                  </m:oMath>
                </a14:m>
                <a:r>
                  <a:rPr kumimoji="1" lang="en-US" altLang="zh-CN" sz="1050" dirty="0">
                    <a:solidFill>
                      <a:srgbClr val="4472C4">
                        <a:lumMod val="50000"/>
                      </a:srgbClr>
                    </a:solidFill>
                    <a:latin typeface="Calibri" panose="020F0502020204030204"/>
                    <a:ea typeface="DengXian" charset="-122"/>
                    <a:cs typeface=""/>
                  </a:rPr>
                  <a:t>BA</a:t>
                </a:r>
                <a:r>
                  <a:rPr kumimoji="1" lang="zh-CN" altLang="en-US" sz="1050" dirty="0">
                    <a:solidFill>
                      <a:srgbClr val="4472C4">
                        <a:lumMod val="50000"/>
                      </a:srgbClr>
                    </a:solidFill>
                    <a:latin typeface="Calibri" panose="020F0502020204030204"/>
                    <a:ea typeface="DengXian" charset="-122"/>
                    <a:cs typeface=""/>
                  </a:rPr>
                  <a:t> </a:t>
                </a:r>
                <a:endParaRPr kumimoji="1" lang="en-US" altLang="zh-CN" sz="1050" dirty="0">
                  <a:solidFill>
                    <a:srgbClr val="4472C4">
                      <a:lumMod val="50000"/>
                    </a:srgbClr>
                  </a:solidFill>
                  <a:latin typeface="Calibri" panose="020F0502020204030204"/>
                  <a:ea typeface="DengXian" charset="-122"/>
                  <a:cs typeface=""/>
                </a:endParaRPr>
              </a:p>
            </p:txBody>
          </p:sp>
        </mc:Choice>
        <mc:Fallback xmlns="">
          <p:sp>
            <p:nvSpPr>
              <p:cNvPr id="124" name="矩形 123">
                <a:extLst>
                  <a:ext uri="{FF2B5EF4-FFF2-40B4-BE49-F238E27FC236}">
                    <a16:creationId xmlns:a16="http://schemas.microsoft.com/office/drawing/2014/main" id="{B89CBC91-F9BB-434E-A746-FFF75F6C8E56}"/>
                  </a:ext>
                </a:extLst>
              </p:cNvPr>
              <p:cNvSpPr>
                <a:spLocks noRot="1" noChangeAspect="1" noMove="1" noResize="1" noEditPoints="1" noAdjustHandles="1" noChangeArrowheads="1" noChangeShapeType="1" noTextEdit="1"/>
              </p:cNvSpPr>
              <p:nvPr/>
            </p:nvSpPr>
            <p:spPr>
              <a:xfrm>
                <a:off x="4752904" y="5228051"/>
                <a:ext cx="2703592" cy="307777"/>
              </a:xfrm>
              <a:prstGeom prst="rect">
                <a:avLst/>
              </a:prstGeom>
              <a:blipFill>
                <a:blip r:embed="rId5"/>
                <a:stretch>
                  <a:fillRect l="-467" t="-4000" b="-20000"/>
                </a:stretch>
              </a:blipFill>
            </p:spPr>
            <p:txBody>
              <a:bodyPr/>
              <a:lstStyle/>
              <a:p>
                <a:r>
                  <a:rPr lang="zh-CN" altLang="en-US">
                    <a:noFill/>
                  </a:rPr>
                  <a:t> </a:t>
                </a:r>
              </a:p>
            </p:txBody>
          </p:sp>
        </mc:Fallback>
      </mc:AlternateContent>
      <p:grpSp>
        <p:nvGrpSpPr>
          <p:cNvPr id="127" name="组合 126">
            <a:extLst>
              <a:ext uri="{FF2B5EF4-FFF2-40B4-BE49-F238E27FC236}">
                <a16:creationId xmlns:a16="http://schemas.microsoft.com/office/drawing/2014/main" xmlns="" id="{4208C934-12D2-454D-917F-2D7DFD5794A5}"/>
              </a:ext>
            </a:extLst>
          </p:cNvPr>
          <p:cNvGrpSpPr/>
          <p:nvPr/>
        </p:nvGrpSpPr>
        <p:grpSpPr>
          <a:xfrm>
            <a:off x="3584858" y="3928904"/>
            <a:ext cx="2064247" cy="665220"/>
            <a:chOff x="4808779" y="4396176"/>
            <a:chExt cx="2752329" cy="886960"/>
          </a:xfrm>
        </p:grpSpPr>
        <mc:AlternateContent xmlns:mc="http://schemas.openxmlformats.org/markup-compatibility/2006" xmlns:a14="http://schemas.microsoft.com/office/drawing/2010/main">
          <mc:Choice Requires="a14">
            <p:sp>
              <p:nvSpPr>
                <p:cNvPr id="123" name="矩形 122">
                  <a:extLst>
                    <a:ext uri="{FF2B5EF4-FFF2-40B4-BE49-F238E27FC236}">
                      <a16:creationId xmlns:a16="http://schemas.microsoft.com/office/drawing/2014/main" xmlns="" id="{C3767CFC-8DA5-E84A-9E31-9BBA072314F9}"/>
                    </a:ext>
                  </a:extLst>
                </p:cNvPr>
                <p:cNvSpPr/>
                <p:nvPr/>
              </p:nvSpPr>
              <p:spPr>
                <a:xfrm>
                  <a:off x="4808779" y="4396176"/>
                  <a:ext cx="2703592" cy="338555"/>
                </a:xfrm>
                <a:prstGeom prst="rect">
                  <a:avLst/>
                </a:prstGeom>
              </p:spPr>
              <p:txBody>
                <a:bodyPr wrap="square">
                  <a:spAutoFit/>
                </a:bodyPr>
                <a:lstStyle/>
                <a:p>
                  <a:pPr fontAlgn="auto">
                    <a:spcBef>
                      <a:spcPts val="0"/>
                    </a:spcBef>
                    <a:spcAft>
                      <a:spcPts val="0"/>
                    </a:spcAft>
                  </a:pPr>
                  <a:r>
                    <a:rPr kumimoji="1" lang="en-US" altLang="zh-CN" sz="1050" dirty="0">
                      <a:solidFill>
                        <a:srgbClr val="4472C4">
                          <a:lumMod val="50000"/>
                        </a:srgbClr>
                      </a:solidFill>
                      <a:latin typeface="Calibri" panose="020F0502020204030204"/>
                      <a:ea typeface="DengXian" charset="-122"/>
                      <a:cs typeface=""/>
                    </a:rPr>
                    <a:t>“real”</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gold-standard</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of</a:t>
                  </a:r>
                  <a:r>
                    <a:rPr kumimoji="1" lang="zh-CN" altLang="en-US" sz="1050" dirty="0">
                      <a:solidFill>
                        <a:srgbClr val="4472C4">
                          <a:lumMod val="50000"/>
                        </a:srgbClr>
                      </a:solidFill>
                      <a:latin typeface="Calibri" panose="020F0502020204030204"/>
                      <a:ea typeface="DengXian" charset="-122"/>
                      <a:cs typeface=""/>
                    </a:rPr>
                    <a:t> </a:t>
                  </a:r>
                  <a14:m>
                    <m:oMath xmlns:m="http://schemas.openxmlformats.org/officeDocument/2006/math">
                      <m:r>
                        <a:rPr kumimoji="1" lang="en-US" altLang="zh-CN" sz="1050" i="1">
                          <a:solidFill>
                            <a:srgbClr val="5B9BD5">
                              <a:lumMod val="50000"/>
                            </a:srgbClr>
                          </a:solidFill>
                          <a:latin typeface="Cambria Math" charset="0"/>
                          <a:ea typeface="Cambria Math" charset="0"/>
                          <a:cs typeface="Cambria Math" charset="0"/>
                        </a:rPr>
                        <m:t>∆</m:t>
                      </m:r>
                    </m:oMath>
                  </a14:m>
                  <a:r>
                    <a:rPr kumimoji="1" lang="en-US" altLang="zh-CN" sz="1050" dirty="0">
                      <a:solidFill>
                        <a:srgbClr val="4472C4">
                          <a:lumMod val="50000"/>
                        </a:srgbClr>
                      </a:solidFill>
                      <a:latin typeface="Calibri" panose="020F0502020204030204"/>
                      <a:ea typeface="DengXian" charset="-122"/>
                      <a:cs typeface=""/>
                    </a:rPr>
                    <a:t>BA</a:t>
                  </a:r>
                  <a:r>
                    <a:rPr kumimoji="1" lang="zh-CN" altLang="en-US" sz="1050" dirty="0">
                      <a:solidFill>
                        <a:srgbClr val="4472C4">
                          <a:lumMod val="50000"/>
                        </a:srgbClr>
                      </a:solidFill>
                      <a:latin typeface="Calibri" panose="020F0502020204030204"/>
                      <a:ea typeface="DengXian" charset="-122"/>
                      <a:cs typeface=""/>
                    </a:rPr>
                    <a:t> </a:t>
                  </a:r>
                  <a:endParaRPr kumimoji="1" lang="en-US" altLang="zh-CN" sz="1050" dirty="0">
                    <a:solidFill>
                      <a:srgbClr val="4472C4">
                        <a:lumMod val="50000"/>
                      </a:srgbClr>
                    </a:solidFill>
                    <a:latin typeface="Calibri" panose="020F0502020204030204"/>
                    <a:ea typeface="DengXian" charset="-122"/>
                    <a:cs typeface=""/>
                  </a:endParaRPr>
                </a:p>
              </p:txBody>
            </p:sp>
          </mc:Choice>
          <mc:Fallback xmlns="">
            <p:sp>
              <p:nvSpPr>
                <p:cNvPr id="123" name="矩形 122">
                  <a:extLst>
                    <a:ext uri="{FF2B5EF4-FFF2-40B4-BE49-F238E27FC236}">
                      <a16:creationId xmlns:a16="http://schemas.microsoft.com/office/drawing/2014/main" id="{C3767CFC-8DA5-E84A-9E31-9BBA072314F9}"/>
                    </a:ext>
                  </a:extLst>
                </p:cNvPr>
                <p:cNvSpPr>
                  <a:spLocks noRot="1" noChangeAspect="1" noMove="1" noResize="1" noEditPoints="1" noAdjustHandles="1" noChangeArrowheads="1" noChangeShapeType="1" noTextEdit="1"/>
                </p:cNvSpPr>
                <p:nvPr/>
              </p:nvSpPr>
              <p:spPr>
                <a:xfrm>
                  <a:off x="4808779" y="4396176"/>
                  <a:ext cx="2703592" cy="307777"/>
                </a:xfrm>
                <a:prstGeom prst="rect">
                  <a:avLst/>
                </a:prstGeom>
                <a:blipFill>
                  <a:blip r:embed="rId6"/>
                  <a:stretch>
                    <a:fillRect l="-467" b="-15385"/>
                  </a:stretch>
                </a:blipFill>
              </p:spPr>
              <p:txBody>
                <a:bodyPr/>
                <a:lstStyle/>
                <a:p>
                  <a:r>
                    <a:rPr lang="zh-CN" altLang="en-US">
                      <a:noFill/>
                    </a:rPr>
                    <a:t> </a:t>
                  </a:r>
                </a:p>
              </p:txBody>
            </p:sp>
          </mc:Fallback>
        </mc:AlternateContent>
        <p:sp>
          <p:nvSpPr>
            <p:cNvPr id="125" name="矩形 124">
              <a:extLst>
                <a:ext uri="{FF2B5EF4-FFF2-40B4-BE49-F238E27FC236}">
                  <a16:creationId xmlns:a16="http://schemas.microsoft.com/office/drawing/2014/main" xmlns="" id="{3D610D2F-0AD2-8041-9D3E-D12C0AE0E437}"/>
                </a:ext>
              </a:extLst>
            </p:cNvPr>
            <p:cNvSpPr/>
            <p:nvPr/>
          </p:nvSpPr>
          <p:spPr>
            <a:xfrm>
              <a:off x="4857516" y="4729139"/>
              <a:ext cx="2703592" cy="553997"/>
            </a:xfrm>
            <a:prstGeom prst="rect">
              <a:avLst/>
            </a:prstGeom>
          </p:spPr>
          <p:txBody>
            <a:bodyPr wrap="square">
              <a:spAutoFit/>
            </a:bodyPr>
            <a:lstStyle/>
            <a:p>
              <a:pPr marL="214313" indent="-214313" fontAlgn="auto">
                <a:spcBef>
                  <a:spcPts val="0"/>
                </a:spcBef>
                <a:spcAft>
                  <a:spcPts val="0"/>
                </a:spcAft>
                <a:buFont typeface="Arial" panose="020B0604020202020204" pitchFamily="34" charset="0"/>
                <a:buChar char="•"/>
              </a:pPr>
              <a:r>
                <a:rPr kumimoji="1" lang="en-US" altLang="zh-CN" sz="1050" dirty="0">
                  <a:solidFill>
                    <a:srgbClr val="4472C4">
                      <a:lumMod val="50000"/>
                    </a:srgbClr>
                  </a:solidFill>
                  <a:latin typeface="Calibri" panose="020F0502020204030204"/>
                  <a:ea typeface="DengXian" charset="-122"/>
                  <a:cs typeface=""/>
                </a:rPr>
                <a:t>Ligand binding assay</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data</a:t>
              </a:r>
            </a:p>
            <a:p>
              <a:pPr marL="214313" indent="-214313" fontAlgn="auto">
                <a:spcBef>
                  <a:spcPts val="0"/>
                </a:spcBef>
                <a:spcAft>
                  <a:spcPts val="0"/>
                </a:spcAft>
                <a:buFont typeface="Arial" panose="020B0604020202020204" pitchFamily="34" charset="0"/>
                <a:buChar char="•"/>
              </a:pPr>
              <a:r>
                <a:rPr kumimoji="1" lang="en-US" altLang="zh-CN" sz="1050" dirty="0">
                  <a:solidFill>
                    <a:srgbClr val="4472C4">
                      <a:lumMod val="50000"/>
                    </a:srgbClr>
                  </a:solidFill>
                  <a:latin typeface="Calibri" panose="020F0502020204030204"/>
                  <a:ea typeface="DengXian" charset="-122"/>
                  <a:cs typeface=""/>
                </a:rPr>
                <a:t>Too</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few</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for model training</a:t>
              </a:r>
            </a:p>
          </p:txBody>
        </p:sp>
      </p:grpSp>
      <p:sp>
        <p:nvSpPr>
          <p:cNvPr id="126" name="矩形 125">
            <a:extLst>
              <a:ext uri="{FF2B5EF4-FFF2-40B4-BE49-F238E27FC236}">
                <a16:creationId xmlns:a16="http://schemas.microsoft.com/office/drawing/2014/main" xmlns="" id="{CAD1ED09-D02A-D74F-A037-4C763CFF4278}"/>
              </a:ext>
            </a:extLst>
          </p:cNvPr>
          <p:cNvSpPr/>
          <p:nvPr/>
        </p:nvSpPr>
        <p:spPr>
          <a:xfrm>
            <a:off x="3631184" y="5013078"/>
            <a:ext cx="2017920" cy="415498"/>
          </a:xfrm>
          <a:prstGeom prst="rect">
            <a:avLst/>
          </a:prstGeom>
        </p:spPr>
        <p:txBody>
          <a:bodyPr wrap="square">
            <a:spAutoFit/>
          </a:bodyPr>
          <a:lstStyle/>
          <a:p>
            <a:pPr marL="214313" indent="-214313" fontAlgn="auto">
              <a:spcBef>
                <a:spcPts val="0"/>
              </a:spcBef>
              <a:spcAft>
                <a:spcPts val="0"/>
              </a:spcAft>
              <a:buFont typeface="Arial" panose="020B0604020202020204" pitchFamily="34" charset="0"/>
              <a:buChar char="•"/>
            </a:pPr>
            <a:r>
              <a:rPr kumimoji="1" lang="en-US" altLang="zh-CN" sz="1050" dirty="0">
                <a:solidFill>
                  <a:srgbClr val="4472C4">
                    <a:lumMod val="50000"/>
                  </a:srgbClr>
                </a:solidFill>
                <a:latin typeface="Calibri" panose="020F0502020204030204"/>
                <a:ea typeface="DengXian" charset="-122"/>
                <a:cs typeface=""/>
              </a:rPr>
              <a:t>Ligand-binding model</a:t>
            </a:r>
          </a:p>
          <a:p>
            <a:pPr marL="214313" indent="-214313" fontAlgn="auto">
              <a:spcBef>
                <a:spcPts val="0"/>
              </a:spcBef>
              <a:spcAft>
                <a:spcPts val="0"/>
              </a:spcAft>
              <a:buFont typeface="Arial" panose="020B0604020202020204" pitchFamily="34" charset="0"/>
              <a:buChar char="•"/>
            </a:pPr>
            <a:r>
              <a:rPr kumimoji="1" lang="en-US" altLang="zh-CN" sz="1050" dirty="0">
                <a:solidFill>
                  <a:srgbClr val="4472C4">
                    <a:lumMod val="50000"/>
                  </a:srgbClr>
                </a:solidFill>
                <a:latin typeface="Calibri" panose="020F0502020204030204"/>
                <a:ea typeface="DengXian" charset="-122"/>
                <a:cs typeface=""/>
              </a:rPr>
              <a:t>Value for each</a:t>
            </a:r>
            <a:r>
              <a:rPr kumimoji="1" lang="zh-CN" altLang="en-US" sz="1050" dirty="0">
                <a:solidFill>
                  <a:srgbClr val="4472C4">
                    <a:lumMod val="50000"/>
                  </a:srgbClr>
                </a:solidFill>
                <a:latin typeface="Calibri" panose="020F0502020204030204"/>
                <a:ea typeface="DengXian" charset="-122"/>
                <a:cs typeface=""/>
              </a:rPr>
              <a:t> </a:t>
            </a:r>
            <a:r>
              <a:rPr kumimoji="1" lang="en-US" altLang="zh-CN" sz="1050" dirty="0">
                <a:solidFill>
                  <a:srgbClr val="4472C4">
                    <a:lumMod val="50000"/>
                  </a:srgbClr>
                </a:solidFill>
                <a:latin typeface="Calibri" panose="020F0502020204030204"/>
                <a:ea typeface="DengXian" charset="-122"/>
                <a:cs typeface=""/>
              </a:rPr>
              <a:t>sample</a:t>
            </a:r>
          </a:p>
        </p:txBody>
      </p:sp>
      <p:grpSp>
        <p:nvGrpSpPr>
          <p:cNvPr id="79" name="组合 78">
            <a:extLst>
              <a:ext uri="{FF2B5EF4-FFF2-40B4-BE49-F238E27FC236}">
                <a16:creationId xmlns:a16="http://schemas.microsoft.com/office/drawing/2014/main" xmlns="" id="{0169E2FC-BC98-6443-AE78-B4A5338A5482}"/>
              </a:ext>
            </a:extLst>
          </p:cNvPr>
          <p:cNvGrpSpPr/>
          <p:nvPr/>
        </p:nvGrpSpPr>
        <p:grpSpPr>
          <a:xfrm>
            <a:off x="3463853" y="4002703"/>
            <a:ext cx="116004" cy="755440"/>
            <a:chOff x="7807952" y="4043658"/>
            <a:chExt cx="326064" cy="2359739"/>
          </a:xfrm>
        </p:grpSpPr>
        <p:cxnSp>
          <p:nvCxnSpPr>
            <p:cNvPr id="80" name="Straight Connector 87">
              <a:extLst>
                <a:ext uri="{FF2B5EF4-FFF2-40B4-BE49-F238E27FC236}">
                  <a16:creationId xmlns:a16="http://schemas.microsoft.com/office/drawing/2014/main" xmlns="" id="{D525DA3B-16B8-7041-A0BB-0F1E9B9C4D00}"/>
                </a:ext>
              </a:extLst>
            </p:cNvPr>
            <p:cNvCxnSpPr>
              <a:cxnSpLocks/>
            </p:cNvCxnSpPr>
            <p:nvPr/>
          </p:nvCxnSpPr>
          <p:spPr>
            <a:xfrm>
              <a:off x="7964707" y="4043658"/>
              <a:ext cx="0" cy="2359739"/>
            </a:xfrm>
            <a:prstGeom prst="line">
              <a:avLst/>
            </a:prstGeom>
            <a:ln w="19050" cap="rnd">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Freeform 94">
              <a:extLst>
                <a:ext uri="{FF2B5EF4-FFF2-40B4-BE49-F238E27FC236}">
                  <a16:creationId xmlns:a16="http://schemas.microsoft.com/office/drawing/2014/main" xmlns="" id="{1934F3B9-35DB-DB45-84A0-22EBFBFA34CC}"/>
                </a:ext>
              </a:extLst>
            </p:cNvPr>
            <p:cNvSpPr>
              <a:spLocks/>
            </p:cNvSpPr>
            <p:nvPr/>
          </p:nvSpPr>
          <p:spPr bwMode="gray">
            <a:xfrm>
              <a:off x="7807952" y="5082137"/>
              <a:ext cx="326064" cy="349198"/>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84" name="Freeform 95">
              <a:extLst>
                <a:ext uri="{FF2B5EF4-FFF2-40B4-BE49-F238E27FC236}">
                  <a16:creationId xmlns:a16="http://schemas.microsoft.com/office/drawing/2014/main" xmlns="" id="{03FF1F62-65DD-1B43-9D44-EE6D0F187308}"/>
                </a:ext>
              </a:extLst>
            </p:cNvPr>
            <p:cNvSpPr>
              <a:spLocks/>
            </p:cNvSpPr>
            <p:nvPr/>
          </p:nvSpPr>
          <p:spPr bwMode="gray">
            <a:xfrm>
              <a:off x="7918762" y="5131306"/>
              <a:ext cx="130799" cy="250860"/>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grpSp>
        <p:nvGrpSpPr>
          <p:cNvPr id="85" name="组合 84">
            <a:extLst>
              <a:ext uri="{FF2B5EF4-FFF2-40B4-BE49-F238E27FC236}">
                <a16:creationId xmlns:a16="http://schemas.microsoft.com/office/drawing/2014/main" xmlns="" id="{35D333B2-3DC8-A647-A273-8E6FE11C29F4}"/>
              </a:ext>
            </a:extLst>
          </p:cNvPr>
          <p:cNvGrpSpPr/>
          <p:nvPr/>
        </p:nvGrpSpPr>
        <p:grpSpPr>
          <a:xfrm>
            <a:off x="3463853" y="4844790"/>
            <a:ext cx="116004" cy="755440"/>
            <a:chOff x="7807952" y="4043658"/>
            <a:chExt cx="326064" cy="2359739"/>
          </a:xfrm>
        </p:grpSpPr>
        <p:cxnSp>
          <p:nvCxnSpPr>
            <p:cNvPr id="86" name="Straight Connector 87">
              <a:extLst>
                <a:ext uri="{FF2B5EF4-FFF2-40B4-BE49-F238E27FC236}">
                  <a16:creationId xmlns:a16="http://schemas.microsoft.com/office/drawing/2014/main" xmlns="" id="{2B12155B-D711-BF49-BEB1-EB49146A2740}"/>
                </a:ext>
              </a:extLst>
            </p:cNvPr>
            <p:cNvCxnSpPr>
              <a:cxnSpLocks/>
            </p:cNvCxnSpPr>
            <p:nvPr/>
          </p:nvCxnSpPr>
          <p:spPr>
            <a:xfrm>
              <a:off x="7964707" y="4043658"/>
              <a:ext cx="0" cy="2359739"/>
            </a:xfrm>
            <a:prstGeom prst="line">
              <a:avLst/>
            </a:prstGeom>
            <a:ln w="19050" cap="rnd">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7" name="Freeform 94">
              <a:extLst>
                <a:ext uri="{FF2B5EF4-FFF2-40B4-BE49-F238E27FC236}">
                  <a16:creationId xmlns:a16="http://schemas.microsoft.com/office/drawing/2014/main" xmlns="" id="{A3EC57F4-CDE4-A14E-8A86-9F209C211ED8}"/>
                </a:ext>
              </a:extLst>
            </p:cNvPr>
            <p:cNvSpPr>
              <a:spLocks/>
            </p:cNvSpPr>
            <p:nvPr/>
          </p:nvSpPr>
          <p:spPr bwMode="gray">
            <a:xfrm>
              <a:off x="7807952" y="5082137"/>
              <a:ext cx="326064" cy="349198"/>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89" name="Freeform 95">
              <a:extLst>
                <a:ext uri="{FF2B5EF4-FFF2-40B4-BE49-F238E27FC236}">
                  <a16:creationId xmlns:a16="http://schemas.microsoft.com/office/drawing/2014/main" xmlns="" id="{48EFB82F-CB5D-D040-9BA5-3A4E9941D15A}"/>
                </a:ext>
              </a:extLst>
            </p:cNvPr>
            <p:cNvSpPr>
              <a:spLocks/>
            </p:cNvSpPr>
            <p:nvPr/>
          </p:nvSpPr>
          <p:spPr bwMode="gray">
            <a:xfrm>
              <a:off x="7918762" y="5131306"/>
              <a:ext cx="130799" cy="250860"/>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sp>
        <p:nvSpPr>
          <p:cNvPr id="131" name="文本框 130">
            <a:extLst>
              <a:ext uri="{FF2B5EF4-FFF2-40B4-BE49-F238E27FC236}">
                <a16:creationId xmlns:a16="http://schemas.microsoft.com/office/drawing/2014/main" xmlns="" id="{6536DA50-78F7-9D44-9804-8F05BF5508F4}"/>
              </a:ext>
            </a:extLst>
          </p:cNvPr>
          <p:cNvSpPr txBox="1"/>
          <p:nvPr/>
        </p:nvSpPr>
        <p:spPr>
          <a:xfrm>
            <a:off x="6027559" y="4391053"/>
            <a:ext cx="2669519" cy="854080"/>
          </a:xfrm>
          <a:prstGeom prst="rect">
            <a:avLst/>
          </a:prstGeom>
          <a:noFill/>
        </p:spPr>
        <p:txBody>
          <a:bodyPr wrap="square" rtlCol="0">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1. Plausible</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biophysical </a:t>
            </a:r>
            <a:r>
              <a:rPr kumimoji="1" lang="en-US" altLang="zh-CN" dirty="0">
                <a:solidFill>
                  <a:srgbClr val="4472C4">
                    <a:lumMod val="50000"/>
                  </a:srgbClr>
                </a:solidFill>
                <a:latin typeface="Calibri" panose="020F0502020204030204"/>
                <a:ea typeface="DengXian" charset="-122"/>
                <a:cs typeface=""/>
              </a:rPr>
              <a:t>rationales</a:t>
            </a:r>
            <a:r>
              <a:rPr kumimoji="1" lang="en-US" altLang="zh-CN" dirty="0">
                <a:solidFill>
                  <a:prstClr val="black"/>
                </a:solidFill>
                <a:latin typeface="Calibri" panose="020F0502020204030204"/>
                <a:ea typeface="DengXian" charset="-122"/>
                <a:cs typeface=""/>
              </a:rPr>
              <a:t>.</a:t>
            </a:r>
          </a:p>
          <a:p>
            <a:pPr fontAlgn="auto">
              <a:spcBef>
                <a:spcPts val="0"/>
              </a:spcBef>
              <a:spcAft>
                <a:spcPts val="0"/>
              </a:spcAft>
            </a:pPr>
            <a:endParaRPr kumimoji="1" lang="en-US" altLang="zh-CN" sz="1350" dirty="0">
              <a:solidFill>
                <a:prstClr val="black"/>
              </a:solidFill>
              <a:latin typeface="Calibri" panose="020F0502020204030204"/>
              <a:ea typeface="DengXian" charset="-122"/>
              <a:cs typeface=""/>
            </a:endParaRPr>
          </a:p>
          <a:p>
            <a:pPr fontAlgn="auto">
              <a:spcBef>
                <a:spcPts val="0"/>
              </a:spcBef>
              <a:spcAft>
                <a:spcPts val="0"/>
              </a:spcAft>
            </a:pPr>
            <a:r>
              <a:rPr kumimoji="1" lang="en-US" altLang="zh-CN" dirty="0">
                <a:solidFill>
                  <a:prstClr val="black"/>
                </a:solidFill>
                <a:latin typeface="Calibri" panose="020F0502020204030204"/>
                <a:ea typeface="DengXian" charset="-122"/>
                <a:cs typeface=""/>
              </a:rPr>
              <a:t>2. </a:t>
            </a:r>
            <a:r>
              <a:rPr kumimoji="1" lang="en-US" altLang="zh-CN" dirty="0">
                <a:solidFill>
                  <a:srgbClr val="4472C4">
                    <a:lumMod val="50000"/>
                  </a:srgbClr>
                </a:solidFill>
                <a:latin typeface="Calibri" panose="020F0502020204030204"/>
                <a:ea typeface="DengXian" charset="-122"/>
                <a:cs typeface=""/>
              </a:rPr>
              <a:t>Efficacy</a:t>
            </a:r>
            <a:r>
              <a:rPr kumimoji="1" lang="en-US" altLang="zh-CN" dirty="0">
                <a:solidFill>
                  <a:prstClr val="black"/>
                </a:solidFill>
                <a:latin typeface="Calibri" panose="020F0502020204030204"/>
                <a:ea typeface="DengXian" charset="-122"/>
                <a:cs typeface=""/>
              </a:rPr>
              <a:t> of a given drug on</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individuals</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carrying certain</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SNVs.</a:t>
            </a:r>
          </a:p>
        </p:txBody>
      </p:sp>
      <p:sp>
        <p:nvSpPr>
          <p:cNvPr id="132" name="文本框 131">
            <a:extLst>
              <a:ext uri="{FF2B5EF4-FFF2-40B4-BE49-F238E27FC236}">
                <a16:creationId xmlns:a16="http://schemas.microsoft.com/office/drawing/2014/main" xmlns="" id="{4D37B65C-914E-E049-9D7A-85DD5D99918E}"/>
              </a:ext>
            </a:extLst>
          </p:cNvPr>
          <p:cNvSpPr txBox="1"/>
          <p:nvPr/>
        </p:nvSpPr>
        <p:spPr>
          <a:xfrm>
            <a:off x="5998924" y="3790404"/>
            <a:ext cx="1456874" cy="276999"/>
          </a:xfrm>
          <a:prstGeom prst="rect">
            <a:avLst/>
          </a:prstGeom>
          <a:noFill/>
        </p:spPr>
        <p:txBody>
          <a:bodyPr wrap="non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What</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we</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may</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know</a:t>
            </a:r>
            <a:endParaRPr kumimoji="1" lang="zh-CN" altLang="en-US" dirty="0">
              <a:solidFill>
                <a:srgbClr val="4472C4">
                  <a:lumMod val="50000"/>
                </a:srgbClr>
              </a:solidFill>
              <a:latin typeface="Calibri" panose="020F0502020204030204"/>
              <a:ea typeface="DengXian" charset="-122"/>
              <a:cs typeface=""/>
            </a:endParaRPr>
          </a:p>
        </p:txBody>
      </p:sp>
      <p:sp>
        <p:nvSpPr>
          <p:cNvPr id="133" name="文本框 132">
            <a:extLst>
              <a:ext uri="{FF2B5EF4-FFF2-40B4-BE49-F238E27FC236}">
                <a16:creationId xmlns:a16="http://schemas.microsoft.com/office/drawing/2014/main" xmlns="" id="{C7B6E4BE-F72B-5F4A-B59E-210C1A90E8C8}"/>
              </a:ext>
            </a:extLst>
          </p:cNvPr>
          <p:cNvSpPr txBox="1"/>
          <p:nvPr/>
        </p:nvSpPr>
        <p:spPr>
          <a:xfrm>
            <a:off x="5957333" y="1644268"/>
            <a:ext cx="1652809" cy="276999"/>
          </a:xfrm>
          <a:prstGeom prst="rect">
            <a:avLst/>
          </a:prstGeom>
          <a:noFill/>
        </p:spPr>
        <p:txBody>
          <a:bodyPr wrap="squar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Goal</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of</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the</a:t>
            </a:r>
            <a:r>
              <a:rPr kumimoji="1" lang="zh-CN" altLang="en-US" dirty="0">
                <a:solidFill>
                  <a:srgbClr val="4472C4">
                    <a:lumMod val="50000"/>
                  </a:srgbClr>
                </a:solidFill>
                <a:latin typeface="Calibri" panose="020F0502020204030204"/>
                <a:ea typeface="DengXian" charset="-122"/>
                <a:cs typeface=""/>
              </a:rPr>
              <a:t> </a:t>
            </a:r>
            <a:r>
              <a:rPr kumimoji="1" lang="en-US" altLang="zh-CN" dirty="0">
                <a:solidFill>
                  <a:srgbClr val="4472C4">
                    <a:lumMod val="50000"/>
                  </a:srgbClr>
                </a:solidFill>
                <a:latin typeface="Calibri" panose="020F0502020204030204"/>
                <a:ea typeface="DengXian" charset="-122"/>
                <a:cs typeface=""/>
              </a:rPr>
              <a:t>study</a:t>
            </a:r>
            <a:endParaRPr kumimoji="1" lang="zh-CN" altLang="en-US" dirty="0">
              <a:solidFill>
                <a:srgbClr val="4472C4">
                  <a:lumMod val="50000"/>
                </a:srgbClr>
              </a:solidFill>
              <a:latin typeface="Calibri" panose="020F0502020204030204"/>
              <a:ea typeface="DengXian" charset="-122"/>
              <a:cs typeface=""/>
            </a:endParaRPr>
          </a:p>
        </p:txBody>
      </p:sp>
      <p:grpSp>
        <p:nvGrpSpPr>
          <p:cNvPr id="134" name="组合 133">
            <a:extLst>
              <a:ext uri="{FF2B5EF4-FFF2-40B4-BE49-F238E27FC236}">
                <a16:creationId xmlns:a16="http://schemas.microsoft.com/office/drawing/2014/main" xmlns="" id="{DA08B6C7-FFAC-9541-829C-1A52CDA9DB8E}"/>
              </a:ext>
            </a:extLst>
          </p:cNvPr>
          <p:cNvGrpSpPr/>
          <p:nvPr/>
        </p:nvGrpSpPr>
        <p:grpSpPr>
          <a:xfrm>
            <a:off x="5998924" y="2045765"/>
            <a:ext cx="2670917" cy="1021831"/>
            <a:chOff x="8258174" y="1160548"/>
            <a:chExt cx="3561222" cy="1362441"/>
          </a:xfrm>
        </p:grpSpPr>
        <p:sp>
          <p:nvSpPr>
            <p:cNvPr id="135" name="矩形 134">
              <a:extLst>
                <a:ext uri="{FF2B5EF4-FFF2-40B4-BE49-F238E27FC236}">
                  <a16:creationId xmlns:a16="http://schemas.microsoft.com/office/drawing/2014/main" xmlns="" id="{2982E04F-E075-3848-BAA2-84C5A55202C8}"/>
                </a:ext>
              </a:extLst>
            </p:cNvPr>
            <p:cNvSpPr/>
            <p:nvPr/>
          </p:nvSpPr>
          <p:spPr>
            <a:xfrm>
              <a:off x="8340209" y="1364597"/>
              <a:ext cx="3479187" cy="861774"/>
            </a:xfrm>
            <a:prstGeom prst="rect">
              <a:avLst/>
            </a:prstGeom>
          </p:spPr>
          <p:txBody>
            <a:bodyPr wrap="squar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develop a </a:t>
              </a:r>
              <a:r>
                <a:rPr kumimoji="1" lang="en-US" altLang="zh-CN" dirty="0">
                  <a:solidFill>
                    <a:srgbClr val="4472C4">
                      <a:lumMod val="50000"/>
                    </a:srgbClr>
                  </a:solidFill>
                  <a:latin typeface="Calibri" panose="020F0502020204030204"/>
                  <a:ea typeface="DengXian" charset="-122"/>
                  <a:cs typeface=""/>
                </a:rPr>
                <a:t>rapid and efficient </a:t>
              </a:r>
              <a:r>
                <a:rPr kumimoji="1" lang="en-US" altLang="zh-CN" dirty="0">
                  <a:solidFill>
                    <a:prstClr val="black"/>
                  </a:solidFill>
                  <a:latin typeface="Calibri" panose="020F0502020204030204"/>
                  <a:ea typeface="DengXian" charset="-122"/>
                  <a:cs typeface=""/>
                </a:rPr>
                <a:t>method</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that would </a:t>
              </a:r>
              <a:r>
                <a:rPr kumimoji="1" lang="en-US" altLang="zh-CN" dirty="0">
                  <a:solidFill>
                    <a:srgbClr val="4472C4">
                      <a:lumMod val="50000"/>
                    </a:srgbClr>
                  </a:solidFill>
                  <a:latin typeface="Calibri" panose="020F0502020204030204"/>
                  <a:ea typeface="DengXian" charset="-122"/>
                  <a:cs typeface=""/>
                </a:rPr>
                <a:t>prioritize disruptive</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SNVs towards</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drug-target binding</a:t>
              </a:r>
              <a:endParaRPr kumimoji="1" lang="zh-CN" altLang="en-US" dirty="0">
                <a:solidFill>
                  <a:prstClr val="black"/>
                </a:solidFill>
                <a:latin typeface="Calibri" panose="020F0502020204030204"/>
                <a:ea typeface="DengXian" charset="-122"/>
                <a:cs typeface=""/>
              </a:endParaRPr>
            </a:p>
          </p:txBody>
        </p:sp>
        <p:sp>
          <p:nvSpPr>
            <p:cNvPr id="136" name="矩形 135">
              <a:extLst>
                <a:ext uri="{FF2B5EF4-FFF2-40B4-BE49-F238E27FC236}">
                  <a16:creationId xmlns:a16="http://schemas.microsoft.com/office/drawing/2014/main" xmlns="" id="{F75BBD95-E588-3248-B677-01CBD22D472F}"/>
                </a:ext>
              </a:extLst>
            </p:cNvPr>
            <p:cNvSpPr/>
            <p:nvPr/>
          </p:nvSpPr>
          <p:spPr>
            <a:xfrm>
              <a:off x="8258174" y="1160548"/>
              <a:ext cx="3561222" cy="1362441"/>
            </a:xfrm>
            <a:prstGeom prst="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srgbClr val="4472C4">
                    <a:lumMod val="50000"/>
                  </a:srgbClr>
                </a:solidFill>
              </a:endParaRPr>
            </a:p>
          </p:txBody>
        </p:sp>
      </p:grpSp>
      <p:cxnSp>
        <p:nvCxnSpPr>
          <p:cNvPr id="137" name="Straight Connector 18">
            <a:extLst>
              <a:ext uri="{FF2B5EF4-FFF2-40B4-BE49-F238E27FC236}">
                <a16:creationId xmlns:a16="http://schemas.microsoft.com/office/drawing/2014/main" xmlns="" id="{A47E4FE3-3EC7-3640-A839-79F0FC1E4BB5}"/>
              </a:ext>
            </a:extLst>
          </p:cNvPr>
          <p:cNvCxnSpPr>
            <a:cxnSpLocks/>
          </p:cNvCxnSpPr>
          <p:nvPr/>
        </p:nvCxnSpPr>
        <p:spPr>
          <a:xfrm>
            <a:off x="5989806" y="1931500"/>
            <a:ext cx="2658096" cy="0"/>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38" name="Straight Connector 18">
            <a:extLst>
              <a:ext uri="{FF2B5EF4-FFF2-40B4-BE49-F238E27FC236}">
                <a16:creationId xmlns:a16="http://schemas.microsoft.com/office/drawing/2014/main" xmlns="" id="{82FBA20D-3925-844F-A7CC-18E890308927}"/>
              </a:ext>
            </a:extLst>
          </p:cNvPr>
          <p:cNvCxnSpPr>
            <a:cxnSpLocks/>
          </p:cNvCxnSpPr>
          <p:nvPr/>
        </p:nvCxnSpPr>
        <p:spPr>
          <a:xfrm flipV="1">
            <a:off x="5989806" y="4142762"/>
            <a:ext cx="2658096" cy="1"/>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39" name="矩形 138">
            <a:extLst>
              <a:ext uri="{FF2B5EF4-FFF2-40B4-BE49-F238E27FC236}">
                <a16:creationId xmlns:a16="http://schemas.microsoft.com/office/drawing/2014/main" xmlns="" id="{FF7BFE19-3D7F-CE45-8DC8-911B70A096DB}"/>
              </a:ext>
            </a:extLst>
          </p:cNvPr>
          <p:cNvSpPr/>
          <p:nvPr/>
        </p:nvSpPr>
        <p:spPr>
          <a:xfrm>
            <a:off x="5998924" y="4262087"/>
            <a:ext cx="2670917" cy="1170194"/>
          </a:xfrm>
          <a:prstGeom prst="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srgbClr val="4472C4">
                  <a:lumMod val="50000"/>
                </a:srgbClr>
              </a:solidFill>
            </a:endParaRPr>
          </a:p>
        </p:txBody>
      </p:sp>
      <p:sp>
        <p:nvSpPr>
          <p:cNvPr id="140" name="灯片编号占位符 4">
            <a:extLst>
              <a:ext uri="{FF2B5EF4-FFF2-40B4-BE49-F238E27FC236}">
                <a16:creationId xmlns:a16="http://schemas.microsoft.com/office/drawing/2014/main" xmlns="" id="{4F19BD0D-07F7-3647-B11A-D85D7B7F19E7}"/>
              </a:ext>
            </a:extLst>
          </p:cNvPr>
          <p:cNvSpPr>
            <a:spLocks noGrp="1"/>
          </p:cNvSpPr>
          <p:nvPr>
            <p:ph type="sldNum" sz="quarter" idx="12"/>
          </p:nvPr>
        </p:nvSpPr>
        <p:spPr>
          <a:xfrm>
            <a:off x="6581442" y="6402757"/>
            <a:ext cx="2057400" cy="273844"/>
          </a:xfrm>
        </p:spPr>
        <p:txBody>
          <a:bodyPr/>
          <a:lstStyle/>
          <a:p>
            <a:fld id="{30B938F4-FFEC-BA46-B3EB-1F4154EFE73A}" type="slidenum">
              <a:rPr lang="en-US" smtClean="0">
                <a:solidFill>
                  <a:prstClr val="black">
                    <a:tint val="75000"/>
                  </a:prstClr>
                </a:solidFill>
              </a:rPr>
              <a:pPr/>
              <a:t>45</a:t>
            </a:fld>
            <a:endParaRPr lang="en-US" dirty="0">
              <a:solidFill>
                <a:prstClr val="black">
                  <a:tint val="75000"/>
                </a:prstClr>
              </a:solidFill>
            </a:endParaRPr>
          </a:p>
        </p:txBody>
      </p:sp>
      <p:sp>
        <p:nvSpPr>
          <p:cNvPr id="90" name="Oval 345">
            <a:extLst>
              <a:ext uri="{FF2B5EF4-FFF2-40B4-BE49-F238E27FC236}">
                <a16:creationId xmlns:a16="http://schemas.microsoft.com/office/drawing/2014/main" xmlns="" id="{0824D553-5482-D441-864A-B322A55B1514}"/>
              </a:ext>
            </a:extLst>
          </p:cNvPr>
          <p:cNvSpPr>
            <a:spLocks noChangeArrowheads="1"/>
          </p:cNvSpPr>
          <p:nvPr/>
        </p:nvSpPr>
        <p:spPr bwMode="auto">
          <a:xfrm>
            <a:off x="4727069" y="1511645"/>
            <a:ext cx="780897" cy="773313"/>
          </a:xfrm>
          <a:prstGeom prst="ellipse">
            <a:avLst/>
          </a:prstGeom>
          <a:solidFill>
            <a:schemeClr val="accent6">
              <a:lumMod val="40000"/>
              <a:lumOff val="60000"/>
              <a:alpha val="78000"/>
            </a:schemeClr>
          </a:solidFill>
          <a:ln w="28575" cap="rnd" cmpd="sng" algn="ctr">
            <a:solidFill>
              <a:srgbClr val="00B050">
                <a:alpha val="7000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dirty="0">
                <a:solidFill>
                  <a:srgbClr val="4472C4">
                    <a:lumMod val="50000"/>
                  </a:srgbClr>
                </a:solidFill>
              </a:rPr>
              <a:t>~10K</a:t>
            </a:r>
          </a:p>
          <a:p>
            <a:pPr algn="ctr" fontAlgn="auto">
              <a:lnSpc>
                <a:spcPct val="90000"/>
              </a:lnSpc>
              <a:spcBef>
                <a:spcPts val="0"/>
              </a:spcBef>
              <a:spcAft>
                <a:spcPts val="750"/>
              </a:spcAft>
            </a:pPr>
            <a:r>
              <a:rPr lang="en-US" sz="900" dirty="0">
                <a:solidFill>
                  <a:srgbClr val="4472C4">
                    <a:lumMod val="50000"/>
                  </a:srgbClr>
                </a:solidFill>
              </a:rPr>
              <a:t>SNV-structure</a:t>
            </a:r>
          </a:p>
          <a:p>
            <a:pPr algn="ctr" fontAlgn="auto">
              <a:lnSpc>
                <a:spcPct val="90000"/>
              </a:lnSpc>
              <a:spcBef>
                <a:spcPts val="0"/>
              </a:spcBef>
              <a:spcAft>
                <a:spcPts val="750"/>
              </a:spcAft>
            </a:pPr>
            <a:r>
              <a:rPr lang="en-US" sz="900" dirty="0">
                <a:solidFill>
                  <a:srgbClr val="4472C4">
                    <a:lumMod val="50000"/>
                  </a:srgbClr>
                </a:solidFill>
              </a:rPr>
              <a:t>-drug</a:t>
            </a:r>
          </a:p>
        </p:txBody>
      </p:sp>
      <p:sp>
        <p:nvSpPr>
          <p:cNvPr id="102"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14419576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xmlns="" id="{F071EE5B-9801-A749-9EDD-34ADBC4C104D}"/>
              </a:ext>
            </a:extLst>
          </p:cNvPr>
          <p:cNvSpPr>
            <a:spLocks noGrp="1"/>
          </p:cNvSpPr>
          <p:nvPr>
            <p:ph type="sldNum" sz="quarter" idx="12"/>
          </p:nvPr>
        </p:nvSpPr>
        <p:spPr/>
        <p:txBody>
          <a:bodyPr/>
          <a:lstStyle/>
          <a:p>
            <a:fld id="{30B938F4-FFEC-BA46-B3EB-1F4154EFE73A}" type="slidenum">
              <a:rPr lang="en-US" smtClean="0">
                <a:solidFill>
                  <a:prstClr val="black">
                    <a:tint val="75000"/>
                  </a:prstClr>
                </a:solidFill>
              </a:rPr>
              <a:pPr/>
              <a:t>46</a:t>
            </a:fld>
            <a:endParaRPr lang="en-US" dirty="0">
              <a:solidFill>
                <a:prstClr val="black">
                  <a:tint val="75000"/>
                </a:prstClr>
              </a:solidFill>
            </a:endParaRPr>
          </a:p>
        </p:txBody>
      </p:sp>
      <p:grpSp>
        <p:nvGrpSpPr>
          <p:cNvPr id="69" name="组合 68">
            <a:extLst>
              <a:ext uri="{FF2B5EF4-FFF2-40B4-BE49-F238E27FC236}">
                <a16:creationId xmlns:a16="http://schemas.microsoft.com/office/drawing/2014/main" xmlns="" id="{E3AA81D7-0228-7B41-8530-351E5176C40B}"/>
              </a:ext>
            </a:extLst>
          </p:cNvPr>
          <p:cNvGrpSpPr/>
          <p:nvPr/>
        </p:nvGrpSpPr>
        <p:grpSpPr>
          <a:xfrm>
            <a:off x="-4634572" y="1451835"/>
            <a:ext cx="10717477" cy="4366743"/>
            <a:chOff x="-6036563" y="356698"/>
            <a:chExt cx="14289969" cy="5822324"/>
          </a:xfrm>
        </p:grpSpPr>
        <p:grpSp>
          <p:nvGrpSpPr>
            <p:cNvPr id="60" name="组合 59">
              <a:extLst>
                <a:ext uri="{FF2B5EF4-FFF2-40B4-BE49-F238E27FC236}">
                  <a16:creationId xmlns:a16="http://schemas.microsoft.com/office/drawing/2014/main" xmlns="" id="{B6895E29-56F7-0A43-BD81-B5EB1CF02BD9}"/>
                </a:ext>
              </a:extLst>
            </p:cNvPr>
            <p:cNvGrpSpPr/>
            <p:nvPr/>
          </p:nvGrpSpPr>
          <p:grpSpPr>
            <a:xfrm>
              <a:off x="-6036563" y="356698"/>
              <a:ext cx="12495395" cy="5822324"/>
              <a:chOff x="-4650676" y="-586277"/>
              <a:chExt cx="12495395" cy="5822324"/>
            </a:xfrm>
          </p:grpSpPr>
          <p:sp>
            <p:nvSpPr>
              <p:cNvPr id="32" name="弧 31">
                <a:extLst>
                  <a:ext uri="{FF2B5EF4-FFF2-40B4-BE49-F238E27FC236}">
                    <a16:creationId xmlns:a16="http://schemas.microsoft.com/office/drawing/2014/main" xmlns="" id="{FA491937-17F9-2041-8709-011B6B60EF7A}"/>
                  </a:ext>
                </a:extLst>
              </p:cNvPr>
              <p:cNvSpPr/>
              <p:nvPr/>
            </p:nvSpPr>
            <p:spPr>
              <a:xfrm rot="2730753">
                <a:off x="-1222601" y="-1984546"/>
                <a:ext cx="3792518" cy="10648667"/>
              </a:xfrm>
              <a:prstGeom prst="arc">
                <a:avLst/>
              </a:prstGeom>
              <a:ln w="47625">
                <a:solidFill>
                  <a:srgbClr val="F4C6E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grpSp>
            <p:nvGrpSpPr>
              <p:cNvPr id="59" name="组合 58">
                <a:extLst>
                  <a:ext uri="{FF2B5EF4-FFF2-40B4-BE49-F238E27FC236}">
                    <a16:creationId xmlns:a16="http://schemas.microsoft.com/office/drawing/2014/main" xmlns="" id="{BBCA52EF-0615-0644-803A-FEF96946BA16}"/>
                  </a:ext>
                </a:extLst>
              </p:cNvPr>
              <p:cNvGrpSpPr/>
              <p:nvPr/>
            </p:nvGrpSpPr>
            <p:grpSpPr>
              <a:xfrm>
                <a:off x="1971345" y="-586277"/>
                <a:ext cx="5873374" cy="5372553"/>
                <a:chOff x="1971345" y="-586277"/>
                <a:chExt cx="5873374" cy="5372553"/>
              </a:xfrm>
            </p:grpSpPr>
            <p:grpSp>
              <p:nvGrpSpPr>
                <p:cNvPr id="14" name="组合 13">
                  <a:extLst>
                    <a:ext uri="{FF2B5EF4-FFF2-40B4-BE49-F238E27FC236}">
                      <a16:creationId xmlns:a16="http://schemas.microsoft.com/office/drawing/2014/main" xmlns="" id="{6F8FF984-5211-2644-A1EE-26E2D7DDCCD0}"/>
                    </a:ext>
                  </a:extLst>
                </p:cNvPr>
                <p:cNvGrpSpPr/>
                <p:nvPr/>
              </p:nvGrpSpPr>
              <p:grpSpPr>
                <a:xfrm>
                  <a:off x="1971347" y="400051"/>
                  <a:ext cx="4538990" cy="4286252"/>
                  <a:chOff x="785485" y="757238"/>
                  <a:chExt cx="4538990" cy="4286252"/>
                </a:xfrm>
              </p:grpSpPr>
              <p:cxnSp>
                <p:nvCxnSpPr>
                  <p:cNvPr id="7" name="直线箭头连接符 6">
                    <a:extLst>
                      <a:ext uri="{FF2B5EF4-FFF2-40B4-BE49-F238E27FC236}">
                        <a16:creationId xmlns:a16="http://schemas.microsoft.com/office/drawing/2014/main" xmlns="" id="{F9BCF231-166A-F34E-9C5D-F369F1B5670C}"/>
                      </a:ext>
                    </a:extLst>
                  </p:cNvPr>
                  <p:cNvCxnSpPr>
                    <a:cxnSpLocks/>
                  </p:cNvCxnSpPr>
                  <p:nvPr/>
                </p:nvCxnSpPr>
                <p:spPr>
                  <a:xfrm flipV="1">
                    <a:off x="799773" y="757238"/>
                    <a:ext cx="30758" cy="428625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0" name="直线箭头连接符 9">
                    <a:extLst>
                      <a:ext uri="{FF2B5EF4-FFF2-40B4-BE49-F238E27FC236}">
                        <a16:creationId xmlns:a16="http://schemas.microsoft.com/office/drawing/2014/main" xmlns="" id="{EC6C8221-571A-684D-A584-BC47D50F2739}"/>
                      </a:ext>
                    </a:extLst>
                  </p:cNvPr>
                  <p:cNvCxnSpPr>
                    <a:cxnSpLocks/>
                  </p:cNvCxnSpPr>
                  <p:nvPr/>
                </p:nvCxnSpPr>
                <p:spPr>
                  <a:xfrm flipV="1">
                    <a:off x="785485" y="5043488"/>
                    <a:ext cx="4538990" cy="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xmlns="" id="{E737C7F1-A42F-2B44-89DD-AAEE12C46198}"/>
                        </a:ext>
                      </a:extLst>
                    </p:cNvPr>
                    <p:cNvSpPr/>
                    <p:nvPr/>
                  </p:nvSpPr>
                  <p:spPr>
                    <a:xfrm>
                      <a:off x="6478360" y="3944679"/>
                      <a:ext cx="1366359" cy="841597"/>
                    </a:xfrm>
                    <a:prstGeom prst="rect">
                      <a:avLst/>
                    </a:prstGeom>
                  </p:spPr>
                  <p:txBody>
                    <a:bodyPr wrap="none">
                      <a:spAutoFit/>
                    </a:bodyPr>
                    <a:lstStyle/>
                    <a:p>
                      <a:pPr algn="ctr" fontAlgn="auto">
                        <a:lnSpc>
                          <a:spcPct val="90000"/>
                        </a:lnSpc>
                        <a:spcBef>
                          <a:spcPts val="0"/>
                        </a:spcBef>
                        <a:spcAft>
                          <a:spcPts val="750"/>
                        </a:spcAft>
                      </a:pPr>
                      <a:r>
                        <a:rPr lang="en-US" altLang="zh-CN" sz="1800" dirty="0">
                          <a:solidFill>
                            <a:srgbClr val="E7E6E6">
                              <a:lumMod val="50000"/>
                            </a:srgbClr>
                          </a:solidFill>
                          <a:latin typeface="Calibri" panose="020F0502020204030204"/>
                          <a:ea typeface="DengXian" charset="-122"/>
                          <a:cs typeface=""/>
                        </a:rPr>
                        <a:t>~0.1k</a:t>
                      </a:r>
                      <a:r>
                        <a:rPr lang="zh-CN" altLang="en-US" sz="1800" dirty="0">
                          <a:solidFill>
                            <a:srgbClr val="E7E6E6">
                              <a:lumMod val="50000"/>
                            </a:srgbClr>
                          </a:solidFill>
                          <a:latin typeface="Calibri" panose="020F0502020204030204"/>
                          <a:ea typeface="DengXian" charset="-122"/>
                          <a:cs typeface=""/>
                        </a:rPr>
                        <a:t> </a:t>
                      </a:r>
                      <a:endParaRPr lang="en-US" altLang="zh-CN" sz="1800" dirty="0">
                        <a:solidFill>
                          <a:srgbClr val="E7E6E6">
                            <a:lumMod val="50000"/>
                          </a:srgbClr>
                        </a:solidFill>
                        <a:latin typeface="Calibri" panose="020F0502020204030204"/>
                        <a:ea typeface="DengXian" charset="-122"/>
                        <a:cs typeface=""/>
                      </a:endParaRPr>
                    </a:p>
                    <a:p>
                      <a:pPr algn="ctr" fontAlgn="auto">
                        <a:lnSpc>
                          <a:spcPct val="90000"/>
                        </a:lnSpc>
                        <a:spcBef>
                          <a:spcPts val="0"/>
                        </a:spcBef>
                        <a:spcAft>
                          <a:spcPts val="750"/>
                        </a:spcAft>
                      </a:pPr>
                      <a:r>
                        <a:rPr kumimoji="1" lang="en-US" altLang="zh-CN" sz="1350" dirty="0">
                          <a:solidFill>
                            <a:srgbClr val="E7E6E6">
                              <a:lumMod val="50000"/>
                            </a:srgbClr>
                          </a:solidFill>
                          <a:latin typeface="Calibri" panose="020F0502020204030204"/>
                          <a:ea typeface="Cambria Math" charset="0"/>
                          <a:cs typeface="Cambria Math" charset="0"/>
                        </a:rPr>
                        <a:t>LBA</a:t>
                      </a:r>
                      <a:r>
                        <a:rPr kumimoji="1" lang="zh-CN" altLang="en-US" sz="1350" dirty="0">
                          <a:solidFill>
                            <a:srgbClr val="E7E6E6">
                              <a:lumMod val="50000"/>
                            </a:srgbClr>
                          </a:solidFill>
                          <a:latin typeface="Calibri" panose="020F0502020204030204"/>
                          <a:ea typeface="Cambria Math" charset="0"/>
                          <a:cs typeface="Cambria Math" charset="0"/>
                        </a:rPr>
                        <a:t> </a:t>
                      </a:r>
                      <a:r>
                        <a:rPr kumimoji="1" lang="en-US" altLang="zh-CN" sz="1350" dirty="0">
                          <a:solidFill>
                            <a:srgbClr val="E7E6E6">
                              <a:lumMod val="50000"/>
                            </a:srgbClr>
                          </a:solidFill>
                          <a:latin typeface="Calibri" panose="020F0502020204030204"/>
                          <a:ea typeface="Cambria Math" charset="0"/>
                          <a:cs typeface="Cambria Math" charset="0"/>
                        </a:rPr>
                        <a:t>of</a:t>
                      </a:r>
                      <a:r>
                        <a:rPr kumimoji="1" lang="zh-CN" altLang="en-US" sz="1350" dirty="0">
                          <a:solidFill>
                            <a:srgbClr val="E7E6E6">
                              <a:lumMod val="50000"/>
                            </a:srgbClr>
                          </a:solidFill>
                          <a:latin typeface="Calibri" panose="020F0502020204030204"/>
                          <a:ea typeface="Cambria Math" charset="0"/>
                          <a:cs typeface="Cambria Math" charset="0"/>
                        </a:rPr>
                        <a:t> </a:t>
                      </a:r>
                      <a14:m>
                        <m:oMath xmlns:m="http://schemas.openxmlformats.org/officeDocument/2006/math">
                          <m:r>
                            <a:rPr kumimoji="1" lang="en-US" altLang="zh-CN" sz="1350" i="1">
                              <a:solidFill>
                                <a:srgbClr val="E7E6E6">
                                  <a:lumMod val="50000"/>
                                </a:srgbClr>
                              </a:solidFill>
                              <a:latin typeface="Cambria Math" charset="0"/>
                              <a:ea typeface="Cambria Math" charset="0"/>
                              <a:cs typeface="Cambria Math" charset="0"/>
                            </a:rPr>
                            <m:t>∆</m:t>
                          </m:r>
                        </m:oMath>
                      </a14:m>
                      <a:r>
                        <a:rPr kumimoji="1" lang="en-US" altLang="zh-CN" sz="1350" dirty="0">
                          <a:solidFill>
                            <a:srgbClr val="E7E6E6">
                              <a:lumMod val="50000"/>
                            </a:srgbClr>
                          </a:solidFill>
                          <a:latin typeface="Calibri" panose="020F0502020204030204"/>
                          <a:ea typeface="DengXian" charset="-122"/>
                          <a:cs typeface=""/>
                        </a:rPr>
                        <a:t>BA</a:t>
                      </a:r>
                      <a:r>
                        <a:rPr kumimoji="1" lang="zh-CN" altLang="en-US" sz="1350" dirty="0">
                          <a:solidFill>
                            <a:srgbClr val="E7E6E6">
                              <a:lumMod val="50000"/>
                            </a:srgbClr>
                          </a:solidFill>
                          <a:latin typeface="Calibri" panose="020F0502020204030204"/>
                          <a:ea typeface="DengXian" charset="-122"/>
                          <a:cs typeface=""/>
                        </a:rPr>
                        <a:t> </a:t>
                      </a:r>
                      <a:endParaRPr lang="en-US" altLang="zh-CN" sz="1350" dirty="0">
                        <a:solidFill>
                          <a:srgbClr val="E7E6E6">
                            <a:lumMod val="50000"/>
                          </a:srgbClr>
                        </a:solidFill>
                        <a:latin typeface="Calibri" panose="020F0502020204030204"/>
                        <a:ea typeface="DengXian" charset="-122"/>
                        <a:cs typeface=""/>
                      </a:endParaRPr>
                    </a:p>
                  </p:txBody>
                </p:sp>
              </mc:Choice>
              <mc:Fallback xmlns="">
                <p:sp>
                  <p:nvSpPr>
                    <p:cNvPr id="15" name="矩形 14">
                      <a:extLst>
                        <a:ext uri="{FF2B5EF4-FFF2-40B4-BE49-F238E27FC236}">
                          <a16:creationId xmlns:a16="http://schemas.microsoft.com/office/drawing/2014/main" id="{E737C7F1-A42F-2B44-89DD-AAEE12C46198}"/>
                        </a:ext>
                      </a:extLst>
                    </p:cNvPr>
                    <p:cNvSpPr>
                      <a:spLocks noRot="1" noChangeAspect="1" noMove="1" noResize="1" noEditPoints="1" noAdjustHandles="1" noChangeArrowheads="1" noChangeShapeType="1" noTextEdit="1"/>
                    </p:cNvSpPr>
                    <p:nvPr/>
                  </p:nvSpPr>
                  <p:spPr>
                    <a:xfrm>
                      <a:off x="6506392" y="3944679"/>
                      <a:ext cx="1310294" cy="802271"/>
                    </a:xfrm>
                    <a:prstGeom prst="rect">
                      <a:avLst/>
                    </a:prstGeom>
                    <a:blipFill>
                      <a:blip r:embed="rId2"/>
                      <a:stretch>
                        <a:fillRect l="-2885" t="-7813" b="-12500"/>
                      </a:stretch>
                    </a:blipFill>
                  </p:spPr>
                  <p:txBody>
                    <a:bodyPr/>
                    <a:lstStyle/>
                    <a:p>
                      <a:r>
                        <a:rPr lang="zh-CN" altLang="en-US">
                          <a:noFill/>
                        </a:rPr>
                        <a:t> </a:t>
                      </a:r>
                    </a:p>
                  </p:txBody>
                </p:sp>
              </mc:Fallback>
            </mc:AlternateContent>
            <p:cxnSp>
              <p:nvCxnSpPr>
                <p:cNvPr id="19" name="直线连接符 18">
                  <a:extLst>
                    <a:ext uri="{FF2B5EF4-FFF2-40B4-BE49-F238E27FC236}">
                      <a16:creationId xmlns:a16="http://schemas.microsoft.com/office/drawing/2014/main" xmlns="" id="{CE009784-4B17-0C43-8EF6-04A79D66F54A}"/>
                    </a:ext>
                  </a:extLst>
                </p:cNvPr>
                <p:cNvCxnSpPr>
                  <a:cxnSpLocks/>
                </p:cNvCxnSpPr>
                <p:nvPr/>
              </p:nvCxnSpPr>
              <p:spPr>
                <a:xfrm flipV="1">
                  <a:off x="1971345" y="4430509"/>
                  <a:ext cx="3180463" cy="255795"/>
                </a:xfrm>
                <a:prstGeom prst="line">
                  <a:avLst/>
                </a:prstGeom>
                <a:ln w="4762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xmlns="" id="{DA229F5D-752B-564B-B5FF-67DDD14BF428}"/>
                    </a:ext>
                  </a:extLst>
                </p:cNvPr>
                <p:cNvCxnSpPr>
                  <a:cxnSpLocks/>
                </p:cNvCxnSpPr>
                <p:nvPr/>
              </p:nvCxnSpPr>
              <p:spPr>
                <a:xfrm flipV="1">
                  <a:off x="1971346" y="1344514"/>
                  <a:ext cx="3140767" cy="3356078"/>
                </a:xfrm>
                <a:prstGeom prst="line">
                  <a:avLst/>
                </a:prstGeom>
                <a:ln w="47625">
                  <a:solidFill>
                    <a:srgbClr val="F4C6E0"/>
                  </a:solidFill>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xmlns="" id="{C4B5F047-BE8E-244A-9D69-A7B62A8C850B}"/>
                    </a:ext>
                  </a:extLst>
                </p:cNvPr>
                <p:cNvCxnSpPr>
                  <a:cxnSpLocks/>
                  <a:endCxn id="56" idx="0"/>
                </p:cNvCxnSpPr>
                <p:nvPr/>
              </p:nvCxnSpPr>
              <p:spPr>
                <a:xfrm flipV="1">
                  <a:off x="1977914" y="3033417"/>
                  <a:ext cx="4292972" cy="1654856"/>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55" name="矩形 54">
                  <a:extLst>
                    <a:ext uri="{FF2B5EF4-FFF2-40B4-BE49-F238E27FC236}">
                      <a16:creationId xmlns:a16="http://schemas.microsoft.com/office/drawing/2014/main" xmlns="" id="{0EA48C76-00B5-3A4B-B728-0D772F069BAD}"/>
                    </a:ext>
                  </a:extLst>
                </p:cNvPr>
                <p:cNvSpPr/>
                <p:nvPr/>
              </p:nvSpPr>
              <p:spPr>
                <a:xfrm>
                  <a:off x="4052722" y="-586277"/>
                  <a:ext cx="1041366" cy="98632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6" name="矩形 55">
                  <a:extLst>
                    <a:ext uri="{FF2B5EF4-FFF2-40B4-BE49-F238E27FC236}">
                      <a16:creationId xmlns:a16="http://schemas.microsoft.com/office/drawing/2014/main" xmlns="" id="{76482E8B-49BA-2C4C-9BD1-59E2F8225908}"/>
                    </a:ext>
                  </a:extLst>
                </p:cNvPr>
                <p:cNvSpPr/>
                <p:nvPr/>
              </p:nvSpPr>
              <p:spPr>
                <a:xfrm>
                  <a:off x="5407247" y="3033417"/>
                  <a:ext cx="1727280" cy="841597"/>
                </a:xfrm>
                <a:prstGeom prst="rect">
                  <a:avLst/>
                </a:prstGeom>
              </p:spPr>
              <p:txBody>
                <a:bodyPr wrap="square">
                  <a:spAutoFit/>
                </a:bodyPr>
                <a:lstStyle/>
                <a:p>
                  <a:pPr algn="r" fontAlgn="auto">
                    <a:lnSpc>
                      <a:spcPct val="90000"/>
                    </a:lnSpc>
                    <a:spcBef>
                      <a:spcPts val="0"/>
                    </a:spcBef>
                    <a:spcAft>
                      <a:spcPts val="750"/>
                    </a:spcAft>
                  </a:pPr>
                  <a:r>
                    <a:rPr lang="en-US" altLang="zh-CN" sz="1800" dirty="0">
                      <a:solidFill>
                        <a:srgbClr val="5B9BD5">
                          <a:lumMod val="75000"/>
                        </a:srgbClr>
                      </a:solidFill>
                      <a:latin typeface="Calibri" panose="020F0502020204030204"/>
                      <a:ea typeface="DengXian" charset="-122"/>
                      <a:cs typeface=""/>
                    </a:rPr>
                    <a:t>~10K</a:t>
                  </a:r>
                </a:p>
                <a:p>
                  <a:pPr algn="r" fontAlgn="auto">
                    <a:lnSpc>
                      <a:spcPct val="90000"/>
                    </a:lnSpc>
                    <a:spcBef>
                      <a:spcPts val="0"/>
                    </a:spcBef>
                    <a:spcAft>
                      <a:spcPts val="750"/>
                    </a:spcAft>
                  </a:pPr>
                  <a:r>
                    <a:rPr lang="en-US" altLang="zh-CN" sz="1350" dirty="0">
                      <a:solidFill>
                        <a:srgbClr val="5B9BD5">
                          <a:lumMod val="75000"/>
                        </a:srgbClr>
                      </a:solidFill>
                      <a:latin typeface="Calibri" panose="020F0502020204030204"/>
                      <a:ea typeface="DengXian" charset="-122"/>
                      <a:cs typeface=""/>
                    </a:rPr>
                    <a:t>SNV-</a:t>
                  </a:r>
                  <a:r>
                    <a:rPr lang="en-US" altLang="zh-CN" sz="1350" dirty="0" err="1">
                      <a:solidFill>
                        <a:srgbClr val="5B9BD5">
                          <a:lumMod val="75000"/>
                        </a:srgbClr>
                      </a:solidFill>
                      <a:latin typeface="Calibri" panose="020F0502020204030204"/>
                      <a:ea typeface="DengXian" charset="-122"/>
                      <a:cs typeface=""/>
                    </a:rPr>
                    <a:t>struc</a:t>
                  </a:r>
                  <a:r>
                    <a:rPr lang="en-US" altLang="zh-CN" sz="1350" dirty="0">
                      <a:solidFill>
                        <a:srgbClr val="5B9BD5">
                          <a:lumMod val="75000"/>
                        </a:srgbClr>
                      </a:solidFill>
                      <a:latin typeface="Calibri" panose="020F0502020204030204"/>
                      <a:ea typeface="DengXian" charset="-122"/>
                      <a:cs typeface=""/>
                    </a:rPr>
                    <a:t>.-drug</a:t>
                  </a:r>
                </a:p>
              </p:txBody>
            </p:sp>
            <p:sp>
              <p:nvSpPr>
                <p:cNvPr id="57" name="矩形 56">
                  <a:extLst>
                    <a:ext uri="{FF2B5EF4-FFF2-40B4-BE49-F238E27FC236}">
                      <a16:creationId xmlns:a16="http://schemas.microsoft.com/office/drawing/2014/main" xmlns="" id="{C2E35995-E9EC-B143-836D-92D6C58F6696}"/>
                    </a:ext>
                  </a:extLst>
                </p:cNvPr>
                <p:cNvSpPr/>
                <p:nvPr/>
              </p:nvSpPr>
              <p:spPr>
                <a:xfrm>
                  <a:off x="4792171" y="1264470"/>
                  <a:ext cx="1827426" cy="896997"/>
                </a:xfrm>
                <a:prstGeom prst="rect">
                  <a:avLst/>
                </a:prstGeom>
              </p:spPr>
              <p:txBody>
                <a:bodyPr wrap="square">
                  <a:spAutoFit/>
                </a:bodyPr>
                <a:lstStyle/>
                <a:p>
                  <a:pPr algn="ctr" fontAlgn="auto">
                    <a:lnSpc>
                      <a:spcPct val="90000"/>
                    </a:lnSpc>
                    <a:spcBef>
                      <a:spcPts val="0"/>
                    </a:spcBef>
                    <a:spcAft>
                      <a:spcPts val="750"/>
                    </a:spcAft>
                  </a:pPr>
                  <a:r>
                    <a:rPr lang="en-US" altLang="zh-CN" sz="2100" dirty="0">
                      <a:solidFill>
                        <a:srgbClr val="F4C6E0"/>
                      </a:solidFill>
                      <a:latin typeface="Calibri" panose="020F0502020204030204"/>
                      <a:ea typeface="DengXian" charset="-122"/>
                      <a:cs typeface=""/>
                    </a:rPr>
                    <a:t>~175K</a:t>
                  </a:r>
                </a:p>
                <a:p>
                  <a:pPr algn="ctr" fontAlgn="auto">
                    <a:lnSpc>
                      <a:spcPct val="90000"/>
                    </a:lnSpc>
                    <a:spcBef>
                      <a:spcPts val="0"/>
                    </a:spcBef>
                    <a:spcAft>
                      <a:spcPts val="750"/>
                    </a:spcAft>
                  </a:pPr>
                  <a:r>
                    <a:rPr lang="en-US" altLang="zh-CN" sz="1350" dirty="0">
                      <a:solidFill>
                        <a:srgbClr val="F4C6E0"/>
                      </a:solidFill>
                      <a:latin typeface="Calibri" panose="020F0502020204030204"/>
                      <a:ea typeface="DengXian" charset="-122"/>
                      <a:cs typeface=""/>
                    </a:rPr>
                    <a:t>SNV-structure</a:t>
                  </a:r>
                </a:p>
              </p:txBody>
            </p:sp>
            <p:sp>
              <p:nvSpPr>
                <p:cNvPr id="58" name="矩形 57">
                  <a:extLst>
                    <a:ext uri="{FF2B5EF4-FFF2-40B4-BE49-F238E27FC236}">
                      <a16:creationId xmlns:a16="http://schemas.microsoft.com/office/drawing/2014/main" xmlns="" id="{54BA72F1-C1F2-F641-BA2A-3B5C5FBDD126}"/>
                    </a:ext>
                  </a:extLst>
                </p:cNvPr>
                <p:cNvSpPr/>
                <p:nvPr/>
              </p:nvSpPr>
              <p:spPr>
                <a:xfrm>
                  <a:off x="3088506" y="400051"/>
                  <a:ext cx="1827426" cy="896997"/>
                </a:xfrm>
                <a:prstGeom prst="rect">
                  <a:avLst/>
                </a:prstGeom>
              </p:spPr>
              <p:txBody>
                <a:bodyPr wrap="square">
                  <a:spAutoFit/>
                </a:bodyPr>
                <a:lstStyle/>
                <a:p>
                  <a:pPr algn="ctr" fontAlgn="auto">
                    <a:lnSpc>
                      <a:spcPct val="90000"/>
                    </a:lnSpc>
                    <a:spcBef>
                      <a:spcPts val="0"/>
                    </a:spcBef>
                    <a:spcAft>
                      <a:spcPts val="750"/>
                    </a:spcAft>
                  </a:pPr>
                  <a:r>
                    <a:rPr lang="en-US" altLang="zh-CN" sz="2100" dirty="0">
                      <a:solidFill>
                        <a:srgbClr val="F4C6E0"/>
                      </a:solidFill>
                      <a:latin typeface="Calibri" panose="020F0502020204030204"/>
                      <a:ea typeface="DengXian" charset="-122"/>
                      <a:cs typeface=""/>
                    </a:rPr>
                    <a:t>&gt;10M</a:t>
                  </a:r>
                </a:p>
                <a:p>
                  <a:pPr algn="ctr" fontAlgn="auto">
                    <a:lnSpc>
                      <a:spcPct val="90000"/>
                    </a:lnSpc>
                    <a:spcBef>
                      <a:spcPts val="0"/>
                    </a:spcBef>
                    <a:spcAft>
                      <a:spcPts val="750"/>
                    </a:spcAft>
                  </a:pPr>
                  <a:r>
                    <a:rPr lang="en-US" altLang="zh-CN" sz="1350" dirty="0">
                      <a:solidFill>
                        <a:srgbClr val="F4C6E0"/>
                      </a:solidFill>
                      <a:latin typeface="Calibri" panose="020F0502020204030204"/>
                      <a:ea typeface="DengXian" charset="-122"/>
                      <a:cs typeface=""/>
                    </a:rPr>
                    <a:t>SNV</a:t>
                  </a:r>
                </a:p>
              </p:txBody>
            </p:sp>
          </p:grpSp>
        </p:grpSp>
        <p:sp>
          <p:nvSpPr>
            <p:cNvPr id="61" name="矩形 60">
              <a:extLst>
                <a:ext uri="{FF2B5EF4-FFF2-40B4-BE49-F238E27FC236}">
                  <a16:creationId xmlns:a16="http://schemas.microsoft.com/office/drawing/2014/main" xmlns="" id="{768B73C1-A711-8548-B051-FE8AD7F000DD}"/>
                </a:ext>
              </a:extLst>
            </p:cNvPr>
            <p:cNvSpPr/>
            <p:nvPr/>
          </p:nvSpPr>
          <p:spPr>
            <a:xfrm>
              <a:off x="3414700" y="1251370"/>
              <a:ext cx="2144826" cy="675579"/>
            </a:xfrm>
            <a:prstGeom prst="rect">
              <a:avLst/>
            </a:prstGeom>
            <a:noFill/>
            <a:ln w="47625">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1" lang="en-US" altLang="zh-CN" dirty="0">
                  <a:solidFill>
                    <a:srgbClr val="ED7D31">
                      <a:lumMod val="75000"/>
                    </a:srgbClr>
                  </a:solidFill>
                </a:rPr>
                <a:t>Number of sequenced </a:t>
              </a:r>
              <a:r>
                <a:rPr kumimoji="1" lang="en-US" altLang="zh-CN" dirty="0" err="1">
                  <a:solidFill>
                    <a:srgbClr val="ED7D31">
                      <a:lumMod val="75000"/>
                    </a:srgbClr>
                  </a:solidFill>
                </a:rPr>
                <a:t>exonic</a:t>
              </a:r>
              <a:r>
                <a:rPr kumimoji="1" lang="en-US" altLang="zh-CN" dirty="0">
                  <a:solidFill>
                    <a:srgbClr val="ED7D31">
                      <a:lumMod val="75000"/>
                    </a:srgbClr>
                  </a:solidFill>
                </a:rPr>
                <a:t> SNVs</a:t>
              </a:r>
              <a:endParaRPr kumimoji="1" lang="zh-CN" altLang="en-US" dirty="0">
                <a:solidFill>
                  <a:srgbClr val="ED7D31">
                    <a:lumMod val="75000"/>
                  </a:srgbClr>
                </a:solidFill>
              </a:endParaRPr>
            </a:p>
          </p:txBody>
        </p:sp>
        <p:sp>
          <p:nvSpPr>
            <p:cNvPr id="63" name="矩形 62">
              <a:extLst>
                <a:ext uri="{FF2B5EF4-FFF2-40B4-BE49-F238E27FC236}">
                  <a16:creationId xmlns:a16="http://schemas.microsoft.com/office/drawing/2014/main" xmlns="" id="{89E5B789-1D56-1D42-9D5E-85F150144187}"/>
                </a:ext>
              </a:extLst>
            </p:cNvPr>
            <p:cNvSpPr/>
            <p:nvPr/>
          </p:nvSpPr>
          <p:spPr>
            <a:xfrm>
              <a:off x="3347274" y="2928624"/>
              <a:ext cx="2163991" cy="675579"/>
            </a:xfrm>
            <a:prstGeom prst="rect">
              <a:avLst/>
            </a:prstGeom>
            <a:noFill/>
            <a:ln w="47625">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1" lang="en-US" altLang="zh-CN" dirty="0">
                  <a:solidFill>
                    <a:srgbClr val="ED7D31">
                      <a:lumMod val="75000"/>
                    </a:srgbClr>
                  </a:solidFill>
                </a:rPr>
                <a:t>SNVs mapped with human PDB (&gt;</a:t>
              </a:r>
              <a:r>
                <a:rPr lang="en-US" altLang="zh-CN" dirty="0">
                  <a:solidFill>
                    <a:srgbClr val="ED7D31">
                      <a:lumMod val="75000"/>
                    </a:srgbClr>
                  </a:solidFill>
                </a:rPr>
                <a:t>2.8Å )</a:t>
              </a:r>
              <a:endParaRPr kumimoji="1" lang="zh-CN" altLang="en-US" dirty="0">
                <a:solidFill>
                  <a:srgbClr val="ED7D31">
                    <a:lumMod val="75000"/>
                  </a:srgbClr>
                </a:solidFill>
              </a:endParaRPr>
            </a:p>
          </p:txBody>
        </p:sp>
        <p:sp>
          <p:nvSpPr>
            <p:cNvPr id="64" name="矩形 63">
              <a:extLst>
                <a:ext uri="{FF2B5EF4-FFF2-40B4-BE49-F238E27FC236}">
                  <a16:creationId xmlns:a16="http://schemas.microsoft.com/office/drawing/2014/main" xmlns="" id="{64B18C44-60F1-374B-B806-A52EE0EC3BD5}"/>
                </a:ext>
              </a:extLst>
            </p:cNvPr>
            <p:cNvSpPr/>
            <p:nvPr/>
          </p:nvSpPr>
          <p:spPr>
            <a:xfrm>
              <a:off x="5834569" y="3884295"/>
              <a:ext cx="1727280" cy="675579"/>
            </a:xfrm>
            <a:prstGeom prst="rect">
              <a:avLst/>
            </a:prstGeom>
            <a:noFill/>
            <a:ln w="47625">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1" lang="en-US" altLang="zh-CN" dirty="0">
                  <a:solidFill>
                    <a:srgbClr val="ED7D31">
                      <a:lumMod val="75000"/>
                    </a:srgbClr>
                  </a:solidFill>
                </a:rPr>
                <a:t>entries in GenoDock</a:t>
              </a:r>
              <a:endParaRPr kumimoji="1" lang="zh-CN" altLang="en-US" dirty="0">
                <a:solidFill>
                  <a:srgbClr val="ED7D31">
                    <a:lumMod val="75000"/>
                  </a:srgbClr>
                </a:solidFill>
              </a:endParaRPr>
            </a:p>
          </p:txBody>
        </p:sp>
        <p:sp>
          <p:nvSpPr>
            <p:cNvPr id="65" name="矩形 64">
              <a:extLst>
                <a:ext uri="{FF2B5EF4-FFF2-40B4-BE49-F238E27FC236}">
                  <a16:creationId xmlns:a16="http://schemas.microsoft.com/office/drawing/2014/main" xmlns="" id="{A3D4D77D-8A92-F440-A684-95704CEF2FE1}"/>
                </a:ext>
              </a:extLst>
            </p:cNvPr>
            <p:cNvSpPr/>
            <p:nvPr/>
          </p:nvSpPr>
          <p:spPr>
            <a:xfrm>
              <a:off x="4226801" y="3497038"/>
              <a:ext cx="1069097" cy="246221"/>
            </a:xfrm>
            <a:prstGeom prst="rect">
              <a:avLst/>
            </a:prstGeom>
          </p:spPr>
          <p:txBody>
            <a:bodyPr wrap="none">
              <a:spAutoFit/>
            </a:bodyPr>
            <a:lstStyle/>
            <a:p>
              <a:pPr fontAlgn="auto">
                <a:spcBef>
                  <a:spcPts val="0"/>
                </a:spcBef>
                <a:spcAft>
                  <a:spcPts val="0"/>
                </a:spcAft>
              </a:pPr>
              <a:r>
                <a:rPr kumimoji="1" lang="en-US" altLang="zh-CN" sz="600" b="0" dirty="0">
                  <a:solidFill>
                    <a:prstClr val="black"/>
                  </a:solidFill>
                  <a:latin typeface="Calibri" panose="020F0502020204030204"/>
                  <a:ea typeface="DengXian" charset="-122"/>
                  <a:cs typeface=""/>
                </a:rPr>
                <a:t>(Kumar et al., 2016)</a:t>
              </a:r>
              <a:endParaRPr kumimoji="1" lang="zh-CN" altLang="en-US" sz="600" b="0" dirty="0">
                <a:solidFill>
                  <a:prstClr val="black"/>
                </a:solidFill>
                <a:latin typeface="Calibri" panose="020F0502020204030204"/>
                <a:ea typeface="DengXian" charset="-122"/>
                <a:cs typeface=""/>
              </a:endParaRPr>
            </a:p>
          </p:txBody>
        </p:sp>
        <p:sp>
          <p:nvSpPr>
            <p:cNvPr id="66" name="矩形 65">
              <a:extLst>
                <a:ext uri="{FF2B5EF4-FFF2-40B4-BE49-F238E27FC236}">
                  <a16:creationId xmlns:a16="http://schemas.microsoft.com/office/drawing/2014/main" xmlns="" id="{17F5704C-138B-9646-9AE9-A2F02C051904}"/>
                </a:ext>
              </a:extLst>
            </p:cNvPr>
            <p:cNvSpPr/>
            <p:nvPr/>
          </p:nvSpPr>
          <p:spPr>
            <a:xfrm>
              <a:off x="5868449" y="4436086"/>
              <a:ext cx="1039175" cy="246221"/>
            </a:xfrm>
            <a:prstGeom prst="rect">
              <a:avLst/>
            </a:prstGeom>
          </p:spPr>
          <p:txBody>
            <a:bodyPr wrap="none">
              <a:spAutoFit/>
            </a:bodyPr>
            <a:lstStyle/>
            <a:p>
              <a:pPr fontAlgn="auto">
                <a:spcBef>
                  <a:spcPts val="0"/>
                </a:spcBef>
                <a:spcAft>
                  <a:spcPts val="0"/>
                </a:spcAft>
              </a:pPr>
              <a:r>
                <a:rPr kumimoji="1" lang="en-US" altLang="zh-CN" sz="600" b="0" dirty="0">
                  <a:solidFill>
                    <a:prstClr val="black"/>
                  </a:solidFill>
                  <a:latin typeface="Calibri" panose="020F0502020204030204"/>
                  <a:ea typeface="DengXian" charset="-122"/>
                  <a:cs typeface=""/>
                </a:rPr>
                <a:t>(Wang et al., 2019)</a:t>
              </a:r>
              <a:endParaRPr kumimoji="1" lang="zh-CN" altLang="en-US" sz="600" b="0" dirty="0">
                <a:solidFill>
                  <a:prstClr val="black"/>
                </a:solidFill>
                <a:latin typeface="Calibri" panose="020F0502020204030204"/>
                <a:ea typeface="DengXian" charset="-122"/>
                <a:cs typeface=""/>
              </a:endParaRPr>
            </a:p>
          </p:txBody>
        </p:sp>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xmlns="" id="{48D1AE91-20B7-6B4A-947B-94223CB75358}"/>
                    </a:ext>
                  </a:extLst>
                </p:cNvPr>
                <p:cNvSpPr/>
                <p:nvPr/>
              </p:nvSpPr>
              <p:spPr>
                <a:xfrm>
                  <a:off x="6383827" y="4830429"/>
                  <a:ext cx="1869579" cy="861775"/>
                </a:xfrm>
                <a:prstGeom prst="rect">
                  <a:avLst/>
                </a:prstGeom>
              </p:spPr>
              <p:txBody>
                <a:bodyPr wrap="square">
                  <a:spAutoFit/>
                </a:bodyPr>
                <a:lstStyle/>
                <a:p>
                  <a:pPr fontAlgn="auto">
                    <a:spcBef>
                      <a:spcPts val="0"/>
                    </a:spcBef>
                    <a:spcAft>
                      <a:spcPts val="0"/>
                    </a:spcAft>
                  </a:pPr>
                  <a:r>
                    <a:rPr kumimoji="1" lang="en-US" altLang="zh-CN" dirty="0">
                      <a:solidFill>
                        <a:srgbClr val="ED7D31">
                          <a:lumMod val="75000"/>
                        </a:srgbClr>
                      </a:solidFill>
                      <a:latin typeface="Calibri" panose="020F0502020204030204"/>
                      <a:ea typeface="DengXian" charset="-122"/>
                      <a:cs typeface=""/>
                    </a:rPr>
                    <a:t>experimental </a:t>
                  </a:r>
                  <a14:m>
                    <m:oMath xmlns:m="http://schemas.openxmlformats.org/officeDocument/2006/math">
                      <m:r>
                        <a:rPr kumimoji="1" lang="en-US" altLang="zh-CN" i="1">
                          <a:solidFill>
                            <a:srgbClr val="ED7D31">
                              <a:lumMod val="75000"/>
                            </a:srgbClr>
                          </a:solidFill>
                          <a:latin typeface="Cambria Math" charset="0"/>
                          <a:ea typeface="Cambria Math" charset="0"/>
                          <a:cs typeface="Cambria Math" charset="0"/>
                        </a:rPr>
                        <m:t>∆</m:t>
                      </m:r>
                    </m:oMath>
                  </a14:m>
                  <a:r>
                    <a:rPr kumimoji="1" lang="en-US" altLang="zh-CN" dirty="0">
                      <a:solidFill>
                        <a:srgbClr val="ED7D31">
                          <a:lumMod val="75000"/>
                        </a:srgbClr>
                      </a:solidFill>
                      <a:latin typeface="Calibri" panose="020F0502020204030204"/>
                      <a:ea typeface="DengXian" charset="-122"/>
                      <a:cs typeface=""/>
                    </a:rPr>
                    <a:t>BA of human protein  from Platinum</a:t>
                  </a:r>
                </a:p>
              </p:txBody>
            </p:sp>
          </mc:Choice>
          <mc:Fallback xmlns="">
            <p:sp>
              <p:nvSpPr>
                <p:cNvPr id="67" name="矩形 66">
                  <a:extLst>
                    <a:ext uri="{FF2B5EF4-FFF2-40B4-BE49-F238E27FC236}">
                      <a16:creationId xmlns:a16="http://schemas.microsoft.com/office/drawing/2014/main" id="{48D1AE91-20B7-6B4A-947B-94223CB75358}"/>
                    </a:ext>
                  </a:extLst>
                </p:cNvPr>
                <p:cNvSpPr>
                  <a:spLocks noRot="1" noChangeAspect="1" noMove="1" noResize="1" noEditPoints="1" noAdjustHandles="1" noChangeArrowheads="1" noChangeShapeType="1" noTextEdit="1"/>
                </p:cNvSpPr>
                <p:nvPr/>
              </p:nvSpPr>
              <p:spPr>
                <a:xfrm>
                  <a:off x="6383827" y="4830428"/>
                  <a:ext cx="1869579" cy="830997"/>
                </a:xfrm>
                <a:prstGeom prst="rect">
                  <a:avLst/>
                </a:prstGeom>
                <a:blipFill>
                  <a:blip r:embed="rId3"/>
                  <a:stretch>
                    <a:fillRect l="-1342" t="-1515" b="-6061"/>
                  </a:stretch>
                </a:blipFill>
              </p:spPr>
              <p:txBody>
                <a:bodyPr/>
                <a:lstStyle/>
                <a:p>
                  <a:r>
                    <a:rPr lang="zh-CN" altLang="en-US">
                      <a:noFill/>
                    </a:rPr>
                    <a:t> </a:t>
                  </a:r>
                </a:p>
              </p:txBody>
            </p:sp>
          </mc:Fallback>
        </mc:AlternateContent>
        <p:sp>
          <p:nvSpPr>
            <p:cNvPr id="68" name="矩形 67">
              <a:extLst>
                <a:ext uri="{FF2B5EF4-FFF2-40B4-BE49-F238E27FC236}">
                  <a16:creationId xmlns:a16="http://schemas.microsoft.com/office/drawing/2014/main" xmlns="" id="{6481A67E-436A-8448-80B0-C186F9729ABE}"/>
                </a:ext>
              </a:extLst>
            </p:cNvPr>
            <p:cNvSpPr/>
            <p:nvPr/>
          </p:nvSpPr>
          <p:spPr>
            <a:xfrm>
              <a:off x="7159759" y="5553703"/>
              <a:ext cx="1000701" cy="246221"/>
            </a:xfrm>
            <a:prstGeom prst="rect">
              <a:avLst/>
            </a:prstGeom>
          </p:spPr>
          <p:txBody>
            <a:bodyPr wrap="none">
              <a:spAutoFit/>
            </a:bodyPr>
            <a:lstStyle/>
            <a:p>
              <a:pPr fontAlgn="auto">
                <a:spcBef>
                  <a:spcPts val="0"/>
                </a:spcBef>
                <a:spcAft>
                  <a:spcPts val="0"/>
                </a:spcAft>
              </a:pPr>
              <a:r>
                <a:rPr kumimoji="1" lang="en-US" altLang="zh-CN" sz="600" b="0" dirty="0">
                  <a:solidFill>
                    <a:prstClr val="black"/>
                  </a:solidFill>
                  <a:latin typeface="Calibri" panose="020F0502020204030204"/>
                  <a:ea typeface="DengXian" charset="-122"/>
                  <a:cs typeface=""/>
                </a:rPr>
                <a:t>(Pires et al., 2015)</a:t>
              </a:r>
              <a:endParaRPr kumimoji="1" lang="zh-CN" altLang="en-US" sz="600" b="0" dirty="0">
                <a:solidFill>
                  <a:prstClr val="black"/>
                </a:solidFill>
                <a:latin typeface="Calibri" panose="020F0502020204030204"/>
                <a:ea typeface="DengXian" charset="-122"/>
                <a:cs typeface=""/>
              </a:endParaRPr>
            </a:p>
          </p:txBody>
        </p:sp>
      </p:grpSp>
      <p:grpSp>
        <p:nvGrpSpPr>
          <p:cNvPr id="70" name="组合 69">
            <a:extLst>
              <a:ext uri="{FF2B5EF4-FFF2-40B4-BE49-F238E27FC236}">
                <a16:creationId xmlns:a16="http://schemas.microsoft.com/office/drawing/2014/main" xmlns="" id="{6EC46455-B380-E842-9AFB-206C5733AC3B}"/>
              </a:ext>
            </a:extLst>
          </p:cNvPr>
          <p:cNvGrpSpPr/>
          <p:nvPr/>
        </p:nvGrpSpPr>
        <p:grpSpPr>
          <a:xfrm>
            <a:off x="4908298" y="1343673"/>
            <a:ext cx="4017794" cy="1595474"/>
            <a:chOff x="6733390" y="4171126"/>
            <a:chExt cx="5357059" cy="2127298"/>
          </a:xfrm>
        </p:grpSpPr>
        <p:sp>
          <p:nvSpPr>
            <p:cNvPr id="71" name="文本框 70">
              <a:extLst>
                <a:ext uri="{FF2B5EF4-FFF2-40B4-BE49-F238E27FC236}">
                  <a16:creationId xmlns:a16="http://schemas.microsoft.com/office/drawing/2014/main" xmlns="" id="{4ABF6BC4-7A22-1649-8F96-3E970099959F}"/>
                </a:ext>
              </a:extLst>
            </p:cNvPr>
            <p:cNvSpPr txBox="1"/>
            <p:nvPr/>
          </p:nvSpPr>
          <p:spPr>
            <a:xfrm>
              <a:off x="6961174" y="5190428"/>
              <a:ext cx="3546847" cy="1107996"/>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kumimoji="1" lang="en-US" altLang="zh-CN" dirty="0">
                  <a:solidFill>
                    <a:srgbClr val="A5A5A5">
                      <a:lumMod val="50000"/>
                    </a:srgbClr>
                  </a:solidFill>
                  <a:latin typeface="Calibri" panose="020F0502020204030204"/>
                  <a:ea typeface="DengXian" charset="-122"/>
                  <a:cs typeface=""/>
                </a:rPr>
                <a:t>Expansion of the training dataset for under sampled domains</a:t>
              </a:r>
            </a:p>
            <a:p>
              <a:pPr marL="214313" indent="-214313" fontAlgn="auto">
                <a:spcBef>
                  <a:spcPts val="0"/>
                </a:spcBef>
                <a:spcAft>
                  <a:spcPts val="0"/>
                </a:spcAft>
                <a:buFont typeface="Arial" panose="020B0604020202020204" pitchFamily="34" charset="0"/>
                <a:buChar char="•"/>
              </a:pPr>
              <a:r>
                <a:rPr kumimoji="1" lang="en-US" altLang="zh-CN" dirty="0">
                  <a:solidFill>
                    <a:srgbClr val="A5A5A5">
                      <a:lumMod val="50000"/>
                    </a:srgbClr>
                  </a:solidFill>
                  <a:latin typeface="Calibri" panose="020F0502020204030204"/>
                  <a:ea typeface="DengXian" charset="-122"/>
                  <a:cs typeface=""/>
                </a:rPr>
                <a:t>Data augmentation is crucial to avoid overfitting</a:t>
              </a:r>
            </a:p>
          </p:txBody>
        </p:sp>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xmlns="" id="{4700B776-74B8-744F-A765-4365F7F6E237}"/>
                    </a:ext>
                  </a:extLst>
                </p:cNvPr>
                <p:cNvSpPr txBox="1"/>
                <p:nvPr/>
              </p:nvSpPr>
              <p:spPr>
                <a:xfrm>
                  <a:off x="6733390" y="4171126"/>
                  <a:ext cx="4884927" cy="615553"/>
                </a:xfrm>
                <a:prstGeom prst="rect">
                  <a:avLst/>
                </a:prstGeom>
                <a:noFill/>
              </p:spPr>
              <p:txBody>
                <a:bodyPr wrap="non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The Physically-based Data Augmentation Approach:</a:t>
                  </a:r>
                </a:p>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Leveraging Physical Calculations of </a:t>
                  </a:r>
                  <a14:m>
                    <m:oMath xmlns:m="http://schemas.openxmlformats.org/officeDocument/2006/math">
                      <m:r>
                        <a:rPr kumimoji="1" lang="en-US" altLang="zh-CN" i="1">
                          <a:solidFill>
                            <a:srgbClr val="4472C4">
                              <a:lumMod val="50000"/>
                            </a:srgbClr>
                          </a:solidFill>
                          <a:latin typeface="Cambria Math" charset="0"/>
                          <a:ea typeface="Cambria Math" charset="0"/>
                          <a:cs typeface="Cambria Math" charset="0"/>
                        </a:rPr>
                        <m:t>∆</m:t>
                      </m:r>
                    </m:oMath>
                  </a14:m>
                  <a:r>
                    <a:rPr kumimoji="1" lang="en-US" altLang="zh-CN" dirty="0">
                      <a:solidFill>
                        <a:srgbClr val="4472C4">
                          <a:lumMod val="50000"/>
                        </a:srgbClr>
                      </a:solidFill>
                      <a:latin typeface="Calibri" panose="020F0502020204030204"/>
                      <a:ea typeface="DengXian" charset="-122"/>
                      <a:cs typeface=""/>
                    </a:rPr>
                    <a:t>BA to Fill the Gap </a:t>
                  </a:r>
                  <a:endParaRPr kumimoji="1" lang="zh-CN" altLang="en-US" dirty="0">
                    <a:solidFill>
                      <a:srgbClr val="4472C4">
                        <a:lumMod val="50000"/>
                      </a:srgbClr>
                    </a:solidFill>
                    <a:latin typeface="Calibri" panose="020F0502020204030204"/>
                    <a:ea typeface="DengXian" charset="-122"/>
                    <a:cs typeface=""/>
                  </a:endParaRPr>
                </a:p>
              </p:txBody>
            </p:sp>
          </mc:Choice>
          <mc:Fallback xmlns="">
            <p:sp>
              <p:nvSpPr>
                <p:cNvPr id="72" name="文本框 71">
                  <a:extLst>
                    <a:ext uri="{FF2B5EF4-FFF2-40B4-BE49-F238E27FC236}">
                      <a16:creationId xmlns="" xmlns:a16="http://schemas.microsoft.com/office/drawing/2014/main" xmlns:a14="http://schemas.microsoft.com/office/drawing/2010/main" id="{4700B776-74B8-744F-A765-4365F7F6E237}"/>
                    </a:ext>
                  </a:extLst>
                </p:cNvPr>
                <p:cNvSpPr txBox="1">
                  <a:spLocks noRot="1" noChangeAspect="1" noMove="1" noResize="1" noEditPoints="1" noAdjustHandles="1" noChangeArrowheads="1" noChangeShapeType="1" noTextEdit="1"/>
                </p:cNvSpPr>
                <p:nvPr/>
              </p:nvSpPr>
              <p:spPr>
                <a:xfrm>
                  <a:off x="6733390" y="4171126"/>
                  <a:ext cx="4884927" cy="615553"/>
                </a:xfrm>
                <a:prstGeom prst="rect">
                  <a:avLst/>
                </a:prstGeom>
                <a:blipFill rotWithShape="0">
                  <a:blip r:embed="rId4"/>
                  <a:stretch>
                    <a:fillRect b="-9211"/>
                  </a:stretch>
                </a:blipFill>
              </p:spPr>
              <p:txBody>
                <a:bodyPr/>
                <a:lstStyle/>
                <a:p>
                  <a:r>
                    <a:rPr lang="en-US">
                      <a:noFill/>
                    </a:rPr>
                    <a:t> </a:t>
                  </a:r>
                </a:p>
              </p:txBody>
            </p:sp>
          </mc:Fallback>
        </mc:AlternateContent>
        <p:sp>
          <p:nvSpPr>
            <p:cNvPr id="73" name="矩形 72">
              <a:extLst>
                <a:ext uri="{FF2B5EF4-FFF2-40B4-BE49-F238E27FC236}">
                  <a16:creationId xmlns:a16="http://schemas.microsoft.com/office/drawing/2014/main" xmlns="" id="{34957847-3BBB-2A48-8CD2-AAFEAC1EE786}"/>
                </a:ext>
              </a:extLst>
            </p:cNvPr>
            <p:cNvSpPr/>
            <p:nvPr/>
          </p:nvSpPr>
          <p:spPr>
            <a:xfrm>
              <a:off x="9392701" y="4730638"/>
              <a:ext cx="2697748" cy="246221"/>
            </a:xfrm>
            <a:prstGeom prst="rect">
              <a:avLst/>
            </a:prstGeom>
          </p:spPr>
          <p:txBody>
            <a:bodyPr wrap="none">
              <a:spAutoFit/>
            </a:bodyPr>
            <a:lstStyle/>
            <a:p>
              <a:pPr fontAlgn="auto">
                <a:spcBef>
                  <a:spcPts val="0"/>
                </a:spcBef>
                <a:spcAft>
                  <a:spcPts val="0"/>
                </a:spcAft>
              </a:pPr>
              <a:r>
                <a:rPr kumimoji="1" lang="en-US" altLang="zh-CN" sz="600" b="0" dirty="0">
                  <a:solidFill>
                    <a:prstClr val="black"/>
                  </a:solidFill>
                  <a:latin typeface="Calibri" panose="020F0502020204030204"/>
                  <a:ea typeface="DengXian" charset="-122"/>
                  <a:cs typeface=""/>
                </a:rPr>
                <a:t>(Reichstein </a:t>
              </a:r>
              <a:r>
                <a:rPr kumimoji="1" lang="en-US" altLang="zh-CN" sz="600" b="0" i="1" dirty="0">
                  <a:solidFill>
                    <a:prstClr val="black"/>
                  </a:solidFill>
                  <a:latin typeface="Calibri" panose="020F0502020204030204"/>
                  <a:ea typeface="DengXian" charset="-122"/>
                  <a:cs typeface=""/>
                </a:rPr>
                <a:t>et al</a:t>
              </a:r>
              <a:r>
                <a:rPr kumimoji="1" lang="en-US" altLang="zh-CN" sz="600" b="0" dirty="0">
                  <a:solidFill>
                    <a:prstClr val="black"/>
                  </a:solidFill>
                  <a:latin typeface="Calibri" panose="020F0502020204030204"/>
                  <a:ea typeface="DengXian" charset="-122"/>
                  <a:cs typeface=""/>
                </a:rPr>
                <a:t>., </a:t>
              </a:r>
              <a:r>
                <a:rPr kumimoji="1" lang="en-US" altLang="zh-CN" sz="600" dirty="0">
                  <a:solidFill>
                    <a:prstClr val="black"/>
                  </a:solidFill>
                  <a:latin typeface="Calibri" panose="020F0502020204030204"/>
                  <a:ea typeface="DengXian" charset="-122"/>
                  <a:cs typeface=""/>
                </a:rPr>
                <a:t>Nature</a:t>
              </a:r>
              <a:r>
                <a:rPr kumimoji="1" lang="en-US" altLang="zh-CN" sz="600" b="0" dirty="0">
                  <a:solidFill>
                    <a:prstClr val="black"/>
                  </a:solidFill>
                  <a:latin typeface="Calibri" panose="020F0502020204030204"/>
                  <a:ea typeface="DengXian" charset="-122"/>
                  <a:cs typeface=""/>
                </a:rPr>
                <a:t>, 2019 &amp; </a:t>
              </a:r>
              <a:r>
                <a:rPr kumimoji="1" lang="en-US" altLang="zh-CN" sz="600" b="0" dirty="0" err="1">
                  <a:solidFill>
                    <a:prstClr val="black"/>
                  </a:solidFill>
                  <a:latin typeface="Calibri" panose="020F0502020204030204"/>
                  <a:ea typeface="DengXian" charset="-122"/>
                  <a:cs typeface=""/>
                </a:rPr>
                <a:t>Xie</a:t>
              </a:r>
              <a:r>
                <a:rPr kumimoji="1" lang="en-US" altLang="zh-CN" sz="600" b="0" dirty="0">
                  <a:solidFill>
                    <a:prstClr val="black"/>
                  </a:solidFill>
                  <a:latin typeface="Calibri" panose="020F0502020204030204"/>
                  <a:ea typeface="DengXian" charset="-122"/>
                  <a:cs typeface=""/>
                </a:rPr>
                <a:t> et al., preprint, 2018)</a:t>
              </a:r>
              <a:endParaRPr kumimoji="1" lang="zh-CN" altLang="en-US" sz="600" b="0" dirty="0">
                <a:solidFill>
                  <a:prstClr val="black"/>
                </a:solidFill>
                <a:latin typeface="Calibri" panose="020F0502020204030204"/>
                <a:ea typeface="DengXian" charset="-122"/>
                <a:cs typeface=""/>
              </a:endParaRPr>
            </a:p>
          </p:txBody>
        </p:sp>
      </p:grpSp>
      <p:sp>
        <p:nvSpPr>
          <p:cNvPr id="74" name="文本框 73">
            <a:extLst>
              <a:ext uri="{FF2B5EF4-FFF2-40B4-BE49-F238E27FC236}">
                <a16:creationId xmlns:a16="http://schemas.microsoft.com/office/drawing/2014/main" xmlns="" id="{9FE36CAB-8E57-2442-9D36-0A6CF8BB9CC0}"/>
              </a:ext>
            </a:extLst>
          </p:cNvPr>
          <p:cNvSpPr txBox="1"/>
          <p:nvPr/>
        </p:nvSpPr>
        <p:spPr>
          <a:xfrm>
            <a:off x="184884" y="365093"/>
            <a:ext cx="5827686" cy="646331"/>
          </a:xfrm>
          <a:prstGeom prst="rect">
            <a:avLst/>
          </a:prstGeom>
          <a:noFill/>
        </p:spPr>
        <p:txBody>
          <a:bodyPr wrap="none" rtlCol="0">
            <a:spAutoFit/>
          </a:bodyPr>
          <a:lstStyle/>
          <a:p>
            <a:pPr fontAlgn="auto">
              <a:spcBef>
                <a:spcPts val="0"/>
              </a:spcBef>
              <a:spcAft>
                <a:spcPts val="0"/>
              </a:spcAft>
            </a:pPr>
            <a:r>
              <a:rPr kumimoji="1" lang="en-US" altLang="zh-CN" sz="1800" dirty="0" smtClean="0">
                <a:solidFill>
                  <a:prstClr val="black"/>
                </a:solidFill>
                <a:latin typeface="Helvetica" pitchFamily="2" charset="0"/>
                <a:ea typeface="DengXian" charset="-122"/>
                <a:cs typeface=""/>
              </a:rPr>
              <a:t>A Hot</a:t>
            </a:r>
            <a:r>
              <a:rPr kumimoji="1" lang="zh-CN" altLang="en-US" sz="1800" dirty="0" smtClean="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Topic</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in</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Machine</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Learning</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is</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“Hybrid”</a:t>
            </a:r>
            <a:r>
              <a:rPr kumimoji="1" lang="zh-CN" altLang="en-US" sz="1800" dirty="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Model</a:t>
            </a:r>
            <a:r>
              <a:rPr kumimoji="1" lang="zh-CN" altLang="en-US" sz="1800" dirty="0">
                <a:solidFill>
                  <a:prstClr val="black"/>
                </a:solidFill>
                <a:latin typeface="Helvetica" pitchFamily="2" charset="0"/>
                <a:ea typeface="DengXian" charset="-122"/>
                <a:cs typeface=""/>
              </a:rPr>
              <a:t> </a:t>
            </a:r>
            <a:r>
              <a:rPr kumimoji="1" lang="en-US" altLang="zh-CN" sz="1800" dirty="0" smtClean="0">
                <a:solidFill>
                  <a:prstClr val="black"/>
                </a:solidFill>
                <a:latin typeface="Helvetica" pitchFamily="2" charset="0"/>
                <a:ea typeface="DengXian" charset="-122"/>
                <a:cs typeface=""/>
              </a:rPr>
              <a:t/>
            </a:r>
            <a:br>
              <a:rPr kumimoji="1" lang="en-US" altLang="zh-CN" sz="1800" dirty="0" smtClean="0">
                <a:solidFill>
                  <a:prstClr val="black"/>
                </a:solidFill>
                <a:latin typeface="Helvetica" pitchFamily="2" charset="0"/>
                <a:ea typeface="DengXian" charset="-122"/>
                <a:cs typeface=""/>
              </a:rPr>
            </a:br>
            <a:r>
              <a:rPr kumimoji="1" lang="en-US" altLang="zh-CN" sz="1800" dirty="0" smtClean="0">
                <a:solidFill>
                  <a:prstClr val="black"/>
                </a:solidFill>
                <a:latin typeface="Helvetica" pitchFamily="2" charset="0"/>
                <a:ea typeface="DengXian" charset="-122"/>
                <a:cs typeface=""/>
              </a:rPr>
              <a:t>Integrating</a:t>
            </a:r>
            <a:r>
              <a:rPr kumimoji="1" lang="zh-CN" altLang="en-US" sz="1800" dirty="0" smtClean="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Physical</a:t>
            </a:r>
            <a:r>
              <a:rPr kumimoji="1" lang="zh-CN" altLang="en-US" sz="1800" dirty="0">
                <a:solidFill>
                  <a:prstClr val="black"/>
                </a:solidFill>
                <a:latin typeface="Helvetica" pitchFamily="2" charset="0"/>
                <a:ea typeface="DengXian" charset="-122"/>
                <a:cs typeface=""/>
              </a:rPr>
              <a:t> </a:t>
            </a:r>
            <a:r>
              <a:rPr kumimoji="1" lang="en-US" altLang="zh-CN" sz="1800" dirty="0" smtClean="0">
                <a:solidFill>
                  <a:prstClr val="black"/>
                </a:solidFill>
                <a:latin typeface="Helvetica" pitchFamily="2" charset="0"/>
                <a:ea typeface="DengXian" charset="-122"/>
                <a:cs typeface=""/>
              </a:rPr>
              <a:t>&amp; Statistical Calculations</a:t>
            </a:r>
            <a:endParaRPr kumimoji="1" lang="zh-CN" altLang="en-US" sz="1800" dirty="0">
              <a:solidFill>
                <a:prstClr val="black"/>
              </a:solidFill>
              <a:latin typeface="Helvetica" pitchFamily="2" charset="0"/>
              <a:ea typeface="DengXian" charset="-122"/>
              <a:cs typeface=""/>
            </a:endParaRPr>
          </a:p>
        </p:txBody>
      </p:sp>
      <p:cxnSp>
        <p:nvCxnSpPr>
          <p:cNvPr id="75" name="直线连接符 74">
            <a:extLst>
              <a:ext uri="{FF2B5EF4-FFF2-40B4-BE49-F238E27FC236}">
                <a16:creationId xmlns:a16="http://schemas.microsoft.com/office/drawing/2014/main" xmlns="" id="{C0E9B163-5AB8-CA4F-BAAF-BB03C740A881}"/>
              </a:ext>
            </a:extLst>
          </p:cNvPr>
          <p:cNvCxnSpPr/>
          <p:nvPr/>
        </p:nvCxnSpPr>
        <p:spPr>
          <a:xfrm>
            <a:off x="184884" y="1134030"/>
            <a:ext cx="8435714" cy="0"/>
          </a:xfrm>
          <a:prstGeom prst="line">
            <a:avLst/>
          </a:prstGeom>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xmlns="" id="{D6738D8E-CEEE-984D-B16C-246F6D5935FC}"/>
                  </a:ext>
                </a:extLst>
              </p:cNvPr>
              <p:cNvSpPr txBox="1"/>
              <p:nvPr/>
            </p:nvSpPr>
            <p:spPr>
              <a:xfrm>
                <a:off x="223622" y="1329200"/>
                <a:ext cx="3232295" cy="461665"/>
              </a:xfrm>
              <a:prstGeom prst="rect">
                <a:avLst/>
              </a:prstGeom>
              <a:noFill/>
            </p:spPr>
            <p:txBody>
              <a:bodyPr wrap="non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The Major Hurdle: </a:t>
                </a:r>
              </a:p>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Highly Scant Ligand Binding Assay Data for</a:t>
                </a:r>
                <a:r>
                  <a:rPr kumimoji="1" lang="en-US" altLang="zh-CN" dirty="0">
                    <a:solidFill>
                      <a:srgbClr val="A5A5A5">
                        <a:lumMod val="75000"/>
                      </a:srgbClr>
                    </a:solidFill>
                    <a:latin typeface="Calibri" panose="020F0502020204030204"/>
                    <a:ea typeface="Cambria Math" charset="0"/>
                    <a:cs typeface="Cambria Math" charset="0"/>
                  </a:rPr>
                  <a:t> </a:t>
                </a:r>
                <a14:m>
                  <m:oMath xmlns:m="http://schemas.openxmlformats.org/officeDocument/2006/math">
                    <m:r>
                      <a:rPr kumimoji="1" lang="en-US" altLang="zh-CN" i="1">
                        <a:solidFill>
                          <a:srgbClr val="4472C4">
                            <a:lumMod val="50000"/>
                          </a:srgbClr>
                        </a:solidFill>
                        <a:latin typeface="Cambria Math" charset="0"/>
                        <a:ea typeface="Cambria Math" charset="0"/>
                        <a:cs typeface="Cambria Math" charset="0"/>
                      </a:rPr>
                      <m:t>∆</m:t>
                    </m:r>
                  </m:oMath>
                </a14:m>
                <a:r>
                  <a:rPr kumimoji="1" lang="en-US" altLang="zh-CN" dirty="0">
                    <a:solidFill>
                      <a:srgbClr val="4472C4">
                        <a:lumMod val="50000"/>
                      </a:srgbClr>
                    </a:solidFill>
                    <a:latin typeface="Calibri" panose="020F0502020204030204"/>
                    <a:ea typeface="DengXian" charset="-122"/>
                    <a:cs typeface=""/>
                  </a:rPr>
                  <a:t>BA </a:t>
                </a:r>
                <a:endParaRPr kumimoji="1" lang="zh-CN" altLang="en-US" dirty="0">
                  <a:solidFill>
                    <a:srgbClr val="4472C4">
                      <a:lumMod val="50000"/>
                    </a:srgbClr>
                  </a:solidFill>
                  <a:latin typeface="Calibri" panose="020F0502020204030204"/>
                  <a:ea typeface="DengXian" charset="-122"/>
                  <a:cs typeface=""/>
                </a:endParaRPr>
              </a:p>
            </p:txBody>
          </p:sp>
        </mc:Choice>
        <mc:Fallback xmlns="">
          <p:sp>
            <p:nvSpPr>
              <p:cNvPr id="76" name="文本框 75">
                <a:extLst>
                  <a:ext uri="{FF2B5EF4-FFF2-40B4-BE49-F238E27FC236}">
                    <a16:creationId xmlns="" xmlns:a16="http://schemas.microsoft.com/office/drawing/2014/main" xmlns:a14="http://schemas.microsoft.com/office/drawing/2010/main" id="{D6738D8E-CEEE-984D-B16C-246F6D5935FC}"/>
                  </a:ext>
                </a:extLst>
              </p:cNvPr>
              <p:cNvSpPr txBox="1">
                <a:spLocks noRot="1" noChangeAspect="1" noMove="1" noResize="1" noEditPoints="1" noAdjustHandles="1" noChangeArrowheads="1" noChangeShapeType="1" noTextEdit="1"/>
              </p:cNvSpPr>
              <p:nvPr/>
            </p:nvSpPr>
            <p:spPr>
              <a:xfrm>
                <a:off x="223622" y="1329200"/>
                <a:ext cx="3232295" cy="461665"/>
              </a:xfrm>
              <a:prstGeom prst="rect">
                <a:avLst/>
              </a:prstGeom>
              <a:blipFill rotWithShape="0">
                <a:blip r:embed="rId5"/>
                <a:stretch>
                  <a:fillRect l="-189" b="-9211"/>
                </a:stretch>
              </a:blipFill>
            </p:spPr>
            <p:txBody>
              <a:bodyPr/>
              <a:lstStyle/>
              <a:p>
                <a:r>
                  <a:rPr lang="en-US">
                    <a:noFill/>
                  </a:rPr>
                  <a:t> </a:t>
                </a:r>
              </a:p>
            </p:txBody>
          </p:sp>
        </mc:Fallback>
      </mc:AlternateContent>
      <p:grpSp>
        <p:nvGrpSpPr>
          <p:cNvPr id="85" name="组合 84">
            <a:extLst>
              <a:ext uri="{FF2B5EF4-FFF2-40B4-BE49-F238E27FC236}">
                <a16:creationId xmlns:a16="http://schemas.microsoft.com/office/drawing/2014/main" xmlns="" id="{FA0A4E0E-2E16-7247-9754-532FD44A16CD}"/>
              </a:ext>
            </a:extLst>
          </p:cNvPr>
          <p:cNvGrpSpPr/>
          <p:nvPr/>
        </p:nvGrpSpPr>
        <p:grpSpPr>
          <a:xfrm>
            <a:off x="6731702" y="2942368"/>
            <a:ext cx="1879757" cy="2357747"/>
            <a:chOff x="8167910" y="3173087"/>
            <a:chExt cx="2506342" cy="3143662"/>
          </a:xfrm>
        </p:grpSpPr>
        <mc:AlternateContent xmlns:mc="http://schemas.openxmlformats.org/markup-compatibility/2006" xmlns:a14="http://schemas.microsoft.com/office/drawing/2010/main">
          <mc:Choice Requires="a14">
            <p:sp>
              <p:nvSpPr>
                <p:cNvPr id="78" name="矩形 77">
                  <a:extLst>
                    <a:ext uri="{FF2B5EF4-FFF2-40B4-BE49-F238E27FC236}">
                      <a16:creationId xmlns:a16="http://schemas.microsoft.com/office/drawing/2014/main" xmlns="" id="{ED07CBBC-8C29-CA46-8132-F67D82FE1FEE}"/>
                    </a:ext>
                  </a:extLst>
                </p:cNvPr>
                <p:cNvSpPr/>
                <p:nvPr/>
              </p:nvSpPr>
              <p:spPr>
                <a:xfrm>
                  <a:off x="8743789" y="3173087"/>
                  <a:ext cx="1930463" cy="2361444"/>
                </a:xfrm>
                <a:prstGeom prst="rect">
                  <a:avLst/>
                </a:prstGeom>
                <a:solidFill>
                  <a:schemeClr val="bg1"/>
                </a:solidFill>
                <a:ln w="47625">
                  <a:solidFill>
                    <a:srgbClr val="FF0000">
                      <a:alpha val="70000"/>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14:m>
                    <m:oMath xmlns:m="http://schemas.openxmlformats.org/officeDocument/2006/math">
                      <m:r>
                        <a:rPr kumimoji="1" lang="en-US" altLang="zh-CN" i="1">
                          <a:solidFill>
                            <a:srgbClr val="FF0000"/>
                          </a:solidFill>
                          <a:latin typeface="Cambria Math" charset="0"/>
                          <a:ea typeface="Cambria Math" charset="0"/>
                          <a:cs typeface="Cambria Math" charset="0"/>
                        </a:rPr>
                        <m:t>∆</m:t>
                      </m:r>
                    </m:oMath>
                  </a14:m>
                  <a:r>
                    <a:rPr kumimoji="1" lang="en-US" altLang="zh-CN" dirty="0">
                      <a:solidFill>
                        <a:srgbClr val="FF0000"/>
                      </a:solidFill>
                    </a:rPr>
                    <a:t>BA of each SNV-protein-drug tuple</a:t>
                  </a:r>
                </a:p>
                <a:p>
                  <a:pPr algn="ctr" fontAlgn="auto">
                    <a:spcBef>
                      <a:spcPts val="0"/>
                    </a:spcBef>
                    <a:spcAft>
                      <a:spcPts val="0"/>
                    </a:spcAft>
                  </a:pPr>
                  <a:r>
                    <a:rPr kumimoji="1" lang="en-US" altLang="zh-CN" dirty="0">
                      <a:solidFill>
                        <a:srgbClr val="FF0000"/>
                      </a:solidFill>
                    </a:rPr>
                    <a:t>(</a:t>
                  </a:r>
                  <a:r>
                    <a:rPr kumimoji="1" lang="en-US" altLang="zh-CN" i="1" dirty="0">
                      <a:solidFill>
                        <a:srgbClr val="FF0000"/>
                      </a:solidFill>
                    </a:rPr>
                    <a:t>pseudo </a:t>
                  </a:r>
                  <a:r>
                    <a:rPr kumimoji="1" lang="en-US" altLang="zh-CN" dirty="0">
                      <a:solidFill>
                        <a:srgbClr val="FF0000"/>
                      </a:solidFill>
                    </a:rPr>
                    <a:t>gold-standard),</a:t>
                  </a:r>
                  <a:r>
                    <a:rPr kumimoji="1" lang="zh-CN" altLang="en-US" dirty="0">
                      <a:solidFill>
                        <a:srgbClr val="FF0000"/>
                      </a:solidFill>
                    </a:rPr>
                    <a:t> </a:t>
                  </a:r>
                  <a:r>
                    <a:rPr kumimoji="1" lang="en-US" altLang="zh-CN" dirty="0">
                      <a:solidFill>
                        <a:srgbClr val="FF0000"/>
                      </a:solidFill>
                    </a:rPr>
                    <a:t>for</a:t>
                  </a:r>
                  <a:r>
                    <a:rPr kumimoji="1" lang="zh-CN" altLang="en-US" dirty="0">
                      <a:solidFill>
                        <a:srgbClr val="FF0000"/>
                      </a:solidFill>
                    </a:rPr>
                    <a:t> </a:t>
                  </a:r>
                  <a:r>
                    <a:rPr kumimoji="1" lang="en-US" altLang="zh-CN" dirty="0">
                      <a:solidFill>
                        <a:srgbClr val="FF0000"/>
                      </a:solidFill>
                    </a:rPr>
                    <a:t>parameterizing</a:t>
                  </a:r>
                  <a:r>
                    <a:rPr kumimoji="1" lang="zh-CN" altLang="en-US" dirty="0">
                      <a:solidFill>
                        <a:srgbClr val="FF0000"/>
                      </a:solidFill>
                    </a:rPr>
                    <a:t> </a:t>
                  </a:r>
                  <a:r>
                    <a:rPr kumimoji="1" lang="en-US" altLang="zh-CN" dirty="0">
                      <a:solidFill>
                        <a:srgbClr val="FF0000"/>
                      </a:solidFill>
                    </a:rPr>
                    <a:t>statistical</a:t>
                  </a:r>
                  <a:r>
                    <a:rPr kumimoji="1" lang="zh-CN" altLang="en-US" dirty="0">
                      <a:solidFill>
                        <a:srgbClr val="FF0000"/>
                      </a:solidFill>
                    </a:rPr>
                    <a:t> </a:t>
                  </a:r>
                  <a:r>
                    <a:rPr kumimoji="1" lang="en-US" altLang="zh-CN" dirty="0">
                      <a:solidFill>
                        <a:srgbClr val="FF0000"/>
                      </a:solidFill>
                    </a:rPr>
                    <a:t>learning</a:t>
                  </a:r>
                  <a:r>
                    <a:rPr kumimoji="1" lang="zh-CN" altLang="en-US" dirty="0">
                      <a:solidFill>
                        <a:srgbClr val="FF0000"/>
                      </a:solidFill>
                    </a:rPr>
                    <a:t> </a:t>
                  </a:r>
                  <a:r>
                    <a:rPr kumimoji="1" lang="en-US" altLang="zh-CN" dirty="0">
                      <a:solidFill>
                        <a:srgbClr val="FF0000"/>
                      </a:solidFill>
                    </a:rPr>
                    <a:t>model</a:t>
                  </a:r>
                  <a:endParaRPr kumimoji="1" lang="zh-CN" altLang="en-US" dirty="0">
                    <a:solidFill>
                      <a:srgbClr val="FF0000"/>
                    </a:solidFill>
                  </a:endParaRPr>
                </a:p>
              </p:txBody>
            </p:sp>
          </mc:Choice>
          <mc:Fallback xmlns="">
            <p:sp>
              <p:nvSpPr>
                <p:cNvPr id="78" name="矩形 77">
                  <a:extLst>
                    <a:ext uri="{FF2B5EF4-FFF2-40B4-BE49-F238E27FC236}">
                      <a16:creationId xmlns="" xmlns:a16="http://schemas.microsoft.com/office/drawing/2014/main" xmlns:a14="http://schemas.microsoft.com/office/drawing/2010/main" id="{ED07CBBC-8C29-CA46-8132-F67D82FE1FEE}"/>
                    </a:ext>
                  </a:extLst>
                </p:cNvPr>
                <p:cNvSpPr>
                  <a:spLocks noRot="1" noChangeAspect="1" noMove="1" noResize="1" noEditPoints="1" noAdjustHandles="1" noChangeArrowheads="1" noChangeShapeType="1" noTextEdit="1"/>
                </p:cNvSpPr>
                <p:nvPr/>
              </p:nvSpPr>
              <p:spPr>
                <a:xfrm>
                  <a:off x="8743789" y="3173087"/>
                  <a:ext cx="1930463" cy="2361444"/>
                </a:xfrm>
                <a:prstGeom prst="rect">
                  <a:avLst/>
                </a:prstGeom>
                <a:blipFill rotWithShape="0">
                  <a:blip r:embed="rId6"/>
                  <a:stretch>
                    <a:fillRect/>
                  </a:stretch>
                </a:blipFill>
                <a:ln w="47625">
                  <a:solidFill>
                    <a:srgbClr val="FF0000">
                      <a:alpha val="70000"/>
                    </a:srgbClr>
                  </a:solidFill>
                </a:ln>
              </p:spPr>
              <p:txBody>
                <a:bodyPr/>
                <a:lstStyle/>
                <a:p>
                  <a:r>
                    <a:rPr lang="en-US">
                      <a:noFill/>
                    </a:rPr>
                    <a:t> </a:t>
                  </a:r>
                </a:p>
              </p:txBody>
            </p:sp>
          </mc:Fallback>
        </mc:AlternateContent>
        <p:sp>
          <p:nvSpPr>
            <p:cNvPr id="79" name="矩形 78">
              <a:extLst>
                <a:ext uri="{FF2B5EF4-FFF2-40B4-BE49-F238E27FC236}">
                  <a16:creationId xmlns:a16="http://schemas.microsoft.com/office/drawing/2014/main" xmlns="" id="{BF27250E-9DA5-7A4C-9037-B2BF0D949870}"/>
                </a:ext>
              </a:extLst>
            </p:cNvPr>
            <p:cNvSpPr/>
            <p:nvPr/>
          </p:nvSpPr>
          <p:spPr>
            <a:xfrm>
              <a:off x="8594291" y="5143464"/>
              <a:ext cx="699054" cy="718921"/>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80" name="Oval 345">
              <a:extLst>
                <a:ext uri="{FF2B5EF4-FFF2-40B4-BE49-F238E27FC236}">
                  <a16:creationId xmlns:a16="http://schemas.microsoft.com/office/drawing/2014/main" xmlns="" id="{DE4C4D7C-4DDC-F942-9658-43B437E648EE}"/>
                </a:ext>
              </a:extLst>
            </p:cNvPr>
            <p:cNvSpPr>
              <a:spLocks noChangeArrowheads="1"/>
            </p:cNvSpPr>
            <p:nvPr/>
          </p:nvSpPr>
          <p:spPr bwMode="auto">
            <a:xfrm>
              <a:off x="8167910" y="5171192"/>
              <a:ext cx="1151758" cy="1145557"/>
            </a:xfrm>
            <a:prstGeom prst="ellipse">
              <a:avLst/>
            </a:prstGeom>
            <a:solidFill>
              <a:srgbClr val="E71C57">
                <a:alpha val="53000"/>
              </a:srgbClr>
            </a:solidFill>
            <a:ln w="28575" cap="rnd" cmpd="sng" algn="ctr">
              <a:solidFill>
                <a:srgbClr val="FF0000">
                  <a:alpha val="7000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sz="1800" dirty="0">
                  <a:solidFill>
                    <a:srgbClr val="FFFFFF"/>
                  </a:solidFill>
                </a:rPr>
                <a:t>~10K</a:t>
              </a:r>
            </a:p>
          </p:txBody>
        </p:sp>
      </p:grpSp>
      <p:sp>
        <p:nvSpPr>
          <p:cNvPr id="81" name="右弧形箭头 80">
            <a:extLst>
              <a:ext uri="{FF2B5EF4-FFF2-40B4-BE49-F238E27FC236}">
                <a16:creationId xmlns:a16="http://schemas.microsoft.com/office/drawing/2014/main" xmlns="" id="{5CEE701C-58FC-CC40-89D4-C03E6DFFEDAD}"/>
              </a:ext>
            </a:extLst>
          </p:cNvPr>
          <p:cNvSpPr/>
          <p:nvPr/>
        </p:nvSpPr>
        <p:spPr>
          <a:xfrm rot="6453265">
            <a:off x="5787692" y="3489894"/>
            <a:ext cx="204725" cy="1706413"/>
          </a:xfrm>
          <a:prstGeom prst="curvedRightArrow">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black"/>
              </a:solidFill>
            </a:endParaRPr>
          </a:p>
        </p:txBody>
      </p:sp>
      <p:grpSp>
        <p:nvGrpSpPr>
          <p:cNvPr id="82" name="组合 81">
            <a:extLst>
              <a:ext uri="{FF2B5EF4-FFF2-40B4-BE49-F238E27FC236}">
                <a16:creationId xmlns:a16="http://schemas.microsoft.com/office/drawing/2014/main" xmlns="" id="{16D0D689-3834-9A4F-8BF7-164E31A2D1FF}"/>
              </a:ext>
            </a:extLst>
          </p:cNvPr>
          <p:cNvGrpSpPr/>
          <p:nvPr/>
        </p:nvGrpSpPr>
        <p:grpSpPr>
          <a:xfrm>
            <a:off x="5434222" y="3189728"/>
            <a:ext cx="1617266" cy="978176"/>
            <a:chOff x="6620798" y="3244326"/>
            <a:chExt cx="1944964" cy="1168063"/>
          </a:xfrm>
        </p:grpSpPr>
        <p:sp>
          <p:nvSpPr>
            <p:cNvPr id="83" name="圆角矩形 82">
              <a:extLst>
                <a:ext uri="{FF2B5EF4-FFF2-40B4-BE49-F238E27FC236}">
                  <a16:creationId xmlns:a16="http://schemas.microsoft.com/office/drawing/2014/main" xmlns="" id="{4FDF5ABA-8E6E-7E45-8BDF-B79D95277C62}"/>
                </a:ext>
              </a:extLst>
            </p:cNvPr>
            <p:cNvSpPr/>
            <p:nvPr/>
          </p:nvSpPr>
          <p:spPr>
            <a:xfrm>
              <a:off x="6635300" y="3244326"/>
              <a:ext cx="1930462" cy="961780"/>
            </a:xfrm>
            <a:prstGeom prst="roundRect">
              <a:avLst/>
            </a:prstGeom>
            <a:noFill/>
            <a:ln w="47625">
              <a:solidFill>
                <a:srgbClr val="00B050">
                  <a:alpha val="70000"/>
                </a:srgb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sz="1500" dirty="0">
                <a:solidFill>
                  <a:srgbClr val="4472C4">
                    <a:lumMod val="50000"/>
                  </a:srgbClr>
                </a:solidFill>
              </a:endParaRPr>
            </a:p>
          </p:txBody>
        </p:sp>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xmlns="" id="{5C4B52D1-0B8B-3549-BCA6-5BEACDAF73B5}"/>
                    </a:ext>
                  </a:extLst>
                </p:cNvPr>
                <p:cNvSpPr txBox="1"/>
                <p:nvPr/>
              </p:nvSpPr>
              <p:spPr>
                <a:xfrm>
                  <a:off x="6620798" y="3304393"/>
                  <a:ext cx="1900793" cy="1107996"/>
                </a:xfrm>
                <a:prstGeom prst="rect">
                  <a:avLst/>
                </a:prstGeom>
                <a:noFill/>
              </p:spPr>
              <p:txBody>
                <a:bodyPr wrap="square" rtlCol="0">
                  <a:spAutoFit/>
                </a:bodyPr>
                <a:lstStyle/>
                <a:p>
                  <a:pPr algn="ctr" fontAlgn="auto">
                    <a:spcBef>
                      <a:spcPts val="0"/>
                    </a:spcBef>
                    <a:spcAft>
                      <a:spcPts val="0"/>
                    </a:spcAft>
                  </a:pPr>
                  <a:r>
                    <a:rPr kumimoji="1" lang="en-US" altLang="zh-CN" dirty="0">
                      <a:solidFill>
                        <a:srgbClr val="00B050"/>
                      </a:solidFill>
                      <a:latin typeface="Calibri" panose="020F0502020204030204"/>
                      <a:ea typeface="DengXian" charset="-122"/>
                      <a:cs typeface=""/>
                    </a:rPr>
                    <a:t>Physically-based Data Augmenting</a:t>
                  </a:r>
                  <a:r>
                    <a:rPr kumimoji="1" lang="zh-CN" altLang="en-US" dirty="0">
                      <a:solidFill>
                        <a:srgbClr val="00B050"/>
                      </a:solidFill>
                      <a:latin typeface="Calibri" panose="020F0502020204030204"/>
                      <a:ea typeface="DengXian" charset="-122"/>
                      <a:cs typeface=""/>
                    </a:rPr>
                    <a:t> </a:t>
                  </a:r>
                  <a:r>
                    <a:rPr kumimoji="1" lang="en-US" altLang="zh-CN" dirty="0">
                      <a:solidFill>
                        <a:srgbClr val="00B050"/>
                      </a:solidFill>
                      <a:latin typeface="Calibri" panose="020F0502020204030204"/>
                      <a:ea typeface="DengXian" charset="-122"/>
                      <a:cs typeface=""/>
                    </a:rPr>
                    <a:t>to</a:t>
                  </a:r>
                  <a:r>
                    <a:rPr kumimoji="1" lang="zh-CN" altLang="en-US" dirty="0">
                      <a:solidFill>
                        <a:srgbClr val="00B050"/>
                      </a:solidFill>
                      <a:latin typeface="Calibri" panose="020F0502020204030204"/>
                      <a:ea typeface="DengXian" charset="-122"/>
                      <a:cs typeface=""/>
                    </a:rPr>
                    <a:t> </a:t>
                  </a:r>
                  <a:r>
                    <a:rPr kumimoji="1" lang="en-US" altLang="zh-CN" dirty="0">
                      <a:solidFill>
                        <a:srgbClr val="00B050"/>
                      </a:solidFill>
                      <a:latin typeface="Calibri" panose="020F0502020204030204"/>
                      <a:ea typeface="DengXian" charset="-122"/>
                      <a:cs typeface=""/>
                    </a:rPr>
                    <a:t>expand</a:t>
                  </a:r>
                  <a:r>
                    <a:rPr kumimoji="1" lang="zh-CN" altLang="en-US" dirty="0">
                      <a:solidFill>
                        <a:srgbClr val="00B050"/>
                      </a:solidFill>
                      <a:latin typeface="Calibri" panose="020F0502020204030204"/>
                      <a:ea typeface="DengXian" charset="-122"/>
                      <a:cs typeface=""/>
                    </a:rPr>
                    <a:t> </a:t>
                  </a:r>
                  <a:r>
                    <a:rPr kumimoji="1" lang="en-US" altLang="zh-CN" dirty="0">
                      <a:solidFill>
                        <a:srgbClr val="00B050"/>
                      </a:solidFill>
                      <a:latin typeface="Calibri" panose="020F0502020204030204"/>
                      <a:ea typeface="DengXian" charset="-122"/>
                      <a:cs typeface=""/>
                    </a:rPr>
                    <a:t>the</a:t>
                  </a:r>
                  <a:r>
                    <a:rPr kumimoji="1" lang="zh-CN" altLang="en-US" dirty="0">
                      <a:solidFill>
                        <a:srgbClr val="00B050"/>
                      </a:solidFill>
                      <a:latin typeface="Calibri" panose="020F0502020204030204"/>
                      <a:ea typeface="DengXian" charset="-122"/>
                      <a:cs typeface=""/>
                    </a:rPr>
                    <a:t> </a:t>
                  </a:r>
                  <a14:m>
                    <m:oMath xmlns:m="http://schemas.openxmlformats.org/officeDocument/2006/math">
                      <m:r>
                        <a:rPr kumimoji="1" lang="en-US" altLang="zh-CN" i="1">
                          <a:solidFill>
                            <a:srgbClr val="00B050"/>
                          </a:solidFill>
                          <a:latin typeface="Cambria Math" charset="0"/>
                          <a:ea typeface="Cambria Math" charset="0"/>
                          <a:cs typeface="Cambria Math" charset="0"/>
                        </a:rPr>
                        <m:t>∆ </m:t>
                      </m:r>
                    </m:oMath>
                  </a14:m>
                  <a:r>
                    <a:rPr kumimoji="1" lang="en-US" altLang="zh-CN" dirty="0">
                      <a:solidFill>
                        <a:srgbClr val="00B050"/>
                      </a:solidFill>
                      <a:latin typeface="Calibri" panose="020F0502020204030204"/>
                      <a:ea typeface="DengXian" charset="-122"/>
                      <a:cs typeface=""/>
                    </a:rPr>
                    <a:t>BA</a:t>
                  </a:r>
                  <a:r>
                    <a:rPr kumimoji="1" lang="zh-CN" altLang="en-US" dirty="0">
                      <a:solidFill>
                        <a:srgbClr val="00B050"/>
                      </a:solidFill>
                      <a:latin typeface="Calibri" panose="020F0502020204030204"/>
                      <a:ea typeface="DengXian" charset="-122"/>
                      <a:cs typeface=""/>
                    </a:rPr>
                    <a:t> </a:t>
                  </a:r>
                  <a:r>
                    <a:rPr kumimoji="1" lang="en-US" altLang="zh-CN" dirty="0">
                      <a:solidFill>
                        <a:srgbClr val="00B050"/>
                      </a:solidFill>
                      <a:latin typeface="Calibri" panose="020F0502020204030204"/>
                      <a:ea typeface="DengXian" charset="-122"/>
                      <a:cs typeface=""/>
                    </a:rPr>
                    <a:t>set</a:t>
                  </a:r>
                </a:p>
              </p:txBody>
            </p:sp>
          </mc:Choice>
          <mc:Fallback xmlns="">
            <p:sp>
              <p:nvSpPr>
                <p:cNvPr id="84" name="文本框 83">
                  <a:extLst>
                    <a:ext uri="{FF2B5EF4-FFF2-40B4-BE49-F238E27FC236}">
                      <a16:creationId xmlns:a16="http://schemas.microsoft.com/office/drawing/2014/main" id="{5C4B52D1-0B8B-3549-BCA6-5BEACDAF73B5}"/>
                    </a:ext>
                  </a:extLst>
                </p:cNvPr>
                <p:cNvSpPr txBox="1">
                  <a:spLocks noRot="1" noChangeAspect="1" noMove="1" noResize="1" noEditPoints="1" noAdjustHandles="1" noChangeArrowheads="1" noChangeShapeType="1" noTextEdit="1"/>
                </p:cNvSpPr>
                <p:nvPr/>
              </p:nvSpPr>
              <p:spPr>
                <a:xfrm>
                  <a:off x="6620798" y="3304392"/>
                  <a:ext cx="1900793" cy="830997"/>
                </a:xfrm>
                <a:prstGeom prst="rect">
                  <a:avLst/>
                </a:prstGeom>
                <a:blipFill>
                  <a:blip r:embed="rId7"/>
                  <a:stretch>
                    <a:fillRect l="-1333" t="-1493" r="-667" b="-5970"/>
                  </a:stretch>
                </a:blipFill>
              </p:spPr>
              <p:txBody>
                <a:bodyPr/>
                <a:lstStyle/>
                <a:p>
                  <a:r>
                    <a:rPr lang="zh-CN" altLang="en-US">
                      <a:noFill/>
                    </a:rPr>
                    <a:t> </a:t>
                  </a:r>
                </a:p>
              </p:txBody>
            </p:sp>
          </mc:Fallback>
        </mc:AlternateContent>
      </p:grpSp>
      <p:sp>
        <p:nvSpPr>
          <p:cNvPr id="86" name="右箭头 85">
            <a:extLst>
              <a:ext uri="{FF2B5EF4-FFF2-40B4-BE49-F238E27FC236}">
                <a16:creationId xmlns:a16="http://schemas.microsoft.com/office/drawing/2014/main" xmlns="" id="{F734E64E-BC08-6248-9196-D12DA607AC2F}"/>
              </a:ext>
            </a:extLst>
          </p:cNvPr>
          <p:cNvSpPr/>
          <p:nvPr/>
        </p:nvSpPr>
        <p:spPr>
          <a:xfrm>
            <a:off x="6164105" y="4902794"/>
            <a:ext cx="418565" cy="178218"/>
          </a:xfrm>
          <a:prstGeom prst="rightArrow">
            <a:avLst/>
          </a:prstGeom>
          <a:solidFill>
            <a:srgbClr val="00B050">
              <a:alpha val="7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88" name="文本框 87">
            <a:extLst>
              <a:ext uri="{FF2B5EF4-FFF2-40B4-BE49-F238E27FC236}">
                <a16:creationId xmlns:a16="http://schemas.microsoft.com/office/drawing/2014/main" xmlns="" id="{E7400F73-ADC8-CA48-A46C-855E03544F85}"/>
              </a:ext>
            </a:extLst>
          </p:cNvPr>
          <p:cNvSpPr txBox="1"/>
          <p:nvPr/>
        </p:nvSpPr>
        <p:spPr>
          <a:xfrm>
            <a:off x="5903809" y="5099009"/>
            <a:ext cx="940240" cy="253916"/>
          </a:xfrm>
          <a:prstGeom prst="rect">
            <a:avLst/>
          </a:prstGeom>
          <a:noFill/>
        </p:spPr>
        <p:txBody>
          <a:bodyPr wrap="square" rtlCol="0">
            <a:spAutoFit/>
          </a:bodyPr>
          <a:lstStyle/>
          <a:p>
            <a:pPr algn="ctr" fontAlgn="auto">
              <a:spcBef>
                <a:spcPts val="0"/>
              </a:spcBef>
              <a:spcAft>
                <a:spcPts val="0"/>
              </a:spcAft>
            </a:pPr>
            <a:r>
              <a:rPr kumimoji="1" lang="en-US" altLang="zh-CN" sz="1050" dirty="0">
                <a:solidFill>
                  <a:srgbClr val="00B050"/>
                </a:solidFill>
                <a:latin typeface="Calibri" panose="020F0502020204030204"/>
                <a:ea typeface="DengXian" charset="-122"/>
                <a:cs typeface=""/>
              </a:rPr>
              <a:t>Docking</a:t>
            </a:r>
            <a:r>
              <a:rPr kumimoji="1" lang="zh-CN" altLang="en-US" sz="1050" dirty="0">
                <a:solidFill>
                  <a:srgbClr val="00B050"/>
                </a:solidFill>
                <a:latin typeface="Calibri" panose="020F0502020204030204"/>
                <a:ea typeface="DengXian" charset="-122"/>
                <a:cs typeface=""/>
              </a:rPr>
              <a:t> </a:t>
            </a:r>
            <a:endParaRPr kumimoji="1" lang="en-US" altLang="zh-CN" sz="1050" dirty="0">
              <a:solidFill>
                <a:srgbClr val="00B050"/>
              </a:solidFill>
              <a:latin typeface="Calibri" panose="020F0502020204030204"/>
              <a:ea typeface="DengXian" charset="-122"/>
              <a:cs typeface=""/>
            </a:endParaRPr>
          </a:p>
        </p:txBody>
      </p:sp>
      <p:cxnSp>
        <p:nvCxnSpPr>
          <p:cNvPr id="90" name="直线连接符 89">
            <a:extLst>
              <a:ext uri="{FF2B5EF4-FFF2-40B4-BE49-F238E27FC236}">
                <a16:creationId xmlns:a16="http://schemas.microsoft.com/office/drawing/2014/main" xmlns="" id="{BE3513CE-0B7A-BE4A-BEAF-1417B5F03C40}"/>
              </a:ext>
            </a:extLst>
          </p:cNvPr>
          <p:cNvCxnSpPr>
            <a:cxnSpLocks/>
          </p:cNvCxnSpPr>
          <p:nvPr/>
        </p:nvCxnSpPr>
        <p:spPr>
          <a:xfrm>
            <a:off x="4587895" y="1959412"/>
            <a:ext cx="0" cy="1965912"/>
          </a:xfrm>
          <a:prstGeom prst="line">
            <a:avLst/>
          </a:prstGeom>
          <a:ln/>
        </p:spPr>
        <p:style>
          <a:lnRef idx="3">
            <a:schemeClr val="accent3"/>
          </a:lnRef>
          <a:fillRef idx="0">
            <a:schemeClr val="accent3"/>
          </a:fillRef>
          <a:effectRef idx="2">
            <a:schemeClr val="accent3"/>
          </a:effectRef>
          <a:fontRef idx="minor">
            <a:schemeClr val="tx1"/>
          </a:fontRef>
        </p:style>
      </p:cxnSp>
      <p:sp>
        <p:nvSpPr>
          <p:cNvPr id="46" name="矩形 45">
            <a:extLst>
              <a:ext uri="{FF2B5EF4-FFF2-40B4-BE49-F238E27FC236}">
                <a16:creationId xmlns:a16="http://schemas.microsoft.com/office/drawing/2014/main" xmlns="" id="{78F493A8-5D37-C54E-ADC1-83BDE996AA3A}"/>
              </a:ext>
            </a:extLst>
          </p:cNvPr>
          <p:cNvSpPr/>
          <p:nvPr/>
        </p:nvSpPr>
        <p:spPr>
          <a:xfrm rot="16200000">
            <a:off x="-127596" y="3588645"/>
            <a:ext cx="686598" cy="276999"/>
          </a:xfrm>
          <a:prstGeom prst="rect">
            <a:avLst/>
          </a:prstGeom>
        </p:spPr>
        <p:txBody>
          <a:bodyPr wrap="non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amount</a:t>
            </a:r>
            <a:endParaRPr kumimoji="1" lang="zh-CN" altLang="en-US" dirty="0">
              <a:solidFill>
                <a:prstClr val="black"/>
              </a:solidFill>
              <a:latin typeface="Calibri" panose="020F0502020204030204"/>
              <a:ea typeface="DengXian" charset="-122"/>
              <a:cs typeface=""/>
            </a:endParaRPr>
          </a:p>
        </p:txBody>
      </p:sp>
      <p:sp>
        <p:nvSpPr>
          <p:cNvPr id="47" name="矩形 46">
            <a:extLst>
              <a:ext uri="{FF2B5EF4-FFF2-40B4-BE49-F238E27FC236}">
                <a16:creationId xmlns:a16="http://schemas.microsoft.com/office/drawing/2014/main" xmlns="" id="{49732568-B85C-484C-BACF-7096B9575210}"/>
              </a:ext>
            </a:extLst>
          </p:cNvPr>
          <p:cNvSpPr/>
          <p:nvPr/>
        </p:nvSpPr>
        <p:spPr>
          <a:xfrm>
            <a:off x="1509731" y="5406166"/>
            <a:ext cx="478016" cy="276999"/>
          </a:xfrm>
          <a:prstGeom prst="rect">
            <a:avLst/>
          </a:prstGeom>
        </p:spPr>
        <p:txBody>
          <a:bodyPr wrap="non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time</a:t>
            </a:r>
            <a:endParaRPr kumimoji="1" lang="zh-CN" altLang="en-US" dirty="0">
              <a:solidFill>
                <a:prstClr val="black"/>
              </a:solidFill>
              <a:latin typeface="Calibri" panose="020F0502020204030204"/>
              <a:ea typeface="DengXian" charset="-122"/>
              <a:cs typeface=""/>
            </a:endParaRPr>
          </a:p>
        </p:txBody>
      </p:sp>
      <p:sp>
        <p:nvSpPr>
          <p:cNvPr id="62" name="矩形 61">
            <a:extLst>
              <a:ext uri="{FF2B5EF4-FFF2-40B4-BE49-F238E27FC236}">
                <a16:creationId xmlns:a16="http://schemas.microsoft.com/office/drawing/2014/main" xmlns="" id="{701E57AB-A803-D94E-9679-7EE10BD68168}"/>
              </a:ext>
            </a:extLst>
          </p:cNvPr>
          <p:cNvSpPr/>
          <p:nvPr/>
        </p:nvSpPr>
        <p:spPr>
          <a:xfrm>
            <a:off x="3302277" y="5429305"/>
            <a:ext cx="396262" cy="219291"/>
          </a:xfrm>
          <a:prstGeom prst="rect">
            <a:avLst/>
          </a:prstGeom>
        </p:spPr>
        <p:txBody>
          <a:bodyPr wrap="none">
            <a:spAutoFit/>
          </a:bodyPr>
          <a:lstStyle/>
          <a:p>
            <a:pPr fontAlgn="auto">
              <a:spcBef>
                <a:spcPts val="0"/>
              </a:spcBef>
              <a:spcAft>
                <a:spcPts val="0"/>
              </a:spcAft>
            </a:pPr>
            <a:r>
              <a:rPr kumimoji="1" lang="en-US" altLang="zh-CN" sz="825" b="0" dirty="0">
                <a:solidFill>
                  <a:prstClr val="black"/>
                </a:solidFill>
                <a:latin typeface="Calibri" panose="020F0502020204030204"/>
                <a:ea typeface="DengXian" charset="-122"/>
                <a:cs typeface=""/>
              </a:rPr>
              <a:t>2019</a:t>
            </a:r>
            <a:endParaRPr kumimoji="1" lang="zh-CN" altLang="en-US" sz="825" b="0" dirty="0">
              <a:solidFill>
                <a:prstClr val="black"/>
              </a:solidFill>
              <a:latin typeface="Calibri" panose="020F0502020204030204"/>
              <a:ea typeface="DengXian" charset="-122"/>
              <a:cs typeface=""/>
            </a:endParaRPr>
          </a:p>
        </p:txBody>
      </p:sp>
      <p:sp>
        <p:nvSpPr>
          <p:cNvPr id="77" name="矩形 76">
            <a:extLst>
              <a:ext uri="{FF2B5EF4-FFF2-40B4-BE49-F238E27FC236}">
                <a16:creationId xmlns:a16="http://schemas.microsoft.com/office/drawing/2014/main" xmlns="" id="{D1D255F3-AAB3-C64C-B05E-B597025C412D}"/>
              </a:ext>
            </a:extLst>
          </p:cNvPr>
          <p:cNvSpPr/>
          <p:nvPr/>
        </p:nvSpPr>
        <p:spPr>
          <a:xfrm>
            <a:off x="2473627" y="5429305"/>
            <a:ext cx="396262" cy="219291"/>
          </a:xfrm>
          <a:prstGeom prst="rect">
            <a:avLst/>
          </a:prstGeom>
        </p:spPr>
        <p:txBody>
          <a:bodyPr wrap="none">
            <a:spAutoFit/>
          </a:bodyPr>
          <a:lstStyle/>
          <a:p>
            <a:pPr fontAlgn="auto">
              <a:spcBef>
                <a:spcPts val="0"/>
              </a:spcBef>
              <a:spcAft>
                <a:spcPts val="0"/>
              </a:spcAft>
            </a:pPr>
            <a:r>
              <a:rPr kumimoji="1" lang="en-US" altLang="zh-CN" sz="825" b="0" dirty="0">
                <a:solidFill>
                  <a:prstClr val="black"/>
                </a:solidFill>
                <a:latin typeface="Calibri" panose="020F0502020204030204"/>
                <a:ea typeface="DengXian" charset="-122"/>
                <a:cs typeface=""/>
              </a:rPr>
              <a:t>2015</a:t>
            </a:r>
            <a:endParaRPr kumimoji="1" lang="zh-CN" altLang="en-US" sz="825" b="0" dirty="0">
              <a:solidFill>
                <a:prstClr val="black"/>
              </a:solidFill>
              <a:latin typeface="Calibri" panose="020F0502020204030204"/>
              <a:ea typeface="DengXian" charset="-122"/>
              <a:cs typeface=""/>
            </a:endParaRPr>
          </a:p>
        </p:txBody>
      </p:sp>
      <p:sp>
        <p:nvSpPr>
          <p:cNvPr id="48"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4100226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1A57FC2F-D78F-1848-959A-4CFBB77946DB}"/>
              </a:ext>
            </a:extLst>
          </p:cNvPr>
          <p:cNvSpPr/>
          <p:nvPr/>
        </p:nvSpPr>
        <p:spPr>
          <a:xfrm>
            <a:off x="4254884" y="4369783"/>
            <a:ext cx="1899703" cy="1048976"/>
          </a:xfrm>
          <a:prstGeom prst="rect">
            <a:avLst/>
          </a:prstGeom>
          <a:solidFill>
            <a:schemeClr val="accent5">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4" name="矩形 3">
            <a:extLst>
              <a:ext uri="{FF2B5EF4-FFF2-40B4-BE49-F238E27FC236}">
                <a16:creationId xmlns:a16="http://schemas.microsoft.com/office/drawing/2014/main" xmlns="" id="{B107B5EE-7609-5D41-A2CD-C945CAA0C4C0}"/>
              </a:ext>
            </a:extLst>
          </p:cNvPr>
          <p:cNvSpPr/>
          <p:nvPr/>
        </p:nvSpPr>
        <p:spPr>
          <a:xfrm>
            <a:off x="4256033" y="3976198"/>
            <a:ext cx="1899703" cy="190312"/>
          </a:xfrm>
          <a:prstGeom prst="rect">
            <a:avLst/>
          </a:prstGeom>
          <a:solidFill>
            <a:srgbClr val="F4C6E0">
              <a:alpha val="2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2" name="幻灯片编号占位符 1"/>
          <p:cNvSpPr>
            <a:spLocks noGrp="1"/>
          </p:cNvSpPr>
          <p:nvPr>
            <p:ph type="sldNum" sz="quarter" idx="12"/>
          </p:nvPr>
        </p:nvSpPr>
        <p:spPr>
          <a:xfrm>
            <a:off x="6519641" y="6410891"/>
            <a:ext cx="2057400" cy="273844"/>
          </a:xfrm>
        </p:spPr>
        <p:txBody>
          <a:bodyPr/>
          <a:lstStyle/>
          <a:p>
            <a:fld id="{30B938F4-FFEC-BA46-B3EB-1F4154EFE73A}" type="slidenum">
              <a:rPr lang="en-US" smtClean="0">
                <a:solidFill>
                  <a:prstClr val="black">
                    <a:tint val="75000"/>
                  </a:prstClr>
                </a:solidFill>
              </a:rPr>
              <a:pPr/>
              <a:t>47</a:t>
            </a:fld>
            <a:endParaRPr lang="en-US" dirty="0">
              <a:solidFill>
                <a:prstClr val="black">
                  <a:tint val="75000"/>
                </a:prstClr>
              </a:solidFill>
            </a:endParaRPr>
          </a:p>
        </p:txBody>
      </p:sp>
      <p:cxnSp>
        <p:nvCxnSpPr>
          <p:cNvPr id="13" name="直线连接符 12">
            <a:extLst>
              <a:ext uri="{FF2B5EF4-FFF2-40B4-BE49-F238E27FC236}">
                <a16:creationId xmlns:a16="http://schemas.microsoft.com/office/drawing/2014/main" xmlns="" id="{64FDFC13-520B-0D41-B2BC-51412476B76B}"/>
              </a:ext>
            </a:extLst>
          </p:cNvPr>
          <p:cNvCxnSpPr/>
          <p:nvPr/>
        </p:nvCxnSpPr>
        <p:spPr>
          <a:xfrm>
            <a:off x="66998" y="1037901"/>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14" name="文本框 13">
            <a:extLst>
              <a:ext uri="{FF2B5EF4-FFF2-40B4-BE49-F238E27FC236}">
                <a16:creationId xmlns:a16="http://schemas.microsoft.com/office/drawing/2014/main" xmlns="" id="{551A61B0-8433-564C-BB10-FB4D7CCFFA88}"/>
              </a:ext>
            </a:extLst>
          </p:cNvPr>
          <p:cNvSpPr txBox="1"/>
          <p:nvPr/>
        </p:nvSpPr>
        <p:spPr>
          <a:xfrm>
            <a:off x="0" y="494348"/>
            <a:ext cx="9411987" cy="338554"/>
          </a:xfrm>
          <a:prstGeom prst="rect">
            <a:avLst/>
          </a:prstGeom>
          <a:noFill/>
        </p:spPr>
        <p:txBody>
          <a:bodyPr wrap="square" rtlCol="0">
            <a:spAutoFit/>
          </a:bodyPr>
          <a:lstStyle/>
          <a:p>
            <a:pPr fontAlgn="auto">
              <a:spcBef>
                <a:spcPts val="0"/>
              </a:spcBef>
              <a:spcAft>
                <a:spcPts val="0"/>
              </a:spcAft>
            </a:pPr>
            <a:r>
              <a:rPr kumimoji="1" lang="en-US" altLang="zh-CN" sz="1600" dirty="0" smtClean="0">
                <a:solidFill>
                  <a:prstClr val="black"/>
                </a:solidFill>
                <a:latin typeface="Helvetica" pitchFamily="2" charset="0"/>
                <a:ea typeface="DengXian" charset="-122"/>
                <a:cs typeface=""/>
              </a:rPr>
              <a:t>3 Feature </a:t>
            </a:r>
            <a:r>
              <a:rPr kumimoji="1" lang="en-US" altLang="zh-CN" sz="1600" dirty="0">
                <a:solidFill>
                  <a:prstClr val="black"/>
                </a:solidFill>
                <a:latin typeface="Helvetica" pitchFamily="2" charset="0"/>
                <a:ea typeface="DengXian" charset="-122"/>
                <a:cs typeface=""/>
              </a:rPr>
              <a:t>Groups as Predictor, with 4 Application Cases Based on Info Availability </a:t>
            </a:r>
            <a:endParaRPr kumimoji="1" lang="zh-CN" altLang="en-US" sz="1600" dirty="0">
              <a:solidFill>
                <a:prstClr val="black"/>
              </a:solidFill>
              <a:latin typeface="Helvetica" pitchFamily="2" charset="0"/>
              <a:ea typeface="DengXian" charset="-122"/>
              <a:cs typeface=""/>
            </a:endParaRPr>
          </a:p>
        </p:txBody>
      </p:sp>
      <p:cxnSp>
        <p:nvCxnSpPr>
          <p:cNvPr id="27" name="直线连接符 26">
            <a:extLst>
              <a:ext uri="{FF2B5EF4-FFF2-40B4-BE49-F238E27FC236}">
                <a16:creationId xmlns:a16="http://schemas.microsoft.com/office/drawing/2014/main" xmlns="" id="{04A18555-9634-1942-9C97-B29D1FCAC99A}"/>
              </a:ext>
            </a:extLst>
          </p:cNvPr>
          <p:cNvCxnSpPr/>
          <p:nvPr/>
        </p:nvCxnSpPr>
        <p:spPr>
          <a:xfrm>
            <a:off x="137161" y="3429000"/>
            <a:ext cx="8435714" cy="0"/>
          </a:xfrm>
          <a:prstGeom prst="line">
            <a:avLst/>
          </a:prstGeom>
          <a:ln w="47625"/>
        </p:spPr>
        <p:style>
          <a:lnRef idx="3">
            <a:schemeClr val="accent3"/>
          </a:lnRef>
          <a:fillRef idx="0">
            <a:schemeClr val="accent3"/>
          </a:fillRef>
          <a:effectRef idx="2">
            <a:schemeClr val="accent3"/>
          </a:effectRef>
          <a:fontRef idx="minor">
            <a:schemeClr val="tx1"/>
          </a:fontRef>
        </p:style>
      </p:cxnSp>
      <p:sp>
        <p:nvSpPr>
          <p:cNvPr id="11" name="文本框 10"/>
          <p:cNvSpPr txBox="1"/>
          <p:nvPr/>
        </p:nvSpPr>
        <p:spPr>
          <a:xfrm>
            <a:off x="4284855" y="3791614"/>
            <a:ext cx="1941494" cy="1754326"/>
          </a:xfrm>
          <a:prstGeom prst="rect">
            <a:avLst/>
          </a:prstGeom>
          <a:noFill/>
        </p:spPr>
        <p:txBody>
          <a:bodyPr wrap="none" rtlCol="0">
            <a:spAutoFit/>
          </a:bodyPr>
          <a:lstStyle/>
          <a:p>
            <a:pPr fontAlgn="auto">
              <a:lnSpc>
                <a:spcPct val="200000"/>
              </a:lnSpc>
              <a:spcBef>
                <a:spcPts val="0"/>
              </a:spcBef>
              <a:spcAft>
                <a:spcPts val="0"/>
              </a:spcAft>
            </a:pPr>
            <a:r>
              <a:rPr kumimoji="1" lang="en-US" altLang="zh-CN" sz="1350" dirty="0">
                <a:solidFill>
                  <a:srgbClr val="4472C4">
                    <a:lumMod val="50000"/>
                  </a:srgbClr>
                </a:solidFill>
                <a:latin typeface="Calibri" panose="020F0502020204030204"/>
                <a:ea typeface="DengXian" charset="-122"/>
                <a:cs typeface=""/>
              </a:rPr>
              <a:t>SNV + Structure + Ligand</a:t>
            </a:r>
          </a:p>
          <a:p>
            <a:pPr fontAlgn="auto">
              <a:lnSpc>
                <a:spcPct val="200000"/>
              </a:lnSpc>
              <a:spcBef>
                <a:spcPts val="0"/>
              </a:spcBef>
              <a:spcAft>
                <a:spcPts val="0"/>
              </a:spcAft>
            </a:pPr>
            <a:r>
              <a:rPr kumimoji="1" lang="en-US" altLang="zh-CN" sz="1350" dirty="0">
                <a:solidFill>
                  <a:srgbClr val="4472C4">
                    <a:lumMod val="50000"/>
                  </a:srgbClr>
                </a:solidFill>
                <a:latin typeface="Calibri" panose="020F0502020204030204"/>
                <a:ea typeface="DengXian" charset="-122"/>
                <a:cs typeface=""/>
              </a:rPr>
              <a:t>SNV + Structure</a:t>
            </a:r>
          </a:p>
          <a:p>
            <a:pPr fontAlgn="auto">
              <a:lnSpc>
                <a:spcPct val="200000"/>
              </a:lnSpc>
              <a:spcBef>
                <a:spcPts val="0"/>
              </a:spcBef>
              <a:spcAft>
                <a:spcPts val="0"/>
              </a:spcAft>
            </a:pPr>
            <a:r>
              <a:rPr kumimoji="1" lang="en-US" altLang="zh-CN" sz="1350" dirty="0">
                <a:solidFill>
                  <a:srgbClr val="4472C4">
                    <a:lumMod val="50000"/>
                  </a:srgbClr>
                </a:solidFill>
                <a:latin typeface="Calibri" panose="020F0502020204030204"/>
                <a:ea typeface="DengXian" charset="-122"/>
                <a:cs typeface=""/>
              </a:rPr>
              <a:t>SNV + Ligand </a:t>
            </a:r>
          </a:p>
          <a:p>
            <a:pPr fontAlgn="auto">
              <a:lnSpc>
                <a:spcPct val="200000"/>
              </a:lnSpc>
              <a:spcBef>
                <a:spcPts val="0"/>
              </a:spcBef>
              <a:spcAft>
                <a:spcPts val="0"/>
              </a:spcAft>
            </a:pPr>
            <a:r>
              <a:rPr kumimoji="1" lang="en-US" altLang="zh-CN" sz="1350" dirty="0">
                <a:solidFill>
                  <a:srgbClr val="4472C4">
                    <a:lumMod val="50000"/>
                  </a:srgbClr>
                </a:solidFill>
                <a:latin typeface="Calibri" panose="020F0502020204030204"/>
                <a:ea typeface="DengXian" charset="-122"/>
                <a:cs typeface=""/>
              </a:rPr>
              <a:t>SNV only</a:t>
            </a:r>
          </a:p>
        </p:txBody>
      </p:sp>
      <p:sp>
        <p:nvSpPr>
          <p:cNvPr id="19" name="左大括号 18"/>
          <p:cNvSpPr/>
          <p:nvPr/>
        </p:nvSpPr>
        <p:spPr>
          <a:xfrm>
            <a:off x="4073004" y="4057398"/>
            <a:ext cx="183029" cy="1280160"/>
          </a:xfrm>
          <a:prstGeom prst="leftBrac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sp>
        <p:nvSpPr>
          <p:cNvPr id="29" name="ee4pHeader1">
            <a:extLst>
              <a:ext uri="{FF2B5EF4-FFF2-40B4-BE49-F238E27FC236}">
                <a16:creationId xmlns:a16="http://schemas.microsoft.com/office/drawing/2014/main" xmlns="" id="{49ECA0CE-BC86-BB46-A97A-56F26FC50F06}"/>
              </a:ext>
            </a:extLst>
          </p:cNvPr>
          <p:cNvSpPr>
            <a:spLocks noChangeArrowheads="1"/>
          </p:cNvSpPr>
          <p:nvPr>
            <p:custDataLst>
              <p:tags r:id="rId1"/>
            </p:custDataLst>
          </p:nvPr>
        </p:nvSpPr>
        <p:spPr bwMode="gray">
          <a:xfrm>
            <a:off x="241326" y="4117246"/>
            <a:ext cx="1515251" cy="1125071"/>
          </a:xfrm>
          <a:prstGeom prst="homePlate">
            <a:avLst>
              <a:gd name="adj" fmla="val 12004"/>
            </a:avLst>
          </a:prstGeom>
          <a:solidFill>
            <a:schemeClr val="accent5">
              <a:lumMod val="75000"/>
            </a:schemeClr>
          </a:solidFill>
          <a:ln w="38100" cap="rnd" algn="ctr">
            <a:solidFill>
              <a:schemeClr val="accent5">
                <a:lumMod val="50000"/>
              </a:schemeClr>
            </a:solidFill>
            <a:round/>
            <a:headEnd/>
            <a:tailEnd/>
          </a:ln>
        </p:spPr>
        <p:txBody>
          <a:bodyPr lIns="0" tIns="0" rIns="0" bIns="0" anchor="ctr" anchorCtr="0"/>
          <a:lstStyle/>
          <a:p>
            <a:pPr algn="ctr" eaLnBrk="0" fontAlgn="auto" hangingPunct="0">
              <a:spcBef>
                <a:spcPts val="0"/>
              </a:spcBef>
              <a:spcAft>
                <a:spcPts val="0"/>
              </a:spcAft>
            </a:pPr>
            <a:r>
              <a:rPr kumimoji="1" lang="en-US" altLang="zh-CN" b="0" dirty="0">
                <a:solidFill>
                  <a:prstClr val="white"/>
                </a:solidFill>
                <a:latin typeface="Calibri" panose="020F0502020204030204"/>
                <a:ea typeface="DengXian" charset="-122"/>
                <a:cs typeface=""/>
              </a:rPr>
              <a:t>Will SNV of interest disrupt protein-ligand binding</a:t>
            </a:r>
            <a:r>
              <a:rPr lang="en-US" i="1" dirty="0">
                <a:solidFill>
                  <a:prstClr val="white"/>
                </a:solidFill>
                <a:latin typeface="Calibri" panose="020F0502020204030204"/>
                <a:ea typeface=""/>
                <a:cs typeface=""/>
                <a:sym typeface="Trebuchet MS" panose="020B0603020202020204" pitchFamily="34" charset="0"/>
              </a:rPr>
              <a:t>  </a:t>
            </a:r>
          </a:p>
        </p:txBody>
      </p:sp>
      <p:grpSp>
        <p:nvGrpSpPr>
          <p:cNvPr id="33" name="组合 32">
            <a:extLst>
              <a:ext uri="{FF2B5EF4-FFF2-40B4-BE49-F238E27FC236}">
                <a16:creationId xmlns:a16="http://schemas.microsoft.com/office/drawing/2014/main" xmlns="" id="{602EC009-7DD9-5C43-B301-2F5B0EEBE6A9}"/>
              </a:ext>
            </a:extLst>
          </p:cNvPr>
          <p:cNvGrpSpPr/>
          <p:nvPr/>
        </p:nvGrpSpPr>
        <p:grpSpPr>
          <a:xfrm>
            <a:off x="2009236" y="4176368"/>
            <a:ext cx="2388382" cy="852895"/>
            <a:chOff x="3098457" y="1389521"/>
            <a:chExt cx="3184509" cy="1137193"/>
          </a:xfrm>
        </p:grpSpPr>
        <p:sp>
          <p:nvSpPr>
            <p:cNvPr id="25" name="矩形 24">
              <a:extLst>
                <a:ext uri="{FF2B5EF4-FFF2-40B4-BE49-F238E27FC236}">
                  <a16:creationId xmlns:a16="http://schemas.microsoft.com/office/drawing/2014/main" xmlns="" id="{4AA95AA3-67D3-5046-8953-76B714E43FD6}"/>
                </a:ext>
              </a:extLst>
            </p:cNvPr>
            <p:cNvSpPr/>
            <p:nvPr/>
          </p:nvSpPr>
          <p:spPr>
            <a:xfrm>
              <a:off x="3467561" y="1572606"/>
              <a:ext cx="2815405" cy="954108"/>
            </a:xfrm>
            <a:prstGeom prst="rect">
              <a:avLst/>
            </a:prstGeom>
          </p:spPr>
          <p:txBody>
            <a:bodyPr wrap="squar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 random forest model trained based on information available</a:t>
              </a:r>
              <a:endParaRPr kumimoji="1" lang="zh-CN" altLang="en-US" sz="1350" dirty="0">
                <a:solidFill>
                  <a:prstClr val="black"/>
                </a:solidFill>
                <a:latin typeface="Calibri" panose="020F0502020204030204"/>
                <a:ea typeface="DengXian" charset="-122"/>
                <a:cs typeface=""/>
              </a:endParaRPr>
            </a:p>
          </p:txBody>
        </p:sp>
        <p:sp>
          <p:nvSpPr>
            <p:cNvPr id="31" name="Oval 113">
              <a:extLst>
                <a:ext uri="{FF2B5EF4-FFF2-40B4-BE49-F238E27FC236}">
                  <a16:creationId xmlns:a16="http://schemas.microsoft.com/office/drawing/2014/main" xmlns="" id="{DF7678A5-52F4-B041-AB14-F38BEABA3D95}"/>
                </a:ext>
              </a:extLst>
            </p:cNvPr>
            <p:cNvSpPr>
              <a:spLocks noChangeArrowheads="1"/>
            </p:cNvSpPr>
            <p:nvPr/>
          </p:nvSpPr>
          <p:spPr bwMode="auto">
            <a:xfrm>
              <a:off x="3098457" y="1389521"/>
              <a:ext cx="434361" cy="454771"/>
            </a:xfrm>
            <a:prstGeom prst="ellipse">
              <a:avLst/>
            </a:prstGeom>
            <a:solidFill>
              <a:schemeClr val="accent1">
                <a:lumMod val="75000"/>
                <a:alpha val="70000"/>
              </a:schemeClr>
            </a:solidFill>
            <a:ln w="28575" cap="rnd" cmpd="sng" algn="ctr">
              <a:solidFill>
                <a:schemeClr val="accent5">
                  <a:lumMod val="5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sz="1800" dirty="0">
                  <a:solidFill>
                    <a:srgbClr val="FFFFFF"/>
                  </a:solidFill>
                </a:rPr>
                <a:t>4</a:t>
              </a:r>
            </a:p>
          </p:txBody>
        </p:sp>
      </p:grpSp>
      <p:grpSp>
        <p:nvGrpSpPr>
          <p:cNvPr id="6" name="组合 5">
            <a:extLst>
              <a:ext uri="{FF2B5EF4-FFF2-40B4-BE49-F238E27FC236}">
                <a16:creationId xmlns:a16="http://schemas.microsoft.com/office/drawing/2014/main" xmlns="" id="{DB4A25A3-DF50-2C44-B679-62146ADC2B47}"/>
              </a:ext>
            </a:extLst>
          </p:cNvPr>
          <p:cNvGrpSpPr/>
          <p:nvPr/>
        </p:nvGrpSpPr>
        <p:grpSpPr>
          <a:xfrm>
            <a:off x="241327" y="1550742"/>
            <a:ext cx="8331548" cy="1590497"/>
            <a:chOff x="432619" y="3861616"/>
            <a:chExt cx="11108731" cy="2120663"/>
          </a:xfrm>
        </p:grpSpPr>
        <p:grpSp>
          <p:nvGrpSpPr>
            <p:cNvPr id="16" name="组合 15">
              <a:extLst>
                <a:ext uri="{FF2B5EF4-FFF2-40B4-BE49-F238E27FC236}">
                  <a16:creationId xmlns:a16="http://schemas.microsoft.com/office/drawing/2014/main" xmlns="" id="{E7537CA9-5521-B343-B754-5D405FB47691}"/>
                </a:ext>
              </a:extLst>
            </p:cNvPr>
            <p:cNvGrpSpPr/>
            <p:nvPr/>
          </p:nvGrpSpPr>
          <p:grpSpPr>
            <a:xfrm>
              <a:off x="5679850" y="3861616"/>
              <a:ext cx="5861500" cy="2120663"/>
              <a:chOff x="1727304" y="3617036"/>
              <a:chExt cx="5861500" cy="2120663"/>
            </a:xfrm>
          </p:grpSpPr>
          <p:sp>
            <p:nvSpPr>
              <p:cNvPr id="5" name="圆角矩形 4">
                <a:extLst>
                  <a:ext uri="{FF2B5EF4-FFF2-40B4-BE49-F238E27FC236}">
                    <a16:creationId xmlns:a16="http://schemas.microsoft.com/office/drawing/2014/main" xmlns="" id="{410E4C91-114A-0C4B-BF25-6332407DF49F}"/>
                  </a:ext>
                </a:extLst>
              </p:cNvPr>
              <p:cNvSpPr/>
              <p:nvPr/>
            </p:nvSpPr>
            <p:spPr>
              <a:xfrm>
                <a:off x="1727304" y="4355205"/>
                <a:ext cx="1860827" cy="1382494"/>
              </a:xfrm>
              <a:prstGeom prst="roundRect">
                <a:avLst/>
              </a:prstGeom>
              <a:noFill/>
              <a:ln w="47625">
                <a:solidFill>
                  <a:schemeClr val="accent4">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Allele Frequency</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SIFT </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PolyPhen-2</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GERP</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Germline/Somatic</a:t>
                </a:r>
                <a:endParaRPr kumimoji="1" lang="zh-CN" altLang="en-US" sz="1000" dirty="0">
                  <a:solidFill>
                    <a:srgbClr val="002060"/>
                  </a:solidFill>
                </a:endParaRPr>
              </a:p>
            </p:txBody>
          </p:sp>
          <p:sp>
            <p:nvSpPr>
              <p:cNvPr id="17" name="圆角矩形 16">
                <a:extLst>
                  <a:ext uri="{FF2B5EF4-FFF2-40B4-BE49-F238E27FC236}">
                    <a16:creationId xmlns:a16="http://schemas.microsoft.com/office/drawing/2014/main" xmlns="" id="{D96D7D1E-6073-254C-B578-178528EE4638}"/>
                  </a:ext>
                </a:extLst>
              </p:cNvPr>
              <p:cNvSpPr/>
              <p:nvPr/>
            </p:nvSpPr>
            <p:spPr>
              <a:xfrm>
                <a:off x="3753065" y="3617036"/>
                <a:ext cx="1834978" cy="569711"/>
              </a:xfrm>
              <a:prstGeom prst="roundRect">
                <a:avLst/>
              </a:prstGeom>
              <a:solidFill>
                <a:schemeClr val="accent6">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a:solidFill>
                      <a:srgbClr val="002060"/>
                    </a:solidFill>
                  </a:rPr>
                  <a:t>Ligand Feature</a:t>
                </a:r>
                <a:endParaRPr kumimoji="1" lang="zh-CN" altLang="en-US" sz="1350" dirty="0">
                  <a:solidFill>
                    <a:srgbClr val="002060"/>
                  </a:solidFill>
                </a:endParaRPr>
              </a:p>
            </p:txBody>
          </p:sp>
          <p:sp>
            <p:nvSpPr>
              <p:cNvPr id="18" name="圆角矩形 17">
                <a:extLst>
                  <a:ext uri="{FF2B5EF4-FFF2-40B4-BE49-F238E27FC236}">
                    <a16:creationId xmlns:a16="http://schemas.microsoft.com/office/drawing/2014/main" xmlns="" id="{0CCE0BA7-2BD4-AE4E-A116-86C00C6FF906}"/>
                  </a:ext>
                </a:extLst>
              </p:cNvPr>
              <p:cNvSpPr/>
              <p:nvPr/>
            </p:nvSpPr>
            <p:spPr>
              <a:xfrm>
                <a:off x="3753066" y="4367609"/>
                <a:ext cx="1860828" cy="1359768"/>
              </a:xfrm>
              <a:prstGeom prst="roundRect">
                <a:avLst/>
              </a:prstGeom>
              <a:noFill/>
              <a:ln w="47625">
                <a:solidFill>
                  <a:schemeClr val="accent6">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Molecular Weight</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H-bond donor</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H-bond acceptor</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Rotatable Bond #</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Polar Surface </a:t>
                </a:r>
                <a:r>
                  <a:rPr kumimoji="1" lang="en-US" altLang="zh-CN" sz="1050" dirty="0">
                    <a:solidFill>
                      <a:srgbClr val="002060"/>
                    </a:solidFill>
                  </a:rPr>
                  <a:t>Area</a:t>
                </a:r>
              </a:p>
            </p:txBody>
          </p:sp>
          <p:sp>
            <p:nvSpPr>
              <p:cNvPr id="20" name="圆角矩形 19">
                <a:extLst>
                  <a:ext uri="{FF2B5EF4-FFF2-40B4-BE49-F238E27FC236}">
                    <a16:creationId xmlns:a16="http://schemas.microsoft.com/office/drawing/2014/main" xmlns="" id="{EE26D544-AE67-1943-A59B-C21F08766746}"/>
                  </a:ext>
                </a:extLst>
              </p:cNvPr>
              <p:cNvSpPr/>
              <p:nvPr/>
            </p:nvSpPr>
            <p:spPr>
              <a:xfrm>
                <a:off x="1727304" y="3617037"/>
                <a:ext cx="1834978" cy="569710"/>
              </a:xfrm>
              <a:prstGeom prst="roundRect">
                <a:avLst/>
              </a:prstGeom>
              <a:solidFill>
                <a:schemeClr val="accent4">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a:solidFill>
                      <a:srgbClr val="002060"/>
                    </a:solidFill>
                  </a:rPr>
                  <a:t>SNV Feature</a:t>
                </a:r>
                <a:endParaRPr kumimoji="1" lang="zh-CN" altLang="en-US" sz="1350" dirty="0">
                  <a:solidFill>
                    <a:srgbClr val="002060"/>
                  </a:solidFill>
                </a:endParaRPr>
              </a:p>
            </p:txBody>
          </p:sp>
          <p:sp>
            <p:nvSpPr>
              <p:cNvPr id="22" name="圆角矩形 21">
                <a:extLst>
                  <a:ext uri="{FF2B5EF4-FFF2-40B4-BE49-F238E27FC236}">
                    <a16:creationId xmlns:a16="http://schemas.microsoft.com/office/drawing/2014/main" xmlns="" id="{6850C1C3-03D8-DB48-9E57-0651EB07AE22}"/>
                  </a:ext>
                </a:extLst>
              </p:cNvPr>
              <p:cNvSpPr/>
              <p:nvPr/>
            </p:nvSpPr>
            <p:spPr>
              <a:xfrm>
                <a:off x="5804676" y="3617036"/>
                <a:ext cx="1784128" cy="569712"/>
              </a:xfrm>
              <a:prstGeom prst="roundRect">
                <a:avLst/>
              </a:prstGeo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a:solidFill>
                      <a:srgbClr val="002060"/>
                    </a:solidFill>
                  </a:rPr>
                  <a:t>Structure Feature</a:t>
                </a:r>
                <a:endParaRPr kumimoji="1" lang="zh-CN" altLang="en-US" sz="1350" dirty="0">
                  <a:solidFill>
                    <a:srgbClr val="002060"/>
                  </a:solidFill>
                </a:endParaRPr>
              </a:p>
            </p:txBody>
          </p:sp>
          <p:sp>
            <p:nvSpPr>
              <p:cNvPr id="23" name="圆角矩形 22">
                <a:extLst>
                  <a:ext uri="{FF2B5EF4-FFF2-40B4-BE49-F238E27FC236}">
                    <a16:creationId xmlns:a16="http://schemas.microsoft.com/office/drawing/2014/main" xmlns="" id="{D4B7D1FE-D602-F04F-BD9A-3FDFF50BBEB4}"/>
                  </a:ext>
                </a:extLst>
              </p:cNvPr>
              <p:cNvSpPr/>
              <p:nvPr/>
            </p:nvSpPr>
            <p:spPr>
              <a:xfrm>
                <a:off x="5804676" y="4353510"/>
                <a:ext cx="1784128" cy="1359774"/>
              </a:xfrm>
              <a:prstGeom prst="roundRect">
                <a:avLst/>
              </a:prstGeom>
              <a:noFill/>
              <a:ln w="47625">
                <a:solidFill>
                  <a:schemeClr val="bg2">
                    <a:lumMod val="75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Distance</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Binding Site </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Polarity Change</a:t>
                </a:r>
              </a:p>
              <a:p>
                <a:pPr marL="128588" indent="-128588" fontAlgn="auto">
                  <a:spcBef>
                    <a:spcPts val="0"/>
                  </a:spcBef>
                  <a:spcAft>
                    <a:spcPts val="0"/>
                  </a:spcAft>
                  <a:buFont typeface="Arial" panose="020B0604020202020204" pitchFamily="34" charset="0"/>
                  <a:buChar char="•"/>
                </a:pPr>
                <a:r>
                  <a:rPr kumimoji="1" lang="en-US" altLang="zh-CN" sz="1000" dirty="0">
                    <a:solidFill>
                      <a:srgbClr val="002060"/>
                    </a:solidFill>
                  </a:rPr>
                  <a:t>Volume Change</a:t>
                </a:r>
              </a:p>
            </p:txBody>
          </p:sp>
        </p:grpSp>
        <p:grpSp>
          <p:nvGrpSpPr>
            <p:cNvPr id="32" name="组合 31">
              <a:extLst>
                <a:ext uri="{FF2B5EF4-FFF2-40B4-BE49-F238E27FC236}">
                  <a16:creationId xmlns:a16="http://schemas.microsoft.com/office/drawing/2014/main" xmlns="" id="{93CB1F58-81EB-2743-B135-BFEC28CDCD0B}"/>
                </a:ext>
              </a:extLst>
            </p:cNvPr>
            <p:cNvGrpSpPr/>
            <p:nvPr/>
          </p:nvGrpSpPr>
          <p:grpSpPr>
            <a:xfrm>
              <a:off x="2838961" y="4362184"/>
              <a:ext cx="3173791" cy="957641"/>
              <a:chOff x="828339" y="3902773"/>
              <a:chExt cx="3173791" cy="957641"/>
            </a:xfrm>
          </p:grpSpPr>
          <p:sp>
            <p:nvSpPr>
              <p:cNvPr id="26" name="矩形 25">
                <a:extLst>
                  <a:ext uri="{FF2B5EF4-FFF2-40B4-BE49-F238E27FC236}">
                    <a16:creationId xmlns:a16="http://schemas.microsoft.com/office/drawing/2014/main" xmlns="" id="{4974281C-049C-F54D-B8FF-4F148C7EB681}"/>
                  </a:ext>
                </a:extLst>
              </p:cNvPr>
              <p:cNvSpPr/>
              <p:nvPr/>
            </p:nvSpPr>
            <p:spPr>
              <a:xfrm>
                <a:off x="1186724" y="4183306"/>
                <a:ext cx="2815406" cy="677108"/>
              </a:xfrm>
              <a:prstGeom prst="rect">
                <a:avLst/>
              </a:prstGeom>
            </p:spPr>
            <p:txBody>
              <a:bodyPr wrap="squar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 groups of features as predictors</a:t>
                </a:r>
                <a:endParaRPr kumimoji="1" lang="zh-CN" altLang="en-US" sz="1350" dirty="0">
                  <a:solidFill>
                    <a:prstClr val="black"/>
                  </a:solidFill>
                  <a:latin typeface="Calibri" panose="020F0502020204030204"/>
                  <a:ea typeface="DengXian" charset="-122"/>
                  <a:cs typeface=""/>
                </a:endParaRPr>
              </a:p>
            </p:txBody>
          </p:sp>
          <p:sp>
            <p:nvSpPr>
              <p:cNvPr id="30" name="Oval 345">
                <a:extLst>
                  <a:ext uri="{FF2B5EF4-FFF2-40B4-BE49-F238E27FC236}">
                    <a16:creationId xmlns:a16="http://schemas.microsoft.com/office/drawing/2014/main" xmlns="" id="{CFDCA493-559A-F04E-AA2F-D6FE0D29A873}"/>
                  </a:ext>
                </a:extLst>
              </p:cNvPr>
              <p:cNvSpPr>
                <a:spLocks noChangeArrowheads="1"/>
              </p:cNvSpPr>
              <p:nvPr/>
            </p:nvSpPr>
            <p:spPr bwMode="auto">
              <a:xfrm>
                <a:off x="828339" y="3902773"/>
                <a:ext cx="472707" cy="481844"/>
              </a:xfrm>
              <a:prstGeom prst="ellipse">
                <a:avLst/>
              </a:prstGeom>
              <a:solidFill>
                <a:srgbClr val="E71C57">
                  <a:alpha val="60000"/>
                </a:srgbClr>
              </a:solidFill>
              <a:ln w="28575" cap="rnd" cmpd="sng" algn="ctr">
                <a:solidFill>
                  <a:srgbClr val="E71C5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sz="1800" dirty="0">
                    <a:solidFill>
                      <a:srgbClr val="FFFFFF"/>
                    </a:solidFill>
                  </a:rPr>
                  <a:t>3</a:t>
                </a:r>
              </a:p>
            </p:txBody>
          </p:sp>
        </p:grpSp>
        <p:sp>
          <p:nvSpPr>
            <p:cNvPr id="34" name="ee4pHeader1">
              <a:extLst>
                <a:ext uri="{FF2B5EF4-FFF2-40B4-BE49-F238E27FC236}">
                  <a16:creationId xmlns:a16="http://schemas.microsoft.com/office/drawing/2014/main" xmlns="" id="{6C632BF1-18BD-3C4A-9553-54BF1B062C34}"/>
                </a:ext>
              </a:extLst>
            </p:cNvPr>
            <p:cNvSpPr>
              <a:spLocks noChangeArrowheads="1"/>
            </p:cNvSpPr>
            <p:nvPr>
              <p:custDataLst>
                <p:tags r:id="rId2"/>
              </p:custDataLst>
            </p:nvPr>
          </p:nvSpPr>
          <p:spPr bwMode="gray">
            <a:xfrm>
              <a:off x="432619" y="4142628"/>
              <a:ext cx="2020334" cy="1500094"/>
            </a:xfrm>
            <a:prstGeom prst="homePlate">
              <a:avLst>
                <a:gd name="adj" fmla="val 12004"/>
              </a:avLst>
            </a:prstGeom>
            <a:solidFill>
              <a:schemeClr val="accent5">
                <a:lumMod val="75000"/>
              </a:schemeClr>
            </a:solidFill>
            <a:ln w="38100" cap="rnd" algn="ctr">
              <a:solidFill>
                <a:schemeClr val="accent5">
                  <a:lumMod val="50000"/>
                </a:schemeClr>
              </a:solidFill>
              <a:round/>
              <a:headEnd/>
              <a:tailEnd/>
            </a:ln>
          </p:spPr>
          <p:txBody>
            <a:bodyPr lIns="0" tIns="0" rIns="0" bIns="0" anchor="ctr" anchorCtr="0"/>
            <a:lstStyle/>
            <a:p>
              <a:pPr algn="ctr" eaLnBrk="0" fontAlgn="auto" hangingPunct="0">
                <a:spcBef>
                  <a:spcPts val="0"/>
                </a:spcBef>
                <a:spcAft>
                  <a:spcPts val="0"/>
                </a:spcAft>
              </a:pPr>
              <a:r>
                <a:rPr kumimoji="1" lang="en-US" altLang="zh-CN" b="0" dirty="0">
                  <a:solidFill>
                    <a:prstClr val="white"/>
                  </a:solidFill>
                  <a:latin typeface="Calibri" panose="020F0502020204030204"/>
                  <a:ea typeface="DengXian" charset="-122"/>
                  <a:cs typeface=""/>
                </a:rPr>
                <a:t>What are features are effective for prioritization of disruptive SNVs?</a:t>
              </a:r>
              <a:endParaRPr lang="en-US" i="1" dirty="0">
                <a:solidFill>
                  <a:prstClr val="white"/>
                </a:solidFill>
                <a:latin typeface="Calibri" panose="020F0502020204030204"/>
                <a:ea typeface=""/>
                <a:cs typeface=""/>
                <a:sym typeface="Trebuchet MS" panose="020B0603020202020204" pitchFamily="34" charset="0"/>
              </a:endParaRPr>
            </a:p>
          </p:txBody>
        </p:sp>
      </p:grpSp>
      <p:grpSp>
        <p:nvGrpSpPr>
          <p:cNvPr id="7" name="组合 6">
            <a:extLst>
              <a:ext uri="{FF2B5EF4-FFF2-40B4-BE49-F238E27FC236}">
                <a16:creationId xmlns:a16="http://schemas.microsoft.com/office/drawing/2014/main" xmlns="" id="{770609F4-5F2A-D146-847E-6C30934B704A}"/>
              </a:ext>
            </a:extLst>
          </p:cNvPr>
          <p:cNvGrpSpPr/>
          <p:nvPr/>
        </p:nvGrpSpPr>
        <p:grpSpPr>
          <a:xfrm>
            <a:off x="6213380" y="3971430"/>
            <a:ext cx="2508945" cy="310053"/>
            <a:chOff x="8764561" y="3978186"/>
            <a:chExt cx="3345260" cy="413404"/>
          </a:xfrm>
        </p:grpSpPr>
        <p:sp>
          <p:nvSpPr>
            <p:cNvPr id="35" name="矩形 34">
              <a:extLst>
                <a:ext uri="{FF2B5EF4-FFF2-40B4-BE49-F238E27FC236}">
                  <a16:creationId xmlns:a16="http://schemas.microsoft.com/office/drawing/2014/main" xmlns="" id="{F07D2760-8F94-9F4E-8901-13CAC4649EB9}"/>
                </a:ext>
              </a:extLst>
            </p:cNvPr>
            <p:cNvSpPr/>
            <p:nvPr/>
          </p:nvSpPr>
          <p:spPr>
            <a:xfrm>
              <a:off x="8823048" y="4000222"/>
              <a:ext cx="3286773" cy="369332"/>
            </a:xfrm>
            <a:prstGeom prst="rect">
              <a:avLst/>
            </a:prstGeom>
          </p:spPr>
          <p:txBody>
            <a:bodyPr wrap="squar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validate the “full feature” case </a:t>
              </a:r>
              <a:endParaRPr kumimoji="1" lang="zh-CN" altLang="en-US" dirty="0">
                <a:solidFill>
                  <a:prstClr val="black"/>
                </a:solidFill>
                <a:latin typeface="Calibri" panose="020F0502020204030204"/>
                <a:ea typeface="DengXian" charset="-122"/>
                <a:cs typeface=""/>
              </a:endParaRPr>
            </a:p>
          </p:txBody>
        </p:sp>
        <p:sp>
          <p:nvSpPr>
            <p:cNvPr id="36" name="矩形 35">
              <a:extLst>
                <a:ext uri="{FF2B5EF4-FFF2-40B4-BE49-F238E27FC236}">
                  <a16:creationId xmlns:a16="http://schemas.microsoft.com/office/drawing/2014/main" xmlns="" id="{33BF2A58-8E9B-2048-B966-4B8CA04E95B0}"/>
                </a:ext>
              </a:extLst>
            </p:cNvPr>
            <p:cNvSpPr/>
            <p:nvPr/>
          </p:nvSpPr>
          <p:spPr>
            <a:xfrm>
              <a:off x="8764561" y="3978186"/>
              <a:ext cx="3286773" cy="413404"/>
            </a:xfrm>
            <a:prstGeom prst="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srgbClr val="4472C4">
                    <a:lumMod val="50000"/>
                  </a:srgbClr>
                </a:solidFill>
              </a:endParaRPr>
            </a:p>
          </p:txBody>
        </p:sp>
      </p:grpSp>
      <p:grpSp>
        <p:nvGrpSpPr>
          <p:cNvPr id="37" name="组合 36">
            <a:extLst>
              <a:ext uri="{FF2B5EF4-FFF2-40B4-BE49-F238E27FC236}">
                <a16:creationId xmlns:a16="http://schemas.microsoft.com/office/drawing/2014/main" xmlns="" id="{FC26A525-9BCE-7B4D-BF12-63B1EDE4DCC7}"/>
              </a:ext>
            </a:extLst>
          </p:cNvPr>
          <p:cNvGrpSpPr/>
          <p:nvPr/>
        </p:nvGrpSpPr>
        <p:grpSpPr>
          <a:xfrm>
            <a:off x="6183409" y="4626846"/>
            <a:ext cx="2544039" cy="528463"/>
            <a:chOff x="8717769" y="3978185"/>
            <a:chExt cx="3392052" cy="704617"/>
          </a:xfrm>
        </p:grpSpPr>
        <p:sp>
          <p:nvSpPr>
            <p:cNvPr id="38" name="矩形 37">
              <a:extLst>
                <a:ext uri="{FF2B5EF4-FFF2-40B4-BE49-F238E27FC236}">
                  <a16:creationId xmlns:a16="http://schemas.microsoft.com/office/drawing/2014/main" xmlns="" id="{681540BA-D0BE-5F42-8E79-AF19C8CF3BF1}"/>
                </a:ext>
              </a:extLst>
            </p:cNvPr>
            <p:cNvSpPr/>
            <p:nvPr/>
          </p:nvSpPr>
          <p:spPr>
            <a:xfrm>
              <a:off x="8823048" y="4000222"/>
              <a:ext cx="3286773" cy="615553"/>
            </a:xfrm>
            <a:prstGeom prst="rect">
              <a:avLst/>
            </a:prstGeom>
          </p:spPr>
          <p:txBody>
            <a:bodyPr wrap="squar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then, expand the model to 3 more “feature poor” cases</a:t>
              </a:r>
              <a:endParaRPr kumimoji="1" lang="zh-CN" altLang="en-US" dirty="0">
                <a:solidFill>
                  <a:prstClr val="black"/>
                </a:solidFill>
                <a:latin typeface="Calibri" panose="020F0502020204030204"/>
                <a:ea typeface="DengXian" charset="-122"/>
                <a:cs typeface=""/>
              </a:endParaRPr>
            </a:p>
          </p:txBody>
        </p:sp>
        <p:sp>
          <p:nvSpPr>
            <p:cNvPr id="39" name="矩形 38">
              <a:extLst>
                <a:ext uri="{FF2B5EF4-FFF2-40B4-BE49-F238E27FC236}">
                  <a16:creationId xmlns:a16="http://schemas.microsoft.com/office/drawing/2014/main" xmlns="" id="{1E5D9C9E-9A2A-B04F-9C40-1202D20332DA}"/>
                </a:ext>
              </a:extLst>
            </p:cNvPr>
            <p:cNvSpPr/>
            <p:nvPr/>
          </p:nvSpPr>
          <p:spPr>
            <a:xfrm>
              <a:off x="8717769" y="3978185"/>
              <a:ext cx="3325203" cy="704617"/>
            </a:xfrm>
            <a:prstGeom prst="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srgbClr val="4472C4">
                    <a:lumMod val="50000"/>
                  </a:srgbClr>
                </a:solidFill>
              </a:endParaRPr>
            </a:p>
          </p:txBody>
        </p:sp>
      </p:grpSp>
      <p:sp>
        <p:nvSpPr>
          <p:cNvPr id="40"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46739"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21236431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a:extLst>
              <a:ext uri="{FF2B5EF4-FFF2-40B4-BE49-F238E27FC236}">
                <a16:creationId xmlns:a16="http://schemas.microsoft.com/office/drawing/2014/main" xmlns="" id="{2209F828-F54D-E547-98E3-CF63B333138C}"/>
              </a:ext>
            </a:extLst>
          </p:cNvPr>
          <p:cNvSpPr/>
          <p:nvPr/>
        </p:nvSpPr>
        <p:spPr>
          <a:xfrm>
            <a:off x="6907160" y="2182225"/>
            <a:ext cx="1723884" cy="640424"/>
          </a:xfrm>
          <a:prstGeom prst="roundRect">
            <a:avLst/>
          </a:prstGeom>
          <a:noFill/>
          <a:ln w="47625">
            <a:solidFill>
              <a:schemeClr val="accent5">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lnSpc>
                <a:spcPct val="150000"/>
              </a:lnSpc>
              <a:spcBef>
                <a:spcPts val="0"/>
              </a:spcBef>
              <a:spcAft>
                <a:spcPts val="0"/>
              </a:spcAft>
            </a:pPr>
            <a:endParaRPr kumimoji="1" lang="en-US" altLang="zh-CN" sz="900" dirty="0">
              <a:solidFill>
                <a:srgbClr val="002060"/>
              </a:solidFill>
            </a:endParaRPr>
          </a:p>
        </p:txBody>
      </p:sp>
      <p:pic>
        <p:nvPicPr>
          <p:cNvPr id="73" name="图片 72">
            <a:extLst>
              <a:ext uri="{FF2B5EF4-FFF2-40B4-BE49-F238E27FC236}">
                <a16:creationId xmlns:a16="http://schemas.microsoft.com/office/drawing/2014/main" xmlns="" id="{0E21D8B4-F0EF-6547-9D39-C604F8F83798}"/>
              </a:ext>
            </a:extLst>
          </p:cNvPr>
          <p:cNvPicPr/>
          <p:nvPr/>
        </p:nvPicPr>
        <p:blipFill>
          <a:blip r:embed="rId3">
            <a:extLst>
              <a:ext uri="{28A0092B-C50C-407E-A947-70E740481C1C}">
                <a14:useLocalDpi xmlns:a14="http://schemas.microsoft.com/office/drawing/2010/main" val="0"/>
              </a:ext>
            </a:extLst>
          </a:blip>
          <a:stretch>
            <a:fillRect/>
          </a:stretch>
        </p:blipFill>
        <p:spPr>
          <a:xfrm>
            <a:off x="214264" y="1377097"/>
            <a:ext cx="5868484" cy="4361094"/>
          </a:xfrm>
          <a:prstGeom prst="rect">
            <a:avLst/>
          </a:prstGeom>
        </p:spPr>
      </p:pic>
      <p:sp>
        <p:nvSpPr>
          <p:cNvPr id="26" name="灯片编号占位符 25">
            <a:extLst>
              <a:ext uri="{FF2B5EF4-FFF2-40B4-BE49-F238E27FC236}">
                <a16:creationId xmlns:a16="http://schemas.microsoft.com/office/drawing/2014/main" xmlns="" id="{74CD4138-E903-2642-BA40-63208878D36D}"/>
              </a:ext>
            </a:extLst>
          </p:cNvPr>
          <p:cNvSpPr>
            <a:spLocks noGrp="1"/>
          </p:cNvSpPr>
          <p:nvPr>
            <p:ph type="sldNum" sz="quarter" idx="12"/>
          </p:nvPr>
        </p:nvSpPr>
        <p:spPr/>
        <p:txBody>
          <a:bodyPr/>
          <a:lstStyle/>
          <a:p>
            <a:fld id="{30B938F4-FFEC-BA46-B3EB-1F4154EFE73A}" type="slidenum">
              <a:rPr lang="en-US" smtClean="0">
                <a:solidFill>
                  <a:prstClr val="black">
                    <a:tint val="75000"/>
                  </a:prstClr>
                </a:solidFill>
              </a:rPr>
              <a:pPr/>
              <a:t>48</a:t>
            </a:fld>
            <a:endParaRPr lang="en-US" dirty="0">
              <a:solidFill>
                <a:prstClr val="black">
                  <a:tint val="75000"/>
                </a:prstClr>
              </a:solidFill>
            </a:endParaRPr>
          </a:p>
        </p:txBody>
      </p:sp>
      <p:sp>
        <p:nvSpPr>
          <p:cNvPr id="77" name="文本框 76">
            <a:extLst>
              <a:ext uri="{FF2B5EF4-FFF2-40B4-BE49-F238E27FC236}">
                <a16:creationId xmlns:a16="http://schemas.microsoft.com/office/drawing/2014/main" xmlns="" id="{434881FD-53A5-8C40-9638-9C7A78319A6E}"/>
              </a:ext>
            </a:extLst>
          </p:cNvPr>
          <p:cNvSpPr txBox="1"/>
          <p:nvPr/>
        </p:nvSpPr>
        <p:spPr>
          <a:xfrm>
            <a:off x="94994" y="527423"/>
            <a:ext cx="8301086" cy="646331"/>
          </a:xfrm>
          <a:prstGeom prst="rect">
            <a:avLst/>
          </a:prstGeom>
          <a:noFill/>
        </p:spPr>
        <p:txBody>
          <a:bodyPr wrap="square" rtlCol="0">
            <a:spAutoFit/>
          </a:bodyPr>
          <a:lstStyle/>
          <a:p>
            <a:pPr fontAlgn="auto">
              <a:spcBef>
                <a:spcPts val="0"/>
              </a:spcBef>
              <a:spcAft>
                <a:spcPts val="0"/>
              </a:spcAft>
            </a:pPr>
            <a:r>
              <a:rPr kumimoji="1" lang="en-US" altLang="zh-CN" sz="1800" dirty="0">
                <a:solidFill>
                  <a:prstClr val="black"/>
                </a:solidFill>
                <a:latin typeface="Helvetica" pitchFamily="2" charset="0"/>
                <a:ea typeface="DengXian" charset="-122"/>
                <a:cs typeface=""/>
              </a:rPr>
              <a:t>Framework of the GenoDock Project </a:t>
            </a:r>
            <a:r>
              <a:rPr kumimoji="1" lang="mr-IN" altLang="zh-CN" sz="1800" dirty="0" smtClean="0">
                <a:solidFill>
                  <a:prstClr val="black"/>
                </a:solidFill>
                <a:latin typeface="Helvetica" pitchFamily="2" charset="0"/>
                <a:ea typeface="DengXian" charset="-122"/>
                <a:cs typeface=""/>
              </a:rPr>
              <a:t>–</a:t>
            </a:r>
            <a:r>
              <a:rPr kumimoji="1" lang="en-US" altLang="zh-CN" sz="1800" dirty="0" smtClean="0">
                <a:solidFill>
                  <a:prstClr val="black"/>
                </a:solidFill>
                <a:latin typeface="Helvetica" pitchFamily="2" charset="0"/>
                <a:ea typeface="DengXian" charset="-122"/>
                <a:cs typeface=""/>
              </a:rPr>
              <a:t> </a:t>
            </a:r>
            <a:br>
              <a:rPr kumimoji="1" lang="en-US" altLang="zh-CN" sz="1800" dirty="0" smtClean="0">
                <a:solidFill>
                  <a:prstClr val="black"/>
                </a:solidFill>
                <a:latin typeface="Helvetica" pitchFamily="2" charset="0"/>
                <a:ea typeface="DengXian" charset="-122"/>
                <a:cs typeface=""/>
              </a:rPr>
            </a:br>
            <a:r>
              <a:rPr kumimoji="1" lang="en-US" altLang="zh-CN" sz="1800" dirty="0" smtClean="0">
                <a:solidFill>
                  <a:prstClr val="black"/>
                </a:solidFill>
                <a:latin typeface="Helvetica" pitchFamily="2" charset="0"/>
                <a:ea typeface="DengXian" charset="-122"/>
                <a:cs typeface=""/>
              </a:rPr>
              <a:t>from </a:t>
            </a:r>
            <a:r>
              <a:rPr kumimoji="1" lang="en-US" altLang="zh-CN" sz="1800" dirty="0">
                <a:solidFill>
                  <a:prstClr val="black"/>
                </a:solidFill>
                <a:latin typeface="Helvetica" pitchFamily="2" charset="0"/>
                <a:ea typeface="DengXian" charset="-122"/>
                <a:cs typeface=""/>
              </a:rPr>
              <a:t>Dataset Preparation to Model Construction</a:t>
            </a:r>
            <a:endParaRPr kumimoji="1" lang="zh-CN" altLang="en-US" sz="1800" i="1" dirty="0">
              <a:solidFill>
                <a:prstClr val="black"/>
              </a:solidFill>
              <a:latin typeface="Helvetica" pitchFamily="2" charset="0"/>
              <a:ea typeface="DengXian" charset="-122"/>
              <a:cs typeface=""/>
            </a:endParaRPr>
          </a:p>
        </p:txBody>
      </p:sp>
      <p:cxnSp>
        <p:nvCxnSpPr>
          <p:cNvPr id="7" name="直线连接符 6">
            <a:extLst>
              <a:ext uri="{FF2B5EF4-FFF2-40B4-BE49-F238E27FC236}">
                <a16:creationId xmlns:a16="http://schemas.microsoft.com/office/drawing/2014/main" xmlns="" id="{52F163BE-B8D6-3644-A24D-AB61BFEFEB35}"/>
              </a:ext>
            </a:extLst>
          </p:cNvPr>
          <p:cNvCxnSpPr/>
          <p:nvPr/>
        </p:nvCxnSpPr>
        <p:spPr>
          <a:xfrm>
            <a:off x="214264" y="1206396"/>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9" name="Oval 345">
            <a:extLst>
              <a:ext uri="{FF2B5EF4-FFF2-40B4-BE49-F238E27FC236}">
                <a16:creationId xmlns:a16="http://schemas.microsoft.com/office/drawing/2014/main" xmlns="" id="{D7CA453D-0609-5342-A672-7DC04212FF13}"/>
              </a:ext>
            </a:extLst>
          </p:cNvPr>
          <p:cNvSpPr>
            <a:spLocks noChangeArrowheads="1"/>
          </p:cNvSpPr>
          <p:nvPr/>
        </p:nvSpPr>
        <p:spPr bwMode="auto">
          <a:xfrm>
            <a:off x="6637221" y="1904101"/>
            <a:ext cx="354530" cy="361383"/>
          </a:xfrm>
          <a:prstGeom prst="ellipse">
            <a:avLst/>
          </a:prstGeom>
          <a:solidFill>
            <a:schemeClr val="accent5">
              <a:lumMod val="75000"/>
              <a:alpha val="70000"/>
            </a:schemeClr>
          </a:solidFill>
          <a:ln w="28575" cap="rnd" cmpd="sng" algn="ctr">
            <a:solidFill>
              <a:schemeClr val="accent5">
                <a:lumMod val="50000"/>
                <a:alpha val="6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sz="1800" dirty="0">
                <a:solidFill>
                  <a:srgbClr val="FFFFFF"/>
                </a:solidFill>
              </a:rPr>
              <a:t>a</a:t>
            </a:r>
          </a:p>
        </p:txBody>
      </p:sp>
      <p:sp>
        <p:nvSpPr>
          <p:cNvPr id="4" name="文本框 3">
            <a:extLst>
              <a:ext uri="{FF2B5EF4-FFF2-40B4-BE49-F238E27FC236}">
                <a16:creationId xmlns:a16="http://schemas.microsoft.com/office/drawing/2014/main" xmlns="" id="{D284E531-558D-AB44-A85B-FC5CB3F341CA}"/>
              </a:ext>
            </a:extLst>
          </p:cNvPr>
          <p:cNvSpPr txBox="1"/>
          <p:nvPr/>
        </p:nvSpPr>
        <p:spPr>
          <a:xfrm>
            <a:off x="7042953" y="2265484"/>
            <a:ext cx="1607025" cy="461665"/>
          </a:xfrm>
          <a:prstGeom prst="rect">
            <a:avLst/>
          </a:prstGeom>
          <a:noFill/>
        </p:spPr>
        <p:txBody>
          <a:bodyPr wrap="square" rtlCol="0">
            <a:spAutoFit/>
          </a:bodyPr>
          <a:lstStyle/>
          <a:p>
            <a:pPr fontAlgn="auto">
              <a:spcBef>
                <a:spcPts val="0"/>
              </a:spcBef>
              <a:spcAft>
                <a:spcPts val="0"/>
              </a:spcAft>
            </a:pPr>
            <a:r>
              <a:rPr lang="en-US" altLang="zh-CN" dirty="0">
                <a:solidFill>
                  <a:srgbClr val="A5A5A5">
                    <a:lumMod val="50000"/>
                  </a:srgbClr>
                </a:solidFill>
                <a:latin typeface="Calibri" panose="020F0502020204030204"/>
                <a:ea typeface="DengXian" charset="-122"/>
                <a:cs typeface=""/>
              </a:rPr>
              <a:t>C</a:t>
            </a:r>
            <a:r>
              <a:rPr lang="en-US" altLang="zh-CN" dirty="0" smtClean="0">
                <a:solidFill>
                  <a:srgbClr val="A5A5A5">
                    <a:lumMod val="50000"/>
                  </a:srgbClr>
                </a:solidFill>
                <a:latin typeface="Calibri" panose="020F0502020204030204"/>
                <a:ea typeface="DengXian" charset="-122"/>
                <a:cs typeface=""/>
              </a:rPr>
              <a:t>ollecting </a:t>
            </a:r>
            <a:r>
              <a:rPr lang="en-US" altLang="zh-CN" dirty="0">
                <a:solidFill>
                  <a:srgbClr val="A5A5A5">
                    <a:lumMod val="50000"/>
                  </a:srgbClr>
                </a:solidFill>
                <a:latin typeface="Calibri" panose="020F0502020204030204"/>
                <a:ea typeface="DengXian" charset="-122"/>
                <a:cs typeface=""/>
              </a:rPr>
              <a:t>and processing raw data</a:t>
            </a:r>
            <a:endParaRPr kumimoji="1" lang="zh-CN" altLang="en-US" dirty="0">
              <a:solidFill>
                <a:srgbClr val="A5A5A5">
                  <a:lumMod val="50000"/>
                </a:srgbClr>
              </a:solidFill>
              <a:latin typeface="Calibri" panose="020F0502020204030204"/>
              <a:ea typeface="DengXian" charset="-122"/>
              <a:cs typeface=""/>
            </a:endParaRPr>
          </a:p>
        </p:txBody>
      </p:sp>
      <p:sp>
        <p:nvSpPr>
          <p:cNvPr id="14" name="圆角矩形 13">
            <a:extLst>
              <a:ext uri="{FF2B5EF4-FFF2-40B4-BE49-F238E27FC236}">
                <a16:creationId xmlns:a16="http://schemas.microsoft.com/office/drawing/2014/main" xmlns="" id="{905442A6-AF3D-124D-B35B-735FE5630541}"/>
              </a:ext>
            </a:extLst>
          </p:cNvPr>
          <p:cNvSpPr/>
          <p:nvPr/>
        </p:nvSpPr>
        <p:spPr>
          <a:xfrm>
            <a:off x="6907160" y="3387751"/>
            <a:ext cx="1723884" cy="640424"/>
          </a:xfrm>
          <a:prstGeom prst="roundRect">
            <a:avLst/>
          </a:prstGeom>
          <a:noFill/>
          <a:ln w="47625">
            <a:solidFill>
              <a:schemeClr val="accent5">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lnSpc>
                <a:spcPct val="150000"/>
              </a:lnSpc>
              <a:spcBef>
                <a:spcPts val="0"/>
              </a:spcBef>
              <a:spcAft>
                <a:spcPts val="0"/>
              </a:spcAft>
            </a:pPr>
            <a:endParaRPr kumimoji="1" lang="en-US" altLang="zh-CN" sz="900" dirty="0">
              <a:solidFill>
                <a:srgbClr val="002060"/>
              </a:solidFill>
            </a:endParaRPr>
          </a:p>
        </p:txBody>
      </p:sp>
      <p:sp>
        <p:nvSpPr>
          <p:cNvPr id="15" name="Oval 345">
            <a:extLst>
              <a:ext uri="{FF2B5EF4-FFF2-40B4-BE49-F238E27FC236}">
                <a16:creationId xmlns:a16="http://schemas.microsoft.com/office/drawing/2014/main" xmlns="" id="{48F85330-56D1-6A43-8BF5-AA2C2D9E1D53}"/>
              </a:ext>
            </a:extLst>
          </p:cNvPr>
          <p:cNvSpPr>
            <a:spLocks noChangeArrowheads="1"/>
          </p:cNvSpPr>
          <p:nvPr/>
        </p:nvSpPr>
        <p:spPr bwMode="auto">
          <a:xfrm>
            <a:off x="6637220" y="3109628"/>
            <a:ext cx="354530" cy="361383"/>
          </a:xfrm>
          <a:prstGeom prst="ellipse">
            <a:avLst/>
          </a:prstGeom>
          <a:solidFill>
            <a:schemeClr val="accent5">
              <a:lumMod val="75000"/>
              <a:alpha val="70000"/>
            </a:schemeClr>
          </a:solidFill>
          <a:ln w="28575" cap="rnd" cmpd="sng" algn="ctr">
            <a:solidFill>
              <a:schemeClr val="accent5">
                <a:lumMod val="50000"/>
                <a:alpha val="6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sz="1800" dirty="0">
                <a:solidFill>
                  <a:srgbClr val="FFFFFF"/>
                </a:solidFill>
              </a:rPr>
              <a:t>b</a:t>
            </a: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xmlns="" id="{1FB4C32C-963E-A348-9247-5EBE0F810098}"/>
                  </a:ext>
                </a:extLst>
              </p:cNvPr>
              <p:cNvSpPr txBox="1"/>
              <p:nvPr/>
            </p:nvSpPr>
            <p:spPr>
              <a:xfrm>
                <a:off x="7042952" y="3471011"/>
                <a:ext cx="1588091" cy="461665"/>
              </a:xfrm>
              <a:prstGeom prst="rect">
                <a:avLst/>
              </a:prstGeom>
              <a:noFill/>
            </p:spPr>
            <p:txBody>
              <a:bodyPr wrap="square" rtlCol="0">
                <a:spAutoFit/>
              </a:bodyPr>
              <a:lstStyle/>
              <a:p>
                <a:pPr fontAlgn="auto">
                  <a:spcBef>
                    <a:spcPts val="0"/>
                  </a:spcBef>
                  <a:spcAft>
                    <a:spcPts val="0"/>
                  </a:spcAft>
                </a:pPr>
                <a:r>
                  <a:rPr kumimoji="1" lang="en-US" altLang="zh-CN" dirty="0">
                    <a:solidFill>
                      <a:srgbClr val="A5A5A5">
                        <a:lumMod val="50000"/>
                      </a:srgbClr>
                    </a:solidFill>
                    <a:latin typeface="Calibri" panose="020F0502020204030204"/>
                    <a:ea typeface="DengXian" charset="-122"/>
                    <a:cs typeface=""/>
                  </a:rPr>
                  <a:t>Ligand binding model for </a:t>
                </a:r>
                <a14:m>
                  <m:oMath xmlns:m="http://schemas.openxmlformats.org/officeDocument/2006/math">
                    <m:r>
                      <a:rPr kumimoji="1" lang="en-US" altLang="zh-CN" i="1">
                        <a:solidFill>
                          <a:srgbClr val="A5A5A5">
                            <a:lumMod val="50000"/>
                          </a:srgbClr>
                        </a:solidFill>
                        <a:latin typeface="Cambria Math" charset="0"/>
                        <a:ea typeface="Cambria Math" charset="0"/>
                        <a:cs typeface="Cambria Math" charset="0"/>
                      </a:rPr>
                      <m:t>∆ </m:t>
                    </m:r>
                  </m:oMath>
                </a14:m>
                <a:r>
                  <a:rPr kumimoji="1" lang="en-US" altLang="zh-CN" dirty="0">
                    <a:solidFill>
                      <a:srgbClr val="A5A5A5">
                        <a:lumMod val="50000"/>
                      </a:srgbClr>
                    </a:solidFill>
                    <a:latin typeface="Calibri" panose="020F0502020204030204"/>
                    <a:ea typeface="DengXian" charset="-122"/>
                    <a:cs typeface=""/>
                  </a:rPr>
                  <a:t>BA calc. </a:t>
                </a:r>
                <a:endParaRPr kumimoji="1" lang="zh-CN" altLang="en-US" dirty="0">
                  <a:solidFill>
                    <a:srgbClr val="A5A5A5">
                      <a:lumMod val="50000"/>
                    </a:srgbClr>
                  </a:solidFill>
                  <a:latin typeface="Calibri" panose="020F0502020204030204"/>
                  <a:ea typeface="DengXian" charset="-122"/>
                  <a:cs typeface=""/>
                </a:endParaRPr>
              </a:p>
            </p:txBody>
          </p:sp>
        </mc:Choice>
        <mc:Fallback xmlns="">
          <p:sp>
            <p:nvSpPr>
              <p:cNvPr id="16" name="文本框 15">
                <a:extLst>
                  <a:ext uri="{FF2B5EF4-FFF2-40B4-BE49-F238E27FC236}">
                    <a16:creationId xmlns="" xmlns:a16="http://schemas.microsoft.com/office/drawing/2014/main" xmlns:a14="http://schemas.microsoft.com/office/drawing/2010/main" id="{1FB4C32C-963E-A348-9247-5EBE0F810098}"/>
                  </a:ext>
                </a:extLst>
              </p:cNvPr>
              <p:cNvSpPr txBox="1">
                <a:spLocks noRot="1" noChangeAspect="1" noMove="1" noResize="1" noEditPoints="1" noAdjustHandles="1" noChangeArrowheads="1" noChangeShapeType="1" noTextEdit="1"/>
              </p:cNvSpPr>
              <p:nvPr/>
            </p:nvSpPr>
            <p:spPr>
              <a:xfrm>
                <a:off x="7042952" y="3471011"/>
                <a:ext cx="1588091" cy="461665"/>
              </a:xfrm>
              <a:prstGeom prst="rect">
                <a:avLst/>
              </a:prstGeom>
              <a:blipFill rotWithShape="0">
                <a:blip r:embed="rId4"/>
                <a:stretch>
                  <a:fillRect t="-7895" b="-59211"/>
                </a:stretch>
              </a:blipFill>
            </p:spPr>
            <p:txBody>
              <a:bodyPr/>
              <a:lstStyle/>
              <a:p>
                <a:r>
                  <a:rPr lang="en-US">
                    <a:noFill/>
                  </a:rPr>
                  <a:t> </a:t>
                </a:r>
              </a:p>
            </p:txBody>
          </p:sp>
        </mc:Fallback>
      </mc:AlternateContent>
      <p:sp>
        <p:nvSpPr>
          <p:cNvPr id="17" name="圆角矩形 16">
            <a:extLst>
              <a:ext uri="{FF2B5EF4-FFF2-40B4-BE49-F238E27FC236}">
                <a16:creationId xmlns:a16="http://schemas.microsoft.com/office/drawing/2014/main" xmlns="" id="{7E845393-1554-F749-8ED7-7C85A918C34E}"/>
              </a:ext>
            </a:extLst>
          </p:cNvPr>
          <p:cNvSpPr/>
          <p:nvPr/>
        </p:nvSpPr>
        <p:spPr>
          <a:xfrm>
            <a:off x="6907160" y="4584423"/>
            <a:ext cx="1723884" cy="640424"/>
          </a:xfrm>
          <a:prstGeom prst="roundRect">
            <a:avLst/>
          </a:prstGeom>
          <a:noFill/>
          <a:ln w="47625">
            <a:solidFill>
              <a:schemeClr val="accent5">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lnSpc>
                <a:spcPct val="150000"/>
              </a:lnSpc>
              <a:spcBef>
                <a:spcPts val="0"/>
              </a:spcBef>
              <a:spcAft>
                <a:spcPts val="0"/>
              </a:spcAft>
            </a:pPr>
            <a:endParaRPr kumimoji="1" lang="en-US" altLang="zh-CN" sz="900" dirty="0">
              <a:solidFill>
                <a:srgbClr val="002060"/>
              </a:solidFill>
            </a:endParaRPr>
          </a:p>
        </p:txBody>
      </p:sp>
      <p:sp>
        <p:nvSpPr>
          <p:cNvPr id="18" name="Oval 345">
            <a:extLst>
              <a:ext uri="{FF2B5EF4-FFF2-40B4-BE49-F238E27FC236}">
                <a16:creationId xmlns:a16="http://schemas.microsoft.com/office/drawing/2014/main" xmlns="" id="{52FD703F-2986-5B4F-BCD8-42446A283DCB}"/>
              </a:ext>
            </a:extLst>
          </p:cNvPr>
          <p:cNvSpPr>
            <a:spLocks noChangeArrowheads="1"/>
          </p:cNvSpPr>
          <p:nvPr/>
        </p:nvSpPr>
        <p:spPr bwMode="auto">
          <a:xfrm>
            <a:off x="6637220" y="4306299"/>
            <a:ext cx="354530" cy="361383"/>
          </a:xfrm>
          <a:prstGeom prst="ellipse">
            <a:avLst/>
          </a:prstGeom>
          <a:solidFill>
            <a:schemeClr val="accent5">
              <a:lumMod val="75000"/>
              <a:alpha val="70000"/>
            </a:schemeClr>
          </a:solidFill>
          <a:ln w="28575" cap="rnd" cmpd="sng" algn="ctr">
            <a:solidFill>
              <a:schemeClr val="accent5">
                <a:lumMod val="50000"/>
                <a:alpha val="6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fontAlgn="auto">
              <a:lnSpc>
                <a:spcPct val="90000"/>
              </a:lnSpc>
              <a:spcBef>
                <a:spcPts val="0"/>
              </a:spcBef>
              <a:spcAft>
                <a:spcPts val="750"/>
              </a:spcAft>
            </a:pPr>
            <a:r>
              <a:rPr lang="en-US" sz="1800" dirty="0">
                <a:solidFill>
                  <a:srgbClr val="FFFFFF"/>
                </a:solidFill>
              </a:rPr>
              <a:t>c</a:t>
            </a:r>
          </a:p>
        </p:txBody>
      </p:sp>
      <p:sp>
        <p:nvSpPr>
          <p:cNvPr id="19" name="文本框 18">
            <a:extLst>
              <a:ext uri="{FF2B5EF4-FFF2-40B4-BE49-F238E27FC236}">
                <a16:creationId xmlns:a16="http://schemas.microsoft.com/office/drawing/2014/main" xmlns="" id="{60C332C9-6676-DA49-B21D-2BF670F3428B}"/>
              </a:ext>
            </a:extLst>
          </p:cNvPr>
          <p:cNvSpPr txBox="1"/>
          <p:nvPr/>
        </p:nvSpPr>
        <p:spPr>
          <a:xfrm>
            <a:off x="7042952" y="4667683"/>
            <a:ext cx="1588091" cy="461665"/>
          </a:xfrm>
          <a:prstGeom prst="rect">
            <a:avLst/>
          </a:prstGeom>
          <a:noFill/>
        </p:spPr>
        <p:txBody>
          <a:bodyPr wrap="square" rtlCol="0">
            <a:spAutoFit/>
          </a:bodyPr>
          <a:lstStyle/>
          <a:p>
            <a:pPr fontAlgn="auto">
              <a:spcBef>
                <a:spcPts val="0"/>
              </a:spcBef>
              <a:spcAft>
                <a:spcPts val="0"/>
              </a:spcAft>
            </a:pPr>
            <a:r>
              <a:rPr kumimoji="1" lang="en-US" altLang="zh-CN" dirty="0">
                <a:solidFill>
                  <a:srgbClr val="A5A5A5">
                    <a:lumMod val="50000"/>
                  </a:srgbClr>
                </a:solidFill>
                <a:latin typeface="Calibri" panose="020F0502020204030204"/>
                <a:ea typeface="DengXian" charset="-122"/>
                <a:cs typeface=""/>
              </a:rPr>
              <a:t>Statistical model training and testing</a:t>
            </a:r>
            <a:endParaRPr kumimoji="1" lang="zh-CN" altLang="en-US" dirty="0">
              <a:solidFill>
                <a:srgbClr val="A5A5A5">
                  <a:lumMod val="50000"/>
                </a:srgbClr>
              </a:solidFill>
              <a:latin typeface="Calibri" panose="020F0502020204030204"/>
              <a:ea typeface="DengXian" charset="-122"/>
              <a:cs typeface=""/>
            </a:endParaRPr>
          </a:p>
        </p:txBody>
      </p:sp>
      <p:sp>
        <p:nvSpPr>
          <p:cNvPr id="21" name="下箭头 20">
            <a:extLst>
              <a:ext uri="{FF2B5EF4-FFF2-40B4-BE49-F238E27FC236}">
                <a16:creationId xmlns:a16="http://schemas.microsoft.com/office/drawing/2014/main" xmlns="" id="{79168A9B-7026-024E-BCCB-F30AC8A1F857}"/>
              </a:ext>
            </a:extLst>
          </p:cNvPr>
          <p:cNvSpPr/>
          <p:nvPr/>
        </p:nvSpPr>
        <p:spPr>
          <a:xfrm>
            <a:off x="7642306" y="3020796"/>
            <a:ext cx="147881" cy="241501"/>
          </a:xfrm>
          <a:prstGeom prst="down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2" name="下箭头 21">
            <a:extLst>
              <a:ext uri="{FF2B5EF4-FFF2-40B4-BE49-F238E27FC236}">
                <a16:creationId xmlns:a16="http://schemas.microsoft.com/office/drawing/2014/main" xmlns="" id="{D9F78F85-71E7-B24D-AB58-96AA09225706}"/>
              </a:ext>
            </a:extLst>
          </p:cNvPr>
          <p:cNvSpPr/>
          <p:nvPr/>
        </p:nvSpPr>
        <p:spPr>
          <a:xfrm>
            <a:off x="7651147" y="4221441"/>
            <a:ext cx="147881" cy="241501"/>
          </a:xfrm>
          <a:prstGeom prst="down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0"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4910672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xmlns="" id="{58ADB68F-6B61-9C41-ACE8-4310499D341C}"/>
              </a:ext>
            </a:extLst>
          </p:cNvPr>
          <p:cNvSpPr>
            <a:spLocks noGrp="1"/>
          </p:cNvSpPr>
          <p:nvPr>
            <p:ph type="sldNum" sz="quarter" idx="12"/>
          </p:nvPr>
        </p:nvSpPr>
        <p:spPr/>
        <p:txBody>
          <a:bodyPr/>
          <a:lstStyle/>
          <a:p>
            <a:fld id="{30B938F4-FFEC-BA46-B3EB-1F4154EFE73A}" type="slidenum">
              <a:rPr lang="en-US" smtClean="0">
                <a:solidFill>
                  <a:prstClr val="black">
                    <a:tint val="75000"/>
                  </a:prstClr>
                </a:solidFill>
              </a:rPr>
              <a:pPr/>
              <a:t>49</a:t>
            </a:fld>
            <a:endParaRPr lang="en-US">
              <a:solidFill>
                <a:prstClr val="black">
                  <a:tint val="75000"/>
                </a:prstClr>
              </a:solidFill>
            </a:endParaRPr>
          </a:p>
        </p:txBody>
      </p:sp>
      <p:pic>
        <p:nvPicPr>
          <p:cNvPr id="6" name="图片 5">
            <a:extLst>
              <a:ext uri="{FF2B5EF4-FFF2-40B4-BE49-F238E27FC236}">
                <a16:creationId xmlns:a16="http://schemas.microsoft.com/office/drawing/2014/main" xmlns="" id="{EEC98DCC-945A-2F45-8065-D862E5BB25CA}"/>
              </a:ext>
            </a:extLst>
          </p:cNvPr>
          <p:cNvPicPr/>
          <p:nvPr/>
        </p:nvPicPr>
        <p:blipFill>
          <a:blip r:embed="rId2">
            <a:extLst>
              <a:ext uri="{28A0092B-C50C-407E-A947-70E740481C1C}">
                <a14:useLocalDpi xmlns:a14="http://schemas.microsoft.com/office/drawing/2010/main" val="0"/>
              </a:ext>
            </a:extLst>
          </a:blip>
          <a:stretch>
            <a:fillRect/>
          </a:stretch>
        </p:blipFill>
        <p:spPr>
          <a:xfrm>
            <a:off x="253103" y="1824588"/>
            <a:ext cx="5947682" cy="4162765"/>
          </a:xfrm>
          <a:prstGeom prst="rect">
            <a:avLst/>
          </a:prstGeom>
        </p:spPr>
      </p:pic>
      <p:sp>
        <p:nvSpPr>
          <p:cNvPr id="7" name="矩形 6">
            <a:extLst>
              <a:ext uri="{FF2B5EF4-FFF2-40B4-BE49-F238E27FC236}">
                <a16:creationId xmlns:a16="http://schemas.microsoft.com/office/drawing/2014/main" xmlns="" id="{C3766736-8E6D-FE4C-B995-5EDA85CEA3C1}"/>
              </a:ext>
            </a:extLst>
          </p:cNvPr>
          <p:cNvSpPr/>
          <p:nvPr/>
        </p:nvSpPr>
        <p:spPr>
          <a:xfrm>
            <a:off x="375780" y="524403"/>
            <a:ext cx="7596043" cy="400110"/>
          </a:xfrm>
          <a:prstGeom prst="rect">
            <a:avLst/>
          </a:prstGeom>
        </p:spPr>
        <p:txBody>
          <a:bodyPr wrap="square">
            <a:spAutoFit/>
          </a:bodyPr>
          <a:lstStyle/>
          <a:p>
            <a:pPr fontAlgn="auto">
              <a:spcBef>
                <a:spcPts val="0"/>
              </a:spcBef>
              <a:spcAft>
                <a:spcPts val="0"/>
              </a:spcAft>
            </a:pPr>
            <a:r>
              <a:rPr kumimoji="1" lang="en-US" altLang="zh-CN" sz="2000" smtClean="0">
                <a:solidFill>
                  <a:prstClr val="black"/>
                </a:solidFill>
                <a:latin typeface="Helvetica" pitchFamily="2" charset="0"/>
                <a:ea typeface="DengXian" charset="-122"/>
                <a:cs typeface=""/>
              </a:rPr>
              <a:t>List </a:t>
            </a:r>
            <a:r>
              <a:rPr kumimoji="1" lang="en-US" altLang="zh-CN" sz="2000" dirty="0">
                <a:solidFill>
                  <a:prstClr val="black"/>
                </a:solidFill>
                <a:latin typeface="Helvetica" pitchFamily="2" charset="0"/>
                <a:ea typeface="DengXian" charset="-122"/>
                <a:cs typeface=""/>
              </a:rPr>
              <a:t>of </a:t>
            </a:r>
            <a:r>
              <a:rPr kumimoji="1" lang="en-US" altLang="zh-CN" sz="2000">
                <a:solidFill>
                  <a:prstClr val="black"/>
                </a:solidFill>
                <a:latin typeface="Helvetica" pitchFamily="2" charset="0"/>
                <a:ea typeface="DengXian" charset="-122"/>
                <a:cs typeface=""/>
              </a:rPr>
              <a:t>Models </a:t>
            </a:r>
            <a:r>
              <a:rPr kumimoji="1" lang="en-US" altLang="zh-CN" sz="2000" smtClean="0">
                <a:solidFill>
                  <a:prstClr val="black"/>
                </a:solidFill>
                <a:latin typeface="Helvetica" pitchFamily="2" charset="0"/>
                <a:ea typeface="DengXian" charset="-122"/>
                <a:cs typeface=""/>
              </a:rPr>
              <a:t>&amp; Datasets </a:t>
            </a:r>
            <a:r>
              <a:rPr kumimoji="1" lang="en-US" altLang="zh-CN" sz="2000" dirty="0">
                <a:solidFill>
                  <a:prstClr val="black"/>
                </a:solidFill>
                <a:latin typeface="Helvetica" pitchFamily="2" charset="0"/>
                <a:ea typeface="DengXian" charset="-122"/>
                <a:cs typeface=""/>
              </a:rPr>
              <a:t>in the Study</a:t>
            </a:r>
            <a:endParaRPr kumimoji="1" lang="zh-CN" altLang="en-US" sz="2000" dirty="0">
              <a:solidFill>
                <a:prstClr val="black"/>
              </a:solidFill>
              <a:latin typeface="Helvetica" pitchFamily="2" charset="0"/>
              <a:ea typeface="DengXian" charset="-122"/>
              <a:cs typeface=""/>
            </a:endParaRPr>
          </a:p>
        </p:txBody>
      </p:sp>
      <p:cxnSp>
        <p:nvCxnSpPr>
          <p:cNvPr id="8" name="直线连接符 7">
            <a:extLst>
              <a:ext uri="{FF2B5EF4-FFF2-40B4-BE49-F238E27FC236}">
                <a16:creationId xmlns:a16="http://schemas.microsoft.com/office/drawing/2014/main" xmlns="" id="{EED1E029-CEA8-9949-B21E-0BA57D1E4B93}"/>
              </a:ext>
            </a:extLst>
          </p:cNvPr>
          <p:cNvCxnSpPr/>
          <p:nvPr/>
        </p:nvCxnSpPr>
        <p:spPr>
          <a:xfrm>
            <a:off x="450936" y="1097767"/>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13" name="文本框 12">
            <a:extLst>
              <a:ext uri="{FF2B5EF4-FFF2-40B4-BE49-F238E27FC236}">
                <a16:creationId xmlns:a16="http://schemas.microsoft.com/office/drawing/2014/main" xmlns="" id="{2D82F832-EFE9-ED45-B4C5-FAC8D0572C0D}"/>
              </a:ext>
            </a:extLst>
          </p:cNvPr>
          <p:cNvSpPr txBox="1"/>
          <p:nvPr/>
        </p:nvSpPr>
        <p:spPr>
          <a:xfrm>
            <a:off x="6676740" y="2384722"/>
            <a:ext cx="1999541" cy="2123658"/>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kumimoji="1" lang="en-US" altLang="zh-CN" dirty="0">
                <a:solidFill>
                  <a:srgbClr val="002060"/>
                </a:solidFill>
                <a:latin typeface="Calibri" panose="020F0502020204030204"/>
                <a:ea typeface="DengXian" charset="-122"/>
                <a:cs typeface=""/>
              </a:rPr>
              <a:t>The statistical model and ligand binding model are the two models for this study;</a:t>
            </a:r>
          </a:p>
          <a:p>
            <a:pPr marL="214313" indent="-214313" fontAlgn="auto">
              <a:spcBef>
                <a:spcPts val="0"/>
              </a:spcBef>
              <a:spcAft>
                <a:spcPts val="0"/>
              </a:spcAft>
              <a:buFont typeface="Arial" panose="020B0604020202020204" pitchFamily="34" charset="0"/>
              <a:buChar char="•"/>
            </a:pPr>
            <a:endParaRPr kumimoji="1" lang="en-US" altLang="zh-CN" dirty="0">
              <a:solidFill>
                <a:srgbClr val="002060"/>
              </a:solidFill>
              <a:latin typeface="Calibri" panose="020F0502020204030204"/>
              <a:ea typeface="DengXian" charset="-122"/>
              <a:cs typeface=""/>
            </a:endParaRPr>
          </a:p>
          <a:p>
            <a:pPr marL="214313" indent="-214313" fontAlgn="auto">
              <a:spcBef>
                <a:spcPts val="0"/>
              </a:spcBef>
              <a:spcAft>
                <a:spcPts val="0"/>
              </a:spcAft>
              <a:buFont typeface="Arial" panose="020B0604020202020204" pitchFamily="34" charset="0"/>
              <a:buChar char="•"/>
            </a:pPr>
            <a:r>
              <a:rPr kumimoji="1" lang="en-US" altLang="zh-CN" dirty="0">
                <a:solidFill>
                  <a:srgbClr val="002060"/>
                </a:solidFill>
                <a:latin typeface="Calibri" panose="020F0502020204030204"/>
                <a:ea typeface="DengXian" charset="-122"/>
                <a:cs typeface=""/>
              </a:rPr>
              <a:t>The validation of the statistical model and the assessment of rigor of the ligand binding model are two independent process.</a:t>
            </a:r>
          </a:p>
        </p:txBody>
      </p:sp>
      <p:sp>
        <p:nvSpPr>
          <p:cNvPr id="14" name="文本框 13">
            <a:extLst>
              <a:ext uri="{FF2B5EF4-FFF2-40B4-BE49-F238E27FC236}">
                <a16:creationId xmlns:a16="http://schemas.microsoft.com/office/drawing/2014/main" xmlns="" id="{155E84FB-0FF9-AC49-8E27-1FE2C7CC6683}"/>
              </a:ext>
            </a:extLst>
          </p:cNvPr>
          <p:cNvSpPr txBox="1"/>
          <p:nvPr/>
        </p:nvSpPr>
        <p:spPr>
          <a:xfrm>
            <a:off x="3315346" y="1400141"/>
            <a:ext cx="2916183" cy="415498"/>
          </a:xfrm>
          <a:prstGeom prst="rect">
            <a:avLst/>
          </a:prstGeom>
          <a:noFill/>
        </p:spPr>
        <p:txBody>
          <a:bodyPr wrap="none" rtlCol="0">
            <a:spAutoFit/>
          </a:bodyPr>
          <a:lstStyle/>
          <a:p>
            <a:pPr algn="r" fontAlgn="auto">
              <a:spcBef>
                <a:spcPts val="0"/>
              </a:spcBef>
              <a:spcAft>
                <a:spcPts val="0"/>
              </a:spcAft>
            </a:pPr>
            <a:r>
              <a:rPr kumimoji="1" lang="en-US" altLang="zh-CN" sz="1050" dirty="0">
                <a:solidFill>
                  <a:prstClr val="black"/>
                </a:solidFill>
                <a:latin typeface="Calibri" panose="020F0502020204030204"/>
                <a:ea typeface="DengXian" charset="-122"/>
                <a:cs typeface=""/>
              </a:rPr>
              <a:t>Model 1: statistical model (GenoDock)</a:t>
            </a:r>
          </a:p>
          <a:p>
            <a:pPr algn="r" fontAlgn="auto">
              <a:spcBef>
                <a:spcPts val="0"/>
              </a:spcBef>
              <a:spcAft>
                <a:spcPts val="0"/>
              </a:spcAft>
            </a:pPr>
            <a:r>
              <a:rPr kumimoji="1" lang="en-US" altLang="zh-CN" sz="1050" dirty="0">
                <a:solidFill>
                  <a:prstClr val="black"/>
                </a:solidFill>
                <a:latin typeface="Calibri" panose="020F0502020204030204"/>
                <a:ea typeface="DengXian" charset="-122"/>
                <a:cs typeface=""/>
              </a:rPr>
              <a:t>Model 2: ligand binding model (to calculate </a:t>
            </a:r>
            <a:r>
              <a:rPr lang="el-GR" altLang="zh-CN" sz="1050" dirty="0">
                <a:solidFill>
                  <a:prstClr val="black"/>
                </a:solidFill>
                <a:latin typeface="Calibri" panose="020F0502020204030204"/>
                <a:ea typeface="DengXian" charset="-122"/>
                <a:cs typeface=""/>
              </a:rPr>
              <a:t>ΔBA</a:t>
            </a:r>
            <a:r>
              <a:rPr lang="en-US" altLang="zh-CN" sz="1050" dirty="0">
                <a:solidFill>
                  <a:prstClr val="black"/>
                </a:solidFill>
                <a:latin typeface="Calibri" panose="020F0502020204030204"/>
                <a:ea typeface="DengXian" charset="-122"/>
                <a:cs typeface=""/>
              </a:rPr>
              <a:t>)</a:t>
            </a:r>
            <a:endParaRPr kumimoji="1" lang="zh-CN" altLang="en-US" sz="1050" dirty="0">
              <a:solidFill>
                <a:prstClr val="black"/>
              </a:solidFill>
              <a:latin typeface="Calibri" panose="020F0502020204030204"/>
              <a:ea typeface="DengXian" charset="-122"/>
              <a:cs typeface=""/>
            </a:endParaRPr>
          </a:p>
        </p:txBody>
      </p:sp>
      <p:sp>
        <p:nvSpPr>
          <p:cNvPr id="17" name="文本框 16">
            <a:extLst>
              <a:ext uri="{FF2B5EF4-FFF2-40B4-BE49-F238E27FC236}">
                <a16:creationId xmlns:a16="http://schemas.microsoft.com/office/drawing/2014/main" xmlns="" id="{85D8D569-A2E2-DD4F-BED6-8F7BD632A395}"/>
              </a:ext>
            </a:extLst>
          </p:cNvPr>
          <p:cNvSpPr txBox="1"/>
          <p:nvPr/>
        </p:nvSpPr>
        <p:spPr>
          <a:xfrm>
            <a:off x="7036358" y="1825324"/>
            <a:ext cx="1202189" cy="276999"/>
          </a:xfrm>
          <a:prstGeom prst="rect">
            <a:avLst/>
          </a:prstGeom>
          <a:noFill/>
        </p:spPr>
        <p:txBody>
          <a:bodyPr wrap="none" rtlCol="0">
            <a:spAutoFit/>
          </a:bodyPr>
          <a:lstStyle/>
          <a:p>
            <a:pPr fontAlgn="auto">
              <a:spcBef>
                <a:spcPts val="0"/>
              </a:spcBef>
              <a:spcAft>
                <a:spcPts val="0"/>
              </a:spcAft>
            </a:pPr>
            <a:r>
              <a:rPr kumimoji="1" lang="en-US" altLang="zh-CN" dirty="0">
                <a:solidFill>
                  <a:srgbClr val="4472C4">
                    <a:lumMod val="50000"/>
                  </a:srgbClr>
                </a:solidFill>
                <a:latin typeface="Calibri" panose="020F0502020204030204"/>
                <a:ea typeface="DengXian" charset="-122"/>
                <a:cs typeface=""/>
              </a:rPr>
              <a:t>KEY TAKE-AWAY</a:t>
            </a:r>
            <a:endParaRPr kumimoji="1" lang="zh-CN" altLang="en-US" dirty="0">
              <a:solidFill>
                <a:srgbClr val="4472C4">
                  <a:lumMod val="50000"/>
                </a:srgbClr>
              </a:solidFill>
              <a:latin typeface="Calibri" panose="020F0502020204030204"/>
              <a:ea typeface="DengXian" charset="-122"/>
              <a:cs typeface=""/>
            </a:endParaRPr>
          </a:p>
        </p:txBody>
      </p:sp>
      <p:sp>
        <p:nvSpPr>
          <p:cNvPr id="18" name="圆角矩形 17">
            <a:extLst>
              <a:ext uri="{FF2B5EF4-FFF2-40B4-BE49-F238E27FC236}">
                <a16:creationId xmlns:a16="http://schemas.microsoft.com/office/drawing/2014/main" xmlns="" id="{76D1350E-9B5F-0B40-A063-DE9A52CA0FA9}"/>
              </a:ext>
            </a:extLst>
          </p:cNvPr>
          <p:cNvSpPr/>
          <p:nvPr/>
        </p:nvSpPr>
        <p:spPr>
          <a:xfrm>
            <a:off x="6604126" y="2309568"/>
            <a:ext cx="2168144" cy="2522911"/>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dirty="0">
              <a:solidFill>
                <a:srgbClr val="4472C4">
                  <a:lumMod val="50000"/>
                </a:srgbClr>
              </a:solidFill>
            </a:endParaRPr>
          </a:p>
        </p:txBody>
      </p:sp>
      <p:grpSp>
        <p:nvGrpSpPr>
          <p:cNvPr id="19" name="Group 86">
            <a:extLst>
              <a:ext uri="{FF2B5EF4-FFF2-40B4-BE49-F238E27FC236}">
                <a16:creationId xmlns:a16="http://schemas.microsoft.com/office/drawing/2014/main" xmlns="" id="{98A61FEA-D5B3-D04F-8224-51B54463011A}"/>
              </a:ext>
            </a:extLst>
          </p:cNvPr>
          <p:cNvGrpSpPr/>
          <p:nvPr/>
        </p:nvGrpSpPr>
        <p:grpSpPr>
          <a:xfrm>
            <a:off x="6231529" y="2183656"/>
            <a:ext cx="229628" cy="2957612"/>
            <a:chOff x="5938164" y="2060923"/>
            <a:chExt cx="306171" cy="3943483"/>
          </a:xfrm>
        </p:grpSpPr>
        <p:cxnSp>
          <p:nvCxnSpPr>
            <p:cNvPr id="20" name="Straight Connector 87">
              <a:extLst>
                <a:ext uri="{FF2B5EF4-FFF2-40B4-BE49-F238E27FC236}">
                  <a16:creationId xmlns:a16="http://schemas.microsoft.com/office/drawing/2014/main" xmlns="" id="{A9A5969D-97AC-7B47-9245-21AFCE6E3666}"/>
                </a:ext>
              </a:extLst>
            </p:cNvPr>
            <p:cNvCxnSpPr/>
            <p:nvPr/>
          </p:nvCxnSpPr>
          <p:spPr>
            <a:xfrm>
              <a:off x="6091249" y="2060923"/>
              <a:ext cx="0" cy="3943483"/>
            </a:xfrm>
            <a:prstGeom prst="line">
              <a:avLst/>
            </a:prstGeom>
            <a:ln w="47625" cap="rnd">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1" name="Group 92">
              <a:extLst>
                <a:ext uri="{FF2B5EF4-FFF2-40B4-BE49-F238E27FC236}">
                  <a16:creationId xmlns:a16="http://schemas.microsoft.com/office/drawing/2014/main" xmlns="" id="{9637E301-1E14-A649-BD34-B3E4D2E6932F}"/>
                </a:ext>
              </a:extLst>
            </p:cNvPr>
            <p:cNvGrpSpPr/>
            <p:nvPr/>
          </p:nvGrpSpPr>
          <p:grpSpPr>
            <a:xfrm>
              <a:off x="5938164" y="3833745"/>
              <a:ext cx="306171" cy="306910"/>
              <a:chOff x="5942914" y="3833745"/>
              <a:chExt cx="306171" cy="306910"/>
            </a:xfrm>
          </p:grpSpPr>
          <p:sp>
            <p:nvSpPr>
              <p:cNvPr id="22" name="Freeform 94">
                <a:extLst>
                  <a:ext uri="{FF2B5EF4-FFF2-40B4-BE49-F238E27FC236}">
                    <a16:creationId xmlns:a16="http://schemas.microsoft.com/office/drawing/2014/main" xmlns="" id="{53D12D11-F4DC-794C-97CC-606A824BAFC9}"/>
                  </a:ext>
                </a:extLst>
              </p:cNvPr>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23" name="Freeform 95">
                <a:extLst>
                  <a:ext uri="{FF2B5EF4-FFF2-40B4-BE49-F238E27FC236}">
                    <a16:creationId xmlns:a16="http://schemas.microsoft.com/office/drawing/2014/main" xmlns="" id="{0FEAAAE0-8C73-4347-B135-A2E9E4A52A4C}"/>
                  </a:ext>
                </a:extLst>
              </p:cNvPr>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grpSp>
      <p:cxnSp>
        <p:nvCxnSpPr>
          <p:cNvPr id="24" name="Straight Connector 18">
            <a:extLst>
              <a:ext uri="{FF2B5EF4-FFF2-40B4-BE49-F238E27FC236}">
                <a16:creationId xmlns:a16="http://schemas.microsoft.com/office/drawing/2014/main" xmlns="" id="{9AC56F90-D791-4344-8A2F-1724683A9655}"/>
              </a:ext>
            </a:extLst>
          </p:cNvPr>
          <p:cNvCxnSpPr>
            <a:cxnSpLocks/>
          </p:cNvCxnSpPr>
          <p:nvPr/>
        </p:nvCxnSpPr>
        <p:spPr>
          <a:xfrm>
            <a:off x="6604126" y="2118013"/>
            <a:ext cx="2168144" cy="775"/>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6"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887856" y="6356351"/>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1073599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ea typeface="ＭＳ Ｐゴシック" charset="-128"/>
                <a:cs typeface="ＭＳ Ｐゴシック" charset="-128"/>
              </a:rPr>
              <a:t>PsychENCODE</a:t>
            </a:r>
            <a:r>
              <a:rPr lang="en-US" altLang="en-US" sz="1700" b="1" dirty="0" smtClean="0">
                <a:ea typeface="ＭＳ Ｐゴシック" charset="-128"/>
                <a:cs typeface="ＭＳ Ｐゴシック" charset="-128"/>
              </a:rPr>
              <a:t>: </a:t>
            </a:r>
            <a:r>
              <a:rPr lang="en-US" altLang="en-US" sz="1700" dirty="0" smtClean="0">
                <a:ea typeface="ＭＳ Ｐゴシック" charset="-128"/>
                <a:cs typeface="ＭＳ Ｐゴシック" charset="-128"/>
              </a:rPr>
              <a:t>Population-level </a:t>
            </a:r>
            <a:r>
              <a:rPr lang="en-US" altLang="en-US" sz="1700" dirty="0">
                <a:ea typeface="ＭＳ Ｐゴシック" charset="-128"/>
                <a:cs typeface="ＭＳ Ｐゴシック" charset="-128"/>
              </a:rPr>
              <a:t>analysis of </a:t>
            </a:r>
            <a:r>
              <a:rPr lang="en-US" altLang="en-US" sz="1700" dirty="0" smtClean="0">
                <a:ea typeface="ＭＳ Ｐゴシック" charset="-128"/>
                <a:cs typeface="ＭＳ Ｐゴシック" charset="-128"/>
              </a:rPr>
              <a:t/>
            </a:r>
            <a:br>
              <a:rPr lang="en-US" altLang="en-US" sz="1700" dirty="0" smtClean="0">
                <a:ea typeface="ＭＳ Ｐゴシック" charset="-128"/>
                <a:cs typeface="ＭＳ Ｐゴシック" charset="-128"/>
              </a:rPr>
            </a:br>
            <a:r>
              <a:rPr lang="en-US" altLang="en-US" sz="1700" dirty="0" smtClean="0">
                <a:ea typeface="ＭＳ Ｐゴシック" charset="-128"/>
                <a:cs typeface="ＭＳ Ｐゴシック" charset="-128"/>
              </a:rPr>
              <a:t>functional </a:t>
            </a:r>
            <a:r>
              <a:rPr lang="en-US" altLang="en-US" sz="1700" dirty="0">
                <a:ea typeface="ＭＳ Ｐゴシック" charset="-128"/>
                <a:cs typeface="ＭＳ Ｐゴシック" charset="-128"/>
              </a:rPr>
              <a:t>genomics data related to </a:t>
            </a:r>
            <a:r>
              <a:rPr lang="en-US" altLang="en-US" sz="1700" dirty="0" smtClean="0">
                <a:ea typeface="ＭＳ Ｐゴシック" charset="-128"/>
                <a:cs typeface="ＭＳ Ｐゴシック" charset="-128"/>
              </a:rPr>
              <a:t/>
            </a:r>
            <a:br>
              <a:rPr lang="en-US" altLang="en-US" sz="1700" dirty="0" smtClean="0">
                <a:ea typeface="ＭＳ Ｐゴシック" charset="-128"/>
                <a:cs typeface="ＭＳ Ｐゴシック" charset="-128"/>
              </a:rPr>
            </a:br>
            <a:r>
              <a:rPr lang="en-US" altLang="en-US" sz="1700" dirty="0" smtClean="0">
                <a:ea typeface="ＭＳ Ｐゴシック" charset="-128"/>
                <a:cs typeface="ＭＳ Ｐゴシック" charset="-128"/>
              </a:rPr>
              <a:t>neuropsychiatric disease</a:t>
            </a:r>
            <a:endParaRPr lang="en-US" altLang="en-US" sz="1700" dirty="0">
              <a:ea typeface="ＭＳ Ｐゴシック" charset="-128"/>
              <a:cs typeface="ＭＳ Ｐゴシック" charset="-128"/>
            </a:endParaRPr>
          </a:p>
          <a:p>
            <a:pPr lvl="1"/>
            <a:r>
              <a:rPr lang="en-US" altLang="en-US" sz="1700" dirty="0" smtClean="0">
                <a:ea typeface="ＭＳ Ｐゴシック" charset="-128"/>
              </a:rPr>
              <a:t>Construction </a:t>
            </a:r>
            <a:r>
              <a:rPr lang="en-US" altLang="en-US" sz="1700" dirty="0">
                <a:ea typeface="ＭＳ Ｐゴシック" charset="-128"/>
              </a:rPr>
              <a:t>of an adult brain resource </a:t>
            </a:r>
            <a:r>
              <a:rPr lang="en-US" altLang="en-US" sz="1700" dirty="0" smtClean="0">
                <a:ea typeface="ＭＳ Ｐゴシック" charset="-128"/>
              </a:rPr>
              <a:t>with </a:t>
            </a:r>
            <a:r>
              <a:rPr lang="en-US" altLang="en-US" sz="1700" dirty="0">
                <a:ea typeface="ＭＳ Ｐゴシック" charset="-128"/>
              </a:rPr>
              <a:t>1866 individuals </a:t>
            </a:r>
            <a:r>
              <a:rPr lang="en-US" altLang="en-US" sz="1700" dirty="0" smtClean="0">
                <a:ea typeface="ＭＳ Ｐゴシック" charset="-128"/>
              </a:rPr>
              <a:t>+ </a:t>
            </a:r>
            <a:r>
              <a:rPr lang="en-US" altLang="en-US" sz="1700" dirty="0">
                <a:ea typeface="ＭＳ Ｐゴシック" charset="-128"/>
              </a:rPr>
              <a:t>full developmental time-course</a:t>
            </a:r>
          </a:p>
          <a:p>
            <a:pPr lvl="1"/>
            <a:r>
              <a:rPr lang="en-US" altLang="en-US" sz="1700" dirty="0">
                <a:ea typeface="ＭＳ Ｐゴシック" charset="-128"/>
              </a:rPr>
              <a:t>Using the changing proportions of cell types (via </a:t>
            </a:r>
            <a:r>
              <a:rPr lang="en-US" altLang="en-US" sz="1700" b="1" dirty="0">
                <a:ea typeface="ＭＳ Ｐゴシック" charset="-128"/>
              </a:rPr>
              <a:t>single-cell deconvolution</a:t>
            </a:r>
            <a:r>
              <a:rPr lang="en-US" altLang="en-US" sz="1700" dirty="0">
                <a:ea typeface="ＭＳ Ｐゴシック" charset="-128"/>
              </a:rPr>
              <a:t>) to account for </a:t>
            </a:r>
            <a:r>
              <a:rPr lang="en-US" altLang="en-US" sz="1700" dirty="0" smtClean="0">
                <a:ea typeface="ＭＳ Ｐゴシック" charset="-128"/>
              </a:rPr>
              <a:t/>
            </a:r>
            <a:br>
              <a:rPr lang="en-US" altLang="en-US" sz="1700" dirty="0" smtClean="0">
                <a:ea typeface="ＭＳ Ｐゴシック" charset="-128"/>
              </a:rPr>
            </a:br>
            <a:r>
              <a:rPr lang="en-US" altLang="en-US" sz="1700" dirty="0" smtClean="0">
                <a:ea typeface="ＭＳ Ｐゴシック" charset="-128"/>
              </a:rPr>
              <a:t>expression </a:t>
            </a:r>
            <a:r>
              <a:rPr lang="en-US" altLang="en-US" sz="1700" dirty="0">
                <a:ea typeface="ＭＳ Ｐゴシック" charset="-128"/>
              </a:rPr>
              <a:t>variation across a population, </a:t>
            </a:r>
            <a:r>
              <a:rPr lang="en-US" altLang="en-US" sz="1700" dirty="0" smtClean="0">
                <a:ea typeface="ＭＳ Ｐゴシック" charset="-128"/>
              </a:rPr>
              <a:t/>
            </a:r>
            <a:br>
              <a:rPr lang="en-US" altLang="en-US" sz="1700" dirty="0" smtClean="0">
                <a:ea typeface="ＭＳ Ｐゴシック" charset="-128"/>
              </a:rPr>
            </a:br>
            <a:r>
              <a:rPr lang="en-US" altLang="en-US" sz="1700" dirty="0" smtClean="0">
                <a:ea typeface="ＭＳ Ｐゴシック" charset="-128"/>
              </a:rPr>
              <a:t>disorders </a:t>
            </a:r>
            <a:r>
              <a:rPr lang="en-US" altLang="en-US" sz="1700" dirty="0">
                <a:ea typeface="ＭＳ Ｐゴシック" charset="-128"/>
              </a:rPr>
              <a:t>&amp; development</a:t>
            </a:r>
          </a:p>
          <a:p>
            <a:pPr lvl="1"/>
            <a:r>
              <a:rPr lang="en-US" altLang="en-US" sz="1700" dirty="0" smtClean="0">
                <a:ea typeface="ＭＳ Ｐゴシック" charset="-128"/>
              </a:rPr>
              <a:t>Large-scale processing </a:t>
            </a:r>
            <a:r>
              <a:rPr lang="en-US" altLang="en-US" sz="1700" dirty="0" smtClean="0">
                <a:ea typeface="ＭＳ Ｐゴシック" charset="-128"/>
              </a:rPr>
              <a:t>defines </a:t>
            </a:r>
            <a:r>
              <a:rPr lang="en-US" altLang="en-US" sz="1700" dirty="0" smtClean="0">
                <a:ea typeface="ＭＳ Ｐゴシック" charset="-128"/>
              </a:rPr>
              <a:t>~79K </a:t>
            </a:r>
            <a:r>
              <a:rPr lang="en-US" altLang="en-US" sz="1700" dirty="0">
                <a:ea typeface="ＭＳ Ｐゴシック" charset="-128"/>
              </a:rPr>
              <a:t>PFC </a:t>
            </a:r>
            <a:r>
              <a:rPr lang="en-US" altLang="en-US" sz="1700" dirty="0" smtClean="0">
                <a:ea typeface="ＭＳ Ｐゴシック" charset="-128"/>
              </a:rPr>
              <a:t/>
            </a:r>
            <a:br>
              <a:rPr lang="en-US" altLang="en-US" sz="1700" dirty="0" smtClean="0">
                <a:ea typeface="ＭＳ Ｐゴシック" charset="-128"/>
              </a:rPr>
            </a:br>
            <a:r>
              <a:rPr lang="en-US" altLang="en-US" sz="1700" b="1" dirty="0" smtClean="0">
                <a:ea typeface="ＭＳ Ｐゴシック" charset="-128"/>
              </a:rPr>
              <a:t>enhancers </a:t>
            </a:r>
            <a:r>
              <a:rPr lang="en-US" altLang="en-US" sz="1700" b="1" dirty="0" smtClean="0">
                <a:ea typeface="ＭＳ Ｐゴシック" charset="-128"/>
              </a:rPr>
              <a:t>&amp; </a:t>
            </a:r>
            <a:r>
              <a:rPr lang="en-US" altLang="en-US" sz="1700" b="1" dirty="0" smtClean="0">
                <a:ea typeface="ＭＳ Ｐゴシック" charset="-128"/>
              </a:rPr>
              <a:t>creates </a:t>
            </a:r>
            <a:r>
              <a:rPr lang="en-US" altLang="en-US" sz="1700" b="1" dirty="0" smtClean="0">
                <a:ea typeface="ＭＳ Ｐゴシック" charset="-128"/>
              </a:rPr>
              <a:t>a comprehensive QTL </a:t>
            </a:r>
            <a:r>
              <a:rPr lang="en-US" altLang="en-US" sz="1700" dirty="0" smtClean="0">
                <a:ea typeface="ＭＳ Ｐゴシック" charset="-128"/>
              </a:rPr>
              <a:t>resource</a:t>
            </a:r>
            <a:r>
              <a:rPr lang="en-US" altLang="en-US" sz="1700" dirty="0">
                <a:ea typeface="ＭＳ Ｐゴシック" charset="-128"/>
              </a:rPr>
              <a:t> </a:t>
            </a:r>
            <a:r>
              <a:rPr lang="en-US" altLang="en-US" sz="1700" dirty="0" smtClean="0">
                <a:ea typeface="ＭＳ Ｐゴシック" charset="-128"/>
              </a:rPr>
              <a:t>(~</a:t>
            </a:r>
            <a:r>
              <a:rPr lang="en-US" altLang="en-US" sz="1700" dirty="0">
                <a:ea typeface="ＭＳ Ｐゴシック" charset="-128"/>
              </a:rPr>
              <a:t>2.5M </a:t>
            </a:r>
            <a:r>
              <a:rPr lang="en-US" altLang="en-US" sz="1700" dirty="0" err="1">
                <a:ea typeface="ＭＳ Ｐゴシック" charset="-128"/>
              </a:rPr>
              <a:t>eQTLs</a:t>
            </a:r>
            <a:r>
              <a:rPr lang="en-US" altLang="en-US" sz="1700" dirty="0">
                <a:ea typeface="ＭＳ Ｐゴシック" charset="-128"/>
              </a:rPr>
              <a:t> + </a:t>
            </a:r>
            <a:r>
              <a:rPr lang="en-US" altLang="en-US" sz="1700" dirty="0" err="1">
                <a:ea typeface="ＭＳ Ｐゴシック" charset="-128"/>
              </a:rPr>
              <a:t>cQTLs</a:t>
            </a:r>
            <a:r>
              <a:rPr lang="en-US" altLang="en-US" sz="1700" dirty="0">
                <a:ea typeface="ＭＳ Ｐゴシック" charset="-128"/>
              </a:rPr>
              <a:t> &amp; </a:t>
            </a:r>
            <a:r>
              <a:rPr lang="en-US" altLang="en-US" sz="1700" dirty="0" err="1">
                <a:ea typeface="ＭＳ Ｐゴシック" charset="-128"/>
              </a:rPr>
              <a:t>fQTLs</a:t>
            </a:r>
            <a:r>
              <a:rPr lang="en-US" altLang="en-US" sz="1700" dirty="0">
                <a:ea typeface="ＭＳ Ｐゴシック" charset="-128"/>
              </a:rPr>
              <a:t>)</a:t>
            </a:r>
          </a:p>
          <a:p>
            <a:pPr lvl="1"/>
            <a:r>
              <a:rPr lang="en-US" altLang="en-US" sz="1700" dirty="0" smtClean="0">
                <a:ea typeface="ＭＳ Ｐゴシック" charset="-128"/>
              </a:rPr>
              <a:t>Connecting the QTLs, enhancer activity relationships &amp; </a:t>
            </a:r>
            <a:r>
              <a:rPr lang="en-US" altLang="en-US" sz="1700" dirty="0">
                <a:ea typeface="ＭＳ Ｐゴシック" charset="-128"/>
              </a:rPr>
              <a:t>Hi-C contacts </a:t>
            </a:r>
            <a:r>
              <a:rPr lang="en-US" altLang="en-US" sz="1700" dirty="0" smtClean="0">
                <a:ea typeface="ＭＳ Ｐゴシック" charset="-128"/>
              </a:rPr>
              <a:t>into a</a:t>
            </a:r>
            <a:r>
              <a:rPr lang="en-US" altLang="en-US" sz="1700" b="1" dirty="0" smtClean="0">
                <a:ea typeface="ＭＳ Ｐゴシック" charset="-128"/>
              </a:rPr>
              <a:t> brain regulatory network </a:t>
            </a:r>
            <a:r>
              <a:rPr lang="en-US" altLang="en-US" sz="1700" dirty="0" smtClean="0">
                <a:ea typeface="ＭＳ Ｐゴシック" charset="-128"/>
              </a:rPr>
              <a:t>&amp; using this </a:t>
            </a:r>
            <a:r>
              <a:rPr lang="en-US" altLang="en-US" sz="1700" dirty="0">
                <a:ea typeface="ＭＳ Ｐゴシック" charset="-128"/>
              </a:rPr>
              <a:t>to link SCZ GWAS SNPs to </a:t>
            </a:r>
            <a:r>
              <a:rPr lang="en-US" altLang="en-US" sz="1700" dirty="0" smtClean="0">
                <a:ea typeface="ＭＳ Ｐゴシック" charset="-128"/>
              </a:rPr>
              <a:t>genes</a:t>
            </a:r>
            <a:endParaRPr lang="en-US" altLang="en-US" sz="1700" dirty="0">
              <a:ea typeface="ＭＳ Ｐゴシック" charset="-128"/>
            </a:endParaRPr>
          </a:p>
          <a:p>
            <a:pPr lvl="1"/>
            <a:r>
              <a:rPr lang="en-US" altLang="en-US" sz="1700" dirty="0">
                <a:ea typeface="ＭＳ Ｐゴシック" charset="-128"/>
              </a:rPr>
              <a:t>Embedding the reg. network in a </a:t>
            </a:r>
            <a:br>
              <a:rPr lang="en-US" altLang="en-US" sz="1700" dirty="0">
                <a:ea typeface="ＭＳ Ｐゴシック" charset="-128"/>
              </a:rPr>
            </a:br>
            <a:r>
              <a:rPr lang="en-US" altLang="en-US" sz="1700" b="1" dirty="0">
                <a:ea typeface="ＭＳ Ｐゴシック" charset="-128"/>
              </a:rPr>
              <a:t>deep-learning model</a:t>
            </a:r>
            <a:r>
              <a:rPr lang="en-US" altLang="en-US" sz="1700" dirty="0">
                <a:ea typeface="ＭＳ Ｐゴシック" charset="-128"/>
              </a:rPr>
              <a:t> </a:t>
            </a:r>
            <a:r>
              <a:rPr lang="en-US" altLang="en-US" sz="1700" dirty="0" smtClean="0">
                <a:ea typeface="ＭＳ Ｐゴシック" charset="-128"/>
              </a:rPr>
              <a:t>to </a:t>
            </a:r>
            <a:r>
              <a:rPr lang="en-US" altLang="en-US" sz="1700" dirty="0">
                <a:ea typeface="ＭＳ Ｐゴシック" charset="-128"/>
              </a:rPr>
              <a:t>predict </a:t>
            </a:r>
            <a:r>
              <a:rPr lang="en-US" altLang="en-US" sz="1700" dirty="0" smtClean="0">
                <a:ea typeface="ＭＳ Ｐゴシック" charset="-128"/>
              </a:rPr>
              <a:t>psychiatric disease </a:t>
            </a:r>
            <a:r>
              <a:rPr lang="en-US" altLang="en-US" sz="1700" dirty="0">
                <a:ea typeface="ＭＳ Ｐゴシック" charset="-128"/>
              </a:rPr>
              <a:t>from genotype &amp; transcriptome. Using this to </a:t>
            </a:r>
            <a:r>
              <a:rPr lang="en-US" altLang="en-US" sz="1700" dirty="0" smtClean="0">
                <a:ea typeface="ＭＳ Ｐゴシック" charset="-128"/>
              </a:rPr>
              <a:t>suggest specific pathways </a:t>
            </a:r>
            <a:r>
              <a:rPr lang="en-US" altLang="en-US" sz="1700" dirty="0">
                <a:ea typeface="ＭＳ Ｐゴシック" charset="-128"/>
              </a:rPr>
              <a:t>&amp; </a:t>
            </a:r>
            <a:r>
              <a:rPr lang="en-US" altLang="en-US" sz="1700" dirty="0" smtClean="0">
                <a:ea typeface="ＭＳ Ｐゴシック" charset="-128"/>
              </a:rPr>
              <a:t>genes, as potential drug targets.</a:t>
            </a:r>
          </a:p>
          <a:p>
            <a:pPr lvl="1"/>
            <a:r>
              <a:rPr lang="en-US" altLang="en-US" sz="1700" dirty="0" smtClean="0">
                <a:ea typeface="ＭＳ Ｐゴシック" charset="-128"/>
              </a:rPr>
              <a:t>Other resource uses: highlighting </a:t>
            </a:r>
            <a:r>
              <a:rPr lang="en-US" altLang="en-US" sz="1700" b="1" dirty="0" smtClean="0">
                <a:ea typeface="ＭＳ Ｐゴシック" charset="-128"/>
              </a:rPr>
              <a:t>aging</a:t>
            </a:r>
            <a:r>
              <a:rPr lang="en-US" altLang="en-US" sz="1700" dirty="0" smtClean="0">
                <a:ea typeface="ＭＳ Ｐゴシック" charset="-128"/>
              </a:rPr>
              <a:t> related genes + consistently comparing the brain to other organs</a:t>
            </a:r>
            <a:endParaRPr lang="en-US" altLang="en-US" sz="1700" dirty="0">
              <a:ea typeface="ＭＳ Ｐゴシック" charset="-128"/>
            </a:endParaRP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ea typeface="ＭＳ Ｐゴシック" charset="-128"/>
                <a:cs typeface="ＭＳ Ｐゴシック" charset="-128"/>
              </a:rPr>
              <a:t>GenoDock</a:t>
            </a:r>
            <a:r>
              <a:rPr lang="en-US" altLang="en-US" sz="1700" b="1" dirty="0" smtClean="0">
                <a:ea typeface="ＭＳ Ｐゴシック" charset="-128"/>
                <a:cs typeface="ＭＳ Ｐゴシック" charset="-128"/>
              </a:rPr>
              <a:t>: </a:t>
            </a:r>
            <a:r>
              <a:rPr lang="en-US" altLang="en-US" sz="1700" dirty="0" smtClean="0">
                <a:ea typeface="ＭＳ Ｐゴシック" charset="-128"/>
                <a:cs typeface="ＭＳ Ｐゴシック" charset="-128"/>
              </a:rPr>
              <a:t>Building a predictor </a:t>
            </a:r>
            <a:r>
              <a:rPr lang="en-US" altLang="en-US" sz="1700" dirty="0">
                <a:ea typeface="ＭＳ Ｐゴシック" charset="-128"/>
                <a:cs typeface="ＭＳ Ｐゴシック" charset="-128"/>
              </a:rPr>
              <a:t>for </a:t>
            </a:r>
            <a:r>
              <a:rPr lang="en-US" altLang="en-US" sz="1700" dirty="0" smtClean="0">
                <a:ea typeface="ＭＳ Ｐゴシック" charset="-128"/>
                <a:cs typeface="ＭＳ Ｐゴシック" charset="-128"/>
              </a:rPr>
              <a:t>the sensitivity </a:t>
            </a:r>
            <a:r>
              <a:rPr lang="en-US" altLang="en-US" sz="1700" dirty="0">
                <a:ea typeface="ＭＳ Ｐゴシック" charset="-128"/>
                <a:cs typeface="ＭＳ Ｐゴシック" charset="-128"/>
              </a:rPr>
              <a:t>of </a:t>
            </a:r>
            <a:r>
              <a:rPr lang="en-US" altLang="en-US" sz="1700" dirty="0" smtClean="0">
                <a:ea typeface="ＭＳ Ｐゴシック" charset="-128"/>
                <a:cs typeface="ＭＳ Ｐゴシック" charset="-128"/>
              </a:rPr>
              <a:t>drug binding to </a:t>
            </a:r>
            <a:r>
              <a:rPr lang="en-US" altLang="en-US" sz="1700" dirty="0" smtClean="0">
                <a:ea typeface="ＭＳ Ｐゴシック" charset="-128"/>
                <a:cs typeface="ＭＳ Ｐゴシック" charset="-128"/>
              </a:rPr>
              <a:t>personal SNVs</a:t>
            </a:r>
            <a:endParaRPr lang="en-US" altLang="en-US" sz="1700" dirty="0">
              <a:ea typeface="ＭＳ Ｐゴシック" charset="-128"/>
              <a:cs typeface="ＭＳ Ｐゴシック" charset="-128"/>
            </a:endParaRPr>
          </a:p>
          <a:p>
            <a:pPr lvl="1"/>
            <a:r>
              <a:rPr lang="en-US" altLang="en-US" sz="1700" dirty="0" smtClean="0">
                <a:ea typeface="ＭＳ Ｐゴシック" charset="-128"/>
                <a:cs typeface="ＭＳ Ｐゴシック" charset="-128"/>
              </a:rPr>
              <a:t>Hybrid classifier connecting</a:t>
            </a:r>
            <a:r>
              <a:rPr lang="en-US" altLang="en-US" sz="1700" b="1" dirty="0" smtClean="0">
                <a:ea typeface="ＭＳ Ｐゴシック" charset="-128"/>
                <a:cs typeface="ＭＳ Ｐゴシック" charset="-128"/>
              </a:rPr>
              <a:t> physical modelling with statistical learning</a:t>
            </a:r>
          </a:p>
          <a:p>
            <a:pPr lvl="2"/>
            <a:r>
              <a:rPr lang="en-US" altLang="en-US" sz="1600" dirty="0" smtClean="0">
                <a:ea typeface="ＭＳ Ｐゴシック" charset="-128"/>
                <a:cs typeface="ＭＳ Ｐゴシック" charset="-128"/>
              </a:rPr>
              <a:t>The modeling </a:t>
            </a:r>
            <a:r>
              <a:rPr lang="en-US" altLang="en-US" sz="1600" dirty="0" smtClean="0">
                <a:ea typeface="ＭＳ Ｐゴシック" charset="-128"/>
                <a:cs typeface="ＭＳ Ｐゴシック" charset="-128"/>
              </a:rPr>
              <a:t>creates a pseudo gold-standard </a:t>
            </a:r>
            <a:r>
              <a:rPr lang="en-US" altLang="en-US" sz="1600" dirty="0" smtClean="0">
                <a:ea typeface="ＭＳ Ｐゴシック" charset="-128"/>
                <a:cs typeface="ＭＳ Ｐゴシック" charset="-128"/>
              </a:rPr>
              <a:t>dataset, which is used to train the stat. classifier</a:t>
            </a:r>
          </a:p>
          <a:p>
            <a:pPr lvl="1"/>
            <a:r>
              <a:rPr lang="en-US" altLang="en-US" sz="1700" b="1" dirty="0" smtClean="0">
                <a:ea typeface="ＭＳ Ｐゴシック" charset="-128"/>
                <a:cs typeface="ＭＳ Ｐゴシック" charset="-128"/>
              </a:rPr>
              <a:t>Classifier Results</a:t>
            </a:r>
            <a:endParaRPr lang="en-US" altLang="en-US" sz="1700" b="1" dirty="0" smtClean="0">
              <a:ea typeface="ＭＳ Ｐゴシック" charset="-128"/>
              <a:cs typeface="ＭＳ Ｐゴシック" charset="-128"/>
            </a:endParaRPr>
          </a:p>
          <a:p>
            <a:pPr lvl="2"/>
            <a:r>
              <a:rPr lang="en-US" altLang="en-US" sz="1600" dirty="0">
                <a:ea typeface="ＭＳ Ｐゴシック" charset="-128"/>
                <a:cs typeface="ＭＳ Ｐゴシック" charset="-128"/>
              </a:rPr>
              <a:t>I</a:t>
            </a:r>
            <a:r>
              <a:rPr lang="en-US" altLang="en-US" sz="1600" dirty="0" smtClean="0">
                <a:ea typeface="ＭＳ Ｐゴシック" charset="-128"/>
                <a:cs typeface="ＭＳ Ｐゴシック" charset="-128"/>
              </a:rPr>
              <a:t>ndependent validation </a:t>
            </a:r>
            <a:r>
              <a:rPr lang="en-US" altLang="en-US" sz="1600" dirty="0" smtClean="0">
                <a:ea typeface="ＭＳ Ｐゴシック" charset="-128"/>
                <a:cs typeface="ＭＳ Ｐゴシック" charset="-128"/>
              </a:rPr>
              <a:t/>
            </a:r>
            <a:br>
              <a:rPr lang="en-US" altLang="en-US" sz="1600" dirty="0" smtClean="0">
                <a:ea typeface="ＭＳ Ｐゴシック" charset="-128"/>
                <a:cs typeface="ＭＳ Ｐゴシック" charset="-128"/>
              </a:rPr>
            </a:br>
            <a:r>
              <a:rPr lang="en-US" altLang="en-US" sz="1600" dirty="0" smtClean="0">
                <a:ea typeface="ＭＳ Ｐゴシック" charset="-128"/>
                <a:cs typeface="ＭＳ Ｐゴシック" charset="-128"/>
              </a:rPr>
              <a:t>on </a:t>
            </a:r>
            <a:r>
              <a:rPr lang="en-US" altLang="en-US" sz="1600" dirty="0" smtClean="0">
                <a:ea typeface="ＭＳ Ｐゴシック" charset="-128"/>
                <a:cs typeface="ＭＳ Ｐゴシック" charset="-128"/>
              </a:rPr>
              <a:t>an expt. validation set</a:t>
            </a:r>
          </a:p>
          <a:p>
            <a:pPr lvl="2"/>
            <a:r>
              <a:rPr lang="en-US" altLang="en-US" sz="1600" dirty="0" smtClean="0">
                <a:ea typeface="ＭＳ Ｐゴシック" charset="-128"/>
                <a:cs typeface="ＭＳ Ｐゴシック" charset="-128"/>
              </a:rPr>
              <a:t>Gives higher disruption scores to cancer driver SNVs. Also, illustrates importance of different features (</a:t>
            </a:r>
            <a:r>
              <a:rPr lang="en-US" altLang="en-US" sz="1600" dirty="0" err="1" smtClean="0">
                <a:ea typeface="ＭＳ Ｐゴシック" charset="-128"/>
                <a:cs typeface="ＭＳ Ｐゴシック" charset="-128"/>
              </a:rPr>
              <a:t>eg</a:t>
            </a:r>
            <a:r>
              <a:rPr lang="en-US" altLang="en-US" sz="1600" dirty="0" smtClean="0">
                <a:ea typeface="ＭＳ Ｐゴシック" charset="-128"/>
                <a:cs typeface="ＭＳ Ｐゴシック" charset="-128"/>
              </a:rPr>
              <a:t> GERP</a:t>
            </a:r>
            <a:r>
              <a:rPr lang="en-US" altLang="en-US" sz="1600" dirty="0" smtClean="0">
                <a:ea typeface="ＭＳ Ｐゴシック" charset="-128"/>
                <a:cs typeface="ＭＳ Ｐゴシック" charset="-128"/>
              </a:rPr>
              <a:t>).</a:t>
            </a:r>
          </a:p>
          <a:p>
            <a:pPr lvl="2"/>
            <a:r>
              <a:rPr lang="en-US" altLang="en-US" sz="1600" dirty="0" smtClean="0">
                <a:ea typeface="ＭＳ Ｐゴシック" charset="-128"/>
                <a:cs typeface="ＭＳ Ｐゴシック" charset="-128"/>
              </a:rPr>
              <a:t>Picks </a:t>
            </a:r>
            <a:r>
              <a:rPr lang="en-US" altLang="en-US" sz="1600" dirty="0" smtClean="0">
                <a:ea typeface="ＭＳ Ｐゴシック" charset="-128"/>
                <a:cs typeface="ＭＳ Ｐゴシック" charset="-128"/>
              </a:rPr>
              <a:t>out certain drugs (</a:t>
            </a:r>
            <a:r>
              <a:rPr lang="en-US" altLang="en-US" sz="1600" dirty="0" err="1" smtClean="0">
                <a:ea typeface="ＭＳ Ｐゴシック" charset="-128"/>
                <a:cs typeface="ＭＳ Ｐゴシック" charset="-128"/>
              </a:rPr>
              <a:t>eg</a:t>
            </a:r>
            <a:r>
              <a:rPr lang="en-US" altLang="en-US" sz="1600" dirty="0" smtClean="0">
                <a:ea typeface="ＭＳ Ｐゴシック" charset="-128"/>
                <a:cs typeface="ＭＳ Ｐゴシック" charset="-128"/>
              </a:rPr>
              <a:t> </a:t>
            </a:r>
            <a:r>
              <a:rPr lang="en-US" altLang="en-US" sz="1600" dirty="0" err="1" smtClean="0">
                <a:ea typeface="ＭＳ Ｐゴシック" charset="-128"/>
                <a:cs typeface="ＭＳ Ｐゴシック" charset="-128"/>
              </a:rPr>
              <a:t>imatinib</a:t>
            </a:r>
            <a:r>
              <a:rPr lang="en-US" altLang="en-US" sz="1600" dirty="0" smtClean="0">
                <a:ea typeface="ＭＳ Ｐゴシック" charset="-128"/>
                <a:cs typeface="ＭＳ Ｐゴシック" charset="-128"/>
              </a:rPr>
              <a:t>) as being particularly sensitive to SNVs</a:t>
            </a:r>
            <a:endParaRPr lang="en-US" altLang="en-US" sz="1600" dirty="0">
              <a:ea typeface="ＭＳ Ｐゴシック" charset="-128"/>
              <a:cs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Tree>
    <p:extLst>
      <p:ext uri="{BB962C8B-B14F-4D97-AF65-F5344CB8AC3E}">
        <p14:creationId xmlns:p14="http://schemas.microsoft.com/office/powerpoint/2010/main" val="1274460733"/>
      </p:ext>
    </p:extLst>
  </p:cSld>
  <p:clrMapOvr>
    <a:masterClrMapping/>
  </p:clrMapOvr>
  <p:transition advTm="23810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solidFill>
                  <a:srgbClr val="FF0000"/>
                </a:solidFill>
                <a:ea typeface="ＭＳ Ｐゴシック" charset="-128"/>
                <a:cs typeface="ＭＳ Ｐゴシック" charset="-128"/>
              </a:rPr>
              <a:t>PsychENCODE</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Population-level </a:t>
            </a:r>
            <a:r>
              <a:rPr lang="en-US" altLang="en-US" sz="1700" dirty="0">
                <a:solidFill>
                  <a:schemeClr val="bg1">
                    <a:lumMod val="50000"/>
                  </a:schemeClr>
                </a:solidFill>
                <a:ea typeface="ＭＳ Ｐゴシック" charset="-128"/>
                <a:cs typeface="ＭＳ Ｐゴシック" charset="-128"/>
              </a:rPr>
              <a:t>analysis of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functional </a:t>
            </a:r>
            <a:r>
              <a:rPr lang="en-US" altLang="en-US" sz="1700" dirty="0">
                <a:solidFill>
                  <a:schemeClr val="bg1">
                    <a:lumMod val="50000"/>
                  </a:schemeClr>
                </a:solidFill>
                <a:ea typeface="ＭＳ Ｐゴシック" charset="-128"/>
                <a:cs typeface="ＭＳ Ｐゴシック" charset="-128"/>
              </a:rPr>
              <a:t>genomics data related to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neuropsychiatric disease</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rPr>
              <a:t>Construction </a:t>
            </a:r>
            <a:r>
              <a:rPr lang="en-US" altLang="en-US" sz="1700" dirty="0">
                <a:solidFill>
                  <a:schemeClr val="bg1">
                    <a:lumMod val="50000"/>
                  </a:schemeClr>
                </a:solidFill>
                <a:ea typeface="ＭＳ Ｐゴシック" charset="-128"/>
              </a:rPr>
              <a:t>of an adult brain resource </a:t>
            </a:r>
            <a:r>
              <a:rPr lang="en-US" altLang="en-US" sz="1700" dirty="0" smtClean="0">
                <a:solidFill>
                  <a:schemeClr val="bg1">
                    <a:lumMod val="50000"/>
                  </a:schemeClr>
                </a:solidFill>
                <a:ea typeface="ＭＳ Ｐゴシック" charset="-128"/>
              </a:rPr>
              <a:t>with </a:t>
            </a:r>
            <a:r>
              <a:rPr lang="en-US" altLang="en-US" sz="1700" dirty="0">
                <a:solidFill>
                  <a:schemeClr val="bg1">
                    <a:lumMod val="50000"/>
                  </a:schemeClr>
                </a:solidFill>
                <a:ea typeface="ＭＳ Ｐゴシック" charset="-128"/>
              </a:rPr>
              <a:t>1866 individuals </a:t>
            </a:r>
            <a:r>
              <a:rPr lang="en-US" altLang="en-US" sz="1700" dirty="0" smtClean="0">
                <a:solidFill>
                  <a:schemeClr val="bg1">
                    <a:lumMod val="50000"/>
                  </a:schemeClr>
                </a:solidFill>
                <a:ea typeface="ＭＳ Ｐゴシック" charset="-128"/>
              </a:rPr>
              <a:t>+ </a:t>
            </a:r>
            <a:r>
              <a:rPr lang="en-US" altLang="en-US" sz="1700" dirty="0">
                <a:solidFill>
                  <a:schemeClr val="bg1">
                    <a:lumMod val="50000"/>
                  </a:schemeClr>
                </a:solidFill>
                <a:ea typeface="ＭＳ Ｐゴシック" charset="-128"/>
              </a:rPr>
              <a:t>full developmental time-course</a:t>
            </a:r>
          </a:p>
          <a:p>
            <a:pPr lvl="1"/>
            <a:r>
              <a:rPr lang="en-US" altLang="en-US" sz="1700" dirty="0">
                <a:solidFill>
                  <a:schemeClr val="bg1">
                    <a:lumMod val="50000"/>
                  </a:schemeClr>
                </a:solidFill>
                <a:ea typeface="ＭＳ Ｐゴシック" charset="-128"/>
              </a:rPr>
              <a:t>Using the changing proportions of cell types (via </a:t>
            </a:r>
            <a:r>
              <a:rPr lang="en-US" altLang="en-US" sz="1700" b="1" dirty="0">
                <a:solidFill>
                  <a:srgbClr val="FF0000"/>
                </a:solidFill>
                <a:ea typeface="ＭＳ Ｐゴシック" charset="-128"/>
              </a:rPr>
              <a:t>single-cell deconvolution</a:t>
            </a:r>
            <a:r>
              <a:rPr lang="en-US" altLang="en-US" sz="1700" dirty="0">
                <a:solidFill>
                  <a:schemeClr val="bg1">
                    <a:lumMod val="50000"/>
                  </a:schemeClr>
                </a:solidFill>
                <a:ea typeface="ＭＳ Ｐゴシック" charset="-128"/>
              </a:rPr>
              <a:t>) to account for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expression </a:t>
            </a:r>
            <a:r>
              <a:rPr lang="en-US" altLang="en-US" sz="1700" dirty="0">
                <a:solidFill>
                  <a:schemeClr val="bg1">
                    <a:lumMod val="50000"/>
                  </a:schemeClr>
                </a:solidFill>
                <a:ea typeface="ＭＳ Ｐゴシック" charset="-128"/>
              </a:rPr>
              <a:t>variation across a population,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disorders </a:t>
            </a:r>
            <a:r>
              <a:rPr lang="en-US" altLang="en-US" sz="1700" dirty="0">
                <a:solidFill>
                  <a:schemeClr val="bg1">
                    <a:lumMod val="50000"/>
                  </a:schemeClr>
                </a:solidFill>
                <a:ea typeface="ＭＳ Ｐゴシック" charset="-128"/>
              </a:rPr>
              <a:t>&amp; development</a:t>
            </a:r>
          </a:p>
          <a:p>
            <a:pPr lvl="1"/>
            <a:r>
              <a:rPr lang="en-US" altLang="en-US" sz="1700" dirty="0" smtClean="0">
                <a:solidFill>
                  <a:schemeClr val="bg1">
                    <a:lumMod val="50000"/>
                  </a:schemeClr>
                </a:solidFill>
                <a:ea typeface="ＭＳ Ｐゴシック" charset="-128"/>
              </a:rPr>
              <a:t>Large-scale processing </a:t>
            </a:r>
            <a:r>
              <a:rPr lang="en-US" altLang="en-US" sz="1700" dirty="0" smtClean="0">
                <a:solidFill>
                  <a:schemeClr val="bg1">
                    <a:lumMod val="50000"/>
                  </a:schemeClr>
                </a:solidFill>
                <a:ea typeface="ＭＳ Ｐゴシック" charset="-128"/>
              </a:rPr>
              <a:t>defines </a:t>
            </a:r>
            <a:r>
              <a:rPr lang="en-US" altLang="en-US" sz="1700" dirty="0" smtClean="0">
                <a:solidFill>
                  <a:schemeClr val="bg1">
                    <a:lumMod val="50000"/>
                  </a:schemeClr>
                </a:solidFill>
                <a:ea typeface="ＭＳ Ｐゴシック" charset="-128"/>
              </a:rPr>
              <a:t>~79K </a:t>
            </a:r>
            <a:r>
              <a:rPr lang="en-US" altLang="en-US" sz="1700" dirty="0">
                <a:solidFill>
                  <a:schemeClr val="bg1">
                    <a:lumMod val="50000"/>
                  </a:schemeClr>
                </a:solidFill>
                <a:ea typeface="ＭＳ Ｐゴシック" charset="-128"/>
              </a:rPr>
              <a:t>PFC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b="1" dirty="0" smtClean="0">
                <a:solidFill>
                  <a:srgbClr val="FF0000"/>
                </a:solidFill>
                <a:ea typeface="ＭＳ Ｐゴシック" charset="-128"/>
              </a:rPr>
              <a:t>enhancers </a:t>
            </a:r>
            <a:r>
              <a:rPr lang="en-US" altLang="en-US" sz="1700" b="1" dirty="0" smtClean="0">
                <a:solidFill>
                  <a:srgbClr val="FF0000"/>
                </a:solidFill>
                <a:ea typeface="ＭＳ Ｐゴシック" charset="-128"/>
              </a:rPr>
              <a:t>&amp; </a:t>
            </a:r>
            <a:r>
              <a:rPr lang="en-US" altLang="en-US" sz="1700" b="1" dirty="0" smtClean="0">
                <a:solidFill>
                  <a:srgbClr val="FF0000"/>
                </a:solidFill>
                <a:ea typeface="ＭＳ Ｐゴシック" charset="-128"/>
              </a:rPr>
              <a:t>creates </a:t>
            </a:r>
            <a:r>
              <a:rPr lang="en-US" altLang="en-US" sz="1700" b="1" dirty="0" smtClean="0">
                <a:solidFill>
                  <a:srgbClr val="FF0000"/>
                </a:solidFill>
                <a:ea typeface="ＭＳ Ｐゴシック" charset="-128"/>
              </a:rPr>
              <a:t>a comprehensive QTL </a:t>
            </a:r>
            <a:r>
              <a:rPr lang="en-US" altLang="en-US" sz="1700" dirty="0" smtClean="0">
                <a:solidFill>
                  <a:schemeClr val="bg1">
                    <a:lumMod val="50000"/>
                  </a:schemeClr>
                </a:solidFill>
                <a:ea typeface="ＭＳ Ｐゴシック" charset="-128"/>
              </a:rPr>
              <a:t>resource</a:t>
            </a:r>
            <a:r>
              <a:rPr lang="en-US" altLang="en-US" sz="1700" dirty="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t>
            </a:r>
            <a:r>
              <a:rPr lang="en-US" altLang="en-US" sz="1700" dirty="0">
                <a:solidFill>
                  <a:schemeClr val="bg1">
                    <a:lumMod val="50000"/>
                  </a:schemeClr>
                </a:solidFill>
                <a:ea typeface="ＭＳ Ｐゴシック" charset="-128"/>
              </a:rPr>
              <a:t>2.5M </a:t>
            </a:r>
            <a:r>
              <a:rPr lang="en-US" altLang="en-US" sz="1700" dirty="0" err="1">
                <a:solidFill>
                  <a:schemeClr val="bg1">
                    <a:lumMod val="50000"/>
                  </a:schemeClr>
                </a:solidFill>
                <a:ea typeface="ＭＳ Ｐゴシック" charset="-128"/>
              </a:rPr>
              <a:t>eQTLs</a:t>
            </a:r>
            <a:r>
              <a:rPr lang="en-US" altLang="en-US" sz="1700" dirty="0">
                <a:solidFill>
                  <a:schemeClr val="bg1">
                    <a:lumMod val="50000"/>
                  </a:schemeClr>
                </a:solidFill>
                <a:ea typeface="ＭＳ Ｐゴシック" charset="-128"/>
              </a:rPr>
              <a:t> + </a:t>
            </a:r>
            <a:r>
              <a:rPr lang="en-US" altLang="en-US" sz="1700" dirty="0" err="1">
                <a:solidFill>
                  <a:schemeClr val="bg1">
                    <a:lumMod val="50000"/>
                  </a:schemeClr>
                </a:solidFill>
                <a:ea typeface="ＭＳ Ｐゴシック" charset="-128"/>
              </a:rPr>
              <a:t>cQTLs</a:t>
            </a:r>
            <a:r>
              <a:rPr lang="en-US" altLang="en-US" sz="1700" dirty="0">
                <a:solidFill>
                  <a:schemeClr val="bg1">
                    <a:lumMod val="50000"/>
                  </a:schemeClr>
                </a:solidFill>
                <a:ea typeface="ＭＳ Ｐゴシック" charset="-128"/>
              </a:rPr>
              <a:t> &amp; </a:t>
            </a:r>
            <a:r>
              <a:rPr lang="en-US" altLang="en-US" sz="1700" dirty="0" err="1">
                <a:solidFill>
                  <a:schemeClr val="bg1">
                    <a:lumMod val="50000"/>
                  </a:schemeClr>
                </a:solidFill>
                <a:ea typeface="ＭＳ Ｐゴシック" charset="-128"/>
              </a:rPr>
              <a:t>fQTLs</a:t>
            </a:r>
            <a:r>
              <a:rPr lang="en-US" altLang="en-US" sz="1700" dirty="0">
                <a:solidFill>
                  <a:schemeClr val="bg1">
                    <a:lumMod val="50000"/>
                  </a:schemeClr>
                </a:solidFill>
                <a:ea typeface="ＭＳ Ｐゴシック" charset="-128"/>
              </a:rPr>
              <a:t>)</a:t>
            </a:r>
          </a:p>
          <a:p>
            <a:pPr lvl="1"/>
            <a:r>
              <a:rPr lang="en-US" altLang="en-US" sz="1700" dirty="0" smtClean="0">
                <a:solidFill>
                  <a:schemeClr val="bg1">
                    <a:lumMod val="50000"/>
                  </a:schemeClr>
                </a:solidFill>
                <a:ea typeface="ＭＳ Ｐゴシック" charset="-128"/>
              </a:rPr>
              <a:t>Connecting the QTLs, enhancer activity relationships &amp; </a:t>
            </a:r>
            <a:r>
              <a:rPr lang="en-US" altLang="en-US" sz="1700" dirty="0">
                <a:solidFill>
                  <a:schemeClr val="bg1">
                    <a:lumMod val="50000"/>
                  </a:schemeClr>
                </a:solidFill>
                <a:ea typeface="ＭＳ Ｐゴシック" charset="-128"/>
              </a:rPr>
              <a:t>Hi-C contacts </a:t>
            </a:r>
            <a:r>
              <a:rPr lang="en-US" altLang="en-US" sz="1700" dirty="0" smtClean="0">
                <a:solidFill>
                  <a:schemeClr val="bg1">
                    <a:lumMod val="50000"/>
                  </a:schemeClr>
                </a:solidFill>
                <a:ea typeface="ＭＳ Ｐゴシック" charset="-128"/>
              </a:rPr>
              <a:t>into a</a:t>
            </a:r>
            <a:r>
              <a:rPr lang="en-US" altLang="en-US" sz="1700" b="1" dirty="0" smtClean="0">
                <a:solidFill>
                  <a:schemeClr val="bg1">
                    <a:lumMod val="50000"/>
                  </a:schemeClr>
                </a:solidFill>
                <a:ea typeface="ＭＳ Ｐゴシック" charset="-128"/>
              </a:rPr>
              <a:t> </a:t>
            </a:r>
            <a:r>
              <a:rPr lang="en-US" altLang="en-US" sz="1700" b="1" dirty="0" smtClean="0">
                <a:solidFill>
                  <a:srgbClr val="FF0000"/>
                </a:solidFill>
                <a:ea typeface="ＭＳ Ｐゴシック" charset="-128"/>
              </a:rPr>
              <a:t>brain regulatory network</a:t>
            </a:r>
            <a:r>
              <a:rPr lang="en-US" altLang="en-US" sz="1700" b="1" dirty="0" smtClean="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&amp; using this </a:t>
            </a:r>
            <a:r>
              <a:rPr lang="en-US" altLang="en-US" sz="1700" dirty="0">
                <a:solidFill>
                  <a:schemeClr val="bg1">
                    <a:lumMod val="50000"/>
                  </a:schemeClr>
                </a:solidFill>
                <a:ea typeface="ＭＳ Ｐゴシック" charset="-128"/>
              </a:rPr>
              <a:t>to link SCZ GWAS SNPs to </a:t>
            </a:r>
            <a:r>
              <a:rPr lang="en-US" altLang="en-US" sz="1700" dirty="0" smtClean="0">
                <a:solidFill>
                  <a:schemeClr val="bg1">
                    <a:lumMod val="50000"/>
                  </a:schemeClr>
                </a:solidFill>
                <a:ea typeface="ＭＳ Ｐゴシック" charset="-128"/>
              </a:rPr>
              <a:t>genes</a:t>
            </a:r>
            <a:endParaRPr lang="en-US" altLang="en-US" sz="1700" dirty="0">
              <a:solidFill>
                <a:schemeClr val="bg1">
                  <a:lumMod val="50000"/>
                </a:schemeClr>
              </a:solidFill>
              <a:ea typeface="ＭＳ Ｐゴシック" charset="-128"/>
            </a:endParaRPr>
          </a:p>
          <a:p>
            <a:pPr lvl="1"/>
            <a:r>
              <a:rPr lang="en-US" altLang="en-US" sz="1700" dirty="0">
                <a:solidFill>
                  <a:schemeClr val="bg1">
                    <a:lumMod val="50000"/>
                  </a:schemeClr>
                </a:solidFill>
                <a:ea typeface="ＭＳ Ｐゴシック" charset="-128"/>
              </a:rPr>
              <a:t>Embedding the reg. network in a </a:t>
            </a:r>
            <a:br>
              <a:rPr lang="en-US" altLang="en-US" sz="1700" dirty="0">
                <a:solidFill>
                  <a:schemeClr val="bg1">
                    <a:lumMod val="50000"/>
                  </a:schemeClr>
                </a:solidFill>
                <a:ea typeface="ＭＳ Ｐゴシック" charset="-128"/>
              </a:rPr>
            </a:br>
            <a:r>
              <a:rPr lang="en-US" altLang="en-US" sz="1700" b="1" dirty="0">
                <a:solidFill>
                  <a:srgbClr val="FF0000"/>
                </a:solidFill>
                <a:ea typeface="ＭＳ Ｐゴシック" charset="-128"/>
              </a:rPr>
              <a:t>deep-learning model</a:t>
            </a:r>
            <a:r>
              <a:rPr lang="en-US" altLang="en-US" sz="1700" dirty="0">
                <a:solidFill>
                  <a:srgbClr val="FF0000"/>
                </a:solidFill>
                <a:ea typeface="ＭＳ Ｐゴシック" charset="-128"/>
              </a:rPr>
              <a:t> </a:t>
            </a:r>
            <a:r>
              <a:rPr lang="en-US" altLang="en-US" sz="1700" dirty="0" smtClean="0">
                <a:solidFill>
                  <a:schemeClr val="bg1">
                    <a:lumMod val="50000"/>
                  </a:schemeClr>
                </a:solidFill>
                <a:ea typeface="ＭＳ Ｐゴシック" charset="-128"/>
              </a:rPr>
              <a:t>to </a:t>
            </a:r>
            <a:r>
              <a:rPr lang="en-US" altLang="en-US" sz="1700" dirty="0">
                <a:solidFill>
                  <a:schemeClr val="bg1">
                    <a:lumMod val="50000"/>
                  </a:schemeClr>
                </a:solidFill>
                <a:ea typeface="ＭＳ Ｐゴシック" charset="-128"/>
              </a:rPr>
              <a:t>predict </a:t>
            </a:r>
            <a:r>
              <a:rPr lang="en-US" altLang="en-US" sz="1700" dirty="0" smtClean="0">
                <a:solidFill>
                  <a:schemeClr val="bg1">
                    <a:lumMod val="50000"/>
                  </a:schemeClr>
                </a:solidFill>
                <a:ea typeface="ＭＳ Ｐゴシック" charset="-128"/>
              </a:rPr>
              <a:t>psychiatric disease </a:t>
            </a:r>
            <a:r>
              <a:rPr lang="en-US" altLang="en-US" sz="1700" dirty="0">
                <a:solidFill>
                  <a:schemeClr val="bg1">
                    <a:lumMod val="50000"/>
                  </a:schemeClr>
                </a:solidFill>
                <a:ea typeface="ＭＳ Ｐゴシック" charset="-128"/>
              </a:rPr>
              <a:t>from genotype &amp; transcriptome. Using this to </a:t>
            </a:r>
            <a:r>
              <a:rPr lang="en-US" altLang="en-US" sz="1700" dirty="0" smtClean="0">
                <a:solidFill>
                  <a:schemeClr val="bg1">
                    <a:lumMod val="50000"/>
                  </a:schemeClr>
                </a:solidFill>
                <a:ea typeface="ＭＳ Ｐゴシック" charset="-128"/>
              </a:rPr>
              <a:t>suggest specific pathways </a:t>
            </a:r>
            <a:r>
              <a:rPr lang="en-US" altLang="en-US" sz="1700" dirty="0">
                <a:solidFill>
                  <a:schemeClr val="bg1">
                    <a:lumMod val="50000"/>
                  </a:schemeClr>
                </a:solidFill>
                <a:ea typeface="ＭＳ Ｐゴシック" charset="-128"/>
              </a:rPr>
              <a:t>&amp; </a:t>
            </a:r>
            <a:r>
              <a:rPr lang="en-US" altLang="en-US" sz="1700" dirty="0" smtClean="0">
                <a:solidFill>
                  <a:schemeClr val="bg1">
                    <a:lumMod val="50000"/>
                  </a:schemeClr>
                </a:solidFill>
                <a:ea typeface="ＭＳ Ｐゴシック" charset="-128"/>
              </a:rPr>
              <a:t>genes, as potential drug targets.</a:t>
            </a:r>
          </a:p>
          <a:p>
            <a:pPr lvl="1"/>
            <a:r>
              <a:rPr lang="en-US" altLang="en-US" sz="1700" dirty="0" smtClean="0">
                <a:solidFill>
                  <a:schemeClr val="bg1">
                    <a:lumMod val="50000"/>
                  </a:schemeClr>
                </a:solidFill>
                <a:ea typeface="ＭＳ Ｐゴシック" charset="-128"/>
              </a:rPr>
              <a:t>Other resource uses: highlighting </a:t>
            </a:r>
            <a:r>
              <a:rPr lang="en-US" altLang="en-US" sz="1700" b="1" dirty="0" smtClean="0">
                <a:solidFill>
                  <a:schemeClr val="bg1">
                    <a:lumMod val="50000"/>
                  </a:schemeClr>
                </a:solidFill>
                <a:ea typeface="ＭＳ Ｐゴシック" charset="-128"/>
              </a:rPr>
              <a:t>aging</a:t>
            </a:r>
            <a:r>
              <a:rPr lang="en-US" altLang="en-US" sz="1700" dirty="0" smtClean="0">
                <a:solidFill>
                  <a:schemeClr val="bg1">
                    <a:lumMod val="50000"/>
                  </a:schemeClr>
                </a:solidFill>
                <a:ea typeface="ＭＳ Ｐゴシック" charset="-128"/>
              </a:rPr>
              <a:t> related genes + consistently comparing the brain to other organs</a:t>
            </a:r>
            <a:endParaRPr lang="en-US" altLang="en-US" sz="1700" dirty="0">
              <a:solidFill>
                <a:schemeClr val="bg1">
                  <a:lumMod val="50000"/>
                </a:schemeClr>
              </a:solidFill>
              <a:ea typeface="ＭＳ Ｐゴシック" charset="-128"/>
            </a:endParaRPr>
          </a:p>
          <a:p>
            <a:pPr lvl="1"/>
            <a:endParaRPr lang="en-US" altLang="en-US" sz="1700" dirty="0">
              <a:solidFill>
                <a:schemeClr val="bg1">
                  <a:lumMod val="50000"/>
                </a:schemeClr>
              </a:solidFill>
              <a:ea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solidFill>
                  <a:srgbClr val="FF0000"/>
                </a:solidFill>
                <a:ea typeface="ＭＳ Ｐゴシック" charset="-128"/>
                <a:cs typeface="ＭＳ Ｐゴシック" charset="-128"/>
              </a:rPr>
              <a:t>GenoDock</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Building a predictor </a:t>
            </a:r>
            <a:r>
              <a:rPr lang="en-US" altLang="en-US" sz="1700" dirty="0">
                <a:solidFill>
                  <a:schemeClr val="bg1">
                    <a:lumMod val="50000"/>
                  </a:schemeClr>
                </a:solidFill>
                <a:ea typeface="ＭＳ Ｐゴシック" charset="-128"/>
                <a:cs typeface="ＭＳ Ｐゴシック" charset="-128"/>
              </a:rPr>
              <a:t>for </a:t>
            </a:r>
            <a:r>
              <a:rPr lang="en-US" altLang="en-US" sz="1700" dirty="0" smtClean="0">
                <a:solidFill>
                  <a:schemeClr val="bg1">
                    <a:lumMod val="50000"/>
                  </a:schemeClr>
                </a:solidFill>
                <a:ea typeface="ＭＳ Ｐゴシック" charset="-128"/>
                <a:cs typeface="ＭＳ Ｐゴシック" charset="-128"/>
              </a:rPr>
              <a:t>the sensitivity </a:t>
            </a:r>
            <a:r>
              <a:rPr lang="en-US" altLang="en-US" sz="1700" dirty="0">
                <a:solidFill>
                  <a:schemeClr val="bg1">
                    <a:lumMod val="50000"/>
                  </a:schemeClr>
                </a:solidFill>
                <a:ea typeface="ＭＳ Ｐゴシック" charset="-128"/>
                <a:cs typeface="ＭＳ Ｐゴシック" charset="-128"/>
              </a:rPr>
              <a:t>of </a:t>
            </a:r>
            <a:r>
              <a:rPr lang="en-US" altLang="en-US" sz="1700" dirty="0" smtClean="0">
                <a:solidFill>
                  <a:schemeClr val="bg1">
                    <a:lumMod val="50000"/>
                  </a:schemeClr>
                </a:solidFill>
                <a:ea typeface="ＭＳ Ｐゴシック" charset="-128"/>
                <a:cs typeface="ＭＳ Ｐゴシック" charset="-128"/>
              </a:rPr>
              <a:t>drug binding to </a:t>
            </a:r>
            <a:r>
              <a:rPr lang="en-US" altLang="en-US" sz="1700" dirty="0" smtClean="0">
                <a:solidFill>
                  <a:schemeClr val="bg1">
                    <a:lumMod val="50000"/>
                  </a:schemeClr>
                </a:solidFill>
                <a:ea typeface="ＭＳ Ｐゴシック" charset="-128"/>
                <a:cs typeface="ＭＳ Ｐゴシック" charset="-128"/>
              </a:rPr>
              <a:t>personal SNVs</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cs typeface="ＭＳ Ｐゴシック" charset="-128"/>
              </a:rPr>
              <a:t>Hybrid classifier connecting</a:t>
            </a:r>
            <a:r>
              <a:rPr lang="en-US" altLang="en-US" sz="1700" b="1" dirty="0" smtClean="0">
                <a:solidFill>
                  <a:schemeClr val="bg1">
                    <a:lumMod val="50000"/>
                  </a:schemeClr>
                </a:solidFill>
                <a:ea typeface="ＭＳ Ｐゴシック" charset="-128"/>
                <a:cs typeface="ＭＳ Ｐゴシック" charset="-128"/>
              </a:rPr>
              <a:t> </a:t>
            </a:r>
            <a:r>
              <a:rPr lang="en-US" altLang="en-US" sz="1700" b="1" dirty="0" smtClean="0">
                <a:solidFill>
                  <a:srgbClr val="FF0000"/>
                </a:solidFill>
                <a:ea typeface="ＭＳ Ｐゴシック" charset="-128"/>
                <a:cs typeface="ＭＳ Ｐゴシック" charset="-128"/>
              </a:rPr>
              <a:t>physical modelling with statistical learning</a:t>
            </a:r>
          </a:p>
          <a:p>
            <a:pPr lvl="2"/>
            <a:r>
              <a:rPr lang="en-US" altLang="en-US" sz="1600" dirty="0" smtClean="0">
                <a:solidFill>
                  <a:schemeClr val="bg1">
                    <a:lumMod val="50000"/>
                  </a:schemeClr>
                </a:solidFill>
                <a:ea typeface="ＭＳ Ｐゴシック" charset="-128"/>
                <a:cs typeface="ＭＳ Ｐゴシック" charset="-128"/>
              </a:rPr>
              <a:t>The modeling </a:t>
            </a:r>
            <a:r>
              <a:rPr lang="en-US" altLang="en-US" sz="1600" dirty="0" smtClean="0">
                <a:solidFill>
                  <a:schemeClr val="bg1">
                    <a:lumMod val="50000"/>
                  </a:schemeClr>
                </a:solidFill>
                <a:ea typeface="ＭＳ Ｐゴシック" charset="-128"/>
                <a:cs typeface="ＭＳ Ｐゴシック" charset="-128"/>
              </a:rPr>
              <a:t>creates a pseudo gold-standard </a:t>
            </a:r>
            <a:r>
              <a:rPr lang="en-US" altLang="en-US" sz="1600" dirty="0" smtClean="0">
                <a:solidFill>
                  <a:schemeClr val="bg1">
                    <a:lumMod val="50000"/>
                  </a:schemeClr>
                </a:solidFill>
                <a:ea typeface="ＭＳ Ｐゴシック" charset="-128"/>
                <a:cs typeface="ＭＳ Ｐゴシック" charset="-128"/>
              </a:rPr>
              <a:t>dataset, which is used to train the stat. classifier</a:t>
            </a:r>
          </a:p>
          <a:p>
            <a:pPr lvl="1"/>
            <a:r>
              <a:rPr lang="en-US" altLang="en-US" sz="1700" b="1" dirty="0" smtClean="0">
                <a:solidFill>
                  <a:srgbClr val="FF0000"/>
                </a:solidFill>
                <a:ea typeface="ＭＳ Ｐゴシック" charset="-128"/>
                <a:cs typeface="ＭＳ Ｐゴシック" charset="-128"/>
              </a:rPr>
              <a:t>Classifier Results</a:t>
            </a:r>
            <a:endParaRPr lang="en-US" altLang="en-US" sz="1700" b="1" dirty="0" smtClean="0">
              <a:solidFill>
                <a:srgbClr val="FF0000"/>
              </a:solidFill>
              <a:ea typeface="ＭＳ Ｐゴシック" charset="-128"/>
              <a:cs typeface="ＭＳ Ｐゴシック" charset="-128"/>
            </a:endParaRPr>
          </a:p>
          <a:p>
            <a:pPr lvl="2"/>
            <a:r>
              <a:rPr lang="en-US" altLang="en-US" sz="1600" dirty="0">
                <a:solidFill>
                  <a:schemeClr val="bg1">
                    <a:lumMod val="50000"/>
                  </a:schemeClr>
                </a:solidFill>
                <a:ea typeface="ＭＳ Ｐゴシック" charset="-128"/>
                <a:cs typeface="ＭＳ Ｐゴシック" charset="-128"/>
              </a:rPr>
              <a:t>I</a:t>
            </a:r>
            <a:r>
              <a:rPr lang="en-US" altLang="en-US" sz="1600" dirty="0" smtClean="0">
                <a:solidFill>
                  <a:schemeClr val="bg1">
                    <a:lumMod val="50000"/>
                  </a:schemeClr>
                </a:solidFill>
                <a:ea typeface="ＭＳ Ｐゴシック" charset="-128"/>
                <a:cs typeface="ＭＳ Ｐゴシック" charset="-128"/>
              </a:rPr>
              <a:t>ndependent validation </a:t>
            </a:r>
            <a:r>
              <a:rPr lang="en-US" altLang="en-US" sz="1600" dirty="0" smtClean="0">
                <a:solidFill>
                  <a:schemeClr val="bg1">
                    <a:lumMod val="50000"/>
                  </a:schemeClr>
                </a:solidFill>
                <a:ea typeface="ＭＳ Ｐゴシック" charset="-128"/>
                <a:cs typeface="ＭＳ Ｐゴシック" charset="-128"/>
              </a:rPr>
              <a:t/>
            </a:r>
            <a:br>
              <a:rPr lang="en-US" altLang="en-US" sz="1600" dirty="0" smtClean="0">
                <a:solidFill>
                  <a:schemeClr val="bg1">
                    <a:lumMod val="50000"/>
                  </a:schemeClr>
                </a:solidFill>
                <a:ea typeface="ＭＳ Ｐゴシック" charset="-128"/>
                <a:cs typeface="ＭＳ Ｐゴシック" charset="-128"/>
              </a:rPr>
            </a:br>
            <a:r>
              <a:rPr lang="en-US" altLang="en-US" sz="1600" dirty="0" smtClean="0">
                <a:solidFill>
                  <a:schemeClr val="bg1">
                    <a:lumMod val="50000"/>
                  </a:schemeClr>
                </a:solidFill>
                <a:ea typeface="ＭＳ Ｐゴシック" charset="-128"/>
                <a:cs typeface="ＭＳ Ｐゴシック" charset="-128"/>
              </a:rPr>
              <a:t>on </a:t>
            </a:r>
            <a:r>
              <a:rPr lang="en-US" altLang="en-US" sz="1600" dirty="0" smtClean="0">
                <a:solidFill>
                  <a:schemeClr val="bg1">
                    <a:lumMod val="50000"/>
                  </a:schemeClr>
                </a:solidFill>
                <a:ea typeface="ＭＳ Ｐゴシック" charset="-128"/>
                <a:cs typeface="ＭＳ Ｐゴシック" charset="-128"/>
              </a:rPr>
              <a:t>an expt. validation set</a:t>
            </a:r>
          </a:p>
          <a:p>
            <a:pPr lvl="2"/>
            <a:r>
              <a:rPr lang="en-US" altLang="en-US" sz="1600" dirty="0" smtClean="0">
                <a:solidFill>
                  <a:schemeClr val="bg1">
                    <a:lumMod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GERP</a:t>
            </a:r>
            <a:r>
              <a:rPr lang="en-US" altLang="en-US" sz="1600" dirty="0" smtClean="0">
                <a:solidFill>
                  <a:schemeClr val="bg1">
                    <a:lumMod val="50000"/>
                  </a:schemeClr>
                </a:solidFill>
                <a:ea typeface="ＭＳ Ｐゴシック" charset="-128"/>
                <a:cs typeface="ＭＳ Ｐゴシック" charset="-128"/>
              </a:rPr>
              <a:t>).</a:t>
            </a:r>
          </a:p>
          <a:p>
            <a:pPr lvl="2"/>
            <a:r>
              <a:rPr lang="en-US" altLang="en-US" sz="1600" dirty="0" smtClean="0">
                <a:solidFill>
                  <a:schemeClr val="bg1">
                    <a:lumMod val="50000"/>
                  </a:schemeClr>
                </a:solidFill>
                <a:ea typeface="ＭＳ Ｐゴシック" charset="-128"/>
                <a:cs typeface="ＭＳ Ｐゴシック" charset="-128"/>
              </a:rPr>
              <a:t>Picks </a:t>
            </a:r>
            <a:r>
              <a:rPr lang="en-US" altLang="en-US" sz="1600" dirty="0" smtClean="0">
                <a:solidFill>
                  <a:schemeClr val="bg1">
                    <a:lumMod val="50000"/>
                  </a:schemeClr>
                </a:solidFill>
                <a:ea typeface="ＭＳ Ｐゴシック" charset="-128"/>
                <a:cs typeface="ＭＳ Ｐゴシック" charset="-128"/>
              </a:rPr>
              <a:t>out certain drugs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a:t>
            </a:r>
            <a:r>
              <a:rPr lang="en-US" altLang="en-US" sz="1600" dirty="0" err="1" smtClean="0">
                <a:solidFill>
                  <a:schemeClr val="bg1">
                    <a:lumMod val="50000"/>
                  </a:schemeClr>
                </a:solidFill>
                <a:ea typeface="ＭＳ Ｐゴシック" charset="-128"/>
                <a:cs typeface="ＭＳ Ｐゴシック" charset="-128"/>
              </a:rPr>
              <a:t>imatinib</a:t>
            </a:r>
            <a:r>
              <a:rPr lang="en-US" altLang="en-US" sz="1600" dirty="0" smtClean="0">
                <a:solidFill>
                  <a:schemeClr val="bg1">
                    <a:lumMod val="50000"/>
                  </a:schemeClr>
                </a:solidFill>
                <a:ea typeface="ＭＳ Ｐゴシック" charset="-128"/>
                <a:cs typeface="ＭＳ Ｐゴシック" charset="-128"/>
              </a:rPr>
              <a:t>) as being particularly sensitive to SNVs</a:t>
            </a:r>
            <a:endParaRPr lang="en-US" altLang="en-US" sz="16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973381789"/>
      </p:ext>
    </p:extLst>
  </p:cSld>
  <p:clrMapOvr>
    <a:masterClrMapping/>
  </p:clrMapOvr>
  <p:transition advTm="238108"/>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8484" y="512324"/>
            <a:ext cx="8531312" cy="707886"/>
          </a:xfrm>
          <a:prstGeom prst="rect">
            <a:avLst/>
          </a:prstGeom>
        </p:spPr>
        <p:txBody>
          <a:bodyPr wrap="square">
            <a:spAutoFit/>
          </a:bodyPr>
          <a:lstStyle/>
          <a:p>
            <a:pPr fontAlgn="auto">
              <a:spcBef>
                <a:spcPts val="0"/>
              </a:spcBef>
              <a:spcAft>
                <a:spcPts val="0"/>
              </a:spcAft>
            </a:pPr>
            <a:r>
              <a:rPr lang="en-US" altLang="zh-CN" sz="2000" dirty="0" smtClean="0">
                <a:solidFill>
                  <a:prstClr val="black"/>
                </a:solidFill>
                <a:latin typeface="Helvetica" pitchFamily="2" charset="0"/>
                <a:ea typeface="Calibri" charset="0"/>
                <a:cs typeface="Calibri" charset="0"/>
              </a:rPr>
              <a:t>The</a:t>
            </a:r>
            <a:r>
              <a:rPr lang="en-US" altLang="zh-CN" sz="2000" i="1" dirty="0" smtClean="0">
                <a:solidFill>
                  <a:prstClr val="black"/>
                </a:solidFill>
                <a:latin typeface="Helvetica" pitchFamily="2" charset="0"/>
                <a:ea typeface="Calibri" charset="0"/>
                <a:cs typeface="Calibri" charset="0"/>
              </a:rPr>
              <a:t> pseudo</a:t>
            </a:r>
            <a:r>
              <a:rPr lang="en-US" altLang="zh-CN" sz="2000" dirty="0" smtClean="0">
                <a:solidFill>
                  <a:prstClr val="black"/>
                </a:solidFill>
                <a:latin typeface="Helvetica" pitchFamily="2" charset="0"/>
                <a:ea typeface="Calibri" charset="0"/>
                <a:cs typeface="Calibri" charset="0"/>
              </a:rPr>
              <a:t> </a:t>
            </a:r>
            <a:r>
              <a:rPr lang="en-US" altLang="zh-CN" sz="2000" dirty="0">
                <a:solidFill>
                  <a:prstClr val="black"/>
                </a:solidFill>
                <a:latin typeface="Helvetica" pitchFamily="2" charset="0"/>
                <a:ea typeface="Calibri" charset="0"/>
                <a:cs typeface="Calibri" charset="0"/>
              </a:rPr>
              <a:t>Gold-Standard </a:t>
            </a:r>
            <a:r>
              <a:rPr lang="en-US" altLang="zh-CN" sz="2000" dirty="0" smtClean="0">
                <a:solidFill>
                  <a:prstClr val="black"/>
                </a:solidFill>
                <a:latin typeface="Helvetica" pitchFamily="2" charset="0"/>
                <a:ea typeface="Calibri" charset="0"/>
                <a:cs typeface="Calibri" charset="0"/>
              </a:rPr>
              <a:t>as Self-Constructed</a:t>
            </a:r>
            <a:r>
              <a:rPr lang="zh-CN" altLang="en-US" sz="2000" dirty="0" smtClean="0">
                <a:solidFill>
                  <a:prstClr val="black"/>
                </a:solidFill>
                <a:latin typeface="Helvetica" pitchFamily="2" charset="0"/>
                <a:ea typeface="Calibri" charset="0"/>
                <a:cs typeface="Calibri" charset="0"/>
              </a:rPr>
              <a:t> </a:t>
            </a:r>
            <a:r>
              <a:rPr lang="en-US" altLang="zh-CN" sz="2000" dirty="0" smtClean="0">
                <a:solidFill>
                  <a:prstClr val="black"/>
                </a:solidFill>
                <a:latin typeface="Helvetica" pitchFamily="2" charset="0"/>
                <a:ea typeface="Calibri" charset="0"/>
                <a:cs typeface="Calibri" charset="0"/>
              </a:rPr>
              <a:t>Prediction Target:</a:t>
            </a:r>
          </a:p>
          <a:p>
            <a:pPr fontAlgn="auto">
              <a:spcBef>
                <a:spcPts val="0"/>
              </a:spcBef>
              <a:spcAft>
                <a:spcPts val="0"/>
              </a:spcAft>
            </a:pPr>
            <a:r>
              <a:rPr lang="en-US" altLang="zh-CN" sz="2000" dirty="0" smtClean="0">
                <a:solidFill>
                  <a:prstClr val="black"/>
                </a:solidFill>
                <a:latin typeface="Helvetica" pitchFamily="2" charset="0"/>
                <a:ea typeface="Calibri" charset="0"/>
                <a:cs typeface="Calibri" charset="0"/>
              </a:rPr>
              <a:t>Physical Calculations for Binding Affinity Score </a:t>
            </a:r>
            <a:r>
              <a:rPr lang="en-US" altLang="zh-CN" sz="2000" dirty="0">
                <a:solidFill>
                  <a:prstClr val="black"/>
                </a:solidFill>
                <a:latin typeface="Helvetica" pitchFamily="2" charset="0"/>
                <a:ea typeface="Calibri" charset="0"/>
                <a:cs typeface="Calibri" charset="0"/>
              </a:rPr>
              <a:t>Change (</a:t>
            </a:r>
            <a:r>
              <a:rPr lang="el-GR" altLang="zh-CN" sz="2000" dirty="0">
                <a:solidFill>
                  <a:prstClr val="black"/>
                </a:solidFill>
                <a:latin typeface="Calibri" panose="020F0502020204030204"/>
                <a:ea typeface="DengXian" charset="-122"/>
                <a:cs typeface=""/>
              </a:rPr>
              <a:t>ΔBA</a:t>
            </a:r>
            <a:r>
              <a:rPr lang="en-US" altLang="zh-CN" sz="2000" dirty="0">
                <a:solidFill>
                  <a:prstClr val="black"/>
                </a:solidFill>
                <a:latin typeface="Calibri" panose="020F0502020204030204"/>
                <a:ea typeface="DengXian" charset="-122"/>
                <a:cs typeface=""/>
              </a:rPr>
              <a:t>)</a:t>
            </a:r>
            <a:endParaRPr lang="en-US" altLang="zh-CN" sz="2000" i="1" dirty="0">
              <a:solidFill>
                <a:prstClr val="black"/>
              </a:solidFill>
              <a:latin typeface="Helvetica" pitchFamily="2" charset="0"/>
              <a:ea typeface="Calibri" charset="0"/>
              <a:cs typeface="Calibri" charset="0"/>
            </a:endParaRPr>
          </a:p>
        </p:txBody>
      </p:sp>
      <p:sp>
        <p:nvSpPr>
          <p:cNvPr id="7" name="幻灯片编号占位符 6"/>
          <p:cNvSpPr>
            <a:spLocks noGrp="1"/>
          </p:cNvSpPr>
          <p:nvPr>
            <p:ph type="sldNum" sz="quarter" idx="12"/>
          </p:nvPr>
        </p:nvSpPr>
        <p:spPr/>
        <p:txBody>
          <a:bodyPr/>
          <a:lstStyle/>
          <a:p>
            <a:fld id="{30B938F4-FFEC-BA46-B3EB-1F4154EFE73A}" type="slidenum">
              <a:rPr lang="en-US" smtClean="0">
                <a:solidFill>
                  <a:prstClr val="black">
                    <a:tint val="75000"/>
                  </a:prstClr>
                </a:solidFill>
              </a:rPr>
              <a:pPr/>
              <a:t>51</a:t>
            </a:fld>
            <a:endParaRPr lang="en-US">
              <a:solidFill>
                <a:prstClr val="black">
                  <a:tint val="75000"/>
                </a:prstClr>
              </a:solidFill>
            </a:endParaRPr>
          </a:p>
        </p:txBody>
      </p:sp>
      <p:cxnSp>
        <p:nvCxnSpPr>
          <p:cNvPr id="18" name="直线连接符 17">
            <a:extLst>
              <a:ext uri="{FF2B5EF4-FFF2-40B4-BE49-F238E27FC236}">
                <a16:creationId xmlns:a16="http://schemas.microsoft.com/office/drawing/2014/main" xmlns="" id="{95844200-2F2D-5C4F-A5AE-B5DD56711CE6}"/>
              </a:ext>
            </a:extLst>
          </p:cNvPr>
          <p:cNvCxnSpPr/>
          <p:nvPr/>
        </p:nvCxnSpPr>
        <p:spPr>
          <a:xfrm>
            <a:off x="168484" y="1353057"/>
            <a:ext cx="8435714" cy="0"/>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43" name="组合 42">
            <a:extLst>
              <a:ext uri="{FF2B5EF4-FFF2-40B4-BE49-F238E27FC236}">
                <a16:creationId xmlns:a16="http://schemas.microsoft.com/office/drawing/2014/main" xmlns="" id="{78DBD1C9-EAD4-5B4A-9366-0C6A6E108FD3}"/>
              </a:ext>
            </a:extLst>
          </p:cNvPr>
          <p:cNvGrpSpPr/>
          <p:nvPr/>
        </p:nvGrpSpPr>
        <p:grpSpPr>
          <a:xfrm>
            <a:off x="395177" y="1706245"/>
            <a:ext cx="3756555" cy="3391413"/>
            <a:chOff x="429779" y="1086977"/>
            <a:chExt cx="5008740" cy="4521884"/>
          </a:xfrm>
        </p:grpSpPr>
        <p:sp>
          <p:nvSpPr>
            <p:cNvPr id="34" name="矩形 33">
              <a:extLst>
                <a:ext uri="{FF2B5EF4-FFF2-40B4-BE49-F238E27FC236}">
                  <a16:creationId xmlns:a16="http://schemas.microsoft.com/office/drawing/2014/main" xmlns="" id="{8DA08CDA-5D37-2849-B9DF-6707E83B8B47}"/>
                </a:ext>
              </a:extLst>
            </p:cNvPr>
            <p:cNvSpPr/>
            <p:nvPr/>
          </p:nvSpPr>
          <p:spPr>
            <a:xfrm rot="16200000">
              <a:off x="-443136" y="2805955"/>
              <a:ext cx="2096254" cy="35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srgbClr val="4472C4">
                      <a:lumMod val="50000"/>
                    </a:srgbClr>
                  </a:solidFill>
                </a:rPr>
                <a:t>Equation </a:t>
              </a:r>
              <a:endParaRPr kumimoji="1" lang="zh-CN" altLang="en-US" sz="1350" dirty="0">
                <a:solidFill>
                  <a:srgbClr val="4472C4">
                    <a:lumMod val="50000"/>
                  </a:srgbClr>
                </a:solidFill>
              </a:endParaRPr>
            </a:p>
          </p:txBody>
        </p:sp>
        <p:sp>
          <p:nvSpPr>
            <p:cNvPr id="19" name="圆角矩形 18">
              <a:extLst>
                <a:ext uri="{FF2B5EF4-FFF2-40B4-BE49-F238E27FC236}">
                  <a16:creationId xmlns:a16="http://schemas.microsoft.com/office/drawing/2014/main" xmlns="" id="{E483BB9D-DC9D-7847-8597-86BDE7CA9B8D}"/>
                </a:ext>
              </a:extLst>
            </p:cNvPr>
            <p:cNvSpPr/>
            <p:nvPr/>
          </p:nvSpPr>
          <p:spPr>
            <a:xfrm>
              <a:off x="1156694" y="1117118"/>
              <a:ext cx="4281825" cy="883403"/>
            </a:xfrm>
            <a:prstGeom prst="roundRect">
              <a:avLst/>
            </a:prstGeom>
            <a:noFill/>
            <a:ln w="47625">
              <a:solidFill>
                <a:schemeClr val="bg2">
                  <a:lumMod val="5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r>
                <a:rPr lang="en-US" altLang="zh-CN" sz="1350" dirty="0">
                  <a:solidFill>
                    <a:srgbClr val="E7E6E6">
                      <a:lumMod val="25000"/>
                    </a:srgbClr>
                  </a:solidFill>
                </a:rPr>
                <a:t>ExAC:</a:t>
              </a:r>
              <a:r>
                <a:rPr lang="zh-CN" altLang="en-US" sz="1350" dirty="0">
                  <a:solidFill>
                    <a:srgbClr val="E7E6E6">
                      <a:lumMod val="25000"/>
                    </a:srgbClr>
                  </a:solidFill>
                </a:rPr>
                <a:t> </a:t>
              </a:r>
              <a:r>
                <a:rPr lang="en-US" altLang="zh-CN" sz="1350" dirty="0">
                  <a:solidFill>
                    <a:srgbClr val="E7E6E6">
                      <a:lumMod val="25000"/>
                    </a:srgbClr>
                  </a:solidFill>
                </a:rPr>
                <a:t>8565 SNV-PDB native-mutant pairs</a:t>
              </a:r>
            </a:p>
            <a:p>
              <a:pPr algn="ctr" fontAlgn="auto">
                <a:spcBef>
                  <a:spcPts val="0"/>
                </a:spcBef>
                <a:spcAft>
                  <a:spcPts val="0"/>
                </a:spcAft>
                <a:defRPr/>
              </a:pPr>
              <a:r>
                <a:rPr lang="en-US" altLang="zh-CN" sz="1350" dirty="0">
                  <a:solidFill>
                    <a:srgbClr val="E7E6E6">
                      <a:lumMod val="25000"/>
                    </a:srgbClr>
                  </a:solidFill>
                </a:rPr>
                <a:t>TCGA:</a:t>
              </a:r>
              <a:r>
                <a:rPr lang="zh-CN" altLang="en-US" sz="1350" dirty="0">
                  <a:solidFill>
                    <a:srgbClr val="E7E6E6">
                      <a:lumMod val="25000"/>
                    </a:srgbClr>
                  </a:solidFill>
                </a:rPr>
                <a:t> </a:t>
              </a:r>
              <a:r>
                <a:rPr lang="en-US" altLang="zh-CN" sz="1350" dirty="0">
                  <a:solidFill>
                    <a:srgbClr val="E7E6E6">
                      <a:lumMod val="25000"/>
                    </a:srgbClr>
                  </a:solidFill>
                </a:rPr>
                <a:t>1718 SNV-PDB native-mutant pairs</a:t>
              </a:r>
            </a:p>
          </p:txBody>
        </p:sp>
        <p:grpSp>
          <p:nvGrpSpPr>
            <p:cNvPr id="25" name="组合 24">
              <a:extLst>
                <a:ext uri="{FF2B5EF4-FFF2-40B4-BE49-F238E27FC236}">
                  <a16:creationId xmlns:a16="http://schemas.microsoft.com/office/drawing/2014/main" xmlns="" id="{1230CA3D-A86A-9F44-AD36-2FA9A585B7EC}"/>
                </a:ext>
              </a:extLst>
            </p:cNvPr>
            <p:cNvGrpSpPr/>
            <p:nvPr/>
          </p:nvGrpSpPr>
          <p:grpSpPr>
            <a:xfrm>
              <a:off x="1085534" y="2499747"/>
              <a:ext cx="4352984" cy="1387088"/>
              <a:chOff x="1085535" y="4807419"/>
              <a:chExt cx="4352984" cy="1387088"/>
            </a:xfrm>
          </p:grpSpPr>
          <mc:AlternateContent xmlns:mc="http://schemas.openxmlformats.org/markup-compatibility/2006" xmlns:a14="http://schemas.microsoft.com/office/drawing/2010/main">
            <mc:Choice Requires="a14">
              <p:sp>
                <p:nvSpPr>
                  <p:cNvPr id="9" name="圆角矩形 8"/>
                  <p:cNvSpPr/>
                  <p:nvPr/>
                </p:nvSpPr>
                <p:spPr>
                  <a:xfrm>
                    <a:off x="1156695" y="4807419"/>
                    <a:ext cx="4281824" cy="657838"/>
                  </a:xfrm>
                  <a:prstGeom prst="roundRect">
                    <a:avLst/>
                  </a:prstGeom>
                  <a:noFill/>
                  <a:ln w="4762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14:m>
                      <m:oMath xmlns:m="http://schemas.openxmlformats.org/officeDocument/2006/math">
                        <m:r>
                          <a:rPr lang="en-US" altLang="zh-CN" sz="1500">
                            <a:solidFill>
                              <a:srgbClr val="ED7D31">
                                <a:lumMod val="75000"/>
                              </a:srgbClr>
                            </a:solidFill>
                            <a:latin typeface="Cambria Math" charset="0"/>
                            <a:ea typeface="Cambria Math" charset="0"/>
                            <a:cs typeface="Cambria Math" charset="0"/>
                          </a:rPr>
                          <m:t>∆∆</m:t>
                        </m:r>
                        <m:r>
                          <a:rPr lang="en-US" altLang="zh-CN" sz="1500">
                            <a:solidFill>
                              <a:srgbClr val="ED7D31">
                                <a:lumMod val="75000"/>
                              </a:srgbClr>
                            </a:solidFill>
                            <a:latin typeface="Cambria Math" charset="0"/>
                            <a:ea typeface="Cambria Math" charset="0"/>
                            <a:cs typeface="Cambria Math" charset="0"/>
                          </a:rPr>
                          <m:t>𝐆</m:t>
                        </m:r>
                        <m:d>
                          <m:dPr>
                            <m:ctrlPr>
                              <a:rPr lang="en-US" altLang="zh-CN" sz="1500" i="1">
                                <a:solidFill>
                                  <a:srgbClr val="ED7D31">
                                    <a:lumMod val="75000"/>
                                  </a:srgbClr>
                                </a:solidFill>
                                <a:latin typeface="Cambria Math" charset="0"/>
                                <a:ea typeface="Cambria Math" charset="0"/>
                                <a:cs typeface="Cambria Math" charset="0"/>
                              </a:rPr>
                            </m:ctrlPr>
                          </m:dPr>
                          <m:e>
                            <m:r>
                              <a:rPr lang="en-US" altLang="zh-CN" sz="1500">
                                <a:solidFill>
                                  <a:srgbClr val="ED7D31">
                                    <a:lumMod val="75000"/>
                                  </a:srgbClr>
                                </a:solidFill>
                                <a:latin typeface="Cambria Math" charset="0"/>
                                <a:ea typeface="Cambria Math" charset="0"/>
                                <a:cs typeface="Cambria Math" charset="0"/>
                              </a:rPr>
                              <m:t>𝐒𝐍</m:t>
                            </m:r>
                            <m:r>
                              <a:rPr lang="en-US" altLang="zh-CN" sz="1500">
                                <a:solidFill>
                                  <a:srgbClr val="ED7D31">
                                    <a:lumMod val="75000"/>
                                  </a:srgbClr>
                                </a:solidFill>
                                <a:latin typeface="Cambria Math" panose="02040503050406030204" pitchFamily="18" charset="0"/>
                                <a:ea typeface="Cambria Math" charset="0"/>
                                <a:cs typeface="Cambria Math" charset="0"/>
                              </a:rPr>
                              <m:t>𝐕</m:t>
                            </m:r>
                          </m:e>
                        </m:d>
                        <m:r>
                          <a:rPr lang="en-US" altLang="zh-CN" sz="1500">
                            <a:solidFill>
                              <a:srgbClr val="ED7D31">
                                <a:lumMod val="75000"/>
                              </a:srgbClr>
                            </a:solidFill>
                            <a:latin typeface="Cambria Math" panose="02040503050406030204" pitchFamily="18" charset="0"/>
                            <a:ea typeface="Cambria Math" charset="0"/>
                            <a:cs typeface="Cambria Math" charset="0"/>
                          </a:rPr>
                          <m:t>=</m:t>
                        </m:r>
                        <m:r>
                          <a:rPr lang="en-US" altLang="zh-CN" sz="1500">
                            <a:solidFill>
                              <a:srgbClr val="ED7D31">
                                <a:lumMod val="75000"/>
                              </a:srgbClr>
                            </a:solidFill>
                            <a:latin typeface="Cambria Math" charset="0"/>
                            <a:ea typeface="Cambria Math" charset="0"/>
                            <a:cs typeface="Cambria Math" charset="0"/>
                          </a:rPr>
                          <m:t>∆</m:t>
                        </m:r>
                        <m:r>
                          <a:rPr lang="en-US" altLang="zh-CN" sz="1500">
                            <a:solidFill>
                              <a:srgbClr val="ED7D31">
                                <a:lumMod val="75000"/>
                              </a:srgbClr>
                            </a:solidFill>
                            <a:latin typeface="Cambria Math" charset="0"/>
                            <a:ea typeface="Cambria Math" charset="0"/>
                            <a:cs typeface="Cambria Math" charset="0"/>
                          </a:rPr>
                          <m:t>𝐆</m:t>
                        </m:r>
                        <m:d>
                          <m:dPr>
                            <m:ctrlPr>
                              <a:rPr lang="en-US" altLang="zh-CN" sz="1500" i="1">
                                <a:solidFill>
                                  <a:srgbClr val="ED7D31">
                                    <a:lumMod val="75000"/>
                                  </a:srgbClr>
                                </a:solidFill>
                                <a:latin typeface="Cambria Math" charset="0"/>
                                <a:ea typeface="Cambria Math" charset="0"/>
                                <a:cs typeface="Cambria Math" charset="0"/>
                              </a:rPr>
                            </m:ctrlPr>
                          </m:dPr>
                          <m:e>
                            <m:r>
                              <a:rPr lang="en-US" altLang="zh-CN" sz="1500">
                                <a:solidFill>
                                  <a:srgbClr val="ED7D31">
                                    <a:lumMod val="75000"/>
                                  </a:srgbClr>
                                </a:solidFill>
                                <a:latin typeface="Cambria Math" charset="0"/>
                                <a:ea typeface="Cambria Math" charset="0"/>
                                <a:cs typeface="Cambria Math" charset="0"/>
                              </a:rPr>
                              <m:t>𝐒𝐍</m:t>
                            </m:r>
                            <m:r>
                              <a:rPr lang="en-US" altLang="zh-CN" sz="1500">
                                <a:solidFill>
                                  <a:srgbClr val="ED7D31">
                                    <a:lumMod val="75000"/>
                                  </a:srgbClr>
                                </a:solidFill>
                                <a:latin typeface="Cambria Math" panose="02040503050406030204" pitchFamily="18" charset="0"/>
                                <a:ea typeface="Cambria Math" charset="0"/>
                                <a:cs typeface="Cambria Math" charset="0"/>
                              </a:rPr>
                              <m:t>𝐕</m:t>
                            </m:r>
                          </m:e>
                        </m:d>
                      </m:oMath>
                    </a14:m>
                    <a:r>
                      <a:rPr lang="en-US" altLang="zh-CN" sz="1500" dirty="0">
                        <a:solidFill>
                          <a:srgbClr val="ED7D31">
                            <a:lumMod val="75000"/>
                          </a:srgbClr>
                        </a:solidFill>
                        <a:latin typeface="Cambria Math" charset="0"/>
                        <a:ea typeface="Cambria Math" charset="0"/>
                        <a:cs typeface="Cambria Math" charset="0"/>
                      </a:rPr>
                      <a:t>-</a:t>
                    </a:r>
                    <a14:m>
                      <m:oMath xmlns:m="http://schemas.openxmlformats.org/officeDocument/2006/math">
                        <m:r>
                          <a:rPr lang="en-US" altLang="zh-CN" sz="1500" dirty="0">
                            <a:solidFill>
                              <a:srgbClr val="ED7D31">
                                <a:lumMod val="75000"/>
                              </a:srgbClr>
                            </a:solidFill>
                            <a:latin typeface="Cambria Math" charset="0"/>
                            <a:ea typeface="Cambria Math" charset="0"/>
                            <a:cs typeface="Cambria Math" charset="0"/>
                          </a:rPr>
                          <m:t>∆</m:t>
                        </m:r>
                        <m:r>
                          <a:rPr lang="en-US" altLang="zh-CN" sz="1500" dirty="0">
                            <a:solidFill>
                              <a:srgbClr val="ED7D31">
                                <a:lumMod val="75000"/>
                              </a:srgbClr>
                            </a:solidFill>
                            <a:latin typeface="Cambria Math" charset="0"/>
                            <a:ea typeface="Cambria Math" charset="0"/>
                            <a:cs typeface="Cambria Math" charset="0"/>
                          </a:rPr>
                          <m:t>𝐆</m:t>
                        </m:r>
                        <m:r>
                          <a:rPr lang="en-US" altLang="zh-CN" sz="1500" dirty="0">
                            <a:solidFill>
                              <a:srgbClr val="ED7D31">
                                <a:lumMod val="75000"/>
                              </a:srgbClr>
                            </a:solidFill>
                            <a:latin typeface="Cambria Math" charset="0"/>
                            <a:ea typeface="Cambria Math" charset="0"/>
                            <a:cs typeface="Cambria Math" charset="0"/>
                          </a:rPr>
                          <m:t>(</m:t>
                        </m:r>
                        <m:r>
                          <a:rPr lang="en-US" altLang="zh-CN" sz="1500" dirty="0">
                            <a:solidFill>
                              <a:srgbClr val="ED7D31">
                                <a:lumMod val="75000"/>
                              </a:srgbClr>
                            </a:solidFill>
                            <a:latin typeface="Cambria Math" charset="0"/>
                            <a:ea typeface="Cambria Math" charset="0"/>
                            <a:cs typeface="Cambria Math" charset="0"/>
                          </a:rPr>
                          <m:t>𝐖𝐓</m:t>
                        </m:r>
                        <m:r>
                          <a:rPr lang="en-US" altLang="zh-CN" sz="1500" dirty="0">
                            <a:solidFill>
                              <a:srgbClr val="ED7D31">
                                <a:lumMod val="75000"/>
                              </a:srgbClr>
                            </a:solidFill>
                            <a:latin typeface="Cambria Math" charset="0"/>
                            <a:ea typeface="Cambria Math" charset="0"/>
                            <a:cs typeface="Cambria Math" charset="0"/>
                          </a:rPr>
                          <m:t>)</m:t>
                        </m:r>
                      </m:oMath>
                    </a14:m>
                    <a:endParaRPr lang="en-US" altLang="zh-CN" sz="1500" dirty="0">
                      <a:solidFill>
                        <a:srgbClr val="ED7D31">
                          <a:lumMod val="75000"/>
                        </a:srgbClr>
                      </a:solidFill>
                      <a:latin typeface="Cambria Math" charset="0"/>
                      <a:ea typeface="Cambria Math" charset="0"/>
                      <a:cs typeface="Cambria Math" charset="0"/>
                    </a:endParaRPr>
                  </a:p>
                </p:txBody>
              </p:sp>
            </mc:Choice>
            <mc:Fallback xmlns="">
              <p:sp>
                <p:nvSpPr>
                  <p:cNvPr id="9" name="圆角矩形 8"/>
                  <p:cNvSpPr>
                    <a:spLocks noRot="1" noChangeAspect="1" noMove="1" noResize="1" noEditPoints="1" noAdjustHandles="1" noChangeArrowheads="1" noChangeShapeType="1" noTextEdit="1"/>
                  </p:cNvSpPr>
                  <p:nvPr/>
                </p:nvSpPr>
                <p:spPr>
                  <a:xfrm>
                    <a:off x="1156695" y="4807419"/>
                    <a:ext cx="4281824" cy="657838"/>
                  </a:xfrm>
                  <a:prstGeom prst="roundRect">
                    <a:avLst/>
                  </a:prstGeom>
                  <a:blipFill>
                    <a:blip r:embed="rId2"/>
                    <a:stretch>
                      <a:fillRect/>
                    </a:stretch>
                  </a:blipFill>
                  <a:ln w="47625">
                    <a:solidFill>
                      <a:schemeClr val="accent2"/>
                    </a:solidFill>
                    <a:prstDash val="sysDash"/>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xmlns="" id="{49A01BE8-C71A-3A4C-BE37-40B2DE7D43B9}"/>
                      </a:ext>
                    </a:extLst>
                  </p:cNvPr>
                  <p:cNvSpPr txBox="1"/>
                  <p:nvPr/>
                </p:nvSpPr>
                <p:spPr>
                  <a:xfrm>
                    <a:off x="1085535" y="5563566"/>
                    <a:ext cx="3338521" cy="630941"/>
                  </a:xfrm>
                  <a:prstGeom prst="rect">
                    <a:avLst/>
                  </a:prstGeom>
                  <a:noFill/>
                </p:spPr>
                <p:txBody>
                  <a:bodyPr wrap="none" rtlCol="0">
                    <a:spAutoFit/>
                  </a:bodyPr>
                  <a:lstStyle/>
                  <a:p>
                    <a:pPr fontAlgn="auto">
                      <a:spcBef>
                        <a:spcPts val="0"/>
                      </a:spcBef>
                      <a:spcAft>
                        <a:spcPts val="0"/>
                      </a:spcAft>
                      <a:defRPr/>
                    </a:pPr>
                    <a14:m>
                      <m:oMath xmlns:m="http://schemas.openxmlformats.org/officeDocument/2006/math">
                        <m:r>
                          <a:rPr lang="en-US" altLang="zh-CN" sz="825" b="0" dirty="0">
                            <a:solidFill>
                              <a:prstClr val="black">
                                <a:lumMod val="75000"/>
                                <a:lumOff val="25000"/>
                              </a:prstClr>
                            </a:solidFill>
                            <a:latin typeface="Cambria Math" charset="0"/>
                            <a:ea typeface="Cambria Math" charset="0"/>
                            <a:cs typeface="Cambria Math" charset="0"/>
                          </a:rPr>
                          <m:t>∆</m:t>
                        </m:r>
                        <m:r>
                          <m:rPr>
                            <m:sty m:val="p"/>
                          </m:rPr>
                          <a:rPr lang="en-US" altLang="zh-CN" sz="825" b="0" dirty="0">
                            <a:solidFill>
                              <a:prstClr val="black">
                                <a:lumMod val="75000"/>
                                <a:lumOff val="25000"/>
                              </a:prstClr>
                            </a:solidFill>
                            <a:latin typeface="Cambria Math" charset="0"/>
                            <a:ea typeface="Cambria Math" charset="0"/>
                            <a:cs typeface="Cambria Math" charset="0"/>
                          </a:rPr>
                          <m:t>G</m:t>
                        </m:r>
                        <m:r>
                          <a:rPr lang="en-US" altLang="zh-CN" sz="825" b="0" dirty="0">
                            <a:solidFill>
                              <a:prstClr val="black">
                                <a:lumMod val="75000"/>
                                <a:lumOff val="25000"/>
                              </a:prstClr>
                            </a:solidFill>
                            <a:latin typeface="Cambria Math" charset="0"/>
                            <a:ea typeface="Cambria Math" charset="0"/>
                            <a:cs typeface="Cambria Math" charset="0"/>
                          </a:rPr>
                          <m:t>(</m:t>
                        </m:r>
                        <m:r>
                          <m:rPr>
                            <m:sty m:val="p"/>
                          </m:rPr>
                          <a:rPr lang="en-US" altLang="zh-CN" sz="825" b="0" dirty="0">
                            <a:solidFill>
                              <a:prstClr val="black">
                                <a:lumMod val="75000"/>
                                <a:lumOff val="25000"/>
                              </a:prstClr>
                            </a:solidFill>
                            <a:latin typeface="Cambria Math" charset="0"/>
                            <a:ea typeface="Cambria Math" charset="0"/>
                            <a:cs typeface="Cambria Math" charset="0"/>
                          </a:rPr>
                          <m:t>WT</m:t>
                        </m:r>
                        <m:r>
                          <a:rPr lang="en-US" altLang="zh-CN" sz="825" b="0" dirty="0">
                            <a:solidFill>
                              <a:prstClr val="black">
                                <a:lumMod val="75000"/>
                                <a:lumOff val="25000"/>
                              </a:prstClr>
                            </a:solidFill>
                            <a:latin typeface="Cambria Math" charset="0"/>
                            <a:ea typeface="Cambria Math" charset="0"/>
                            <a:cs typeface="Cambria Math" charset="0"/>
                          </a:rPr>
                          <m:t>)</m:t>
                        </m:r>
                      </m:oMath>
                    </a14:m>
                    <a:r>
                      <a:rPr lang="en-US" altLang="zh-CN" sz="825" b="0" dirty="0">
                        <a:solidFill>
                          <a:prstClr val="black">
                            <a:lumMod val="75000"/>
                            <a:lumOff val="25000"/>
                          </a:prstClr>
                        </a:solidFill>
                        <a:latin typeface="Calibri" panose="020F0502020204030204" pitchFamily="34" charset="0"/>
                        <a:ea typeface="Cambria Math" charset="0"/>
                        <a:cs typeface="Calibri" panose="020F0502020204030204" pitchFamily="34" charset="0"/>
                      </a:rPr>
                      <a:t>: BA of WT protein-drug complex</a:t>
                    </a:r>
                  </a:p>
                  <a:p>
                    <a:pPr fontAlgn="auto">
                      <a:spcBef>
                        <a:spcPts val="0"/>
                      </a:spcBef>
                      <a:spcAft>
                        <a:spcPts val="0"/>
                      </a:spcAft>
                      <a:defRPr/>
                    </a:pPr>
                    <a14:m>
                      <m:oMath xmlns:m="http://schemas.openxmlformats.org/officeDocument/2006/math">
                        <m:r>
                          <a:rPr lang="en-US" altLang="zh-CN" sz="825" b="0">
                            <a:solidFill>
                              <a:prstClr val="black">
                                <a:lumMod val="75000"/>
                                <a:lumOff val="25000"/>
                              </a:prstClr>
                            </a:solidFill>
                            <a:latin typeface="Cambria Math" charset="0"/>
                            <a:ea typeface="Cambria Math" charset="0"/>
                            <a:cs typeface="Cambria Math" charset="0"/>
                          </a:rPr>
                          <m:t>∆</m:t>
                        </m:r>
                        <m:r>
                          <m:rPr>
                            <m:sty m:val="p"/>
                          </m:rPr>
                          <a:rPr lang="en-US" altLang="zh-CN" sz="825" b="0">
                            <a:solidFill>
                              <a:prstClr val="black">
                                <a:lumMod val="75000"/>
                                <a:lumOff val="25000"/>
                              </a:prstClr>
                            </a:solidFill>
                            <a:latin typeface="Cambria Math" charset="0"/>
                            <a:ea typeface="Cambria Math" charset="0"/>
                            <a:cs typeface="Cambria Math" charset="0"/>
                          </a:rPr>
                          <m:t>G</m:t>
                        </m:r>
                        <m:d>
                          <m:dPr>
                            <m:ctrlPr>
                              <a:rPr lang="en-US" altLang="zh-CN" sz="825" b="0" i="1">
                                <a:solidFill>
                                  <a:prstClr val="black">
                                    <a:lumMod val="75000"/>
                                    <a:lumOff val="25000"/>
                                  </a:prstClr>
                                </a:solidFill>
                                <a:latin typeface="Cambria Math" charset="0"/>
                                <a:ea typeface="Cambria Math" charset="0"/>
                                <a:cs typeface="Cambria Math" charset="0"/>
                              </a:rPr>
                            </m:ctrlPr>
                          </m:dPr>
                          <m:e>
                            <m:r>
                              <m:rPr>
                                <m:sty m:val="p"/>
                              </m:rPr>
                              <a:rPr lang="en-US" altLang="zh-CN" sz="825" b="0">
                                <a:solidFill>
                                  <a:prstClr val="black">
                                    <a:lumMod val="75000"/>
                                    <a:lumOff val="25000"/>
                                  </a:prstClr>
                                </a:solidFill>
                                <a:latin typeface="Cambria Math" charset="0"/>
                                <a:ea typeface="Cambria Math" charset="0"/>
                                <a:cs typeface="Cambria Math" charset="0"/>
                              </a:rPr>
                              <m:t>SN</m:t>
                            </m:r>
                            <m:r>
                              <m:rPr>
                                <m:sty m:val="p"/>
                              </m:rPr>
                              <a:rPr lang="en-US" altLang="zh-CN" sz="825" b="0">
                                <a:solidFill>
                                  <a:prstClr val="black">
                                    <a:lumMod val="75000"/>
                                    <a:lumOff val="25000"/>
                                  </a:prstClr>
                                </a:solidFill>
                                <a:latin typeface="Cambria Math" panose="02040503050406030204" pitchFamily="18" charset="0"/>
                                <a:ea typeface="Cambria Math" charset="0"/>
                                <a:cs typeface="Cambria Math" charset="0"/>
                              </a:rPr>
                              <m:t>V</m:t>
                            </m:r>
                          </m:e>
                        </m:d>
                        <m:r>
                          <a:rPr lang="en-US" altLang="zh-CN" sz="825" b="0">
                            <a:solidFill>
                              <a:prstClr val="black">
                                <a:lumMod val="75000"/>
                                <a:lumOff val="25000"/>
                              </a:prstClr>
                            </a:solidFill>
                            <a:latin typeface="Cambria Math" charset="0"/>
                            <a:ea typeface="Cambria Math" charset="0"/>
                            <a:cs typeface="Cambria Math" charset="0"/>
                          </a:rPr>
                          <m:t>:</m:t>
                        </m:r>
                      </m:oMath>
                    </a14:m>
                    <a:r>
                      <a:rPr lang="en-US" altLang="zh-CN" sz="825" b="0" dirty="0">
                        <a:solidFill>
                          <a:prstClr val="black">
                            <a:lumMod val="75000"/>
                            <a:lumOff val="25000"/>
                          </a:prstClr>
                        </a:solidFill>
                        <a:latin typeface="Calibri" panose="020F0502020204030204" pitchFamily="34" charset="0"/>
                        <a:ea typeface="Cambria Math" charset="0"/>
                        <a:cs typeface="Calibri" panose="020F0502020204030204" pitchFamily="34" charset="0"/>
                      </a:rPr>
                      <a:t> BA of point mutated  protein-drug complex</a:t>
                    </a:r>
                  </a:p>
                  <a:p>
                    <a:pPr fontAlgn="auto">
                      <a:spcBef>
                        <a:spcPts val="0"/>
                      </a:spcBef>
                      <a:spcAft>
                        <a:spcPts val="0"/>
                      </a:spcAft>
                      <a:defRPr/>
                    </a:pPr>
                    <a14:m>
                      <m:oMath xmlns:m="http://schemas.openxmlformats.org/officeDocument/2006/math">
                        <m:r>
                          <a:rPr lang="en-US" altLang="zh-CN" sz="825" b="0">
                            <a:solidFill>
                              <a:prstClr val="black">
                                <a:lumMod val="75000"/>
                                <a:lumOff val="25000"/>
                              </a:prstClr>
                            </a:solidFill>
                            <a:latin typeface="Cambria Math" charset="0"/>
                            <a:ea typeface="Cambria Math" charset="0"/>
                            <a:cs typeface="Cambria Math" charset="0"/>
                          </a:rPr>
                          <m:t>∆∆</m:t>
                        </m:r>
                        <m:r>
                          <m:rPr>
                            <m:sty m:val="p"/>
                          </m:rPr>
                          <a:rPr lang="en-US" altLang="zh-CN" sz="825" b="0">
                            <a:solidFill>
                              <a:prstClr val="black">
                                <a:lumMod val="75000"/>
                                <a:lumOff val="25000"/>
                              </a:prstClr>
                            </a:solidFill>
                            <a:latin typeface="Cambria Math" charset="0"/>
                            <a:ea typeface="Cambria Math" charset="0"/>
                            <a:cs typeface="Cambria Math" charset="0"/>
                          </a:rPr>
                          <m:t>G</m:t>
                        </m:r>
                        <m:d>
                          <m:dPr>
                            <m:ctrlPr>
                              <a:rPr lang="en-US" altLang="zh-CN" sz="825" b="0" i="1">
                                <a:solidFill>
                                  <a:prstClr val="black">
                                    <a:lumMod val="75000"/>
                                    <a:lumOff val="25000"/>
                                  </a:prstClr>
                                </a:solidFill>
                                <a:latin typeface="Cambria Math" charset="0"/>
                                <a:ea typeface="Cambria Math" charset="0"/>
                                <a:cs typeface="Cambria Math" charset="0"/>
                              </a:rPr>
                            </m:ctrlPr>
                          </m:dPr>
                          <m:e>
                            <m:r>
                              <m:rPr>
                                <m:sty m:val="p"/>
                              </m:rPr>
                              <a:rPr lang="en-US" altLang="zh-CN" sz="825" b="0">
                                <a:solidFill>
                                  <a:prstClr val="black">
                                    <a:lumMod val="75000"/>
                                    <a:lumOff val="25000"/>
                                  </a:prstClr>
                                </a:solidFill>
                                <a:latin typeface="Cambria Math" charset="0"/>
                                <a:ea typeface="Cambria Math" charset="0"/>
                                <a:cs typeface="Cambria Math" charset="0"/>
                              </a:rPr>
                              <m:t>SNP</m:t>
                            </m:r>
                          </m:e>
                        </m:d>
                        <m:r>
                          <a:rPr lang="en-US" altLang="zh-CN" sz="825" b="0">
                            <a:solidFill>
                              <a:prstClr val="black">
                                <a:lumMod val="75000"/>
                                <a:lumOff val="25000"/>
                              </a:prstClr>
                            </a:solidFill>
                            <a:latin typeface="Cambria Math" charset="0"/>
                            <a:ea typeface="Cambria Math" charset="0"/>
                            <a:cs typeface="Cambria Math" charset="0"/>
                          </a:rPr>
                          <m:t>:</m:t>
                        </m:r>
                      </m:oMath>
                    </a14:m>
                    <a:r>
                      <a:rPr lang="en-US" altLang="zh-CN" sz="825" b="0" dirty="0">
                        <a:solidFill>
                          <a:prstClr val="black">
                            <a:lumMod val="75000"/>
                            <a:lumOff val="25000"/>
                          </a:prstClr>
                        </a:solidFill>
                        <a:latin typeface="Calibri" panose="020F0502020204030204" pitchFamily="34" charset="0"/>
                        <a:ea typeface="Cambria Math" charset="0"/>
                        <a:cs typeface="Calibri" panose="020F0502020204030204" pitchFamily="34" charset="0"/>
                      </a:rPr>
                      <a:t> BA change</a:t>
                    </a:r>
                  </a:p>
                </p:txBody>
              </p:sp>
            </mc:Choice>
            <mc:Fallback xmlns="">
              <p:sp>
                <p:nvSpPr>
                  <p:cNvPr id="23" name="文本框 22">
                    <a:extLst>
                      <a:ext uri="{FF2B5EF4-FFF2-40B4-BE49-F238E27FC236}">
                        <a16:creationId xmlns:a16="http://schemas.microsoft.com/office/drawing/2014/main" id="{49A01BE8-C71A-3A4C-BE37-40B2DE7D43B9}"/>
                      </a:ext>
                    </a:extLst>
                  </p:cNvPr>
                  <p:cNvSpPr txBox="1">
                    <a:spLocks noRot="1" noChangeAspect="1" noMove="1" noResize="1" noEditPoints="1" noAdjustHandles="1" noChangeArrowheads="1" noChangeShapeType="1" noTextEdit="1"/>
                  </p:cNvSpPr>
                  <p:nvPr/>
                </p:nvSpPr>
                <p:spPr>
                  <a:xfrm>
                    <a:off x="1085535" y="5563565"/>
                    <a:ext cx="3259290" cy="600164"/>
                  </a:xfrm>
                  <a:prstGeom prst="rect">
                    <a:avLst/>
                  </a:prstGeom>
                  <a:blipFill>
                    <a:blip r:embed="rId3"/>
                    <a:stretch>
                      <a:fillRect b="-6250"/>
                    </a:stretch>
                  </a:blipFill>
                </p:spPr>
                <p:txBody>
                  <a:bodyPr/>
                  <a:lstStyle/>
                  <a:p>
                    <a:r>
                      <a:rPr lang="zh-CN" altLang="en-US">
                        <a:noFill/>
                      </a:rPr>
                      <a:t> </a:t>
                    </a:r>
                  </a:p>
                </p:txBody>
              </p:sp>
            </mc:Fallback>
          </mc:AlternateContent>
        </p:grpSp>
        <p:cxnSp>
          <p:nvCxnSpPr>
            <p:cNvPr id="26" name="Straight Connector 18">
              <a:extLst>
                <a:ext uri="{FF2B5EF4-FFF2-40B4-BE49-F238E27FC236}">
                  <a16:creationId xmlns:a16="http://schemas.microsoft.com/office/drawing/2014/main" xmlns="" id="{5ED33215-C694-0D42-84F0-0612BA735A06}"/>
                </a:ext>
              </a:extLst>
            </p:cNvPr>
            <p:cNvCxnSpPr>
              <a:cxnSpLocks/>
            </p:cNvCxnSpPr>
            <p:nvPr/>
          </p:nvCxnSpPr>
          <p:spPr>
            <a:xfrm flipV="1">
              <a:off x="799729" y="1086977"/>
              <a:ext cx="0" cy="1024367"/>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xmlns="" id="{FCACDD33-09D4-9A44-BA59-9DBDD49C0F28}"/>
                </a:ext>
              </a:extLst>
            </p:cNvPr>
            <p:cNvSpPr/>
            <p:nvPr/>
          </p:nvSpPr>
          <p:spPr>
            <a:xfrm rot="16200000">
              <a:off x="92721" y="1436153"/>
              <a:ext cx="1024541" cy="35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srgbClr val="4472C4">
                      <a:lumMod val="50000"/>
                    </a:srgbClr>
                  </a:solidFill>
                </a:rPr>
                <a:t>Dataset </a:t>
              </a:r>
              <a:endParaRPr kumimoji="1" lang="zh-CN" altLang="en-US" sz="1350" dirty="0">
                <a:solidFill>
                  <a:srgbClr val="4472C4">
                    <a:lumMod val="50000"/>
                  </a:srgbClr>
                </a:solidFill>
              </a:endParaRPr>
            </a:p>
          </p:txBody>
        </p:sp>
        <p:cxnSp>
          <p:nvCxnSpPr>
            <p:cNvPr id="33" name="Straight Connector 18">
              <a:extLst>
                <a:ext uri="{FF2B5EF4-FFF2-40B4-BE49-F238E27FC236}">
                  <a16:creationId xmlns:a16="http://schemas.microsoft.com/office/drawing/2014/main" xmlns="" id="{EAC8DB50-3E3F-8943-B690-B25B552D68B1}"/>
                </a:ext>
              </a:extLst>
            </p:cNvPr>
            <p:cNvCxnSpPr>
              <a:cxnSpLocks/>
            </p:cNvCxnSpPr>
            <p:nvPr/>
          </p:nvCxnSpPr>
          <p:spPr>
            <a:xfrm flipV="1">
              <a:off x="799728" y="2477951"/>
              <a:ext cx="0" cy="1024367"/>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42" name="组合 41">
              <a:extLst>
                <a:ext uri="{FF2B5EF4-FFF2-40B4-BE49-F238E27FC236}">
                  <a16:creationId xmlns:a16="http://schemas.microsoft.com/office/drawing/2014/main" xmlns="" id="{BF857EAD-FDBC-714C-B327-4AE2EA4DF842}"/>
                </a:ext>
              </a:extLst>
            </p:cNvPr>
            <p:cNvGrpSpPr/>
            <p:nvPr/>
          </p:nvGrpSpPr>
          <p:grpSpPr>
            <a:xfrm>
              <a:off x="429779" y="3512607"/>
              <a:ext cx="5008738" cy="2096254"/>
              <a:chOff x="429780" y="3615014"/>
              <a:chExt cx="5008738" cy="2096254"/>
            </a:xfrm>
          </p:grpSpPr>
          <p:grpSp>
            <p:nvGrpSpPr>
              <p:cNvPr id="15" name="组合 14">
                <a:extLst>
                  <a:ext uri="{FF2B5EF4-FFF2-40B4-BE49-F238E27FC236}">
                    <a16:creationId xmlns:a16="http://schemas.microsoft.com/office/drawing/2014/main" xmlns="" id="{416396BB-26DA-544A-9BDC-76F290BA9452}"/>
                  </a:ext>
                </a:extLst>
              </p:cNvPr>
              <p:cNvGrpSpPr/>
              <p:nvPr/>
            </p:nvGrpSpPr>
            <p:grpSpPr>
              <a:xfrm>
                <a:off x="1156694" y="4125568"/>
                <a:ext cx="4281824" cy="993066"/>
                <a:chOff x="1277802" y="2801311"/>
                <a:chExt cx="4281824" cy="993066"/>
              </a:xfrm>
            </p:grpSpPr>
            <p:sp>
              <p:nvSpPr>
                <p:cNvPr id="20" name="圆角矩形 19">
                  <a:extLst>
                    <a:ext uri="{FF2B5EF4-FFF2-40B4-BE49-F238E27FC236}">
                      <a16:creationId xmlns:a16="http://schemas.microsoft.com/office/drawing/2014/main" xmlns="" id="{C8EA3361-B7D3-B04D-A3CF-5DABE010C180}"/>
                    </a:ext>
                  </a:extLst>
                </p:cNvPr>
                <p:cNvSpPr/>
                <p:nvPr/>
              </p:nvSpPr>
              <p:spPr>
                <a:xfrm>
                  <a:off x="4204325" y="3012989"/>
                  <a:ext cx="1355301" cy="569711"/>
                </a:xfrm>
                <a:prstGeom prst="roundRect">
                  <a:avLst/>
                </a:prstGeom>
                <a:solidFill>
                  <a:schemeClr val="accent6">
                    <a:lumMod val="60000"/>
                    <a:lumOff val="40000"/>
                    <a:alpha val="70000"/>
                  </a:schemeClr>
                </a:solidFill>
                <a:ln w="47625">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err="1">
                      <a:solidFill>
                        <a:srgbClr val="002060"/>
                      </a:solidFill>
                    </a:rPr>
                    <a:t>AutoDock</a:t>
                  </a:r>
                  <a:r>
                    <a:rPr kumimoji="1" lang="en-US" altLang="zh-CN" sz="1350" dirty="0">
                      <a:solidFill>
                        <a:srgbClr val="002060"/>
                      </a:solidFill>
                    </a:rPr>
                    <a:t> 4</a:t>
                  </a:r>
                  <a:endParaRPr kumimoji="1" lang="zh-CN" altLang="en-US" sz="1350" dirty="0">
                    <a:solidFill>
                      <a:srgbClr val="002060"/>
                    </a:solidFill>
                  </a:endParaRPr>
                </a:p>
              </p:txBody>
            </p:sp>
            <p:sp>
              <p:nvSpPr>
                <p:cNvPr id="21" name="圆角矩形 20">
                  <a:extLst>
                    <a:ext uri="{FF2B5EF4-FFF2-40B4-BE49-F238E27FC236}">
                      <a16:creationId xmlns:a16="http://schemas.microsoft.com/office/drawing/2014/main" xmlns="" id="{4A13FF76-3C77-E24D-9DAB-0CF6709C61FB}"/>
                    </a:ext>
                  </a:extLst>
                </p:cNvPr>
                <p:cNvSpPr/>
                <p:nvPr/>
              </p:nvSpPr>
              <p:spPr>
                <a:xfrm>
                  <a:off x="1277802" y="3012989"/>
                  <a:ext cx="1355300" cy="569710"/>
                </a:xfrm>
                <a:prstGeom prst="roundRect">
                  <a:avLst/>
                </a:prstGeom>
                <a:solidFill>
                  <a:schemeClr val="accent4">
                    <a:lumMod val="60000"/>
                    <a:lumOff val="40000"/>
                    <a:alpha val="70000"/>
                  </a:schemeClr>
                </a:solidFill>
                <a:ln w="47625">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err="1">
                      <a:solidFill>
                        <a:srgbClr val="002060"/>
                      </a:solidFill>
                    </a:rPr>
                    <a:t>MDock</a:t>
                  </a:r>
                  <a:endParaRPr kumimoji="1" lang="zh-CN" altLang="en-US" sz="1350" dirty="0">
                    <a:solidFill>
                      <a:srgbClr val="002060"/>
                    </a:solidFill>
                  </a:endParaRPr>
                </a:p>
              </p:txBody>
            </p:sp>
            <p:sp>
              <p:nvSpPr>
                <p:cNvPr id="22" name="圆角矩形 21">
                  <a:extLst>
                    <a:ext uri="{FF2B5EF4-FFF2-40B4-BE49-F238E27FC236}">
                      <a16:creationId xmlns:a16="http://schemas.microsoft.com/office/drawing/2014/main" xmlns="" id="{B1C5AB37-F0CC-2F46-AF89-18FE30B20FB0}"/>
                    </a:ext>
                  </a:extLst>
                </p:cNvPr>
                <p:cNvSpPr/>
                <p:nvPr/>
              </p:nvSpPr>
              <p:spPr>
                <a:xfrm>
                  <a:off x="2741063" y="3012989"/>
                  <a:ext cx="1355301" cy="569712"/>
                </a:xfrm>
                <a:prstGeom prst="roundRect">
                  <a:avLst/>
                </a:prstGeom>
                <a:solidFill>
                  <a:schemeClr val="accent5">
                    <a:lumMod val="60000"/>
                    <a:lumOff val="40000"/>
                    <a:alpha val="72000"/>
                  </a:schemeClr>
                </a:solidFill>
                <a:ln w="47625">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1" lang="en-US" altLang="zh-CN" sz="1350" dirty="0" err="1">
                      <a:solidFill>
                        <a:srgbClr val="002060"/>
                      </a:solidFill>
                    </a:rPr>
                    <a:t>AutoDock</a:t>
                  </a:r>
                  <a:r>
                    <a:rPr kumimoji="1" lang="en-US" altLang="zh-CN" sz="1350" dirty="0">
                      <a:solidFill>
                        <a:srgbClr val="002060"/>
                      </a:solidFill>
                    </a:rPr>
                    <a:t> Vina</a:t>
                  </a:r>
                  <a:endParaRPr kumimoji="1" lang="zh-CN" altLang="en-US" sz="1350" dirty="0">
                    <a:solidFill>
                      <a:srgbClr val="002060"/>
                    </a:solidFill>
                  </a:endParaRPr>
                </a:p>
              </p:txBody>
            </p:sp>
            <p:sp>
              <p:nvSpPr>
                <p:cNvPr id="10" name="左中括号 9">
                  <a:extLst>
                    <a:ext uri="{FF2B5EF4-FFF2-40B4-BE49-F238E27FC236}">
                      <a16:creationId xmlns:a16="http://schemas.microsoft.com/office/drawing/2014/main" xmlns="" id="{EFE83BA5-95A3-3847-BE1E-F67B576E8898}"/>
                    </a:ext>
                  </a:extLst>
                </p:cNvPr>
                <p:cNvSpPr/>
                <p:nvPr/>
              </p:nvSpPr>
              <p:spPr>
                <a:xfrm rot="16200000">
                  <a:off x="2596055" y="3120835"/>
                  <a:ext cx="74094" cy="1272990"/>
                </a:xfrm>
                <a:prstGeom prst="leftBracket">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sp>
              <p:nvSpPr>
                <p:cNvPr id="24" name="左中括号 23">
                  <a:extLst>
                    <a:ext uri="{FF2B5EF4-FFF2-40B4-BE49-F238E27FC236}">
                      <a16:creationId xmlns:a16="http://schemas.microsoft.com/office/drawing/2014/main" xmlns="" id="{81E0995C-0955-7243-A8F4-3626EFAF3D91}"/>
                    </a:ext>
                  </a:extLst>
                </p:cNvPr>
                <p:cNvSpPr/>
                <p:nvPr/>
              </p:nvSpPr>
              <p:spPr>
                <a:xfrm rot="5400000">
                  <a:off x="4167278" y="2201863"/>
                  <a:ext cx="74094" cy="1272990"/>
                </a:xfrm>
                <a:prstGeom prst="leftBracket">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grpSp>
          <p:sp>
            <p:nvSpPr>
              <p:cNvPr id="40" name="矩形 39">
                <a:extLst>
                  <a:ext uri="{FF2B5EF4-FFF2-40B4-BE49-F238E27FC236}">
                    <a16:creationId xmlns:a16="http://schemas.microsoft.com/office/drawing/2014/main" xmlns="" id="{F601BFF9-F2C5-CD47-8161-F1DBE660EBBF}"/>
                  </a:ext>
                </a:extLst>
              </p:cNvPr>
              <p:cNvSpPr/>
              <p:nvPr/>
            </p:nvSpPr>
            <p:spPr>
              <a:xfrm rot="16200000">
                <a:off x="-443135" y="4487929"/>
                <a:ext cx="2096254" cy="35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srgbClr val="4472C4">
                        <a:lumMod val="50000"/>
                      </a:srgbClr>
                    </a:solidFill>
                  </a:rPr>
                  <a:t>Approach </a:t>
                </a:r>
                <a:endParaRPr kumimoji="1" lang="zh-CN" altLang="en-US" sz="1350" dirty="0">
                  <a:solidFill>
                    <a:srgbClr val="4472C4">
                      <a:lumMod val="50000"/>
                    </a:srgbClr>
                  </a:solidFill>
                </a:endParaRPr>
              </a:p>
            </p:txBody>
          </p:sp>
          <p:cxnSp>
            <p:nvCxnSpPr>
              <p:cNvPr id="41" name="Straight Connector 18">
                <a:extLst>
                  <a:ext uri="{FF2B5EF4-FFF2-40B4-BE49-F238E27FC236}">
                    <a16:creationId xmlns:a16="http://schemas.microsoft.com/office/drawing/2014/main" xmlns="" id="{0C874534-F3FF-1447-BD84-F959BBA76B3E}"/>
                  </a:ext>
                </a:extLst>
              </p:cNvPr>
              <p:cNvCxnSpPr>
                <a:cxnSpLocks/>
              </p:cNvCxnSpPr>
              <p:nvPr/>
            </p:nvCxnSpPr>
            <p:spPr>
              <a:xfrm flipV="1">
                <a:off x="799729" y="4159925"/>
                <a:ext cx="0" cy="1024367"/>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xmlns="" id="{344CB6D6-1732-594E-A94D-F56B407CAE17}"/>
                  </a:ext>
                </a:extLst>
              </p:cNvPr>
              <p:cNvSpPr/>
              <p:nvPr/>
            </p:nvSpPr>
            <p:spPr>
              <a:xfrm>
                <a:off x="842556" y="5107759"/>
                <a:ext cx="3198655" cy="415498"/>
              </a:xfrm>
              <a:prstGeom prst="rect">
                <a:avLst/>
              </a:prstGeom>
            </p:spPr>
            <p:txBody>
              <a:bodyPr wrap="square">
                <a:spAutoFit/>
              </a:bodyPr>
              <a:lstStyle/>
              <a:p>
                <a:pPr fontAlgn="auto">
                  <a:spcBef>
                    <a:spcPts val="0"/>
                  </a:spcBef>
                  <a:spcAft>
                    <a:spcPts val="0"/>
                  </a:spcAft>
                </a:pPr>
                <a:r>
                  <a:rPr lang="en-US" altLang="zh-CN" sz="1050" dirty="0">
                    <a:solidFill>
                      <a:prstClr val="black">
                        <a:lumMod val="75000"/>
                        <a:lumOff val="25000"/>
                      </a:prstClr>
                    </a:solidFill>
                    <a:latin typeface="Calibri" panose="020F0502020204030204" pitchFamily="34" charset="0"/>
                    <a:ea typeface="DengXian" charset="-122"/>
                    <a:cs typeface="Calibri" panose="020F0502020204030204" pitchFamily="34" charset="0"/>
                  </a:rPr>
                  <a:t>Check consistency of </a:t>
                </a:r>
                <a14:m>
                  <m:oMath xmlns:m="http://schemas.openxmlformats.org/officeDocument/2006/math">
                    <m:r>
                      <a:rPr kumimoji="1" lang="en-US" altLang="zh-CN" sz="1050" i="1">
                        <a:solidFill>
                          <a:prstClr val="black">
                            <a:lumMod val="75000"/>
                            <a:lumOff val="25000"/>
                          </a:prstClr>
                        </a:solidFill>
                        <a:latin typeface="Cambria Math" charset="0"/>
                        <a:ea typeface="Cambria Math" charset="0"/>
                        <a:cs typeface="Cambria Math" charset="0"/>
                      </a:rPr>
                      <m:t>∆ </m:t>
                    </m:r>
                  </m:oMath>
                </a14:m>
                <a:r>
                  <a:rPr kumimoji="1" lang="en-US" altLang="zh-CN" sz="1050" dirty="0">
                    <a:solidFill>
                      <a:prstClr val="black">
                        <a:lumMod val="75000"/>
                        <a:lumOff val="25000"/>
                      </a:prstClr>
                    </a:solidFill>
                    <a:latin typeface="Calibri" panose="020F0502020204030204" pitchFamily="34" charset="0"/>
                    <a:ea typeface="DengXian" charset="-122"/>
                    <a:cs typeface="Calibri" panose="020F0502020204030204" pitchFamily="34" charset="0"/>
                  </a:rPr>
                  <a:t>BA results of Vina using 2 more methods with different score function </a:t>
                </a:r>
                <a:r>
                  <a:rPr lang="en-US" altLang="zh-CN" sz="1050" dirty="0">
                    <a:solidFill>
                      <a:prstClr val="black">
                        <a:lumMod val="75000"/>
                        <a:lumOff val="25000"/>
                      </a:prstClr>
                    </a:solidFill>
                    <a:latin typeface="Calibri" panose="020F0502020204030204" pitchFamily="34" charset="0"/>
                    <a:ea typeface="DengXian" charset="-122"/>
                    <a:cs typeface="Calibri" panose="020F0502020204030204" pitchFamily="34" charset="0"/>
                  </a:rPr>
                  <a:t>  </a:t>
                </a:r>
                <a:endParaRPr lang="zh-CN" altLang="en-US" sz="1050" dirty="0">
                  <a:solidFill>
                    <a:prstClr val="black">
                      <a:lumMod val="75000"/>
                      <a:lumOff val="25000"/>
                    </a:prstClr>
                  </a:solidFill>
                  <a:latin typeface="Calibri" panose="020F0502020204030204" pitchFamily="34" charset="0"/>
                  <a:ea typeface="DengXian" charset="-122"/>
                  <a:cs typeface="Calibri" panose="020F0502020204030204" pitchFamily="34" charset="0"/>
                </a:endParaRPr>
              </a:p>
            </p:txBody>
          </p:sp>
        </mc:Choice>
        <mc:Fallback xmlns="">
          <p:sp>
            <p:nvSpPr>
              <p:cNvPr id="44" name="矩形 43">
                <a:extLst>
                  <a:ext uri="{FF2B5EF4-FFF2-40B4-BE49-F238E27FC236}">
                    <a16:creationId xmlns:a16="http://schemas.microsoft.com/office/drawing/2014/main" id="{344CB6D6-1732-594E-A94D-F56B407CAE17}"/>
                  </a:ext>
                </a:extLst>
              </p:cNvPr>
              <p:cNvSpPr>
                <a:spLocks noRot="1" noChangeAspect="1" noMove="1" noResize="1" noEditPoints="1" noAdjustHandles="1" noChangeArrowheads="1" noChangeShapeType="1" noTextEdit="1"/>
              </p:cNvSpPr>
              <p:nvPr/>
            </p:nvSpPr>
            <p:spPr>
              <a:xfrm>
                <a:off x="1123407" y="5667345"/>
                <a:ext cx="4264873" cy="523220"/>
              </a:xfrm>
              <a:prstGeom prst="rect">
                <a:avLst/>
              </a:prstGeom>
              <a:blipFill>
                <a:blip r:embed="rId4"/>
                <a:stretch>
                  <a:fillRect l="-297" b="-11905"/>
                </a:stretch>
              </a:blipFill>
            </p:spPr>
            <p:txBody>
              <a:bodyPr/>
              <a:lstStyle/>
              <a:p>
                <a:r>
                  <a:rPr lang="zh-CN" altLang="en-US">
                    <a:noFill/>
                  </a:rPr>
                  <a:t> </a:t>
                </a:r>
              </a:p>
            </p:txBody>
          </p:sp>
        </mc:Fallback>
      </mc:AlternateContent>
      <p:cxnSp>
        <p:nvCxnSpPr>
          <p:cNvPr id="45" name="直线连接符 44">
            <a:extLst>
              <a:ext uri="{FF2B5EF4-FFF2-40B4-BE49-F238E27FC236}">
                <a16:creationId xmlns:a16="http://schemas.microsoft.com/office/drawing/2014/main" xmlns="" id="{D1568100-2176-7F4F-98AE-83CE038F0152}"/>
              </a:ext>
            </a:extLst>
          </p:cNvPr>
          <p:cNvCxnSpPr>
            <a:cxnSpLocks/>
          </p:cNvCxnSpPr>
          <p:nvPr/>
        </p:nvCxnSpPr>
        <p:spPr>
          <a:xfrm>
            <a:off x="4369085" y="1725675"/>
            <a:ext cx="0" cy="3898838"/>
          </a:xfrm>
          <a:prstGeom prst="line">
            <a:avLst/>
          </a:prstGeom>
          <a:ln w="47625">
            <a:solidFill>
              <a:schemeClr val="bg2">
                <a:lumMod val="50000"/>
                <a:alpha val="50000"/>
              </a:schemeClr>
            </a:solidFill>
          </a:ln>
        </p:spPr>
        <p:style>
          <a:lnRef idx="3">
            <a:schemeClr val="accent3"/>
          </a:lnRef>
          <a:fillRef idx="0">
            <a:schemeClr val="accent3"/>
          </a:fillRef>
          <a:effectRef idx="2">
            <a:schemeClr val="accent3"/>
          </a:effectRef>
          <a:fontRef idx="minor">
            <a:schemeClr val="tx1"/>
          </a:fontRef>
        </p:style>
      </p:cxnSp>
      <p:sp>
        <p:nvSpPr>
          <p:cNvPr id="50" name="矩形 49">
            <a:extLst>
              <a:ext uri="{FF2B5EF4-FFF2-40B4-BE49-F238E27FC236}">
                <a16:creationId xmlns:a16="http://schemas.microsoft.com/office/drawing/2014/main" xmlns="" id="{B7327502-9DED-6142-B5B7-2774447BED93}"/>
              </a:ext>
            </a:extLst>
          </p:cNvPr>
          <p:cNvSpPr/>
          <p:nvPr/>
        </p:nvSpPr>
        <p:spPr>
          <a:xfrm>
            <a:off x="846319" y="4793318"/>
            <a:ext cx="3033203" cy="253916"/>
          </a:xfrm>
          <a:prstGeom prst="rect">
            <a:avLst/>
          </a:prstGeom>
        </p:spPr>
        <p:txBody>
          <a:bodyPr wrap="none">
            <a:spAutoFit/>
          </a:bodyPr>
          <a:lstStyle/>
          <a:p>
            <a:pPr fontAlgn="auto">
              <a:spcBef>
                <a:spcPts val="0"/>
              </a:spcBef>
              <a:spcAft>
                <a:spcPts val="0"/>
              </a:spcAft>
            </a:pPr>
            <a:r>
              <a:rPr kumimoji="1" lang="en-US" altLang="zh-CN" sz="1050" dirty="0">
                <a:solidFill>
                  <a:prstClr val="black">
                    <a:lumMod val="75000"/>
                    <a:lumOff val="25000"/>
                  </a:prstClr>
                </a:solidFill>
                <a:latin typeface="Calibri" panose="020F0502020204030204"/>
                <a:ea typeface="DengXian" charset="-122"/>
                <a:cs typeface=""/>
              </a:rPr>
              <a:t>Vina, AD4 and </a:t>
            </a:r>
            <a:r>
              <a:rPr kumimoji="1" lang="en-US" altLang="zh-CN" sz="1050" dirty="0" err="1">
                <a:solidFill>
                  <a:prstClr val="black">
                    <a:lumMod val="75000"/>
                    <a:lumOff val="25000"/>
                  </a:prstClr>
                </a:solidFill>
                <a:latin typeface="Calibri" panose="020F0502020204030204"/>
                <a:ea typeface="DengXian" charset="-122"/>
                <a:cs typeface=""/>
              </a:rPr>
              <a:t>MDock</a:t>
            </a:r>
            <a:r>
              <a:rPr kumimoji="1" lang="en-US" altLang="zh-CN" sz="1050" dirty="0">
                <a:solidFill>
                  <a:prstClr val="black">
                    <a:lumMod val="75000"/>
                    <a:lumOff val="25000"/>
                  </a:prstClr>
                </a:solidFill>
                <a:latin typeface="Calibri" panose="020F0502020204030204"/>
                <a:ea typeface="DengXian" charset="-122"/>
                <a:cs typeface=""/>
              </a:rPr>
              <a:t> use different score functions</a:t>
            </a:r>
          </a:p>
        </p:txBody>
      </p:sp>
      <p:pic>
        <p:nvPicPr>
          <p:cNvPr id="11" name="图片 10" descr="图片包含 文字, 地图&#10;&#10;描述已自动生成">
            <a:extLst>
              <a:ext uri="{FF2B5EF4-FFF2-40B4-BE49-F238E27FC236}">
                <a16:creationId xmlns:a16="http://schemas.microsoft.com/office/drawing/2014/main" xmlns="" id="{1F4D1C66-A93D-7642-ADE9-68B205E46635}"/>
              </a:ext>
            </a:extLst>
          </p:cNvPr>
          <p:cNvPicPr>
            <a:picLocks noChangeAspect="1"/>
          </p:cNvPicPr>
          <p:nvPr/>
        </p:nvPicPr>
        <p:blipFill>
          <a:blip r:embed="rId5"/>
          <a:stretch>
            <a:fillRect/>
          </a:stretch>
        </p:blipFill>
        <p:spPr>
          <a:xfrm>
            <a:off x="4538186" y="2658456"/>
            <a:ext cx="3713322" cy="2870297"/>
          </a:xfrm>
          <a:prstGeom prst="rect">
            <a:avLst/>
          </a:prstGeom>
        </p:spPr>
      </p:pic>
      <p:sp>
        <p:nvSpPr>
          <p:cNvPr id="87" name="文本框 86">
            <a:extLst>
              <a:ext uri="{FF2B5EF4-FFF2-40B4-BE49-F238E27FC236}">
                <a16:creationId xmlns:a16="http://schemas.microsoft.com/office/drawing/2014/main" xmlns="" id="{0696A0B1-A19E-234A-9F09-BC71C565FC1B}"/>
              </a:ext>
            </a:extLst>
          </p:cNvPr>
          <p:cNvSpPr txBox="1"/>
          <p:nvPr/>
        </p:nvSpPr>
        <p:spPr>
          <a:xfrm>
            <a:off x="4696960" y="1691110"/>
            <a:ext cx="4002836" cy="923330"/>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kumimoji="1" lang="en-US" altLang="zh-CN" dirty="0">
                <a:solidFill>
                  <a:prstClr val="black">
                    <a:lumMod val="75000"/>
                    <a:lumOff val="25000"/>
                  </a:prstClr>
                </a:solidFill>
                <a:latin typeface="Calibri" panose="020F0502020204030204"/>
                <a:ea typeface="DengXian" charset="-122"/>
                <a:cs typeface=""/>
              </a:rPr>
              <a:t>Pearson Product-Moment Correlation (PMCC) reveals good consistency of different docking calculations</a:t>
            </a:r>
          </a:p>
          <a:p>
            <a:pPr marL="214313" indent="-214313" fontAlgn="auto">
              <a:spcBef>
                <a:spcPts val="0"/>
              </a:spcBef>
              <a:spcAft>
                <a:spcPts val="0"/>
              </a:spcAft>
              <a:buFont typeface="Arial" panose="020B0604020202020204" pitchFamily="34" charset="0"/>
              <a:buChar char="•"/>
            </a:pPr>
            <a:r>
              <a:rPr kumimoji="1" lang="en-US" altLang="zh-CN" dirty="0">
                <a:solidFill>
                  <a:srgbClr val="5B9BD5">
                    <a:lumMod val="75000"/>
                  </a:srgbClr>
                </a:solidFill>
                <a:latin typeface="Calibri" panose="020F0502020204030204"/>
                <a:ea typeface="DengXian" charset="-122"/>
                <a:cs typeface=""/>
              </a:rPr>
              <a:t>PMCC (Vina &amp; AD4) = 0.89</a:t>
            </a:r>
          </a:p>
          <a:p>
            <a:pPr marL="214313" indent="-214313" fontAlgn="auto">
              <a:lnSpc>
                <a:spcPct val="150000"/>
              </a:lnSpc>
              <a:spcBef>
                <a:spcPts val="0"/>
              </a:spcBef>
              <a:spcAft>
                <a:spcPts val="0"/>
              </a:spcAft>
              <a:buFont typeface="Arial" panose="020B0604020202020204" pitchFamily="34" charset="0"/>
              <a:buChar char="•"/>
            </a:pPr>
            <a:r>
              <a:rPr kumimoji="1" lang="en-US" altLang="zh-CN" dirty="0">
                <a:solidFill>
                  <a:srgbClr val="5B9BD5">
                    <a:lumMod val="75000"/>
                  </a:srgbClr>
                </a:solidFill>
                <a:latin typeface="Calibri" panose="020F0502020204030204"/>
                <a:ea typeface="DengXian" charset="-122"/>
                <a:cs typeface=""/>
              </a:rPr>
              <a:t>PMCC (Vina &amp; </a:t>
            </a:r>
            <a:r>
              <a:rPr kumimoji="1" lang="en-US" altLang="zh-CN" dirty="0" err="1">
                <a:solidFill>
                  <a:srgbClr val="5B9BD5">
                    <a:lumMod val="75000"/>
                  </a:srgbClr>
                </a:solidFill>
                <a:latin typeface="Calibri" panose="020F0502020204030204"/>
                <a:ea typeface="DengXian" charset="-122"/>
                <a:cs typeface=""/>
              </a:rPr>
              <a:t>MDock</a:t>
            </a:r>
            <a:r>
              <a:rPr kumimoji="1" lang="en-US" altLang="zh-CN" dirty="0">
                <a:solidFill>
                  <a:srgbClr val="5B9BD5">
                    <a:lumMod val="75000"/>
                  </a:srgbClr>
                </a:solidFill>
                <a:latin typeface="Calibri" panose="020F0502020204030204"/>
                <a:ea typeface="DengXian" charset="-122"/>
                <a:cs typeface=""/>
              </a:rPr>
              <a:t>) = 0.94</a:t>
            </a:r>
          </a:p>
        </p:txBody>
      </p:sp>
      <p:sp>
        <p:nvSpPr>
          <p:cNvPr id="28"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
        <p:nvSpPr>
          <p:cNvPr id="3" name="TextBox 2"/>
          <p:cNvSpPr txBox="1"/>
          <p:nvPr/>
        </p:nvSpPr>
        <p:spPr>
          <a:xfrm>
            <a:off x="7667704" y="5090578"/>
            <a:ext cx="583804" cy="276999"/>
          </a:xfrm>
          <a:prstGeom prst="rect">
            <a:avLst/>
          </a:prstGeom>
          <a:solidFill>
            <a:schemeClr val="bg1"/>
          </a:solidFill>
        </p:spPr>
        <p:txBody>
          <a:bodyPr wrap="square" rtlCol="0">
            <a:spAutoFit/>
          </a:bodyPr>
          <a:lstStyle/>
          <a:p>
            <a:r>
              <a:rPr lang="en-US" smtClean="0"/>
              <a:t>8000</a:t>
            </a:r>
            <a:endParaRPr lang="en-US"/>
          </a:p>
        </p:txBody>
      </p:sp>
      <p:sp>
        <p:nvSpPr>
          <p:cNvPr id="4" name="Rectangle 3"/>
          <p:cNvSpPr/>
          <p:nvPr/>
        </p:nvSpPr>
        <p:spPr>
          <a:xfrm>
            <a:off x="7036594" y="5097659"/>
            <a:ext cx="403622" cy="23515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kumimoji="1" lang="en-US" b="1" dirty="0"/>
          </a:p>
        </p:txBody>
      </p:sp>
      <p:sp>
        <p:nvSpPr>
          <p:cNvPr id="31" name="Rectangle 30"/>
          <p:cNvSpPr/>
          <p:nvPr/>
        </p:nvSpPr>
        <p:spPr>
          <a:xfrm>
            <a:off x="5840016" y="5097659"/>
            <a:ext cx="403622" cy="23515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kumimoji="1" lang="en-US" b="1" dirty="0"/>
          </a:p>
        </p:txBody>
      </p:sp>
    </p:spTree>
    <p:extLst>
      <p:ext uri="{BB962C8B-B14F-4D97-AF65-F5344CB8AC3E}">
        <p14:creationId xmlns:p14="http://schemas.microsoft.com/office/powerpoint/2010/main" val="835076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48">
            <a:extLst>
              <a:ext uri="{FF2B5EF4-FFF2-40B4-BE49-F238E27FC236}">
                <a16:creationId xmlns:a16="http://schemas.microsoft.com/office/drawing/2014/main" xmlns="" id="{848E98A0-E400-254B-AD5A-26574FE2C264}"/>
              </a:ext>
            </a:extLst>
          </p:cNvPr>
          <p:cNvGrpSpPr/>
          <p:nvPr/>
        </p:nvGrpSpPr>
        <p:grpSpPr>
          <a:xfrm>
            <a:off x="285899" y="3203337"/>
            <a:ext cx="2951843" cy="253916"/>
            <a:chOff x="299803" y="1015687"/>
            <a:chExt cx="3935790" cy="338555"/>
          </a:xfrm>
        </p:grpSpPr>
        <p:sp>
          <p:nvSpPr>
            <p:cNvPr id="75" name="Rectangle 3">
              <a:extLst>
                <a:ext uri="{FF2B5EF4-FFF2-40B4-BE49-F238E27FC236}">
                  <a16:creationId xmlns:a16="http://schemas.microsoft.com/office/drawing/2014/main" xmlns="" id="{1DA2BF6D-F982-F44F-A609-8B3CA989F0A2}"/>
                </a:ext>
              </a:extLst>
            </p:cNvPr>
            <p:cNvSpPr/>
            <p:nvPr/>
          </p:nvSpPr>
          <p:spPr>
            <a:xfrm>
              <a:off x="1518782"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76" name="Rectangle 4">
              <a:extLst>
                <a:ext uri="{FF2B5EF4-FFF2-40B4-BE49-F238E27FC236}">
                  <a16:creationId xmlns:a16="http://schemas.microsoft.com/office/drawing/2014/main" xmlns="" id="{F67511D3-6CF1-E24B-BD0B-2104F6348755}"/>
                </a:ext>
              </a:extLst>
            </p:cNvPr>
            <p:cNvSpPr/>
            <p:nvPr/>
          </p:nvSpPr>
          <p:spPr>
            <a:xfrm>
              <a:off x="1790170"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77" name="Rectangle 5">
              <a:extLst>
                <a:ext uri="{FF2B5EF4-FFF2-40B4-BE49-F238E27FC236}">
                  <a16:creationId xmlns:a16="http://schemas.microsoft.com/office/drawing/2014/main" xmlns="" id="{F63AEA8C-17B5-2441-B3EE-9FF6B009819B}"/>
                </a:ext>
              </a:extLst>
            </p:cNvPr>
            <p:cNvSpPr/>
            <p:nvPr/>
          </p:nvSpPr>
          <p:spPr>
            <a:xfrm>
              <a:off x="2061558"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87" name="Rectangle 6">
              <a:extLst>
                <a:ext uri="{FF2B5EF4-FFF2-40B4-BE49-F238E27FC236}">
                  <a16:creationId xmlns:a16="http://schemas.microsoft.com/office/drawing/2014/main" xmlns="" id="{28DBCFC2-D88D-8E4C-AFB1-71552623C0E1}"/>
                </a:ext>
              </a:extLst>
            </p:cNvPr>
            <p:cNvSpPr/>
            <p:nvPr/>
          </p:nvSpPr>
          <p:spPr>
            <a:xfrm>
              <a:off x="2332946"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88" name="Rectangle 7">
              <a:extLst>
                <a:ext uri="{FF2B5EF4-FFF2-40B4-BE49-F238E27FC236}">
                  <a16:creationId xmlns:a16="http://schemas.microsoft.com/office/drawing/2014/main" xmlns="" id="{DD005B60-EEF9-174C-80F0-E55929C61382}"/>
                </a:ext>
              </a:extLst>
            </p:cNvPr>
            <p:cNvSpPr/>
            <p:nvPr/>
          </p:nvSpPr>
          <p:spPr>
            <a:xfrm>
              <a:off x="2604334"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89" name="Rectangle 8">
              <a:extLst>
                <a:ext uri="{FF2B5EF4-FFF2-40B4-BE49-F238E27FC236}">
                  <a16:creationId xmlns:a16="http://schemas.microsoft.com/office/drawing/2014/main" xmlns="" id="{CB81B207-DAB4-8040-B13C-94BBA93317EA}"/>
                </a:ext>
              </a:extLst>
            </p:cNvPr>
            <p:cNvSpPr/>
            <p:nvPr/>
          </p:nvSpPr>
          <p:spPr>
            <a:xfrm>
              <a:off x="2875722"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90" name="Rectangle 9">
              <a:extLst>
                <a:ext uri="{FF2B5EF4-FFF2-40B4-BE49-F238E27FC236}">
                  <a16:creationId xmlns:a16="http://schemas.microsoft.com/office/drawing/2014/main" xmlns="" id="{1C4EFC8B-C915-0E49-8737-CDB218DBFC6D}"/>
                </a:ext>
              </a:extLst>
            </p:cNvPr>
            <p:cNvSpPr/>
            <p:nvPr/>
          </p:nvSpPr>
          <p:spPr>
            <a:xfrm>
              <a:off x="3147110"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91" name="Rectangle 10">
              <a:extLst>
                <a:ext uri="{FF2B5EF4-FFF2-40B4-BE49-F238E27FC236}">
                  <a16:creationId xmlns:a16="http://schemas.microsoft.com/office/drawing/2014/main" xmlns="" id="{A2FC42C7-4EB4-C442-AE07-CCE2C8D795D3}"/>
                </a:ext>
              </a:extLst>
            </p:cNvPr>
            <p:cNvSpPr/>
            <p:nvPr/>
          </p:nvSpPr>
          <p:spPr>
            <a:xfrm>
              <a:off x="3418498"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92" name="Rectangle 11">
              <a:extLst>
                <a:ext uri="{FF2B5EF4-FFF2-40B4-BE49-F238E27FC236}">
                  <a16:creationId xmlns:a16="http://schemas.microsoft.com/office/drawing/2014/main" xmlns="" id="{36055F5C-F835-BD4C-B7FF-7F0390C61D1F}"/>
                </a:ext>
              </a:extLst>
            </p:cNvPr>
            <p:cNvSpPr/>
            <p:nvPr/>
          </p:nvSpPr>
          <p:spPr>
            <a:xfrm>
              <a:off x="3689886"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99" name="Rectangle 12">
              <a:extLst>
                <a:ext uri="{FF2B5EF4-FFF2-40B4-BE49-F238E27FC236}">
                  <a16:creationId xmlns:a16="http://schemas.microsoft.com/office/drawing/2014/main" xmlns="" id="{39A877F3-D40A-E44F-8081-A4BC06CE9D3D}"/>
                </a:ext>
              </a:extLst>
            </p:cNvPr>
            <p:cNvSpPr/>
            <p:nvPr/>
          </p:nvSpPr>
          <p:spPr>
            <a:xfrm>
              <a:off x="3961273" y="1034154"/>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0" name="TextBox 14">
              <a:extLst>
                <a:ext uri="{FF2B5EF4-FFF2-40B4-BE49-F238E27FC236}">
                  <a16:creationId xmlns:a16="http://schemas.microsoft.com/office/drawing/2014/main" xmlns="" id="{39316A01-743D-F047-9B9D-282C7D439094}"/>
                </a:ext>
              </a:extLst>
            </p:cNvPr>
            <p:cNvSpPr txBox="1"/>
            <p:nvPr/>
          </p:nvSpPr>
          <p:spPr>
            <a:xfrm>
              <a:off x="299803" y="1015687"/>
              <a:ext cx="1149958" cy="338555"/>
            </a:xfrm>
            <a:prstGeom prst="rect">
              <a:avLst/>
            </a:prstGeom>
            <a:noFill/>
          </p:spPr>
          <p:txBody>
            <a:bodyPr wrap="square" rtlCol="0">
              <a:spAutoFit/>
            </a:bodyPr>
            <a:lstStyle/>
            <a:p>
              <a:pP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1</a:t>
              </a:r>
              <a:r>
                <a:rPr lang="en-US" sz="1050" b="0" baseline="30000" dirty="0">
                  <a:solidFill>
                    <a:prstClr val="black"/>
                  </a:solidFill>
                  <a:latin typeface="Arial" panose="020B0604020202020204" pitchFamily="34" charset="0"/>
                  <a:ea typeface=""/>
                  <a:cs typeface="Arial" panose="020B0604020202020204" pitchFamily="34" charset="0"/>
                </a:rPr>
                <a:t>st</a:t>
              </a:r>
              <a:r>
                <a:rPr lang="en-US" sz="1050" b="0" dirty="0">
                  <a:solidFill>
                    <a:prstClr val="black"/>
                  </a:solidFill>
                  <a:latin typeface="Arial" panose="020B0604020202020204" pitchFamily="34" charset="0"/>
                  <a:ea typeface=""/>
                  <a:cs typeface="Arial" panose="020B0604020202020204" pitchFamily="34" charset="0"/>
                </a:rPr>
                <a:t> iteration</a:t>
              </a:r>
            </a:p>
          </p:txBody>
        </p:sp>
      </p:grpSp>
      <p:grpSp>
        <p:nvGrpSpPr>
          <p:cNvPr id="102" name="Group 49">
            <a:extLst>
              <a:ext uri="{FF2B5EF4-FFF2-40B4-BE49-F238E27FC236}">
                <a16:creationId xmlns:a16="http://schemas.microsoft.com/office/drawing/2014/main" xmlns="" id="{FD03B51D-1BBE-CC43-93C7-8FFC3751DC42}"/>
              </a:ext>
            </a:extLst>
          </p:cNvPr>
          <p:cNvGrpSpPr/>
          <p:nvPr/>
        </p:nvGrpSpPr>
        <p:grpSpPr>
          <a:xfrm>
            <a:off x="285900" y="3613732"/>
            <a:ext cx="2959339" cy="253916"/>
            <a:chOff x="299803" y="1437907"/>
            <a:chExt cx="3945785" cy="338555"/>
          </a:xfrm>
        </p:grpSpPr>
        <p:sp>
          <p:nvSpPr>
            <p:cNvPr id="103" name="Rectangle 15">
              <a:extLst>
                <a:ext uri="{FF2B5EF4-FFF2-40B4-BE49-F238E27FC236}">
                  <a16:creationId xmlns:a16="http://schemas.microsoft.com/office/drawing/2014/main" xmlns="" id="{F70E6D05-BB9B-6546-B2EC-2C8FA820DAF1}"/>
                </a:ext>
              </a:extLst>
            </p:cNvPr>
            <p:cNvSpPr/>
            <p:nvPr/>
          </p:nvSpPr>
          <p:spPr>
            <a:xfrm>
              <a:off x="1528777"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4" name="Rectangle 16">
              <a:extLst>
                <a:ext uri="{FF2B5EF4-FFF2-40B4-BE49-F238E27FC236}">
                  <a16:creationId xmlns:a16="http://schemas.microsoft.com/office/drawing/2014/main" xmlns="" id="{E13D97BE-E4BD-9849-885F-D9E5F6AC3439}"/>
                </a:ext>
              </a:extLst>
            </p:cNvPr>
            <p:cNvSpPr/>
            <p:nvPr/>
          </p:nvSpPr>
          <p:spPr>
            <a:xfrm>
              <a:off x="1800165"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5" name="Rectangle 17">
              <a:extLst>
                <a:ext uri="{FF2B5EF4-FFF2-40B4-BE49-F238E27FC236}">
                  <a16:creationId xmlns:a16="http://schemas.microsoft.com/office/drawing/2014/main" xmlns="" id="{3051BC97-3F0E-B74D-853D-A6CA662D3B25}"/>
                </a:ext>
              </a:extLst>
            </p:cNvPr>
            <p:cNvSpPr/>
            <p:nvPr/>
          </p:nvSpPr>
          <p:spPr>
            <a:xfrm>
              <a:off x="2071553"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7" name="Rectangle 18">
              <a:extLst>
                <a:ext uri="{FF2B5EF4-FFF2-40B4-BE49-F238E27FC236}">
                  <a16:creationId xmlns:a16="http://schemas.microsoft.com/office/drawing/2014/main" xmlns="" id="{8477DFB0-05A5-634C-AA84-A4AD42D39350}"/>
                </a:ext>
              </a:extLst>
            </p:cNvPr>
            <p:cNvSpPr/>
            <p:nvPr/>
          </p:nvSpPr>
          <p:spPr>
            <a:xfrm>
              <a:off x="2342941"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08" name="Rectangle 19">
              <a:extLst>
                <a:ext uri="{FF2B5EF4-FFF2-40B4-BE49-F238E27FC236}">
                  <a16:creationId xmlns:a16="http://schemas.microsoft.com/office/drawing/2014/main" xmlns="" id="{2A862B5F-30DD-624C-A112-D3C37E2435E9}"/>
                </a:ext>
              </a:extLst>
            </p:cNvPr>
            <p:cNvSpPr/>
            <p:nvPr/>
          </p:nvSpPr>
          <p:spPr>
            <a:xfrm>
              <a:off x="2614329"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0" name="Rectangle 20">
              <a:extLst>
                <a:ext uri="{FF2B5EF4-FFF2-40B4-BE49-F238E27FC236}">
                  <a16:creationId xmlns:a16="http://schemas.microsoft.com/office/drawing/2014/main" xmlns="" id="{59B63BFD-6841-8C4C-9F7F-43B792624C1D}"/>
                </a:ext>
              </a:extLst>
            </p:cNvPr>
            <p:cNvSpPr/>
            <p:nvPr/>
          </p:nvSpPr>
          <p:spPr>
            <a:xfrm>
              <a:off x="2885717"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1" name="Rectangle 21">
              <a:extLst>
                <a:ext uri="{FF2B5EF4-FFF2-40B4-BE49-F238E27FC236}">
                  <a16:creationId xmlns:a16="http://schemas.microsoft.com/office/drawing/2014/main" xmlns="" id="{CD4B0C68-FD6E-F44F-B6E5-DA21034B0D68}"/>
                </a:ext>
              </a:extLst>
            </p:cNvPr>
            <p:cNvSpPr/>
            <p:nvPr/>
          </p:nvSpPr>
          <p:spPr>
            <a:xfrm>
              <a:off x="3157105"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2" name="Rectangle 22">
              <a:extLst>
                <a:ext uri="{FF2B5EF4-FFF2-40B4-BE49-F238E27FC236}">
                  <a16:creationId xmlns:a16="http://schemas.microsoft.com/office/drawing/2014/main" xmlns="" id="{851D2522-3FB2-9D43-8901-7F30A7181EAA}"/>
                </a:ext>
              </a:extLst>
            </p:cNvPr>
            <p:cNvSpPr/>
            <p:nvPr/>
          </p:nvSpPr>
          <p:spPr>
            <a:xfrm>
              <a:off x="3428493"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3" name="Rectangle 23">
              <a:extLst>
                <a:ext uri="{FF2B5EF4-FFF2-40B4-BE49-F238E27FC236}">
                  <a16:creationId xmlns:a16="http://schemas.microsoft.com/office/drawing/2014/main" xmlns="" id="{A8F8BF7A-D644-114A-A6A6-A0DBEC4E0717}"/>
                </a:ext>
              </a:extLst>
            </p:cNvPr>
            <p:cNvSpPr/>
            <p:nvPr/>
          </p:nvSpPr>
          <p:spPr>
            <a:xfrm>
              <a:off x="3699881" y="1456374"/>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4" name="Rectangle 24">
              <a:extLst>
                <a:ext uri="{FF2B5EF4-FFF2-40B4-BE49-F238E27FC236}">
                  <a16:creationId xmlns:a16="http://schemas.microsoft.com/office/drawing/2014/main" xmlns="" id="{98C0D4A4-6502-2143-B2A7-3B27AA906591}"/>
                </a:ext>
              </a:extLst>
            </p:cNvPr>
            <p:cNvSpPr/>
            <p:nvPr/>
          </p:nvSpPr>
          <p:spPr>
            <a:xfrm>
              <a:off x="3971268"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5" name="TextBox 25">
              <a:extLst>
                <a:ext uri="{FF2B5EF4-FFF2-40B4-BE49-F238E27FC236}">
                  <a16:creationId xmlns:a16="http://schemas.microsoft.com/office/drawing/2014/main" xmlns="" id="{A3514ACA-8756-504F-9216-AC8CDB2F7BE5}"/>
                </a:ext>
              </a:extLst>
            </p:cNvPr>
            <p:cNvSpPr txBox="1"/>
            <p:nvPr/>
          </p:nvSpPr>
          <p:spPr>
            <a:xfrm>
              <a:off x="299803" y="1437907"/>
              <a:ext cx="1159955" cy="338555"/>
            </a:xfrm>
            <a:prstGeom prst="rect">
              <a:avLst/>
            </a:prstGeom>
            <a:noFill/>
          </p:spPr>
          <p:txBody>
            <a:bodyPr wrap="square" rtlCol="0">
              <a:spAutoFit/>
            </a:bodyPr>
            <a:lstStyle/>
            <a:p>
              <a:pP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2</a:t>
              </a:r>
              <a:r>
                <a:rPr lang="en-US" sz="1050" b="0" baseline="30000" dirty="0">
                  <a:solidFill>
                    <a:prstClr val="black"/>
                  </a:solidFill>
                  <a:latin typeface="Arial" panose="020B0604020202020204" pitchFamily="34" charset="0"/>
                  <a:ea typeface=""/>
                  <a:cs typeface="Arial" panose="020B0604020202020204" pitchFamily="34" charset="0"/>
                </a:rPr>
                <a:t>nd</a:t>
              </a:r>
              <a:r>
                <a:rPr lang="en-US" sz="1050" b="0" dirty="0">
                  <a:solidFill>
                    <a:prstClr val="black"/>
                  </a:solidFill>
                  <a:latin typeface="Arial" panose="020B0604020202020204" pitchFamily="34" charset="0"/>
                  <a:ea typeface=""/>
                  <a:cs typeface="Arial" panose="020B0604020202020204" pitchFamily="34" charset="0"/>
                </a:rPr>
                <a:t> iteration</a:t>
              </a:r>
            </a:p>
          </p:txBody>
        </p:sp>
      </p:grpSp>
      <p:grpSp>
        <p:nvGrpSpPr>
          <p:cNvPr id="116" name="Group 50">
            <a:extLst>
              <a:ext uri="{FF2B5EF4-FFF2-40B4-BE49-F238E27FC236}">
                <a16:creationId xmlns:a16="http://schemas.microsoft.com/office/drawing/2014/main" xmlns="" id="{0E263233-C567-6341-8822-E07040CBDCAE}"/>
              </a:ext>
            </a:extLst>
          </p:cNvPr>
          <p:cNvGrpSpPr/>
          <p:nvPr/>
        </p:nvGrpSpPr>
        <p:grpSpPr>
          <a:xfrm>
            <a:off x="285900" y="4024128"/>
            <a:ext cx="2959339" cy="253916"/>
            <a:chOff x="299803" y="1865128"/>
            <a:chExt cx="3945785" cy="338555"/>
          </a:xfrm>
        </p:grpSpPr>
        <p:sp>
          <p:nvSpPr>
            <p:cNvPr id="117" name="Rectangle 26">
              <a:extLst>
                <a:ext uri="{FF2B5EF4-FFF2-40B4-BE49-F238E27FC236}">
                  <a16:creationId xmlns:a16="http://schemas.microsoft.com/office/drawing/2014/main" xmlns="" id="{CD8DDC7A-2B19-1643-8C14-E2F66A500862}"/>
                </a:ext>
              </a:extLst>
            </p:cNvPr>
            <p:cNvSpPr/>
            <p:nvPr/>
          </p:nvSpPr>
          <p:spPr>
            <a:xfrm>
              <a:off x="1528777"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8" name="Rectangle 27">
              <a:extLst>
                <a:ext uri="{FF2B5EF4-FFF2-40B4-BE49-F238E27FC236}">
                  <a16:creationId xmlns:a16="http://schemas.microsoft.com/office/drawing/2014/main" xmlns="" id="{F9F9190A-72CA-984B-BE63-307C7E32EEB9}"/>
                </a:ext>
              </a:extLst>
            </p:cNvPr>
            <p:cNvSpPr/>
            <p:nvPr/>
          </p:nvSpPr>
          <p:spPr>
            <a:xfrm>
              <a:off x="1800165"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19" name="Rectangle 28">
              <a:extLst>
                <a:ext uri="{FF2B5EF4-FFF2-40B4-BE49-F238E27FC236}">
                  <a16:creationId xmlns:a16="http://schemas.microsoft.com/office/drawing/2014/main" xmlns="" id="{BCBAD0F4-2AF1-5947-AFD2-73D0CDAE34E8}"/>
                </a:ext>
              </a:extLst>
            </p:cNvPr>
            <p:cNvSpPr/>
            <p:nvPr/>
          </p:nvSpPr>
          <p:spPr>
            <a:xfrm>
              <a:off x="2071553"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0" name="Rectangle 29">
              <a:extLst>
                <a:ext uri="{FF2B5EF4-FFF2-40B4-BE49-F238E27FC236}">
                  <a16:creationId xmlns:a16="http://schemas.microsoft.com/office/drawing/2014/main" xmlns="" id="{9D9B36E7-D20A-1340-9851-21DB4FB23918}"/>
                </a:ext>
              </a:extLst>
            </p:cNvPr>
            <p:cNvSpPr/>
            <p:nvPr/>
          </p:nvSpPr>
          <p:spPr>
            <a:xfrm>
              <a:off x="2342941"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1" name="Rectangle 30">
              <a:extLst>
                <a:ext uri="{FF2B5EF4-FFF2-40B4-BE49-F238E27FC236}">
                  <a16:creationId xmlns:a16="http://schemas.microsoft.com/office/drawing/2014/main" xmlns="" id="{5A52C7F8-B3C1-F24C-AA27-7ADCA1BFAF74}"/>
                </a:ext>
              </a:extLst>
            </p:cNvPr>
            <p:cNvSpPr/>
            <p:nvPr/>
          </p:nvSpPr>
          <p:spPr>
            <a:xfrm>
              <a:off x="2614329"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2" name="Rectangle 31">
              <a:extLst>
                <a:ext uri="{FF2B5EF4-FFF2-40B4-BE49-F238E27FC236}">
                  <a16:creationId xmlns:a16="http://schemas.microsoft.com/office/drawing/2014/main" xmlns="" id="{D95A8E64-8D0B-914E-ABE7-53FFDC3E3ADB}"/>
                </a:ext>
              </a:extLst>
            </p:cNvPr>
            <p:cNvSpPr/>
            <p:nvPr/>
          </p:nvSpPr>
          <p:spPr>
            <a:xfrm>
              <a:off x="2885717"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3" name="Rectangle 32">
              <a:extLst>
                <a:ext uri="{FF2B5EF4-FFF2-40B4-BE49-F238E27FC236}">
                  <a16:creationId xmlns:a16="http://schemas.microsoft.com/office/drawing/2014/main" xmlns="" id="{77249E66-5AD8-AE45-BB8D-1E56CFEEF59D}"/>
                </a:ext>
              </a:extLst>
            </p:cNvPr>
            <p:cNvSpPr/>
            <p:nvPr/>
          </p:nvSpPr>
          <p:spPr>
            <a:xfrm>
              <a:off x="3157105"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4" name="Rectangle 33">
              <a:extLst>
                <a:ext uri="{FF2B5EF4-FFF2-40B4-BE49-F238E27FC236}">
                  <a16:creationId xmlns:a16="http://schemas.microsoft.com/office/drawing/2014/main" xmlns="" id="{BFD2816B-FCDA-0042-97F0-684152114433}"/>
                </a:ext>
              </a:extLst>
            </p:cNvPr>
            <p:cNvSpPr/>
            <p:nvPr/>
          </p:nvSpPr>
          <p:spPr>
            <a:xfrm>
              <a:off x="3428493" y="1883595"/>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5" name="Rectangle 34">
              <a:extLst>
                <a:ext uri="{FF2B5EF4-FFF2-40B4-BE49-F238E27FC236}">
                  <a16:creationId xmlns:a16="http://schemas.microsoft.com/office/drawing/2014/main" xmlns="" id="{2727950E-D64F-CE49-822B-736640AD8A43}"/>
                </a:ext>
              </a:extLst>
            </p:cNvPr>
            <p:cNvSpPr/>
            <p:nvPr/>
          </p:nvSpPr>
          <p:spPr>
            <a:xfrm>
              <a:off x="3699881"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6" name="Rectangle 35">
              <a:extLst>
                <a:ext uri="{FF2B5EF4-FFF2-40B4-BE49-F238E27FC236}">
                  <a16:creationId xmlns:a16="http://schemas.microsoft.com/office/drawing/2014/main" xmlns="" id="{5FFFD872-D183-174A-91BB-36337C1770DD}"/>
                </a:ext>
              </a:extLst>
            </p:cNvPr>
            <p:cNvSpPr/>
            <p:nvPr/>
          </p:nvSpPr>
          <p:spPr>
            <a:xfrm>
              <a:off x="3971268"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27" name="TextBox 36">
              <a:extLst>
                <a:ext uri="{FF2B5EF4-FFF2-40B4-BE49-F238E27FC236}">
                  <a16:creationId xmlns:a16="http://schemas.microsoft.com/office/drawing/2014/main" xmlns="" id="{3515EC4E-9B1E-2B43-877C-11D49EE385B4}"/>
                </a:ext>
              </a:extLst>
            </p:cNvPr>
            <p:cNvSpPr txBox="1"/>
            <p:nvPr/>
          </p:nvSpPr>
          <p:spPr>
            <a:xfrm>
              <a:off x="299803" y="1865128"/>
              <a:ext cx="1159955" cy="338555"/>
            </a:xfrm>
            <a:prstGeom prst="rect">
              <a:avLst/>
            </a:prstGeom>
            <a:noFill/>
          </p:spPr>
          <p:txBody>
            <a:bodyPr wrap="square" rtlCol="0">
              <a:spAutoFit/>
            </a:bodyPr>
            <a:lstStyle/>
            <a:p>
              <a:pP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3</a:t>
              </a:r>
              <a:r>
                <a:rPr lang="en-US" sz="1050" b="0" baseline="30000" dirty="0">
                  <a:solidFill>
                    <a:prstClr val="black"/>
                  </a:solidFill>
                  <a:latin typeface="Arial" panose="020B0604020202020204" pitchFamily="34" charset="0"/>
                  <a:ea typeface=""/>
                  <a:cs typeface="Arial" panose="020B0604020202020204" pitchFamily="34" charset="0"/>
                </a:rPr>
                <a:t>rd</a:t>
              </a:r>
              <a:r>
                <a:rPr lang="en-US" sz="1050" b="0" dirty="0">
                  <a:solidFill>
                    <a:prstClr val="black"/>
                  </a:solidFill>
                  <a:latin typeface="Arial" panose="020B0604020202020204" pitchFamily="34" charset="0"/>
                  <a:ea typeface=""/>
                  <a:cs typeface="Arial" panose="020B0604020202020204" pitchFamily="34" charset="0"/>
                </a:rPr>
                <a:t> iteration</a:t>
              </a:r>
            </a:p>
          </p:txBody>
        </p:sp>
      </p:grpSp>
      <p:grpSp>
        <p:nvGrpSpPr>
          <p:cNvPr id="128" name="Group 51">
            <a:extLst>
              <a:ext uri="{FF2B5EF4-FFF2-40B4-BE49-F238E27FC236}">
                <a16:creationId xmlns:a16="http://schemas.microsoft.com/office/drawing/2014/main" xmlns="" id="{7B20531F-913E-A748-AA6F-BDB1CC764BF3}"/>
              </a:ext>
            </a:extLst>
          </p:cNvPr>
          <p:cNvGrpSpPr/>
          <p:nvPr/>
        </p:nvGrpSpPr>
        <p:grpSpPr>
          <a:xfrm>
            <a:off x="285899" y="4973053"/>
            <a:ext cx="2966835" cy="415498"/>
            <a:chOff x="299803" y="2287348"/>
            <a:chExt cx="3955780" cy="553998"/>
          </a:xfrm>
        </p:grpSpPr>
        <p:sp>
          <p:nvSpPr>
            <p:cNvPr id="129" name="Rectangle 37">
              <a:extLst>
                <a:ext uri="{FF2B5EF4-FFF2-40B4-BE49-F238E27FC236}">
                  <a16:creationId xmlns:a16="http://schemas.microsoft.com/office/drawing/2014/main" xmlns="" id="{07C7DBB0-1D11-F443-B1F8-8BD35C3646E6}"/>
                </a:ext>
              </a:extLst>
            </p:cNvPr>
            <p:cNvSpPr/>
            <p:nvPr/>
          </p:nvSpPr>
          <p:spPr>
            <a:xfrm>
              <a:off x="1538772" y="2305815"/>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0" name="Rectangle 38">
              <a:extLst>
                <a:ext uri="{FF2B5EF4-FFF2-40B4-BE49-F238E27FC236}">
                  <a16:creationId xmlns:a16="http://schemas.microsoft.com/office/drawing/2014/main" xmlns="" id="{7F89C454-4ED4-254E-B0C5-467E7047BF2C}"/>
                </a:ext>
              </a:extLst>
            </p:cNvPr>
            <p:cNvSpPr/>
            <p:nvPr/>
          </p:nvSpPr>
          <p:spPr>
            <a:xfrm>
              <a:off x="1810160"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1" name="Rectangle 39">
              <a:extLst>
                <a:ext uri="{FF2B5EF4-FFF2-40B4-BE49-F238E27FC236}">
                  <a16:creationId xmlns:a16="http://schemas.microsoft.com/office/drawing/2014/main" xmlns="" id="{B3C2FD4B-B5CD-4346-BB69-3F31DA0B0D2C}"/>
                </a:ext>
              </a:extLst>
            </p:cNvPr>
            <p:cNvSpPr/>
            <p:nvPr/>
          </p:nvSpPr>
          <p:spPr>
            <a:xfrm>
              <a:off x="2081548"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2" name="Rectangle 40">
              <a:extLst>
                <a:ext uri="{FF2B5EF4-FFF2-40B4-BE49-F238E27FC236}">
                  <a16:creationId xmlns:a16="http://schemas.microsoft.com/office/drawing/2014/main" xmlns="" id="{43D6DD83-ACAF-0F42-82F8-6BE7BD639CFC}"/>
                </a:ext>
              </a:extLst>
            </p:cNvPr>
            <p:cNvSpPr/>
            <p:nvPr/>
          </p:nvSpPr>
          <p:spPr>
            <a:xfrm>
              <a:off x="2352936"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3" name="Rectangle 41">
              <a:extLst>
                <a:ext uri="{FF2B5EF4-FFF2-40B4-BE49-F238E27FC236}">
                  <a16:creationId xmlns:a16="http://schemas.microsoft.com/office/drawing/2014/main" xmlns="" id="{6C61B0A0-7521-0F4C-8B75-2BA6A414EC66}"/>
                </a:ext>
              </a:extLst>
            </p:cNvPr>
            <p:cNvSpPr/>
            <p:nvPr/>
          </p:nvSpPr>
          <p:spPr>
            <a:xfrm>
              <a:off x="2624324"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4" name="Rectangle 42">
              <a:extLst>
                <a:ext uri="{FF2B5EF4-FFF2-40B4-BE49-F238E27FC236}">
                  <a16:creationId xmlns:a16="http://schemas.microsoft.com/office/drawing/2014/main" xmlns="" id="{4D9729CD-7BAD-3740-BE46-EF24DC05CC7B}"/>
                </a:ext>
              </a:extLst>
            </p:cNvPr>
            <p:cNvSpPr/>
            <p:nvPr/>
          </p:nvSpPr>
          <p:spPr>
            <a:xfrm>
              <a:off x="2895712"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5" name="Rectangle 43">
              <a:extLst>
                <a:ext uri="{FF2B5EF4-FFF2-40B4-BE49-F238E27FC236}">
                  <a16:creationId xmlns:a16="http://schemas.microsoft.com/office/drawing/2014/main" xmlns="" id="{3B35883E-2CC6-2E43-BAF5-7799B52CA4CF}"/>
                </a:ext>
              </a:extLst>
            </p:cNvPr>
            <p:cNvSpPr/>
            <p:nvPr/>
          </p:nvSpPr>
          <p:spPr>
            <a:xfrm>
              <a:off x="3167100"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6" name="Rectangle 44">
              <a:extLst>
                <a:ext uri="{FF2B5EF4-FFF2-40B4-BE49-F238E27FC236}">
                  <a16:creationId xmlns:a16="http://schemas.microsoft.com/office/drawing/2014/main" xmlns="" id="{ED3A442B-82DB-714C-B3DA-2B79C89F5296}"/>
                </a:ext>
              </a:extLst>
            </p:cNvPr>
            <p:cNvSpPr/>
            <p:nvPr/>
          </p:nvSpPr>
          <p:spPr>
            <a:xfrm>
              <a:off x="3438488"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7" name="Rectangle 45">
              <a:extLst>
                <a:ext uri="{FF2B5EF4-FFF2-40B4-BE49-F238E27FC236}">
                  <a16:creationId xmlns:a16="http://schemas.microsoft.com/office/drawing/2014/main" xmlns="" id="{1A3B6B9A-06CF-D44A-B108-FEB755319081}"/>
                </a:ext>
              </a:extLst>
            </p:cNvPr>
            <p:cNvSpPr/>
            <p:nvPr/>
          </p:nvSpPr>
          <p:spPr>
            <a:xfrm>
              <a:off x="3709876"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8" name="Rectangle 46">
              <a:extLst>
                <a:ext uri="{FF2B5EF4-FFF2-40B4-BE49-F238E27FC236}">
                  <a16:creationId xmlns:a16="http://schemas.microsoft.com/office/drawing/2014/main" xmlns="" id="{D5505B6A-1112-5045-BB35-4CBD3A667394}"/>
                </a:ext>
              </a:extLst>
            </p:cNvPr>
            <p:cNvSpPr/>
            <p:nvPr/>
          </p:nvSpPr>
          <p:spPr>
            <a:xfrm>
              <a:off x="3981263"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139" name="TextBox 47">
              <a:extLst>
                <a:ext uri="{FF2B5EF4-FFF2-40B4-BE49-F238E27FC236}">
                  <a16:creationId xmlns:a16="http://schemas.microsoft.com/office/drawing/2014/main" xmlns="" id="{0BB2E844-7634-FA48-8F96-55F0EEA21BE6}"/>
                </a:ext>
              </a:extLst>
            </p:cNvPr>
            <p:cNvSpPr txBox="1"/>
            <p:nvPr/>
          </p:nvSpPr>
          <p:spPr>
            <a:xfrm>
              <a:off x="299803" y="2287348"/>
              <a:ext cx="1169949" cy="553998"/>
            </a:xfrm>
            <a:prstGeom prst="rect">
              <a:avLst/>
            </a:prstGeom>
            <a:noFill/>
          </p:spPr>
          <p:txBody>
            <a:bodyPr wrap="square" rtlCol="0">
              <a:spAutoFit/>
            </a:bodyPr>
            <a:lstStyle/>
            <a:p>
              <a:pP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10</a:t>
              </a:r>
              <a:r>
                <a:rPr lang="en-US" sz="1050" b="0" baseline="30000" dirty="0">
                  <a:solidFill>
                    <a:prstClr val="black"/>
                  </a:solidFill>
                  <a:latin typeface="Arial" panose="020B0604020202020204" pitchFamily="34" charset="0"/>
                  <a:ea typeface=""/>
                  <a:cs typeface="Arial" panose="020B0604020202020204" pitchFamily="34" charset="0"/>
                </a:rPr>
                <a:t>th</a:t>
              </a:r>
              <a:r>
                <a:rPr lang="en-US" sz="1050" b="0" dirty="0">
                  <a:solidFill>
                    <a:prstClr val="black"/>
                  </a:solidFill>
                  <a:latin typeface="Arial" panose="020B0604020202020204" pitchFamily="34" charset="0"/>
                  <a:ea typeface=""/>
                  <a:cs typeface="Arial" panose="020B0604020202020204" pitchFamily="34" charset="0"/>
                </a:rPr>
                <a:t> iteration</a:t>
              </a:r>
            </a:p>
          </p:txBody>
        </p:sp>
      </p:grpSp>
      <p:grpSp>
        <p:nvGrpSpPr>
          <p:cNvPr id="140" name="Group 54">
            <a:extLst>
              <a:ext uri="{FF2B5EF4-FFF2-40B4-BE49-F238E27FC236}">
                <a16:creationId xmlns:a16="http://schemas.microsoft.com/office/drawing/2014/main" xmlns="" id="{9E310CD1-A963-CD49-8D2B-3899440FB8A6}"/>
              </a:ext>
            </a:extLst>
          </p:cNvPr>
          <p:cNvGrpSpPr/>
          <p:nvPr/>
        </p:nvGrpSpPr>
        <p:grpSpPr>
          <a:xfrm>
            <a:off x="529619" y="4487630"/>
            <a:ext cx="1788211" cy="275981"/>
            <a:chOff x="624763" y="2285712"/>
            <a:chExt cx="2384282" cy="367975"/>
          </a:xfrm>
        </p:grpSpPr>
        <p:sp>
          <p:nvSpPr>
            <p:cNvPr id="141" name="TextBox 52">
              <a:extLst>
                <a:ext uri="{FF2B5EF4-FFF2-40B4-BE49-F238E27FC236}">
                  <a16:creationId xmlns:a16="http://schemas.microsoft.com/office/drawing/2014/main" xmlns="" id="{7EE3604F-2411-2542-A80B-50B3EA6D79ED}"/>
                </a:ext>
              </a:extLst>
            </p:cNvPr>
            <p:cNvSpPr txBox="1"/>
            <p:nvPr/>
          </p:nvSpPr>
          <p:spPr>
            <a:xfrm rot="16200000">
              <a:off x="640830" y="2269645"/>
              <a:ext cx="367975" cy="400109"/>
            </a:xfrm>
            <a:prstGeom prst="rect">
              <a:avLst/>
            </a:prstGeom>
            <a:noFill/>
          </p:spPr>
          <p:txBody>
            <a:bodyPr wrap="square" rtlCol="0" anchor="ctr">
              <a:spAutoFit/>
            </a:bodyPr>
            <a:lstStyle/>
            <a:p>
              <a:pPr algn="ctr" fontAlgn="auto">
                <a:spcBef>
                  <a:spcPts val="0"/>
                </a:spcBef>
                <a:spcAft>
                  <a:spcPts val="0"/>
                </a:spcAft>
              </a:pPr>
              <a:r>
                <a:rPr lang="en-US" sz="1350" b="0" dirty="0">
                  <a:solidFill>
                    <a:prstClr val="black"/>
                  </a:solidFill>
                  <a:latin typeface="Arial" panose="020B0604020202020204" pitchFamily="34" charset="0"/>
                  <a:ea typeface=""/>
                  <a:cs typeface="Arial" panose="020B0604020202020204" pitchFamily="34" charset="0"/>
                </a:rPr>
                <a:t>…</a:t>
              </a:r>
            </a:p>
          </p:txBody>
        </p:sp>
        <p:sp>
          <p:nvSpPr>
            <p:cNvPr id="142" name="TextBox 53">
              <a:extLst>
                <a:ext uri="{FF2B5EF4-FFF2-40B4-BE49-F238E27FC236}">
                  <a16:creationId xmlns:a16="http://schemas.microsoft.com/office/drawing/2014/main" xmlns="" id="{DBDD06E0-DEEE-1E4A-B2F6-5714BCD13DBA}"/>
                </a:ext>
              </a:extLst>
            </p:cNvPr>
            <p:cNvSpPr txBox="1"/>
            <p:nvPr/>
          </p:nvSpPr>
          <p:spPr>
            <a:xfrm rot="16200000">
              <a:off x="2625002" y="2269645"/>
              <a:ext cx="367975" cy="400110"/>
            </a:xfrm>
            <a:prstGeom prst="rect">
              <a:avLst/>
            </a:prstGeom>
            <a:noFill/>
          </p:spPr>
          <p:txBody>
            <a:bodyPr wrap="square" rtlCol="0" anchor="ctr">
              <a:spAutoFit/>
            </a:bodyPr>
            <a:lstStyle/>
            <a:p>
              <a:pPr algn="ctr" fontAlgn="auto">
                <a:spcBef>
                  <a:spcPts val="0"/>
                </a:spcBef>
                <a:spcAft>
                  <a:spcPts val="0"/>
                </a:spcAft>
              </a:pPr>
              <a:r>
                <a:rPr lang="en-US" sz="1350" b="0" dirty="0">
                  <a:solidFill>
                    <a:prstClr val="black"/>
                  </a:solidFill>
                  <a:latin typeface="Arial" panose="020B0604020202020204" pitchFamily="34" charset="0"/>
                  <a:ea typeface=""/>
                  <a:cs typeface="Arial" panose="020B0604020202020204" pitchFamily="34" charset="0"/>
                </a:rPr>
                <a:t>…</a:t>
              </a:r>
            </a:p>
          </p:txBody>
        </p:sp>
      </p:grpSp>
      <p:sp>
        <p:nvSpPr>
          <p:cNvPr id="143" name="Left Brace 55">
            <a:extLst>
              <a:ext uri="{FF2B5EF4-FFF2-40B4-BE49-F238E27FC236}">
                <a16:creationId xmlns:a16="http://schemas.microsoft.com/office/drawing/2014/main" xmlns="" id="{31DC9C92-C1A7-264E-BD9D-BA6C5182634B}"/>
              </a:ext>
            </a:extLst>
          </p:cNvPr>
          <p:cNvSpPr/>
          <p:nvPr/>
        </p:nvSpPr>
        <p:spPr>
          <a:xfrm rot="5400000">
            <a:off x="2016165" y="2082043"/>
            <a:ext cx="188549" cy="1843124"/>
          </a:xfrm>
          <a:prstGeom prst="lef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350" b="0" dirty="0">
              <a:solidFill>
                <a:prstClr val="black"/>
              </a:solidFill>
            </a:endParaRPr>
          </a:p>
        </p:txBody>
      </p:sp>
      <p:sp>
        <p:nvSpPr>
          <p:cNvPr id="144" name="TextBox 56">
            <a:extLst>
              <a:ext uri="{FF2B5EF4-FFF2-40B4-BE49-F238E27FC236}">
                <a16:creationId xmlns:a16="http://schemas.microsoft.com/office/drawing/2014/main" xmlns="" id="{EA67EB98-0F70-C847-8F35-12E6F4CF66DD}"/>
              </a:ext>
            </a:extLst>
          </p:cNvPr>
          <p:cNvSpPr txBox="1"/>
          <p:nvPr/>
        </p:nvSpPr>
        <p:spPr>
          <a:xfrm>
            <a:off x="1545550" y="2673518"/>
            <a:ext cx="1131072" cy="253916"/>
          </a:xfrm>
          <a:prstGeom prst="rect">
            <a:avLst/>
          </a:prstGeom>
          <a:noFill/>
        </p:spPr>
        <p:txBody>
          <a:bodyPr wrap="square" rtlCol="0">
            <a:spAutoFit/>
          </a:bodyPr>
          <a:lstStyle/>
          <a:p>
            <a:pPr algn="ct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Training folds</a:t>
            </a:r>
          </a:p>
        </p:txBody>
      </p:sp>
      <p:cxnSp>
        <p:nvCxnSpPr>
          <p:cNvPr id="145" name="Straight Connector 58">
            <a:extLst>
              <a:ext uri="{FF2B5EF4-FFF2-40B4-BE49-F238E27FC236}">
                <a16:creationId xmlns:a16="http://schemas.microsoft.com/office/drawing/2014/main" xmlns="" id="{A1B88B87-FCC1-C34E-9A28-5BE1BE9DBD63}"/>
              </a:ext>
            </a:extLst>
          </p:cNvPr>
          <p:cNvCxnSpPr>
            <a:cxnSpLocks/>
          </p:cNvCxnSpPr>
          <p:nvPr/>
        </p:nvCxnSpPr>
        <p:spPr>
          <a:xfrm flipV="1">
            <a:off x="3140289" y="2948326"/>
            <a:ext cx="104949" cy="1495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59">
            <a:extLst>
              <a:ext uri="{FF2B5EF4-FFF2-40B4-BE49-F238E27FC236}">
                <a16:creationId xmlns:a16="http://schemas.microsoft.com/office/drawing/2014/main" xmlns="" id="{B05F3BAC-2290-A04E-BEAD-2C0AD986AFA5}"/>
              </a:ext>
            </a:extLst>
          </p:cNvPr>
          <p:cNvSpPr txBox="1"/>
          <p:nvPr/>
        </p:nvSpPr>
        <p:spPr>
          <a:xfrm>
            <a:off x="2799550" y="2673518"/>
            <a:ext cx="699887" cy="253916"/>
          </a:xfrm>
          <a:prstGeom prst="rect">
            <a:avLst/>
          </a:prstGeom>
          <a:noFill/>
        </p:spPr>
        <p:txBody>
          <a:bodyPr wrap="square" rtlCol="0">
            <a:spAutoFit/>
          </a:bodyPr>
          <a:lstStyle/>
          <a:p>
            <a:pPr algn="ctr" fontAlgn="auto">
              <a:spcBef>
                <a:spcPts val="0"/>
              </a:spcBef>
              <a:spcAft>
                <a:spcPts val="0"/>
              </a:spcAft>
            </a:pPr>
            <a:r>
              <a:rPr lang="en-US" sz="1050" b="0" dirty="0">
                <a:solidFill>
                  <a:prstClr val="black"/>
                </a:solidFill>
                <a:latin typeface="Arial" panose="020B0604020202020204" pitchFamily="34" charset="0"/>
                <a:ea typeface=""/>
                <a:cs typeface="Arial" panose="020B0604020202020204" pitchFamily="34" charset="0"/>
              </a:rPr>
              <a:t>Test fold</a:t>
            </a:r>
          </a:p>
        </p:txBody>
      </p:sp>
      <p:grpSp>
        <p:nvGrpSpPr>
          <p:cNvPr id="147" name="组合 146">
            <a:extLst>
              <a:ext uri="{FF2B5EF4-FFF2-40B4-BE49-F238E27FC236}">
                <a16:creationId xmlns:a16="http://schemas.microsoft.com/office/drawing/2014/main" xmlns="" id="{443AF1CD-09D3-E943-A0BF-A836556DBB1A}"/>
              </a:ext>
            </a:extLst>
          </p:cNvPr>
          <p:cNvGrpSpPr/>
          <p:nvPr/>
        </p:nvGrpSpPr>
        <p:grpSpPr>
          <a:xfrm>
            <a:off x="388536" y="992228"/>
            <a:ext cx="2497580" cy="1077686"/>
            <a:chOff x="1531158" y="217540"/>
            <a:chExt cx="2785831" cy="1436915"/>
          </a:xfrm>
        </p:grpSpPr>
        <p:sp>
          <p:nvSpPr>
            <p:cNvPr id="148" name="矩形 4">
              <a:extLst>
                <a:ext uri="{FF2B5EF4-FFF2-40B4-BE49-F238E27FC236}">
                  <a16:creationId xmlns:a16="http://schemas.microsoft.com/office/drawing/2014/main" xmlns="" id="{4925AC30-72F1-AF45-BD7A-5BECA4991FD5}"/>
                </a:ext>
              </a:extLst>
            </p:cNvPr>
            <p:cNvSpPr/>
            <p:nvPr/>
          </p:nvSpPr>
          <p:spPr>
            <a:xfrm>
              <a:off x="1531159" y="217540"/>
              <a:ext cx="2785829" cy="754083"/>
            </a:xfrm>
            <a:prstGeom prst="rect">
              <a:avLst/>
            </a:prstGeom>
            <a:solidFill>
              <a:schemeClr val="bg1"/>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latin typeface="Arial" panose="020B0604020202020204" pitchFamily="34" charset="0"/>
                  <a:cs typeface="Arial" panose="020B0604020202020204" pitchFamily="34" charset="0"/>
                </a:rPr>
                <a:t>Training set (70%)</a:t>
              </a:r>
              <a:endParaRPr kumimoji="1" lang="zh-CN" altLang="en-US" sz="1350" dirty="0">
                <a:solidFill>
                  <a:prstClr val="black"/>
                </a:solidFill>
                <a:latin typeface="Arial" panose="020B0604020202020204" pitchFamily="34" charset="0"/>
                <a:cs typeface="Arial" panose="020B0604020202020204" pitchFamily="34" charset="0"/>
              </a:endParaRPr>
            </a:p>
          </p:txBody>
        </p:sp>
        <p:sp>
          <p:nvSpPr>
            <p:cNvPr id="149" name="矩形 6">
              <a:extLst>
                <a:ext uri="{FF2B5EF4-FFF2-40B4-BE49-F238E27FC236}">
                  <a16:creationId xmlns:a16="http://schemas.microsoft.com/office/drawing/2014/main" xmlns="" id="{E5BD87DC-0457-8A40-BBDA-8165C966CE38}"/>
                </a:ext>
              </a:extLst>
            </p:cNvPr>
            <p:cNvSpPr/>
            <p:nvPr/>
          </p:nvSpPr>
          <p:spPr>
            <a:xfrm>
              <a:off x="1531158" y="971623"/>
              <a:ext cx="2785831" cy="326573"/>
            </a:xfrm>
            <a:prstGeom prst="rect">
              <a:avLst/>
            </a:prstGeom>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900" dirty="0">
                  <a:solidFill>
                    <a:prstClr val="white"/>
                  </a:solidFill>
                  <a:latin typeface="Arial" panose="020B0604020202020204" pitchFamily="34" charset="0"/>
                  <a:cs typeface="Arial" panose="020B0604020202020204" pitchFamily="34" charset="0"/>
                </a:rPr>
                <a:t>n disruptive SNVs</a:t>
              </a:r>
              <a:endParaRPr kumimoji="1" lang="zh-CN" altLang="en-US" sz="900" dirty="0">
                <a:solidFill>
                  <a:prstClr val="white"/>
                </a:solidFill>
                <a:latin typeface="Arial" panose="020B0604020202020204" pitchFamily="34" charset="0"/>
                <a:cs typeface="Arial" panose="020B0604020202020204" pitchFamily="34" charset="0"/>
              </a:endParaRPr>
            </a:p>
          </p:txBody>
        </p:sp>
        <p:sp>
          <p:nvSpPr>
            <p:cNvPr id="150" name="矩形 8">
              <a:extLst>
                <a:ext uri="{FF2B5EF4-FFF2-40B4-BE49-F238E27FC236}">
                  <a16:creationId xmlns:a16="http://schemas.microsoft.com/office/drawing/2014/main" xmlns="" id="{BC22A5F3-B5FB-2648-A8E1-156848F07F53}"/>
                </a:ext>
              </a:extLst>
            </p:cNvPr>
            <p:cNvSpPr/>
            <p:nvPr/>
          </p:nvSpPr>
          <p:spPr>
            <a:xfrm>
              <a:off x="1531158" y="1298196"/>
              <a:ext cx="2785831" cy="356259"/>
            </a:xfrm>
            <a:prstGeom prst="rect">
              <a:avLst/>
            </a:prstGeom>
            <a:solidFill>
              <a:srgbClr val="FF0000"/>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900" dirty="0">
                  <a:solidFill>
                    <a:prstClr val="white"/>
                  </a:solidFill>
                  <a:latin typeface="Arial" panose="020B0604020202020204" pitchFamily="34" charset="0"/>
                  <a:cs typeface="Arial" panose="020B0604020202020204" pitchFamily="34" charset="0"/>
                </a:rPr>
                <a:t>n non-disruptive</a:t>
              </a:r>
              <a:r>
                <a:rPr kumimoji="1" lang="zh-CN" altLang="en-US" sz="900" dirty="0">
                  <a:solidFill>
                    <a:prstClr val="white"/>
                  </a:solidFill>
                  <a:latin typeface="Arial" panose="020B0604020202020204" pitchFamily="34" charset="0"/>
                  <a:cs typeface="Arial" panose="020B0604020202020204" pitchFamily="34" charset="0"/>
                </a:rPr>
                <a:t> </a:t>
              </a:r>
              <a:r>
                <a:rPr kumimoji="1" lang="en-US" altLang="zh-CN" sz="900" dirty="0">
                  <a:solidFill>
                    <a:prstClr val="white"/>
                  </a:solidFill>
                  <a:latin typeface="Arial" panose="020B0604020202020204" pitchFamily="34" charset="0"/>
                  <a:cs typeface="Arial" panose="020B0604020202020204" pitchFamily="34" charset="0"/>
                </a:rPr>
                <a:t>SNVs</a:t>
              </a:r>
              <a:endParaRPr kumimoji="1" lang="zh-CN" altLang="en-US" sz="900" dirty="0">
                <a:solidFill>
                  <a:prstClr val="white"/>
                </a:solidFill>
                <a:latin typeface="Arial" panose="020B0604020202020204" pitchFamily="34" charset="0"/>
                <a:cs typeface="Arial" panose="020B0604020202020204" pitchFamily="34" charset="0"/>
              </a:endParaRPr>
            </a:p>
          </p:txBody>
        </p:sp>
      </p:grpSp>
      <p:sp>
        <p:nvSpPr>
          <p:cNvPr id="151" name="右箭头 9">
            <a:extLst>
              <a:ext uri="{FF2B5EF4-FFF2-40B4-BE49-F238E27FC236}">
                <a16:creationId xmlns:a16="http://schemas.microsoft.com/office/drawing/2014/main" xmlns="" id="{DAE12CE4-87AE-694C-872B-2A9CFF8A50F9}"/>
              </a:ext>
            </a:extLst>
          </p:cNvPr>
          <p:cNvSpPr/>
          <p:nvPr/>
        </p:nvSpPr>
        <p:spPr>
          <a:xfrm>
            <a:off x="3394848" y="1116268"/>
            <a:ext cx="2153890"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52" name="文本框 18">
            <a:extLst>
              <a:ext uri="{FF2B5EF4-FFF2-40B4-BE49-F238E27FC236}">
                <a16:creationId xmlns:a16="http://schemas.microsoft.com/office/drawing/2014/main" xmlns="" id="{1FD4C78D-7DA1-C14C-8AA5-CF6D3A98C2AA}"/>
              </a:ext>
            </a:extLst>
          </p:cNvPr>
          <p:cNvSpPr txBox="1"/>
          <p:nvPr/>
        </p:nvSpPr>
        <p:spPr>
          <a:xfrm>
            <a:off x="3645403" y="921433"/>
            <a:ext cx="1560042" cy="300082"/>
          </a:xfrm>
          <a:prstGeom prst="rect">
            <a:avLst/>
          </a:prstGeom>
          <a:noFill/>
        </p:spPr>
        <p:txBody>
          <a:bodyPr wrap="none" rtlCol="0">
            <a:spAutoFit/>
          </a:bodyPr>
          <a:lstStyle/>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1. Model training</a:t>
            </a:r>
            <a:endParaRPr kumimoji="1" lang="zh-CN" altLang="en-US" sz="1350" dirty="0">
              <a:solidFill>
                <a:prstClr val="black"/>
              </a:solidFill>
              <a:latin typeface="Arial" panose="020B0604020202020204" pitchFamily="34" charset="0"/>
              <a:ea typeface="DengXian" charset="-122"/>
              <a:cs typeface="Arial" panose="020B0604020202020204" pitchFamily="34" charset="0"/>
            </a:endParaRPr>
          </a:p>
        </p:txBody>
      </p:sp>
      <p:grpSp>
        <p:nvGrpSpPr>
          <p:cNvPr id="153" name="Group 77">
            <a:extLst>
              <a:ext uri="{FF2B5EF4-FFF2-40B4-BE49-F238E27FC236}">
                <a16:creationId xmlns:a16="http://schemas.microsoft.com/office/drawing/2014/main" xmlns="" id="{8FE4B5FB-FA1E-264F-8021-A2DA1CD2EBB9}"/>
              </a:ext>
            </a:extLst>
          </p:cNvPr>
          <p:cNvGrpSpPr/>
          <p:nvPr/>
        </p:nvGrpSpPr>
        <p:grpSpPr>
          <a:xfrm>
            <a:off x="3333110" y="1537914"/>
            <a:ext cx="2130186" cy="732941"/>
            <a:chOff x="6458197" y="2966420"/>
            <a:chExt cx="2840248" cy="977254"/>
          </a:xfrm>
        </p:grpSpPr>
        <p:sp>
          <p:nvSpPr>
            <p:cNvPr id="154" name="圆角矩形 17">
              <a:extLst>
                <a:ext uri="{FF2B5EF4-FFF2-40B4-BE49-F238E27FC236}">
                  <a16:creationId xmlns:a16="http://schemas.microsoft.com/office/drawing/2014/main" xmlns="" id="{CAF8FBDD-BAA4-434F-955E-A282391C901C}"/>
                </a:ext>
              </a:extLst>
            </p:cNvPr>
            <p:cNvSpPr/>
            <p:nvPr/>
          </p:nvSpPr>
          <p:spPr>
            <a:xfrm>
              <a:off x="6458197" y="2966420"/>
              <a:ext cx="2840248" cy="977254"/>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55" name="椭圆 19">
              <a:extLst>
                <a:ext uri="{FF2B5EF4-FFF2-40B4-BE49-F238E27FC236}">
                  <a16:creationId xmlns:a16="http://schemas.microsoft.com/office/drawing/2014/main" xmlns="" id="{D2DB4A33-9688-7A47-803F-B897C2A807F6}"/>
                </a:ext>
              </a:extLst>
            </p:cNvPr>
            <p:cNvSpPr/>
            <p:nvPr/>
          </p:nvSpPr>
          <p:spPr>
            <a:xfrm>
              <a:off x="6496862" y="3211447"/>
              <a:ext cx="511996" cy="51770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56" name="文本框 21">
              <a:extLst>
                <a:ext uri="{FF2B5EF4-FFF2-40B4-BE49-F238E27FC236}">
                  <a16:creationId xmlns:a16="http://schemas.microsoft.com/office/drawing/2014/main" xmlns="" id="{F0830DBE-D28A-2447-A1E9-AA67E0831AA1}"/>
                </a:ext>
              </a:extLst>
            </p:cNvPr>
            <p:cNvSpPr txBox="1"/>
            <p:nvPr/>
          </p:nvSpPr>
          <p:spPr>
            <a:xfrm>
              <a:off x="6538700" y="3285634"/>
              <a:ext cx="553997"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RF</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sp>
          <p:nvSpPr>
            <p:cNvPr id="157" name="椭圆 22">
              <a:extLst>
                <a:ext uri="{FF2B5EF4-FFF2-40B4-BE49-F238E27FC236}">
                  <a16:creationId xmlns:a16="http://schemas.microsoft.com/office/drawing/2014/main" xmlns="" id="{306E5126-84D4-CB44-8655-C2CB9AED507B}"/>
                </a:ext>
              </a:extLst>
            </p:cNvPr>
            <p:cNvSpPr/>
            <p:nvPr/>
          </p:nvSpPr>
          <p:spPr>
            <a:xfrm>
              <a:off x="7064746" y="3211447"/>
              <a:ext cx="511996" cy="51770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58" name="文本框 23">
              <a:extLst>
                <a:ext uri="{FF2B5EF4-FFF2-40B4-BE49-F238E27FC236}">
                  <a16:creationId xmlns:a16="http://schemas.microsoft.com/office/drawing/2014/main" xmlns="" id="{FA4FB4FF-0B5A-3F4E-87C8-80A8572E19AB}"/>
                </a:ext>
              </a:extLst>
            </p:cNvPr>
            <p:cNvSpPr txBox="1"/>
            <p:nvPr/>
          </p:nvSpPr>
          <p:spPr>
            <a:xfrm>
              <a:off x="7097440" y="3285634"/>
              <a:ext cx="553997"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LR</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sp>
          <p:nvSpPr>
            <p:cNvPr id="159" name="椭圆 24">
              <a:extLst>
                <a:ext uri="{FF2B5EF4-FFF2-40B4-BE49-F238E27FC236}">
                  <a16:creationId xmlns:a16="http://schemas.microsoft.com/office/drawing/2014/main" xmlns="" id="{CCF456B3-CDA6-1F45-8F76-59F856C402B4}"/>
                </a:ext>
              </a:extLst>
            </p:cNvPr>
            <p:cNvSpPr/>
            <p:nvPr/>
          </p:nvSpPr>
          <p:spPr>
            <a:xfrm>
              <a:off x="7650820" y="3102313"/>
              <a:ext cx="754668" cy="71432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60" name="文本框 25">
              <a:extLst>
                <a:ext uri="{FF2B5EF4-FFF2-40B4-BE49-F238E27FC236}">
                  <a16:creationId xmlns:a16="http://schemas.microsoft.com/office/drawing/2014/main" xmlns="" id="{8CBAA1C7-5558-BB4D-AD9D-8939A7F47A40}"/>
                </a:ext>
              </a:extLst>
            </p:cNvPr>
            <p:cNvSpPr txBox="1"/>
            <p:nvPr/>
          </p:nvSpPr>
          <p:spPr>
            <a:xfrm>
              <a:off x="7692966" y="3288202"/>
              <a:ext cx="746359" cy="400109"/>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SVM</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sp>
          <p:nvSpPr>
            <p:cNvPr id="161" name="椭圆 26">
              <a:extLst>
                <a:ext uri="{FF2B5EF4-FFF2-40B4-BE49-F238E27FC236}">
                  <a16:creationId xmlns:a16="http://schemas.microsoft.com/office/drawing/2014/main" xmlns="" id="{38CE73C0-ACB5-4A43-B84B-473F3474FCBD}"/>
                </a:ext>
              </a:extLst>
            </p:cNvPr>
            <p:cNvSpPr/>
            <p:nvPr/>
          </p:nvSpPr>
          <p:spPr>
            <a:xfrm>
              <a:off x="8457281" y="3113136"/>
              <a:ext cx="754668" cy="71432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62" name="文本框 27">
              <a:extLst>
                <a:ext uri="{FF2B5EF4-FFF2-40B4-BE49-F238E27FC236}">
                  <a16:creationId xmlns:a16="http://schemas.microsoft.com/office/drawing/2014/main" xmlns="" id="{BE1E95AF-FB25-8949-84B3-094A06E0F878}"/>
                </a:ext>
              </a:extLst>
            </p:cNvPr>
            <p:cNvSpPr txBox="1"/>
            <p:nvPr/>
          </p:nvSpPr>
          <p:spPr>
            <a:xfrm>
              <a:off x="8600320" y="3160275"/>
              <a:ext cx="592469" cy="677108"/>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GB</a:t>
              </a:r>
            </a:p>
            <a:p>
              <a:pPr fontAlgn="auto">
                <a:spcBef>
                  <a:spcPts val="0"/>
                </a:spcBef>
                <a:spcAft>
                  <a:spcPts val="0"/>
                </a:spcAft>
              </a:pPr>
              <a:r>
                <a:rPr kumimoji="1" lang="en-US" altLang="zh-CN" sz="1350" dirty="0">
                  <a:solidFill>
                    <a:prstClr val="black">
                      <a:lumMod val="75000"/>
                      <a:lumOff val="25000"/>
                    </a:prstClr>
                  </a:solidFill>
                  <a:latin typeface="Arial" panose="020B0604020202020204" pitchFamily="34" charset="0"/>
                  <a:ea typeface="DengXian" charset="-122"/>
                  <a:cs typeface="Arial" panose="020B0604020202020204" pitchFamily="34" charset="0"/>
                </a:rPr>
                <a:t>DT</a:t>
              </a:r>
              <a:endParaRPr kumimoji="1" lang="zh-CN" altLang="en-US" sz="1350" dirty="0">
                <a:solidFill>
                  <a:prstClr val="black">
                    <a:lumMod val="75000"/>
                    <a:lumOff val="25000"/>
                  </a:prstClr>
                </a:solidFill>
                <a:latin typeface="Arial" panose="020B0604020202020204" pitchFamily="34" charset="0"/>
                <a:ea typeface="DengXian" charset="-122"/>
                <a:cs typeface="Arial" panose="020B0604020202020204" pitchFamily="34" charset="0"/>
              </a:endParaRPr>
            </a:p>
          </p:txBody>
        </p:sp>
      </p:grpSp>
      <p:sp>
        <p:nvSpPr>
          <p:cNvPr id="163" name="圆角矩形 28">
            <a:extLst>
              <a:ext uri="{FF2B5EF4-FFF2-40B4-BE49-F238E27FC236}">
                <a16:creationId xmlns:a16="http://schemas.microsoft.com/office/drawing/2014/main" xmlns="" id="{DA53EE0D-D444-754B-A690-C09E5581FB68}"/>
              </a:ext>
            </a:extLst>
          </p:cNvPr>
          <p:cNvSpPr/>
          <p:nvPr/>
        </p:nvSpPr>
        <p:spPr>
          <a:xfrm>
            <a:off x="5818460" y="1523685"/>
            <a:ext cx="1399205" cy="747170"/>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64" name="文本框 30">
            <a:extLst>
              <a:ext uri="{FF2B5EF4-FFF2-40B4-BE49-F238E27FC236}">
                <a16:creationId xmlns:a16="http://schemas.microsoft.com/office/drawing/2014/main" xmlns="" id="{EBB52777-C96C-6B4E-ADA2-1DE21E5709D6}"/>
              </a:ext>
            </a:extLst>
          </p:cNvPr>
          <p:cNvSpPr txBox="1"/>
          <p:nvPr/>
        </p:nvSpPr>
        <p:spPr>
          <a:xfrm>
            <a:off x="5600463" y="925620"/>
            <a:ext cx="1822724" cy="300082"/>
          </a:xfrm>
          <a:prstGeom prst="rect">
            <a:avLst/>
          </a:prstGeom>
          <a:noFill/>
        </p:spPr>
        <p:txBody>
          <a:bodyPr wrap="square" rtlCol="0">
            <a:spAutoFit/>
          </a:bodyPr>
          <a:lstStyle/>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2. Evaluation</a:t>
            </a:r>
            <a:endParaRPr kumimoji="1" lang="zh-CN" altLang="en-US" sz="1350" dirty="0">
              <a:solidFill>
                <a:prstClr val="black"/>
              </a:solidFill>
              <a:latin typeface="Arial" panose="020B0604020202020204" pitchFamily="34" charset="0"/>
              <a:ea typeface="DengXian" charset="-122"/>
              <a:cs typeface="Arial" panose="020B0604020202020204" pitchFamily="34" charset="0"/>
            </a:endParaRPr>
          </a:p>
        </p:txBody>
      </p:sp>
      <p:grpSp>
        <p:nvGrpSpPr>
          <p:cNvPr id="165" name="组合 51">
            <a:extLst>
              <a:ext uri="{FF2B5EF4-FFF2-40B4-BE49-F238E27FC236}">
                <a16:creationId xmlns:a16="http://schemas.microsoft.com/office/drawing/2014/main" xmlns="" id="{E78BDFA0-E8C5-D441-99E3-C293556C6510}"/>
              </a:ext>
            </a:extLst>
          </p:cNvPr>
          <p:cNvGrpSpPr/>
          <p:nvPr/>
        </p:nvGrpSpPr>
        <p:grpSpPr>
          <a:xfrm>
            <a:off x="5912352" y="1773457"/>
            <a:ext cx="289927" cy="473860"/>
            <a:chOff x="5689537" y="4998235"/>
            <a:chExt cx="386569" cy="631813"/>
          </a:xfrm>
        </p:grpSpPr>
        <p:cxnSp>
          <p:nvCxnSpPr>
            <p:cNvPr id="166" name="直线箭头连接符 32">
              <a:extLst>
                <a:ext uri="{FF2B5EF4-FFF2-40B4-BE49-F238E27FC236}">
                  <a16:creationId xmlns:a16="http://schemas.microsoft.com/office/drawing/2014/main" xmlns="" id="{F215758B-5BF2-3348-89C0-24F23410FC2C}"/>
                </a:ext>
              </a:extLst>
            </p:cNvPr>
            <p:cNvCxnSpPr>
              <a:cxnSpLocks/>
            </p:cNvCxnSpPr>
            <p:nvPr/>
          </p:nvCxnSpPr>
          <p:spPr>
            <a:xfrm flipV="1">
              <a:off x="5697848" y="4998235"/>
              <a:ext cx="0" cy="32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线箭头连接符 34">
              <a:extLst>
                <a:ext uri="{FF2B5EF4-FFF2-40B4-BE49-F238E27FC236}">
                  <a16:creationId xmlns:a16="http://schemas.microsoft.com/office/drawing/2014/main" xmlns="" id="{EFFDF791-2C88-434C-8C68-1509832C3C5D}"/>
                </a:ext>
              </a:extLst>
            </p:cNvPr>
            <p:cNvCxnSpPr>
              <a:cxnSpLocks/>
            </p:cNvCxnSpPr>
            <p:nvPr/>
          </p:nvCxnSpPr>
          <p:spPr>
            <a:xfrm>
              <a:off x="5697848" y="5320145"/>
              <a:ext cx="3585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8" name="弧 36">
              <a:extLst>
                <a:ext uri="{FF2B5EF4-FFF2-40B4-BE49-F238E27FC236}">
                  <a16:creationId xmlns:a16="http://schemas.microsoft.com/office/drawing/2014/main" xmlns="" id="{C72B798D-45C7-F04D-8AAD-91DB013B1BED}"/>
                </a:ext>
              </a:extLst>
            </p:cNvPr>
            <p:cNvSpPr/>
            <p:nvPr/>
          </p:nvSpPr>
          <p:spPr>
            <a:xfrm rot="16849564">
              <a:off x="5606317" y="5160259"/>
              <a:ext cx="553009" cy="386569"/>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cxnSp>
          <p:nvCxnSpPr>
            <p:cNvPr id="169" name="直线连接符 38">
              <a:extLst>
                <a:ext uri="{FF2B5EF4-FFF2-40B4-BE49-F238E27FC236}">
                  <a16:creationId xmlns:a16="http://schemas.microsoft.com/office/drawing/2014/main" xmlns="" id="{88B8B095-3536-FA44-85AD-1371B727106D}"/>
                </a:ext>
              </a:extLst>
            </p:cNvPr>
            <p:cNvCxnSpPr>
              <a:cxnSpLocks/>
            </p:cNvCxnSpPr>
            <p:nvPr/>
          </p:nvCxnSpPr>
          <p:spPr>
            <a:xfrm>
              <a:off x="5931725" y="5088577"/>
              <a:ext cx="0" cy="229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 name="组合 52">
            <a:extLst>
              <a:ext uri="{FF2B5EF4-FFF2-40B4-BE49-F238E27FC236}">
                <a16:creationId xmlns:a16="http://schemas.microsoft.com/office/drawing/2014/main" xmlns="" id="{801BB3B0-89A1-D14D-8287-1B36B09C300B}"/>
              </a:ext>
            </a:extLst>
          </p:cNvPr>
          <p:cNvGrpSpPr/>
          <p:nvPr/>
        </p:nvGrpSpPr>
        <p:grpSpPr>
          <a:xfrm>
            <a:off x="6835768" y="1793870"/>
            <a:ext cx="269762" cy="455197"/>
            <a:chOff x="5697848" y="4998235"/>
            <a:chExt cx="359683" cy="606929"/>
          </a:xfrm>
        </p:grpSpPr>
        <p:cxnSp>
          <p:nvCxnSpPr>
            <p:cNvPr id="171" name="直线箭头连接符 53">
              <a:extLst>
                <a:ext uri="{FF2B5EF4-FFF2-40B4-BE49-F238E27FC236}">
                  <a16:creationId xmlns:a16="http://schemas.microsoft.com/office/drawing/2014/main" xmlns="" id="{9B855C1B-BE51-0040-919F-5C3FE12004BC}"/>
                </a:ext>
              </a:extLst>
            </p:cNvPr>
            <p:cNvCxnSpPr>
              <a:cxnSpLocks/>
            </p:cNvCxnSpPr>
            <p:nvPr/>
          </p:nvCxnSpPr>
          <p:spPr>
            <a:xfrm flipV="1">
              <a:off x="5697848" y="4998235"/>
              <a:ext cx="0" cy="32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线箭头连接符 54">
              <a:extLst>
                <a:ext uri="{FF2B5EF4-FFF2-40B4-BE49-F238E27FC236}">
                  <a16:creationId xmlns:a16="http://schemas.microsoft.com/office/drawing/2014/main" xmlns="" id="{DF74C415-4F07-854E-81C5-1D9F2779F849}"/>
                </a:ext>
              </a:extLst>
            </p:cNvPr>
            <p:cNvCxnSpPr>
              <a:cxnSpLocks/>
            </p:cNvCxnSpPr>
            <p:nvPr/>
          </p:nvCxnSpPr>
          <p:spPr>
            <a:xfrm>
              <a:off x="5697848" y="5320145"/>
              <a:ext cx="3585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3" name="弧 55">
              <a:extLst>
                <a:ext uri="{FF2B5EF4-FFF2-40B4-BE49-F238E27FC236}">
                  <a16:creationId xmlns:a16="http://schemas.microsoft.com/office/drawing/2014/main" xmlns="" id="{A8EAFA17-E35B-984A-A04A-F1C48A585A15}"/>
                </a:ext>
              </a:extLst>
            </p:cNvPr>
            <p:cNvSpPr/>
            <p:nvPr/>
          </p:nvSpPr>
          <p:spPr>
            <a:xfrm rot="16849564">
              <a:off x="5621096" y="5168729"/>
              <a:ext cx="514753" cy="358117"/>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1" lang="zh-CN" altLang="en-US" sz="1350" b="0">
                <a:solidFill>
                  <a:prstClr val="black"/>
                </a:solidFill>
              </a:endParaRPr>
            </a:p>
          </p:txBody>
        </p:sp>
        <p:cxnSp>
          <p:nvCxnSpPr>
            <p:cNvPr id="174" name="直线连接符 56">
              <a:extLst>
                <a:ext uri="{FF2B5EF4-FFF2-40B4-BE49-F238E27FC236}">
                  <a16:creationId xmlns:a16="http://schemas.microsoft.com/office/drawing/2014/main" xmlns="" id="{A21EBA28-60A5-8442-9BFB-26E756D42DFD}"/>
                </a:ext>
              </a:extLst>
            </p:cNvPr>
            <p:cNvCxnSpPr>
              <a:cxnSpLocks/>
            </p:cNvCxnSpPr>
            <p:nvPr/>
          </p:nvCxnSpPr>
          <p:spPr>
            <a:xfrm>
              <a:off x="5931725" y="5088577"/>
              <a:ext cx="0" cy="229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文本框 57">
            <a:extLst>
              <a:ext uri="{FF2B5EF4-FFF2-40B4-BE49-F238E27FC236}">
                <a16:creationId xmlns:a16="http://schemas.microsoft.com/office/drawing/2014/main" xmlns="" id="{9C9B3EBB-D234-4E47-80FC-7D028DEDC910}"/>
              </a:ext>
            </a:extLst>
          </p:cNvPr>
          <p:cNvSpPr txBox="1"/>
          <p:nvPr/>
        </p:nvSpPr>
        <p:spPr>
          <a:xfrm>
            <a:off x="6325861" y="1814179"/>
            <a:ext cx="377026" cy="415498"/>
          </a:xfrm>
          <a:prstGeom prst="rect">
            <a:avLst/>
          </a:prstGeom>
          <a:noFill/>
        </p:spPr>
        <p:txBody>
          <a:bodyPr wrap="none" rtlCol="0">
            <a:spAutoFit/>
          </a:bodyPr>
          <a:lstStyle/>
          <a:p>
            <a:pPr fontAlgn="auto">
              <a:spcBef>
                <a:spcPts val="0"/>
              </a:spcBef>
              <a:spcAft>
                <a:spcPts val="0"/>
              </a:spcAft>
            </a:pPr>
            <a:r>
              <a:rPr kumimoji="1" lang="en-US" altLang="zh-CN" sz="2100" dirty="0">
                <a:solidFill>
                  <a:prstClr val="black"/>
                </a:solidFill>
                <a:latin typeface="Calibri" panose="020F0502020204030204"/>
                <a:ea typeface="DengXian" charset="-122"/>
                <a:cs typeface=""/>
              </a:rPr>
              <a:t>…</a:t>
            </a:r>
            <a:endParaRPr kumimoji="1" lang="zh-CN" altLang="en-US" sz="2100" dirty="0">
              <a:solidFill>
                <a:prstClr val="black"/>
              </a:solidFill>
              <a:latin typeface="Calibri" panose="020F0502020204030204"/>
              <a:ea typeface="DengXian" charset="-122"/>
              <a:cs typeface=""/>
            </a:endParaRPr>
          </a:p>
        </p:txBody>
      </p:sp>
      <p:sp>
        <p:nvSpPr>
          <p:cNvPr id="176" name="右箭头 9">
            <a:extLst>
              <a:ext uri="{FF2B5EF4-FFF2-40B4-BE49-F238E27FC236}">
                <a16:creationId xmlns:a16="http://schemas.microsoft.com/office/drawing/2014/main" xmlns="" id="{B69FFBF3-8480-DF4A-ACE8-FEB4EF3A012E}"/>
              </a:ext>
            </a:extLst>
          </p:cNvPr>
          <p:cNvSpPr/>
          <p:nvPr/>
        </p:nvSpPr>
        <p:spPr>
          <a:xfrm>
            <a:off x="5721294" y="1113476"/>
            <a:ext cx="1678007"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77" name="椭圆 77">
            <a:extLst>
              <a:ext uri="{FF2B5EF4-FFF2-40B4-BE49-F238E27FC236}">
                <a16:creationId xmlns:a16="http://schemas.microsoft.com/office/drawing/2014/main" xmlns="" id="{47610067-2CE3-6E48-ABDF-036ECD94DE2D}"/>
              </a:ext>
            </a:extLst>
          </p:cNvPr>
          <p:cNvSpPr/>
          <p:nvPr/>
        </p:nvSpPr>
        <p:spPr>
          <a:xfrm>
            <a:off x="7893113" y="1487033"/>
            <a:ext cx="685800" cy="685800"/>
          </a:xfrm>
          <a:prstGeom prst="ellipse">
            <a:avLst/>
          </a:prstGeom>
          <a:solidFill>
            <a:srgbClr val="FFFF00">
              <a:alpha val="50000"/>
            </a:srgb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78" name="文本框 78">
            <a:extLst>
              <a:ext uri="{FF2B5EF4-FFF2-40B4-BE49-F238E27FC236}">
                <a16:creationId xmlns:a16="http://schemas.microsoft.com/office/drawing/2014/main" xmlns="" id="{18718363-D340-074E-84AD-ADCD41D95B01}"/>
              </a:ext>
            </a:extLst>
          </p:cNvPr>
          <p:cNvSpPr txBox="1"/>
          <p:nvPr/>
        </p:nvSpPr>
        <p:spPr>
          <a:xfrm>
            <a:off x="7970090" y="1637994"/>
            <a:ext cx="543740" cy="415498"/>
          </a:xfrm>
          <a:prstGeom prst="rect">
            <a:avLst/>
          </a:prstGeom>
          <a:noFill/>
        </p:spPr>
        <p:txBody>
          <a:bodyPr wrap="none" rtlCol="0">
            <a:spAutoFit/>
          </a:bodyPr>
          <a:lstStyle/>
          <a:p>
            <a:pPr algn="ctr" fontAlgn="auto">
              <a:spcBef>
                <a:spcPts val="0"/>
              </a:spcBef>
              <a:spcAft>
                <a:spcPts val="0"/>
              </a:spcAft>
            </a:pPr>
            <a:r>
              <a:rPr kumimoji="1" lang="en-US" altLang="zh-CN" sz="2100" dirty="0">
                <a:solidFill>
                  <a:prstClr val="black"/>
                </a:solidFill>
                <a:latin typeface="Arial" panose="020B0604020202020204" pitchFamily="34" charset="0"/>
                <a:ea typeface="DengXian" charset="-122"/>
                <a:cs typeface="Arial" panose="020B0604020202020204" pitchFamily="34" charset="0"/>
              </a:rPr>
              <a:t>RF</a:t>
            </a:r>
            <a:endParaRPr kumimoji="1" lang="zh-CN" altLang="en-US" sz="2100" dirty="0">
              <a:solidFill>
                <a:prstClr val="black"/>
              </a:solidFill>
              <a:latin typeface="Arial" panose="020B0604020202020204" pitchFamily="34" charset="0"/>
              <a:ea typeface="DengXian" charset="-122"/>
              <a:cs typeface="Arial" panose="020B0604020202020204" pitchFamily="34" charset="0"/>
            </a:endParaRPr>
          </a:p>
        </p:txBody>
      </p:sp>
      <p:sp>
        <p:nvSpPr>
          <p:cNvPr id="179" name="文本框 30">
            <a:extLst>
              <a:ext uri="{FF2B5EF4-FFF2-40B4-BE49-F238E27FC236}">
                <a16:creationId xmlns:a16="http://schemas.microsoft.com/office/drawing/2014/main" xmlns="" id="{848EFB9B-4C64-1140-B1DA-00565D53B64E}"/>
              </a:ext>
            </a:extLst>
          </p:cNvPr>
          <p:cNvSpPr txBox="1"/>
          <p:nvPr/>
        </p:nvSpPr>
        <p:spPr>
          <a:xfrm>
            <a:off x="7590313" y="1145477"/>
            <a:ext cx="1321772" cy="276999"/>
          </a:xfrm>
          <a:prstGeom prst="rect">
            <a:avLst/>
          </a:prstGeom>
          <a:noFill/>
        </p:spPr>
        <p:txBody>
          <a:bodyPr wrap="square" rtlCol="0">
            <a:spAutoFit/>
          </a:bodyPr>
          <a:lstStyle/>
          <a:p>
            <a:pPr algn="ctr" fontAlgn="auto">
              <a:spcBef>
                <a:spcPts val="0"/>
              </a:spcBef>
              <a:spcAft>
                <a:spcPts val="0"/>
              </a:spcAft>
            </a:pPr>
            <a:r>
              <a:rPr kumimoji="1" lang="en-US" altLang="zh-CN" dirty="0">
                <a:solidFill>
                  <a:prstClr val="black"/>
                </a:solidFill>
                <a:latin typeface="Arial" panose="020B0604020202020204" pitchFamily="34" charset="0"/>
                <a:ea typeface="DengXian" charset="-122"/>
                <a:cs typeface="Arial" panose="020B0604020202020204" pitchFamily="34" charset="0"/>
              </a:rPr>
              <a:t>Selected model</a:t>
            </a:r>
            <a:endParaRPr kumimoji="1" lang="zh-CN" altLang="en-US" dirty="0">
              <a:solidFill>
                <a:prstClr val="black"/>
              </a:solidFill>
              <a:latin typeface="Arial" panose="020B0604020202020204" pitchFamily="34" charset="0"/>
              <a:ea typeface="DengXian" charset="-122"/>
              <a:cs typeface="Arial" panose="020B0604020202020204" pitchFamily="34" charset="0"/>
            </a:endParaRPr>
          </a:p>
        </p:txBody>
      </p:sp>
      <p:sp>
        <p:nvSpPr>
          <p:cNvPr id="180" name="矩形 4">
            <a:extLst>
              <a:ext uri="{FF2B5EF4-FFF2-40B4-BE49-F238E27FC236}">
                <a16:creationId xmlns:a16="http://schemas.microsoft.com/office/drawing/2014/main" xmlns="" id="{4A292FF8-3B00-CB46-878E-D17B999611C9}"/>
              </a:ext>
            </a:extLst>
          </p:cNvPr>
          <p:cNvSpPr/>
          <p:nvPr/>
        </p:nvSpPr>
        <p:spPr>
          <a:xfrm>
            <a:off x="5275198" y="2389565"/>
            <a:ext cx="2661173" cy="847581"/>
          </a:xfrm>
          <a:prstGeom prst="rect">
            <a:avLst/>
          </a:prstGeom>
          <a:solidFill>
            <a:schemeClr val="bg1"/>
          </a:solidFill>
          <a:ln w="4762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latin typeface="Arial" panose="020B0604020202020204" pitchFamily="34" charset="0"/>
                <a:cs typeface="Arial" panose="020B0604020202020204" pitchFamily="34" charset="0"/>
              </a:rPr>
              <a:t>Test set (30%)</a:t>
            </a:r>
          </a:p>
          <a:p>
            <a:pPr algn="ctr" fontAlgn="auto">
              <a:spcBef>
                <a:spcPts val="0"/>
              </a:spcBef>
              <a:spcAft>
                <a:spcPts val="0"/>
              </a:spcAft>
            </a:pPr>
            <a:endParaRPr kumimoji="1" lang="en-US" altLang="zh-CN" sz="1350" dirty="0">
              <a:solidFill>
                <a:prstClr val="black"/>
              </a:solidFill>
              <a:latin typeface="Arial" panose="020B0604020202020204" pitchFamily="34" charset="0"/>
              <a:cs typeface="Arial" panose="020B0604020202020204" pitchFamily="34" charset="0"/>
            </a:endParaRPr>
          </a:p>
          <a:p>
            <a:pPr algn="ctr" fontAlgn="auto">
              <a:spcBef>
                <a:spcPts val="0"/>
              </a:spcBef>
              <a:spcAft>
                <a:spcPts val="0"/>
              </a:spcAft>
            </a:pPr>
            <a:endParaRPr kumimoji="1" lang="en-US" altLang="zh-CN" sz="1350" dirty="0">
              <a:solidFill>
                <a:prstClr val="black"/>
              </a:solidFill>
              <a:latin typeface="Arial" panose="020B0604020202020204" pitchFamily="34" charset="0"/>
              <a:cs typeface="Arial" panose="020B0604020202020204" pitchFamily="34" charset="0"/>
            </a:endParaRPr>
          </a:p>
          <a:p>
            <a:pPr algn="ctr" fontAlgn="auto">
              <a:spcBef>
                <a:spcPts val="0"/>
              </a:spcBef>
              <a:spcAft>
                <a:spcPts val="0"/>
              </a:spcAft>
            </a:pPr>
            <a:endParaRPr kumimoji="1" lang="zh-CN" altLang="en-US" sz="1350" dirty="0">
              <a:solidFill>
                <a:prstClr val="black"/>
              </a:solidFill>
              <a:latin typeface="Arial" panose="020B0604020202020204" pitchFamily="34" charset="0"/>
              <a:cs typeface="Arial" panose="020B0604020202020204" pitchFamily="34" charset="0"/>
            </a:endParaRPr>
          </a:p>
        </p:txBody>
      </p:sp>
      <p:sp>
        <p:nvSpPr>
          <p:cNvPr id="181" name="右箭头 9">
            <a:extLst>
              <a:ext uri="{FF2B5EF4-FFF2-40B4-BE49-F238E27FC236}">
                <a16:creationId xmlns:a16="http://schemas.microsoft.com/office/drawing/2014/main" xmlns="" id="{4B5790CA-3373-474F-83A4-8F1F8DFE86AE}"/>
              </a:ext>
            </a:extLst>
          </p:cNvPr>
          <p:cNvSpPr/>
          <p:nvPr/>
        </p:nvSpPr>
        <p:spPr>
          <a:xfrm rot="5400000">
            <a:off x="7592131" y="2987469"/>
            <a:ext cx="1362722"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90" name="文本框 18">
            <a:extLst>
              <a:ext uri="{FF2B5EF4-FFF2-40B4-BE49-F238E27FC236}">
                <a16:creationId xmlns:a16="http://schemas.microsoft.com/office/drawing/2014/main" xmlns="" id="{0CAD1F52-00DC-F543-BDFC-D07D98CA2F3D}"/>
              </a:ext>
            </a:extLst>
          </p:cNvPr>
          <p:cNvSpPr txBox="1"/>
          <p:nvPr/>
        </p:nvSpPr>
        <p:spPr>
          <a:xfrm rot="5400000">
            <a:off x="7883087" y="3019165"/>
            <a:ext cx="1492717" cy="300082"/>
          </a:xfrm>
          <a:prstGeom prst="rect">
            <a:avLst/>
          </a:prstGeom>
          <a:noFill/>
        </p:spPr>
        <p:txBody>
          <a:bodyPr wrap="none" rtlCol="0">
            <a:spAutoFit/>
          </a:bodyPr>
          <a:lstStyle/>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3. Model testing</a:t>
            </a:r>
            <a:endParaRPr kumimoji="1" lang="zh-CN" altLang="en-US" sz="1350" dirty="0">
              <a:solidFill>
                <a:prstClr val="black"/>
              </a:solidFill>
              <a:latin typeface="Arial" panose="020B0604020202020204" pitchFamily="34" charset="0"/>
              <a:ea typeface="DengXian" charset="-122"/>
              <a:cs typeface="Arial" panose="020B0604020202020204" pitchFamily="34" charset="0"/>
            </a:endParaRPr>
          </a:p>
        </p:txBody>
      </p:sp>
      <p:sp>
        <p:nvSpPr>
          <p:cNvPr id="192" name="右箭头 9">
            <a:extLst>
              <a:ext uri="{FF2B5EF4-FFF2-40B4-BE49-F238E27FC236}">
                <a16:creationId xmlns:a16="http://schemas.microsoft.com/office/drawing/2014/main" xmlns="" id="{FDF14E92-7018-364D-BFF9-4F99D19676BA}"/>
              </a:ext>
            </a:extLst>
          </p:cNvPr>
          <p:cNvSpPr/>
          <p:nvPr/>
        </p:nvSpPr>
        <p:spPr>
          <a:xfrm rot="10800000">
            <a:off x="5660147" y="4652326"/>
            <a:ext cx="441611"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02" name="圆角矩形 28">
            <a:extLst>
              <a:ext uri="{FF2B5EF4-FFF2-40B4-BE49-F238E27FC236}">
                <a16:creationId xmlns:a16="http://schemas.microsoft.com/office/drawing/2014/main" xmlns="" id="{988C7FA6-89F5-2C4D-A962-57D0F631B173}"/>
              </a:ext>
            </a:extLst>
          </p:cNvPr>
          <p:cNvSpPr/>
          <p:nvPr/>
        </p:nvSpPr>
        <p:spPr>
          <a:xfrm>
            <a:off x="7474913" y="1018879"/>
            <a:ext cx="1512785" cy="1251976"/>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03" name="矩形 4">
            <a:extLst>
              <a:ext uri="{FF2B5EF4-FFF2-40B4-BE49-F238E27FC236}">
                <a16:creationId xmlns:a16="http://schemas.microsoft.com/office/drawing/2014/main" xmlns="" id="{E9199D77-6AC6-2D40-A3DE-5FF5B3530CD3}"/>
              </a:ext>
            </a:extLst>
          </p:cNvPr>
          <p:cNvSpPr/>
          <p:nvPr/>
        </p:nvSpPr>
        <p:spPr>
          <a:xfrm>
            <a:off x="5264275" y="3299586"/>
            <a:ext cx="2666639" cy="536147"/>
          </a:xfrm>
          <a:prstGeom prst="rect">
            <a:avLst/>
          </a:prstGeom>
          <a:solidFill>
            <a:schemeClr val="bg1"/>
          </a:solidFill>
          <a:ln w="4762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latin typeface="Arial" panose="020B0604020202020204" pitchFamily="34" charset="0"/>
                <a:cs typeface="Arial" panose="020B0604020202020204" pitchFamily="34" charset="0"/>
              </a:rPr>
              <a:t>Independent Validation</a:t>
            </a:r>
          </a:p>
          <a:p>
            <a:pPr algn="ctr" fontAlgn="auto">
              <a:spcBef>
                <a:spcPts val="0"/>
              </a:spcBef>
              <a:spcAft>
                <a:spcPts val="0"/>
              </a:spcAft>
            </a:pPr>
            <a:r>
              <a:rPr kumimoji="1" lang="en-US" altLang="zh-CN" sz="1350" dirty="0">
                <a:solidFill>
                  <a:prstClr val="black"/>
                </a:solidFill>
                <a:latin typeface="Arial" panose="020B0604020202020204" pitchFamily="34" charset="0"/>
                <a:cs typeface="Arial" panose="020B0604020202020204" pitchFamily="34" charset="0"/>
              </a:rPr>
              <a:t>(Platinum Experiment Dataset)</a:t>
            </a:r>
            <a:endParaRPr kumimoji="1" lang="zh-CN" altLang="en-US" sz="1350" dirty="0">
              <a:solidFill>
                <a:prstClr val="black"/>
              </a:solidFill>
              <a:latin typeface="Arial" panose="020B0604020202020204" pitchFamily="34" charset="0"/>
              <a:cs typeface="Arial" panose="020B0604020202020204" pitchFamily="34" charset="0"/>
            </a:endParaRPr>
          </a:p>
        </p:txBody>
      </p:sp>
      <p:sp>
        <p:nvSpPr>
          <p:cNvPr id="204" name="矩形 11">
            <a:extLst>
              <a:ext uri="{FF2B5EF4-FFF2-40B4-BE49-F238E27FC236}">
                <a16:creationId xmlns:a16="http://schemas.microsoft.com/office/drawing/2014/main" xmlns="" id="{78F2B37B-F2C9-7244-AB64-4F64D928E19A}"/>
              </a:ext>
            </a:extLst>
          </p:cNvPr>
          <p:cNvSpPr/>
          <p:nvPr/>
        </p:nvSpPr>
        <p:spPr>
          <a:xfrm>
            <a:off x="7042299" y="2677146"/>
            <a:ext cx="173573" cy="24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05" name="矩形 12">
            <a:extLst>
              <a:ext uri="{FF2B5EF4-FFF2-40B4-BE49-F238E27FC236}">
                <a16:creationId xmlns:a16="http://schemas.microsoft.com/office/drawing/2014/main" xmlns="" id="{605529D0-F071-4740-8B7B-4DE218C51E6F}"/>
              </a:ext>
            </a:extLst>
          </p:cNvPr>
          <p:cNvSpPr/>
          <p:nvPr/>
        </p:nvSpPr>
        <p:spPr>
          <a:xfrm>
            <a:off x="7042300" y="2922076"/>
            <a:ext cx="641762" cy="2671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900" dirty="0">
              <a:solidFill>
                <a:prstClr val="white"/>
              </a:solidFill>
            </a:endParaRPr>
          </a:p>
        </p:txBody>
      </p:sp>
      <p:sp>
        <p:nvSpPr>
          <p:cNvPr id="206" name="文本框 13">
            <a:extLst>
              <a:ext uri="{FF2B5EF4-FFF2-40B4-BE49-F238E27FC236}">
                <a16:creationId xmlns:a16="http://schemas.microsoft.com/office/drawing/2014/main" xmlns="" id="{8142C29F-6449-3F41-9B7E-6CE9FCE69AA1}"/>
              </a:ext>
            </a:extLst>
          </p:cNvPr>
          <p:cNvSpPr txBox="1"/>
          <p:nvPr/>
        </p:nvSpPr>
        <p:spPr>
          <a:xfrm>
            <a:off x="5627261" y="2715054"/>
            <a:ext cx="1391760" cy="230832"/>
          </a:xfrm>
          <a:prstGeom prst="rect">
            <a:avLst/>
          </a:prstGeom>
          <a:noFill/>
        </p:spPr>
        <p:txBody>
          <a:bodyPr wrap="square" rtlCol="0">
            <a:spAutoFit/>
          </a:bodyPr>
          <a:lstStyle/>
          <a:p>
            <a:pPr algn="r" fontAlgn="auto">
              <a:spcBef>
                <a:spcPts val="0"/>
              </a:spcBef>
              <a:spcAft>
                <a:spcPts val="0"/>
              </a:spcAft>
            </a:pPr>
            <a:r>
              <a:rPr kumimoji="1" lang="en-US" altLang="zh-CN" sz="900" dirty="0">
                <a:solidFill>
                  <a:prstClr val="black"/>
                </a:solidFill>
                <a:latin typeface="Arial" panose="020B0604020202020204" pitchFamily="34" charset="0"/>
                <a:ea typeface="DengXian" charset="-122"/>
                <a:cs typeface="Arial" panose="020B0604020202020204" pitchFamily="34" charset="0"/>
              </a:rPr>
              <a:t>n disruptive SNVs:</a:t>
            </a:r>
            <a:endParaRPr kumimoji="1" lang="zh-CN" altLang="en-US" sz="900" dirty="0">
              <a:solidFill>
                <a:prstClr val="black"/>
              </a:solidFill>
              <a:latin typeface="Arial" panose="020B0604020202020204" pitchFamily="34" charset="0"/>
              <a:ea typeface="DengXian" charset="-122"/>
              <a:cs typeface="Arial" panose="020B0604020202020204" pitchFamily="34" charset="0"/>
            </a:endParaRPr>
          </a:p>
        </p:txBody>
      </p:sp>
      <p:sp>
        <p:nvSpPr>
          <p:cNvPr id="207" name="矩形 14">
            <a:extLst>
              <a:ext uri="{FF2B5EF4-FFF2-40B4-BE49-F238E27FC236}">
                <a16:creationId xmlns:a16="http://schemas.microsoft.com/office/drawing/2014/main" xmlns="" id="{8B0F09EA-9D0F-134A-B0C7-FD7F2D298102}"/>
              </a:ext>
            </a:extLst>
          </p:cNvPr>
          <p:cNvSpPr/>
          <p:nvPr/>
        </p:nvSpPr>
        <p:spPr>
          <a:xfrm>
            <a:off x="5568158" y="2961457"/>
            <a:ext cx="1460656" cy="230832"/>
          </a:xfrm>
          <a:prstGeom prst="rect">
            <a:avLst/>
          </a:prstGeom>
        </p:spPr>
        <p:txBody>
          <a:bodyPr wrap="none">
            <a:spAutoFit/>
          </a:bodyPr>
          <a:lstStyle/>
          <a:p>
            <a:pPr algn="r" fontAlgn="auto">
              <a:spcBef>
                <a:spcPts val="0"/>
              </a:spcBef>
              <a:spcAft>
                <a:spcPts val="0"/>
              </a:spcAft>
            </a:pPr>
            <a:r>
              <a:rPr kumimoji="1" lang="en-US" altLang="zh-CN" sz="900" dirty="0">
                <a:solidFill>
                  <a:prstClr val="black"/>
                </a:solidFill>
                <a:latin typeface="Arial" panose="020B0604020202020204" pitchFamily="34" charset="0"/>
                <a:ea typeface="DengXian" charset="-122"/>
                <a:cs typeface="Arial" panose="020B0604020202020204" pitchFamily="34" charset="0"/>
              </a:rPr>
              <a:t>n non-disruptive SNVs:</a:t>
            </a:r>
            <a:endParaRPr kumimoji="1" lang="zh-CN" altLang="en-US" sz="900" dirty="0">
              <a:solidFill>
                <a:prstClr val="black"/>
              </a:solidFill>
              <a:latin typeface="Arial" panose="020B0604020202020204" pitchFamily="34" charset="0"/>
              <a:ea typeface="DengXian" charset="-122"/>
              <a:cs typeface="Arial" panose="020B0604020202020204" pitchFamily="34" charset="0"/>
            </a:endParaRPr>
          </a:p>
        </p:txBody>
      </p:sp>
      <p:sp>
        <p:nvSpPr>
          <p:cNvPr id="208" name="文本框 7">
            <a:extLst>
              <a:ext uri="{FF2B5EF4-FFF2-40B4-BE49-F238E27FC236}">
                <a16:creationId xmlns:a16="http://schemas.microsoft.com/office/drawing/2014/main" xmlns="" id="{988FC7AF-8377-2240-AA90-1FCD28A5DA86}"/>
              </a:ext>
            </a:extLst>
          </p:cNvPr>
          <p:cNvSpPr txBox="1"/>
          <p:nvPr/>
        </p:nvSpPr>
        <p:spPr>
          <a:xfrm>
            <a:off x="423697" y="2573966"/>
            <a:ext cx="1213629" cy="415498"/>
          </a:xfrm>
          <a:prstGeom prst="rect">
            <a:avLst/>
          </a:prstGeom>
          <a:noFill/>
        </p:spPr>
        <p:txBody>
          <a:bodyPr wrap="square" rtlCol="0">
            <a:spAutoFit/>
          </a:bodyPr>
          <a:lstStyle/>
          <a:p>
            <a:pPr algn="ctr" fontAlgn="auto">
              <a:spcBef>
                <a:spcPts val="0"/>
              </a:spcBef>
              <a:spcAft>
                <a:spcPts val="0"/>
              </a:spcAft>
            </a:pPr>
            <a:r>
              <a:rPr kumimoji="1" lang="en-US" altLang="zh-CN" sz="1050" dirty="0">
                <a:solidFill>
                  <a:prstClr val="black"/>
                </a:solidFill>
                <a:latin typeface="Arial" panose="020B0604020202020204" pitchFamily="34" charset="0"/>
                <a:ea typeface="DengXian" charset="-122"/>
                <a:cs typeface="Arial" panose="020B0604020202020204" pitchFamily="34" charset="0"/>
              </a:rPr>
              <a:t>10-fold</a:t>
            </a:r>
          </a:p>
          <a:p>
            <a:pPr algn="ctr" fontAlgn="auto">
              <a:spcBef>
                <a:spcPts val="0"/>
              </a:spcBef>
              <a:spcAft>
                <a:spcPts val="0"/>
              </a:spcAft>
            </a:pPr>
            <a:r>
              <a:rPr kumimoji="1" lang="en-US" altLang="zh-CN" sz="1050" dirty="0">
                <a:solidFill>
                  <a:prstClr val="black"/>
                </a:solidFill>
                <a:latin typeface="Arial" panose="020B0604020202020204" pitchFamily="34" charset="0"/>
                <a:ea typeface="DengXian" charset="-122"/>
                <a:cs typeface="Arial" panose="020B0604020202020204" pitchFamily="34" charset="0"/>
              </a:rPr>
              <a:t>cross-validation</a:t>
            </a:r>
            <a:endParaRPr kumimoji="1" lang="zh-CN" altLang="en-US" sz="1050" dirty="0">
              <a:solidFill>
                <a:prstClr val="black"/>
              </a:solidFill>
              <a:latin typeface="Arial" panose="020B0604020202020204" pitchFamily="34" charset="0"/>
              <a:ea typeface="DengXian" charset="-122"/>
              <a:cs typeface="Arial" panose="020B0604020202020204" pitchFamily="34" charset="0"/>
            </a:endParaRPr>
          </a:p>
        </p:txBody>
      </p:sp>
      <p:sp>
        <p:nvSpPr>
          <p:cNvPr id="209" name="圆角矩形标注 208">
            <a:extLst>
              <a:ext uri="{FF2B5EF4-FFF2-40B4-BE49-F238E27FC236}">
                <a16:creationId xmlns:a16="http://schemas.microsoft.com/office/drawing/2014/main" xmlns="" id="{34F2C95C-F0D0-894B-BC03-D99E3A470328}"/>
              </a:ext>
            </a:extLst>
          </p:cNvPr>
          <p:cNvSpPr/>
          <p:nvPr/>
        </p:nvSpPr>
        <p:spPr>
          <a:xfrm rot="10800000">
            <a:off x="165111" y="2530638"/>
            <a:ext cx="3355779" cy="3216753"/>
          </a:xfrm>
          <a:prstGeom prst="wedgeRoundRectCallout">
            <a:avLst/>
          </a:prstGeom>
          <a:noFill/>
          <a:ln w="38100">
            <a:solidFill>
              <a:schemeClr val="tx1">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6" name="灯片编号占位符 5">
            <a:extLst>
              <a:ext uri="{FF2B5EF4-FFF2-40B4-BE49-F238E27FC236}">
                <a16:creationId xmlns:a16="http://schemas.microsoft.com/office/drawing/2014/main" xmlns="" id="{7C29F4D6-44E2-654C-AEB9-B42143F1BC16}"/>
              </a:ext>
            </a:extLst>
          </p:cNvPr>
          <p:cNvSpPr>
            <a:spLocks noGrp="1"/>
          </p:cNvSpPr>
          <p:nvPr>
            <p:ph type="sldNum" sz="quarter" idx="12"/>
          </p:nvPr>
        </p:nvSpPr>
        <p:spPr>
          <a:xfrm>
            <a:off x="6722087" y="6384387"/>
            <a:ext cx="2057400" cy="273844"/>
          </a:xfrm>
        </p:spPr>
        <p:txBody>
          <a:bodyPr/>
          <a:lstStyle/>
          <a:p>
            <a:fld id="{30B938F4-FFEC-BA46-B3EB-1F4154EFE73A}" type="slidenum">
              <a:rPr lang="en-US" smtClean="0">
                <a:solidFill>
                  <a:prstClr val="black">
                    <a:tint val="75000"/>
                  </a:prstClr>
                </a:solidFill>
              </a:rPr>
              <a:pPr/>
              <a:t>52</a:t>
            </a:fld>
            <a:endParaRPr lang="en-US" dirty="0">
              <a:solidFill>
                <a:prstClr val="black">
                  <a:tint val="75000"/>
                </a:prstClr>
              </a:solidFill>
            </a:endParaRPr>
          </a:p>
        </p:txBody>
      </p:sp>
      <p:sp>
        <p:nvSpPr>
          <p:cNvPr id="2" name="文本框 1">
            <a:extLst>
              <a:ext uri="{FF2B5EF4-FFF2-40B4-BE49-F238E27FC236}">
                <a16:creationId xmlns:a16="http://schemas.microsoft.com/office/drawing/2014/main" xmlns="" id="{11C5744C-97A2-2949-B39A-257AA9E82C6F}"/>
              </a:ext>
            </a:extLst>
          </p:cNvPr>
          <p:cNvSpPr txBox="1"/>
          <p:nvPr/>
        </p:nvSpPr>
        <p:spPr>
          <a:xfrm>
            <a:off x="3520141" y="3108114"/>
            <a:ext cx="1763152" cy="784830"/>
          </a:xfrm>
          <a:prstGeom prst="rect">
            <a:avLst/>
          </a:prstGeom>
          <a:noFill/>
        </p:spPr>
        <p:txBody>
          <a:bodyPr wrap="square" rtlCol="0">
            <a:spAutoFit/>
          </a:bodyPr>
          <a:lstStyle/>
          <a:p>
            <a:pPr algn="ctr" fontAlgn="auto">
              <a:spcBef>
                <a:spcPts val="0"/>
              </a:spcBef>
              <a:spcAft>
                <a:spcPts val="0"/>
              </a:spcAft>
            </a:pPr>
            <a:r>
              <a:rPr kumimoji="1" lang="en-US" altLang="zh-CN" sz="1500" dirty="0">
                <a:solidFill>
                  <a:srgbClr val="4472C4">
                    <a:lumMod val="50000"/>
                  </a:srgbClr>
                </a:solidFill>
                <a:latin typeface="Calibri" panose="020F0502020204030204"/>
                <a:ea typeface="DengXian" charset="-122"/>
                <a:cs typeface=""/>
              </a:rPr>
              <a:t>Statistical</a:t>
            </a:r>
            <a:r>
              <a:rPr kumimoji="1" lang="zh-CN" altLang="en-US" sz="1500" dirty="0">
                <a:solidFill>
                  <a:srgbClr val="4472C4">
                    <a:lumMod val="50000"/>
                  </a:srgbClr>
                </a:solidFill>
                <a:latin typeface="Calibri" panose="020F0502020204030204"/>
                <a:ea typeface="DengXian" charset="-122"/>
                <a:cs typeface=""/>
              </a:rPr>
              <a:t> </a:t>
            </a:r>
            <a:r>
              <a:rPr kumimoji="1" lang="en-US" altLang="zh-CN" sz="1500" dirty="0">
                <a:solidFill>
                  <a:srgbClr val="4472C4">
                    <a:lumMod val="50000"/>
                  </a:srgbClr>
                </a:solidFill>
                <a:latin typeface="Calibri" panose="020F0502020204030204"/>
                <a:ea typeface="DengXian" charset="-122"/>
                <a:cs typeface=""/>
              </a:rPr>
              <a:t>Model</a:t>
            </a:r>
            <a:r>
              <a:rPr kumimoji="1" lang="zh-CN" altLang="en-US" sz="1500" dirty="0">
                <a:solidFill>
                  <a:srgbClr val="4472C4">
                    <a:lumMod val="50000"/>
                  </a:srgbClr>
                </a:solidFill>
                <a:latin typeface="Calibri" panose="020F0502020204030204"/>
                <a:ea typeface="DengXian" charset="-122"/>
                <a:cs typeface=""/>
              </a:rPr>
              <a:t> </a:t>
            </a:r>
            <a:r>
              <a:rPr kumimoji="1" lang="en-US" altLang="zh-CN" sz="1500" dirty="0">
                <a:solidFill>
                  <a:srgbClr val="4472C4">
                    <a:lumMod val="50000"/>
                  </a:srgbClr>
                </a:solidFill>
                <a:latin typeface="Calibri" panose="020F0502020204030204"/>
                <a:ea typeface="DengXian" charset="-122"/>
                <a:cs typeface=""/>
              </a:rPr>
              <a:t>Development</a:t>
            </a:r>
            <a:r>
              <a:rPr kumimoji="1" lang="zh-CN" altLang="en-US" sz="1500" dirty="0">
                <a:solidFill>
                  <a:srgbClr val="4472C4">
                    <a:lumMod val="50000"/>
                  </a:srgbClr>
                </a:solidFill>
                <a:latin typeface="Calibri" panose="020F0502020204030204"/>
                <a:ea typeface="DengXian" charset="-122"/>
                <a:cs typeface=""/>
              </a:rPr>
              <a:t> </a:t>
            </a:r>
            <a:r>
              <a:rPr kumimoji="1" lang="en-US" altLang="zh-CN" sz="1500" dirty="0">
                <a:solidFill>
                  <a:srgbClr val="4472C4">
                    <a:lumMod val="50000"/>
                  </a:srgbClr>
                </a:solidFill>
                <a:latin typeface="Calibri" panose="020F0502020204030204"/>
                <a:ea typeface="DengXian" charset="-122"/>
                <a:cs typeface=""/>
              </a:rPr>
              <a:t>for</a:t>
            </a:r>
            <a:r>
              <a:rPr kumimoji="1" lang="zh-CN" altLang="en-US" sz="1500" dirty="0">
                <a:solidFill>
                  <a:srgbClr val="4472C4">
                    <a:lumMod val="50000"/>
                  </a:srgbClr>
                </a:solidFill>
                <a:latin typeface="Calibri" panose="020F0502020204030204"/>
                <a:ea typeface="DengXian" charset="-122"/>
                <a:cs typeface=""/>
              </a:rPr>
              <a:t> </a:t>
            </a:r>
            <a:r>
              <a:rPr kumimoji="1" lang="en-US" altLang="zh-CN" sz="1500" dirty="0">
                <a:solidFill>
                  <a:srgbClr val="4472C4">
                    <a:lumMod val="50000"/>
                  </a:srgbClr>
                </a:solidFill>
                <a:latin typeface="Calibri" panose="020F0502020204030204"/>
                <a:ea typeface="DengXian" charset="-122"/>
                <a:cs typeface=""/>
              </a:rPr>
              <a:t>GenoDock</a:t>
            </a:r>
            <a:endParaRPr kumimoji="1" lang="zh-CN" altLang="en-US" sz="1500" dirty="0">
              <a:solidFill>
                <a:srgbClr val="4472C4">
                  <a:lumMod val="50000"/>
                </a:srgbClr>
              </a:solidFill>
              <a:latin typeface="Calibri" panose="020F0502020204030204"/>
              <a:ea typeface="DengXian" charset="-122"/>
              <a:cs typeface=""/>
            </a:endParaRPr>
          </a:p>
        </p:txBody>
      </p:sp>
      <p:sp>
        <p:nvSpPr>
          <p:cNvPr id="3" name="三角形 2">
            <a:extLst>
              <a:ext uri="{FF2B5EF4-FFF2-40B4-BE49-F238E27FC236}">
                <a16:creationId xmlns:a16="http://schemas.microsoft.com/office/drawing/2014/main" xmlns="" id="{9D3A0DBA-2DC7-674D-ACE1-56F2D5C30D6C}"/>
              </a:ext>
            </a:extLst>
          </p:cNvPr>
          <p:cNvSpPr/>
          <p:nvPr/>
        </p:nvSpPr>
        <p:spPr>
          <a:xfrm>
            <a:off x="5780047" y="1453699"/>
            <a:ext cx="191864" cy="180017"/>
          </a:xfrm>
          <a:prstGeom prst="triangle">
            <a:avLst/>
          </a:prstGeom>
          <a:solidFill>
            <a:schemeClr val="accent6">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210" name="三角形 209">
            <a:extLst>
              <a:ext uri="{FF2B5EF4-FFF2-40B4-BE49-F238E27FC236}">
                <a16:creationId xmlns:a16="http://schemas.microsoft.com/office/drawing/2014/main" xmlns="" id="{4D7E94D1-58BF-0E48-98C7-C53D4096AC7F}"/>
              </a:ext>
            </a:extLst>
          </p:cNvPr>
          <p:cNvSpPr/>
          <p:nvPr/>
        </p:nvSpPr>
        <p:spPr>
          <a:xfrm>
            <a:off x="5195119" y="2312632"/>
            <a:ext cx="191864" cy="180017"/>
          </a:xfrm>
          <a:prstGeom prst="triangle">
            <a:avLst/>
          </a:prstGeom>
          <a:solidFill>
            <a:schemeClr val="accent6">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 name="椭圆 4">
            <a:extLst>
              <a:ext uri="{FF2B5EF4-FFF2-40B4-BE49-F238E27FC236}">
                <a16:creationId xmlns:a16="http://schemas.microsoft.com/office/drawing/2014/main" xmlns="" id="{947412FC-5F5D-EE46-B795-08F1CF09A89E}"/>
              </a:ext>
            </a:extLst>
          </p:cNvPr>
          <p:cNvSpPr/>
          <p:nvPr/>
        </p:nvSpPr>
        <p:spPr>
          <a:xfrm>
            <a:off x="5229333" y="3365493"/>
            <a:ext cx="159754" cy="167251"/>
          </a:xfrm>
          <a:prstGeom prst="ellipse">
            <a:avLst/>
          </a:prstGeom>
          <a:solidFill>
            <a:srgbClr val="F49CE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grpSp>
        <p:nvGrpSpPr>
          <p:cNvPr id="8" name="组合 7">
            <a:extLst>
              <a:ext uri="{FF2B5EF4-FFF2-40B4-BE49-F238E27FC236}">
                <a16:creationId xmlns:a16="http://schemas.microsoft.com/office/drawing/2014/main" xmlns="" id="{003C295A-32B6-4349-B12B-235EEA84B664}"/>
              </a:ext>
            </a:extLst>
          </p:cNvPr>
          <p:cNvGrpSpPr/>
          <p:nvPr/>
        </p:nvGrpSpPr>
        <p:grpSpPr>
          <a:xfrm>
            <a:off x="3607795" y="3905173"/>
            <a:ext cx="1992668" cy="1845707"/>
            <a:chOff x="9328853" y="4066315"/>
            <a:chExt cx="2656890" cy="2460943"/>
          </a:xfrm>
        </p:grpSpPr>
        <p:sp>
          <p:nvSpPr>
            <p:cNvPr id="182" name="圆角矩形 64">
              <a:extLst>
                <a:ext uri="{FF2B5EF4-FFF2-40B4-BE49-F238E27FC236}">
                  <a16:creationId xmlns:a16="http://schemas.microsoft.com/office/drawing/2014/main" xmlns="" id="{639FF439-A115-DF4B-A8C4-0BC3D3E75054}"/>
                </a:ext>
              </a:extLst>
            </p:cNvPr>
            <p:cNvSpPr/>
            <p:nvPr/>
          </p:nvSpPr>
          <p:spPr>
            <a:xfrm>
              <a:off x="9328853" y="4119615"/>
              <a:ext cx="2656890" cy="2407643"/>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91" name="文本框 30">
              <a:extLst>
                <a:ext uri="{FF2B5EF4-FFF2-40B4-BE49-F238E27FC236}">
                  <a16:creationId xmlns:a16="http://schemas.microsoft.com/office/drawing/2014/main" xmlns="" id="{53F70C18-B290-C345-8281-4EF4E7C1ED82}"/>
                </a:ext>
              </a:extLst>
            </p:cNvPr>
            <p:cNvSpPr txBox="1"/>
            <p:nvPr/>
          </p:nvSpPr>
          <p:spPr>
            <a:xfrm>
              <a:off x="9441098" y="4257382"/>
              <a:ext cx="2506543" cy="615553"/>
            </a:xfrm>
            <a:prstGeom prst="rect">
              <a:avLst/>
            </a:prstGeom>
            <a:noFill/>
          </p:spPr>
          <p:txBody>
            <a:bodyPr wrap="square" rtlCol="0">
              <a:spAutoFit/>
            </a:bodyPr>
            <a:lstStyle/>
            <a:p>
              <a:pPr algn="ctr" fontAlgn="auto">
                <a:spcBef>
                  <a:spcPts val="0"/>
                </a:spcBef>
                <a:spcAft>
                  <a:spcPts val="0"/>
                </a:spcAft>
              </a:pPr>
              <a:r>
                <a:rPr kumimoji="1" lang="en-US" altLang="zh-CN" dirty="0">
                  <a:solidFill>
                    <a:prstClr val="black"/>
                  </a:solidFill>
                  <a:latin typeface="Arial" panose="020B0604020202020204" pitchFamily="34" charset="0"/>
                  <a:ea typeface="DengXian" charset="-122"/>
                  <a:cs typeface="Arial" panose="020B0604020202020204" pitchFamily="34" charset="0"/>
                </a:rPr>
                <a:t>test on experiment data </a:t>
              </a:r>
              <a:r>
                <a:rPr kumimoji="1" lang="en-US" altLang="zh-CN" dirty="0" err="1">
                  <a:solidFill>
                    <a:prstClr val="black"/>
                  </a:solidFill>
                  <a:latin typeface="Arial" panose="020B0604020202020204" pitchFamily="34" charset="0"/>
                  <a:ea typeface="DengXian" charset="-122"/>
                  <a:cs typeface="Arial" panose="020B0604020202020204" pitchFamily="34" charset="0"/>
                </a:rPr>
                <a:t>auROC</a:t>
              </a:r>
              <a:r>
                <a:rPr kumimoji="1" lang="en-US" altLang="zh-CN" dirty="0">
                  <a:solidFill>
                    <a:prstClr val="black"/>
                  </a:solidFill>
                  <a:latin typeface="Arial" panose="020B0604020202020204" pitchFamily="34" charset="0"/>
                  <a:ea typeface="DengXian" charset="-122"/>
                  <a:cs typeface="Arial" panose="020B0604020202020204" pitchFamily="34" charset="0"/>
                </a:rPr>
                <a:t>= 0.62</a:t>
              </a:r>
              <a:endParaRPr kumimoji="1" lang="zh-CN" altLang="en-US" dirty="0">
                <a:solidFill>
                  <a:prstClr val="black"/>
                </a:solidFill>
                <a:latin typeface="Arial" panose="020B0604020202020204" pitchFamily="34" charset="0"/>
                <a:ea typeface="DengXian" charset="-122"/>
                <a:cs typeface="Arial" panose="020B0604020202020204" pitchFamily="34" charset="0"/>
              </a:endParaRPr>
            </a:p>
          </p:txBody>
        </p:sp>
        <p:sp>
          <p:nvSpPr>
            <p:cNvPr id="211" name="椭圆 210">
              <a:extLst>
                <a:ext uri="{FF2B5EF4-FFF2-40B4-BE49-F238E27FC236}">
                  <a16:creationId xmlns:a16="http://schemas.microsoft.com/office/drawing/2014/main" xmlns="" id="{7D9ED0FC-76FA-D14E-9755-836B5519F158}"/>
                </a:ext>
              </a:extLst>
            </p:cNvPr>
            <p:cNvSpPr/>
            <p:nvPr/>
          </p:nvSpPr>
          <p:spPr>
            <a:xfrm>
              <a:off x="9425109" y="4066315"/>
              <a:ext cx="213005" cy="223001"/>
            </a:xfrm>
            <a:prstGeom prst="ellipse">
              <a:avLst/>
            </a:prstGeom>
            <a:solidFill>
              <a:srgbClr val="F49CE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grpSp>
          <p:nvGrpSpPr>
            <p:cNvPr id="213" name="组合 212">
              <a:extLst>
                <a:ext uri="{FF2B5EF4-FFF2-40B4-BE49-F238E27FC236}">
                  <a16:creationId xmlns:a16="http://schemas.microsoft.com/office/drawing/2014/main" xmlns="" id="{220BB839-3ADF-A541-97DE-5E668AB7F503}"/>
                </a:ext>
              </a:extLst>
            </p:cNvPr>
            <p:cNvGrpSpPr/>
            <p:nvPr/>
          </p:nvGrpSpPr>
          <p:grpSpPr>
            <a:xfrm>
              <a:off x="9575143" y="4764510"/>
              <a:ext cx="2238455" cy="1622468"/>
              <a:chOff x="2270149" y="590701"/>
              <a:chExt cx="7700469" cy="5133646"/>
            </a:xfrm>
          </p:grpSpPr>
          <p:pic>
            <p:nvPicPr>
              <p:cNvPr id="214" name="图片 213">
                <a:extLst>
                  <a:ext uri="{FF2B5EF4-FFF2-40B4-BE49-F238E27FC236}">
                    <a16:creationId xmlns:a16="http://schemas.microsoft.com/office/drawing/2014/main" xmlns="" id="{B4AF0040-84FF-5C41-B9D3-0A03D36A3078}"/>
                  </a:ext>
                </a:extLst>
              </p:cNvPr>
              <p:cNvPicPr>
                <a:picLocks noChangeAspect="1"/>
              </p:cNvPicPr>
              <p:nvPr/>
            </p:nvPicPr>
            <p:blipFill>
              <a:blip r:embed="rId3"/>
              <a:stretch>
                <a:fillRect/>
              </a:stretch>
            </p:blipFill>
            <p:spPr>
              <a:xfrm>
                <a:off x="2270149" y="590701"/>
                <a:ext cx="7700469" cy="5133646"/>
              </a:xfrm>
              <a:prstGeom prst="rect">
                <a:avLst/>
              </a:prstGeom>
            </p:spPr>
          </p:pic>
          <p:sp>
            <p:nvSpPr>
              <p:cNvPr id="217" name="矩形 216">
                <a:extLst>
                  <a:ext uri="{FF2B5EF4-FFF2-40B4-BE49-F238E27FC236}">
                    <a16:creationId xmlns:a16="http://schemas.microsoft.com/office/drawing/2014/main" xmlns="" id="{A1618240-AA99-C34A-9524-362500A3DC65}"/>
                  </a:ext>
                </a:extLst>
              </p:cNvPr>
              <p:cNvSpPr/>
              <p:nvPr/>
            </p:nvSpPr>
            <p:spPr>
              <a:xfrm>
                <a:off x="3621028" y="670142"/>
                <a:ext cx="5127952" cy="514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825" dirty="0">
                  <a:solidFill>
                    <a:prstClr val="black"/>
                  </a:solidFill>
                </a:endParaRPr>
              </a:p>
            </p:txBody>
          </p:sp>
        </p:grpSp>
      </p:grpSp>
      <p:grpSp>
        <p:nvGrpSpPr>
          <p:cNvPr id="9" name="组合 8">
            <a:extLst>
              <a:ext uri="{FF2B5EF4-FFF2-40B4-BE49-F238E27FC236}">
                <a16:creationId xmlns:a16="http://schemas.microsoft.com/office/drawing/2014/main" xmlns="" id="{C838A96F-D835-2B45-A073-1F13BDA02246}"/>
              </a:ext>
            </a:extLst>
          </p:cNvPr>
          <p:cNvGrpSpPr/>
          <p:nvPr/>
        </p:nvGrpSpPr>
        <p:grpSpPr>
          <a:xfrm>
            <a:off x="5600464" y="3954921"/>
            <a:ext cx="3926537" cy="1800430"/>
            <a:chOff x="4062659" y="4119615"/>
            <a:chExt cx="5235383" cy="2400573"/>
          </a:xfrm>
        </p:grpSpPr>
        <p:sp>
          <p:nvSpPr>
            <p:cNvPr id="193" name="圆角矩形 64">
              <a:extLst>
                <a:ext uri="{FF2B5EF4-FFF2-40B4-BE49-F238E27FC236}">
                  <a16:creationId xmlns:a16="http://schemas.microsoft.com/office/drawing/2014/main" xmlns="" id="{F0973267-9B5C-5A4D-BFE7-943B2021A945}"/>
                </a:ext>
              </a:extLst>
            </p:cNvPr>
            <p:cNvSpPr/>
            <p:nvPr/>
          </p:nvSpPr>
          <p:spPr>
            <a:xfrm>
              <a:off x="4807691" y="4119615"/>
              <a:ext cx="3742278" cy="2400573"/>
            </a:xfrm>
            <a:prstGeom prst="roundRect">
              <a:avLst/>
            </a:prstGeom>
            <a:noFill/>
            <a:ln w="47625">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01" name="文本框 30">
              <a:extLst>
                <a:ext uri="{FF2B5EF4-FFF2-40B4-BE49-F238E27FC236}">
                  <a16:creationId xmlns:a16="http://schemas.microsoft.com/office/drawing/2014/main" xmlns="" id="{57D3FB1D-B1B3-3043-8062-A52A03DEF4BF}"/>
                </a:ext>
              </a:extLst>
            </p:cNvPr>
            <p:cNvSpPr txBox="1"/>
            <p:nvPr/>
          </p:nvSpPr>
          <p:spPr>
            <a:xfrm>
              <a:off x="4062659" y="4257382"/>
              <a:ext cx="5235383" cy="615553"/>
            </a:xfrm>
            <a:prstGeom prst="rect">
              <a:avLst/>
            </a:prstGeom>
            <a:noFill/>
          </p:spPr>
          <p:txBody>
            <a:bodyPr wrap="square" rtlCol="0">
              <a:spAutoFit/>
            </a:bodyPr>
            <a:lstStyle/>
            <a:p>
              <a:pPr algn="ctr" fontAlgn="auto">
                <a:spcBef>
                  <a:spcPts val="0"/>
                </a:spcBef>
                <a:spcAft>
                  <a:spcPts val="0"/>
                </a:spcAft>
              </a:pPr>
              <a:r>
                <a:rPr kumimoji="1" lang="en-US" altLang="zh-CN" dirty="0">
                  <a:solidFill>
                    <a:prstClr val="black"/>
                  </a:solidFill>
                  <a:latin typeface="Arial" panose="020B0604020202020204" pitchFamily="34" charset="0"/>
                  <a:ea typeface="DengXian" charset="-122"/>
                  <a:cs typeface="Arial" panose="020B0604020202020204" pitchFamily="34" charset="0"/>
                </a:rPr>
                <a:t>cross validation on pseudo G.S.</a:t>
              </a:r>
            </a:p>
            <a:p>
              <a:pPr algn="ctr" fontAlgn="auto">
                <a:spcBef>
                  <a:spcPts val="0"/>
                </a:spcBef>
                <a:spcAft>
                  <a:spcPts val="0"/>
                </a:spcAft>
              </a:pPr>
              <a:r>
                <a:rPr kumimoji="1" lang="en-US" altLang="zh-CN" dirty="0" err="1">
                  <a:solidFill>
                    <a:prstClr val="black"/>
                  </a:solidFill>
                  <a:latin typeface="Arial" panose="020B0604020202020204" pitchFamily="34" charset="0"/>
                  <a:ea typeface="DengXian" charset="-122"/>
                  <a:cs typeface="Arial" panose="020B0604020202020204" pitchFamily="34" charset="0"/>
                </a:rPr>
                <a:t>auROC</a:t>
              </a:r>
              <a:r>
                <a:rPr kumimoji="1" lang="en-US" altLang="zh-CN" dirty="0">
                  <a:solidFill>
                    <a:prstClr val="black"/>
                  </a:solidFill>
                  <a:latin typeface="Arial" panose="020B0604020202020204" pitchFamily="34" charset="0"/>
                  <a:ea typeface="DengXian" charset="-122"/>
                  <a:cs typeface="Arial" panose="020B0604020202020204" pitchFamily="34" charset="0"/>
                </a:rPr>
                <a:t>=0.97</a:t>
              </a:r>
            </a:p>
          </p:txBody>
        </p:sp>
        <p:pic>
          <p:nvPicPr>
            <p:cNvPr id="218" name="图片 217">
              <a:extLst>
                <a:ext uri="{FF2B5EF4-FFF2-40B4-BE49-F238E27FC236}">
                  <a16:creationId xmlns:a16="http://schemas.microsoft.com/office/drawing/2014/main" xmlns="" id="{8D010F20-AB2B-A741-835A-B19F1871D0FB}"/>
                </a:ext>
              </a:extLst>
            </p:cNvPr>
            <p:cNvPicPr>
              <a:picLocks noChangeAspect="1"/>
            </p:cNvPicPr>
            <p:nvPr/>
          </p:nvPicPr>
          <p:blipFill>
            <a:blip r:embed="rId4"/>
            <a:stretch>
              <a:fillRect/>
            </a:stretch>
          </p:blipFill>
          <p:spPr>
            <a:xfrm>
              <a:off x="5760207" y="4802767"/>
              <a:ext cx="2605821" cy="1662678"/>
            </a:xfrm>
            <a:prstGeom prst="rect">
              <a:avLst/>
            </a:prstGeom>
          </p:spPr>
        </p:pic>
        <p:sp>
          <p:nvSpPr>
            <p:cNvPr id="7" name="矩形 6">
              <a:extLst>
                <a:ext uri="{FF2B5EF4-FFF2-40B4-BE49-F238E27FC236}">
                  <a16:creationId xmlns:a16="http://schemas.microsoft.com/office/drawing/2014/main" xmlns="" id="{A3EEA157-4514-B14A-950E-7342AFEAF5D8}"/>
                </a:ext>
              </a:extLst>
            </p:cNvPr>
            <p:cNvSpPr/>
            <p:nvPr/>
          </p:nvSpPr>
          <p:spPr>
            <a:xfrm rot="16200000">
              <a:off x="4853045" y="5311151"/>
              <a:ext cx="1297790" cy="677108"/>
            </a:xfrm>
            <a:prstGeom prst="rect">
              <a:avLst/>
            </a:prstGeom>
          </p:spPr>
          <p:txBody>
            <a:bodyPr wrap="none">
              <a:spAutoFit/>
            </a:bodyPr>
            <a:lstStyle/>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Finalized </a:t>
              </a:r>
            </a:p>
            <a:p>
              <a:pPr algn="ctr" fontAlgn="auto">
                <a:spcBef>
                  <a:spcPts val="0"/>
                </a:spcBef>
                <a:spcAft>
                  <a:spcPts val="0"/>
                </a:spcAft>
              </a:pPr>
              <a:r>
                <a:rPr kumimoji="1" lang="en-US" altLang="zh-CN" sz="1350" dirty="0">
                  <a:solidFill>
                    <a:prstClr val="black"/>
                  </a:solidFill>
                  <a:latin typeface="Arial" panose="020B0604020202020204" pitchFamily="34" charset="0"/>
                  <a:ea typeface="DengXian" charset="-122"/>
                  <a:cs typeface="Arial" panose="020B0604020202020204" pitchFamily="34" charset="0"/>
                </a:rPr>
                <a:t>model </a:t>
              </a:r>
            </a:p>
          </p:txBody>
        </p:sp>
      </p:grpSp>
      <p:sp>
        <p:nvSpPr>
          <p:cNvPr id="183"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
        <p:nvSpPr>
          <p:cNvPr id="184" name="矩形 1"/>
          <p:cNvSpPr/>
          <p:nvPr/>
        </p:nvSpPr>
        <p:spPr>
          <a:xfrm>
            <a:off x="210382" y="162757"/>
            <a:ext cx="8777315" cy="646331"/>
          </a:xfrm>
          <a:prstGeom prst="rect">
            <a:avLst/>
          </a:prstGeom>
        </p:spPr>
        <p:txBody>
          <a:bodyPr wrap="square">
            <a:spAutoFit/>
          </a:bodyPr>
          <a:lstStyle/>
          <a:p>
            <a:pPr fontAlgn="auto">
              <a:spcBef>
                <a:spcPts val="0"/>
              </a:spcBef>
              <a:spcAft>
                <a:spcPts val="0"/>
              </a:spcAft>
            </a:pPr>
            <a:r>
              <a:rPr lang="en-US" altLang="zh-CN" sz="1800" dirty="0" smtClean="0">
                <a:solidFill>
                  <a:prstClr val="black"/>
                </a:solidFill>
                <a:latin typeface="Helvetica" pitchFamily="2" charset="0"/>
                <a:ea typeface="Calibri" charset="0"/>
                <a:cs typeface="Calibri" charset="0"/>
              </a:rPr>
              <a:t>Given the pseudo Gold-Standard, the Workflow for Building the Statistical Model &amp; its Performance in Cross-validation &amp; Independent Testing</a:t>
            </a:r>
            <a:endParaRPr lang="en-US" altLang="zh-CN" sz="1800" i="1" dirty="0">
              <a:solidFill>
                <a:prstClr val="black"/>
              </a:solidFill>
              <a:latin typeface="Helvetica" pitchFamily="2" charset="0"/>
              <a:ea typeface="Calibri" charset="0"/>
              <a:cs typeface="Calibri" charset="0"/>
            </a:endParaRPr>
          </a:p>
        </p:txBody>
      </p:sp>
    </p:spTree>
    <p:extLst>
      <p:ext uri="{BB962C8B-B14F-4D97-AF65-F5344CB8AC3E}">
        <p14:creationId xmlns:p14="http://schemas.microsoft.com/office/powerpoint/2010/main" val="13310856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xmlns="" id="{B3A7C741-D663-E043-A312-B174BCB6AEF4}"/>
              </a:ext>
            </a:extLst>
          </p:cNvPr>
          <p:cNvPicPr>
            <a:picLocks noChangeAspect="1"/>
          </p:cNvPicPr>
          <p:nvPr/>
        </p:nvPicPr>
        <p:blipFill>
          <a:blip r:embed="rId3"/>
          <a:stretch>
            <a:fillRect/>
          </a:stretch>
        </p:blipFill>
        <p:spPr>
          <a:xfrm>
            <a:off x="1293329" y="4318481"/>
            <a:ext cx="2214640" cy="802764"/>
          </a:xfrm>
          <a:prstGeom prst="rect">
            <a:avLst/>
          </a:prstGeom>
        </p:spPr>
      </p:pic>
      <p:pic>
        <p:nvPicPr>
          <p:cNvPr id="43" name="图片 42">
            <a:extLst>
              <a:ext uri="{FF2B5EF4-FFF2-40B4-BE49-F238E27FC236}">
                <a16:creationId xmlns:a16="http://schemas.microsoft.com/office/drawing/2014/main" xmlns="" id="{67D00789-5D51-1046-B4C4-94DD21DB9CC1}"/>
              </a:ext>
            </a:extLst>
          </p:cNvPr>
          <p:cNvPicPr>
            <a:picLocks noChangeAspect="1"/>
          </p:cNvPicPr>
          <p:nvPr/>
        </p:nvPicPr>
        <p:blipFill>
          <a:blip r:embed="rId4"/>
          <a:stretch>
            <a:fillRect/>
          </a:stretch>
        </p:blipFill>
        <p:spPr>
          <a:xfrm>
            <a:off x="1286851" y="2089676"/>
            <a:ext cx="2197720" cy="818427"/>
          </a:xfrm>
          <a:prstGeom prst="rect">
            <a:avLst/>
          </a:prstGeom>
        </p:spPr>
      </p:pic>
      <p:pic>
        <p:nvPicPr>
          <p:cNvPr id="44" name="图片 43">
            <a:extLst>
              <a:ext uri="{FF2B5EF4-FFF2-40B4-BE49-F238E27FC236}">
                <a16:creationId xmlns:a16="http://schemas.microsoft.com/office/drawing/2014/main" xmlns="" id="{EF7C4BCB-93A4-754A-BA68-C52BFFBE1031}"/>
              </a:ext>
            </a:extLst>
          </p:cNvPr>
          <p:cNvPicPr>
            <a:picLocks noChangeAspect="1"/>
          </p:cNvPicPr>
          <p:nvPr/>
        </p:nvPicPr>
        <p:blipFill>
          <a:blip r:embed="rId5"/>
          <a:stretch>
            <a:fillRect/>
          </a:stretch>
        </p:blipFill>
        <p:spPr>
          <a:xfrm>
            <a:off x="1285244" y="1203259"/>
            <a:ext cx="2202949" cy="880724"/>
          </a:xfrm>
          <a:prstGeom prst="rect">
            <a:avLst/>
          </a:prstGeom>
        </p:spPr>
      </p:pic>
      <p:pic>
        <p:nvPicPr>
          <p:cNvPr id="45" name="图片 44">
            <a:extLst>
              <a:ext uri="{FF2B5EF4-FFF2-40B4-BE49-F238E27FC236}">
                <a16:creationId xmlns:a16="http://schemas.microsoft.com/office/drawing/2014/main" xmlns="" id="{ACD64F27-1D03-4E42-BCF5-806AF816A440}"/>
              </a:ext>
            </a:extLst>
          </p:cNvPr>
          <p:cNvPicPr>
            <a:picLocks noChangeAspect="1"/>
          </p:cNvPicPr>
          <p:nvPr/>
        </p:nvPicPr>
        <p:blipFill>
          <a:blip r:embed="rId6"/>
          <a:stretch>
            <a:fillRect/>
          </a:stretch>
        </p:blipFill>
        <p:spPr>
          <a:xfrm>
            <a:off x="1262650" y="3393144"/>
            <a:ext cx="2252705" cy="891641"/>
          </a:xfrm>
          <a:prstGeom prst="rect">
            <a:avLst/>
          </a:prstGeom>
        </p:spPr>
      </p:pic>
      <p:sp>
        <p:nvSpPr>
          <p:cNvPr id="46" name="文本框 45">
            <a:extLst>
              <a:ext uri="{FF2B5EF4-FFF2-40B4-BE49-F238E27FC236}">
                <a16:creationId xmlns:a16="http://schemas.microsoft.com/office/drawing/2014/main" xmlns="" id="{2E49DEDB-0E19-794A-80ED-9130D395D4F9}"/>
              </a:ext>
            </a:extLst>
          </p:cNvPr>
          <p:cNvSpPr txBox="1"/>
          <p:nvPr/>
        </p:nvSpPr>
        <p:spPr>
          <a:xfrm>
            <a:off x="1326992" y="2900607"/>
            <a:ext cx="2079415" cy="415498"/>
          </a:xfrm>
          <a:prstGeom prst="rect">
            <a:avLst/>
          </a:prstGeom>
          <a:noFill/>
        </p:spPr>
        <p:txBody>
          <a:bodyPr wrap="none" rtlCol="0">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human</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EGFR</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&amp;</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gefitinib (IRE)</a:t>
            </a:r>
          </a:p>
          <a:p>
            <a:pPr fontAlgn="auto">
              <a:spcBef>
                <a:spcPts val="0"/>
              </a:spcBef>
              <a:spcAft>
                <a:spcPts val="0"/>
              </a:spcAft>
            </a:pPr>
            <a:r>
              <a:rPr kumimoji="1" lang="en-US" altLang="zh-CN" sz="1050" dirty="0">
                <a:solidFill>
                  <a:prstClr val="black"/>
                </a:solidFill>
                <a:latin typeface="Helvetica" pitchFamily="2" charset="0"/>
                <a:ea typeface="DengXian" charset="-122"/>
                <a:cs typeface=""/>
              </a:rPr>
              <a:t>PDB:</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2ity</a:t>
            </a:r>
            <a:endParaRPr kumimoji="1" lang="zh-CN" altLang="en-US" sz="1050" dirty="0">
              <a:solidFill>
                <a:prstClr val="black"/>
              </a:solidFill>
              <a:latin typeface="Helvetica" pitchFamily="2" charset="0"/>
              <a:ea typeface="DengXian" charset="-122"/>
              <a:cs typeface=""/>
            </a:endParaRPr>
          </a:p>
        </p:txBody>
      </p:sp>
      <p:sp>
        <p:nvSpPr>
          <p:cNvPr id="47" name="矩形 46">
            <a:extLst>
              <a:ext uri="{FF2B5EF4-FFF2-40B4-BE49-F238E27FC236}">
                <a16:creationId xmlns:a16="http://schemas.microsoft.com/office/drawing/2014/main" xmlns="" id="{89D89594-4D06-3949-A6D3-1A73F76005AA}"/>
              </a:ext>
            </a:extLst>
          </p:cNvPr>
          <p:cNvSpPr/>
          <p:nvPr/>
        </p:nvSpPr>
        <p:spPr>
          <a:xfrm>
            <a:off x="2658282" y="1462892"/>
            <a:ext cx="40908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IRE</a:t>
            </a:r>
            <a:endParaRPr kumimoji="1" lang="zh-CN" altLang="en-US" sz="1050" dirty="0">
              <a:solidFill>
                <a:prstClr val="black"/>
              </a:solidFill>
              <a:latin typeface="Helvetica" pitchFamily="2" charset="0"/>
              <a:ea typeface="DengXian" charset="-122"/>
              <a:cs typeface=""/>
            </a:endParaRPr>
          </a:p>
        </p:txBody>
      </p:sp>
      <p:sp>
        <p:nvSpPr>
          <p:cNvPr id="48" name="矩形 47">
            <a:extLst>
              <a:ext uri="{FF2B5EF4-FFF2-40B4-BE49-F238E27FC236}">
                <a16:creationId xmlns:a16="http://schemas.microsoft.com/office/drawing/2014/main" xmlns="" id="{17526EEB-6336-B349-8D9B-8476BBBD6343}"/>
              </a:ext>
            </a:extLst>
          </p:cNvPr>
          <p:cNvSpPr/>
          <p:nvPr/>
        </p:nvSpPr>
        <p:spPr>
          <a:xfrm>
            <a:off x="1491397" y="1654763"/>
            <a:ext cx="492443"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T790</a:t>
            </a:r>
            <a:endParaRPr kumimoji="1" lang="zh-CN" altLang="en-US" sz="1050" dirty="0">
              <a:solidFill>
                <a:prstClr val="black"/>
              </a:solidFill>
              <a:latin typeface="Helvetica" pitchFamily="2" charset="0"/>
              <a:ea typeface="DengXian" charset="-122"/>
              <a:cs typeface=""/>
            </a:endParaRPr>
          </a:p>
        </p:txBody>
      </p:sp>
      <p:sp>
        <p:nvSpPr>
          <p:cNvPr id="49" name="矩形 48">
            <a:extLst>
              <a:ext uri="{FF2B5EF4-FFF2-40B4-BE49-F238E27FC236}">
                <a16:creationId xmlns:a16="http://schemas.microsoft.com/office/drawing/2014/main" xmlns="" id="{DC72CF97-12FB-2049-ACBC-61E74EA0F5C2}"/>
              </a:ext>
            </a:extLst>
          </p:cNvPr>
          <p:cNvSpPr/>
          <p:nvPr/>
        </p:nvSpPr>
        <p:spPr>
          <a:xfrm>
            <a:off x="1384303" y="2608147"/>
            <a:ext cx="522900"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M790</a:t>
            </a:r>
            <a:endParaRPr kumimoji="1" lang="zh-CN" altLang="en-US" sz="1050" dirty="0">
              <a:solidFill>
                <a:prstClr val="black"/>
              </a:solidFill>
              <a:latin typeface="Helvetica" pitchFamily="2" charset="0"/>
              <a:ea typeface="DengXian" charset="-122"/>
              <a:cs typeface=""/>
            </a:endParaRPr>
          </a:p>
        </p:txBody>
      </p:sp>
      <p:cxnSp>
        <p:nvCxnSpPr>
          <p:cNvPr id="50" name="直线连接符 49">
            <a:extLst>
              <a:ext uri="{FF2B5EF4-FFF2-40B4-BE49-F238E27FC236}">
                <a16:creationId xmlns:a16="http://schemas.microsoft.com/office/drawing/2014/main" xmlns="" id="{250DF5FA-4696-C24D-A93F-928D5166D8C5}"/>
              </a:ext>
            </a:extLst>
          </p:cNvPr>
          <p:cNvCxnSpPr>
            <a:cxnSpLocks/>
          </p:cNvCxnSpPr>
          <p:nvPr/>
        </p:nvCxnSpPr>
        <p:spPr>
          <a:xfrm flipH="1" flipV="1">
            <a:off x="1275888" y="1178708"/>
            <a:ext cx="1607" cy="212451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直线连接符 50">
            <a:extLst>
              <a:ext uri="{FF2B5EF4-FFF2-40B4-BE49-F238E27FC236}">
                <a16:creationId xmlns:a16="http://schemas.microsoft.com/office/drawing/2014/main" xmlns="" id="{7844D659-4885-9747-A3A4-D4E5888F6C2D}"/>
              </a:ext>
            </a:extLst>
          </p:cNvPr>
          <p:cNvCxnSpPr>
            <a:cxnSpLocks/>
          </p:cNvCxnSpPr>
          <p:nvPr/>
        </p:nvCxnSpPr>
        <p:spPr>
          <a:xfrm flipV="1">
            <a:off x="3524711" y="1192195"/>
            <a:ext cx="0" cy="209954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直线连接符 51">
            <a:extLst>
              <a:ext uri="{FF2B5EF4-FFF2-40B4-BE49-F238E27FC236}">
                <a16:creationId xmlns:a16="http://schemas.microsoft.com/office/drawing/2014/main" xmlns="" id="{E068ED5B-EC4B-B141-AA3F-A5CC42F2CCA8}"/>
              </a:ext>
            </a:extLst>
          </p:cNvPr>
          <p:cNvCxnSpPr>
            <a:cxnSpLocks/>
          </p:cNvCxnSpPr>
          <p:nvPr/>
        </p:nvCxnSpPr>
        <p:spPr>
          <a:xfrm flipV="1">
            <a:off x="1274427" y="1192194"/>
            <a:ext cx="7166317" cy="1"/>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线连接符 52">
            <a:extLst>
              <a:ext uri="{FF2B5EF4-FFF2-40B4-BE49-F238E27FC236}">
                <a16:creationId xmlns:a16="http://schemas.microsoft.com/office/drawing/2014/main" xmlns="" id="{8BE06FE6-3FF7-CA4D-A9B1-F0BAFBC2B37A}"/>
              </a:ext>
            </a:extLst>
          </p:cNvPr>
          <p:cNvCxnSpPr>
            <a:cxnSpLocks/>
          </p:cNvCxnSpPr>
          <p:nvPr/>
        </p:nvCxnSpPr>
        <p:spPr>
          <a:xfrm>
            <a:off x="1271358" y="3303218"/>
            <a:ext cx="7169385"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xmlns="" id="{7FBCA6E4-38D8-9A4E-9155-1C4C700C2857}"/>
              </a:ext>
            </a:extLst>
          </p:cNvPr>
          <p:cNvCxnSpPr>
            <a:cxnSpLocks/>
          </p:cNvCxnSpPr>
          <p:nvPr/>
        </p:nvCxnSpPr>
        <p:spPr>
          <a:xfrm flipV="1">
            <a:off x="7151742" y="1188622"/>
            <a:ext cx="0" cy="21070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7" name="圆角矩形 56">
            <a:extLst>
              <a:ext uri="{FF2B5EF4-FFF2-40B4-BE49-F238E27FC236}">
                <a16:creationId xmlns:a16="http://schemas.microsoft.com/office/drawing/2014/main" xmlns="" id="{AECB9E7A-BE2D-1B46-9B42-09155FC4EED9}"/>
              </a:ext>
            </a:extLst>
          </p:cNvPr>
          <p:cNvSpPr/>
          <p:nvPr/>
        </p:nvSpPr>
        <p:spPr>
          <a:xfrm>
            <a:off x="7231410" y="1306102"/>
            <a:ext cx="1097280" cy="5279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mutation close</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to</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ligand</a:t>
            </a:r>
            <a:endParaRPr kumimoji="1" lang="zh-CN" altLang="en-US" sz="1050" dirty="0">
              <a:solidFill>
                <a:prstClr val="black"/>
              </a:solidFill>
              <a:latin typeface="Helvetica" pitchFamily="2" charset="0"/>
            </a:endParaRPr>
          </a:p>
        </p:txBody>
      </p:sp>
      <p:sp>
        <p:nvSpPr>
          <p:cNvPr id="58" name="圆角矩形 57">
            <a:extLst>
              <a:ext uri="{FF2B5EF4-FFF2-40B4-BE49-F238E27FC236}">
                <a16:creationId xmlns:a16="http://schemas.microsoft.com/office/drawing/2014/main" xmlns="" id="{C4CB2E60-DE85-624F-B5C0-E3D8A075D5B4}"/>
              </a:ext>
            </a:extLst>
          </p:cNvPr>
          <p:cNvSpPr/>
          <p:nvPr/>
        </p:nvSpPr>
        <p:spPr>
          <a:xfrm>
            <a:off x="7235245" y="1958648"/>
            <a:ext cx="1097280" cy="48182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steric</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hindrance</a:t>
            </a:r>
            <a:endParaRPr kumimoji="1" lang="zh-CN" altLang="en-US" sz="1050" dirty="0">
              <a:solidFill>
                <a:prstClr val="black"/>
              </a:solidFill>
              <a:latin typeface="Helvetica" pitchFamily="2" charset="0"/>
            </a:endParaRPr>
          </a:p>
        </p:txBody>
      </p:sp>
      <p:sp>
        <p:nvSpPr>
          <p:cNvPr id="59" name="圆角矩形 58">
            <a:extLst>
              <a:ext uri="{FF2B5EF4-FFF2-40B4-BE49-F238E27FC236}">
                <a16:creationId xmlns:a16="http://schemas.microsoft.com/office/drawing/2014/main" xmlns="" id="{F9779119-E426-2549-A417-0BEA6FE79398}"/>
              </a:ext>
            </a:extLst>
          </p:cNvPr>
          <p:cNvSpPr/>
          <p:nvPr/>
        </p:nvSpPr>
        <p:spPr>
          <a:xfrm>
            <a:off x="7231898" y="2586899"/>
            <a:ext cx="1104659" cy="53327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high impact by SNV features</a:t>
            </a:r>
            <a:endParaRPr kumimoji="1" lang="zh-CN" altLang="en-US" sz="1050" dirty="0">
              <a:solidFill>
                <a:prstClr val="black"/>
              </a:solidFill>
              <a:latin typeface="Helvetica" pitchFamily="2" charset="0"/>
            </a:endParaRPr>
          </a:p>
        </p:txBody>
      </p:sp>
      <p:cxnSp>
        <p:nvCxnSpPr>
          <p:cNvPr id="60" name="直线连接符 59">
            <a:extLst>
              <a:ext uri="{FF2B5EF4-FFF2-40B4-BE49-F238E27FC236}">
                <a16:creationId xmlns:a16="http://schemas.microsoft.com/office/drawing/2014/main" xmlns="" id="{96D10BFE-BA9B-DA48-AB48-697C4986B03B}"/>
              </a:ext>
            </a:extLst>
          </p:cNvPr>
          <p:cNvCxnSpPr>
            <a:cxnSpLocks/>
          </p:cNvCxnSpPr>
          <p:nvPr/>
        </p:nvCxnSpPr>
        <p:spPr>
          <a:xfrm>
            <a:off x="1277494" y="2925357"/>
            <a:ext cx="2233825"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矩形 60">
                <a:extLst>
                  <a:ext uri="{FF2B5EF4-FFF2-40B4-BE49-F238E27FC236}">
                    <a16:creationId xmlns:a16="http://schemas.microsoft.com/office/drawing/2014/main" xmlns="" id="{B03FACB3-9275-9E4F-B62D-1D04F19E2808}"/>
                  </a:ext>
                </a:extLst>
              </p:cNvPr>
              <p:cNvSpPr/>
              <p:nvPr/>
            </p:nvSpPr>
            <p:spPr>
              <a:xfrm>
                <a:off x="6026041" y="2613652"/>
                <a:ext cx="1047448" cy="646331"/>
              </a:xfrm>
              <a:prstGeom prst="rect">
                <a:avLst/>
              </a:prstGeom>
            </p:spPr>
            <p:txBody>
              <a:bodyPr wrap="square">
                <a:spAutoFit/>
              </a:bodyPr>
              <a:lstStyle/>
              <a:p>
                <a:pPr algn="ctr" fontAlgn="auto">
                  <a:spcBef>
                    <a:spcPts val="0"/>
                  </a:spcBef>
                  <a:spcAft>
                    <a:spcPts val="0"/>
                  </a:spcAft>
                </a:pPr>
                <a:r>
                  <a:rPr lang="en-US" altLang="zh-CN" sz="900" dirty="0">
                    <a:solidFill>
                      <a:srgbClr val="FFC000">
                        <a:lumMod val="50000"/>
                      </a:srgbClr>
                    </a:solidFill>
                    <a:latin typeface="Helvetica" pitchFamily="2" charset="0"/>
                    <a:ea typeface="DengXian" charset="-122"/>
                    <a:cs typeface=""/>
                  </a:rPr>
                  <a:t>Prob.</a:t>
                </a:r>
                <a:r>
                  <a:rPr lang="zh-CN" altLang="en-US" sz="900" dirty="0">
                    <a:solidFill>
                      <a:srgbClr val="FFC000">
                        <a:lumMod val="50000"/>
                      </a:srgbClr>
                    </a:solidFill>
                    <a:latin typeface="Helvetica" pitchFamily="2" charset="0"/>
                    <a:ea typeface="DengXian" charset="-122"/>
                    <a:cs typeface=""/>
                  </a:rPr>
                  <a:t> </a:t>
                </a:r>
                <a:r>
                  <a:rPr lang="en-US" altLang="zh-CN" sz="900" dirty="0">
                    <a:solidFill>
                      <a:srgbClr val="FFC000">
                        <a:lumMod val="50000"/>
                      </a:srgbClr>
                    </a:solidFill>
                    <a:latin typeface="Helvetica" pitchFamily="2" charset="0"/>
                    <a:ea typeface="DengXian" charset="-122"/>
                    <a:cs typeface=""/>
                  </a:rPr>
                  <a:t>of</a:t>
                </a:r>
                <a:r>
                  <a:rPr lang="zh-CN" altLang="en-US" sz="900" dirty="0">
                    <a:solidFill>
                      <a:srgbClr val="FFC000">
                        <a:lumMod val="50000"/>
                      </a:srgbClr>
                    </a:solidFill>
                    <a:latin typeface="Helvetica" pitchFamily="2" charset="0"/>
                    <a:ea typeface="DengXian" charset="-122"/>
                    <a:cs typeface=""/>
                  </a:rPr>
                  <a:t> </a:t>
                </a:r>
                <a:endParaRPr lang="en-US" altLang="zh-CN" sz="900" i="1" dirty="0">
                  <a:solidFill>
                    <a:srgbClr val="FFC000">
                      <a:lumMod val="50000"/>
                    </a:srgbClr>
                  </a:solidFill>
                  <a:latin typeface="Helvetica" pitchFamily="2" charset="0"/>
                  <a:ea typeface="Cambria Math" charset="0"/>
                  <a:cs typeface="Cambria Math" charset="0"/>
                </a:endParaRPr>
              </a:p>
              <a:p>
                <a:pPr algn="ctr" fontAlgn="auto">
                  <a:spcBef>
                    <a:spcPts val="0"/>
                  </a:spcBef>
                  <a:spcAft>
                    <a:spcPts val="0"/>
                  </a:spcAft>
                </a:pPr>
                <a14:m>
                  <m:oMath xmlns:m="http://schemas.openxmlformats.org/officeDocument/2006/math">
                    <m:r>
                      <a:rPr lang="en-US" altLang="zh-CN" sz="900" i="1">
                        <a:solidFill>
                          <a:srgbClr val="FFC000">
                            <a:lumMod val="50000"/>
                          </a:srgbClr>
                        </a:solidFill>
                        <a:latin typeface="Cambria Math" charset="0"/>
                        <a:ea typeface="Cambria Math" charset="0"/>
                        <a:cs typeface="Cambria Math" charset="0"/>
                      </a:rPr>
                      <m:t>∆ </m:t>
                    </m:r>
                  </m:oMath>
                </a14:m>
                <a:r>
                  <a:rPr kumimoji="1" lang="en-US" altLang="zh-CN" sz="900" dirty="0">
                    <a:solidFill>
                      <a:srgbClr val="FFC000">
                        <a:lumMod val="50000"/>
                      </a:srgbClr>
                    </a:solidFill>
                    <a:latin typeface="Helvetica" pitchFamily="2" charset="0"/>
                    <a:ea typeface="DengXian" charset="-122"/>
                    <a:cs typeface=""/>
                  </a:rPr>
                  <a:t>BA</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&gt;</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0</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by</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GenoDock:</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64.0%</a:t>
                </a:r>
                <a:r>
                  <a:rPr kumimoji="1" lang="en-US" altLang="zh-CN" sz="900" baseline="30000" dirty="0">
                    <a:solidFill>
                      <a:srgbClr val="FFC000">
                        <a:lumMod val="50000"/>
                      </a:srgbClr>
                    </a:solidFill>
                    <a:latin typeface="Helvetica" pitchFamily="2" charset="0"/>
                    <a:ea typeface="DengXian" charset="-122"/>
                    <a:cs typeface=""/>
                  </a:rPr>
                  <a:t>*</a:t>
                </a:r>
                <a:r>
                  <a:rPr lang="zh-CN" altLang="en-US" sz="900" dirty="0">
                    <a:solidFill>
                      <a:srgbClr val="FFC000">
                        <a:lumMod val="50000"/>
                      </a:srgbClr>
                    </a:solidFill>
                    <a:latin typeface="Helvetica" pitchFamily="2" charset="0"/>
                    <a:ea typeface="DengXian" charset="-122"/>
                    <a:cs typeface=""/>
                  </a:rPr>
                  <a:t> </a:t>
                </a:r>
              </a:p>
            </p:txBody>
          </p:sp>
        </mc:Choice>
        <mc:Fallback xmlns="">
          <p:sp>
            <p:nvSpPr>
              <p:cNvPr id="61" name="矩形 60">
                <a:extLst>
                  <a:ext uri="{FF2B5EF4-FFF2-40B4-BE49-F238E27FC236}">
                    <a16:creationId xmlns:a16="http://schemas.microsoft.com/office/drawing/2014/main" id="{B03FACB3-9275-9E4F-B62D-1D04F19E2808}"/>
                  </a:ext>
                </a:extLst>
              </p:cNvPr>
              <p:cNvSpPr>
                <a:spLocks noRot="1" noChangeAspect="1" noMove="1" noResize="1" noEditPoints="1" noAdjustHandles="1" noChangeArrowheads="1" noChangeShapeType="1" noTextEdit="1"/>
              </p:cNvSpPr>
              <p:nvPr/>
            </p:nvSpPr>
            <p:spPr>
              <a:xfrm>
                <a:off x="8034721" y="2341869"/>
                <a:ext cx="1396597" cy="830997"/>
              </a:xfrm>
              <a:prstGeom prst="rect">
                <a:avLst/>
              </a:prstGeom>
              <a:blipFill>
                <a:blip r:embed="rId7"/>
                <a:stretch>
                  <a:fillRect b="-2985"/>
                </a:stretch>
              </a:blipFill>
            </p:spPr>
            <p:txBody>
              <a:bodyPr/>
              <a:lstStyle/>
              <a:p>
                <a:r>
                  <a:rPr lang="zh-CN" altLang="en-US">
                    <a:noFill/>
                  </a:rPr>
                  <a:t> </a:t>
                </a:r>
              </a:p>
            </p:txBody>
          </p:sp>
        </mc:Fallback>
      </mc:AlternateContent>
      <p:sp>
        <p:nvSpPr>
          <p:cNvPr id="62" name="矩形 61">
            <a:extLst>
              <a:ext uri="{FF2B5EF4-FFF2-40B4-BE49-F238E27FC236}">
                <a16:creationId xmlns:a16="http://schemas.microsoft.com/office/drawing/2014/main" xmlns="" id="{C2006F80-53A5-F24B-9201-216BAD5A2D34}"/>
              </a:ext>
            </a:extLst>
          </p:cNvPr>
          <p:cNvSpPr/>
          <p:nvPr/>
        </p:nvSpPr>
        <p:spPr>
          <a:xfrm>
            <a:off x="867074" y="1146995"/>
            <a:ext cx="34977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(a)</a:t>
            </a:r>
            <a:endParaRPr kumimoji="1" lang="zh-CN" altLang="en-US" sz="1050" dirty="0">
              <a:solidFill>
                <a:prstClr val="black"/>
              </a:solidFill>
              <a:latin typeface="Helvetica" pitchFamily="2" charset="0"/>
              <a:ea typeface="DengXian" charset="-122"/>
              <a:cs typeface=""/>
            </a:endParaRPr>
          </a:p>
        </p:txBody>
      </p:sp>
      <p:grpSp>
        <p:nvGrpSpPr>
          <p:cNvPr id="63" name="组合 62">
            <a:extLst>
              <a:ext uri="{FF2B5EF4-FFF2-40B4-BE49-F238E27FC236}">
                <a16:creationId xmlns:a16="http://schemas.microsoft.com/office/drawing/2014/main" xmlns="" id="{45A94F89-2D1B-164A-902F-594214774046}"/>
              </a:ext>
            </a:extLst>
          </p:cNvPr>
          <p:cNvGrpSpPr/>
          <p:nvPr/>
        </p:nvGrpSpPr>
        <p:grpSpPr>
          <a:xfrm>
            <a:off x="4825977" y="1262412"/>
            <a:ext cx="609839" cy="202648"/>
            <a:chOff x="7792793" y="315069"/>
            <a:chExt cx="813118" cy="270197"/>
          </a:xfrm>
        </p:grpSpPr>
        <p:cxnSp>
          <p:nvCxnSpPr>
            <p:cNvPr id="64" name="直线连接符 63">
              <a:extLst>
                <a:ext uri="{FF2B5EF4-FFF2-40B4-BE49-F238E27FC236}">
                  <a16:creationId xmlns:a16="http://schemas.microsoft.com/office/drawing/2014/main" xmlns="" id="{D60D213B-5D77-BD46-9480-E68D2CB4F0BE}"/>
                </a:ext>
              </a:extLst>
            </p:cNvPr>
            <p:cNvCxnSpPr>
              <a:cxnSpLocks/>
            </p:cNvCxnSpPr>
            <p:nvPr/>
          </p:nvCxnSpPr>
          <p:spPr>
            <a:xfrm flipH="1">
              <a:off x="7792793" y="315069"/>
              <a:ext cx="381346" cy="270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xmlns="" id="{913970E8-0A07-0F4E-B5A7-3FD26F3572C4}"/>
                </a:ext>
              </a:extLst>
            </p:cNvPr>
            <p:cNvCxnSpPr>
              <a:cxnSpLocks/>
            </p:cNvCxnSpPr>
            <p:nvPr/>
          </p:nvCxnSpPr>
          <p:spPr>
            <a:xfrm flipH="1" flipV="1">
              <a:off x="8174138" y="315154"/>
              <a:ext cx="431773" cy="2643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组合 65">
            <a:extLst>
              <a:ext uri="{FF2B5EF4-FFF2-40B4-BE49-F238E27FC236}">
                <a16:creationId xmlns:a16="http://schemas.microsoft.com/office/drawing/2014/main" xmlns="" id="{472F498C-6A18-A84B-B454-D27A94CACB21}"/>
              </a:ext>
            </a:extLst>
          </p:cNvPr>
          <p:cNvGrpSpPr/>
          <p:nvPr/>
        </p:nvGrpSpPr>
        <p:grpSpPr>
          <a:xfrm>
            <a:off x="4380939" y="1906799"/>
            <a:ext cx="631467" cy="213708"/>
            <a:chOff x="7612226" y="2952904"/>
            <a:chExt cx="841956" cy="284944"/>
          </a:xfrm>
        </p:grpSpPr>
        <p:cxnSp>
          <p:nvCxnSpPr>
            <p:cNvPr id="67" name="直线连接符 66">
              <a:extLst>
                <a:ext uri="{FF2B5EF4-FFF2-40B4-BE49-F238E27FC236}">
                  <a16:creationId xmlns:a16="http://schemas.microsoft.com/office/drawing/2014/main" xmlns="" id="{10E34C7B-4793-A245-812D-2196462C0B5B}"/>
                </a:ext>
              </a:extLst>
            </p:cNvPr>
            <p:cNvCxnSpPr>
              <a:cxnSpLocks/>
            </p:cNvCxnSpPr>
            <p:nvPr/>
          </p:nvCxnSpPr>
          <p:spPr>
            <a:xfrm>
              <a:off x="8043742" y="2960760"/>
              <a:ext cx="410440" cy="270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线连接符 67">
              <a:extLst>
                <a:ext uri="{FF2B5EF4-FFF2-40B4-BE49-F238E27FC236}">
                  <a16:creationId xmlns:a16="http://schemas.microsoft.com/office/drawing/2014/main" xmlns="" id="{89C541CE-5600-6D41-9FB8-B8095BB8C0B5}"/>
                </a:ext>
              </a:extLst>
            </p:cNvPr>
            <p:cNvCxnSpPr>
              <a:cxnSpLocks/>
            </p:cNvCxnSpPr>
            <p:nvPr/>
          </p:nvCxnSpPr>
          <p:spPr>
            <a:xfrm flipV="1">
              <a:off x="7612226" y="2952904"/>
              <a:ext cx="400188" cy="28494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9" name="直线连接符 68">
            <a:extLst>
              <a:ext uri="{FF2B5EF4-FFF2-40B4-BE49-F238E27FC236}">
                <a16:creationId xmlns:a16="http://schemas.microsoft.com/office/drawing/2014/main" xmlns="" id="{3B4A50F5-CB96-074A-ADE7-70F88CBAD468}"/>
              </a:ext>
            </a:extLst>
          </p:cNvPr>
          <p:cNvCxnSpPr>
            <a:cxnSpLocks/>
          </p:cNvCxnSpPr>
          <p:nvPr/>
        </p:nvCxnSpPr>
        <p:spPr>
          <a:xfrm flipV="1">
            <a:off x="1268725" y="2084682"/>
            <a:ext cx="2228149" cy="2708"/>
          </a:xfrm>
          <a:prstGeom prst="line">
            <a:avLst/>
          </a:prstGeom>
          <a:ln w="412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xmlns="" id="{2A91568B-2A7B-5A49-80CE-A91013826B74}"/>
              </a:ext>
            </a:extLst>
          </p:cNvPr>
          <p:cNvSpPr txBox="1"/>
          <p:nvPr/>
        </p:nvSpPr>
        <p:spPr>
          <a:xfrm>
            <a:off x="1304662" y="5115853"/>
            <a:ext cx="2334293" cy="415498"/>
          </a:xfrm>
          <a:prstGeom prst="rect">
            <a:avLst/>
          </a:prstGeom>
          <a:noFill/>
        </p:spPr>
        <p:txBody>
          <a:bodyPr wrap="none" rtlCol="0">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human</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FPPS</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&amp;</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zoledronate (ZOL)</a:t>
            </a:r>
          </a:p>
          <a:p>
            <a:pPr fontAlgn="auto">
              <a:spcBef>
                <a:spcPts val="0"/>
              </a:spcBef>
              <a:spcAft>
                <a:spcPts val="0"/>
              </a:spcAft>
            </a:pPr>
            <a:r>
              <a:rPr kumimoji="1" lang="en-US" altLang="zh-CN" sz="1050" dirty="0">
                <a:solidFill>
                  <a:prstClr val="black"/>
                </a:solidFill>
                <a:latin typeface="Helvetica" pitchFamily="2" charset="0"/>
                <a:ea typeface="DengXian" charset="-122"/>
                <a:cs typeface=""/>
              </a:rPr>
              <a:t>PDB:</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4p0w</a:t>
            </a:r>
            <a:endParaRPr kumimoji="1" lang="zh-CN" altLang="en-US" sz="1050" dirty="0">
              <a:solidFill>
                <a:prstClr val="black"/>
              </a:solidFill>
              <a:latin typeface="Helvetica" pitchFamily="2" charset="0"/>
              <a:ea typeface="DengXian" charset="-122"/>
              <a:cs typeface=""/>
            </a:endParaRPr>
          </a:p>
        </p:txBody>
      </p:sp>
      <p:sp>
        <p:nvSpPr>
          <p:cNvPr id="71" name="矩形 70">
            <a:extLst>
              <a:ext uri="{FF2B5EF4-FFF2-40B4-BE49-F238E27FC236}">
                <a16:creationId xmlns:a16="http://schemas.microsoft.com/office/drawing/2014/main" xmlns="" id="{7B7F332A-3292-7D4D-85B7-71DBCA0DEA64}"/>
              </a:ext>
            </a:extLst>
          </p:cNvPr>
          <p:cNvSpPr/>
          <p:nvPr/>
        </p:nvSpPr>
        <p:spPr>
          <a:xfrm>
            <a:off x="2762456" y="3980893"/>
            <a:ext cx="452368"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ZOL</a:t>
            </a:r>
            <a:endParaRPr kumimoji="1" lang="zh-CN" altLang="en-US" sz="1050" dirty="0">
              <a:solidFill>
                <a:prstClr val="black"/>
              </a:solidFill>
              <a:latin typeface="Helvetica" pitchFamily="2" charset="0"/>
              <a:ea typeface="DengXian" charset="-122"/>
              <a:cs typeface=""/>
            </a:endParaRPr>
          </a:p>
        </p:txBody>
      </p:sp>
      <p:sp>
        <p:nvSpPr>
          <p:cNvPr id="72" name="矩形 71">
            <a:extLst>
              <a:ext uri="{FF2B5EF4-FFF2-40B4-BE49-F238E27FC236}">
                <a16:creationId xmlns:a16="http://schemas.microsoft.com/office/drawing/2014/main" xmlns="" id="{8B8B4E0A-2C9C-9A4C-B530-777ECAFB6E79}"/>
              </a:ext>
            </a:extLst>
          </p:cNvPr>
          <p:cNvSpPr/>
          <p:nvPr/>
        </p:nvSpPr>
        <p:spPr>
          <a:xfrm>
            <a:off x="1619695" y="3625610"/>
            <a:ext cx="508473"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R112</a:t>
            </a:r>
            <a:endParaRPr kumimoji="1" lang="zh-CN" altLang="en-US" sz="1050" dirty="0">
              <a:solidFill>
                <a:prstClr val="black"/>
              </a:solidFill>
              <a:latin typeface="Helvetica" pitchFamily="2" charset="0"/>
              <a:ea typeface="DengXian" charset="-122"/>
              <a:cs typeface=""/>
            </a:endParaRPr>
          </a:p>
        </p:txBody>
      </p:sp>
      <p:sp>
        <p:nvSpPr>
          <p:cNvPr id="73" name="矩形 72">
            <a:extLst>
              <a:ext uri="{FF2B5EF4-FFF2-40B4-BE49-F238E27FC236}">
                <a16:creationId xmlns:a16="http://schemas.microsoft.com/office/drawing/2014/main" xmlns="" id="{25603CA4-1CD9-2E4C-B302-DC8A8B703E8F}"/>
              </a:ext>
            </a:extLst>
          </p:cNvPr>
          <p:cNvSpPr/>
          <p:nvPr/>
        </p:nvSpPr>
        <p:spPr>
          <a:xfrm>
            <a:off x="1780781" y="4752570"/>
            <a:ext cx="508473"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H112</a:t>
            </a:r>
            <a:endParaRPr kumimoji="1" lang="zh-CN" altLang="en-US" sz="1050" dirty="0">
              <a:solidFill>
                <a:prstClr val="black"/>
              </a:solidFill>
              <a:latin typeface="Helvetica" pitchFamily="2" charset="0"/>
              <a:ea typeface="DengXian" charset="-122"/>
              <a:cs typeface=""/>
            </a:endParaRPr>
          </a:p>
        </p:txBody>
      </p:sp>
      <p:cxnSp>
        <p:nvCxnSpPr>
          <p:cNvPr id="74" name="直线连接符 73">
            <a:extLst>
              <a:ext uri="{FF2B5EF4-FFF2-40B4-BE49-F238E27FC236}">
                <a16:creationId xmlns:a16="http://schemas.microsoft.com/office/drawing/2014/main" xmlns="" id="{B993C87D-D9A1-5E44-B5D0-2F3E3F8E3480}"/>
              </a:ext>
            </a:extLst>
          </p:cNvPr>
          <p:cNvCxnSpPr>
            <a:cxnSpLocks/>
          </p:cNvCxnSpPr>
          <p:nvPr/>
        </p:nvCxnSpPr>
        <p:spPr>
          <a:xfrm flipH="1" flipV="1">
            <a:off x="3524711" y="3373028"/>
            <a:ext cx="1797" cy="2135243"/>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直线连接符 74">
            <a:extLst>
              <a:ext uri="{FF2B5EF4-FFF2-40B4-BE49-F238E27FC236}">
                <a16:creationId xmlns:a16="http://schemas.microsoft.com/office/drawing/2014/main" xmlns="" id="{B4D0CDF8-165F-014E-9A39-2D7CA60E5C64}"/>
              </a:ext>
            </a:extLst>
          </p:cNvPr>
          <p:cNvCxnSpPr>
            <a:cxnSpLocks/>
          </p:cNvCxnSpPr>
          <p:nvPr/>
        </p:nvCxnSpPr>
        <p:spPr>
          <a:xfrm flipV="1">
            <a:off x="8438110" y="3379718"/>
            <a:ext cx="0" cy="2128553"/>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直线连接符 75">
            <a:extLst>
              <a:ext uri="{FF2B5EF4-FFF2-40B4-BE49-F238E27FC236}">
                <a16:creationId xmlns:a16="http://schemas.microsoft.com/office/drawing/2014/main" xmlns="" id="{D252527A-7EB1-BD4F-B2C6-9C1B5F6CC1D3}"/>
              </a:ext>
            </a:extLst>
          </p:cNvPr>
          <p:cNvCxnSpPr>
            <a:cxnSpLocks/>
          </p:cNvCxnSpPr>
          <p:nvPr/>
        </p:nvCxnSpPr>
        <p:spPr>
          <a:xfrm>
            <a:off x="1275157" y="5133697"/>
            <a:ext cx="2249555"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xmlns="" id="{5C1748D5-8324-6B4E-AB65-9D34922B95BE}"/>
              </a:ext>
            </a:extLst>
          </p:cNvPr>
          <p:cNvSpPr/>
          <p:nvPr/>
        </p:nvSpPr>
        <p:spPr>
          <a:xfrm>
            <a:off x="880263" y="3373028"/>
            <a:ext cx="356188"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(b)</a:t>
            </a:r>
            <a:endParaRPr kumimoji="1" lang="zh-CN" altLang="en-US" sz="1050" dirty="0">
              <a:solidFill>
                <a:prstClr val="black"/>
              </a:solidFill>
              <a:latin typeface="Helvetica" pitchFamily="2" charset="0"/>
              <a:ea typeface="DengXian" charset="-122"/>
              <a:cs typeface=""/>
            </a:endParaRPr>
          </a:p>
        </p:txBody>
      </p:sp>
      <p:cxnSp>
        <p:nvCxnSpPr>
          <p:cNvPr id="78" name="直线连接符 77">
            <a:extLst>
              <a:ext uri="{FF2B5EF4-FFF2-40B4-BE49-F238E27FC236}">
                <a16:creationId xmlns:a16="http://schemas.microsoft.com/office/drawing/2014/main" xmlns="" id="{CF26730B-22A5-0145-854C-4D25DA50827D}"/>
              </a:ext>
            </a:extLst>
          </p:cNvPr>
          <p:cNvCxnSpPr>
            <a:cxnSpLocks/>
          </p:cNvCxnSpPr>
          <p:nvPr/>
        </p:nvCxnSpPr>
        <p:spPr>
          <a:xfrm>
            <a:off x="1274426" y="4312415"/>
            <a:ext cx="2240928" cy="0"/>
          </a:xfrm>
          <a:prstGeom prst="line">
            <a:avLst/>
          </a:prstGeom>
          <a:ln w="412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圆角矩形 78">
            <a:extLst>
              <a:ext uri="{FF2B5EF4-FFF2-40B4-BE49-F238E27FC236}">
                <a16:creationId xmlns:a16="http://schemas.microsoft.com/office/drawing/2014/main" xmlns="" id="{2EFCFD5C-30FD-B14E-A576-0C76BC8E5697}"/>
              </a:ext>
            </a:extLst>
          </p:cNvPr>
          <p:cNvSpPr/>
          <p:nvPr/>
        </p:nvSpPr>
        <p:spPr>
          <a:xfrm>
            <a:off x="7228945" y="3455909"/>
            <a:ext cx="1097280" cy="52757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mutation close</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to</a:t>
            </a:r>
            <a:r>
              <a:rPr kumimoji="1" lang="zh-CN" altLang="en-US" sz="1050" dirty="0">
                <a:solidFill>
                  <a:prstClr val="black"/>
                </a:solidFill>
                <a:latin typeface="Helvetica" pitchFamily="2" charset="0"/>
              </a:rPr>
              <a:t> </a:t>
            </a:r>
            <a:r>
              <a:rPr kumimoji="1" lang="en-US" altLang="zh-CN" sz="1050" dirty="0">
                <a:solidFill>
                  <a:prstClr val="black"/>
                </a:solidFill>
                <a:latin typeface="Helvetica" pitchFamily="2" charset="0"/>
              </a:rPr>
              <a:t>ligand</a:t>
            </a:r>
            <a:endParaRPr kumimoji="1" lang="zh-CN" altLang="en-US" sz="1050" dirty="0">
              <a:solidFill>
                <a:prstClr val="black"/>
              </a:solidFill>
              <a:latin typeface="Helvetica" pitchFamily="2" charset="0"/>
            </a:endParaRPr>
          </a:p>
        </p:txBody>
      </p:sp>
      <p:sp>
        <p:nvSpPr>
          <p:cNvPr id="80" name="圆角矩形 79">
            <a:extLst>
              <a:ext uri="{FF2B5EF4-FFF2-40B4-BE49-F238E27FC236}">
                <a16:creationId xmlns:a16="http://schemas.microsoft.com/office/drawing/2014/main" xmlns="" id="{60D47080-25F3-6541-8B56-3F325050BC8F}"/>
              </a:ext>
            </a:extLst>
          </p:cNvPr>
          <p:cNvSpPr/>
          <p:nvPr/>
        </p:nvSpPr>
        <p:spPr>
          <a:xfrm>
            <a:off x="7235245" y="4904506"/>
            <a:ext cx="1097280" cy="41148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salt bridge disappeared</a:t>
            </a:r>
            <a:endParaRPr kumimoji="1" lang="zh-CN" altLang="en-US" sz="1050" dirty="0">
              <a:solidFill>
                <a:prstClr val="black"/>
              </a:solidFill>
              <a:latin typeface="Helvetica" pitchFamily="2" charset="0"/>
            </a:endParaRPr>
          </a:p>
        </p:txBody>
      </p:sp>
      <p:sp>
        <p:nvSpPr>
          <p:cNvPr id="81" name="圆角矩形 80">
            <a:extLst>
              <a:ext uri="{FF2B5EF4-FFF2-40B4-BE49-F238E27FC236}">
                <a16:creationId xmlns:a16="http://schemas.microsoft.com/office/drawing/2014/main" xmlns="" id="{AA0F5557-D234-E748-B6EB-3E07D0BEFA84}"/>
              </a:ext>
            </a:extLst>
          </p:cNvPr>
          <p:cNvSpPr/>
          <p:nvPr/>
        </p:nvSpPr>
        <p:spPr>
          <a:xfrm>
            <a:off x="7228945" y="4173568"/>
            <a:ext cx="1097280" cy="58811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latin typeface="Helvetica" pitchFamily="2" charset="0"/>
              </a:rPr>
              <a:t>high evolutionary significance</a:t>
            </a:r>
            <a:endParaRPr kumimoji="1" lang="zh-CN" altLang="en-US" sz="1050" dirty="0">
              <a:solidFill>
                <a:prstClr val="black"/>
              </a:solidFill>
              <a:latin typeface="Helvetica" pitchFamily="2" charset="0"/>
            </a:endParaRPr>
          </a:p>
        </p:txBody>
      </p:sp>
      <p:sp>
        <p:nvSpPr>
          <p:cNvPr id="82" name="文本框 81">
            <a:extLst>
              <a:ext uri="{FF2B5EF4-FFF2-40B4-BE49-F238E27FC236}">
                <a16:creationId xmlns:a16="http://schemas.microsoft.com/office/drawing/2014/main" xmlns="" id="{DD749833-8264-184A-9369-522ACE4E04A9}"/>
              </a:ext>
            </a:extLst>
          </p:cNvPr>
          <p:cNvSpPr txBox="1"/>
          <p:nvPr/>
        </p:nvSpPr>
        <p:spPr>
          <a:xfrm>
            <a:off x="4582153" y="906580"/>
            <a:ext cx="1579278" cy="300082"/>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solidFill>
                <a:latin typeface="Helvetica" pitchFamily="2" charset="0"/>
                <a:ea typeface="DengXian" charset="-122"/>
                <a:cs typeface=""/>
              </a:rPr>
              <a:t>DECISION FLOW</a:t>
            </a:r>
            <a:endParaRPr kumimoji="1" lang="zh-CN" altLang="en-US" sz="1350" dirty="0">
              <a:solidFill>
                <a:prstClr val="black"/>
              </a:solidFill>
              <a:latin typeface="Helvetica" pitchFamily="2" charset="0"/>
              <a:ea typeface="DengXian" charset="-122"/>
              <a:cs typeface=""/>
            </a:endParaRPr>
          </a:p>
        </p:txBody>
      </p:sp>
      <p:sp>
        <p:nvSpPr>
          <p:cNvPr id="83" name="文本框 82">
            <a:extLst>
              <a:ext uri="{FF2B5EF4-FFF2-40B4-BE49-F238E27FC236}">
                <a16:creationId xmlns:a16="http://schemas.microsoft.com/office/drawing/2014/main" xmlns="" id="{0396DC15-F143-164C-BC08-E6493AD52EB5}"/>
              </a:ext>
            </a:extLst>
          </p:cNvPr>
          <p:cNvSpPr txBox="1"/>
          <p:nvPr/>
        </p:nvSpPr>
        <p:spPr>
          <a:xfrm>
            <a:off x="7100645" y="903238"/>
            <a:ext cx="1412759" cy="300082"/>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solidFill>
                <a:latin typeface="Helvetica" pitchFamily="2" charset="0"/>
                <a:ea typeface="DengXian" charset="-122"/>
                <a:cs typeface=""/>
              </a:rPr>
              <a:t>EXPLANATION</a:t>
            </a:r>
            <a:endParaRPr kumimoji="1" lang="zh-CN" altLang="en-US" sz="1350" dirty="0">
              <a:solidFill>
                <a:prstClr val="black"/>
              </a:solidFill>
              <a:latin typeface="Helvetica" pitchFamily="2" charset="0"/>
              <a:ea typeface="DengXian" charset="-122"/>
              <a:cs typeface=""/>
            </a:endParaRPr>
          </a:p>
        </p:txBody>
      </p:sp>
      <p:sp>
        <p:nvSpPr>
          <p:cNvPr id="84" name="文本框 83">
            <a:extLst>
              <a:ext uri="{FF2B5EF4-FFF2-40B4-BE49-F238E27FC236}">
                <a16:creationId xmlns:a16="http://schemas.microsoft.com/office/drawing/2014/main" xmlns="" id="{E4D5572C-9AF9-8949-8BD3-1A02F2F3C328}"/>
              </a:ext>
            </a:extLst>
          </p:cNvPr>
          <p:cNvSpPr txBox="1"/>
          <p:nvPr/>
        </p:nvSpPr>
        <p:spPr>
          <a:xfrm>
            <a:off x="1660663" y="903681"/>
            <a:ext cx="1499321" cy="300082"/>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solidFill>
                <a:latin typeface="Helvetica" pitchFamily="2" charset="0"/>
                <a:ea typeface="DengXian" charset="-122"/>
                <a:cs typeface=""/>
              </a:rPr>
              <a:t>VISUALIZATION</a:t>
            </a:r>
            <a:endParaRPr kumimoji="1" lang="zh-CN" altLang="en-US" sz="1350" dirty="0">
              <a:solidFill>
                <a:prstClr val="black"/>
              </a:solidFill>
              <a:latin typeface="Helvetica" pitchFamily="2" charset="0"/>
              <a:ea typeface="DengXian" charset="-122"/>
              <a:cs typeface=""/>
            </a:endParaRPr>
          </a:p>
        </p:txBody>
      </p:sp>
      <p:sp>
        <p:nvSpPr>
          <p:cNvPr id="85" name="矩形 84">
            <a:extLst>
              <a:ext uri="{FF2B5EF4-FFF2-40B4-BE49-F238E27FC236}">
                <a16:creationId xmlns:a16="http://schemas.microsoft.com/office/drawing/2014/main" xmlns="" id="{C087A012-930C-804C-8C92-6904BB6B19FD}"/>
              </a:ext>
            </a:extLst>
          </p:cNvPr>
          <p:cNvSpPr/>
          <p:nvPr/>
        </p:nvSpPr>
        <p:spPr>
          <a:xfrm rot="16200000">
            <a:off x="945428" y="1519651"/>
            <a:ext cx="39305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WT</a:t>
            </a:r>
            <a:endParaRPr kumimoji="1" lang="zh-CN" altLang="en-US" sz="1050" dirty="0">
              <a:solidFill>
                <a:prstClr val="black"/>
              </a:solidFill>
              <a:latin typeface="Helvetica" pitchFamily="2" charset="0"/>
              <a:ea typeface="DengXian" charset="-122"/>
              <a:cs typeface=""/>
            </a:endParaRPr>
          </a:p>
        </p:txBody>
      </p:sp>
      <p:sp>
        <p:nvSpPr>
          <p:cNvPr id="86" name="矩形 85">
            <a:extLst>
              <a:ext uri="{FF2B5EF4-FFF2-40B4-BE49-F238E27FC236}">
                <a16:creationId xmlns:a16="http://schemas.microsoft.com/office/drawing/2014/main" xmlns="" id="{1C6DD2F0-547D-3744-B14F-A179CED7B048}"/>
              </a:ext>
            </a:extLst>
          </p:cNvPr>
          <p:cNvSpPr/>
          <p:nvPr/>
        </p:nvSpPr>
        <p:spPr>
          <a:xfrm rot="16200000">
            <a:off x="899686" y="2369701"/>
            <a:ext cx="476412"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MUT</a:t>
            </a:r>
            <a:endParaRPr kumimoji="1" lang="zh-CN" altLang="en-US" sz="1050" dirty="0">
              <a:solidFill>
                <a:prstClr val="black"/>
              </a:solidFill>
              <a:latin typeface="Helvetica" pitchFamily="2" charset="0"/>
              <a:ea typeface="DengXian" charset="-122"/>
              <a:cs typeface=""/>
            </a:endParaRPr>
          </a:p>
        </p:txBody>
      </p:sp>
      <p:sp>
        <p:nvSpPr>
          <p:cNvPr id="87" name="椭圆 86">
            <a:extLst>
              <a:ext uri="{FF2B5EF4-FFF2-40B4-BE49-F238E27FC236}">
                <a16:creationId xmlns:a16="http://schemas.microsoft.com/office/drawing/2014/main" xmlns="" id="{AE6242B2-D52E-FA45-A99D-F462595E15A5}"/>
              </a:ext>
            </a:extLst>
          </p:cNvPr>
          <p:cNvSpPr/>
          <p:nvPr/>
        </p:nvSpPr>
        <p:spPr>
          <a:xfrm>
            <a:off x="1274426" y="5567576"/>
            <a:ext cx="133727" cy="1279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88" name="矩形 87">
            <a:extLst>
              <a:ext uri="{FF2B5EF4-FFF2-40B4-BE49-F238E27FC236}">
                <a16:creationId xmlns:a16="http://schemas.microsoft.com/office/drawing/2014/main" xmlns="" id="{2DA050EB-E1F4-C747-8A04-B5AA1D503ECB}"/>
              </a:ext>
            </a:extLst>
          </p:cNvPr>
          <p:cNvSpPr/>
          <p:nvPr/>
        </p:nvSpPr>
        <p:spPr>
          <a:xfrm>
            <a:off x="2452964" y="5567576"/>
            <a:ext cx="130302" cy="13030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89" name="三角形 88">
            <a:extLst>
              <a:ext uri="{FF2B5EF4-FFF2-40B4-BE49-F238E27FC236}">
                <a16:creationId xmlns:a16="http://schemas.microsoft.com/office/drawing/2014/main" xmlns="" id="{25BB3035-E404-3B46-9685-5264FBD8E6BC}"/>
              </a:ext>
            </a:extLst>
          </p:cNvPr>
          <p:cNvSpPr/>
          <p:nvPr/>
        </p:nvSpPr>
        <p:spPr>
          <a:xfrm>
            <a:off x="3377666" y="5565252"/>
            <a:ext cx="130302" cy="13030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mc:AlternateContent xmlns:mc="http://schemas.openxmlformats.org/markup-compatibility/2006" xmlns:a14="http://schemas.microsoft.com/office/drawing/2010/main">
        <mc:Choice Requires="a14">
          <p:sp>
            <p:nvSpPr>
              <p:cNvPr id="90" name="矩形 89">
                <a:extLst>
                  <a:ext uri="{FF2B5EF4-FFF2-40B4-BE49-F238E27FC236}">
                    <a16:creationId xmlns:a16="http://schemas.microsoft.com/office/drawing/2014/main" xmlns="" id="{7249D89D-4E92-E241-AE28-7442B1AEF6DA}"/>
                  </a:ext>
                </a:extLst>
              </p:cNvPr>
              <p:cNvSpPr/>
              <p:nvPr/>
            </p:nvSpPr>
            <p:spPr>
              <a:xfrm>
                <a:off x="6001381" y="4819405"/>
                <a:ext cx="1047448" cy="646331"/>
              </a:xfrm>
              <a:prstGeom prst="rect">
                <a:avLst/>
              </a:prstGeom>
            </p:spPr>
            <p:txBody>
              <a:bodyPr wrap="square">
                <a:spAutoFit/>
              </a:bodyPr>
              <a:lstStyle/>
              <a:p>
                <a:pPr algn="ctr" fontAlgn="auto">
                  <a:spcBef>
                    <a:spcPts val="0"/>
                  </a:spcBef>
                  <a:spcAft>
                    <a:spcPts val="0"/>
                  </a:spcAft>
                </a:pPr>
                <a:r>
                  <a:rPr lang="en-US" altLang="zh-CN" sz="900" dirty="0">
                    <a:solidFill>
                      <a:srgbClr val="FFC000">
                        <a:lumMod val="50000"/>
                      </a:srgbClr>
                    </a:solidFill>
                    <a:latin typeface="Helvetica" pitchFamily="2" charset="0"/>
                    <a:ea typeface="DengXian" charset="-122"/>
                    <a:cs typeface=""/>
                  </a:rPr>
                  <a:t>Prob.</a:t>
                </a:r>
                <a:r>
                  <a:rPr lang="zh-CN" altLang="en-US" sz="900" dirty="0">
                    <a:solidFill>
                      <a:srgbClr val="FFC000">
                        <a:lumMod val="50000"/>
                      </a:srgbClr>
                    </a:solidFill>
                    <a:latin typeface="Helvetica" pitchFamily="2" charset="0"/>
                    <a:ea typeface="DengXian" charset="-122"/>
                    <a:cs typeface=""/>
                  </a:rPr>
                  <a:t> </a:t>
                </a:r>
                <a:r>
                  <a:rPr lang="en-US" altLang="zh-CN" sz="900" dirty="0">
                    <a:solidFill>
                      <a:srgbClr val="FFC000">
                        <a:lumMod val="50000"/>
                      </a:srgbClr>
                    </a:solidFill>
                    <a:latin typeface="Helvetica" pitchFamily="2" charset="0"/>
                    <a:ea typeface="DengXian" charset="-122"/>
                    <a:cs typeface=""/>
                  </a:rPr>
                  <a:t>of</a:t>
                </a:r>
                <a:r>
                  <a:rPr lang="zh-CN" altLang="en-US" sz="900" dirty="0">
                    <a:solidFill>
                      <a:srgbClr val="FFC000">
                        <a:lumMod val="50000"/>
                      </a:srgbClr>
                    </a:solidFill>
                    <a:latin typeface="Helvetica" pitchFamily="2" charset="0"/>
                    <a:ea typeface="DengXian" charset="-122"/>
                    <a:cs typeface=""/>
                  </a:rPr>
                  <a:t> </a:t>
                </a:r>
                <a:endParaRPr lang="en-US" altLang="zh-CN" sz="900" i="1" dirty="0">
                  <a:solidFill>
                    <a:srgbClr val="FFC000">
                      <a:lumMod val="50000"/>
                    </a:srgbClr>
                  </a:solidFill>
                  <a:latin typeface="Helvetica" pitchFamily="2" charset="0"/>
                  <a:ea typeface="Cambria Math" charset="0"/>
                  <a:cs typeface="Cambria Math" charset="0"/>
                </a:endParaRPr>
              </a:p>
              <a:p>
                <a:pPr algn="ctr" fontAlgn="auto">
                  <a:spcBef>
                    <a:spcPts val="0"/>
                  </a:spcBef>
                  <a:spcAft>
                    <a:spcPts val="0"/>
                  </a:spcAft>
                </a:pPr>
                <a14:m>
                  <m:oMath xmlns:m="http://schemas.openxmlformats.org/officeDocument/2006/math">
                    <m:r>
                      <a:rPr lang="en-US" altLang="zh-CN" sz="900" i="1">
                        <a:solidFill>
                          <a:srgbClr val="FFC000">
                            <a:lumMod val="50000"/>
                          </a:srgbClr>
                        </a:solidFill>
                        <a:latin typeface="Cambria Math" charset="0"/>
                        <a:ea typeface="Cambria Math" charset="0"/>
                        <a:cs typeface="Cambria Math" charset="0"/>
                      </a:rPr>
                      <m:t>∆ </m:t>
                    </m:r>
                  </m:oMath>
                </a14:m>
                <a:r>
                  <a:rPr kumimoji="1" lang="en-US" altLang="zh-CN" sz="900" dirty="0">
                    <a:solidFill>
                      <a:srgbClr val="FFC000">
                        <a:lumMod val="50000"/>
                      </a:srgbClr>
                    </a:solidFill>
                    <a:latin typeface="Helvetica" pitchFamily="2" charset="0"/>
                    <a:ea typeface="DengXian" charset="-122"/>
                    <a:cs typeface=""/>
                  </a:rPr>
                  <a:t>BA</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&gt;</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0</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by</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GenoDock:</a:t>
                </a:r>
                <a:r>
                  <a:rPr kumimoji="1" lang="zh-CN" altLang="en-US" sz="900" dirty="0">
                    <a:solidFill>
                      <a:srgbClr val="FFC000">
                        <a:lumMod val="50000"/>
                      </a:srgbClr>
                    </a:solidFill>
                    <a:latin typeface="Helvetica" pitchFamily="2" charset="0"/>
                    <a:ea typeface="DengXian" charset="-122"/>
                    <a:cs typeface=""/>
                  </a:rPr>
                  <a:t> </a:t>
                </a:r>
                <a:r>
                  <a:rPr kumimoji="1" lang="en-US" altLang="zh-CN" sz="900" dirty="0">
                    <a:solidFill>
                      <a:srgbClr val="FFC000">
                        <a:lumMod val="50000"/>
                      </a:srgbClr>
                    </a:solidFill>
                    <a:latin typeface="Helvetica" pitchFamily="2" charset="0"/>
                    <a:ea typeface="DengXian" charset="-122"/>
                    <a:cs typeface=""/>
                  </a:rPr>
                  <a:t>99.8%</a:t>
                </a:r>
                <a:r>
                  <a:rPr kumimoji="1" lang="en-US" altLang="zh-CN" sz="900" baseline="30000" dirty="0">
                    <a:solidFill>
                      <a:srgbClr val="FFC000">
                        <a:lumMod val="50000"/>
                      </a:srgbClr>
                    </a:solidFill>
                    <a:latin typeface="Helvetica" pitchFamily="2" charset="0"/>
                    <a:ea typeface="DengXian" charset="-122"/>
                    <a:cs typeface=""/>
                  </a:rPr>
                  <a:t>*</a:t>
                </a:r>
                <a:r>
                  <a:rPr lang="zh-CN" altLang="en-US" sz="900" dirty="0">
                    <a:solidFill>
                      <a:srgbClr val="FFC000">
                        <a:lumMod val="50000"/>
                      </a:srgbClr>
                    </a:solidFill>
                    <a:latin typeface="Helvetica" pitchFamily="2" charset="0"/>
                    <a:ea typeface="DengXian" charset="-122"/>
                    <a:cs typeface=""/>
                  </a:rPr>
                  <a:t> </a:t>
                </a:r>
              </a:p>
            </p:txBody>
          </p:sp>
        </mc:Choice>
        <mc:Fallback xmlns="">
          <p:sp>
            <p:nvSpPr>
              <p:cNvPr id="90" name="矩形 89">
                <a:extLst>
                  <a:ext uri="{FF2B5EF4-FFF2-40B4-BE49-F238E27FC236}">
                    <a16:creationId xmlns:a16="http://schemas.microsoft.com/office/drawing/2014/main" id="{7249D89D-4E92-E241-AE28-7442B1AEF6DA}"/>
                  </a:ext>
                </a:extLst>
              </p:cNvPr>
              <p:cNvSpPr>
                <a:spLocks noRot="1" noChangeAspect="1" noMove="1" noResize="1" noEditPoints="1" noAdjustHandles="1" noChangeArrowheads="1" noChangeShapeType="1" noTextEdit="1"/>
              </p:cNvSpPr>
              <p:nvPr/>
            </p:nvSpPr>
            <p:spPr>
              <a:xfrm>
                <a:off x="8001841" y="5282872"/>
                <a:ext cx="1396597" cy="830997"/>
              </a:xfrm>
              <a:prstGeom prst="rect">
                <a:avLst/>
              </a:prstGeom>
              <a:blipFill>
                <a:blip r:embed="rId8"/>
                <a:stretch>
                  <a:fillRect b="-3030"/>
                </a:stretch>
              </a:blipFill>
            </p:spPr>
            <p:txBody>
              <a:bodyPr/>
              <a:lstStyle/>
              <a:p>
                <a:r>
                  <a:rPr lang="zh-CN" altLang="en-US">
                    <a:noFill/>
                  </a:rPr>
                  <a:t> </a:t>
                </a:r>
              </a:p>
            </p:txBody>
          </p:sp>
        </mc:Fallback>
      </mc:AlternateContent>
      <p:sp>
        <p:nvSpPr>
          <p:cNvPr id="91" name="圆角矩形 90">
            <a:extLst>
              <a:ext uri="{FF2B5EF4-FFF2-40B4-BE49-F238E27FC236}">
                <a16:creationId xmlns:a16="http://schemas.microsoft.com/office/drawing/2014/main" xmlns="" id="{D659E08C-2ED7-5241-8782-EB88B6CD3253}"/>
              </a:ext>
            </a:extLst>
          </p:cNvPr>
          <p:cNvSpPr/>
          <p:nvPr/>
        </p:nvSpPr>
        <p:spPr>
          <a:xfrm>
            <a:off x="6013588" y="2586898"/>
            <a:ext cx="1021778" cy="637760"/>
          </a:xfrm>
          <a:prstGeom prst="roundRect">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92" name="圆角矩形 91">
            <a:extLst>
              <a:ext uri="{FF2B5EF4-FFF2-40B4-BE49-F238E27FC236}">
                <a16:creationId xmlns:a16="http://schemas.microsoft.com/office/drawing/2014/main" xmlns="" id="{FA94255B-613B-0546-ACBC-7E8BA3D2C1A0}"/>
              </a:ext>
            </a:extLst>
          </p:cNvPr>
          <p:cNvSpPr/>
          <p:nvPr/>
        </p:nvSpPr>
        <p:spPr>
          <a:xfrm>
            <a:off x="5995552" y="4783038"/>
            <a:ext cx="1021778" cy="663223"/>
          </a:xfrm>
          <a:prstGeom prst="roundRect">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93" name="虚尾箭头 92">
            <a:extLst>
              <a:ext uri="{FF2B5EF4-FFF2-40B4-BE49-F238E27FC236}">
                <a16:creationId xmlns:a16="http://schemas.microsoft.com/office/drawing/2014/main" xmlns="" id="{88614E32-EE30-9442-AA61-ACC43E0C6D69}"/>
              </a:ext>
            </a:extLst>
          </p:cNvPr>
          <p:cNvSpPr/>
          <p:nvPr/>
        </p:nvSpPr>
        <p:spPr>
          <a:xfrm>
            <a:off x="5306932" y="2862322"/>
            <a:ext cx="343400" cy="179288"/>
          </a:xfrm>
          <a:prstGeom prst="striped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94" name="虚尾箭头 93">
            <a:extLst>
              <a:ext uri="{FF2B5EF4-FFF2-40B4-BE49-F238E27FC236}">
                <a16:creationId xmlns:a16="http://schemas.microsoft.com/office/drawing/2014/main" xmlns="" id="{131ACD68-2917-3D49-B472-733E8FDE5E30}"/>
              </a:ext>
            </a:extLst>
          </p:cNvPr>
          <p:cNvSpPr/>
          <p:nvPr/>
        </p:nvSpPr>
        <p:spPr>
          <a:xfrm>
            <a:off x="5312146" y="5082981"/>
            <a:ext cx="343400" cy="179288"/>
          </a:xfrm>
          <a:prstGeom prst="striped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95" name="矩形 94">
            <a:extLst>
              <a:ext uri="{FF2B5EF4-FFF2-40B4-BE49-F238E27FC236}">
                <a16:creationId xmlns:a16="http://schemas.microsoft.com/office/drawing/2014/main" xmlns="" id="{875ECDBC-DA07-6742-961F-4D0B46BD1A37}"/>
              </a:ext>
            </a:extLst>
          </p:cNvPr>
          <p:cNvSpPr/>
          <p:nvPr/>
        </p:nvSpPr>
        <p:spPr>
          <a:xfrm>
            <a:off x="3877446" y="4642603"/>
            <a:ext cx="1524046" cy="415498"/>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large polar surface area of ligand</a:t>
            </a:r>
            <a:endParaRPr lang="zh-CN" altLang="en-US" sz="1050" b="0" dirty="0">
              <a:solidFill>
                <a:prstClr val="black"/>
              </a:solidFill>
              <a:latin typeface="Helvetica" pitchFamily="2" charset="0"/>
              <a:ea typeface="DengXian" charset="-122"/>
              <a:cs typeface=""/>
            </a:endParaRPr>
          </a:p>
        </p:txBody>
      </p:sp>
      <p:sp>
        <p:nvSpPr>
          <p:cNvPr id="96" name="矩形 95">
            <a:extLst>
              <a:ext uri="{FF2B5EF4-FFF2-40B4-BE49-F238E27FC236}">
                <a16:creationId xmlns:a16="http://schemas.microsoft.com/office/drawing/2014/main" xmlns="" id="{AED2D2BD-2DA2-8D4F-86F2-71A7BF6B976A}"/>
              </a:ext>
            </a:extLst>
          </p:cNvPr>
          <p:cNvSpPr/>
          <p:nvPr/>
        </p:nvSpPr>
        <p:spPr>
          <a:xfrm>
            <a:off x="3902030" y="5001620"/>
            <a:ext cx="1352473" cy="415498"/>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increased hydrophobicity</a:t>
            </a:r>
            <a:endParaRPr lang="zh-CN" altLang="en-US" sz="1050" b="0" dirty="0">
              <a:solidFill>
                <a:prstClr val="black"/>
              </a:solidFill>
              <a:latin typeface="Helvetica" pitchFamily="2" charset="0"/>
              <a:ea typeface="DengXian" charset="-122"/>
              <a:cs typeface=""/>
            </a:endParaRPr>
          </a:p>
        </p:txBody>
      </p:sp>
      <p:grpSp>
        <p:nvGrpSpPr>
          <p:cNvPr id="97" name="组合 96">
            <a:extLst>
              <a:ext uri="{FF2B5EF4-FFF2-40B4-BE49-F238E27FC236}">
                <a16:creationId xmlns:a16="http://schemas.microsoft.com/office/drawing/2014/main" xmlns="" id="{4512AC0D-1211-8C49-AB27-A850C289412E}"/>
              </a:ext>
            </a:extLst>
          </p:cNvPr>
          <p:cNvGrpSpPr/>
          <p:nvPr/>
        </p:nvGrpSpPr>
        <p:grpSpPr>
          <a:xfrm>
            <a:off x="3650471" y="1465313"/>
            <a:ext cx="1432902" cy="415498"/>
            <a:chOff x="4787212" y="925711"/>
            <a:chExt cx="1910536" cy="553996"/>
          </a:xfrm>
        </p:grpSpPr>
        <p:sp>
          <p:nvSpPr>
            <p:cNvPr id="98" name="矩形 97">
              <a:extLst>
                <a:ext uri="{FF2B5EF4-FFF2-40B4-BE49-F238E27FC236}">
                  <a16:creationId xmlns:a16="http://schemas.microsoft.com/office/drawing/2014/main" xmlns="" id="{872013F2-A470-A741-BE16-927E9894F70C}"/>
                </a:ext>
              </a:extLst>
            </p:cNvPr>
            <p:cNvSpPr/>
            <p:nvPr/>
          </p:nvSpPr>
          <p:spPr>
            <a:xfrm>
              <a:off x="4894451" y="925711"/>
              <a:ext cx="1803297" cy="553996"/>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distance</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from</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ligand</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&lt;</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3Å</a:t>
              </a:r>
              <a:endParaRPr lang="zh-CN" altLang="en-US" sz="1050" b="0" dirty="0">
                <a:solidFill>
                  <a:prstClr val="black"/>
                </a:solidFill>
                <a:latin typeface="Helvetica" pitchFamily="2" charset="0"/>
                <a:ea typeface="DengXian" charset="-122"/>
                <a:cs typeface=""/>
              </a:endParaRPr>
            </a:p>
          </p:txBody>
        </p:sp>
        <p:sp>
          <p:nvSpPr>
            <p:cNvPr id="99" name="文本框 98">
              <a:extLst>
                <a:ext uri="{FF2B5EF4-FFF2-40B4-BE49-F238E27FC236}">
                  <a16:creationId xmlns:a16="http://schemas.microsoft.com/office/drawing/2014/main" xmlns="" id="{17E7E43B-6840-4047-B22A-9B1217C82C37}"/>
                </a:ext>
              </a:extLst>
            </p:cNvPr>
            <p:cNvSpPr txBox="1"/>
            <p:nvPr/>
          </p:nvSpPr>
          <p:spPr>
            <a:xfrm>
              <a:off x="4787212" y="951927"/>
              <a:ext cx="346677" cy="338554"/>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1</a:t>
              </a:r>
              <a:endParaRPr kumimoji="1" lang="zh-CN" altLang="en-US" sz="1050" dirty="0">
                <a:solidFill>
                  <a:srgbClr val="FF0000"/>
                </a:solidFill>
                <a:latin typeface="Helvetica" pitchFamily="2" charset="0"/>
                <a:ea typeface="DengXian" charset="-122"/>
                <a:cs typeface=""/>
              </a:endParaRPr>
            </a:p>
          </p:txBody>
        </p:sp>
        <p:sp>
          <p:nvSpPr>
            <p:cNvPr id="100" name="椭圆 99">
              <a:extLst>
                <a:ext uri="{FF2B5EF4-FFF2-40B4-BE49-F238E27FC236}">
                  <a16:creationId xmlns:a16="http://schemas.microsoft.com/office/drawing/2014/main" xmlns="" id="{1DEBCF4D-E098-0B43-9225-C52AAA170DF4}"/>
                </a:ext>
              </a:extLst>
            </p:cNvPr>
            <p:cNvSpPr/>
            <p:nvPr/>
          </p:nvSpPr>
          <p:spPr>
            <a:xfrm>
              <a:off x="5039441" y="1011606"/>
              <a:ext cx="178302" cy="170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grpSp>
      <p:grpSp>
        <p:nvGrpSpPr>
          <p:cNvPr id="101" name="组合 100">
            <a:extLst>
              <a:ext uri="{FF2B5EF4-FFF2-40B4-BE49-F238E27FC236}">
                <a16:creationId xmlns:a16="http://schemas.microsoft.com/office/drawing/2014/main" xmlns="" id="{9D847A2C-C69C-8B44-B8F1-B5E9B31D2050}"/>
              </a:ext>
            </a:extLst>
          </p:cNvPr>
          <p:cNvGrpSpPr/>
          <p:nvPr/>
        </p:nvGrpSpPr>
        <p:grpSpPr>
          <a:xfrm>
            <a:off x="5090556" y="2100487"/>
            <a:ext cx="1170508" cy="577081"/>
            <a:chOff x="7979323" y="836412"/>
            <a:chExt cx="1560677" cy="769440"/>
          </a:xfrm>
        </p:grpSpPr>
        <p:sp>
          <p:nvSpPr>
            <p:cNvPr id="102" name="矩形 101">
              <a:extLst>
                <a:ext uri="{FF2B5EF4-FFF2-40B4-BE49-F238E27FC236}">
                  <a16:creationId xmlns:a16="http://schemas.microsoft.com/office/drawing/2014/main" xmlns="" id="{8C331F8B-9B1B-DE4C-884C-8F92DA10DD4B}"/>
                </a:ext>
              </a:extLst>
            </p:cNvPr>
            <p:cNvSpPr/>
            <p:nvPr/>
          </p:nvSpPr>
          <p:spPr>
            <a:xfrm>
              <a:off x="8010790" y="836412"/>
              <a:ext cx="1529210" cy="769440"/>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volume</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increased</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by</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33.3%</a:t>
              </a:r>
              <a:endParaRPr lang="zh-CN" altLang="en-US" sz="1050" b="0" dirty="0">
                <a:solidFill>
                  <a:prstClr val="black"/>
                </a:solidFill>
                <a:latin typeface="Helvetica" pitchFamily="2" charset="0"/>
                <a:ea typeface="DengXian" charset="-122"/>
                <a:cs typeface=""/>
              </a:endParaRPr>
            </a:p>
          </p:txBody>
        </p:sp>
        <p:sp>
          <p:nvSpPr>
            <p:cNvPr id="103" name="椭圆 102">
              <a:extLst>
                <a:ext uri="{FF2B5EF4-FFF2-40B4-BE49-F238E27FC236}">
                  <a16:creationId xmlns:a16="http://schemas.microsoft.com/office/drawing/2014/main" xmlns="" id="{ABBAB1DE-97A6-2342-922C-49C77EBFB203}"/>
                </a:ext>
              </a:extLst>
            </p:cNvPr>
            <p:cNvSpPr/>
            <p:nvPr/>
          </p:nvSpPr>
          <p:spPr>
            <a:xfrm>
              <a:off x="8234377" y="924786"/>
              <a:ext cx="178302" cy="170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04" name="文本框 103">
              <a:extLst>
                <a:ext uri="{FF2B5EF4-FFF2-40B4-BE49-F238E27FC236}">
                  <a16:creationId xmlns:a16="http://schemas.microsoft.com/office/drawing/2014/main" xmlns="" id="{C522007F-2DC7-E046-A980-E827949D35B6}"/>
                </a:ext>
              </a:extLst>
            </p:cNvPr>
            <p:cNvSpPr txBox="1"/>
            <p:nvPr/>
          </p:nvSpPr>
          <p:spPr>
            <a:xfrm>
              <a:off x="7979323" y="849368"/>
              <a:ext cx="346677" cy="338554"/>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3</a:t>
              </a:r>
              <a:endParaRPr kumimoji="1" lang="zh-CN" altLang="en-US" sz="1050" dirty="0">
                <a:solidFill>
                  <a:srgbClr val="FF0000"/>
                </a:solidFill>
                <a:latin typeface="Helvetica" pitchFamily="2" charset="0"/>
                <a:ea typeface="DengXian" charset="-122"/>
                <a:cs typeface=""/>
              </a:endParaRPr>
            </a:p>
          </p:txBody>
        </p:sp>
      </p:grpSp>
      <p:grpSp>
        <p:nvGrpSpPr>
          <p:cNvPr id="105" name="组合 104">
            <a:extLst>
              <a:ext uri="{FF2B5EF4-FFF2-40B4-BE49-F238E27FC236}">
                <a16:creationId xmlns:a16="http://schemas.microsoft.com/office/drawing/2014/main" xmlns="" id="{12E21B6A-D6F5-4E4D-9638-D8027FCAED38}"/>
              </a:ext>
            </a:extLst>
          </p:cNvPr>
          <p:cNvGrpSpPr/>
          <p:nvPr/>
        </p:nvGrpSpPr>
        <p:grpSpPr>
          <a:xfrm>
            <a:off x="3896455" y="2645614"/>
            <a:ext cx="1250318" cy="616444"/>
            <a:chOff x="5439723" y="1799085"/>
            <a:chExt cx="1667091" cy="821926"/>
          </a:xfrm>
        </p:grpSpPr>
        <p:sp>
          <p:nvSpPr>
            <p:cNvPr id="106" name="矩形 105">
              <a:extLst>
                <a:ext uri="{FF2B5EF4-FFF2-40B4-BE49-F238E27FC236}">
                  <a16:creationId xmlns:a16="http://schemas.microsoft.com/office/drawing/2014/main" xmlns="" id="{83551C5C-7B7D-6B45-8C34-E0C4BC65496E}"/>
                </a:ext>
              </a:extLst>
            </p:cNvPr>
            <p:cNvSpPr/>
            <p:nvPr/>
          </p:nvSpPr>
          <p:spPr>
            <a:xfrm>
              <a:off x="5885215" y="1799085"/>
              <a:ext cx="1221599" cy="769442"/>
            </a:xfrm>
            <a:prstGeom prst="rect">
              <a:avLst/>
            </a:prstGeom>
          </p:spPr>
          <p:txBody>
            <a:bodyPr wrap="squar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GERP</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5.9</a:t>
              </a:r>
            </a:p>
            <a:p>
              <a:pPr fontAlgn="auto">
                <a:spcBef>
                  <a:spcPts val="0"/>
                </a:spcBef>
                <a:spcAft>
                  <a:spcPts val="0"/>
                </a:spcAft>
              </a:pPr>
              <a:r>
                <a:rPr kumimoji="1" lang="en-US" altLang="zh-CN" sz="1050" dirty="0">
                  <a:solidFill>
                    <a:prstClr val="black"/>
                  </a:solidFill>
                  <a:latin typeface="Helvetica" pitchFamily="2" charset="0"/>
                  <a:ea typeface="DengXian" charset="-122"/>
                  <a:cs typeface=""/>
                </a:rPr>
                <a:t>PPH</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1</a:t>
              </a:r>
            </a:p>
            <a:p>
              <a:pPr fontAlgn="auto">
                <a:spcBef>
                  <a:spcPts val="0"/>
                </a:spcBef>
                <a:spcAft>
                  <a:spcPts val="0"/>
                </a:spcAft>
              </a:pPr>
              <a:r>
                <a:rPr kumimoji="1" lang="en-US" altLang="zh-CN" sz="1050" dirty="0">
                  <a:solidFill>
                    <a:prstClr val="black"/>
                  </a:solidFill>
                  <a:latin typeface="Helvetica" pitchFamily="2" charset="0"/>
                  <a:ea typeface="DengXian" charset="-122"/>
                  <a:cs typeface=""/>
                </a:rPr>
                <a:t>SIFT</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=0</a:t>
              </a:r>
              <a:endParaRPr lang="zh-CN" altLang="en-US" sz="1050" b="0" dirty="0">
                <a:solidFill>
                  <a:prstClr val="black"/>
                </a:solidFill>
                <a:latin typeface="Helvetica" pitchFamily="2" charset="0"/>
                <a:ea typeface="DengXian" charset="-122"/>
                <a:cs typeface=""/>
              </a:endParaRPr>
            </a:p>
          </p:txBody>
        </p:sp>
        <p:sp>
          <p:nvSpPr>
            <p:cNvPr id="107" name="矩形 106">
              <a:extLst>
                <a:ext uri="{FF2B5EF4-FFF2-40B4-BE49-F238E27FC236}">
                  <a16:creationId xmlns:a16="http://schemas.microsoft.com/office/drawing/2014/main" xmlns="" id="{BDA8D6EB-E852-1C4C-A61A-05BF8A250150}"/>
                </a:ext>
              </a:extLst>
            </p:cNvPr>
            <p:cNvSpPr/>
            <p:nvPr/>
          </p:nvSpPr>
          <p:spPr>
            <a:xfrm>
              <a:off x="5718205" y="1915046"/>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08" name="矩形 107">
              <a:extLst>
                <a:ext uri="{FF2B5EF4-FFF2-40B4-BE49-F238E27FC236}">
                  <a16:creationId xmlns:a16="http://schemas.microsoft.com/office/drawing/2014/main" xmlns="" id="{330F815D-9A29-D540-A83F-3CEDFABA5D70}"/>
                </a:ext>
              </a:extLst>
            </p:cNvPr>
            <p:cNvSpPr/>
            <p:nvPr/>
          </p:nvSpPr>
          <p:spPr>
            <a:xfrm>
              <a:off x="5718491" y="2128472"/>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09" name="矩形 108">
              <a:extLst>
                <a:ext uri="{FF2B5EF4-FFF2-40B4-BE49-F238E27FC236}">
                  <a16:creationId xmlns:a16="http://schemas.microsoft.com/office/drawing/2014/main" xmlns="" id="{9D5C93EB-0A6E-B34D-B03A-9E353316DF06}"/>
                </a:ext>
              </a:extLst>
            </p:cNvPr>
            <p:cNvSpPr/>
            <p:nvPr/>
          </p:nvSpPr>
          <p:spPr>
            <a:xfrm>
              <a:off x="5718205" y="2343171"/>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10" name="文本框 109">
              <a:extLst>
                <a:ext uri="{FF2B5EF4-FFF2-40B4-BE49-F238E27FC236}">
                  <a16:creationId xmlns:a16="http://schemas.microsoft.com/office/drawing/2014/main" xmlns="" id="{35AAD412-7330-8048-B803-916C2669821D}"/>
                </a:ext>
              </a:extLst>
            </p:cNvPr>
            <p:cNvSpPr txBox="1"/>
            <p:nvPr/>
          </p:nvSpPr>
          <p:spPr>
            <a:xfrm>
              <a:off x="5439723" y="1844754"/>
              <a:ext cx="346677" cy="338555"/>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4</a:t>
              </a:r>
              <a:endParaRPr kumimoji="1" lang="zh-CN" altLang="en-US" sz="1050" dirty="0">
                <a:solidFill>
                  <a:srgbClr val="FF0000"/>
                </a:solidFill>
                <a:latin typeface="Helvetica" pitchFamily="2" charset="0"/>
                <a:ea typeface="DengXian" charset="-122"/>
                <a:cs typeface=""/>
              </a:endParaRPr>
            </a:p>
          </p:txBody>
        </p:sp>
        <p:sp>
          <p:nvSpPr>
            <p:cNvPr id="111" name="文本框 110">
              <a:extLst>
                <a:ext uri="{FF2B5EF4-FFF2-40B4-BE49-F238E27FC236}">
                  <a16:creationId xmlns:a16="http://schemas.microsoft.com/office/drawing/2014/main" xmlns="" id="{016EB665-37BD-EA4D-95A4-7DF17218124E}"/>
                </a:ext>
              </a:extLst>
            </p:cNvPr>
            <p:cNvSpPr txBox="1"/>
            <p:nvPr/>
          </p:nvSpPr>
          <p:spPr>
            <a:xfrm>
              <a:off x="5439723" y="2060532"/>
              <a:ext cx="346677" cy="338555"/>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5</a:t>
              </a:r>
              <a:endParaRPr kumimoji="1" lang="zh-CN" altLang="en-US" sz="1050" dirty="0">
                <a:solidFill>
                  <a:srgbClr val="FF0000"/>
                </a:solidFill>
                <a:latin typeface="Helvetica" pitchFamily="2" charset="0"/>
                <a:ea typeface="DengXian" charset="-122"/>
                <a:cs typeface=""/>
              </a:endParaRPr>
            </a:p>
          </p:txBody>
        </p:sp>
        <p:sp>
          <p:nvSpPr>
            <p:cNvPr id="112" name="文本框 111">
              <a:extLst>
                <a:ext uri="{FF2B5EF4-FFF2-40B4-BE49-F238E27FC236}">
                  <a16:creationId xmlns:a16="http://schemas.microsoft.com/office/drawing/2014/main" xmlns="" id="{E66EFC38-2BA7-AB47-A7CB-48E7BC0B97B6}"/>
                </a:ext>
              </a:extLst>
            </p:cNvPr>
            <p:cNvSpPr txBox="1"/>
            <p:nvPr/>
          </p:nvSpPr>
          <p:spPr>
            <a:xfrm>
              <a:off x="5439723" y="2282456"/>
              <a:ext cx="346677" cy="338555"/>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8</a:t>
              </a:r>
              <a:endParaRPr kumimoji="1" lang="zh-CN" altLang="en-US" sz="1050" dirty="0">
                <a:solidFill>
                  <a:srgbClr val="FF0000"/>
                </a:solidFill>
                <a:latin typeface="Helvetica" pitchFamily="2" charset="0"/>
                <a:ea typeface="DengXian" charset="-122"/>
                <a:cs typeface=""/>
              </a:endParaRPr>
            </a:p>
          </p:txBody>
        </p:sp>
      </p:grpSp>
      <p:cxnSp>
        <p:nvCxnSpPr>
          <p:cNvPr id="113" name="直线连接符 112">
            <a:extLst>
              <a:ext uri="{FF2B5EF4-FFF2-40B4-BE49-F238E27FC236}">
                <a16:creationId xmlns:a16="http://schemas.microsoft.com/office/drawing/2014/main" xmlns="" id="{9E88E9A6-A83C-C142-8C3E-1D4A1DDB4820}"/>
              </a:ext>
            </a:extLst>
          </p:cNvPr>
          <p:cNvCxnSpPr>
            <a:cxnSpLocks/>
          </p:cNvCxnSpPr>
          <p:nvPr/>
        </p:nvCxnSpPr>
        <p:spPr>
          <a:xfrm flipH="1">
            <a:off x="4910657" y="2445657"/>
            <a:ext cx="286010" cy="202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线连接符 113">
            <a:extLst>
              <a:ext uri="{FF2B5EF4-FFF2-40B4-BE49-F238E27FC236}">
                <a16:creationId xmlns:a16="http://schemas.microsoft.com/office/drawing/2014/main" xmlns="" id="{82022A62-6FE4-EC4E-BD82-D8D4F9EBAF84}"/>
              </a:ext>
            </a:extLst>
          </p:cNvPr>
          <p:cNvCxnSpPr>
            <a:cxnSpLocks/>
          </p:cNvCxnSpPr>
          <p:nvPr/>
        </p:nvCxnSpPr>
        <p:spPr>
          <a:xfrm flipV="1">
            <a:off x="8440743" y="1185978"/>
            <a:ext cx="0" cy="21070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5" name="直线连接符 114">
            <a:extLst>
              <a:ext uri="{FF2B5EF4-FFF2-40B4-BE49-F238E27FC236}">
                <a16:creationId xmlns:a16="http://schemas.microsoft.com/office/drawing/2014/main" xmlns="" id="{C20DAF90-7C06-1744-9C86-3DC39D04B1BC}"/>
              </a:ext>
            </a:extLst>
          </p:cNvPr>
          <p:cNvCxnSpPr>
            <a:cxnSpLocks/>
          </p:cNvCxnSpPr>
          <p:nvPr/>
        </p:nvCxnSpPr>
        <p:spPr>
          <a:xfrm>
            <a:off x="1268725" y="3379718"/>
            <a:ext cx="7169385"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线连接符 115">
            <a:extLst>
              <a:ext uri="{FF2B5EF4-FFF2-40B4-BE49-F238E27FC236}">
                <a16:creationId xmlns:a16="http://schemas.microsoft.com/office/drawing/2014/main" xmlns="" id="{04502FA0-5F61-9A4E-9A6C-5559F06F4552}"/>
              </a:ext>
            </a:extLst>
          </p:cNvPr>
          <p:cNvCxnSpPr>
            <a:cxnSpLocks/>
          </p:cNvCxnSpPr>
          <p:nvPr/>
        </p:nvCxnSpPr>
        <p:spPr>
          <a:xfrm flipH="1" flipV="1">
            <a:off x="1277185" y="3383761"/>
            <a:ext cx="1607" cy="212451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7" name="直线连接符 116">
            <a:extLst>
              <a:ext uri="{FF2B5EF4-FFF2-40B4-BE49-F238E27FC236}">
                <a16:creationId xmlns:a16="http://schemas.microsoft.com/office/drawing/2014/main" xmlns="" id="{577541A1-F25F-9549-B4B9-BD6474EE7C0D}"/>
              </a:ext>
            </a:extLst>
          </p:cNvPr>
          <p:cNvCxnSpPr>
            <a:cxnSpLocks/>
          </p:cNvCxnSpPr>
          <p:nvPr/>
        </p:nvCxnSpPr>
        <p:spPr>
          <a:xfrm>
            <a:off x="1274426" y="5508271"/>
            <a:ext cx="7169385"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8" name="直线连接符 117">
            <a:extLst>
              <a:ext uri="{FF2B5EF4-FFF2-40B4-BE49-F238E27FC236}">
                <a16:creationId xmlns:a16="http://schemas.microsoft.com/office/drawing/2014/main" xmlns="" id="{E6E5F9B4-6A97-ED46-BEAB-E53D1F3F8416}"/>
              </a:ext>
            </a:extLst>
          </p:cNvPr>
          <p:cNvCxnSpPr>
            <a:cxnSpLocks/>
          </p:cNvCxnSpPr>
          <p:nvPr/>
        </p:nvCxnSpPr>
        <p:spPr>
          <a:xfrm flipV="1">
            <a:off x="7158614" y="3390518"/>
            <a:ext cx="0" cy="21070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19" name="组合 118">
            <a:extLst>
              <a:ext uri="{FF2B5EF4-FFF2-40B4-BE49-F238E27FC236}">
                <a16:creationId xmlns:a16="http://schemas.microsoft.com/office/drawing/2014/main" xmlns="" id="{CB6411E3-76E5-AF47-8FE6-FE8407EC3A6C}"/>
              </a:ext>
            </a:extLst>
          </p:cNvPr>
          <p:cNvGrpSpPr/>
          <p:nvPr/>
        </p:nvGrpSpPr>
        <p:grpSpPr>
          <a:xfrm>
            <a:off x="3619399" y="3614715"/>
            <a:ext cx="1459778" cy="415498"/>
            <a:chOff x="4825866" y="3676617"/>
            <a:chExt cx="1946370" cy="553996"/>
          </a:xfrm>
        </p:grpSpPr>
        <p:sp>
          <p:nvSpPr>
            <p:cNvPr id="120" name="矩形 119">
              <a:extLst>
                <a:ext uri="{FF2B5EF4-FFF2-40B4-BE49-F238E27FC236}">
                  <a16:creationId xmlns:a16="http://schemas.microsoft.com/office/drawing/2014/main" xmlns="" id="{93370505-879F-D34C-A480-53722C91098E}"/>
                </a:ext>
              </a:extLst>
            </p:cNvPr>
            <p:cNvSpPr/>
            <p:nvPr/>
          </p:nvSpPr>
          <p:spPr>
            <a:xfrm>
              <a:off x="4968939" y="3676617"/>
              <a:ext cx="1803297" cy="553996"/>
            </a:xfrm>
            <a:prstGeom prst="rect">
              <a:avLst/>
            </a:prstGeom>
          </p:spPr>
          <p:txBody>
            <a:bodyPr wrap="square">
              <a:spAutoFit/>
            </a:bodyPr>
            <a:lstStyle/>
            <a:p>
              <a:pPr algn="ctr" fontAlgn="auto">
                <a:spcBef>
                  <a:spcPts val="0"/>
                </a:spcBef>
                <a:spcAft>
                  <a:spcPts val="0"/>
                </a:spcAft>
              </a:pP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distance</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from</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ligand</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&lt;</a:t>
              </a:r>
              <a:r>
                <a:rPr lang="zh-CN" altLang="en-US" sz="1050" dirty="0">
                  <a:solidFill>
                    <a:prstClr val="black"/>
                  </a:solidFill>
                  <a:latin typeface="Helvetica" pitchFamily="2" charset="0"/>
                  <a:ea typeface="DengXian" charset="-122"/>
                  <a:cs typeface=""/>
                </a:rPr>
                <a:t> </a:t>
              </a:r>
              <a:r>
                <a:rPr lang="en-US" altLang="zh-CN" sz="1050" dirty="0">
                  <a:solidFill>
                    <a:prstClr val="black"/>
                  </a:solidFill>
                  <a:latin typeface="Helvetica" pitchFamily="2" charset="0"/>
                  <a:ea typeface="DengXian" charset="-122"/>
                  <a:cs typeface=""/>
                </a:rPr>
                <a:t>3Å</a:t>
              </a:r>
              <a:endParaRPr lang="zh-CN" altLang="en-US" sz="1050" b="0" dirty="0">
                <a:solidFill>
                  <a:prstClr val="black"/>
                </a:solidFill>
                <a:latin typeface="Helvetica" pitchFamily="2" charset="0"/>
                <a:ea typeface="DengXian" charset="-122"/>
                <a:cs typeface=""/>
              </a:endParaRPr>
            </a:p>
          </p:txBody>
        </p:sp>
        <p:sp>
          <p:nvSpPr>
            <p:cNvPr id="121" name="椭圆 120">
              <a:extLst>
                <a:ext uri="{FF2B5EF4-FFF2-40B4-BE49-F238E27FC236}">
                  <a16:creationId xmlns:a16="http://schemas.microsoft.com/office/drawing/2014/main" xmlns="" id="{FDBF3B80-05C0-9F43-B327-15A2B9FAC517}"/>
                </a:ext>
              </a:extLst>
            </p:cNvPr>
            <p:cNvSpPr/>
            <p:nvPr/>
          </p:nvSpPr>
          <p:spPr>
            <a:xfrm>
              <a:off x="5086506" y="3748795"/>
              <a:ext cx="178302" cy="170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22" name="文本框 121">
              <a:extLst>
                <a:ext uri="{FF2B5EF4-FFF2-40B4-BE49-F238E27FC236}">
                  <a16:creationId xmlns:a16="http://schemas.microsoft.com/office/drawing/2014/main" xmlns="" id="{6D9D0E04-8AA8-7348-B957-524F62DE556C}"/>
                </a:ext>
              </a:extLst>
            </p:cNvPr>
            <p:cNvSpPr txBox="1"/>
            <p:nvPr/>
          </p:nvSpPr>
          <p:spPr>
            <a:xfrm>
              <a:off x="4825866" y="3696005"/>
              <a:ext cx="346677" cy="338554"/>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1</a:t>
              </a:r>
              <a:endParaRPr kumimoji="1" lang="zh-CN" altLang="en-US" sz="1050" dirty="0">
                <a:solidFill>
                  <a:srgbClr val="FF0000"/>
                </a:solidFill>
                <a:latin typeface="Helvetica" pitchFamily="2" charset="0"/>
                <a:ea typeface="DengXian" charset="-122"/>
                <a:cs typeface=""/>
              </a:endParaRPr>
            </a:p>
          </p:txBody>
        </p:sp>
      </p:grpSp>
      <p:sp>
        <p:nvSpPr>
          <p:cNvPr id="123" name="三角形 122">
            <a:extLst>
              <a:ext uri="{FF2B5EF4-FFF2-40B4-BE49-F238E27FC236}">
                <a16:creationId xmlns:a16="http://schemas.microsoft.com/office/drawing/2014/main" xmlns="" id="{DB69CB9E-0CE2-D849-8759-8EF72477B5A3}"/>
              </a:ext>
            </a:extLst>
          </p:cNvPr>
          <p:cNvSpPr/>
          <p:nvPr/>
        </p:nvSpPr>
        <p:spPr>
          <a:xfrm>
            <a:off x="3842608" y="4758936"/>
            <a:ext cx="130302" cy="13030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24" name="文本框 123">
            <a:extLst>
              <a:ext uri="{FF2B5EF4-FFF2-40B4-BE49-F238E27FC236}">
                <a16:creationId xmlns:a16="http://schemas.microsoft.com/office/drawing/2014/main" xmlns="" id="{3DF77319-ED98-1642-8D1F-5D8F47D5836E}"/>
              </a:ext>
            </a:extLst>
          </p:cNvPr>
          <p:cNvSpPr txBox="1"/>
          <p:nvPr/>
        </p:nvSpPr>
        <p:spPr>
          <a:xfrm>
            <a:off x="3650471" y="4724288"/>
            <a:ext cx="260008" cy="253916"/>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7</a:t>
            </a:r>
            <a:endParaRPr kumimoji="1" lang="zh-CN" altLang="en-US" sz="1050" dirty="0">
              <a:solidFill>
                <a:srgbClr val="FF0000"/>
              </a:solidFill>
              <a:latin typeface="Helvetica" pitchFamily="2" charset="0"/>
              <a:ea typeface="DengXian" charset="-122"/>
              <a:cs typeface=""/>
            </a:endParaRPr>
          </a:p>
        </p:txBody>
      </p:sp>
      <p:grpSp>
        <p:nvGrpSpPr>
          <p:cNvPr id="125" name="组合 124">
            <a:extLst>
              <a:ext uri="{FF2B5EF4-FFF2-40B4-BE49-F238E27FC236}">
                <a16:creationId xmlns:a16="http://schemas.microsoft.com/office/drawing/2014/main" xmlns="" id="{56E4ACCE-663A-844D-846E-2F0793F8CD57}"/>
              </a:ext>
            </a:extLst>
          </p:cNvPr>
          <p:cNvGrpSpPr/>
          <p:nvPr/>
        </p:nvGrpSpPr>
        <p:grpSpPr>
          <a:xfrm>
            <a:off x="4910658" y="4225602"/>
            <a:ext cx="1774781" cy="258014"/>
            <a:chOff x="6258612" y="4497761"/>
            <a:chExt cx="2366375" cy="344019"/>
          </a:xfrm>
        </p:grpSpPr>
        <p:sp>
          <p:nvSpPr>
            <p:cNvPr id="126" name="矩形 125">
              <a:extLst>
                <a:ext uri="{FF2B5EF4-FFF2-40B4-BE49-F238E27FC236}">
                  <a16:creationId xmlns:a16="http://schemas.microsoft.com/office/drawing/2014/main" xmlns="" id="{FDF3F09D-5F2D-8B49-A84B-17D0546A9B2D}"/>
                </a:ext>
              </a:extLst>
            </p:cNvPr>
            <p:cNvSpPr/>
            <p:nvPr/>
          </p:nvSpPr>
          <p:spPr>
            <a:xfrm>
              <a:off x="6672979" y="4497761"/>
              <a:ext cx="1952008" cy="338555"/>
            </a:xfrm>
            <a:prstGeom prst="rect">
              <a:avLst/>
            </a:prstGeom>
          </p:spPr>
          <p:txBody>
            <a:bodyPr wrap="squar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GERP</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score</a:t>
              </a:r>
              <a:r>
                <a:rPr kumimoji="1" lang="zh-CN" altLang="en-US" sz="1050" dirty="0">
                  <a:solidFill>
                    <a:prstClr val="black"/>
                  </a:solidFill>
                  <a:latin typeface="Helvetica" pitchFamily="2" charset="0"/>
                  <a:ea typeface="DengXian" charset="-122"/>
                  <a:cs typeface=""/>
                </a:rPr>
                <a:t> </a:t>
              </a:r>
              <a:r>
                <a:rPr lang="zh-CN" altLang="en-US" sz="1050" b="0" dirty="0">
                  <a:solidFill>
                    <a:prstClr val="black"/>
                  </a:solidFill>
                  <a:latin typeface="Helvetica" pitchFamily="2" charset="0"/>
                  <a:ea typeface="DengXian" charset="-122"/>
                  <a:cs typeface=""/>
                </a:rPr>
                <a:t>≈</a:t>
              </a:r>
              <a:r>
                <a:rPr kumimoji="1" lang="zh-CN" altLang="en-US" sz="1050" dirty="0">
                  <a:solidFill>
                    <a:prstClr val="black"/>
                  </a:solidFill>
                  <a:latin typeface="Helvetica" pitchFamily="2" charset="0"/>
                  <a:ea typeface="DengXian" charset="-122"/>
                  <a:cs typeface=""/>
                </a:rPr>
                <a:t> </a:t>
              </a:r>
              <a:r>
                <a:rPr kumimoji="1" lang="en-US" altLang="zh-CN" sz="1050" dirty="0">
                  <a:solidFill>
                    <a:prstClr val="black"/>
                  </a:solidFill>
                  <a:latin typeface="Helvetica" pitchFamily="2" charset="0"/>
                  <a:ea typeface="DengXian" charset="-122"/>
                  <a:cs typeface=""/>
                </a:rPr>
                <a:t>4.0</a:t>
              </a:r>
              <a:endParaRPr lang="zh-CN" altLang="en-US" sz="1050" b="0" dirty="0">
                <a:solidFill>
                  <a:prstClr val="black"/>
                </a:solidFill>
                <a:latin typeface="Helvetica" pitchFamily="2" charset="0"/>
                <a:ea typeface="DengXian" charset="-122"/>
                <a:cs typeface=""/>
              </a:endParaRPr>
            </a:p>
          </p:txBody>
        </p:sp>
        <p:sp>
          <p:nvSpPr>
            <p:cNvPr id="127" name="矩形 126">
              <a:extLst>
                <a:ext uri="{FF2B5EF4-FFF2-40B4-BE49-F238E27FC236}">
                  <a16:creationId xmlns:a16="http://schemas.microsoft.com/office/drawing/2014/main" xmlns="" id="{E6211203-98F3-724E-9CB6-142A18A22F02}"/>
                </a:ext>
              </a:extLst>
            </p:cNvPr>
            <p:cNvSpPr/>
            <p:nvPr/>
          </p:nvSpPr>
          <p:spPr>
            <a:xfrm>
              <a:off x="6539806" y="4563651"/>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28" name="文本框 127">
              <a:extLst>
                <a:ext uri="{FF2B5EF4-FFF2-40B4-BE49-F238E27FC236}">
                  <a16:creationId xmlns:a16="http://schemas.microsoft.com/office/drawing/2014/main" xmlns="" id="{16EFF7D6-FB8A-EC47-BD39-838D6A042DAF}"/>
                </a:ext>
              </a:extLst>
            </p:cNvPr>
            <p:cNvSpPr txBox="1"/>
            <p:nvPr/>
          </p:nvSpPr>
          <p:spPr>
            <a:xfrm>
              <a:off x="6258612" y="4503225"/>
              <a:ext cx="346677" cy="338555"/>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4</a:t>
              </a:r>
              <a:endParaRPr kumimoji="1" lang="zh-CN" altLang="en-US" sz="1050" dirty="0">
                <a:solidFill>
                  <a:srgbClr val="FF0000"/>
                </a:solidFill>
                <a:latin typeface="Helvetica" pitchFamily="2" charset="0"/>
                <a:ea typeface="DengXian" charset="-122"/>
                <a:cs typeface=""/>
              </a:endParaRPr>
            </a:p>
          </p:txBody>
        </p:sp>
      </p:grpSp>
      <p:grpSp>
        <p:nvGrpSpPr>
          <p:cNvPr id="129" name="组合 128">
            <a:extLst>
              <a:ext uri="{FF2B5EF4-FFF2-40B4-BE49-F238E27FC236}">
                <a16:creationId xmlns:a16="http://schemas.microsoft.com/office/drawing/2014/main" xmlns="" id="{94010682-6512-5148-8EE6-41FB3CACDE7D}"/>
              </a:ext>
            </a:extLst>
          </p:cNvPr>
          <p:cNvGrpSpPr/>
          <p:nvPr/>
        </p:nvGrpSpPr>
        <p:grpSpPr>
          <a:xfrm>
            <a:off x="4738870" y="3433740"/>
            <a:ext cx="609839" cy="202648"/>
            <a:chOff x="7792793" y="315069"/>
            <a:chExt cx="813118" cy="270197"/>
          </a:xfrm>
        </p:grpSpPr>
        <p:cxnSp>
          <p:nvCxnSpPr>
            <p:cNvPr id="130" name="直线连接符 129">
              <a:extLst>
                <a:ext uri="{FF2B5EF4-FFF2-40B4-BE49-F238E27FC236}">
                  <a16:creationId xmlns:a16="http://schemas.microsoft.com/office/drawing/2014/main" xmlns="" id="{91B59D51-C3C6-6B46-9698-5289A187D959}"/>
                </a:ext>
              </a:extLst>
            </p:cNvPr>
            <p:cNvCxnSpPr>
              <a:cxnSpLocks/>
            </p:cNvCxnSpPr>
            <p:nvPr/>
          </p:nvCxnSpPr>
          <p:spPr>
            <a:xfrm flipH="1">
              <a:off x="7792793" y="315069"/>
              <a:ext cx="381346" cy="270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线连接符 130">
              <a:extLst>
                <a:ext uri="{FF2B5EF4-FFF2-40B4-BE49-F238E27FC236}">
                  <a16:creationId xmlns:a16="http://schemas.microsoft.com/office/drawing/2014/main" xmlns="" id="{E624AACC-2CD9-AB4A-AE66-03F803A89A1F}"/>
                </a:ext>
              </a:extLst>
            </p:cNvPr>
            <p:cNvCxnSpPr>
              <a:cxnSpLocks/>
            </p:cNvCxnSpPr>
            <p:nvPr/>
          </p:nvCxnSpPr>
          <p:spPr>
            <a:xfrm flipH="1" flipV="1">
              <a:off x="8174138" y="315154"/>
              <a:ext cx="431773" cy="2643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组合 131">
            <a:extLst>
              <a:ext uri="{FF2B5EF4-FFF2-40B4-BE49-F238E27FC236}">
                <a16:creationId xmlns:a16="http://schemas.microsoft.com/office/drawing/2014/main" xmlns="" id="{7362DC57-5ECA-B145-9421-0C47DB6AF70C}"/>
              </a:ext>
            </a:extLst>
          </p:cNvPr>
          <p:cNvGrpSpPr/>
          <p:nvPr/>
        </p:nvGrpSpPr>
        <p:grpSpPr>
          <a:xfrm>
            <a:off x="4359495" y="4023421"/>
            <a:ext cx="631467" cy="213708"/>
            <a:chOff x="7612226" y="2952904"/>
            <a:chExt cx="841956" cy="284944"/>
          </a:xfrm>
        </p:grpSpPr>
        <p:cxnSp>
          <p:nvCxnSpPr>
            <p:cNvPr id="133" name="直线连接符 132">
              <a:extLst>
                <a:ext uri="{FF2B5EF4-FFF2-40B4-BE49-F238E27FC236}">
                  <a16:creationId xmlns:a16="http://schemas.microsoft.com/office/drawing/2014/main" xmlns="" id="{785C02C8-C8A2-2C46-B58E-18E929C3B088}"/>
                </a:ext>
              </a:extLst>
            </p:cNvPr>
            <p:cNvCxnSpPr>
              <a:cxnSpLocks/>
            </p:cNvCxnSpPr>
            <p:nvPr/>
          </p:nvCxnSpPr>
          <p:spPr>
            <a:xfrm>
              <a:off x="8043742" y="2960760"/>
              <a:ext cx="410440" cy="270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线连接符 133">
              <a:extLst>
                <a:ext uri="{FF2B5EF4-FFF2-40B4-BE49-F238E27FC236}">
                  <a16:creationId xmlns:a16="http://schemas.microsoft.com/office/drawing/2014/main" xmlns="" id="{CC072C50-7CFF-084E-847C-19F1C8C38606}"/>
                </a:ext>
              </a:extLst>
            </p:cNvPr>
            <p:cNvCxnSpPr>
              <a:cxnSpLocks/>
            </p:cNvCxnSpPr>
            <p:nvPr/>
          </p:nvCxnSpPr>
          <p:spPr>
            <a:xfrm flipV="1">
              <a:off x="7612226" y="2952904"/>
              <a:ext cx="400188" cy="28494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5" name="直线连接符 134">
            <a:extLst>
              <a:ext uri="{FF2B5EF4-FFF2-40B4-BE49-F238E27FC236}">
                <a16:creationId xmlns:a16="http://schemas.microsoft.com/office/drawing/2014/main" xmlns="" id="{F0477CE5-CD3E-234C-90BA-4A41445DC691}"/>
              </a:ext>
            </a:extLst>
          </p:cNvPr>
          <p:cNvCxnSpPr>
            <a:cxnSpLocks/>
          </p:cNvCxnSpPr>
          <p:nvPr/>
        </p:nvCxnSpPr>
        <p:spPr>
          <a:xfrm flipH="1">
            <a:off x="4670207" y="4458954"/>
            <a:ext cx="286010" cy="202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矩形 135">
            <a:extLst>
              <a:ext uri="{FF2B5EF4-FFF2-40B4-BE49-F238E27FC236}">
                <a16:creationId xmlns:a16="http://schemas.microsoft.com/office/drawing/2014/main" xmlns="" id="{64546B18-E396-4340-B76B-FC591B497F2B}"/>
              </a:ext>
            </a:extLst>
          </p:cNvPr>
          <p:cNvSpPr/>
          <p:nvPr/>
        </p:nvSpPr>
        <p:spPr>
          <a:xfrm>
            <a:off x="1390942" y="5528419"/>
            <a:ext cx="1464006" cy="230832"/>
          </a:xfrm>
          <a:prstGeom prst="rect">
            <a:avLst/>
          </a:prstGeom>
        </p:spPr>
        <p:txBody>
          <a:bodyPr wrap="square">
            <a:spAutoFit/>
          </a:bodyPr>
          <a:lstStyle/>
          <a:p>
            <a:pPr fontAlgn="auto">
              <a:spcBef>
                <a:spcPts val="0"/>
              </a:spcBef>
              <a:spcAft>
                <a:spcPts val="0"/>
              </a:spcAft>
            </a:pPr>
            <a:r>
              <a:rPr lang="en-US" altLang="zh-CN" sz="900" dirty="0">
                <a:solidFill>
                  <a:srgbClr val="ED7D31">
                    <a:lumMod val="75000"/>
                  </a:srgbClr>
                </a:solidFill>
                <a:latin typeface="Helvetica" pitchFamily="2" charset="0"/>
                <a:ea typeface="DengXian" charset="-122"/>
                <a:cs typeface=""/>
              </a:rPr>
              <a:t>Structure Feature</a:t>
            </a:r>
            <a:endParaRPr lang="zh-CN" altLang="en-US" sz="900" dirty="0">
              <a:solidFill>
                <a:srgbClr val="ED7D31">
                  <a:lumMod val="75000"/>
                </a:srgbClr>
              </a:solidFill>
              <a:latin typeface="Helvetica" pitchFamily="2" charset="0"/>
              <a:ea typeface="DengXian" charset="-122"/>
              <a:cs typeface=""/>
            </a:endParaRPr>
          </a:p>
        </p:txBody>
      </p:sp>
      <p:sp>
        <p:nvSpPr>
          <p:cNvPr id="137" name="矩形 136">
            <a:extLst>
              <a:ext uri="{FF2B5EF4-FFF2-40B4-BE49-F238E27FC236}">
                <a16:creationId xmlns:a16="http://schemas.microsoft.com/office/drawing/2014/main" xmlns="" id="{0046858B-3788-0A4C-9890-90AF1E700660}"/>
              </a:ext>
            </a:extLst>
          </p:cNvPr>
          <p:cNvSpPr/>
          <p:nvPr/>
        </p:nvSpPr>
        <p:spPr>
          <a:xfrm>
            <a:off x="2583266" y="5528579"/>
            <a:ext cx="1464006" cy="230832"/>
          </a:xfrm>
          <a:prstGeom prst="rect">
            <a:avLst/>
          </a:prstGeom>
        </p:spPr>
        <p:txBody>
          <a:bodyPr wrap="square">
            <a:spAutoFit/>
          </a:bodyPr>
          <a:lstStyle/>
          <a:p>
            <a:pPr fontAlgn="auto">
              <a:spcBef>
                <a:spcPts val="0"/>
              </a:spcBef>
              <a:spcAft>
                <a:spcPts val="0"/>
              </a:spcAft>
            </a:pPr>
            <a:r>
              <a:rPr lang="en-US" altLang="zh-CN" sz="900" dirty="0">
                <a:solidFill>
                  <a:srgbClr val="4472C4">
                    <a:lumMod val="75000"/>
                  </a:srgbClr>
                </a:solidFill>
                <a:latin typeface="Helvetica" pitchFamily="2" charset="0"/>
                <a:ea typeface="DengXian" charset="-122"/>
                <a:cs typeface=""/>
              </a:rPr>
              <a:t>SNV Feature</a:t>
            </a:r>
            <a:endParaRPr lang="zh-CN" altLang="en-US" sz="900" dirty="0">
              <a:solidFill>
                <a:srgbClr val="4472C4">
                  <a:lumMod val="75000"/>
                </a:srgbClr>
              </a:solidFill>
              <a:latin typeface="Helvetica" pitchFamily="2" charset="0"/>
              <a:ea typeface="DengXian" charset="-122"/>
              <a:cs typeface=""/>
            </a:endParaRPr>
          </a:p>
        </p:txBody>
      </p:sp>
      <p:sp>
        <p:nvSpPr>
          <p:cNvPr id="138" name="矩形 137">
            <a:extLst>
              <a:ext uri="{FF2B5EF4-FFF2-40B4-BE49-F238E27FC236}">
                <a16:creationId xmlns:a16="http://schemas.microsoft.com/office/drawing/2014/main" xmlns="" id="{146F30F3-DF06-1341-95E0-286683A01145}"/>
              </a:ext>
            </a:extLst>
          </p:cNvPr>
          <p:cNvSpPr/>
          <p:nvPr/>
        </p:nvSpPr>
        <p:spPr>
          <a:xfrm>
            <a:off x="3504976" y="5531555"/>
            <a:ext cx="1464006" cy="230832"/>
          </a:xfrm>
          <a:prstGeom prst="rect">
            <a:avLst/>
          </a:prstGeom>
        </p:spPr>
        <p:txBody>
          <a:bodyPr wrap="square">
            <a:spAutoFit/>
          </a:bodyPr>
          <a:lstStyle/>
          <a:p>
            <a:pPr fontAlgn="auto">
              <a:spcBef>
                <a:spcPts val="0"/>
              </a:spcBef>
              <a:spcAft>
                <a:spcPts val="0"/>
              </a:spcAft>
            </a:pPr>
            <a:r>
              <a:rPr lang="en-US" altLang="zh-CN" sz="900" dirty="0">
                <a:solidFill>
                  <a:srgbClr val="70AD47">
                    <a:lumMod val="75000"/>
                  </a:srgbClr>
                </a:solidFill>
                <a:latin typeface="Helvetica" pitchFamily="2" charset="0"/>
                <a:ea typeface="DengXian" charset="-122"/>
                <a:cs typeface=""/>
              </a:rPr>
              <a:t>Ligand Feature</a:t>
            </a:r>
            <a:endParaRPr lang="zh-CN" altLang="en-US" sz="900" dirty="0">
              <a:solidFill>
                <a:srgbClr val="70AD47">
                  <a:lumMod val="75000"/>
                </a:srgbClr>
              </a:solidFill>
              <a:latin typeface="Helvetica" pitchFamily="2" charset="0"/>
              <a:ea typeface="DengXian" charset="-122"/>
              <a:cs typeface=""/>
            </a:endParaRPr>
          </a:p>
        </p:txBody>
      </p:sp>
      <p:sp>
        <p:nvSpPr>
          <p:cNvPr id="139" name="矩形 138">
            <a:extLst>
              <a:ext uri="{FF2B5EF4-FFF2-40B4-BE49-F238E27FC236}">
                <a16:creationId xmlns:a16="http://schemas.microsoft.com/office/drawing/2014/main" xmlns="" id="{995959B8-4C8C-2A4A-A3D0-CA93618BCCCC}"/>
              </a:ext>
            </a:extLst>
          </p:cNvPr>
          <p:cNvSpPr/>
          <p:nvPr/>
        </p:nvSpPr>
        <p:spPr>
          <a:xfrm>
            <a:off x="4402941" y="5528852"/>
            <a:ext cx="3953040" cy="230832"/>
          </a:xfrm>
          <a:prstGeom prst="rect">
            <a:avLst/>
          </a:prstGeom>
        </p:spPr>
        <p:txBody>
          <a:bodyPr wrap="square">
            <a:spAutoFit/>
          </a:bodyPr>
          <a:lstStyle/>
          <a:p>
            <a:pPr fontAlgn="auto">
              <a:spcBef>
                <a:spcPts val="0"/>
              </a:spcBef>
              <a:spcAft>
                <a:spcPts val="0"/>
              </a:spcAft>
            </a:pPr>
            <a:r>
              <a:rPr lang="en-US" altLang="zh-CN" sz="900" dirty="0">
                <a:solidFill>
                  <a:srgbClr val="FF0000"/>
                </a:solidFill>
                <a:latin typeface="Helvetica" pitchFamily="2" charset="0"/>
                <a:ea typeface="DengXian" charset="-122"/>
                <a:cs typeface=""/>
              </a:rPr>
              <a:t>1-10: Feature significance rank by Gini Distance for selected features</a:t>
            </a:r>
            <a:endParaRPr lang="zh-CN" altLang="en-US" sz="900" dirty="0">
              <a:solidFill>
                <a:srgbClr val="FF0000"/>
              </a:solidFill>
              <a:latin typeface="Helvetica" pitchFamily="2" charset="0"/>
              <a:ea typeface="DengXian" charset="-122"/>
              <a:cs typeface=""/>
            </a:endParaRPr>
          </a:p>
        </p:txBody>
      </p:sp>
      <mc:AlternateContent xmlns:mc="http://schemas.openxmlformats.org/markup-compatibility/2006" xmlns:a14="http://schemas.microsoft.com/office/drawing/2010/main">
        <mc:Choice Requires="a14">
          <p:sp>
            <p:nvSpPr>
              <p:cNvPr id="140" name="矩形 139">
                <a:extLst>
                  <a:ext uri="{FF2B5EF4-FFF2-40B4-BE49-F238E27FC236}">
                    <a16:creationId xmlns:a16="http://schemas.microsoft.com/office/drawing/2014/main" xmlns="" id="{8859E8C0-C8F3-BD4B-90DC-7DC957EF6289}"/>
                  </a:ext>
                </a:extLst>
              </p:cNvPr>
              <p:cNvSpPr/>
              <p:nvPr/>
            </p:nvSpPr>
            <p:spPr>
              <a:xfrm>
                <a:off x="1225263" y="5717967"/>
                <a:ext cx="2970476" cy="230832"/>
              </a:xfrm>
              <a:prstGeom prst="rect">
                <a:avLst/>
              </a:prstGeom>
            </p:spPr>
            <p:txBody>
              <a:bodyPr wrap="square">
                <a:spAutoFit/>
              </a:bodyPr>
              <a:lstStyle/>
              <a:p>
                <a:pPr fontAlgn="auto">
                  <a:spcBef>
                    <a:spcPts val="0"/>
                  </a:spcBef>
                  <a:spcAft>
                    <a:spcPts val="0"/>
                  </a:spcAft>
                </a:pPr>
                <a:r>
                  <a:rPr lang="en-US" altLang="zh-CN" sz="900" dirty="0">
                    <a:solidFill>
                      <a:prstClr val="black"/>
                    </a:solidFill>
                    <a:latin typeface="Helvetica" pitchFamily="2" charset="0"/>
                    <a:ea typeface="DengXian" charset="-122"/>
                    <a:cs typeface=""/>
                  </a:rPr>
                  <a:t>* </a:t>
                </a:r>
                <a14:m>
                  <m:oMath xmlns:m="http://schemas.openxmlformats.org/officeDocument/2006/math">
                    <m:r>
                      <a:rPr lang="en-US" altLang="zh-CN" sz="900" i="1">
                        <a:solidFill>
                          <a:prstClr val="black"/>
                        </a:solidFill>
                        <a:latin typeface="Cambria Math" charset="0"/>
                        <a:ea typeface="Cambria Math" charset="0"/>
                        <a:cs typeface="Cambria Math" charset="0"/>
                      </a:rPr>
                      <m:t>∆ </m:t>
                    </m:r>
                  </m:oMath>
                </a14:m>
                <a:r>
                  <a:rPr kumimoji="1" lang="en-US" altLang="zh-CN" sz="900" dirty="0">
                    <a:solidFill>
                      <a:prstClr val="black"/>
                    </a:solidFill>
                    <a:latin typeface="Helvetica" pitchFamily="2" charset="0"/>
                    <a:ea typeface="DengXian" charset="-122"/>
                    <a:cs typeface=""/>
                  </a:rPr>
                  <a:t>BA</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&gt;</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0</a:t>
                </a:r>
                <a:r>
                  <a:rPr kumimoji="1" lang="zh-CN" altLang="en-US" sz="900" dirty="0">
                    <a:solidFill>
                      <a:prstClr val="black"/>
                    </a:solidFill>
                    <a:latin typeface="Helvetica" pitchFamily="2" charset="0"/>
                    <a:ea typeface="DengXian" charset="-122"/>
                    <a:cs typeface=""/>
                  </a:rPr>
                  <a:t> </a:t>
                </a:r>
                <a:r>
                  <a:rPr lang="en-US" altLang="zh-CN" sz="900" dirty="0">
                    <a:solidFill>
                      <a:prstClr val="black"/>
                    </a:solidFill>
                    <a:latin typeface="Helvetica" pitchFamily="2" charset="0"/>
                    <a:ea typeface="DengXian" charset="-122"/>
                    <a:cs typeface=""/>
                  </a:rPr>
                  <a:t>validated by docking calculations</a:t>
                </a:r>
                <a:endParaRPr lang="zh-CN" altLang="en-US" sz="900" dirty="0">
                  <a:solidFill>
                    <a:prstClr val="black"/>
                  </a:solidFill>
                  <a:latin typeface="Helvetica" pitchFamily="2" charset="0"/>
                  <a:ea typeface="DengXian" charset="-122"/>
                  <a:cs typeface=""/>
                </a:endParaRPr>
              </a:p>
            </p:txBody>
          </p:sp>
        </mc:Choice>
        <mc:Fallback xmlns="">
          <p:sp>
            <p:nvSpPr>
              <p:cNvPr id="140" name="矩形 139">
                <a:extLst>
                  <a:ext uri="{FF2B5EF4-FFF2-40B4-BE49-F238E27FC236}">
                    <a16:creationId xmlns:a16="http://schemas.microsoft.com/office/drawing/2014/main" id="{8859E8C0-C8F3-BD4B-90DC-7DC957EF6289}"/>
                  </a:ext>
                </a:extLst>
              </p:cNvPr>
              <p:cNvSpPr>
                <a:spLocks noRot="1" noChangeAspect="1" noMove="1" noResize="1" noEditPoints="1" noAdjustHandles="1" noChangeArrowheads="1" noChangeShapeType="1" noTextEdit="1"/>
              </p:cNvSpPr>
              <p:nvPr/>
            </p:nvSpPr>
            <p:spPr>
              <a:xfrm>
                <a:off x="1633683" y="6480956"/>
                <a:ext cx="3960635" cy="276999"/>
              </a:xfrm>
              <a:prstGeom prst="rect">
                <a:avLst/>
              </a:prstGeom>
              <a:blipFill>
                <a:blip r:embed="rId9"/>
                <a:stretch>
                  <a:fillRect b="-13043"/>
                </a:stretch>
              </a:blipFill>
            </p:spPr>
            <p:txBody>
              <a:bodyPr/>
              <a:lstStyle/>
              <a:p>
                <a:r>
                  <a:rPr lang="zh-CN" altLang="en-US">
                    <a:noFill/>
                  </a:rPr>
                  <a:t> </a:t>
                </a:r>
              </a:p>
            </p:txBody>
          </p:sp>
        </mc:Fallback>
      </mc:AlternateContent>
      <p:sp>
        <p:nvSpPr>
          <p:cNvPr id="141" name="矩形 140">
            <a:extLst>
              <a:ext uri="{FF2B5EF4-FFF2-40B4-BE49-F238E27FC236}">
                <a16:creationId xmlns:a16="http://schemas.microsoft.com/office/drawing/2014/main" xmlns="" id="{C3A87207-CD84-1A44-9BD4-46896B35ED4F}"/>
              </a:ext>
            </a:extLst>
          </p:cNvPr>
          <p:cNvSpPr/>
          <p:nvPr/>
        </p:nvSpPr>
        <p:spPr>
          <a:xfrm rot="16200000">
            <a:off x="945620" y="3707142"/>
            <a:ext cx="393056"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WT</a:t>
            </a:r>
            <a:endParaRPr kumimoji="1" lang="zh-CN" altLang="en-US" sz="1050" dirty="0">
              <a:solidFill>
                <a:prstClr val="black"/>
              </a:solidFill>
              <a:latin typeface="Helvetica" pitchFamily="2" charset="0"/>
              <a:ea typeface="DengXian" charset="-122"/>
              <a:cs typeface=""/>
            </a:endParaRPr>
          </a:p>
        </p:txBody>
      </p:sp>
      <p:sp>
        <p:nvSpPr>
          <p:cNvPr id="142" name="矩形 141">
            <a:extLst>
              <a:ext uri="{FF2B5EF4-FFF2-40B4-BE49-F238E27FC236}">
                <a16:creationId xmlns:a16="http://schemas.microsoft.com/office/drawing/2014/main" xmlns="" id="{29C4795F-6093-454D-90F4-26C2659ECEB4}"/>
              </a:ext>
            </a:extLst>
          </p:cNvPr>
          <p:cNvSpPr/>
          <p:nvPr/>
        </p:nvSpPr>
        <p:spPr>
          <a:xfrm rot="16200000">
            <a:off x="906721" y="4557191"/>
            <a:ext cx="476412" cy="253916"/>
          </a:xfrm>
          <a:prstGeom prst="rect">
            <a:avLst/>
          </a:prstGeom>
        </p:spPr>
        <p:txBody>
          <a:bodyPr wrap="none">
            <a:spAutoFit/>
          </a:bodyPr>
          <a:lstStyle/>
          <a:p>
            <a:pPr fontAlgn="auto">
              <a:spcBef>
                <a:spcPts val="0"/>
              </a:spcBef>
              <a:spcAft>
                <a:spcPts val="0"/>
              </a:spcAft>
            </a:pPr>
            <a:r>
              <a:rPr kumimoji="1" lang="en-US" altLang="zh-CN" sz="1050" dirty="0">
                <a:solidFill>
                  <a:prstClr val="black"/>
                </a:solidFill>
                <a:latin typeface="Helvetica" pitchFamily="2" charset="0"/>
                <a:ea typeface="DengXian" charset="-122"/>
                <a:cs typeface=""/>
              </a:rPr>
              <a:t>MUT</a:t>
            </a:r>
            <a:endParaRPr kumimoji="1" lang="zh-CN" altLang="en-US" sz="1050" dirty="0">
              <a:solidFill>
                <a:prstClr val="black"/>
              </a:solidFill>
              <a:latin typeface="Helvetica" pitchFamily="2" charset="0"/>
              <a:ea typeface="DengXian" charset="-122"/>
              <a:cs typeface=""/>
            </a:endParaRPr>
          </a:p>
        </p:txBody>
      </p:sp>
      <p:sp>
        <p:nvSpPr>
          <p:cNvPr id="143" name="椭圆 142">
            <a:extLst>
              <a:ext uri="{FF2B5EF4-FFF2-40B4-BE49-F238E27FC236}">
                <a16:creationId xmlns:a16="http://schemas.microsoft.com/office/drawing/2014/main" xmlns="" id="{E0A47135-7AFB-064E-8156-A18846A58717}"/>
              </a:ext>
            </a:extLst>
          </p:cNvPr>
          <p:cNvSpPr/>
          <p:nvPr/>
        </p:nvSpPr>
        <p:spPr>
          <a:xfrm>
            <a:off x="4085182" y="5044647"/>
            <a:ext cx="133727" cy="1279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latin typeface="Helvetica" pitchFamily="2" charset="0"/>
            </a:endParaRPr>
          </a:p>
        </p:txBody>
      </p:sp>
      <p:sp>
        <p:nvSpPr>
          <p:cNvPr id="144" name="文本框 143">
            <a:extLst>
              <a:ext uri="{FF2B5EF4-FFF2-40B4-BE49-F238E27FC236}">
                <a16:creationId xmlns:a16="http://schemas.microsoft.com/office/drawing/2014/main" xmlns="" id="{B30AE747-650E-0348-8770-E3510568A02F}"/>
              </a:ext>
            </a:extLst>
          </p:cNvPr>
          <p:cNvSpPr txBox="1"/>
          <p:nvPr/>
        </p:nvSpPr>
        <p:spPr>
          <a:xfrm>
            <a:off x="3823307" y="4994504"/>
            <a:ext cx="335348" cy="253916"/>
          </a:xfrm>
          <a:prstGeom prst="rect">
            <a:avLst/>
          </a:prstGeom>
          <a:noFill/>
        </p:spPr>
        <p:txBody>
          <a:bodyPr wrap="none" rtlCol="0">
            <a:spAutoFit/>
          </a:bodyPr>
          <a:lstStyle/>
          <a:p>
            <a:pPr fontAlgn="auto">
              <a:spcBef>
                <a:spcPts val="0"/>
              </a:spcBef>
              <a:spcAft>
                <a:spcPts val="0"/>
              </a:spcAft>
            </a:pPr>
            <a:r>
              <a:rPr kumimoji="1" lang="en-US" altLang="zh-CN" sz="1050" dirty="0">
                <a:solidFill>
                  <a:srgbClr val="FF0000"/>
                </a:solidFill>
                <a:latin typeface="Helvetica" pitchFamily="2" charset="0"/>
                <a:ea typeface="DengXian" charset="-122"/>
                <a:cs typeface=""/>
              </a:rPr>
              <a:t>10</a:t>
            </a:r>
            <a:endParaRPr kumimoji="1" lang="zh-CN" altLang="en-US" sz="1050" dirty="0">
              <a:solidFill>
                <a:srgbClr val="FF0000"/>
              </a:solidFill>
              <a:latin typeface="Helvetica" pitchFamily="2" charset="0"/>
              <a:ea typeface="DengXian" charset="-122"/>
              <a:cs typeface=""/>
            </a:endParaRPr>
          </a:p>
        </p:txBody>
      </p:sp>
      <p:sp>
        <p:nvSpPr>
          <p:cNvPr id="5" name="灯片编号占位符 4">
            <a:extLst>
              <a:ext uri="{FF2B5EF4-FFF2-40B4-BE49-F238E27FC236}">
                <a16:creationId xmlns:a16="http://schemas.microsoft.com/office/drawing/2014/main" xmlns="" id="{51EC2FB7-F6F3-4646-B5ED-7B05B834AA0F}"/>
              </a:ext>
            </a:extLst>
          </p:cNvPr>
          <p:cNvSpPr>
            <a:spLocks noGrp="1"/>
          </p:cNvSpPr>
          <p:nvPr>
            <p:ph type="sldNum" sz="quarter" idx="12"/>
          </p:nvPr>
        </p:nvSpPr>
        <p:spPr/>
        <p:txBody>
          <a:bodyPr/>
          <a:lstStyle/>
          <a:p>
            <a:fld id="{30B938F4-FFEC-BA46-B3EB-1F4154EFE73A}" type="slidenum">
              <a:rPr lang="en-US" smtClean="0">
                <a:solidFill>
                  <a:prstClr val="black">
                    <a:tint val="75000"/>
                  </a:prstClr>
                </a:solidFill>
              </a:rPr>
              <a:pPr/>
              <a:t>53</a:t>
            </a:fld>
            <a:endParaRPr lang="en-US" dirty="0">
              <a:solidFill>
                <a:prstClr val="black">
                  <a:tint val="75000"/>
                </a:prstClr>
              </a:solidFill>
            </a:endParaRPr>
          </a:p>
        </p:txBody>
      </p:sp>
      <p:sp>
        <p:nvSpPr>
          <p:cNvPr id="146" name="文本框 145">
            <a:extLst>
              <a:ext uri="{FF2B5EF4-FFF2-40B4-BE49-F238E27FC236}">
                <a16:creationId xmlns:a16="http://schemas.microsoft.com/office/drawing/2014/main" xmlns="" id="{7C5DB799-99D0-504B-8CC3-4C2730EE42E8}"/>
              </a:ext>
            </a:extLst>
          </p:cNvPr>
          <p:cNvSpPr txBox="1"/>
          <p:nvPr/>
        </p:nvSpPr>
        <p:spPr>
          <a:xfrm>
            <a:off x="826024" y="23018"/>
            <a:ext cx="7875064" cy="646331"/>
          </a:xfrm>
          <a:prstGeom prst="rect">
            <a:avLst/>
          </a:prstGeom>
          <a:noFill/>
        </p:spPr>
        <p:txBody>
          <a:bodyPr wrap="square" rtlCol="0">
            <a:spAutoFit/>
          </a:bodyPr>
          <a:lstStyle/>
          <a:p>
            <a:pPr algn="ctr" fontAlgn="auto">
              <a:spcBef>
                <a:spcPts val="0"/>
              </a:spcBef>
              <a:spcAft>
                <a:spcPts val="0"/>
              </a:spcAft>
            </a:pPr>
            <a:r>
              <a:rPr kumimoji="1" lang="en-US" altLang="zh-CN" sz="1800" dirty="0" smtClean="0">
                <a:solidFill>
                  <a:prstClr val="black"/>
                </a:solidFill>
                <a:latin typeface="Helvetica" pitchFamily="2" charset="0"/>
                <a:ea typeface="DengXian" charset="-122"/>
                <a:cs typeface=""/>
              </a:rPr>
              <a:t>Example of the Output of the Classifier: </a:t>
            </a:r>
            <a:r>
              <a:rPr kumimoji="1" lang="en-US" altLang="zh-CN" sz="1800" dirty="0" err="1" smtClean="0">
                <a:solidFill>
                  <a:prstClr val="black"/>
                </a:solidFill>
                <a:latin typeface="Helvetica" pitchFamily="2" charset="0"/>
                <a:ea typeface="DengXian" charset="-122"/>
                <a:cs typeface=""/>
              </a:rPr>
              <a:t>GenoDock</a:t>
            </a:r>
            <a:r>
              <a:rPr kumimoji="1" lang="en-US" altLang="zh-CN" sz="1800" dirty="0" smtClean="0">
                <a:solidFill>
                  <a:prstClr val="black"/>
                </a:solidFill>
                <a:latin typeface="Helvetica" pitchFamily="2" charset="0"/>
                <a:ea typeface="DengXian" charset="-122"/>
                <a:cs typeface=""/>
              </a:rPr>
              <a:t> </a:t>
            </a:r>
            <a:r>
              <a:rPr kumimoji="1" lang="en-US" altLang="zh-CN" sz="1800" dirty="0">
                <a:solidFill>
                  <a:prstClr val="black"/>
                </a:solidFill>
                <a:latin typeface="Helvetica" pitchFamily="2" charset="0"/>
                <a:ea typeface="DengXian" charset="-122"/>
                <a:cs typeface=""/>
              </a:rPr>
              <a:t>Helps </a:t>
            </a:r>
            <a:r>
              <a:rPr kumimoji="1" lang="en-US" altLang="zh-CN" sz="1800" dirty="0" smtClean="0">
                <a:solidFill>
                  <a:prstClr val="black"/>
                </a:solidFill>
                <a:latin typeface="Helvetica" pitchFamily="2" charset="0"/>
                <a:ea typeface="DengXian" charset="-122"/>
                <a:cs typeface=""/>
              </a:rPr>
              <a:t>Characterize Known &amp; Unknown </a:t>
            </a:r>
            <a:r>
              <a:rPr kumimoji="1" lang="en-US" altLang="zh-CN" sz="1800" dirty="0">
                <a:solidFill>
                  <a:prstClr val="black"/>
                </a:solidFill>
                <a:latin typeface="Helvetica" pitchFamily="2" charset="0"/>
                <a:ea typeface="DengXian" charset="-122"/>
                <a:cs typeface=""/>
              </a:rPr>
              <a:t>SNVs that Disrupt Protein-Ligand Binding</a:t>
            </a:r>
            <a:endParaRPr kumimoji="1" lang="zh-CN" altLang="en-US" sz="1800" dirty="0">
              <a:solidFill>
                <a:prstClr val="black"/>
              </a:solidFill>
              <a:latin typeface="Helvetica" pitchFamily="2" charset="0"/>
              <a:ea typeface="DengXian" charset="-122"/>
              <a:cs typeface=""/>
            </a:endParaRPr>
          </a:p>
        </p:txBody>
      </p:sp>
      <p:sp>
        <p:nvSpPr>
          <p:cNvPr id="145"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1026251" y="6347646"/>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18635895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2">
            <a:extLst>
              <a:ext uri="{FF2B5EF4-FFF2-40B4-BE49-F238E27FC236}">
                <a16:creationId xmlns:a16="http://schemas.microsoft.com/office/drawing/2014/main" xmlns="" id="{AF72F7D3-E560-E443-9221-C805F292AE74}"/>
              </a:ext>
            </a:extLst>
          </p:cNvPr>
          <p:cNvSpPr>
            <a:spLocks noGrp="1"/>
          </p:cNvSpPr>
          <p:nvPr>
            <p:ph type="sldNum" sz="quarter" idx="12"/>
          </p:nvPr>
        </p:nvSpPr>
        <p:spPr>
          <a:xfrm>
            <a:off x="6882019" y="6410238"/>
            <a:ext cx="2057400" cy="273844"/>
          </a:xfrm>
        </p:spPr>
        <p:txBody>
          <a:bodyPr/>
          <a:lstStyle/>
          <a:p>
            <a:fld id="{30B938F4-FFEC-BA46-B3EB-1F4154EFE73A}" type="slidenum">
              <a:rPr lang="en-US" smtClean="0">
                <a:solidFill>
                  <a:prstClr val="black">
                    <a:tint val="75000"/>
                  </a:prstClr>
                </a:solidFill>
              </a:rPr>
              <a:pPr/>
              <a:t>54</a:t>
            </a:fld>
            <a:endParaRPr lang="en-US" dirty="0">
              <a:solidFill>
                <a:prstClr val="black">
                  <a:tint val="75000"/>
                </a:prstClr>
              </a:solidFill>
            </a:endParaRPr>
          </a:p>
        </p:txBody>
      </p:sp>
      <p:sp>
        <p:nvSpPr>
          <p:cNvPr id="121" name="矩形 120">
            <a:extLst>
              <a:ext uri="{FF2B5EF4-FFF2-40B4-BE49-F238E27FC236}">
                <a16:creationId xmlns:a16="http://schemas.microsoft.com/office/drawing/2014/main" xmlns="" id="{F5B1DC49-0AE3-3B4D-BCDD-FA88181AA03F}"/>
              </a:ext>
            </a:extLst>
          </p:cNvPr>
          <p:cNvSpPr/>
          <p:nvPr/>
        </p:nvSpPr>
        <p:spPr>
          <a:xfrm>
            <a:off x="-1" y="383467"/>
            <a:ext cx="7580244" cy="646331"/>
          </a:xfrm>
          <a:prstGeom prst="rect">
            <a:avLst/>
          </a:prstGeom>
        </p:spPr>
        <p:txBody>
          <a:bodyPr wrap="square">
            <a:spAutoFit/>
          </a:bodyPr>
          <a:lstStyle/>
          <a:p>
            <a:pPr fontAlgn="auto">
              <a:spcBef>
                <a:spcPts val="0"/>
              </a:spcBef>
              <a:spcAft>
                <a:spcPts val="0"/>
              </a:spcAft>
            </a:pPr>
            <a:r>
              <a:rPr lang="en-US" altLang="zh-CN" sz="1800" dirty="0" smtClean="0">
                <a:solidFill>
                  <a:prstClr val="black"/>
                </a:solidFill>
                <a:latin typeface="Helvetica" pitchFamily="2" charset="0"/>
                <a:ea typeface="DengXian" charset="-122"/>
                <a:cs typeface="Calibri" panose="020F0502020204030204" pitchFamily="34" charset="0"/>
              </a:rPr>
              <a:t>Overall feature characterization: Boxplot </a:t>
            </a:r>
            <a:r>
              <a:rPr lang="en-US" altLang="zh-CN" sz="1800" dirty="0">
                <a:solidFill>
                  <a:prstClr val="black"/>
                </a:solidFill>
                <a:latin typeface="Helvetica" pitchFamily="2" charset="0"/>
                <a:ea typeface="DengXian" charset="-122"/>
                <a:cs typeface="Calibri" panose="020F0502020204030204" pitchFamily="34" charset="0"/>
              </a:rPr>
              <a:t>Distribution between Disruptive </a:t>
            </a:r>
            <a:r>
              <a:rPr lang="en-US" altLang="zh-CN" sz="1800" dirty="0" smtClean="0">
                <a:solidFill>
                  <a:prstClr val="black"/>
                </a:solidFill>
                <a:latin typeface="Helvetica" pitchFamily="2" charset="0"/>
                <a:ea typeface="DengXian" charset="-122"/>
                <a:cs typeface="Calibri" panose="020F0502020204030204" pitchFamily="34" charset="0"/>
              </a:rPr>
              <a:t>&amp; Non-Disruptive </a:t>
            </a:r>
            <a:r>
              <a:rPr lang="en-US" altLang="zh-CN" sz="1800" dirty="0">
                <a:solidFill>
                  <a:prstClr val="black"/>
                </a:solidFill>
                <a:latin typeface="Helvetica" pitchFamily="2" charset="0"/>
                <a:ea typeface="DengXian" charset="-122"/>
                <a:cs typeface="Calibri" panose="020F0502020204030204" pitchFamily="34" charset="0"/>
              </a:rPr>
              <a:t>SNVs for Different Feature Groups</a:t>
            </a:r>
            <a:endParaRPr lang="zh-CN" altLang="en-US" sz="1800" dirty="0">
              <a:solidFill>
                <a:prstClr val="black"/>
              </a:solidFill>
              <a:latin typeface="Helvetica" pitchFamily="2" charset="0"/>
              <a:ea typeface="DengXian" charset="-122"/>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25378"/>
            <a:ext cx="9144000" cy="5143500"/>
          </a:xfrm>
          <a:prstGeom prst="rect">
            <a:avLst/>
          </a:prstGeom>
        </p:spPr>
      </p:pic>
      <p:cxnSp>
        <p:nvCxnSpPr>
          <p:cNvPr id="119" name="直线连接符 36">
            <a:extLst>
              <a:ext uri="{FF2B5EF4-FFF2-40B4-BE49-F238E27FC236}">
                <a16:creationId xmlns:a16="http://schemas.microsoft.com/office/drawing/2014/main" xmlns="" id="{591BF107-8B9F-AA43-AFE2-59D2C9E29823}"/>
              </a:ext>
            </a:extLst>
          </p:cNvPr>
          <p:cNvCxnSpPr/>
          <p:nvPr/>
        </p:nvCxnSpPr>
        <p:spPr>
          <a:xfrm>
            <a:off x="105463" y="1181592"/>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123"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12841089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9434E296-B72C-914D-B4D0-4BD0D69CDF39}"/>
              </a:ext>
            </a:extLst>
          </p:cNvPr>
          <p:cNvGrpSpPr/>
          <p:nvPr/>
        </p:nvGrpSpPr>
        <p:grpSpPr>
          <a:xfrm>
            <a:off x="1081453" y="1639042"/>
            <a:ext cx="7346081" cy="4148645"/>
            <a:chOff x="272729" y="296872"/>
            <a:chExt cx="10963983" cy="6277044"/>
          </a:xfrm>
        </p:grpSpPr>
        <p:pic>
          <p:nvPicPr>
            <p:cNvPr id="7" name="图片 6">
              <a:extLst>
                <a:ext uri="{FF2B5EF4-FFF2-40B4-BE49-F238E27FC236}">
                  <a16:creationId xmlns:a16="http://schemas.microsoft.com/office/drawing/2014/main" xmlns="" id="{9A721E7D-1CC0-C54C-8CBB-FF91F5422407}"/>
                </a:ext>
              </a:extLst>
            </p:cNvPr>
            <p:cNvPicPr>
              <a:picLocks noChangeAspect="1"/>
            </p:cNvPicPr>
            <p:nvPr/>
          </p:nvPicPr>
          <p:blipFill>
            <a:blip r:embed="rId3"/>
            <a:stretch>
              <a:fillRect/>
            </a:stretch>
          </p:blipFill>
          <p:spPr>
            <a:xfrm>
              <a:off x="658130" y="330283"/>
              <a:ext cx="5113374" cy="3162717"/>
            </a:xfrm>
            <a:prstGeom prst="rect">
              <a:avLst/>
            </a:prstGeom>
          </p:spPr>
        </p:pic>
        <p:pic>
          <p:nvPicPr>
            <p:cNvPr id="9" name="图片 8">
              <a:extLst>
                <a:ext uri="{FF2B5EF4-FFF2-40B4-BE49-F238E27FC236}">
                  <a16:creationId xmlns:a16="http://schemas.microsoft.com/office/drawing/2014/main" xmlns="" id="{D492FBF6-728E-8341-BED6-C98500A209EE}"/>
                </a:ext>
              </a:extLst>
            </p:cNvPr>
            <p:cNvPicPr>
              <a:picLocks noChangeAspect="1"/>
            </p:cNvPicPr>
            <p:nvPr/>
          </p:nvPicPr>
          <p:blipFill>
            <a:blip r:embed="rId4"/>
            <a:stretch>
              <a:fillRect/>
            </a:stretch>
          </p:blipFill>
          <p:spPr>
            <a:xfrm>
              <a:off x="5838927" y="379142"/>
              <a:ext cx="5397785" cy="3076294"/>
            </a:xfrm>
            <a:prstGeom prst="rect">
              <a:avLst/>
            </a:prstGeom>
          </p:spPr>
        </p:pic>
        <p:pic>
          <p:nvPicPr>
            <p:cNvPr id="16" name="图片 15">
              <a:extLst>
                <a:ext uri="{FF2B5EF4-FFF2-40B4-BE49-F238E27FC236}">
                  <a16:creationId xmlns:a16="http://schemas.microsoft.com/office/drawing/2014/main" xmlns="" id="{727E5577-99FD-124D-8515-630711D425AF}"/>
                </a:ext>
              </a:extLst>
            </p:cNvPr>
            <p:cNvPicPr>
              <a:picLocks noChangeAspect="1"/>
            </p:cNvPicPr>
            <p:nvPr/>
          </p:nvPicPr>
          <p:blipFill>
            <a:blip r:embed="rId5"/>
            <a:stretch>
              <a:fillRect/>
            </a:stretch>
          </p:blipFill>
          <p:spPr>
            <a:xfrm>
              <a:off x="5838927" y="3552971"/>
              <a:ext cx="5397785" cy="3019866"/>
            </a:xfrm>
            <a:prstGeom prst="rect">
              <a:avLst/>
            </a:prstGeom>
          </p:spPr>
        </p:pic>
        <p:pic>
          <p:nvPicPr>
            <p:cNvPr id="18" name="图片 17">
              <a:extLst>
                <a:ext uri="{FF2B5EF4-FFF2-40B4-BE49-F238E27FC236}">
                  <a16:creationId xmlns:a16="http://schemas.microsoft.com/office/drawing/2014/main" xmlns="" id="{E903442F-7573-8F49-AFD4-A4134680AE63}"/>
                </a:ext>
              </a:extLst>
            </p:cNvPr>
            <p:cNvPicPr>
              <a:picLocks noChangeAspect="1"/>
            </p:cNvPicPr>
            <p:nvPr/>
          </p:nvPicPr>
          <p:blipFill>
            <a:blip r:embed="rId6"/>
            <a:stretch>
              <a:fillRect/>
            </a:stretch>
          </p:blipFill>
          <p:spPr>
            <a:xfrm>
              <a:off x="278780" y="3554050"/>
              <a:ext cx="5492724" cy="3019866"/>
            </a:xfrm>
            <a:prstGeom prst="rect">
              <a:avLst/>
            </a:prstGeom>
          </p:spPr>
        </p:pic>
        <p:sp>
          <p:nvSpPr>
            <p:cNvPr id="19" name="文本框 18">
              <a:extLst>
                <a:ext uri="{FF2B5EF4-FFF2-40B4-BE49-F238E27FC236}">
                  <a16:creationId xmlns:a16="http://schemas.microsoft.com/office/drawing/2014/main" xmlns="" id="{347C1868-0149-7646-92BC-AE5B26053FB5}"/>
                </a:ext>
              </a:extLst>
            </p:cNvPr>
            <p:cNvSpPr txBox="1"/>
            <p:nvPr/>
          </p:nvSpPr>
          <p:spPr>
            <a:xfrm>
              <a:off x="3214817" y="708103"/>
              <a:ext cx="1278060" cy="454034"/>
            </a:xfrm>
            <a:prstGeom prst="rect">
              <a:avLst/>
            </a:prstGeom>
            <a:noFill/>
          </p:spPr>
          <p:txBody>
            <a:bodyPr wrap="none" rtlCol="0">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SNV</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Only</a:t>
              </a:r>
              <a:endParaRPr kumimoji="1" lang="zh-CN" altLang="en-US" sz="1350" dirty="0">
                <a:solidFill>
                  <a:prstClr val="black"/>
                </a:solidFill>
                <a:latin typeface="Calibri" panose="020F0502020204030204"/>
                <a:ea typeface="DengXian" charset="-122"/>
                <a:cs typeface=""/>
              </a:endParaRPr>
            </a:p>
          </p:txBody>
        </p:sp>
        <p:sp>
          <p:nvSpPr>
            <p:cNvPr id="20" name="矩形 19">
              <a:extLst>
                <a:ext uri="{FF2B5EF4-FFF2-40B4-BE49-F238E27FC236}">
                  <a16:creationId xmlns:a16="http://schemas.microsoft.com/office/drawing/2014/main" xmlns="" id="{1DA76F2E-91A3-7D45-ABEB-F1F75199E7A1}"/>
                </a:ext>
              </a:extLst>
            </p:cNvPr>
            <p:cNvSpPr/>
            <p:nvPr/>
          </p:nvSpPr>
          <p:spPr>
            <a:xfrm>
              <a:off x="9056093" y="708103"/>
              <a:ext cx="1467064"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SNV</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PDB</a:t>
              </a:r>
              <a:endParaRPr kumimoji="1" lang="zh-CN" altLang="en-US" sz="1350" dirty="0">
                <a:solidFill>
                  <a:prstClr val="black"/>
                </a:solidFill>
                <a:latin typeface="Calibri" panose="020F0502020204030204"/>
                <a:ea typeface="DengXian" charset="-122"/>
                <a:cs typeface=""/>
              </a:endParaRPr>
            </a:p>
          </p:txBody>
        </p:sp>
        <p:sp>
          <p:nvSpPr>
            <p:cNvPr id="21" name="矩形 20">
              <a:extLst>
                <a:ext uri="{FF2B5EF4-FFF2-40B4-BE49-F238E27FC236}">
                  <a16:creationId xmlns:a16="http://schemas.microsoft.com/office/drawing/2014/main" xmlns="" id="{3406D5FB-93DA-5A4D-B7D6-75292FF063BF}"/>
                </a:ext>
              </a:extLst>
            </p:cNvPr>
            <p:cNvSpPr/>
            <p:nvPr/>
          </p:nvSpPr>
          <p:spPr>
            <a:xfrm>
              <a:off x="3335042" y="3729412"/>
              <a:ext cx="1718658"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SNV</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Ligand</a:t>
              </a:r>
              <a:endParaRPr kumimoji="1" lang="zh-CN" altLang="en-US" sz="1350" dirty="0">
                <a:solidFill>
                  <a:prstClr val="black"/>
                </a:solidFill>
                <a:latin typeface="Calibri" panose="020F0502020204030204"/>
                <a:ea typeface="DengXian" charset="-122"/>
                <a:cs typeface=""/>
              </a:endParaRPr>
            </a:p>
          </p:txBody>
        </p:sp>
        <p:sp>
          <p:nvSpPr>
            <p:cNvPr id="22" name="矩形 21">
              <a:extLst>
                <a:ext uri="{FF2B5EF4-FFF2-40B4-BE49-F238E27FC236}">
                  <a16:creationId xmlns:a16="http://schemas.microsoft.com/office/drawing/2014/main" xmlns="" id="{693239C5-F3D2-F842-919B-81D2C6562986}"/>
                </a:ext>
              </a:extLst>
            </p:cNvPr>
            <p:cNvSpPr/>
            <p:nvPr/>
          </p:nvSpPr>
          <p:spPr>
            <a:xfrm>
              <a:off x="8060628" y="3729412"/>
              <a:ext cx="2407690"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SNV</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PDB</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a:t>
              </a:r>
              <a:r>
                <a:rPr kumimoji="1" lang="zh-CN" altLang="en-US" sz="1350" dirty="0">
                  <a:solidFill>
                    <a:prstClr val="black"/>
                  </a:solidFill>
                  <a:latin typeface="Calibri" panose="020F0502020204030204"/>
                  <a:ea typeface="DengXian" charset="-122"/>
                  <a:cs typeface=""/>
                </a:rPr>
                <a:t> </a:t>
              </a:r>
              <a:r>
                <a:rPr kumimoji="1" lang="en-US" altLang="zh-CN" sz="1350" dirty="0">
                  <a:solidFill>
                    <a:prstClr val="black"/>
                  </a:solidFill>
                  <a:latin typeface="Calibri" panose="020F0502020204030204"/>
                  <a:ea typeface="DengXian" charset="-122"/>
                  <a:cs typeface=""/>
                </a:rPr>
                <a:t>Ligand</a:t>
              </a:r>
              <a:endParaRPr kumimoji="1" lang="zh-CN" altLang="en-US" sz="1350" dirty="0">
                <a:solidFill>
                  <a:prstClr val="black"/>
                </a:solidFill>
                <a:latin typeface="Calibri" panose="020F0502020204030204"/>
                <a:ea typeface="DengXian" charset="-122"/>
                <a:cs typeface=""/>
              </a:endParaRPr>
            </a:p>
          </p:txBody>
        </p:sp>
        <p:sp>
          <p:nvSpPr>
            <p:cNvPr id="12" name="矩形 11">
              <a:extLst>
                <a:ext uri="{FF2B5EF4-FFF2-40B4-BE49-F238E27FC236}">
                  <a16:creationId xmlns:a16="http://schemas.microsoft.com/office/drawing/2014/main" xmlns="" id="{98D1E9E9-0B02-2C4E-B3B6-2F32BD777944}"/>
                </a:ext>
              </a:extLst>
            </p:cNvPr>
            <p:cNvSpPr/>
            <p:nvPr/>
          </p:nvSpPr>
          <p:spPr>
            <a:xfrm>
              <a:off x="2519124" y="3258567"/>
              <a:ext cx="1985850" cy="21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rPr>
                <a:t>feature</a:t>
              </a:r>
              <a:r>
                <a:rPr kumimoji="1" lang="zh-CN" altLang="en-US" sz="1050" dirty="0">
                  <a:solidFill>
                    <a:prstClr val="black"/>
                  </a:solidFill>
                </a:rPr>
                <a:t> </a:t>
              </a:r>
              <a:r>
                <a:rPr kumimoji="1" lang="en-US" altLang="zh-CN" sz="1050" dirty="0">
                  <a:solidFill>
                    <a:prstClr val="black"/>
                  </a:solidFill>
                </a:rPr>
                <a:t>importance</a:t>
              </a:r>
              <a:endParaRPr kumimoji="1" lang="zh-CN" altLang="en-US" sz="1050" dirty="0">
                <a:solidFill>
                  <a:prstClr val="black"/>
                </a:solidFill>
              </a:endParaRPr>
            </a:p>
          </p:txBody>
        </p:sp>
        <p:sp>
          <p:nvSpPr>
            <p:cNvPr id="15" name="矩形 14">
              <a:extLst>
                <a:ext uri="{FF2B5EF4-FFF2-40B4-BE49-F238E27FC236}">
                  <a16:creationId xmlns:a16="http://schemas.microsoft.com/office/drawing/2014/main" xmlns="" id="{55959993-5EE4-3D47-AD91-9DE4D12FA118}"/>
                </a:ext>
              </a:extLst>
            </p:cNvPr>
            <p:cNvSpPr/>
            <p:nvPr/>
          </p:nvSpPr>
          <p:spPr>
            <a:xfrm rot="16200000">
              <a:off x="5461973" y="1741504"/>
              <a:ext cx="997748"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rPr>
                <a:t>features</a:t>
              </a:r>
              <a:endParaRPr kumimoji="1" lang="zh-CN" altLang="en-US" sz="1050" dirty="0">
                <a:solidFill>
                  <a:prstClr val="black"/>
                </a:solidFill>
              </a:endParaRPr>
            </a:p>
          </p:txBody>
        </p:sp>
        <p:sp>
          <p:nvSpPr>
            <p:cNvPr id="17" name="矩形 16">
              <a:extLst>
                <a:ext uri="{FF2B5EF4-FFF2-40B4-BE49-F238E27FC236}">
                  <a16:creationId xmlns:a16="http://schemas.microsoft.com/office/drawing/2014/main" xmlns="" id="{7370A87F-3113-C440-8DD6-1DEEC2EFE1D8}"/>
                </a:ext>
              </a:extLst>
            </p:cNvPr>
            <p:cNvSpPr/>
            <p:nvPr/>
          </p:nvSpPr>
          <p:spPr>
            <a:xfrm rot="16200000">
              <a:off x="5428788" y="4698308"/>
              <a:ext cx="10641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rPr>
                <a:t>features</a:t>
              </a:r>
              <a:endParaRPr kumimoji="1" lang="zh-CN" altLang="en-US" sz="1050" dirty="0">
                <a:solidFill>
                  <a:prstClr val="black"/>
                </a:solidFill>
              </a:endParaRPr>
            </a:p>
          </p:txBody>
        </p:sp>
        <p:sp>
          <p:nvSpPr>
            <p:cNvPr id="23" name="矩形 22">
              <a:extLst>
                <a:ext uri="{FF2B5EF4-FFF2-40B4-BE49-F238E27FC236}">
                  <a16:creationId xmlns:a16="http://schemas.microsoft.com/office/drawing/2014/main" xmlns="" id="{A64CFD4E-4977-D042-BB20-B2AA765D079E}"/>
                </a:ext>
              </a:extLst>
            </p:cNvPr>
            <p:cNvSpPr/>
            <p:nvPr/>
          </p:nvSpPr>
          <p:spPr>
            <a:xfrm rot="16200000">
              <a:off x="-98174" y="1741504"/>
              <a:ext cx="997748"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rPr>
                <a:t>features</a:t>
              </a:r>
              <a:endParaRPr kumimoji="1" lang="zh-CN" altLang="en-US" sz="1050" dirty="0">
                <a:solidFill>
                  <a:prstClr val="black"/>
                </a:solidFill>
              </a:endParaRPr>
            </a:p>
          </p:txBody>
        </p:sp>
        <p:sp>
          <p:nvSpPr>
            <p:cNvPr id="24" name="矩形 23">
              <a:extLst>
                <a:ext uri="{FF2B5EF4-FFF2-40B4-BE49-F238E27FC236}">
                  <a16:creationId xmlns:a16="http://schemas.microsoft.com/office/drawing/2014/main" xmlns="" id="{0B308672-3C82-EB41-B532-5F633707AE8C}"/>
                </a:ext>
              </a:extLst>
            </p:cNvPr>
            <p:cNvSpPr/>
            <p:nvPr/>
          </p:nvSpPr>
          <p:spPr>
            <a:xfrm rot="16200000">
              <a:off x="-99810" y="4729858"/>
              <a:ext cx="10010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rPr>
                <a:t>features</a:t>
              </a:r>
              <a:endParaRPr kumimoji="1" lang="zh-CN" altLang="en-US" sz="1050" dirty="0">
                <a:solidFill>
                  <a:prstClr val="black"/>
                </a:solidFill>
              </a:endParaRPr>
            </a:p>
          </p:txBody>
        </p:sp>
        <p:sp>
          <p:nvSpPr>
            <p:cNvPr id="25" name="矩形 24">
              <a:extLst>
                <a:ext uri="{FF2B5EF4-FFF2-40B4-BE49-F238E27FC236}">
                  <a16:creationId xmlns:a16="http://schemas.microsoft.com/office/drawing/2014/main" xmlns="" id="{4A4F881E-330B-D84B-ADD6-DAA8D767B725}"/>
                </a:ext>
              </a:extLst>
            </p:cNvPr>
            <p:cNvSpPr/>
            <p:nvPr/>
          </p:nvSpPr>
          <p:spPr>
            <a:xfrm rot="16200000">
              <a:off x="331414" y="1828063"/>
              <a:ext cx="707136"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050" dirty="0">
                <a:solidFill>
                  <a:prstClr val="black"/>
                </a:solidFill>
              </a:endParaRPr>
            </a:p>
          </p:txBody>
        </p:sp>
        <p:sp>
          <p:nvSpPr>
            <p:cNvPr id="26" name="矩形 25">
              <a:extLst>
                <a:ext uri="{FF2B5EF4-FFF2-40B4-BE49-F238E27FC236}">
                  <a16:creationId xmlns:a16="http://schemas.microsoft.com/office/drawing/2014/main" xmlns="" id="{CB23AC39-01D2-6248-A5BF-EF42E81D4AFC}"/>
                </a:ext>
              </a:extLst>
            </p:cNvPr>
            <p:cNvSpPr/>
            <p:nvPr/>
          </p:nvSpPr>
          <p:spPr>
            <a:xfrm>
              <a:off x="2568032" y="296872"/>
              <a:ext cx="1936942" cy="21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rPr>
                <a:t>Mean</a:t>
              </a:r>
              <a:r>
                <a:rPr kumimoji="1" lang="zh-CN" altLang="en-US" sz="1050" dirty="0">
                  <a:solidFill>
                    <a:prstClr val="black"/>
                  </a:solidFill>
                </a:rPr>
                <a:t> </a:t>
              </a:r>
              <a:r>
                <a:rPr kumimoji="1" lang="en-US" altLang="zh-CN" sz="1050" dirty="0">
                  <a:solidFill>
                    <a:prstClr val="black"/>
                  </a:solidFill>
                </a:rPr>
                <a:t>Decrease</a:t>
              </a:r>
              <a:r>
                <a:rPr kumimoji="1" lang="zh-CN" altLang="en-US" sz="1050" dirty="0">
                  <a:solidFill>
                    <a:prstClr val="black"/>
                  </a:solidFill>
                </a:rPr>
                <a:t> </a:t>
              </a:r>
              <a:r>
                <a:rPr kumimoji="1" lang="en-US" altLang="zh-CN" sz="1050" dirty="0">
                  <a:solidFill>
                    <a:prstClr val="black"/>
                  </a:solidFill>
                </a:rPr>
                <a:t>Gini</a:t>
              </a:r>
              <a:endParaRPr kumimoji="1" lang="zh-CN" altLang="en-US" sz="1050" dirty="0">
                <a:solidFill>
                  <a:prstClr val="black"/>
                </a:solidFill>
              </a:endParaRPr>
            </a:p>
          </p:txBody>
        </p:sp>
        <p:sp>
          <p:nvSpPr>
            <p:cNvPr id="30" name="矩形 29">
              <a:extLst>
                <a:ext uri="{FF2B5EF4-FFF2-40B4-BE49-F238E27FC236}">
                  <a16:creationId xmlns:a16="http://schemas.microsoft.com/office/drawing/2014/main" xmlns="" id="{560067AD-9E0A-4F47-829F-91352CD28D83}"/>
                </a:ext>
              </a:extLst>
            </p:cNvPr>
            <p:cNvSpPr/>
            <p:nvPr/>
          </p:nvSpPr>
          <p:spPr>
            <a:xfrm>
              <a:off x="5843759" y="498003"/>
              <a:ext cx="577064"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(b)</a:t>
              </a:r>
              <a:endParaRPr kumimoji="1" lang="zh-CN" altLang="en-US" sz="1350" dirty="0">
                <a:solidFill>
                  <a:prstClr val="black"/>
                </a:solidFill>
                <a:latin typeface="Calibri" panose="020F0502020204030204"/>
                <a:ea typeface="DengXian" charset="-122"/>
                <a:cs typeface=""/>
              </a:endParaRPr>
            </a:p>
          </p:txBody>
        </p:sp>
        <p:sp>
          <p:nvSpPr>
            <p:cNvPr id="31" name="矩形 30">
              <a:extLst>
                <a:ext uri="{FF2B5EF4-FFF2-40B4-BE49-F238E27FC236}">
                  <a16:creationId xmlns:a16="http://schemas.microsoft.com/office/drawing/2014/main" xmlns="" id="{69AF26D3-E939-F543-9B96-FF32A8054122}"/>
                </a:ext>
              </a:extLst>
            </p:cNvPr>
            <p:cNvSpPr/>
            <p:nvPr/>
          </p:nvSpPr>
          <p:spPr>
            <a:xfrm>
              <a:off x="282653" y="379142"/>
              <a:ext cx="565103"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(a)</a:t>
              </a:r>
              <a:endParaRPr kumimoji="1" lang="zh-CN" altLang="en-US" sz="1350" dirty="0">
                <a:solidFill>
                  <a:prstClr val="black"/>
                </a:solidFill>
                <a:latin typeface="Calibri" panose="020F0502020204030204"/>
                <a:ea typeface="DengXian" charset="-122"/>
                <a:cs typeface=""/>
              </a:endParaRPr>
            </a:p>
          </p:txBody>
        </p:sp>
        <p:sp>
          <p:nvSpPr>
            <p:cNvPr id="33" name="矩形 32">
              <a:extLst>
                <a:ext uri="{FF2B5EF4-FFF2-40B4-BE49-F238E27FC236}">
                  <a16:creationId xmlns:a16="http://schemas.microsoft.com/office/drawing/2014/main" xmlns="" id="{44705007-2A46-E249-8CF8-24BE86B0D0B6}"/>
                </a:ext>
              </a:extLst>
            </p:cNvPr>
            <p:cNvSpPr/>
            <p:nvPr/>
          </p:nvSpPr>
          <p:spPr>
            <a:xfrm>
              <a:off x="272729" y="3711285"/>
              <a:ext cx="545963"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(c)</a:t>
              </a:r>
              <a:endParaRPr kumimoji="1" lang="zh-CN" altLang="en-US" sz="1350" dirty="0">
                <a:solidFill>
                  <a:prstClr val="black"/>
                </a:solidFill>
                <a:latin typeface="Calibri" panose="020F0502020204030204"/>
                <a:ea typeface="DengXian" charset="-122"/>
                <a:cs typeface=""/>
              </a:endParaRPr>
            </a:p>
          </p:txBody>
        </p:sp>
        <p:sp>
          <p:nvSpPr>
            <p:cNvPr id="34" name="矩形 33">
              <a:extLst>
                <a:ext uri="{FF2B5EF4-FFF2-40B4-BE49-F238E27FC236}">
                  <a16:creationId xmlns:a16="http://schemas.microsoft.com/office/drawing/2014/main" xmlns="" id="{7ED1EB26-BB1E-9444-9484-0CA32176906D}"/>
                </a:ext>
              </a:extLst>
            </p:cNvPr>
            <p:cNvSpPr/>
            <p:nvPr/>
          </p:nvSpPr>
          <p:spPr>
            <a:xfrm>
              <a:off x="5843759" y="3711285"/>
              <a:ext cx="577064" cy="454034"/>
            </a:xfrm>
            <a:prstGeom prst="rect">
              <a:avLst/>
            </a:prstGeom>
          </p:spPr>
          <p:txBody>
            <a:bodyPr wrap="none">
              <a:spAutoFit/>
            </a:bodyPr>
            <a:lstStyle/>
            <a:p>
              <a:pPr fontAlgn="auto">
                <a:spcBef>
                  <a:spcPts val="0"/>
                </a:spcBef>
                <a:spcAft>
                  <a:spcPts val="0"/>
                </a:spcAft>
              </a:pPr>
              <a:r>
                <a:rPr kumimoji="1" lang="en-US" altLang="zh-CN" sz="1350" dirty="0">
                  <a:solidFill>
                    <a:prstClr val="black"/>
                  </a:solidFill>
                  <a:latin typeface="Calibri" panose="020F0502020204030204"/>
                  <a:ea typeface="DengXian" charset="-122"/>
                  <a:cs typeface=""/>
                </a:rPr>
                <a:t>(d)</a:t>
              </a:r>
              <a:endParaRPr kumimoji="1" lang="zh-CN" altLang="en-US" sz="1350" dirty="0">
                <a:solidFill>
                  <a:prstClr val="black"/>
                </a:solidFill>
                <a:latin typeface="Calibri" panose="020F0502020204030204"/>
                <a:ea typeface="DengXian" charset="-122"/>
                <a:cs typeface=""/>
              </a:endParaRPr>
            </a:p>
          </p:txBody>
        </p:sp>
      </p:grpSp>
      <p:sp>
        <p:nvSpPr>
          <p:cNvPr id="36" name="矩形 35">
            <a:extLst>
              <a:ext uri="{FF2B5EF4-FFF2-40B4-BE49-F238E27FC236}">
                <a16:creationId xmlns:a16="http://schemas.microsoft.com/office/drawing/2014/main" xmlns="" id="{B280D959-1B1D-D04F-9C6B-76C81296FAA4}"/>
              </a:ext>
            </a:extLst>
          </p:cNvPr>
          <p:cNvSpPr/>
          <p:nvPr/>
        </p:nvSpPr>
        <p:spPr>
          <a:xfrm>
            <a:off x="99994" y="531922"/>
            <a:ext cx="8294486" cy="400110"/>
          </a:xfrm>
          <a:prstGeom prst="rect">
            <a:avLst/>
          </a:prstGeom>
        </p:spPr>
        <p:txBody>
          <a:bodyPr wrap="square">
            <a:spAutoFit/>
          </a:bodyPr>
          <a:lstStyle/>
          <a:p>
            <a:pPr fontAlgn="auto">
              <a:spcBef>
                <a:spcPts val="0"/>
              </a:spcBef>
              <a:spcAft>
                <a:spcPts val="0"/>
              </a:spcAft>
            </a:pPr>
            <a:r>
              <a:rPr lang="en-US" altLang="zh-CN" sz="2000" dirty="0">
                <a:solidFill>
                  <a:prstClr val="black"/>
                </a:solidFill>
                <a:latin typeface="Helvetica" pitchFamily="2" charset="0"/>
                <a:ea typeface="DengXian" charset="-122"/>
                <a:cs typeface=""/>
              </a:rPr>
              <a:t>Gini Distance for Relative Feature </a:t>
            </a:r>
            <a:r>
              <a:rPr lang="en-US" altLang="zh-CN" sz="2000" dirty="0" smtClean="0">
                <a:solidFill>
                  <a:prstClr val="black"/>
                </a:solidFill>
                <a:latin typeface="Helvetica" pitchFamily="2" charset="0"/>
                <a:ea typeface="DengXian" charset="-122"/>
                <a:cs typeface=""/>
              </a:rPr>
              <a:t>Importance in 4 Models</a:t>
            </a:r>
            <a:endParaRPr lang="zh-CN" altLang="en-US" sz="2000" dirty="0">
              <a:solidFill>
                <a:prstClr val="black"/>
              </a:solidFill>
              <a:latin typeface="Helvetica" pitchFamily="2" charset="0"/>
              <a:ea typeface="DengXian" charset="-122"/>
              <a:cs typeface=""/>
            </a:endParaRPr>
          </a:p>
        </p:txBody>
      </p:sp>
      <p:cxnSp>
        <p:nvCxnSpPr>
          <p:cNvPr id="37" name="直线连接符 36">
            <a:extLst>
              <a:ext uri="{FF2B5EF4-FFF2-40B4-BE49-F238E27FC236}">
                <a16:creationId xmlns:a16="http://schemas.microsoft.com/office/drawing/2014/main" xmlns="" id="{591BF107-8B9F-AA43-AFE2-59D2C9E29823}"/>
              </a:ext>
            </a:extLst>
          </p:cNvPr>
          <p:cNvCxnSpPr/>
          <p:nvPr/>
        </p:nvCxnSpPr>
        <p:spPr>
          <a:xfrm>
            <a:off x="106672" y="1115331"/>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38" name="灯片编号占位符 5">
            <a:extLst>
              <a:ext uri="{FF2B5EF4-FFF2-40B4-BE49-F238E27FC236}">
                <a16:creationId xmlns:a16="http://schemas.microsoft.com/office/drawing/2014/main" xmlns="" id="{1C84369E-3A73-8946-B350-EADF292BB87D}"/>
              </a:ext>
            </a:extLst>
          </p:cNvPr>
          <p:cNvSpPr>
            <a:spLocks noGrp="1"/>
          </p:cNvSpPr>
          <p:nvPr>
            <p:ph type="sldNum" sz="quarter" idx="12"/>
          </p:nvPr>
        </p:nvSpPr>
        <p:spPr>
          <a:xfrm>
            <a:off x="6619223" y="6363870"/>
            <a:ext cx="2057400" cy="273844"/>
          </a:xfrm>
        </p:spPr>
        <p:txBody>
          <a:bodyPr/>
          <a:lstStyle/>
          <a:p>
            <a:fld id="{30B938F4-FFEC-BA46-B3EB-1F4154EFE73A}" type="slidenum">
              <a:rPr lang="en-US" smtClean="0">
                <a:solidFill>
                  <a:prstClr val="black">
                    <a:tint val="75000"/>
                  </a:prstClr>
                </a:solidFill>
              </a:rPr>
              <a:pPr/>
              <a:t>55</a:t>
            </a:fld>
            <a:endParaRPr lang="en-US" dirty="0">
              <a:solidFill>
                <a:prstClr val="black">
                  <a:tint val="75000"/>
                </a:prstClr>
              </a:solidFill>
            </a:endParaRPr>
          </a:p>
        </p:txBody>
      </p:sp>
      <p:sp>
        <p:nvSpPr>
          <p:cNvPr id="3" name="矩形 2">
            <a:extLst>
              <a:ext uri="{FF2B5EF4-FFF2-40B4-BE49-F238E27FC236}">
                <a16:creationId xmlns:a16="http://schemas.microsoft.com/office/drawing/2014/main" xmlns="" id="{F1B0DE79-AAD6-9E43-B8F3-8E9A632E5239}"/>
              </a:ext>
            </a:extLst>
          </p:cNvPr>
          <p:cNvSpPr/>
          <p:nvPr/>
        </p:nvSpPr>
        <p:spPr>
          <a:xfrm>
            <a:off x="2828120" y="3778198"/>
            <a:ext cx="891825" cy="11750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40" name="矩形 39">
            <a:extLst>
              <a:ext uri="{FF2B5EF4-FFF2-40B4-BE49-F238E27FC236}">
                <a16:creationId xmlns:a16="http://schemas.microsoft.com/office/drawing/2014/main" xmlns="" id="{F82BDA8D-54C8-B74C-A925-5499D841E46A}"/>
              </a:ext>
            </a:extLst>
          </p:cNvPr>
          <p:cNvSpPr/>
          <p:nvPr/>
        </p:nvSpPr>
        <p:spPr>
          <a:xfrm>
            <a:off x="2852812" y="5682056"/>
            <a:ext cx="891825" cy="11750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41" name="矩形 40">
            <a:extLst>
              <a:ext uri="{FF2B5EF4-FFF2-40B4-BE49-F238E27FC236}">
                <a16:creationId xmlns:a16="http://schemas.microsoft.com/office/drawing/2014/main" xmlns="" id="{25D6BB5D-866A-4D44-B509-636496C6A2F5}"/>
              </a:ext>
            </a:extLst>
          </p:cNvPr>
          <p:cNvSpPr/>
          <p:nvPr/>
        </p:nvSpPr>
        <p:spPr>
          <a:xfrm>
            <a:off x="6619224" y="1682101"/>
            <a:ext cx="891825" cy="11750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42" name="矩形 41">
            <a:extLst>
              <a:ext uri="{FF2B5EF4-FFF2-40B4-BE49-F238E27FC236}">
                <a16:creationId xmlns:a16="http://schemas.microsoft.com/office/drawing/2014/main" xmlns="" id="{9239B844-15EF-A54D-AD2B-9FB0A2E59215}"/>
              </a:ext>
            </a:extLst>
          </p:cNvPr>
          <p:cNvSpPr/>
          <p:nvPr/>
        </p:nvSpPr>
        <p:spPr>
          <a:xfrm>
            <a:off x="6586308" y="3613412"/>
            <a:ext cx="891825" cy="27699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43" name="矩形 42">
            <a:extLst>
              <a:ext uri="{FF2B5EF4-FFF2-40B4-BE49-F238E27FC236}">
                <a16:creationId xmlns:a16="http://schemas.microsoft.com/office/drawing/2014/main" xmlns="" id="{C8D295EE-AEED-9C4A-8126-88C3473C8D6B}"/>
              </a:ext>
            </a:extLst>
          </p:cNvPr>
          <p:cNvSpPr/>
          <p:nvPr/>
        </p:nvSpPr>
        <p:spPr>
          <a:xfrm>
            <a:off x="6545454" y="5682055"/>
            <a:ext cx="891825" cy="117509"/>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32"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r>
              <a:rPr lang="en-US" dirty="0"/>
              <a:t>Wang et al. Structure, 2019</a:t>
            </a:r>
          </a:p>
        </p:txBody>
      </p:sp>
      <p:sp>
        <p:nvSpPr>
          <p:cNvPr id="4" name="Right Brace 3"/>
          <p:cNvSpPr/>
          <p:nvPr/>
        </p:nvSpPr>
        <p:spPr>
          <a:xfrm>
            <a:off x="8240254" y="2779911"/>
            <a:ext cx="436369" cy="721534"/>
          </a:xfrm>
          <a:prstGeom prst="rightBrace">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ight Bracket 4"/>
          <p:cNvSpPr/>
          <p:nvPr/>
        </p:nvSpPr>
        <p:spPr>
          <a:xfrm>
            <a:off x="2442575" y="5114455"/>
            <a:ext cx="477579" cy="579541"/>
          </a:xfrm>
          <a:prstGeom prst="righ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Block Arc 5"/>
          <p:cNvSpPr/>
          <p:nvPr/>
        </p:nvSpPr>
        <p:spPr>
          <a:xfrm rot="5400000">
            <a:off x="6117689" y="5194709"/>
            <a:ext cx="410316" cy="376489"/>
          </a:xfrm>
          <a:prstGeom prst="blockArc">
            <a:avLst/>
          </a:prstGeom>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kumimoji="1" lang="en-US" b="1" dirty="0">
              <a:solidFill>
                <a:schemeClr val="tx1"/>
              </a:solidFill>
            </a:endParaRPr>
          </a:p>
        </p:txBody>
      </p:sp>
      <p:sp>
        <p:nvSpPr>
          <p:cNvPr id="8" name="TextBox 7"/>
          <p:cNvSpPr txBox="1"/>
          <p:nvPr/>
        </p:nvSpPr>
        <p:spPr>
          <a:xfrm>
            <a:off x="4586978" y="5895155"/>
            <a:ext cx="3973011" cy="276999"/>
          </a:xfrm>
          <a:prstGeom prst="rect">
            <a:avLst/>
          </a:prstGeom>
          <a:noFill/>
        </p:spPr>
        <p:txBody>
          <a:bodyPr wrap="none" rtlCol="0">
            <a:spAutoFit/>
          </a:bodyPr>
          <a:lstStyle/>
          <a:p>
            <a:r>
              <a:rPr lang="en-US" b="0" dirty="0" smtClean="0"/>
              <a:t>Important features incl. GERP &amp; distance to binding site</a:t>
            </a:r>
            <a:endParaRPr lang="en-US" b="0" dirty="0"/>
          </a:p>
        </p:txBody>
      </p:sp>
    </p:spTree>
    <p:extLst>
      <p:ext uri="{BB962C8B-B14F-4D97-AF65-F5344CB8AC3E}">
        <p14:creationId xmlns:p14="http://schemas.microsoft.com/office/powerpoint/2010/main" val="7825312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FCF2FE22-8B7A-2546-A716-ACC462EDFDAE}"/>
              </a:ext>
            </a:extLst>
          </p:cNvPr>
          <p:cNvGrpSpPr/>
          <p:nvPr/>
        </p:nvGrpSpPr>
        <p:grpSpPr>
          <a:xfrm>
            <a:off x="98972" y="1682842"/>
            <a:ext cx="7044485" cy="4039442"/>
            <a:chOff x="893728" y="418043"/>
            <a:chExt cx="9392647" cy="5385922"/>
          </a:xfrm>
        </p:grpSpPr>
        <p:grpSp>
          <p:nvGrpSpPr>
            <p:cNvPr id="20" name="组合 19">
              <a:extLst>
                <a:ext uri="{FF2B5EF4-FFF2-40B4-BE49-F238E27FC236}">
                  <a16:creationId xmlns:a16="http://schemas.microsoft.com/office/drawing/2014/main" xmlns="" id="{729F5CFB-E708-E245-888F-D7F21EE692CD}"/>
                </a:ext>
              </a:extLst>
            </p:cNvPr>
            <p:cNvGrpSpPr/>
            <p:nvPr/>
          </p:nvGrpSpPr>
          <p:grpSpPr>
            <a:xfrm>
              <a:off x="1335974" y="932213"/>
              <a:ext cx="8259288" cy="4623003"/>
              <a:chOff x="486888" y="18809"/>
              <a:chExt cx="11186556" cy="6801129"/>
            </a:xfrm>
          </p:grpSpPr>
          <p:pic>
            <p:nvPicPr>
              <p:cNvPr id="5" name="图片 4">
                <a:extLst>
                  <a:ext uri="{FF2B5EF4-FFF2-40B4-BE49-F238E27FC236}">
                    <a16:creationId xmlns:a16="http://schemas.microsoft.com/office/drawing/2014/main" xmlns="" id="{F58B3FCC-6C5F-BA4F-9828-7262215330BD}"/>
                  </a:ext>
                </a:extLst>
              </p:cNvPr>
              <p:cNvPicPr>
                <a:picLocks noChangeAspect="1"/>
              </p:cNvPicPr>
              <p:nvPr/>
            </p:nvPicPr>
            <p:blipFill>
              <a:blip r:embed="rId3"/>
              <a:stretch>
                <a:fillRect/>
              </a:stretch>
            </p:blipFill>
            <p:spPr>
              <a:xfrm>
                <a:off x="486888" y="18809"/>
                <a:ext cx="11186556" cy="6801129"/>
              </a:xfrm>
              <a:prstGeom prst="rect">
                <a:avLst/>
              </a:prstGeom>
            </p:spPr>
          </p:pic>
          <p:sp>
            <p:nvSpPr>
              <p:cNvPr id="6" name="椭圆 5">
                <a:extLst>
                  <a:ext uri="{FF2B5EF4-FFF2-40B4-BE49-F238E27FC236}">
                    <a16:creationId xmlns:a16="http://schemas.microsoft.com/office/drawing/2014/main" xmlns="" id="{0B7DE27C-C2B9-E645-B2CF-83F070753E50}"/>
                  </a:ext>
                </a:extLst>
              </p:cNvPr>
              <p:cNvSpPr/>
              <p:nvPr/>
            </p:nvSpPr>
            <p:spPr>
              <a:xfrm>
                <a:off x="2381002" y="849085"/>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8" name="椭圆 7">
                <a:extLst>
                  <a:ext uri="{FF2B5EF4-FFF2-40B4-BE49-F238E27FC236}">
                    <a16:creationId xmlns:a16="http://schemas.microsoft.com/office/drawing/2014/main" xmlns="" id="{79A24FB8-CAAA-7B43-ACD2-395CF9D3B0CA}"/>
                  </a:ext>
                </a:extLst>
              </p:cNvPr>
              <p:cNvSpPr/>
              <p:nvPr/>
            </p:nvSpPr>
            <p:spPr>
              <a:xfrm>
                <a:off x="10149444" y="1302327"/>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0" name="椭圆 9">
                <a:extLst>
                  <a:ext uri="{FF2B5EF4-FFF2-40B4-BE49-F238E27FC236}">
                    <a16:creationId xmlns:a16="http://schemas.microsoft.com/office/drawing/2014/main" xmlns="" id="{D1ECD142-ECE0-9047-AFB8-1FF9FCA1AFB0}"/>
                  </a:ext>
                </a:extLst>
              </p:cNvPr>
              <p:cNvSpPr/>
              <p:nvPr/>
            </p:nvSpPr>
            <p:spPr>
              <a:xfrm>
                <a:off x="7570024" y="987630"/>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2" name="椭圆 11">
                <a:extLst>
                  <a:ext uri="{FF2B5EF4-FFF2-40B4-BE49-F238E27FC236}">
                    <a16:creationId xmlns:a16="http://schemas.microsoft.com/office/drawing/2014/main" xmlns="" id="{118B86C1-A981-894C-AF21-D65EDAFCA8FA}"/>
                  </a:ext>
                </a:extLst>
              </p:cNvPr>
              <p:cNvSpPr/>
              <p:nvPr/>
            </p:nvSpPr>
            <p:spPr>
              <a:xfrm>
                <a:off x="7570024" y="1221178"/>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3" name="椭圆 12">
                <a:extLst>
                  <a:ext uri="{FF2B5EF4-FFF2-40B4-BE49-F238E27FC236}">
                    <a16:creationId xmlns:a16="http://schemas.microsoft.com/office/drawing/2014/main" xmlns="" id="{5192BA0D-52E2-2B48-89E9-57A565D26425}"/>
                  </a:ext>
                </a:extLst>
              </p:cNvPr>
              <p:cNvSpPr/>
              <p:nvPr/>
            </p:nvSpPr>
            <p:spPr>
              <a:xfrm>
                <a:off x="10149444" y="1715984"/>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4" name="矩形 13">
                <a:extLst>
                  <a:ext uri="{FF2B5EF4-FFF2-40B4-BE49-F238E27FC236}">
                    <a16:creationId xmlns:a16="http://schemas.microsoft.com/office/drawing/2014/main" xmlns="" id="{159ABFCD-85B9-2046-A81E-D99E293444E6}"/>
                  </a:ext>
                </a:extLst>
              </p:cNvPr>
              <p:cNvSpPr/>
              <p:nvPr/>
            </p:nvSpPr>
            <p:spPr>
              <a:xfrm>
                <a:off x="2214748" y="1929740"/>
                <a:ext cx="914400" cy="1816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15" name="矩形 14">
                <a:extLst>
                  <a:ext uri="{FF2B5EF4-FFF2-40B4-BE49-F238E27FC236}">
                    <a16:creationId xmlns:a16="http://schemas.microsoft.com/office/drawing/2014/main" xmlns="" id="{D6B40862-D4CA-B942-97F1-AD56F4019E91}"/>
                  </a:ext>
                </a:extLst>
              </p:cNvPr>
              <p:cNvSpPr/>
              <p:nvPr/>
            </p:nvSpPr>
            <p:spPr>
              <a:xfrm>
                <a:off x="4631376" y="1579418"/>
                <a:ext cx="914400" cy="2167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6" name="矩形 15">
                <a:extLst>
                  <a:ext uri="{FF2B5EF4-FFF2-40B4-BE49-F238E27FC236}">
                    <a16:creationId xmlns:a16="http://schemas.microsoft.com/office/drawing/2014/main" xmlns="" id="{54190AAB-E603-414F-9B07-2AE4CD83B493}"/>
                  </a:ext>
                </a:extLst>
              </p:cNvPr>
              <p:cNvSpPr/>
              <p:nvPr/>
            </p:nvSpPr>
            <p:spPr>
              <a:xfrm>
                <a:off x="7112824" y="1888168"/>
                <a:ext cx="914400" cy="564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8" name="矩形 17">
                <a:extLst>
                  <a:ext uri="{FF2B5EF4-FFF2-40B4-BE49-F238E27FC236}">
                    <a16:creationId xmlns:a16="http://schemas.microsoft.com/office/drawing/2014/main" xmlns="" id="{720F19F6-7284-9C4F-AA77-3ECF8448DFA2}"/>
                  </a:ext>
                </a:extLst>
              </p:cNvPr>
              <p:cNvSpPr/>
              <p:nvPr/>
            </p:nvSpPr>
            <p:spPr>
              <a:xfrm>
                <a:off x="2123704" y="1066799"/>
                <a:ext cx="459178" cy="228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7" name="矩形 16">
                <a:extLst>
                  <a:ext uri="{FF2B5EF4-FFF2-40B4-BE49-F238E27FC236}">
                    <a16:creationId xmlns:a16="http://schemas.microsoft.com/office/drawing/2014/main" xmlns="" id="{DCE2FC5A-B532-674F-A398-3495745959BD}"/>
                  </a:ext>
                </a:extLst>
              </p:cNvPr>
              <p:cNvSpPr/>
              <p:nvPr/>
            </p:nvSpPr>
            <p:spPr>
              <a:xfrm>
                <a:off x="4587339" y="172193"/>
                <a:ext cx="914400" cy="73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9" name="矩形 18">
                <a:extLst>
                  <a:ext uri="{FF2B5EF4-FFF2-40B4-BE49-F238E27FC236}">
                    <a16:creationId xmlns:a16="http://schemas.microsoft.com/office/drawing/2014/main" xmlns="" id="{80AE7E73-06DC-1E44-9013-86DEC6601D7B}"/>
                  </a:ext>
                </a:extLst>
              </p:cNvPr>
              <p:cNvSpPr/>
              <p:nvPr/>
            </p:nvSpPr>
            <p:spPr>
              <a:xfrm>
                <a:off x="4858987" y="1076697"/>
                <a:ext cx="459178" cy="144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9" name="椭圆 8">
                <a:extLst>
                  <a:ext uri="{FF2B5EF4-FFF2-40B4-BE49-F238E27FC236}">
                    <a16:creationId xmlns:a16="http://schemas.microsoft.com/office/drawing/2014/main" xmlns="" id="{7816F6CC-4D13-554A-BE0A-F9B8A759E0C3}"/>
                  </a:ext>
                </a:extLst>
              </p:cNvPr>
              <p:cNvSpPr/>
              <p:nvPr/>
            </p:nvSpPr>
            <p:spPr>
              <a:xfrm>
                <a:off x="2381002" y="1149927"/>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7" name="椭圆 6">
                <a:extLst>
                  <a:ext uri="{FF2B5EF4-FFF2-40B4-BE49-F238E27FC236}">
                    <a16:creationId xmlns:a16="http://schemas.microsoft.com/office/drawing/2014/main" xmlns="" id="{C1CEC943-6F7C-AA4C-A8C6-8370F4142E76}"/>
                  </a:ext>
                </a:extLst>
              </p:cNvPr>
              <p:cNvSpPr/>
              <p:nvPr/>
            </p:nvSpPr>
            <p:spPr>
              <a:xfrm>
                <a:off x="4990605" y="906483"/>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11" name="椭圆 10">
                <a:extLst>
                  <a:ext uri="{FF2B5EF4-FFF2-40B4-BE49-F238E27FC236}">
                    <a16:creationId xmlns:a16="http://schemas.microsoft.com/office/drawing/2014/main" xmlns="" id="{C1BBD31B-CC87-EE44-805A-F05D53D2E390}"/>
                  </a:ext>
                </a:extLst>
              </p:cNvPr>
              <p:cNvSpPr/>
              <p:nvPr/>
            </p:nvSpPr>
            <p:spPr>
              <a:xfrm>
                <a:off x="4990605" y="1195449"/>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grpSp>
        <p:sp>
          <p:nvSpPr>
            <p:cNvPr id="22" name="矩形 21">
              <a:extLst>
                <a:ext uri="{FF2B5EF4-FFF2-40B4-BE49-F238E27FC236}">
                  <a16:creationId xmlns:a16="http://schemas.microsoft.com/office/drawing/2014/main" xmlns="" id="{6DDAE6E9-C37E-D843-928F-8EA400066835}"/>
                </a:ext>
              </a:extLst>
            </p:cNvPr>
            <p:cNvSpPr/>
            <p:nvPr/>
          </p:nvSpPr>
          <p:spPr>
            <a:xfrm>
              <a:off x="893728" y="2085852"/>
              <a:ext cx="675122" cy="2064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24" name="文本框 23">
              <a:extLst>
                <a:ext uri="{FF2B5EF4-FFF2-40B4-BE49-F238E27FC236}">
                  <a16:creationId xmlns:a16="http://schemas.microsoft.com/office/drawing/2014/main" xmlns="" id="{D2111A4C-FE8F-B24F-979E-64B6E75C537A}"/>
                </a:ext>
              </a:extLst>
            </p:cNvPr>
            <p:cNvSpPr txBox="1"/>
            <p:nvPr/>
          </p:nvSpPr>
          <p:spPr>
            <a:xfrm>
              <a:off x="9537293" y="1991033"/>
              <a:ext cx="46850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80%</a:t>
              </a:r>
              <a:endParaRPr kumimoji="1" lang="zh-CN" altLang="en-US" sz="750" dirty="0">
                <a:solidFill>
                  <a:prstClr val="black"/>
                </a:solidFill>
                <a:latin typeface="Calibri" panose="020F0502020204030204"/>
                <a:ea typeface="DengXian" charset="-122"/>
                <a:cs typeface=""/>
              </a:endParaRPr>
            </a:p>
          </p:txBody>
        </p:sp>
        <p:sp>
          <p:nvSpPr>
            <p:cNvPr id="25" name="矩形 24">
              <a:extLst>
                <a:ext uri="{FF2B5EF4-FFF2-40B4-BE49-F238E27FC236}">
                  <a16:creationId xmlns:a16="http://schemas.microsoft.com/office/drawing/2014/main" xmlns="" id="{0F2F9206-8121-F244-80EA-32FF3E70A3AD}"/>
                </a:ext>
              </a:extLst>
            </p:cNvPr>
            <p:cNvSpPr/>
            <p:nvPr/>
          </p:nvSpPr>
          <p:spPr>
            <a:xfrm>
              <a:off x="9502027" y="1281062"/>
              <a:ext cx="532624" cy="276999"/>
            </a:xfrm>
            <a:prstGeom prst="rect">
              <a:avLst/>
            </a:prstGeom>
          </p:spPr>
          <p:txBody>
            <a:bodyPr wrap="none">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100%</a:t>
              </a:r>
              <a:endParaRPr kumimoji="1" lang="zh-CN" altLang="en-US" sz="750" dirty="0">
                <a:solidFill>
                  <a:prstClr val="black"/>
                </a:solidFill>
                <a:latin typeface="Calibri" panose="020F0502020204030204"/>
                <a:ea typeface="DengXian" charset="-122"/>
                <a:cs typeface=""/>
              </a:endParaRPr>
            </a:p>
          </p:txBody>
        </p:sp>
        <p:sp>
          <p:nvSpPr>
            <p:cNvPr id="26" name="矩形 25">
              <a:extLst>
                <a:ext uri="{FF2B5EF4-FFF2-40B4-BE49-F238E27FC236}">
                  <a16:creationId xmlns:a16="http://schemas.microsoft.com/office/drawing/2014/main" xmlns="" id="{D9019D2D-A128-1D49-8D8E-00BDB91E6CBD}"/>
                </a:ext>
              </a:extLst>
            </p:cNvPr>
            <p:cNvSpPr/>
            <p:nvPr/>
          </p:nvSpPr>
          <p:spPr>
            <a:xfrm>
              <a:off x="2166922" y="5180511"/>
              <a:ext cx="1288474"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rPr>
                <a:t>COMMON</a:t>
              </a:r>
            </a:p>
            <a:p>
              <a:pPr algn="ctr" fontAlgn="auto">
                <a:spcBef>
                  <a:spcPts val="0"/>
                </a:spcBef>
                <a:spcAft>
                  <a:spcPts val="0"/>
                </a:spcAft>
              </a:pPr>
              <a:r>
                <a:rPr kumimoji="1" lang="en-US" altLang="zh-CN" sz="1350" dirty="0">
                  <a:solidFill>
                    <a:prstClr val="black"/>
                  </a:solidFill>
                </a:rPr>
                <a:t>(</a:t>
              </a:r>
              <a:r>
                <a:rPr kumimoji="1" lang="en-US" altLang="zh-CN" sz="1350" dirty="0" err="1">
                  <a:solidFill>
                    <a:prstClr val="black"/>
                  </a:solidFill>
                </a:rPr>
                <a:t>ExAC</a:t>
              </a:r>
              <a:r>
                <a:rPr kumimoji="1" lang="en-US" altLang="zh-CN" sz="1350" dirty="0">
                  <a:solidFill>
                    <a:prstClr val="black"/>
                  </a:solidFill>
                </a:rPr>
                <a:t>)</a:t>
              </a:r>
              <a:endParaRPr kumimoji="1" lang="zh-CN" altLang="en-US" sz="1350" dirty="0">
                <a:solidFill>
                  <a:prstClr val="black"/>
                </a:solidFill>
              </a:endParaRPr>
            </a:p>
          </p:txBody>
        </p:sp>
        <p:sp>
          <p:nvSpPr>
            <p:cNvPr id="30" name="矩形 29">
              <a:extLst>
                <a:ext uri="{FF2B5EF4-FFF2-40B4-BE49-F238E27FC236}">
                  <a16:creationId xmlns:a16="http://schemas.microsoft.com/office/drawing/2014/main" xmlns="" id="{12EBFC04-34AB-F141-AC61-F80572BD0995}"/>
                </a:ext>
              </a:extLst>
            </p:cNvPr>
            <p:cNvSpPr/>
            <p:nvPr/>
          </p:nvSpPr>
          <p:spPr>
            <a:xfrm>
              <a:off x="4056754" y="5180511"/>
              <a:ext cx="1288474"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rPr>
                <a:t>RARE</a:t>
              </a:r>
            </a:p>
            <a:p>
              <a:pPr algn="ctr" fontAlgn="auto">
                <a:spcBef>
                  <a:spcPts val="0"/>
                </a:spcBef>
                <a:spcAft>
                  <a:spcPts val="0"/>
                </a:spcAft>
              </a:pPr>
              <a:r>
                <a:rPr kumimoji="1" lang="en-US" altLang="zh-CN" sz="1350" dirty="0">
                  <a:solidFill>
                    <a:prstClr val="black"/>
                  </a:solidFill>
                </a:rPr>
                <a:t>(</a:t>
              </a:r>
              <a:r>
                <a:rPr kumimoji="1" lang="en-US" altLang="zh-CN" sz="1350" dirty="0" err="1">
                  <a:solidFill>
                    <a:prstClr val="black"/>
                  </a:solidFill>
                </a:rPr>
                <a:t>ExAC</a:t>
              </a:r>
              <a:r>
                <a:rPr kumimoji="1" lang="en-US" altLang="zh-CN" sz="1350" dirty="0">
                  <a:solidFill>
                    <a:prstClr val="black"/>
                  </a:solidFill>
                </a:rPr>
                <a:t>)</a:t>
              </a:r>
              <a:endParaRPr kumimoji="1" lang="zh-CN" altLang="en-US" sz="1350" dirty="0">
                <a:solidFill>
                  <a:prstClr val="black"/>
                </a:solidFill>
              </a:endParaRPr>
            </a:p>
          </p:txBody>
        </p:sp>
        <p:sp>
          <p:nvSpPr>
            <p:cNvPr id="31" name="矩形 30">
              <a:extLst>
                <a:ext uri="{FF2B5EF4-FFF2-40B4-BE49-F238E27FC236}">
                  <a16:creationId xmlns:a16="http://schemas.microsoft.com/office/drawing/2014/main" xmlns="" id="{A9757E04-06BC-3447-B02D-1489F16C5752}"/>
                </a:ext>
              </a:extLst>
            </p:cNvPr>
            <p:cNvSpPr/>
            <p:nvPr/>
          </p:nvSpPr>
          <p:spPr>
            <a:xfrm>
              <a:off x="5465618" y="5288320"/>
              <a:ext cx="589942" cy="43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32" name="矩形 31">
              <a:extLst>
                <a:ext uri="{FF2B5EF4-FFF2-40B4-BE49-F238E27FC236}">
                  <a16:creationId xmlns:a16="http://schemas.microsoft.com/office/drawing/2014/main" xmlns="" id="{A40FCD42-5A6C-6A4D-A25C-717BC6533DF6}"/>
                </a:ext>
              </a:extLst>
            </p:cNvPr>
            <p:cNvSpPr/>
            <p:nvPr/>
          </p:nvSpPr>
          <p:spPr>
            <a:xfrm>
              <a:off x="5892234" y="5182263"/>
              <a:ext cx="1500195"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rPr>
                <a:t>PASSENGER</a:t>
              </a:r>
            </a:p>
            <a:p>
              <a:pPr algn="ctr" fontAlgn="auto">
                <a:spcBef>
                  <a:spcPts val="0"/>
                </a:spcBef>
                <a:spcAft>
                  <a:spcPts val="0"/>
                </a:spcAft>
              </a:pPr>
              <a:r>
                <a:rPr kumimoji="1" lang="en-US" altLang="zh-CN" sz="1350" dirty="0">
                  <a:solidFill>
                    <a:prstClr val="black"/>
                  </a:solidFill>
                </a:rPr>
                <a:t>(TCGA)</a:t>
              </a:r>
              <a:endParaRPr kumimoji="1" lang="zh-CN" altLang="en-US" sz="1350" dirty="0">
                <a:solidFill>
                  <a:prstClr val="black"/>
                </a:solidFill>
              </a:endParaRPr>
            </a:p>
          </p:txBody>
        </p:sp>
        <p:sp>
          <p:nvSpPr>
            <p:cNvPr id="33" name="矩形 32">
              <a:extLst>
                <a:ext uri="{FF2B5EF4-FFF2-40B4-BE49-F238E27FC236}">
                  <a16:creationId xmlns:a16="http://schemas.microsoft.com/office/drawing/2014/main" xmlns="" id="{7853A420-2027-2D4D-AC38-DDCDBB24BDD4}"/>
                </a:ext>
              </a:extLst>
            </p:cNvPr>
            <p:cNvSpPr/>
            <p:nvPr/>
          </p:nvSpPr>
          <p:spPr>
            <a:xfrm>
              <a:off x="7902539" y="5180511"/>
              <a:ext cx="1288474"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350" dirty="0">
                  <a:solidFill>
                    <a:prstClr val="black"/>
                  </a:solidFill>
                </a:rPr>
                <a:t>DRIVER</a:t>
              </a:r>
            </a:p>
            <a:p>
              <a:pPr algn="ctr" fontAlgn="auto">
                <a:spcBef>
                  <a:spcPts val="0"/>
                </a:spcBef>
                <a:spcAft>
                  <a:spcPts val="0"/>
                </a:spcAft>
              </a:pPr>
              <a:r>
                <a:rPr kumimoji="1" lang="en-US" altLang="zh-CN" sz="1350" dirty="0">
                  <a:solidFill>
                    <a:prstClr val="black"/>
                  </a:solidFill>
                </a:rPr>
                <a:t>(TCGA)</a:t>
              </a:r>
              <a:endParaRPr kumimoji="1" lang="zh-CN" altLang="en-US" sz="1350" dirty="0">
                <a:solidFill>
                  <a:prstClr val="black"/>
                </a:solidFill>
              </a:endParaRPr>
            </a:p>
          </p:txBody>
        </p:sp>
        <p:sp>
          <p:nvSpPr>
            <p:cNvPr id="35" name="文本框 34">
              <a:extLst>
                <a:ext uri="{FF2B5EF4-FFF2-40B4-BE49-F238E27FC236}">
                  <a16:creationId xmlns:a16="http://schemas.microsoft.com/office/drawing/2014/main" xmlns="" id="{428E767D-DB2F-1643-A6A1-D1F9C61235E0}"/>
                </a:ext>
              </a:extLst>
            </p:cNvPr>
            <p:cNvSpPr txBox="1"/>
            <p:nvPr/>
          </p:nvSpPr>
          <p:spPr>
            <a:xfrm rot="16200000">
              <a:off x="-339384" y="2954092"/>
              <a:ext cx="3123248" cy="369332"/>
            </a:xfrm>
            <a:prstGeom prst="rect">
              <a:avLst/>
            </a:prstGeom>
            <a:noFill/>
          </p:spPr>
          <p:txBody>
            <a:bodyPr wrap="none" rtlCol="0">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binding affinity change</a:t>
              </a:r>
              <a:r>
                <a:rPr kumimoji="1" lang="zh-CN" altLang="en-US" dirty="0">
                  <a:solidFill>
                    <a:prstClr val="black"/>
                  </a:solidFill>
                  <a:latin typeface="Calibri" panose="020F0502020204030204"/>
                  <a:ea typeface="DengXian" charset="-122"/>
                  <a:cs typeface=""/>
                </a:rPr>
                <a:t> </a:t>
              </a:r>
              <a:r>
                <a:rPr kumimoji="1" lang="en-US" altLang="zh-CN" dirty="0">
                  <a:solidFill>
                    <a:prstClr val="black"/>
                  </a:solidFill>
                  <a:latin typeface="Calibri" panose="020F0502020204030204"/>
                  <a:ea typeface="DengXian" charset="-122"/>
                  <a:cs typeface=""/>
                </a:rPr>
                <a:t>(kcal/</a:t>
              </a:r>
              <a:r>
                <a:rPr kumimoji="1" lang="en-US" altLang="zh-CN" dirty="0" err="1">
                  <a:solidFill>
                    <a:prstClr val="black"/>
                  </a:solidFill>
                  <a:latin typeface="Calibri" panose="020F0502020204030204"/>
                  <a:ea typeface="DengXian" charset="-122"/>
                  <a:cs typeface=""/>
                </a:rPr>
                <a:t>mol</a:t>
              </a:r>
              <a:r>
                <a:rPr kumimoji="1" lang="en-US" altLang="zh-CN" dirty="0">
                  <a:solidFill>
                    <a:prstClr val="black"/>
                  </a:solidFill>
                  <a:latin typeface="Calibri" panose="020F0502020204030204"/>
                  <a:ea typeface="DengXian" charset="-122"/>
                  <a:cs typeface=""/>
                </a:rPr>
                <a:t>)</a:t>
              </a:r>
            </a:p>
          </p:txBody>
        </p:sp>
        <p:sp>
          <p:nvSpPr>
            <p:cNvPr id="36" name="矩形 35">
              <a:extLst>
                <a:ext uri="{FF2B5EF4-FFF2-40B4-BE49-F238E27FC236}">
                  <a16:creationId xmlns:a16="http://schemas.microsoft.com/office/drawing/2014/main" xmlns="" id="{0D482325-A60C-E745-A589-2469442C53C6}"/>
                </a:ext>
              </a:extLst>
            </p:cNvPr>
            <p:cNvSpPr/>
            <p:nvPr/>
          </p:nvSpPr>
          <p:spPr>
            <a:xfrm rot="5400000">
              <a:off x="9504195" y="2889981"/>
              <a:ext cx="1195028" cy="369332"/>
            </a:xfrm>
            <a:prstGeom prst="rect">
              <a:avLst/>
            </a:prstGeom>
          </p:spPr>
          <p:txBody>
            <a:bodyPr wrap="non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percentage</a:t>
              </a:r>
              <a:endParaRPr kumimoji="1" lang="zh-CN" altLang="en-US" dirty="0">
                <a:solidFill>
                  <a:prstClr val="black"/>
                </a:solidFill>
                <a:latin typeface="Calibri" panose="020F0502020204030204"/>
                <a:ea typeface="DengXian" charset="-122"/>
                <a:cs typeface=""/>
              </a:endParaRPr>
            </a:p>
          </p:txBody>
        </p:sp>
        <p:sp>
          <p:nvSpPr>
            <p:cNvPr id="37" name="椭圆 36">
              <a:extLst>
                <a:ext uri="{FF2B5EF4-FFF2-40B4-BE49-F238E27FC236}">
                  <a16:creationId xmlns:a16="http://schemas.microsoft.com/office/drawing/2014/main" xmlns="" id="{92464228-9B33-1B4F-98C5-45AD7D3DBAC8}"/>
                </a:ext>
              </a:extLst>
            </p:cNvPr>
            <p:cNvSpPr/>
            <p:nvPr/>
          </p:nvSpPr>
          <p:spPr>
            <a:xfrm>
              <a:off x="1898210" y="496712"/>
              <a:ext cx="153437" cy="1452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38" name="椭圆 37">
              <a:extLst>
                <a:ext uri="{FF2B5EF4-FFF2-40B4-BE49-F238E27FC236}">
                  <a16:creationId xmlns:a16="http://schemas.microsoft.com/office/drawing/2014/main" xmlns="" id="{A7298EB8-D7CC-C64E-9A1D-4A23439ADEFD}"/>
                </a:ext>
              </a:extLst>
            </p:cNvPr>
            <p:cNvSpPr/>
            <p:nvPr/>
          </p:nvSpPr>
          <p:spPr>
            <a:xfrm>
              <a:off x="1898210" y="792811"/>
              <a:ext cx="153437" cy="145299"/>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xmlns="" id="{DB3F82E7-B148-6241-9BFA-F14AF7939035}"/>
                    </a:ext>
                  </a:extLst>
                </p:cNvPr>
                <p:cNvSpPr txBox="1"/>
                <p:nvPr/>
              </p:nvSpPr>
              <p:spPr>
                <a:xfrm>
                  <a:off x="2062381" y="418043"/>
                  <a:ext cx="2402795" cy="292388"/>
                </a:xfrm>
                <a:prstGeom prst="rect">
                  <a:avLst/>
                </a:prstGeom>
                <a:noFill/>
              </p:spPr>
              <p:txBody>
                <a:bodyPr wrap="none" rtlCol="0">
                  <a:spAutoFit/>
                </a:bodyPr>
                <a:lstStyle/>
                <a:p>
                  <a:pPr fontAlgn="auto">
                    <a:spcBef>
                      <a:spcPts val="0"/>
                    </a:spcBef>
                    <a:spcAft>
                      <a:spcPts val="0"/>
                    </a:spcAft>
                  </a:pPr>
                  <a:r>
                    <a:rPr kumimoji="1" lang="en-US" altLang="zh-CN" sz="825" dirty="0">
                      <a:solidFill>
                        <a:prstClr val="black"/>
                      </a:solidFill>
                      <a:latin typeface="Calibri" panose="020F0502020204030204"/>
                      <a:ea typeface="DengXian" charset="-122"/>
                      <a:cs typeface=""/>
                    </a:rPr>
                    <a:t>percentage of SNV leads to </a:t>
                  </a:r>
                  <a14:m>
                    <m:oMath xmlns:m="http://schemas.openxmlformats.org/officeDocument/2006/math">
                      <m:r>
                        <a:rPr lang="en-US" altLang="zh-CN" sz="825" i="1">
                          <a:solidFill>
                            <a:prstClr val="black"/>
                          </a:solidFill>
                          <a:latin typeface="Cambria Math" charset="0"/>
                          <a:ea typeface="Cambria Math" charset="0"/>
                          <a:cs typeface="Cambria Math" charset="0"/>
                        </a:rPr>
                        <m:t>∆ </m:t>
                      </m:r>
                    </m:oMath>
                  </a14:m>
                  <a:r>
                    <a:rPr kumimoji="1" lang="en-US" altLang="zh-CN" sz="825" dirty="0">
                      <a:solidFill>
                        <a:prstClr val="black"/>
                      </a:solidFill>
                      <a:latin typeface="Calibri" panose="020F0502020204030204"/>
                      <a:ea typeface="DengXian" charset="-122"/>
                      <a:cs typeface=""/>
                    </a:rPr>
                    <a:t>BA </a:t>
                  </a:r>
                  <a:r>
                    <a:rPr lang="zh-CN" altLang="en-US" sz="825" dirty="0">
                      <a:solidFill>
                        <a:prstClr val="black"/>
                      </a:solidFill>
                      <a:latin typeface="Calibri" panose="020F0502020204030204"/>
                      <a:ea typeface="DengXian" charset="-122"/>
                      <a:cs typeface=""/>
                    </a:rPr>
                    <a:t>≤ </a:t>
                  </a:r>
                  <a:r>
                    <a:rPr lang="en-US" altLang="zh-CN" sz="825" dirty="0">
                      <a:solidFill>
                        <a:prstClr val="black"/>
                      </a:solidFill>
                      <a:latin typeface="Calibri" panose="020F0502020204030204"/>
                      <a:ea typeface="DengXian" charset="-122"/>
                      <a:cs typeface=""/>
                    </a:rPr>
                    <a:t>0 </a:t>
                  </a:r>
                  <a:r>
                    <a:rPr kumimoji="1" lang="en-US" altLang="zh-CN" sz="825" dirty="0">
                      <a:solidFill>
                        <a:prstClr val="black"/>
                      </a:solidFill>
                      <a:latin typeface="Calibri" panose="020F0502020204030204"/>
                      <a:ea typeface="DengXian" charset="-122"/>
                      <a:cs typeface=""/>
                    </a:rPr>
                    <a:t> </a:t>
                  </a:r>
                  <a:endParaRPr kumimoji="1" lang="zh-CN" altLang="en-US" sz="825" dirty="0">
                    <a:solidFill>
                      <a:prstClr val="black"/>
                    </a:solidFill>
                    <a:latin typeface="Calibri" panose="020F0502020204030204"/>
                    <a:ea typeface="DengXian" charset="-122"/>
                    <a:cs typeface=""/>
                  </a:endParaRPr>
                </a:p>
              </p:txBody>
            </p:sp>
          </mc:Choice>
          <mc:Fallback xmlns="">
            <p:sp>
              <p:nvSpPr>
                <p:cNvPr id="39" name="文本框 38">
                  <a:extLst>
                    <a:ext uri="{FF2B5EF4-FFF2-40B4-BE49-F238E27FC236}">
                      <a16:creationId xmlns:a16="http://schemas.microsoft.com/office/drawing/2014/main" id="{DB3F82E7-B148-6241-9BFA-F14AF7939035}"/>
                    </a:ext>
                  </a:extLst>
                </p:cNvPr>
                <p:cNvSpPr txBox="1">
                  <a:spLocks noRot="1" noChangeAspect="1" noMove="1" noResize="1" noEditPoints="1" noAdjustHandles="1" noChangeArrowheads="1" noChangeShapeType="1" noTextEdit="1"/>
                </p:cNvSpPr>
                <p:nvPr/>
              </p:nvSpPr>
              <p:spPr>
                <a:xfrm>
                  <a:off x="2062382" y="418043"/>
                  <a:ext cx="2598788" cy="261610"/>
                </a:xfrm>
                <a:prstGeom prst="rect">
                  <a:avLst/>
                </a:prstGeom>
                <a:blipFill>
                  <a:blip r:embed="rId4"/>
                  <a:stretch>
                    <a:fillRect b="-90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xmlns="" id="{5EE1AD68-392E-244D-B723-BCBCBB5C799D}"/>
                    </a:ext>
                  </a:extLst>
                </p:cNvPr>
                <p:cNvSpPr/>
                <p:nvPr/>
              </p:nvSpPr>
              <p:spPr>
                <a:xfrm>
                  <a:off x="2062381" y="691672"/>
                  <a:ext cx="2402795" cy="292388"/>
                </a:xfrm>
                <a:prstGeom prst="rect">
                  <a:avLst/>
                </a:prstGeom>
              </p:spPr>
              <p:txBody>
                <a:bodyPr wrap="none">
                  <a:spAutoFit/>
                </a:bodyPr>
                <a:lstStyle/>
                <a:p>
                  <a:pPr fontAlgn="auto">
                    <a:spcBef>
                      <a:spcPts val="0"/>
                    </a:spcBef>
                    <a:spcAft>
                      <a:spcPts val="0"/>
                    </a:spcAft>
                  </a:pPr>
                  <a:r>
                    <a:rPr kumimoji="1" lang="en-US" altLang="zh-CN" sz="825" dirty="0">
                      <a:solidFill>
                        <a:prstClr val="black"/>
                      </a:solidFill>
                      <a:latin typeface="Calibri" panose="020F0502020204030204"/>
                      <a:ea typeface="DengXian" charset="-122"/>
                      <a:cs typeface=""/>
                    </a:rPr>
                    <a:t>percentage of SNV leads to </a:t>
                  </a:r>
                  <a14:m>
                    <m:oMath xmlns:m="http://schemas.openxmlformats.org/officeDocument/2006/math">
                      <m:r>
                        <a:rPr lang="en-US" altLang="zh-CN" sz="825" i="1">
                          <a:solidFill>
                            <a:prstClr val="black"/>
                          </a:solidFill>
                          <a:latin typeface="Cambria Math" charset="0"/>
                          <a:ea typeface="Cambria Math" charset="0"/>
                          <a:cs typeface="Cambria Math" charset="0"/>
                        </a:rPr>
                        <m:t>∆ </m:t>
                      </m:r>
                    </m:oMath>
                  </a14:m>
                  <a:r>
                    <a:rPr kumimoji="1" lang="en-US" altLang="zh-CN" sz="825" dirty="0">
                      <a:solidFill>
                        <a:prstClr val="black"/>
                      </a:solidFill>
                      <a:latin typeface="Calibri" panose="020F0502020204030204"/>
                      <a:ea typeface="DengXian" charset="-122"/>
                      <a:cs typeface=""/>
                    </a:rPr>
                    <a:t>BA </a:t>
                  </a:r>
                  <a:r>
                    <a:rPr lang="en-US" altLang="zh-CN" sz="825" dirty="0">
                      <a:solidFill>
                        <a:prstClr val="black"/>
                      </a:solidFill>
                      <a:latin typeface="Calibri" panose="020F0502020204030204"/>
                      <a:ea typeface="DengXian" charset="-122"/>
                      <a:cs typeface=""/>
                    </a:rPr>
                    <a:t>=</a:t>
                  </a:r>
                  <a:r>
                    <a:rPr lang="zh-CN" altLang="en-US" sz="825" dirty="0">
                      <a:solidFill>
                        <a:prstClr val="black"/>
                      </a:solidFill>
                      <a:latin typeface="Calibri" panose="020F0502020204030204"/>
                      <a:ea typeface="DengXian" charset="-122"/>
                      <a:cs typeface=""/>
                    </a:rPr>
                    <a:t> </a:t>
                  </a:r>
                  <a:r>
                    <a:rPr lang="en-US" altLang="zh-CN" sz="825" dirty="0">
                      <a:solidFill>
                        <a:prstClr val="black"/>
                      </a:solidFill>
                      <a:latin typeface="Calibri" panose="020F0502020204030204"/>
                      <a:ea typeface="DengXian" charset="-122"/>
                      <a:cs typeface=""/>
                    </a:rPr>
                    <a:t>0 </a:t>
                  </a:r>
                  <a:r>
                    <a:rPr kumimoji="1" lang="en-US" altLang="zh-CN" sz="825" dirty="0">
                      <a:solidFill>
                        <a:prstClr val="black"/>
                      </a:solidFill>
                      <a:latin typeface="Calibri" panose="020F0502020204030204"/>
                      <a:ea typeface="DengXian" charset="-122"/>
                      <a:cs typeface=""/>
                    </a:rPr>
                    <a:t> </a:t>
                  </a:r>
                  <a:endParaRPr kumimoji="1" lang="zh-CN" altLang="en-US" sz="825" dirty="0">
                    <a:solidFill>
                      <a:prstClr val="black"/>
                    </a:solidFill>
                    <a:latin typeface="Calibri" panose="020F0502020204030204"/>
                    <a:ea typeface="DengXian" charset="-122"/>
                    <a:cs typeface=""/>
                  </a:endParaRPr>
                </a:p>
              </p:txBody>
            </p:sp>
          </mc:Choice>
          <mc:Fallback xmlns="">
            <p:sp>
              <p:nvSpPr>
                <p:cNvPr id="40" name="矩形 39">
                  <a:extLst>
                    <a:ext uri="{FF2B5EF4-FFF2-40B4-BE49-F238E27FC236}">
                      <a16:creationId xmlns:a16="http://schemas.microsoft.com/office/drawing/2014/main" id="{5EE1AD68-392E-244D-B723-BCBCBB5C799D}"/>
                    </a:ext>
                  </a:extLst>
                </p:cNvPr>
                <p:cNvSpPr>
                  <a:spLocks noRot="1" noChangeAspect="1" noMove="1" noResize="1" noEditPoints="1" noAdjustHandles="1" noChangeArrowheads="1" noChangeShapeType="1" noTextEdit="1"/>
                </p:cNvSpPr>
                <p:nvPr/>
              </p:nvSpPr>
              <p:spPr>
                <a:xfrm>
                  <a:off x="2062382" y="691672"/>
                  <a:ext cx="2598788" cy="261610"/>
                </a:xfrm>
                <a:prstGeom prst="rect">
                  <a:avLst/>
                </a:prstGeom>
                <a:blipFill>
                  <a:blip r:embed="rId5"/>
                  <a:stretch>
                    <a:fillRect b="-14286"/>
                  </a:stretch>
                </a:blipFill>
              </p:spPr>
              <p:txBody>
                <a:bodyPr/>
                <a:lstStyle/>
                <a:p>
                  <a:r>
                    <a:rPr lang="zh-CN" altLang="en-US">
                      <a:noFill/>
                    </a:rPr>
                    <a:t> </a:t>
                  </a:r>
                </a:p>
              </p:txBody>
            </p:sp>
          </mc:Fallback>
        </mc:AlternateContent>
        <p:grpSp>
          <p:nvGrpSpPr>
            <p:cNvPr id="45" name="组合 44">
              <a:extLst>
                <a:ext uri="{FF2B5EF4-FFF2-40B4-BE49-F238E27FC236}">
                  <a16:creationId xmlns:a16="http://schemas.microsoft.com/office/drawing/2014/main" xmlns="" id="{3C19F6EE-87E8-A04D-B822-49EB3BA8F54A}"/>
                </a:ext>
              </a:extLst>
            </p:cNvPr>
            <p:cNvGrpSpPr/>
            <p:nvPr/>
          </p:nvGrpSpPr>
          <p:grpSpPr>
            <a:xfrm>
              <a:off x="4903016" y="568096"/>
              <a:ext cx="793087" cy="223114"/>
              <a:chOff x="6055560" y="370117"/>
              <a:chExt cx="793087" cy="223114"/>
            </a:xfrm>
          </p:grpSpPr>
          <p:sp>
            <p:nvSpPr>
              <p:cNvPr id="41" name="矩形 40">
                <a:extLst>
                  <a:ext uri="{FF2B5EF4-FFF2-40B4-BE49-F238E27FC236}">
                    <a16:creationId xmlns:a16="http://schemas.microsoft.com/office/drawing/2014/main" xmlns="" id="{6CFA6F52-E474-F447-AB13-A3E8F7493854}"/>
                  </a:ext>
                </a:extLst>
              </p:cNvPr>
              <p:cNvSpPr/>
              <p:nvPr/>
            </p:nvSpPr>
            <p:spPr>
              <a:xfrm>
                <a:off x="6055560" y="374958"/>
                <a:ext cx="201111" cy="213433"/>
              </a:xfrm>
              <a:prstGeom prst="rect">
                <a:avLst/>
              </a:prstGeom>
              <a:solidFill>
                <a:srgbClr val="5D9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42" name="矩形 41">
                <a:extLst>
                  <a:ext uri="{FF2B5EF4-FFF2-40B4-BE49-F238E27FC236}">
                    <a16:creationId xmlns:a16="http://schemas.microsoft.com/office/drawing/2014/main" xmlns="" id="{AF48C686-5A07-2D4E-AA2F-989EE7098DF6}"/>
                  </a:ext>
                </a:extLst>
              </p:cNvPr>
              <p:cNvSpPr/>
              <p:nvPr/>
            </p:nvSpPr>
            <p:spPr>
              <a:xfrm>
                <a:off x="6256671" y="370117"/>
                <a:ext cx="201494" cy="223114"/>
              </a:xfrm>
              <a:prstGeom prst="rect">
                <a:avLst/>
              </a:prstGeom>
              <a:solidFill>
                <a:srgbClr val="FFF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43" name="矩形 42">
                <a:extLst>
                  <a:ext uri="{FF2B5EF4-FFF2-40B4-BE49-F238E27FC236}">
                    <a16:creationId xmlns:a16="http://schemas.microsoft.com/office/drawing/2014/main" xmlns="" id="{9EE4907A-A604-8E48-B987-44D4A7A29AE1}"/>
                  </a:ext>
                </a:extLst>
              </p:cNvPr>
              <p:cNvSpPr/>
              <p:nvPr/>
            </p:nvSpPr>
            <p:spPr>
              <a:xfrm>
                <a:off x="6457782" y="372818"/>
                <a:ext cx="201494" cy="215573"/>
              </a:xfrm>
              <a:prstGeom prst="rect">
                <a:avLst/>
              </a:prstGeom>
              <a:solidFill>
                <a:srgbClr val="A78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sp>
            <p:nvSpPr>
              <p:cNvPr id="44" name="矩形 43">
                <a:extLst>
                  <a:ext uri="{FF2B5EF4-FFF2-40B4-BE49-F238E27FC236}">
                    <a16:creationId xmlns:a16="http://schemas.microsoft.com/office/drawing/2014/main" xmlns="" id="{71410991-3770-6145-8A1C-E550FCAA9B54}"/>
                  </a:ext>
                </a:extLst>
              </p:cNvPr>
              <p:cNvSpPr/>
              <p:nvPr/>
            </p:nvSpPr>
            <p:spPr>
              <a:xfrm>
                <a:off x="6659276" y="374957"/>
                <a:ext cx="189371" cy="210947"/>
              </a:xfrm>
              <a:prstGeom prst="rect">
                <a:avLst/>
              </a:prstGeom>
              <a:solidFill>
                <a:srgbClr val="EE8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a:solidFill>
                    <a:prstClr val="white"/>
                  </a:solidFill>
                </a:endParaRPr>
              </a:p>
            </p:txBody>
          </p:sp>
        </p:grpSp>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xmlns="" id="{C1E816A4-DFEC-114E-A322-590D78B72DFE}"/>
                    </a:ext>
                  </a:extLst>
                </p:cNvPr>
                <p:cNvSpPr/>
                <p:nvPr/>
              </p:nvSpPr>
              <p:spPr>
                <a:xfrm>
                  <a:off x="5696103" y="557471"/>
                  <a:ext cx="3415893" cy="292388"/>
                </a:xfrm>
                <a:prstGeom prst="rect">
                  <a:avLst/>
                </a:prstGeom>
              </p:spPr>
              <p:txBody>
                <a:bodyPr wrap="none">
                  <a:spAutoFit/>
                </a:bodyPr>
                <a:lstStyle/>
                <a:p>
                  <a:pPr fontAlgn="auto">
                    <a:spcBef>
                      <a:spcPts val="0"/>
                    </a:spcBef>
                    <a:spcAft>
                      <a:spcPts val="0"/>
                    </a:spcAft>
                  </a:pPr>
                  <a14:m>
                    <m:oMath xmlns:m="http://schemas.openxmlformats.org/officeDocument/2006/math">
                      <m:r>
                        <a:rPr lang="en-US" altLang="zh-CN" sz="825" i="1">
                          <a:solidFill>
                            <a:prstClr val="black"/>
                          </a:solidFill>
                          <a:latin typeface="Cambria Math" charset="0"/>
                          <a:ea typeface="Cambria Math" charset="0"/>
                          <a:cs typeface="Cambria Math" charset="0"/>
                        </a:rPr>
                        <m:t>∆ </m:t>
                      </m:r>
                    </m:oMath>
                  </a14:m>
                  <a:r>
                    <a:rPr kumimoji="1" lang="en-US" altLang="zh-CN" sz="825" dirty="0">
                      <a:solidFill>
                        <a:prstClr val="black"/>
                      </a:solidFill>
                      <a:latin typeface="Calibri" panose="020F0502020204030204"/>
                      <a:ea typeface="DengXian" charset="-122"/>
                      <a:cs typeface=""/>
                    </a:rPr>
                    <a:t>BA in different groups of SNV that leads to </a:t>
                  </a:r>
                  <a14:m>
                    <m:oMath xmlns:m="http://schemas.openxmlformats.org/officeDocument/2006/math">
                      <m:r>
                        <a:rPr lang="en-US" altLang="zh-CN" sz="825" i="1">
                          <a:solidFill>
                            <a:prstClr val="black"/>
                          </a:solidFill>
                          <a:latin typeface="Cambria Math" charset="0"/>
                          <a:ea typeface="Cambria Math" charset="0"/>
                          <a:cs typeface="Cambria Math" charset="0"/>
                        </a:rPr>
                        <m:t>∆ </m:t>
                      </m:r>
                    </m:oMath>
                  </a14:m>
                  <a:r>
                    <a:rPr kumimoji="1" lang="en-US" altLang="zh-CN" sz="825" dirty="0">
                      <a:solidFill>
                        <a:prstClr val="black"/>
                      </a:solidFill>
                      <a:latin typeface="Calibri" panose="020F0502020204030204"/>
                      <a:ea typeface="DengXian" charset="-122"/>
                      <a:cs typeface=""/>
                    </a:rPr>
                    <a:t>BA </a:t>
                  </a:r>
                  <a:r>
                    <a:rPr lang="en-US" altLang="zh-CN" sz="825" dirty="0">
                      <a:solidFill>
                        <a:prstClr val="black"/>
                      </a:solidFill>
                      <a:latin typeface="Calibri" panose="020F0502020204030204"/>
                      <a:ea typeface="DengXian" charset="-122"/>
                      <a:cs typeface=""/>
                    </a:rPr>
                    <a:t>&gt;</a:t>
                  </a:r>
                  <a:r>
                    <a:rPr lang="zh-CN" altLang="en-US" sz="825" dirty="0">
                      <a:solidFill>
                        <a:prstClr val="black"/>
                      </a:solidFill>
                      <a:latin typeface="Calibri" panose="020F0502020204030204"/>
                      <a:ea typeface="DengXian" charset="-122"/>
                      <a:cs typeface=""/>
                    </a:rPr>
                    <a:t> </a:t>
                  </a:r>
                  <a:r>
                    <a:rPr lang="en-US" altLang="zh-CN" sz="825" dirty="0">
                      <a:solidFill>
                        <a:prstClr val="black"/>
                      </a:solidFill>
                      <a:latin typeface="Calibri" panose="020F0502020204030204"/>
                      <a:ea typeface="DengXian" charset="-122"/>
                      <a:cs typeface=""/>
                    </a:rPr>
                    <a:t>0 </a:t>
                  </a:r>
                  <a:r>
                    <a:rPr kumimoji="1" lang="en-US" altLang="zh-CN" sz="825" dirty="0">
                      <a:solidFill>
                        <a:prstClr val="black"/>
                      </a:solidFill>
                      <a:latin typeface="Calibri" panose="020F0502020204030204"/>
                      <a:ea typeface="DengXian" charset="-122"/>
                      <a:cs typeface=""/>
                    </a:rPr>
                    <a:t> </a:t>
                  </a:r>
                  <a:endParaRPr kumimoji="1" lang="zh-CN" altLang="en-US" sz="825" dirty="0">
                    <a:solidFill>
                      <a:prstClr val="black"/>
                    </a:solidFill>
                    <a:latin typeface="Calibri" panose="020F0502020204030204"/>
                    <a:ea typeface="DengXian" charset="-122"/>
                    <a:cs typeface=""/>
                  </a:endParaRPr>
                </a:p>
              </p:txBody>
            </p:sp>
          </mc:Choice>
          <mc:Fallback xmlns="">
            <p:sp>
              <p:nvSpPr>
                <p:cNvPr id="46" name="矩形 45">
                  <a:extLst>
                    <a:ext uri="{FF2B5EF4-FFF2-40B4-BE49-F238E27FC236}">
                      <a16:creationId xmlns:a16="http://schemas.microsoft.com/office/drawing/2014/main" id="{C1E816A4-DFEC-114E-A322-590D78B72DFE}"/>
                    </a:ext>
                  </a:extLst>
                </p:cNvPr>
                <p:cNvSpPr>
                  <a:spLocks noRot="1" noChangeAspect="1" noMove="1" noResize="1" noEditPoints="1" noAdjustHandles="1" noChangeArrowheads="1" noChangeShapeType="1" noTextEdit="1"/>
                </p:cNvSpPr>
                <p:nvPr/>
              </p:nvSpPr>
              <p:spPr>
                <a:xfrm>
                  <a:off x="5696103" y="557471"/>
                  <a:ext cx="3706464" cy="261610"/>
                </a:xfrm>
                <a:prstGeom prst="rect">
                  <a:avLst/>
                </a:prstGeom>
                <a:blipFill>
                  <a:blip r:embed="rId6"/>
                  <a:stretch>
                    <a:fillRect b="-9091"/>
                  </a:stretch>
                </a:blipFill>
              </p:spPr>
              <p:txBody>
                <a:bodyPr/>
                <a:lstStyle/>
                <a:p>
                  <a:r>
                    <a:rPr lang="zh-CN" altLang="en-US">
                      <a:noFill/>
                    </a:rPr>
                    <a:t> </a:t>
                  </a:r>
                </a:p>
              </p:txBody>
            </p:sp>
          </mc:Fallback>
        </mc:AlternateContent>
        <p:sp>
          <p:nvSpPr>
            <p:cNvPr id="47" name="文本框 46">
              <a:extLst>
                <a:ext uri="{FF2B5EF4-FFF2-40B4-BE49-F238E27FC236}">
                  <a16:creationId xmlns:a16="http://schemas.microsoft.com/office/drawing/2014/main" xmlns="" id="{13611E9F-BFC3-CD4F-B997-2A7B64362922}"/>
                </a:ext>
              </a:extLst>
            </p:cNvPr>
            <p:cNvSpPr txBox="1"/>
            <p:nvPr/>
          </p:nvSpPr>
          <p:spPr>
            <a:xfrm>
              <a:off x="9542096" y="2585053"/>
              <a:ext cx="46850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60%</a:t>
              </a:r>
              <a:endParaRPr kumimoji="1" lang="zh-CN" altLang="en-US" sz="750" dirty="0">
                <a:solidFill>
                  <a:prstClr val="black"/>
                </a:solidFill>
                <a:latin typeface="Calibri" panose="020F0502020204030204"/>
                <a:ea typeface="DengXian" charset="-122"/>
                <a:cs typeface=""/>
              </a:endParaRPr>
            </a:p>
          </p:txBody>
        </p:sp>
        <p:sp>
          <p:nvSpPr>
            <p:cNvPr id="48" name="文本框 47">
              <a:extLst>
                <a:ext uri="{FF2B5EF4-FFF2-40B4-BE49-F238E27FC236}">
                  <a16:creationId xmlns:a16="http://schemas.microsoft.com/office/drawing/2014/main" xmlns="" id="{5A819AAC-5885-5B48-84B8-62E15E018098}"/>
                </a:ext>
              </a:extLst>
            </p:cNvPr>
            <p:cNvSpPr txBox="1"/>
            <p:nvPr/>
          </p:nvSpPr>
          <p:spPr>
            <a:xfrm>
              <a:off x="9541298" y="3295027"/>
              <a:ext cx="46850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40%</a:t>
              </a:r>
              <a:endParaRPr kumimoji="1" lang="zh-CN" altLang="en-US" sz="750" dirty="0">
                <a:solidFill>
                  <a:prstClr val="black"/>
                </a:solidFill>
                <a:latin typeface="Calibri" panose="020F0502020204030204"/>
                <a:ea typeface="DengXian" charset="-122"/>
                <a:cs typeface=""/>
              </a:endParaRPr>
            </a:p>
          </p:txBody>
        </p:sp>
        <p:sp>
          <p:nvSpPr>
            <p:cNvPr id="49" name="文本框 48">
              <a:extLst>
                <a:ext uri="{FF2B5EF4-FFF2-40B4-BE49-F238E27FC236}">
                  <a16:creationId xmlns:a16="http://schemas.microsoft.com/office/drawing/2014/main" xmlns="" id="{9891F51E-246E-EA4C-8078-C9B630EF5001}"/>
                </a:ext>
              </a:extLst>
            </p:cNvPr>
            <p:cNvSpPr txBox="1"/>
            <p:nvPr/>
          </p:nvSpPr>
          <p:spPr>
            <a:xfrm>
              <a:off x="9566590" y="4035279"/>
              <a:ext cx="46850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20%</a:t>
              </a:r>
              <a:endParaRPr kumimoji="1" lang="zh-CN" altLang="en-US" sz="750" dirty="0">
                <a:solidFill>
                  <a:prstClr val="black"/>
                </a:solidFill>
                <a:latin typeface="Calibri" panose="020F0502020204030204"/>
                <a:ea typeface="DengXian" charset="-122"/>
                <a:cs typeface=""/>
              </a:endParaRPr>
            </a:p>
          </p:txBody>
        </p:sp>
        <p:sp>
          <p:nvSpPr>
            <p:cNvPr id="50" name="文本框 49">
              <a:extLst>
                <a:ext uri="{FF2B5EF4-FFF2-40B4-BE49-F238E27FC236}">
                  <a16:creationId xmlns:a16="http://schemas.microsoft.com/office/drawing/2014/main" xmlns="" id="{BED89541-8F15-254C-8F87-258755CB5D9F}"/>
                </a:ext>
              </a:extLst>
            </p:cNvPr>
            <p:cNvSpPr txBox="1"/>
            <p:nvPr/>
          </p:nvSpPr>
          <p:spPr>
            <a:xfrm>
              <a:off x="9616192" y="4743841"/>
              <a:ext cx="404384" cy="27699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a:t>
              </a:r>
              <a:endParaRPr kumimoji="1" lang="zh-CN" altLang="en-US" sz="750" dirty="0">
                <a:solidFill>
                  <a:prstClr val="black"/>
                </a:solidFill>
                <a:latin typeface="Calibri" panose="020F0502020204030204"/>
                <a:ea typeface="DengXian" charset="-122"/>
                <a:cs typeface=""/>
              </a:endParaRPr>
            </a:p>
          </p:txBody>
        </p:sp>
        <p:sp>
          <p:nvSpPr>
            <p:cNvPr id="51" name="矩形 50">
              <a:extLst>
                <a:ext uri="{FF2B5EF4-FFF2-40B4-BE49-F238E27FC236}">
                  <a16:creationId xmlns:a16="http://schemas.microsoft.com/office/drawing/2014/main" xmlns="" id="{038E584D-87D8-C242-A7D1-CE7214E01FD0}"/>
                </a:ext>
              </a:extLst>
            </p:cNvPr>
            <p:cNvSpPr/>
            <p:nvPr/>
          </p:nvSpPr>
          <p:spPr>
            <a:xfrm>
              <a:off x="1335974" y="4669998"/>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0.0</a:t>
              </a:r>
              <a:endParaRPr kumimoji="1" lang="zh-CN" altLang="en-US" sz="825" dirty="0">
                <a:solidFill>
                  <a:prstClr val="black"/>
                </a:solidFill>
              </a:endParaRPr>
            </a:p>
          </p:txBody>
        </p:sp>
        <p:sp>
          <p:nvSpPr>
            <p:cNvPr id="52" name="矩形 51">
              <a:extLst>
                <a:ext uri="{FF2B5EF4-FFF2-40B4-BE49-F238E27FC236}">
                  <a16:creationId xmlns:a16="http://schemas.microsoft.com/office/drawing/2014/main" xmlns="" id="{D29835C5-BF2E-AA46-BA59-3F2D4BAA00DA}"/>
                </a:ext>
              </a:extLst>
            </p:cNvPr>
            <p:cNvSpPr/>
            <p:nvPr/>
          </p:nvSpPr>
          <p:spPr>
            <a:xfrm>
              <a:off x="1335974" y="3985059"/>
              <a:ext cx="508559"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0.2</a:t>
              </a:r>
              <a:endParaRPr kumimoji="1" lang="zh-CN" altLang="en-US" sz="825" dirty="0">
                <a:solidFill>
                  <a:prstClr val="black"/>
                </a:solidFill>
              </a:endParaRPr>
            </a:p>
          </p:txBody>
        </p:sp>
        <p:sp>
          <p:nvSpPr>
            <p:cNvPr id="53" name="矩形 52">
              <a:extLst>
                <a:ext uri="{FF2B5EF4-FFF2-40B4-BE49-F238E27FC236}">
                  <a16:creationId xmlns:a16="http://schemas.microsoft.com/office/drawing/2014/main" xmlns="" id="{4364F283-357B-E145-AAFD-FBAA27B212D3}"/>
                </a:ext>
              </a:extLst>
            </p:cNvPr>
            <p:cNvSpPr/>
            <p:nvPr/>
          </p:nvSpPr>
          <p:spPr>
            <a:xfrm>
              <a:off x="1334059" y="3295027"/>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0.4</a:t>
              </a:r>
              <a:endParaRPr kumimoji="1" lang="zh-CN" altLang="en-US" sz="825" dirty="0">
                <a:solidFill>
                  <a:prstClr val="black"/>
                </a:solidFill>
              </a:endParaRPr>
            </a:p>
          </p:txBody>
        </p:sp>
        <p:sp>
          <p:nvSpPr>
            <p:cNvPr id="54" name="矩形 53">
              <a:extLst>
                <a:ext uri="{FF2B5EF4-FFF2-40B4-BE49-F238E27FC236}">
                  <a16:creationId xmlns:a16="http://schemas.microsoft.com/office/drawing/2014/main" xmlns="" id="{866BD9DC-3357-0C49-8CCA-AF1A4B1475D4}"/>
                </a:ext>
              </a:extLst>
            </p:cNvPr>
            <p:cNvSpPr/>
            <p:nvPr/>
          </p:nvSpPr>
          <p:spPr>
            <a:xfrm>
              <a:off x="1336940" y="2607542"/>
              <a:ext cx="507594"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0.6</a:t>
              </a:r>
              <a:endParaRPr kumimoji="1" lang="zh-CN" altLang="en-US" sz="825" dirty="0">
                <a:solidFill>
                  <a:prstClr val="black"/>
                </a:solidFill>
              </a:endParaRPr>
            </a:p>
          </p:txBody>
        </p:sp>
        <p:sp>
          <p:nvSpPr>
            <p:cNvPr id="55" name="矩形 54">
              <a:extLst>
                <a:ext uri="{FF2B5EF4-FFF2-40B4-BE49-F238E27FC236}">
                  <a16:creationId xmlns:a16="http://schemas.microsoft.com/office/drawing/2014/main" xmlns="" id="{1B9A8C48-73EF-1B4D-AF89-9BEB4A4B79C0}"/>
                </a:ext>
              </a:extLst>
            </p:cNvPr>
            <p:cNvSpPr/>
            <p:nvPr/>
          </p:nvSpPr>
          <p:spPr>
            <a:xfrm>
              <a:off x="1334058" y="1918572"/>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0.8</a:t>
              </a:r>
              <a:endParaRPr kumimoji="1" lang="zh-CN" altLang="en-US" sz="825" dirty="0">
                <a:solidFill>
                  <a:prstClr val="black"/>
                </a:solidFill>
              </a:endParaRPr>
            </a:p>
          </p:txBody>
        </p:sp>
        <p:sp>
          <p:nvSpPr>
            <p:cNvPr id="56" name="矩形 55">
              <a:extLst>
                <a:ext uri="{FF2B5EF4-FFF2-40B4-BE49-F238E27FC236}">
                  <a16:creationId xmlns:a16="http://schemas.microsoft.com/office/drawing/2014/main" xmlns="" id="{E6113567-9E8C-4446-99C0-A01F1E5E858C}"/>
                </a:ext>
              </a:extLst>
            </p:cNvPr>
            <p:cNvSpPr/>
            <p:nvPr/>
          </p:nvSpPr>
          <p:spPr>
            <a:xfrm>
              <a:off x="1312656" y="1230533"/>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825" dirty="0">
                  <a:solidFill>
                    <a:prstClr val="black"/>
                  </a:solidFill>
                </a:rPr>
                <a:t>1.0</a:t>
              </a:r>
              <a:endParaRPr kumimoji="1" lang="zh-CN" altLang="en-US" sz="825" dirty="0">
                <a:solidFill>
                  <a:prstClr val="black"/>
                </a:solidFill>
              </a:endParaRPr>
            </a:p>
          </p:txBody>
        </p:sp>
        <p:sp>
          <p:nvSpPr>
            <p:cNvPr id="2" name="圆角矩形 1">
              <a:extLst>
                <a:ext uri="{FF2B5EF4-FFF2-40B4-BE49-F238E27FC236}">
                  <a16:creationId xmlns:a16="http://schemas.microsoft.com/office/drawing/2014/main" xmlns="" id="{655DFF57-5643-9244-8B4A-7B81A99C3EF3}"/>
                </a:ext>
              </a:extLst>
            </p:cNvPr>
            <p:cNvSpPr/>
            <p:nvPr/>
          </p:nvSpPr>
          <p:spPr>
            <a:xfrm>
              <a:off x="7438454" y="2677244"/>
              <a:ext cx="1071931" cy="41759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1" lang="en-US" altLang="zh-CN" sz="1050" dirty="0">
                  <a:solidFill>
                    <a:prstClr val="black"/>
                  </a:solidFill>
                </a:rPr>
                <a:t>P-value:</a:t>
              </a:r>
            </a:p>
            <a:p>
              <a:pPr algn="ctr" fontAlgn="auto">
                <a:spcBef>
                  <a:spcPts val="0"/>
                </a:spcBef>
                <a:spcAft>
                  <a:spcPts val="0"/>
                </a:spcAft>
              </a:pPr>
              <a:r>
                <a:rPr kumimoji="1" lang="en-US" altLang="zh-CN" sz="1050" dirty="0">
                  <a:solidFill>
                    <a:prstClr val="black"/>
                  </a:solidFill>
                </a:rPr>
                <a:t>3.60e-4</a:t>
              </a:r>
              <a:endParaRPr kumimoji="1" lang="zh-CN" altLang="en-US" sz="1050" dirty="0">
                <a:solidFill>
                  <a:prstClr val="black"/>
                </a:solidFill>
              </a:endParaRPr>
            </a:p>
          </p:txBody>
        </p:sp>
        <p:cxnSp>
          <p:nvCxnSpPr>
            <p:cNvPr id="4" name="直线连接符 3">
              <a:extLst>
                <a:ext uri="{FF2B5EF4-FFF2-40B4-BE49-F238E27FC236}">
                  <a16:creationId xmlns:a16="http://schemas.microsoft.com/office/drawing/2014/main" xmlns="" id="{4EC17783-FE14-E64D-A891-A85A75691040}"/>
                </a:ext>
              </a:extLst>
            </p:cNvPr>
            <p:cNvCxnSpPr>
              <a:cxnSpLocks/>
            </p:cNvCxnSpPr>
            <p:nvPr/>
          </p:nvCxnSpPr>
          <p:spPr>
            <a:xfrm>
              <a:off x="7132320" y="2902708"/>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线连接符 56">
              <a:extLst>
                <a:ext uri="{FF2B5EF4-FFF2-40B4-BE49-F238E27FC236}">
                  <a16:creationId xmlns:a16="http://schemas.microsoft.com/office/drawing/2014/main" xmlns="" id="{16F7E770-4B74-B349-AF7E-F5F7121A1CAC}"/>
                </a:ext>
              </a:extLst>
            </p:cNvPr>
            <p:cNvCxnSpPr>
              <a:cxnSpLocks/>
            </p:cNvCxnSpPr>
            <p:nvPr/>
          </p:nvCxnSpPr>
          <p:spPr>
            <a:xfrm flipV="1">
              <a:off x="7979664" y="3091684"/>
              <a:ext cx="0" cy="239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矩形 20">
            <a:extLst>
              <a:ext uri="{FF2B5EF4-FFF2-40B4-BE49-F238E27FC236}">
                <a16:creationId xmlns:a16="http://schemas.microsoft.com/office/drawing/2014/main" xmlns="" id="{F5AD3A39-5836-3D48-AE8B-683261FE32E3}"/>
              </a:ext>
            </a:extLst>
          </p:cNvPr>
          <p:cNvSpPr/>
          <p:nvPr/>
        </p:nvSpPr>
        <p:spPr>
          <a:xfrm>
            <a:off x="135029" y="482715"/>
            <a:ext cx="8435714" cy="646331"/>
          </a:xfrm>
          <a:prstGeom prst="rect">
            <a:avLst/>
          </a:prstGeom>
        </p:spPr>
        <p:txBody>
          <a:bodyPr wrap="square">
            <a:spAutoFit/>
          </a:bodyPr>
          <a:lstStyle/>
          <a:p>
            <a:pPr fontAlgn="auto">
              <a:spcBef>
                <a:spcPts val="0"/>
              </a:spcBef>
              <a:spcAft>
                <a:spcPts val="0"/>
              </a:spcAft>
            </a:pPr>
            <a:r>
              <a:rPr lang="en-US" altLang="zh-CN" sz="1800" dirty="0">
                <a:solidFill>
                  <a:srgbClr val="000000"/>
                </a:solidFill>
                <a:latin typeface="Helvetica" pitchFamily="2" charset="0"/>
                <a:ea typeface="DengXian" charset="-122"/>
                <a:cs typeface=""/>
              </a:rPr>
              <a:t>Boxplot of </a:t>
            </a:r>
            <a:r>
              <a:rPr lang="en-US" altLang="zh-CN" sz="1800" dirty="0" smtClean="0">
                <a:solidFill>
                  <a:srgbClr val="000000"/>
                </a:solidFill>
                <a:latin typeface="Helvetica" pitchFamily="2" charset="0"/>
                <a:ea typeface="DengXian" charset="-122"/>
                <a:cs typeface=""/>
              </a:rPr>
              <a:t>Overall Ligand </a:t>
            </a:r>
            <a:r>
              <a:rPr lang="en-US" altLang="zh-CN" sz="1800" dirty="0">
                <a:solidFill>
                  <a:srgbClr val="000000"/>
                </a:solidFill>
                <a:latin typeface="Helvetica" pitchFamily="2" charset="0"/>
                <a:ea typeface="DengXian" charset="-122"/>
                <a:cs typeface=""/>
              </a:rPr>
              <a:t>Binding Affinity Changes </a:t>
            </a:r>
            <a:r>
              <a:rPr lang="en-US" altLang="zh-CN" sz="1800" dirty="0" smtClean="0">
                <a:solidFill>
                  <a:srgbClr val="000000"/>
                </a:solidFill>
                <a:latin typeface="Helvetica" pitchFamily="2" charset="0"/>
                <a:ea typeface="DengXian" charset="-122"/>
                <a:cs typeface=""/>
              </a:rPr>
              <a:t/>
            </a:r>
            <a:br>
              <a:rPr lang="en-US" altLang="zh-CN" sz="1800" dirty="0" smtClean="0">
                <a:solidFill>
                  <a:srgbClr val="000000"/>
                </a:solidFill>
                <a:latin typeface="Helvetica" pitchFamily="2" charset="0"/>
                <a:ea typeface="DengXian" charset="-122"/>
                <a:cs typeface=""/>
              </a:rPr>
            </a:br>
            <a:r>
              <a:rPr lang="en-US" altLang="zh-CN" sz="1800" dirty="0" smtClean="0">
                <a:solidFill>
                  <a:srgbClr val="000000"/>
                </a:solidFill>
                <a:latin typeface="Helvetica" pitchFamily="2" charset="0"/>
                <a:ea typeface="DengXian" charset="-122"/>
                <a:cs typeface=""/>
              </a:rPr>
              <a:t>for </a:t>
            </a:r>
            <a:r>
              <a:rPr lang="en-US" altLang="zh-CN" sz="1800" dirty="0">
                <a:solidFill>
                  <a:srgbClr val="000000"/>
                </a:solidFill>
                <a:latin typeface="Helvetica" pitchFamily="2" charset="0"/>
                <a:ea typeface="DengXian" charset="-122"/>
                <a:cs typeface=""/>
              </a:rPr>
              <a:t>Different Types of SNVs in GenoDock</a:t>
            </a:r>
            <a:r>
              <a:rPr lang="zh-CN" altLang="zh-CN" sz="1800" b="0" dirty="0">
                <a:solidFill>
                  <a:prstClr val="black"/>
                </a:solidFill>
                <a:latin typeface="Helvetica" pitchFamily="2" charset="0"/>
                <a:ea typeface="DengXian" charset="-122"/>
                <a:cs typeface=""/>
              </a:rPr>
              <a:t> </a:t>
            </a:r>
            <a:endParaRPr lang="zh-CN" altLang="en-US" sz="1800" b="0" dirty="0">
              <a:solidFill>
                <a:prstClr val="black"/>
              </a:solidFill>
              <a:latin typeface="Helvetica" pitchFamily="2" charset="0"/>
              <a:ea typeface="DengXian" charset="-122"/>
              <a:cs typeface=""/>
            </a:endParaRPr>
          </a:p>
        </p:txBody>
      </p:sp>
      <p:sp>
        <p:nvSpPr>
          <p:cNvPr id="28" name="灯片编号占位符 27">
            <a:extLst>
              <a:ext uri="{FF2B5EF4-FFF2-40B4-BE49-F238E27FC236}">
                <a16:creationId xmlns:a16="http://schemas.microsoft.com/office/drawing/2014/main" xmlns="" id="{A429B60C-64A2-4049-8316-F0189513EE39}"/>
              </a:ext>
            </a:extLst>
          </p:cNvPr>
          <p:cNvSpPr>
            <a:spLocks noGrp="1"/>
          </p:cNvSpPr>
          <p:nvPr>
            <p:ph type="sldNum" sz="quarter" idx="12"/>
          </p:nvPr>
        </p:nvSpPr>
        <p:spPr/>
        <p:txBody>
          <a:bodyPr/>
          <a:lstStyle/>
          <a:p>
            <a:fld id="{30B938F4-FFEC-BA46-B3EB-1F4154EFE73A}" type="slidenum">
              <a:rPr lang="en-US" smtClean="0">
                <a:solidFill>
                  <a:prstClr val="black">
                    <a:tint val="75000"/>
                  </a:prstClr>
                </a:solidFill>
              </a:rPr>
              <a:pPr/>
              <a:t>56</a:t>
            </a:fld>
            <a:endParaRPr lang="en-US" dirty="0">
              <a:solidFill>
                <a:prstClr val="black">
                  <a:tint val="75000"/>
                </a:prstClr>
              </a:solidFill>
            </a:endParaRPr>
          </a:p>
        </p:txBody>
      </p:sp>
      <p:cxnSp>
        <p:nvCxnSpPr>
          <p:cNvPr id="59" name="直线连接符 58">
            <a:extLst>
              <a:ext uri="{FF2B5EF4-FFF2-40B4-BE49-F238E27FC236}">
                <a16:creationId xmlns:a16="http://schemas.microsoft.com/office/drawing/2014/main" xmlns="" id="{00E88796-7E95-B340-B721-4CAD86B3015C}"/>
              </a:ext>
            </a:extLst>
          </p:cNvPr>
          <p:cNvCxnSpPr/>
          <p:nvPr/>
        </p:nvCxnSpPr>
        <p:spPr>
          <a:xfrm>
            <a:off x="168865" y="1360305"/>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29" name="矩形 28">
            <a:extLst>
              <a:ext uri="{FF2B5EF4-FFF2-40B4-BE49-F238E27FC236}">
                <a16:creationId xmlns:a16="http://schemas.microsoft.com/office/drawing/2014/main" xmlns="" id="{8EF0E677-053E-8946-A820-931FA8D3CD80}"/>
              </a:ext>
            </a:extLst>
          </p:cNvPr>
          <p:cNvSpPr/>
          <p:nvPr/>
        </p:nvSpPr>
        <p:spPr>
          <a:xfrm>
            <a:off x="7627598" y="2781378"/>
            <a:ext cx="1298208" cy="1938992"/>
          </a:xfrm>
          <a:prstGeom prst="rect">
            <a:avLst/>
          </a:prstGeom>
        </p:spPr>
        <p:txBody>
          <a:bodyPr wrap="square">
            <a:spAutoFit/>
          </a:bodyPr>
          <a:lstStyle/>
          <a:p>
            <a:pPr fontAlgn="auto">
              <a:spcBef>
                <a:spcPts val="0"/>
              </a:spcBef>
              <a:spcAft>
                <a:spcPts val="0"/>
              </a:spcAft>
            </a:pPr>
            <a:r>
              <a:rPr kumimoji="1" lang="en-US" altLang="zh-CN" dirty="0">
                <a:solidFill>
                  <a:prstClr val="black"/>
                </a:solidFill>
                <a:latin typeface="Calibri" panose="020F0502020204030204"/>
                <a:ea typeface="DengXian" charset="-122"/>
                <a:cs typeface=""/>
              </a:rPr>
              <a:t>The more an SNV is considered disease-associated, the greater chance that this SNV would destabilize binding affinity of the protein and drug ligand.</a:t>
            </a:r>
          </a:p>
        </p:txBody>
      </p:sp>
      <p:grpSp>
        <p:nvGrpSpPr>
          <p:cNvPr id="60" name="Group 86">
            <a:extLst>
              <a:ext uri="{FF2B5EF4-FFF2-40B4-BE49-F238E27FC236}">
                <a16:creationId xmlns:a16="http://schemas.microsoft.com/office/drawing/2014/main" xmlns="" id="{7B035C1B-F641-824B-ADF5-4D2FC27F7DBF}"/>
              </a:ext>
            </a:extLst>
          </p:cNvPr>
          <p:cNvGrpSpPr/>
          <p:nvPr/>
        </p:nvGrpSpPr>
        <p:grpSpPr>
          <a:xfrm>
            <a:off x="7229479" y="2209267"/>
            <a:ext cx="229628" cy="2957612"/>
            <a:chOff x="5938164" y="2060923"/>
            <a:chExt cx="306171" cy="3943483"/>
          </a:xfrm>
        </p:grpSpPr>
        <p:cxnSp>
          <p:nvCxnSpPr>
            <p:cNvPr id="61" name="Straight Connector 87">
              <a:extLst>
                <a:ext uri="{FF2B5EF4-FFF2-40B4-BE49-F238E27FC236}">
                  <a16:creationId xmlns:a16="http://schemas.microsoft.com/office/drawing/2014/main" xmlns="" id="{669CCFD7-73D3-D64C-AC40-6D2D9BE3D7CA}"/>
                </a:ext>
              </a:extLst>
            </p:cNvPr>
            <p:cNvCxnSpPr/>
            <p:nvPr/>
          </p:nvCxnSpPr>
          <p:spPr>
            <a:xfrm>
              <a:off x="6091249" y="2060923"/>
              <a:ext cx="0" cy="3943483"/>
            </a:xfrm>
            <a:prstGeom prst="line">
              <a:avLst/>
            </a:prstGeom>
            <a:ln w="47625" cap="rnd">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92">
              <a:extLst>
                <a:ext uri="{FF2B5EF4-FFF2-40B4-BE49-F238E27FC236}">
                  <a16:creationId xmlns:a16="http://schemas.microsoft.com/office/drawing/2014/main" xmlns="" id="{AA408C13-00B0-044D-BA19-282F4903F87C}"/>
                </a:ext>
              </a:extLst>
            </p:cNvPr>
            <p:cNvGrpSpPr/>
            <p:nvPr/>
          </p:nvGrpSpPr>
          <p:grpSpPr>
            <a:xfrm>
              <a:off x="5938164" y="3833745"/>
              <a:ext cx="306171" cy="306910"/>
              <a:chOff x="5942914" y="3833745"/>
              <a:chExt cx="306171" cy="306910"/>
            </a:xfrm>
          </p:grpSpPr>
          <p:sp>
            <p:nvSpPr>
              <p:cNvPr id="63" name="Freeform 94">
                <a:extLst>
                  <a:ext uri="{FF2B5EF4-FFF2-40B4-BE49-F238E27FC236}">
                    <a16:creationId xmlns:a16="http://schemas.microsoft.com/office/drawing/2014/main" xmlns="" id="{BFB45921-D6E0-4F41-8BA9-E2534883037D}"/>
                  </a:ext>
                </a:extLst>
              </p:cNvPr>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sp>
            <p:nvSpPr>
              <p:cNvPr id="64" name="Freeform 95">
                <a:extLst>
                  <a:ext uri="{FF2B5EF4-FFF2-40B4-BE49-F238E27FC236}">
                    <a16:creationId xmlns:a16="http://schemas.microsoft.com/office/drawing/2014/main" xmlns="" id="{7BF1948E-8D4C-7143-8104-BCB3578EED7C}"/>
                  </a:ext>
                </a:extLst>
              </p:cNvPr>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fontAlgn="auto">
                  <a:spcBef>
                    <a:spcPts val="0"/>
                  </a:spcBef>
                  <a:spcAft>
                    <a:spcPts val="0"/>
                  </a:spcAft>
                </a:pPr>
                <a:endParaRPr lang="en-US" sz="1350" b="0" dirty="0">
                  <a:solidFill>
                    <a:srgbClr val="6E6F73"/>
                  </a:solidFill>
                  <a:latin typeface="Calibri" panose="020F0502020204030204"/>
                  <a:ea typeface=""/>
                  <a:cs typeface=""/>
                </a:endParaRPr>
              </a:p>
            </p:txBody>
          </p:sp>
        </p:grpSp>
      </p:grpSp>
      <p:sp>
        <p:nvSpPr>
          <p:cNvPr id="67" name="圆角矩形 66">
            <a:extLst>
              <a:ext uri="{FF2B5EF4-FFF2-40B4-BE49-F238E27FC236}">
                <a16:creationId xmlns:a16="http://schemas.microsoft.com/office/drawing/2014/main" xmlns="" id="{C3C4E4A3-B6E9-A340-84DC-59A89167D3EF}"/>
              </a:ext>
            </a:extLst>
          </p:cNvPr>
          <p:cNvSpPr/>
          <p:nvPr/>
        </p:nvSpPr>
        <p:spPr>
          <a:xfrm>
            <a:off x="7568782" y="2681443"/>
            <a:ext cx="1356814" cy="2129242"/>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kumimoji="1" lang="zh-CN" altLang="en-US" dirty="0">
              <a:solidFill>
                <a:srgbClr val="4472C4">
                  <a:lumMod val="50000"/>
                </a:srgbClr>
              </a:solidFill>
            </a:endParaRPr>
          </a:p>
        </p:txBody>
      </p:sp>
      <p:sp>
        <p:nvSpPr>
          <p:cNvPr id="65" name="文本框 64">
            <a:extLst>
              <a:ext uri="{FF2B5EF4-FFF2-40B4-BE49-F238E27FC236}">
                <a16:creationId xmlns:a16="http://schemas.microsoft.com/office/drawing/2014/main" xmlns="" id="{CDF17513-4136-6341-AB48-2D51219A3240}"/>
              </a:ext>
            </a:extLst>
          </p:cNvPr>
          <p:cNvSpPr txBox="1"/>
          <p:nvPr/>
        </p:nvSpPr>
        <p:spPr>
          <a:xfrm>
            <a:off x="1401127" y="2273670"/>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94%</a:t>
            </a:r>
            <a:endParaRPr kumimoji="1" lang="zh-CN" altLang="en-US" sz="750" dirty="0">
              <a:solidFill>
                <a:prstClr val="black"/>
              </a:solidFill>
              <a:latin typeface="Calibri" panose="020F0502020204030204"/>
              <a:ea typeface="DengXian" charset="-122"/>
              <a:cs typeface=""/>
            </a:endParaRPr>
          </a:p>
        </p:txBody>
      </p:sp>
      <p:sp>
        <p:nvSpPr>
          <p:cNvPr id="66" name="文本框 65">
            <a:extLst>
              <a:ext uri="{FF2B5EF4-FFF2-40B4-BE49-F238E27FC236}">
                <a16:creationId xmlns:a16="http://schemas.microsoft.com/office/drawing/2014/main" xmlns="" id="{65B4CC4F-812E-E04E-9275-668F242E3E45}"/>
              </a:ext>
            </a:extLst>
          </p:cNvPr>
          <p:cNvSpPr txBox="1"/>
          <p:nvPr/>
        </p:nvSpPr>
        <p:spPr>
          <a:xfrm>
            <a:off x="2840132" y="2318634"/>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93%</a:t>
            </a:r>
            <a:endParaRPr kumimoji="1" lang="zh-CN" altLang="en-US" sz="750" dirty="0">
              <a:solidFill>
                <a:prstClr val="black"/>
              </a:solidFill>
              <a:latin typeface="Calibri" panose="020F0502020204030204"/>
              <a:ea typeface="DengXian" charset="-122"/>
              <a:cs typeface=""/>
            </a:endParaRPr>
          </a:p>
        </p:txBody>
      </p:sp>
      <p:sp>
        <p:nvSpPr>
          <p:cNvPr id="68" name="文本框 67">
            <a:extLst>
              <a:ext uri="{FF2B5EF4-FFF2-40B4-BE49-F238E27FC236}">
                <a16:creationId xmlns:a16="http://schemas.microsoft.com/office/drawing/2014/main" xmlns="" id="{49AB8637-CF67-6145-A47B-07FE70B9883B}"/>
              </a:ext>
            </a:extLst>
          </p:cNvPr>
          <p:cNvSpPr txBox="1"/>
          <p:nvPr/>
        </p:nvSpPr>
        <p:spPr>
          <a:xfrm>
            <a:off x="4257017" y="2362209"/>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91%</a:t>
            </a:r>
            <a:endParaRPr kumimoji="1" lang="zh-CN" altLang="en-US" sz="750" dirty="0">
              <a:solidFill>
                <a:prstClr val="black"/>
              </a:solidFill>
              <a:latin typeface="Calibri" panose="020F0502020204030204"/>
              <a:ea typeface="DengXian" charset="-122"/>
              <a:cs typeface=""/>
            </a:endParaRPr>
          </a:p>
        </p:txBody>
      </p:sp>
      <p:sp>
        <p:nvSpPr>
          <p:cNvPr id="69" name="文本框 68">
            <a:extLst>
              <a:ext uri="{FF2B5EF4-FFF2-40B4-BE49-F238E27FC236}">
                <a16:creationId xmlns:a16="http://schemas.microsoft.com/office/drawing/2014/main" xmlns="" id="{36F2FF66-281C-ED4B-A082-D59F5A7F27FB}"/>
              </a:ext>
            </a:extLst>
          </p:cNvPr>
          <p:cNvSpPr txBox="1"/>
          <p:nvPr/>
        </p:nvSpPr>
        <p:spPr>
          <a:xfrm>
            <a:off x="5685351" y="2535771"/>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85%</a:t>
            </a:r>
            <a:endParaRPr kumimoji="1" lang="zh-CN" altLang="en-US" sz="750" dirty="0">
              <a:solidFill>
                <a:prstClr val="black"/>
              </a:solidFill>
              <a:latin typeface="Calibri" panose="020F0502020204030204"/>
              <a:ea typeface="DengXian" charset="-122"/>
              <a:cs typeface=""/>
            </a:endParaRPr>
          </a:p>
        </p:txBody>
      </p:sp>
      <p:sp>
        <p:nvSpPr>
          <p:cNvPr id="70" name="文本框 69">
            <a:extLst>
              <a:ext uri="{FF2B5EF4-FFF2-40B4-BE49-F238E27FC236}">
                <a16:creationId xmlns:a16="http://schemas.microsoft.com/office/drawing/2014/main" xmlns="" id="{F00A31D7-85D5-DA4B-804E-B72349717A59}"/>
              </a:ext>
            </a:extLst>
          </p:cNvPr>
          <p:cNvSpPr txBox="1"/>
          <p:nvPr/>
        </p:nvSpPr>
        <p:spPr>
          <a:xfrm>
            <a:off x="1407968" y="2804130"/>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88%</a:t>
            </a:r>
            <a:endParaRPr kumimoji="1" lang="zh-CN" altLang="en-US" sz="750" dirty="0">
              <a:solidFill>
                <a:prstClr val="black"/>
              </a:solidFill>
              <a:latin typeface="Calibri" panose="020F0502020204030204"/>
              <a:ea typeface="DengXian" charset="-122"/>
              <a:cs typeface=""/>
            </a:endParaRPr>
          </a:p>
        </p:txBody>
      </p:sp>
      <p:sp>
        <p:nvSpPr>
          <p:cNvPr id="71" name="文本框 70">
            <a:extLst>
              <a:ext uri="{FF2B5EF4-FFF2-40B4-BE49-F238E27FC236}">
                <a16:creationId xmlns:a16="http://schemas.microsoft.com/office/drawing/2014/main" xmlns="" id="{C4B03FCA-1F87-1F49-BB24-EBE37B19D7C4}"/>
              </a:ext>
            </a:extLst>
          </p:cNvPr>
          <p:cNvSpPr txBox="1"/>
          <p:nvPr/>
        </p:nvSpPr>
        <p:spPr>
          <a:xfrm>
            <a:off x="2835997" y="2814909"/>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87%</a:t>
            </a:r>
            <a:endParaRPr kumimoji="1" lang="zh-CN" altLang="en-US" sz="750" dirty="0">
              <a:solidFill>
                <a:prstClr val="black"/>
              </a:solidFill>
              <a:latin typeface="Calibri" panose="020F0502020204030204"/>
              <a:ea typeface="DengXian" charset="-122"/>
              <a:cs typeface=""/>
            </a:endParaRPr>
          </a:p>
        </p:txBody>
      </p:sp>
      <p:sp>
        <p:nvSpPr>
          <p:cNvPr id="72" name="文本框 71">
            <a:extLst>
              <a:ext uri="{FF2B5EF4-FFF2-40B4-BE49-F238E27FC236}">
                <a16:creationId xmlns:a16="http://schemas.microsoft.com/office/drawing/2014/main" xmlns="" id="{D260F051-1FD6-1542-8D7B-AFBEA0391D30}"/>
              </a:ext>
            </a:extLst>
          </p:cNvPr>
          <p:cNvSpPr txBox="1"/>
          <p:nvPr/>
        </p:nvSpPr>
        <p:spPr>
          <a:xfrm>
            <a:off x="4259437" y="2839880"/>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87%</a:t>
            </a:r>
            <a:endParaRPr kumimoji="1" lang="zh-CN" altLang="en-US" sz="750" dirty="0">
              <a:solidFill>
                <a:prstClr val="black"/>
              </a:solidFill>
              <a:latin typeface="Calibri" panose="020F0502020204030204"/>
              <a:ea typeface="DengXian" charset="-122"/>
              <a:cs typeface=""/>
            </a:endParaRPr>
          </a:p>
        </p:txBody>
      </p:sp>
      <p:sp>
        <p:nvSpPr>
          <p:cNvPr id="73" name="文本框 72">
            <a:extLst>
              <a:ext uri="{FF2B5EF4-FFF2-40B4-BE49-F238E27FC236}">
                <a16:creationId xmlns:a16="http://schemas.microsoft.com/office/drawing/2014/main" xmlns="" id="{C5143AC8-111B-3348-A92B-209212681F5B}"/>
              </a:ext>
            </a:extLst>
          </p:cNvPr>
          <p:cNvSpPr txBox="1"/>
          <p:nvPr/>
        </p:nvSpPr>
        <p:spPr>
          <a:xfrm>
            <a:off x="5689442" y="3072930"/>
            <a:ext cx="351378"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77%</a:t>
            </a:r>
            <a:endParaRPr kumimoji="1" lang="zh-CN" altLang="en-US" sz="750" dirty="0">
              <a:solidFill>
                <a:prstClr val="black"/>
              </a:solidFill>
              <a:latin typeface="Calibri" panose="020F0502020204030204"/>
              <a:ea typeface="DengXian" charset="-122"/>
              <a:cs typeface=""/>
            </a:endParaRPr>
          </a:p>
        </p:txBody>
      </p:sp>
      <p:sp>
        <p:nvSpPr>
          <p:cNvPr id="74" name="文本框 73">
            <a:extLst>
              <a:ext uri="{FF2B5EF4-FFF2-40B4-BE49-F238E27FC236}">
                <a16:creationId xmlns:a16="http://schemas.microsoft.com/office/drawing/2014/main" xmlns="" id="{3543CA59-128C-D449-97D9-DE6E95DD480F}"/>
              </a:ext>
            </a:extLst>
          </p:cNvPr>
          <p:cNvSpPr txBox="1"/>
          <p:nvPr/>
        </p:nvSpPr>
        <p:spPr>
          <a:xfrm>
            <a:off x="1170238" y="4679625"/>
            <a:ext cx="779381"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0.117</a:t>
            </a:r>
            <a:r>
              <a:rPr kumimoji="1" lang="zh-CN" altLang="en-US" sz="750" dirty="0">
                <a:solidFill>
                  <a:prstClr val="black"/>
                </a:solidFill>
                <a:latin typeface="Calibri" panose="020F0502020204030204"/>
                <a:ea typeface="DengXian" charset="-122"/>
                <a:cs typeface=""/>
              </a:rPr>
              <a:t> </a:t>
            </a:r>
            <a:r>
              <a:rPr kumimoji="1" lang="en-US" altLang="zh-CN" sz="750" dirty="0">
                <a:solidFill>
                  <a:prstClr val="black"/>
                </a:solidFill>
                <a:latin typeface="Calibri" panose="020F0502020204030204"/>
                <a:ea typeface="DengXian" charset="-122"/>
                <a:cs typeface=""/>
              </a:rPr>
              <a:t>kcal/mol</a:t>
            </a:r>
            <a:endParaRPr kumimoji="1" lang="zh-CN" altLang="en-US" sz="750" dirty="0">
              <a:solidFill>
                <a:prstClr val="black"/>
              </a:solidFill>
              <a:latin typeface="Calibri" panose="020F0502020204030204"/>
              <a:ea typeface="DengXian" charset="-122"/>
              <a:cs typeface=""/>
            </a:endParaRPr>
          </a:p>
        </p:txBody>
      </p:sp>
      <p:sp>
        <p:nvSpPr>
          <p:cNvPr id="75" name="文本框 74">
            <a:extLst>
              <a:ext uri="{FF2B5EF4-FFF2-40B4-BE49-F238E27FC236}">
                <a16:creationId xmlns:a16="http://schemas.microsoft.com/office/drawing/2014/main" xmlns="" id="{61BE587A-91DA-204D-AFB5-C3D0B044793C}"/>
              </a:ext>
            </a:extLst>
          </p:cNvPr>
          <p:cNvSpPr txBox="1"/>
          <p:nvPr/>
        </p:nvSpPr>
        <p:spPr>
          <a:xfrm>
            <a:off x="2639208" y="4679625"/>
            <a:ext cx="779381"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0.129</a:t>
            </a:r>
            <a:r>
              <a:rPr kumimoji="1" lang="zh-CN" altLang="en-US" sz="750" dirty="0">
                <a:solidFill>
                  <a:prstClr val="black"/>
                </a:solidFill>
                <a:latin typeface="Calibri" panose="020F0502020204030204"/>
                <a:ea typeface="DengXian" charset="-122"/>
                <a:cs typeface=""/>
              </a:rPr>
              <a:t> </a:t>
            </a:r>
            <a:r>
              <a:rPr kumimoji="1" lang="en-US" altLang="zh-CN" sz="750" dirty="0">
                <a:solidFill>
                  <a:prstClr val="black"/>
                </a:solidFill>
                <a:latin typeface="Calibri" panose="020F0502020204030204"/>
                <a:ea typeface="DengXian" charset="-122"/>
                <a:cs typeface=""/>
              </a:rPr>
              <a:t>kcal/mol</a:t>
            </a:r>
            <a:endParaRPr kumimoji="1" lang="zh-CN" altLang="en-US" sz="750" dirty="0">
              <a:solidFill>
                <a:prstClr val="black"/>
              </a:solidFill>
              <a:latin typeface="Calibri" panose="020F0502020204030204"/>
              <a:ea typeface="DengXian" charset="-122"/>
              <a:cs typeface=""/>
            </a:endParaRPr>
          </a:p>
        </p:txBody>
      </p:sp>
      <p:sp>
        <p:nvSpPr>
          <p:cNvPr id="76" name="文本框 75">
            <a:extLst>
              <a:ext uri="{FF2B5EF4-FFF2-40B4-BE49-F238E27FC236}">
                <a16:creationId xmlns:a16="http://schemas.microsoft.com/office/drawing/2014/main" xmlns="" id="{3579272F-E521-2342-A50C-FDD376C705CC}"/>
              </a:ext>
            </a:extLst>
          </p:cNvPr>
          <p:cNvSpPr txBox="1"/>
          <p:nvPr/>
        </p:nvSpPr>
        <p:spPr>
          <a:xfrm>
            <a:off x="4108177" y="4612790"/>
            <a:ext cx="779381"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0.159</a:t>
            </a:r>
            <a:r>
              <a:rPr kumimoji="1" lang="zh-CN" altLang="en-US" sz="750" dirty="0">
                <a:solidFill>
                  <a:prstClr val="black"/>
                </a:solidFill>
                <a:latin typeface="Calibri" panose="020F0502020204030204"/>
                <a:ea typeface="DengXian" charset="-122"/>
                <a:cs typeface=""/>
              </a:rPr>
              <a:t> </a:t>
            </a:r>
            <a:r>
              <a:rPr kumimoji="1" lang="en-US" altLang="zh-CN" sz="750" dirty="0">
                <a:solidFill>
                  <a:prstClr val="black"/>
                </a:solidFill>
                <a:latin typeface="Calibri" panose="020F0502020204030204"/>
                <a:ea typeface="DengXian" charset="-122"/>
                <a:cs typeface=""/>
              </a:rPr>
              <a:t>kcal/mol</a:t>
            </a:r>
            <a:endParaRPr kumimoji="1" lang="zh-CN" altLang="en-US" sz="750" dirty="0">
              <a:solidFill>
                <a:prstClr val="black"/>
              </a:solidFill>
              <a:latin typeface="Calibri" panose="020F0502020204030204"/>
              <a:ea typeface="DengXian" charset="-122"/>
              <a:cs typeface=""/>
            </a:endParaRPr>
          </a:p>
        </p:txBody>
      </p:sp>
      <p:sp>
        <p:nvSpPr>
          <p:cNvPr id="77" name="文本框 76">
            <a:extLst>
              <a:ext uri="{FF2B5EF4-FFF2-40B4-BE49-F238E27FC236}">
                <a16:creationId xmlns:a16="http://schemas.microsoft.com/office/drawing/2014/main" xmlns="" id="{B08E655A-9560-C941-9D28-890E76162687}"/>
              </a:ext>
            </a:extLst>
          </p:cNvPr>
          <p:cNvSpPr txBox="1"/>
          <p:nvPr/>
        </p:nvSpPr>
        <p:spPr>
          <a:xfrm>
            <a:off x="5473789" y="4218469"/>
            <a:ext cx="779381"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Calibri" panose="020F0502020204030204"/>
                <a:ea typeface="DengXian" charset="-122"/>
                <a:cs typeface=""/>
              </a:rPr>
              <a:t>0.236</a:t>
            </a:r>
            <a:r>
              <a:rPr kumimoji="1" lang="zh-CN" altLang="en-US" sz="750" dirty="0">
                <a:solidFill>
                  <a:prstClr val="black"/>
                </a:solidFill>
                <a:latin typeface="Calibri" panose="020F0502020204030204"/>
                <a:ea typeface="DengXian" charset="-122"/>
                <a:cs typeface=""/>
              </a:rPr>
              <a:t> </a:t>
            </a:r>
            <a:r>
              <a:rPr kumimoji="1" lang="en-US" altLang="zh-CN" sz="750" dirty="0">
                <a:solidFill>
                  <a:prstClr val="black"/>
                </a:solidFill>
                <a:latin typeface="Calibri" panose="020F0502020204030204"/>
                <a:ea typeface="DengXian" charset="-122"/>
                <a:cs typeface=""/>
              </a:rPr>
              <a:t>kcal/mol</a:t>
            </a:r>
            <a:endParaRPr kumimoji="1" lang="zh-CN" altLang="en-US" sz="750" dirty="0">
              <a:solidFill>
                <a:prstClr val="black"/>
              </a:solidFill>
              <a:latin typeface="Calibri" panose="020F0502020204030204"/>
              <a:ea typeface="DengXian" charset="-122"/>
              <a:cs typeface=""/>
            </a:endParaRPr>
          </a:p>
        </p:txBody>
      </p:sp>
      <p:sp>
        <p:nvSpPr>
          <p:cNvPr id="78"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r>
              <a:rPr lang="en-US" dirty="0">
                <a:solidFill>
                  <a:prstClr val="black">
                    <a:tint val="75000"/>
                  </a:prstClr>
                </a:solidFill>
              </a:rPr>
              <a:t>Wang et al. Structure, 2019</a:t>
            </a:r>
          </a:p>
        </p:txBody>
      </p:sp>
    </p:spTree>
    <p:extLst>
      <p:ext uri="{BB962C8B-B14F-4D97-AF65-F5344CB8AC3E}">
        <p14:creationId xmlns:p14="http://schemas.microsoft.com/office/powerpoint/2010/main" val="4297537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1AE6315-3D44-014D-B6B7-7CBD107EAF24}"/>
              </a:ext>
            </a:extLst>
          </p:cNvPr>
          <p:cNvPicPr>
            <a:picLocks noChangeAspect="1"/>
          </p:cNvPicPr>
          <p:nvPr/>
        </p:nvPicPr>
        <p:blipFill>
          <a:blip r:embed="rId3"/>
          <a:stretch>
            <a:fillRect/>
          </a:stretch>
        </p:blipFill>
        <p:spPr>
          <a:xfrm>
            <a:off x="979908" y="1958811"/>
            <a:ext cx="5715495" cy="3523090"/>
          </a:xfrm>
          <a:prstGeom prst="rect">
            <a:avLst/>
          </a:prstGeom>
        </p:spPr>
      </p:pic>
      <p:pic>
        <p:nvPicPr>
          <p:cNvPr id="22" name="图片 21" descr="图片包含 文字, 地图&#10;&#10;描述已自动生成">
            <a:extLst>
              <a:ext uri="{FF2B5EF4-FFF2-40B4-BE49-F238E27FC236}">
                <a16:creationId xmlns:a16="http://schemas.microsoft.com/office/drawing/2014/main" xmlns="" id="{668FBF57-86F9-DD47-932A-7C164FEFA2DD}"/>
              </a:ext>
            </a:extLst>
          </p:cNvPr>
          <p:cNvPicPr>
            <a:picLocks noChangeAspect="1"/>
          </p:cNvPicPr>
          <p:nvPr/>
        </p:nvPicPr>
        <p:blipFill>
          <a:blip r:embed="rId4"/>
          <a:stretch>
            <a:fillRect/>
          </a:stretch>
        </p:blipFill>
        <p:spPr>
          <a:xfrm>
            <a:off x="6115355" y="1081598"/>
            <a:ext cx="2605063" cy="4522719"/>
          </a:xfrm>
          <a:prstGeom prst="rect">
            <a:avLst/>
          </a:prstGeom>
        </p:spPr>
      </p:pic>
      <p:sp>
        <p:nvSpPr>
          <p:cNvPr id="2" name="文本框 1">
            <a:extLst>
              <a:ext uri="{FF2B5EF4-FFF2-40B4-BE49-F238E27FC236}">
                <a16:creationId xmlns:a16="http://schemas.microsoft.com/office/drawing/2014/main" xmlns="" id="{04979675-447E-F949-9BDF-14579A36D92C}"/>
              </a:ext>
            </a:extLst>
          </p:cNvPr>
          <p:cNvSpPr txBox="1"/>
          <p:nvPr/>
        </p:nvSpPr>
        <p:spPr>
          <a:xfrm>
            <a:off x="133584" y="573131"/>
            <a:ext cx="5909930" cy="646331"/>
          </a:xfrm>
          <a:prstGeom prst="rect">
            <a:avLst/>
          </a:prstGeom>
          <a:noFill/>
        </p:spPr>
        <p:txBody>
          <a:bodyPr wrap="square" rtlCol="0">
            <a:spAutoFit/>
          </a:bodyPr>
          <a:lstStyle/>
          <a:p>
            <a:pPr fontAlgn="auto">
              <a:spcBef>
                <a:spcPts val="0"/>
              </a:spcBef>
              <a:spcAft>
                <a:spcPts val="0"/>
              </a:spcAft>
            </a:pPr>
            <a:r>
              <a:rPr kumimoji="1" lang="en-US" altLang="zh-CN" sz="1800" dirty="0">
                <a:solidFill>
                  <a:prstClr val="black"/>
                </a:solidFill>
                <a:latin typeface="Helvetica" pitchFamily="2" charset="0"/>
                <a:ea typeface="DengXian" charset="-122"/>
                <a:cs typeface=""/>
              </a:rPr>
              <a:t>Application of </a:t>
            </a:r>
            <a:r>
              <a:rPr kumimoji="1" lang="en-US" altLang="zh-CN" sz="1800" dirty="0" err="1" smtClean="0">
                <a:solidFill>
                  <a:prstClr val="black"/>
                </a:solidFill>
                <a:latin typeface="Helvetica" pitchFamily="2" charset="0"/>
                <a:ea typeface="DengXian" charset="-122"/>
                <a:cs typeface=""/>
              </a:rPr>
              <a:t>GenoDock</a:t>
            </a:r>
            <a:r>
              <a:rPr kumimoji="1" lang="en-US" altLang="zh-CN" sz="1800" dirty="0" smtClean="0">
                <a:solidFill>
                  <a:prstClr val="black"/>
                </a:solidFill>
                <a:latin typeface="Helvetica" pitchFamily="2" charset="0"/>
                <a:ea typeface="DengXian" charset="-122"/>
                <a:cs typeface=""/>
              </a:rPr>
              <a:t> to large-scale screening of disruptive SNVs for Drug Ligand interactions</a:t>
            </a:r>
            <a:endParaRPr kumimoji="1" lang="zh-CN" altLang="en-US" sz="1800" dirty="0">
              <a:solidFill>
                <a:prstClr val="black"/>
              </a:solidFill>
              <a:latin typeface="Helvetica" pitchFamily="2" charset="0"/>
              <a:ea typeface="DengXian" charset="-122"/>
              <a:cs typeface=""/>
            </a:endParaRPr>
          </a:p>
        </p:txBody>
      </p:sp>
      <p:sp>
        <p:nvSpPr>
          <p:cNvPr id="3" name="矩形 2">
            <a:extLst>
              <a:ext uri="{FF2B5EF4-FFF2-40B4-BE49-F238E27FC236}">
                <a16:creationId xmlns:a16="http://schemas.microsoft.com/office/drawing/2014/main" xmlns="" id="{CC360073-1465-1C41-ABBD-B8001059E9FC}"/>
              </a:ext>
            </a:extLst>
          </p:cNvPr>
          <p:cNvSpPr/>
          <p:nvPr/>
        </p:nvSpPr>
        <p:spPr>
          <a:xfrm>
            <a:off x="356680" y="5399198"/>
            <a:ext cx="7369703" cy="39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6" name="文本框 5">
            <a:extLst>
              <a:ext uri="{FF2B5EF4-FFF2-40B4-BE49-F238E27FC236}">
                <a16:creationId xmlns:a16="http://schemas.microsoft.com/office/drawing/2014/main" xmlns="" id="{5F823C52-3731-0C43-9892-9644F5AA3DC3}"/>
              </a:ext>
            </a:extLst>
          </p:cNvPr>
          <p:cNvSpPr txBox="1"/>
          <p:nvPr/>
        </p:nvSpPr>
        <p:spPr>
          <a:xfrm>
            <a:off x="1147414" y="5418726"/>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0.00</a:t>
            </a:r>
            <a:endParaRPr kumimoji="1" lang="zh-CN" altLang="en-US" sz="900" dirty="0">
              <a:solidFill>
                <a:prstClr val="black"/>
              </a:solidFill>
              <a:latin typeface="Helvetica" pitchFamily="2" charset="0"/>
              <a:ea typeface="DengXian" charset="-122"/>
              <a:cs typeface=""/>
            </a:endParaRPr>
          </a:p>
        </p:txBody>
      </p:sp>
      <p:sp>
        <p:nvSpPr>
          <p:cNvPr id="7" name="文本框 6">
            <a:extLst>
              <a:ext uri="{FF2B5EF4-FFF2-40B4-BE49-F238E27FC236}">
                <a16:creationId xmlns:a16="http://schemas.microsoft.com/office/drawing/2014/main" xmlns="" id="{AFF4B4CA-B52C-2E4F-A417-F30C27B851EA}"/>
              </a:ext>
            </a:extLst>
          </p:cNvPr>
          <p:cNvSpPr txBox="1"/>
          <p:nvPr/>
        </p:nvSpPr>
        <p:spPr>
          <a:xfrm>
            <a:off x="2209193" y="5415116"/>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0.25</a:t>
            </a:r>
            <a:endParaRPr kumimoji="1" lang="zh-CN" altLang="en-US" sz="900" dirty="0">
              <a:solidFill>
                <a:prstClr val="black"/>
              </a:solidFill>
              <a:latin typeface="Helvetica" pitchFamily="2" charset="0"/>
              <a:ea typeface="DengXian" charset="-122"/>
              <a:cs typeface=""/>
            </a:endParaRPr>
          </a:p>
        </p:txBody>
      </p:sp>
      <p:sp>
        <p:nvSpPr>
          <p:cNvPr id="8" name="文本框 7">
            <a:extLst>
              <a:ext uri="{FF2B5EF4-FFF2-40B4-BE49-F238E27FC236}">
                <a16:creationId xmlns:a16="http://schemas.microsoft.com/office/drawing/2014/main" xmlns="" id="{9D7D647B-7962-7D4F-8DE7-93AE722057B1}"/>
              </a:ext>
            </a:extLst>
          </p:cNvPr>
          <p:cNvSpPr txBox="1"/>
          <p:nvPr/>
        </p:nvSpPr>
        <p:spPr>
          <a:xfrm>
            <a:off x="3279863" y="5423380"/>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0.50</a:t>
            </a:r>
            <a:endParaRPr kumimoji="1" lang="zh-CN" altLang="en-US" sz="900" dirty="0">
              <a:solidFill>
                <a:prstClr val="black"/>
              </a:solidFill>
              <a:latin typeface="Helvetica" pitchFamily="2" charset="0"/>
              <a:ea typeface="DengXian" charset="-122"/>
              <a:cs typeface=""/>
            </a:endParaRPr>
          </a:p>
        </p:txBody>
      </p:sp>
      <p:sp>
        <p:nvSpPr>
          <p:cNvPr id="9" name="文本框 8">
            <a:extLst>
              <a:ext uri="{FF2B5EF4-FFF2-40B4-BE49-F238E27FC236}">
                <a16:creationId xmlns:a16="http://schemas.microsoft.com/office/drawing/2014/main" xmlns="" id="{09A90B8C-2884-EC43-B152-D0575EA3D655}"/>
              </a:ext>
            </a:extLst>
          </p:cNvPr>
          <p:cNvSpPr txBox="1"/>
          <p:nvPr/>
        </p:nvSpPr>
        <p:spPr>
          <a:xfrm>
            <a:off x="4390941" y="5415116"/>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0.75</a:t>
            </a:r>
            <a:endParaRPr kumimoji="1" lang="zh-CN" altLang="en-US" sz="900" dirty="0">
              <a:solidFill>
                <a:prstClr val="black"/>
              </a:solidFill>
              <a:latin typeface="Helvetica" pitchFamily="2" charset="0"/>
              <a:ea typeface="DengXian" charset="-122"/>
              <a:cs typeface=""/>
            </a:endParaRPr>
          </a:p>
        </p:txBody>
      </p:sp>
      <p:sp>
        <p:nvSpPr>
          <p:cNvPr id="10" name="文本框 9">
            <a:extLst>
              <a:ext uri="{FF2B5EF4-FFF2-40B4-BE49-F238E27FC236}">
                <a16:creationId xmlns:a16="http://schemas.microsoft.com/office/drawing/2014/main" xmlns="" id="{64FDED03-F606-C64F-B78C-7E559E4A4DE3}"/>
              </a:ext>
            </a:extLst>
          </p:cNvPr>
          <p:cNvSpPr txBox="1"/>
          <p:nvPr/>
        </p:nvSpPr>
        <p:spPr>
          <a:xfrm>
            <a:off x="5473386" y="5415116"/>
            <a:ext cx="40908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1.00</a:t>
            </a:r>
            <a:endParaRPr kumimoji="1" lang="zh-CN" altLang="en-US" sz="900" dirty="0">
              <a:solidFill>
                <a:prstClr val="black"/>
              </a:solidFill>
              <a:latin typeface="Helvetica" pitchFamily="2" charset="0"/>
              <a:ea typeface="DengXian" charset="-122"/>
              <a:cs typeface=""/>
            </a:endParaRPr>
          </a:p>
        </p:txBody>
      </p:sp>
      <p:sp>
        <p:nvSpPr>
          <p:cNvPr id="11" name="文本框 10">
            <a:extLst>
              <a:ext uri="{FF2B5EF4-FFF2-40B4-BE49-F238E27FC236}">
                <a16:creationId xmlns:a16="http://schemas.microsoft.com/office/drawing/2014/main" xmlns="" id="{F3CAA86A-0E32-BC41-8C33-65A472832618}"/>
              </a:ext>
            </a:extLst>
          </p:cNvPr>
          <p:cNvSpPr txBox="1"/>
          <p:nvPr/>
        </p:nvSpPr>
        <p:spPr>
          <a:xfrm>
            <a:off x="2945118" y="5644136"/>
            <a:ext cx="1999265"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probability</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of</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a</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disruptive</a:t>
            </a:r>
            <a:r>
              <a:rPr kumimoji="1" lang="zh-CN" altLang="en-US" sz="900" dirty="0">
                <a:solidFill>
                  <a:prstClr val="black"/>
                </a:solidFill>
                <a:latin typeface="Helvetica" pitchFamily="2" charset="0"/>
                <a:ea typeface="DengXian" charset="-122"/>
                <a:cs typeface=""/>
              </a:rPr>
              <a:t> </a:t>
            </a:r>
            <a:r>
              <a:rPr kumimoji="1" lang="en-US" altLang="zh-CN" sz="900" dirty="0">
                <a:solidFill>
                  <a:prstClr val="black"/>
                </a:solidFill>
                <a:latin typeface="Helvetica" pitchFamily="2" charset="0"/>
                <a:ea typeface="DengXian" charset="-122"/>
                <a:cs typeface=""/>
              </a:rPr>
              <a:t>nsSNV</a:t>
            </a:r>
            <a:endParaRPr kumimoji="1" lang="zh-CN" altLang="en-US" sz="900" dirty="0">
              <a:solidFill>
                <a:prstClr val="black"/>
              </a:solidFill>
              <a:latin typeface="Helvetica" pitchFamily="2" charset="0"/>
              <a:ea typeface="DengXian" charset="-122"/>
              <a:cs typeface=""/>
            </a:endParaRPr>
          </a:p>
        </p:txBody>
      </p:sp>
      <p:sp>
        <p:nvSpPr>
          <p:cNvPr id="12" name="矩形 11">
            <a:extLst>
              <a:ext uri="{FF2B5EF4-FFF2-40B4-BE49-F238E27FC236}">
                <a16:creationId xmlns:a16="http://schemas.microsoft.com/office/drawing/2014/main" xmlns="" id="{889E7388-C186-2E4C-81BF-D1CE2469E42E}"/>
              </a:ext>
            </a:extLst>
          </p:cNvPr>
          <p:cNvSpPr/>
          <p:nvPr/>
        </p:nvSpPr>
        <p:spPr>
          <a:xfrm rot="5400000">
            <a:off x="-1088726" y="3252588"/>
            <a:ext cx="3978410" cy="39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14" name="文本框 13">
            <a:extLst>
              <a:ext uri="{FF2B5EF4-FFF2-40B4-BE49-F238E27FC236}">
                <a16:creationId xmlns:a16="http://schemas.microsoft.com/office/drawing/2014/main" xmlns="" id="{A09F9D14-77D7-E94E-8DA9-AC40E15F07AE}"/>
              </a:ext>
            </a:extLst>
          </p:cNvPr>
          <p:cNvSpPr txBox="1"/>
          <p:nvPr/>
        </p:nvSpPr>
        <p:spPr>
          <a:xfrm rot="16200000">
            <a:off x="184070" y="3164443"/>
            <a:ext cx="588623"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density</a:t>
            </a:r>
            <a:endParaRPr kumimoji="1" lang="zh-CN" altLang="en-US" sz="900" dirty="0">
              <a:solidFill>
                <a:prstClr val="black"/>
              </a:solidFill>
              <a:latin typeface="Helvetica" pitchFamily="2" charset="0"/>
              <a:ea typeface="DengXian" charset="-122"/>
              <a:cs typeface=""/>
            </a:endParaRPr>
          </a:p>
        </p:txBody>
      </p:sp>
      <p:sp>
        <p:nvSpPr>
          <p:cNvPr id="15" name="文本框 14">
            <a:extLst>
              <a:ext uri="{FF2B5EF4-FFF2-40B4-BE49-F238E27FC236}">
                <a16:creationId xmlns:a16="http://schemas.microsoft.com/office/drawing/2014/main" xmlns="" id="{2D41F025-5CF3-BE47-A21E-BAB9C3C08DC7}"/>
              </a:ext>
            </a:extLst>
          </p:cNvPr>
          <p:cNvSpPr txBox="1"/>
          <p:nvPr/>
        </p:nvSpPr>
        <p:spPr>
          <a:xfrm>
            <a:off x="801668" y="5152458"/>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0.0</a:t>
            </a:r>
            <a:endParaRPr kumimoji="1" lang="zh-CN" altLang="en-US" sz="900" dirty="0">
              <a:solidFill>
                <a:prstClr val="black"/>
              </a:solidFill>
              <a:latin typeface="Helvetica" pitchFamily="2" charset="0"/>
              <a:ea typeface="DengXian" charset="-122"/>
              <a:cs typeface=""/>
            </a:endParaRPr>
          </a:p>
        </p:txBody>
      </p:sp>
      <p:sp>
        <p:nvSpPr>
          <p:cNvPr id="16" name="文本框 15">
            <a:extLst>
              <a:ext uri="{FF2B5EF4-FFF2-40B4-BE49-F238E27FC236}">
                <a16:creationId xmlns:a16="http://schemas.microsoft.com/office/drawing/2014/main" xmlns="" id="{96299539-0A66-B745-B06F-C64F9F80B22D}"/>
              </a:ext>
            </a:extLst>
          </p:cNvPr>
          <p:cNvSpPr txBox="1"/>
          <p:nvPr/>
        </p:nvSpPr>
        <p:spPr>
          <a:xfrm>
            <a:off x="785516" y="4562831"/>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1.0</a:t>
            </a:r>
            <a:endParaRPr kumimoji="1" lang="zh-CN" altLang="en-US" sz="900" dirty="0">
              <a:solidFill>
                <a:prstClr val="black"/>
              </a:solidFill>
              <a:latin typeface="Helvetica" pitchFamily="2" charset="0"/>
              <a:ea typeface="DengXian" charset="-122"/>
              <a:cs typeface=""/>
            </a:endParaRPr>
          </a:p>
        </p:txBody>
      </p:sp>
      <p:sp>
        <p:nvSpPr>
          <p:cNvPr id="17" name="文本框 16">
            <a:extLst>
              <a:ext uri="{FF2B5EF4-FFF2-40B4-BE49-F238E27FC236}">
                <a16:creationId xmlns:a16="http://schemas.microsoft.com/office/drawing/2014/main" xmlns="" id="{C6464126-2E4C-C947-A554-ABA4F2ECD586}"/>
              </a:ext>
            </a:extLst>
          </p:cNvPr>
          <p:cNvSpPr txBox="1"/>
          <p:nvPr/>
        </p:nvSpPr>
        <p:spPr>
          <a:xfrm>
            <a:off x="785516" y="3976957"/>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2.0</a:t>
            </a:r>
            <a:endParaRPr kumimoji="1" lang="zh-CN" altLang="en-US" sz="900" dirty="0">
              <a:solidFill>
                <a:prstClr val="black"/>
              </a:solidFill>
              <a:latin typeface="Helvetica" pitchFamily="2" charset="0"/>
              <a:ea typeface="DengXian" charset="-122"/>
              <a:cs typeface=""/>
            </a:endParaRPr>
          </a:p>
        </p:txBody>
      </p:sp>
      <p:sp>
        <p:nvSpPr>
          <p:cNvPr id="18" name="文本框 17">
            <a:extLst>
              <a:ext uri="{FF2B5EF4-FFF2-40B4-BE49-F238E27FC236}">
                <a16:creationId xmlns:a16="http://schemas.microsoft.com/office/drawing/2014/main" xmlns="" id="{024DEA80-7395-CC4E-8397-0F16134BDD89}"/>
              </a:ext>
            </a:extLst>
          </p:cNvPr>
          <p:cNvSpPr txBox="1"/>
          <p:nvPr/>
        </p:nvSpPr>
        <p:spPr>
          <a:xfrm>
            <a:off x="792634" y="3391082"/>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3.0</a:t>
            </a:r>
            <a:endParaRPr kumimoji="1" lang="zh-CN" altLang="en-US" sz="900" dirty="0">
              <a:solidFill>
                <a:prstClr val="black"/>
              </a:solidFill>
              <a:latin typeface="Helvetica" pitchFamily="2" charset="0"/>
              <a:ea typeface="DengXian" charset="-122"/>
              <a:cs typeface=""/>
            </a:endParaRPr>
          </a:p>
        </p:txBody>
      </p:sp>
      <p:sp>
        <p:nvSpPr>
          <p:cNvPr id="19" name="文本框 18">
            <a:extLst>
              <a:ext uri="{FF2B5EF4-FFF2-40B4-BE49-F238E27FC236}">
                <a16:creationId xmlns:a16="http://schemas.microsoft.com/office/drawing/2014/main" xmlns="" id="{3CF45464-6616-894F-92B0-2D78E2791BFA}"/>
              </a:ext>
            </a:extLst>
          </p:cNvPr>
          <p:cNvSpPr txBox="1"/>
          <p:nvPr/>
        </p:nvSpPr>
        <p:spPr>
          <a:xfrm>
            <a:off x="778536" y="2824125"/>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4.0</a:t>
            </a:r>
            <a:endParaRPr kumimoji="1" lang="zh-CN" altLang="en-US" sz="900" dirty="0">
              <a:solidFill>
                <a:prstClr val="black"/>
              </a:solidFill>
              <a:latin typeface="Helvetica" pitchFamily="2" charset="0"/>
              <a:ea typeface="DengXian" charset="-122"/>
              <a:cs typeface=""/>
            </a:endParaRPr>
          </a:p>
        </p:txBody>
      </p:sp>
      <p:sp>
        <p:nvSpPr>
          <p:cNvPr id="20" name="文本框 19">
            <a:extLst>
              <a:ext uri="{FF2B5EF4-FFF2-40B4-BE49-F238E27FC236}">
                <a16:creationId xmlns:a16="http://schemas.microsoft.com/office/drawing/2014/main" xmlns="" id="{00680DBB-BFCC-1C4F-B3CA-7225D9EC7C14}"/>
              </a:ext>
            </a:extLst>
          </p:cNvPr>
          <p:cNvSpPr txBox="1"/>
          <p:nvPr/>
        </p:nvSpPr>
        <p:spPr>
          <a:xfrm>
            <a:off x="786386" y="2234491"/>
            <a:ext cx="344966"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5.0</a:t>
            </a:r>
            <a:endParaRPr kumimoji="1" lang="zh-CN" altLang="en-US" sz="900" dirty="0">
              <a:solidFill>
                <a:prstClr val="black"/>
              </a:solidFill>
              <a:latin typeface="Helvetica" pitchFamily="2" charset="0"/>
              <a:ea typeface="DengXian" charset="-122"/>
              <a:cs typeface=""/>
            </a:endParaRPr>
          </a:p>
        </p:txBody>
      </p:sp>
      <p:cxnSp>
        <p:nvCxnSpPr>
          <p:cNvPr id="55" name="直线连接符 54">
            <a:extLst>
              <a:ext uri="{FF2B5EF4-FFF2-40B4-BE49-F238E27FC236}">
                <a16:creationId xmlns:a16="http://schemas.microsoft.com/office/drawing/2014/main" xmlns="" id="{B7D2EC58-13F0-8C49-8E69-260C1E082132}"/>
              </a:ext>
            </a:extLst>
          </p:cNvPr>
          <p:cNvCxnSpPr>
            <a:cxnSpLocks/>
          </p:cNvCxnSpPr>
          <p:nvPr/>
        </p:nvCxnSpPr>
        <p:spPr>
          <a:xfrm>
            <a:off x="168578" y="1383935"/>
            <a:ext cx="578685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60" name="矩形 59">
            <a:extLst>
              <a:ext uri="{FF2B5EF4-FFF2-40B4-BE49-F238E27FC236}">
                <a16:creationId xmlns:a16="http://schemas.microsoft.com/office/drawing/2014/main" xmlns="" id="{AA0873F8-EA07-7146-A854-76F491FF8462}"/>
              </a:ext>
            </a:extLst>
          </p:cNvPr>
          <p:cNvSpPr/>
          <p:nvPr/>
        </p:nvSpPr>
        <p:spPr>
          <a:xfrm rot="5400000">
            <a:off x="7102670" y="5203109"/>
            <a:ext cx="276560" cy="86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1350" b="0" dirty="0">
              <a:solidFill>
                <a:prstClr val="white"/>
              </a:solidFill>
            </a:endParaRPr>
          </a:p>
        </p:txBody>
      </p:sp>
      <p:sp>
        <p:nvSpPr>
          <p:cNvPr id="61" name="文本框 60">
            <a:extLst>
              <a:ext uri="{FF2B5EF4-FFF2-40B4-BE49-F238E27FC236}">
                <a16:creationId xmlns:a16="http://schemas.microsoft.com/office/drawing/2014/main" xmlns="" id="{4170DF04-5DEF-814F-8A71-0F509FD3D007}"/>
              </a:ext>
            </a:extLst>
          </p:cNvPr>
          <p:cNvSpPr txBox="1"/>
          <p:nvPr/>
        </p:nvSpPr>
        <p:spPr>
          <a:xfrm>
            <a:off x="6869440" y="5557902"/>
            <a:ext cx="774571" cy="230832"/>
          </a:xfrm>
          <a:prstGeom prst="rect">
            <a:avLst/>
          </a:prstGeom>
          <a:noFill/>
        </p:spPr>
        <p:txBody>
          <a:bodyPr wrap="non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probability</a:t>
            </a:r>
            <a:endParaRPr kumimoji="1" lang="zh-CN" altLang="en-US" sz="900" dirty="0">
              <a:solidFill>
                <a:prstClr val="black"/>
              </a:solidFill>
              <a:latin typeface="Helvetica" pitchFamily="2" charset="0"/>
              <a:ea typeface="DengXian" charset="-122"/>
              <a:cs typeface=""/>
            </a:endParaRPr>
          </a:p>
        </p:txBody>
      </p:sp>
      <p:sp>
        <p:nvSpPr>
          <p:cNvPr id="24" name="矩形 23">
            <a:extLst>
              <a:ext uri="{FF2B5EF4-FFF2-40B4-BE49-F238E27FC236}">
                <a16:creationId xmlns:a16="http://schemas.microsoft.com/office/drawing/2014/main" xmlns="" id="{47FA976D-A777-384B-A46F-3F8AAC7B8105}"/>
              </a:ext>
            </a:extLst>
          </p:cNvPr>
          <p:cNvSpPr/>
          <p:nvPr/>
        </p:nvSpPr>
        <p:spPr>
          <a:xfrm rot="5400000">
            <a:off x="813446" y="2484071"/>
            <a:ext cx="1562667" cy="29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1" lang="zh-CN" altLang="en-US" sz="900" b="0" dirty="0">
              <a:solidFill>
                <a:prstClr val="white"/>
              </a:solidFill>
            </a:endParaRPr>
          </a:p>
        </p:txBody>
      </p:sp>
      <p:sp>
        <p:nvSpPr>
          <p:cNvPr id="43" name="文本框 42">
            <a:extLst>
              <a:ext uri="{FF2B5EF4-FFF2-40B4-BE49-F238E27FC236}">
                <a16:creationId xmlns:a16="http://schemas.microsoft.com/office/drawing/2014/main" xmlns="" id="{8CA430F6-ADB3-A540-907D-E5EC186FD823}"/>
              </a:ext>
            </a:extLst>
          </p:cNvPr>
          <p:cNvSpPr txBox="1"/>
          <p:nvPr/>
        </p:nvSpPr>
        <p:spPr>
          <a:xfrm>
            <a:off x="7578282" y="2561253"/>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21%</a:t>
            </a:r>
            <a:endParaRPr kumimoji="1" lang="zh-CN" altLang="en-US" sz="750" dirty="0">
              <a:solidFill>
                <a:prstClr val="black"/>
              </a:solidFill>
              <a:latin typeface="Helvetica" pitchFamily="2" charset="0"/>
              <a:ea typeface="DengXian" charset="-122"/>
              <a:cs typeface=""/>
            </a:endParaRPr>
          </a:p>
        </p:txBody>
      </p:sp>
      <p:sp>
        <p:nvSpPr>
          <p:cNvPr id="44" name="文本框 43">
            <a:extLst>
              <a:ext uri="{FF2B5EF4-FFF2-40B4-BE49-F238E27FC236}">
                <a16:creationId xmlns:a16="http://schemas.microsoft.com/office/drawing/2014/main" xmlns="" id="{665F947D-AD78-B540-8A4F-D24A93146B31}"/>
              </a:ext>
            </a:extLst>
          </p:cNvPr>
          <p:cNvSpPr txBox="1"/>
          <p:nvPr/>
        </p:nvSpPr>
        <p:spPr>
          <a:xfrm>
            <a:off x="7598498" y="4776563"/>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51%</a:t>
            </a:r>
            <a:endParaRPr kumimoji="1" lang="zh-CN" altLang="en-US" sz="750" dirty="0">
              <a:solidFill>
                <a:prstClr val="black"/>
              </a:solidFill>
              <a:latin typeface="Helvetica" pitchFamily="2" charset="0"/>
              <a:ea typeface="DengXian" charset="-122"/>
              <a:cs typeface=""/>
            </a:endParaRPr>
          </a:p>
        </p:txBody>
      </p:sp>
      <p:sp>
        <p:nvSpPr>
          <p:cNvPr id="45" name="文本框 44">
            <a:extLst>
              <a:ext uri="{FF2B5EF4-FFF2-40B4-BE49-F238E27FC236}">
                <a16:creationId xmlns:a16="http://schemas.microsoft.com/office/drawing/2014/main" xmlns="" id="{F4C9C893-7030-7443-831A-26AC7CB82A66}"/>
              </a:ext>
            </a:extLst>
          </p:cNvPr>
          <p:cNvSpPr txBox="1"/>
          <p:nvPr/>
        </p:nvSpPr>
        <p:spPr>
          <a:xfrm>
            <a:off x="7577019" y="1280061"/>
            <a:ext cx="3225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7%</a:t>
            </a:r>
            <a:endParaRPr kumimoji="1" lang="zh-CN" altLang="en-US" sz="750" dirty="0">
              <a:solidFill>
                <a:prstClr val="black"/>
              </a:solidFill>
              <a:latin typeface="Helvetica" pitchFamily="2" charset="0"/>
              <a:ea typeface="DengXian" charset="-122"/>
              <a:cs typeface=""/>
            </a:endParaRPr>
          </a:p>
        </p:txBody>
      </p:sp>
      <p:sp>
        <p:nvSpPr>
          <p:cNvPr id="46" name="文本框 45">
            <a:extLst>
              <a:ext uri="{FF2B5EF4-FFF2-40B4-BE49-F238E27FC236}">
                <a16:creationId xmlns:a16="http://schemas.microsoft.com/office/drawing/2014/main" xmlns="" id="{6684F3E9-AE38-5B46-A7C3-52C2D9C3E33E}"/>
              </a:ext>
            </a:extLst>
          </p:cNvPr>
          <p:cNvSpPr txBox="1"/>
          <p:nvPr/>
        </p:nvSpPr>
        <p:spPr>
          <a:xfrm>
            <a:off x="7598497" y="5201685"/>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65%</a:t>
            </a:r>
            <a:endParaRPr kumimoji="1" lang="zh-CN" altLang="en-US" sz="750" dirty="0">
              <a:solidFill>
                <a:prstClr val="black"/>
              </a:solidFill>
              <a:latin typeface="Helvetica" pitchFamily="2" charset="0"/>
              <a:ea typeface="DengXian" charset="-122"/>
              <a:cs typeface=""/>
            </a:endParaRPr>
          </a:p>
        </p:txBody>
      </p:sp>
      <p:sp>
        <p:nvSpPr>
          <p:cNvPr id="47" name="文本框 46">
            <a:extLst>
              <a:ext uri="{FF2B5EF4-FFF2-40B4-BE49-F238E27FC236}">
                <a16:creationId xmlns:a16="http://schemas.microsoft.com/office/drawing/2014/main" xmlns="" id="{AD6B4252-8AD0-B844-AD3E-0038455EA3DD}"/>
              </a:ext>
            </a:extLst>
          </p:cNvPr>
          <p:cNvSpPr txBox="1"/>
          <p:nvPr/>
        </p:nvSpPr>
        <p:spPr>
          <a:xfrm>
            <a:off x="7578403" y="3436150"/>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33%</a:t>
            </a:r>
            <a:endParaRPr kumimoji="1" lang="zh-CN" altLang="en-US" sz="750" dirty="0">
              <a:solidFill>
                <a:prstClr val="black"/>
              </a:solidFill>
              <a:latin typeface="Helvetica" pitchFamily="2" charset="0"/>
              <a:ea typeface="DengXian" charset="-122"/>
              <a:cs typeface=""/>
            </a:endParaRPr>
          </a:p>
        </p:txBody>
      </p:sp>
      <p:sp>
        <p:nvSpPr>
          <p:cNvPr id="48" name="文本框 47">
            <a:extLst>
              <a:ext uri="{FF2B5EF4-FFF2-40B4-BE49-F238E27FC236}">
                <a16:creationId xmlns:a16="http://schemas.microsoft.com/office/drawing/2014/main" xmlns="" id="{64C8E881-A37E-B441-80A0-1D1A6631730E}"/>
              </a:ext>
            </a:extLst>
          </p:cNvPr>
          <p:cNvSpPr txBox="1"/>
          <p:nvPr/>
        </p:nvSpPr>
        <p:spPr>
          <a:xfrm>
            <a:off x="7577018" y="3881402"/>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35%</a:t>
            </a:r>
            <a:endParaRPr kumimoji="1" lang="zh-CN" altLang="en-US" sz="750" dirty="0">
              <a:solidFill>
                <a:prstClr val="black"/>
              </a:solidFill>
              <a:latin typeface="Helvetica" pitchFamily="2" charset="0"/>
              <a:ea typeface="DengXian" charset="-122"/>
              <a:cs typeface=""/>
            </a:endParaRPr>
          </a:p>
        </p:txBody>
      </p:sp>
      <p:sp>
        <p:nvSpPr>
          <p:cNvPr id="49" name="文本框 48">
            <a:extLst>
              <a:ext uri="{FF2B5EF4-FFF2-40B4-BE49-F238E27FC236}">
                <a16:creationId xmlns:a16="http://schemas.microsoft.com/office/drawing/2014/main" xmlns="" id="{820748C9-1B83-6749-BF14-6C3E64CE47D1}"/>
              </a:ext>
            </a:extLst>
          </p:cNvPr>
          <p:cNvSpPr txBox="1"/>
          <p:nvPr/>
        </p:nvSpPr>
        <p:spPr>
          <a:xfrm>
            <a:off x="7577018" y="3009937"/>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32%</a:t>
            </a:r>
            <a:endParaRPr kumimoji="1" lang="zh-CN" altLang="en-US" sz="750" dirty="0">
              <a:solidFill>
                <a:prstClr val="black"/>
              </a:solidFill>
              <a:latin typeface="Helvetica" pitchFamily="2" charset="0"/>
              <a:ea typeface="DengXian" charset="-122"/>
              <a:cs typeface=""/>
            </a:endParaRPr>
          </a:p>
        </p:txBody>
      </p:sp>
      <p:sp>
        <p:nvSpPr>
          <p:cNvPr id="50" name="文本框 49">
            <a:extLst>
              <a:ext uri="{FF2B5EF4-FFF2-40B4-BE49-F238E27FC236}">
                <a16:creationId xmlns:a16="http://schemas.microsoft.com/office/drawing/2014/main" xmlns="" id="{99FAD81C-5092-CE44-B65A-695ABD9680EB}"/>
              </a:ext>
            </a:extLst>
          </p:cNvPr>
          <p:cNvSpPr txBox="1"/>
          <p:nvPr/>
        </p:nvSpPr>
        <p:spPr>
          <a:xfrm>
            <a:off x="7570865" y="1710915"/>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11%</a:t>
            </a:r>
            <a:endParaRPr kumimoji="1" lang="zh-CN" altLang="en-US" sz="750" dirty="0">
              <a:solidFill>
                <a:prstClr val="black"/>
              </a:solidFill>
              <a:latin typeface="Helvetica" pitchFamily="2" charset="0"/>
              <a:ea typeface="DengXian" charset="-122"/>
              <a:cs typeface=""/>
            </a:endParaRPr>
          </a:p>
        </p:txBody>
      </p:sp>
      <p:sp>
        <p:nvSpPr>
          <p:cNvPr id="51" name="文本框 50">
            <a:extLst>
              <a:ext uri="{FF2B5EF4-FFF2-40B4-BE49-F238E27FC236}">
                <a16:creationId xmlns:a16="http://schemas.microsoft.com/office/drawing/2014/main" xmlns="" id="{BABF02E6-EFB9-E449-810B-15AE0FDC032D}"/>
              </a:ext>
            </a:extLst>
          </p:cNvPr>
          <p:cNvSpPr txBox="1"/>
          <p:nvPr/>
        </p:nvSpPr>
        <p:spPr>
          <a:xfrm>
            <a:off x="7559656" y="2121396"/>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18%</a:t>
            </a:r>
            <a:endParaRPr kumimoji="1" lang="zh-CN" altLang="en-US" sz="750" dirty="0">
              <a:solidFill>
                <a:prstClr val="black"/>
              </a:solidFill>
              <a:latin typeface="Helvetica" pitchFamily="2" charset="0"/>
              <a:ea typeface="DengXian" charset="-122"/>
              <a:cs typeface=""/>
            </a:endParaRPr>
          </a:p>
        </p:txBody>
      </p:sp>
      <p:sp>
        <p:nvSpPr>
          <p:cNvPr id="36" name="文本框 35">
            <a:extLst>
              <a:ext uri="{FF2B5EF4-FFF2-40B4-BE49-F238E27FC236}">
                <a16:creationId xmlns:a16="http://schemas.microsoft.com/office/drawing/2014/main" xmlns="" id="{12D0A64C-E4F8-DF43-96DF-9FE44EFB730C}"/>
              </a:ext>
            </a:extLst>
          </p:cNvPr>
          <p:cNvSpPr txBox="1"/>
          <p:nvPr/>
        </p:nvSpPr>
        <p:spPr>
          <a:xfrm>
            <a:off x="7566464" y="4306557"/>
            <a:ext cx="375424" cy="207749"/>
          </a:xfrm>
          <a:prstGeom prst="rect">
            <a:avLst/>
          </a:prstGeom>
          <a:noFill/>
        </p:spPr>
        <p:txBody>
          <a:bodyPr wrap="none" rtlCol="0">
            <a:spAutoFit/>
          </a:bodyPr>
          <a:lstStyle/>
          <a:p>
            <a:pPr fontAlgn="auto">
              <a:spcBef>
                <a:spcPts val="0"/>
              </a:spcBef>
              <a:spcAft>
                <a:spcPts val="0"/>
              </a:spcAft>
            </a:pPr>
            <a:r>
              <a:rPr kumimoji="1" lang="en-US" altLang="zh-CN" sz="750" dirty="0">
                <a:solidFill>
                  <a:prstClr val="black"/>
                </a:solidFill>
                <a:latin typeface="Helvetica" pitchFamily="2" charset="0"/>
                <a:ea typeface="DengXian" charset="-122"/>
                <a:cs typeface=""/>
              </a:rPr>
              <a:t>36%</a:t>
            </a:r>
            <a:endParaRPr kumimoji="1" lang="zh-CN" altLang="en-US" sz="750" dirty="0">
              <a:solidFill>
                <a:prstClr val="black"/>
              </a:solidFill>
              <a:latin typeface="Helvetica" pitchFamily="2" charset="0"/>
              <a:ea typeface="DengXian" charset="-122"/>
              <a:cs typeface=""/>
            </a:endParaRPr>
          </a:p>
        </p:txBody>
      </p:sp>
      <p:sp>
        <p:nvSpPr>
          <p:cNvPr id="39" name="矩形 38">
            <a:extLst>
              <a:ext uri="{FF2B5EF4-FFF2-40B4-BE49-F238E27FC236}">
                <a16:creationId xmlns:a16="http://schemas.microsoft.com/office/drawing/2014/main" xmlns="" id="{83A0121D-218F-CC49-B8FA-3FDD2F97B20B}"/>
              </a:ext>
            </a:extLst>
          </p:cNvPr>
          <p:cNvSpPr/>
          <p:nvPr/>
        </p:nvSpPr>
        <p:spPr>
          <a:xfrm>
            <a:off x="6038207" y="3049516"/>
            <a:ext cx="177375" cy="602736"/>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7" name="文本框 56">
            <a:extLst>
              <a:ext uri="{FF2B5EF4-FFF2-40B4-BE49-F238E27FC236}">
                <a16:creationId xmlns:a16="http://schemas.microsoft.com/office/drawing/2014/main" xmlns="" id="{12EDD0E8-F89B-CF4D-A503-9BA7138EFE6E}"/>
              </a:ext>
            </a:extLst>
          </p:cNvPr>
          <p:cNvSpPr txBox="1"/>
          <p:nvPr/>
        </p:nvSpPr>
        <p:spPr>
          <a:xfrm rot="16200000">
            <a:off x="5730714" y="2994024"/>
            <a:ext cx="680269" cy="230832"/>
          </a:xfrm>
          <a:prstGeom prst="rect">
            <a:avLst/>
          </a:prstGeom>
          <a:noFill/>
        </p:spPr>
        <p:txBody>
          <a:bodyPr wrap="square" rtlCol="0">
            <a:spAutoFit/>
          </a:bodyPr>
          <a:lstStyle/>
          <a:p>
            <a:pPr fontAlgn="auto">
              <a:spcBef>
                <a:spcPts val="0"/>
              </a:spcBef>
              <a:spcAft>
                <a:spcPts val="0"/>
              </a:spcAft>
            </a:pPr>
            <a:r>
              <a:rPr kumimoji="1" lang="en-US" altLang="zh-CN" sz="900" dirty="0">
                <a:solidFill>
                  <a:prstClr val="black"/>
                </a:solidFill>
                <a:latin typeface="Helvetica" pitchFamily="2" charset="0"/>
                <a:ea typeface="DengXian" charset="-122"/>
                <a:cs typeface=""/>
              </a:rPr>
              <a:t>density</a:t>
            </a:r>
            <a:endParaRPr kumimoji="1" lang="zh-CN" altLang="en-US" sz="900" dirty="0">
              <a:solidFill>
                <a:prstClr val="black"/>
              </a:solidFill>
              <a:latin typeface="Helvetica" pitchFamily="2" charset="0"/>
              <a:ea typeface="DengXian" charset="-122"/>
              <a:cs typeface=""/>
            </a:endParaRPr>
          </a:p>
        </p:txBody>
      </p:sp>
      <p:sp>
        <p:nvSpPr>
          <p:cNvPr id="23" name="矩形 22">
            <a:extLst>
              <a:ext uri="{FF2B5EF4-FFF2-40B4-BE49-F238E27FC236}">
                <a16:creationId xmlns:a16="http://schemas.microsoft.com/office/drawing/2014/main" xmlns="" id="{1CFDB09E-71FE-6945-8A0D-78AF7B912174}"/>
              </a:ext>
            </a:extLst>
          </p:cNvPr>
          <p:cNvSpPr/>
          <p:nvPr/>
        </p:nvSpPr>
        <p:spPr>
          <a:xfrm>
            <a:off x="8182999" y="2311096"/>
            <a:ext cx="537419" cy="1920101"/>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52" name="灯片编号占位符 4">
            <a:extLst>
              <a:ext uri="{FF2B5EF4-FFF2-40B4-BE49-F238E27FC236}">
                <a16:creationId xmlns:a16="http://schemas.microsoft.com/office/drawing/2014/main" xmlns="" id="{3C7AC3CD-A878-0048-AEDC-4A3956E81D5D}"/>
              </a:ext>
            </a:extLst>
          </p:cNvPr>
          <p:cNvSpPr>
            <a:spLocks noGrp="1"/>
          </p:cNvSpPr>
          <p:nvPr>
            <p:ph type="sldNum" sz="quarter" idx="12"/>
          </p:nvPr>
        </p:nvSpPr>
        <p:spPr>
          <a:xfrm>
            <a:off x="6757509" y="6420277"/>
            <a:ext cx="2057400" cy="273844"/>
          </a:xfrm>
        </p:spPr>
        <p:txBody>
          <a:bodyPr/>
          <a:lstStyle/>
          <a:p>
            <a:fld id="{30B938F4-FFEC-BA46-B3EB-1F4154EFE73A}" type="slidenum">
              <a:rPr lang="en-US" smtClean="0">
                <a:solidFill>
                  <a:prstClr val="black">
                    <a:tint val="75000"/>
                  </a:prstClr>
                </a:solidFill>
              </a:rPr>
              <a:pPr/>
              <a:t>57</a:t>
            </a:fld>
            <a:endParaRPr lang="en-US" dirty="0">
              <a:solidFill>
                <a:prstClr val="black">
                  <a:tint val="75000"/>
                </a:prstClr>
              </a:solidFill>
            </a:endParaRPr>
          </a:p>
        </p:txBody>
      </p:sp>
      <p:sp>
        <p:nvSpPr>
          <p:cNvPr id="41" name="矩形 40">
            <a:extLst>
              <a:ext uri="{FF2B5EF4-FFF2-40B4-BE49-F238E27FC236}">
                <a16:creationId xmlns:a16="http://schemas.microsoft.com/office/drawing/2014/main" xmlns="" id="{639C73CD-897B-6343-9611-36A467ED5E9C}"/>
              </a:ext>
            </a:extLst>
          </p:cNvPr>
          <p:cNvSpPr/>
          <p:nvPr/>
        </p:nvSpPr>
        <p:spPr>
          <a:xfrm>
            <a:off x="6173835" y="3109428"/>
            <a:ext cx="72554" cy="6318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kumimoji="1" lang="zh-CN" altLang="en-US" sz="1350" dirty="0">
              <a:solidFill>
                <a:prstClr val="white"/>
              </a:solidFill>
            </a:endParaRPr>
          </a:p>
        </p:txBody>
      </p:sp>
      <p:sp>
        <p:nvSpPr>
          <p:cNvPr id="40" name="页脚占位符 3">
            <a:extLst>
              <a:ext uri="{FF2B5EF4-FFF2-40B4-BE49-F238E27FC236}">
                <a16:creationId xmlns="" xmlns:a16="http://schemas.microsoft.com/office/drawing/2014/main" id="{6757E5B7-4B2E-CB49-A971-081A7338C36D}"/>
              </a:ext>
            </a:extLst>
          </p:cNvPr>
          <p:cNvSpPr>
            <a:spLocks noGrp="1"/>
          </p:cNvSpPr>
          <p:nvPr>
            <p:ph type="ftr" sz="quarter" idx="11"/>
          </p:nvPr>
        </p:nvSpPr>
        <p:spPr>
          <a:xfrm>
            <a:off x="-1026251" y="6347646"/>
            <a:ext cx="4114800" cy="337089"/>
          </a:xfrm>
        </p:spPr>
        <p:txBody>
          <a:bodyPr/>
          <a:lstStyle/>
          <a:p>
            <a:r>
              <a:rPr lang="en-US" dirty="0">
                <a:solidFill>
                  <a:prstClr val="black">
                    <a:tint val="75000"/>
                  </a:prstClr>
                </a:solidFill>
              </a:rPr>
              <a:t>Wang et al. Structure, 2019</a:t>
            </a:r>
          </a:p>
        </p:txBody>
      </p:sp>
      <p:sp>
        <p:nvSpPr>
          <p:cNvPr id="4" name="TextBox 3"/>
          <p:cNvSpPr txBox="1"/>
          <p:nvPr/>
        </p:nvSpPr>
        <p:spPr>
          <a:xfrm>
            <a:off x="8169331" y="952171"/>
            <a:ext cx="1048685" cy="646331"/>
          </a:xfrm>
          <a:prstGeom prst="rect">
            <a:avLst/>
          </a:prstGeom>
          <a:noFill/>
        </p:spPr>
        <p:txBody>
          <a:bodyPr wrap="none" rtlCol="0">
            <a:spAutoFit/>
          </a:bodyPr>
          <a:lstStyle/>
          <a:p>
            <a:r>
              <a:rPr lang="en-US" dirty="0" err="1" smtClean="0"/>
              <a:t>Aceta</a:t>
            </a:r>
            <a:r>
              <a:rPr lang="en-US" dirty="0" smtClean="0"/>
              <a:t>-</a:t>
            </a:r>
            <a:br>
              <a:rPr lang="en-US" dirty="0" smtClean="0"/>
            </a:br>
            <a:r>
              <a:rPr lang="en-US" dirty="0" err="1" smtClean="0"/>
              <a:t>zolamide</a:t>
            </a:r>
            <a:endParaRPr lang="en-US" dirty="0" smtClean="0"/>
          </a:p>
          <a:p>
            <a:r>
              <a:rPr lang="en-US" dirty="0" smtClean="0"/>
              <a:t>(glaucoma) </a:t>
            </a:r>
            <a:endParaRPr lang="en-US" dirty="0"/>
          </a:p>
        </p:txBody>
      </p:sp>
      <p:sp>
        <p:nvSpPr>
          <p:cNvPr id="42" name="TextBox 41"/>
          <p:cNvSpPr txBox="1"/>
          <p:nvPr/>
        </p:nvSpPr>
        <p:spPr>
          <a:xfrm>
            <a:off x="8188659" y="5096237"/>
            <a:ext cx="776175" cy="461665"/>
          </a:xfrm>
          <a:prstGeom prst="rect">
            <a:avLst/>
          </a:prstGeom>
          <a:noFill/>
        </p:spPr>
        <p:txBody>
          <a:bodyPr wrap="none" rtlCol="0">
            <a:spAutoFit/>
          </a:bodyPr>
          <a:lstStyle/>
          <a:p>
            <a:r>
              <a:rPr lang="en-US" dirty="0" err="1" smtClean="0"/>
              <a:t>Imatinib</a:t>
            </a:r>
            <a:endParaRPr lang="en-US" dirty="0" smtClean="0"/>
          </a:p>
          <a:p>
            <a:r>
              <a:rPr lang="en-US" dirty="0" smtClean="0"/>
              <a:t>(cancer)</a:t>
            </a:r>
            <a:endParaRPr lang="en-US" dirty="0"/>
          </a:p>
        </p:txBody>
      </p:sp>
    </p:spTree>
    <p:extLst>
      <p:ext uri="{BB962C8B-B14F-4D97-AF65-F5344CB8AC3E}">
        <p14:creationId xmlns:p14="http://schemas.microsoft.com/office/powerpoint/2010/main" val="20217135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solidFill>
                  <a:srgbClr val="FF0000"/>
                </a:solidFill>
                <a:ea typeface="ＭＳ Ｐゴシック" charset="-128"/>
                <a:cs typeface="ＭＳ Ｐゴシック" charset="-128"/>
              </a:rPr>
              <a:t>PsychENCODE</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Population-level </a:t>
            </a:r>
            <a:r>
              <a:rPr lang="en-US" altLang="en-US" sz="1700" dirty="0">
                <a:solidFill>
                  <a:schemeClr val="bg1">
                    <a:lumMod val="50000"/>
                  </a:schemeClr>
                </a:solidFill>
                <a:ea typeface="ＭＳ Ｐゴシック" charset="-128"/>
                <a:cs typeface="ＭＳ Ｐゴシック" charset="-128"/>
              </a:rPr>
              <a:t>analysis of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functional </a:t>
            </a:r>
            <a:r>
              <a:rPr lang="en-US" altLang="en-US" sz="1700" dirty="0">
                <a:solidFill>
                  <a:schemeClr val="bg1">
                    <a:lumMod val="50000"/>
                  </a:schemeClr>
                </a:solidFill>
                <a:ea typeface="ＭＳ Ｐゴシック" charset="-128"/>
                <a:cs typeface="ＭＳ Ｐゴシック" charset="-128"/>
              </a:rPr>
              <a:t>genomics data related to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neuropsychiatric disease</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rPr>
              <a:t>Construction </a:t>
            </a:r>
            <a:r>
              <a:rPr lang="en-US" altLang="en-US" sz="1700" dirty="0">
                <a:solidFill>
                  <a:schemeClr val="bg1">
                    <a:lumMod val="50000"/>
                  </a:schemeClr>
                </a:solidFill>
                <a:ea typeface="ＭＳ Ｐゴシック" charset="-128"/>
              </a:rPr>
              <a:t>of an adult brain resource </a:t>
            </a:r>
            <a:r>
              <a:rPr lang="en-US" altLang="en-US" sz="1700" dirty="0" smtClean="0">
                <a:solidFill>
                  <a:schemeClr val="bg1">
                    <a:lumMod val="50000"/>
                  </a:schemeClr>
                </a:solidFill>
                <a:ea typeface="ＭＳ Ｐゴシック" charset="-128"/>
              </a:rPr>
              <a:t>with </a:t>
            </a:r>
            <a:r>
              <a:rPr lang="en-US" altLang="en-US" sz="1700" dirty="0">
                <a:solidFill>
                  <a:schemeClr val="bg1">
                    <a:lumMod val="50000"/>
                  </a:schemeClr>
                </a:solidFill>
                <a:ea typeface="ＭＳ Ｐゴシック" charset="-128"/>
              </a:rPr>
              <a:t>1866 individuals </a:t>
            </a:r>
            <a:r>
              <a:rPr lang="en-US" altLang="en-US" sz="1700" dirty="0" smtClean="0">
                <a:solidFill>
                  <a:schemeClr val="bg1">
                    <a:lumMod val="50000"/>
                  </a:schemeClr>
                </a:solidFill>
                <a:ea typeface="ＭＳ Ｐゴシック" charset="-128"/>
              </a:rPr>
              <a:t>+ </a:t>
            </a:r>
            <a:r>
              <a:rPr lang="en-US" altLang="en-US" sz="1700" dirty="0">
                <a:solidFill>
                  <a:schemeClr val="bg1">
                    <a:lumMod val="50000"/>
                  </a:schemeClr>
                </a:solidFill>
                <a:ea typeface="ＭＳ Ｐゴシック" charset="-128"/>
              </a:rPr>
              <a:t>full developmental time-course</a:t>
            </a:r>
          </a:p>
          <a:p>
            <a:pPr lvl="1"/>
            <a:r>
              <a:rPr lang="en-US" altLang="en-US" sz="1700" dirty="0">
                <a:solidFill>
                  <a:schemeClr val="bg1">
                    <a:lumMod val="50000"/>
                  </a:schemeClr>
                </a:solidFill>
                <a:ea typeface="ＭＳ Ｐゴシック" charset="-128"/>
              </a:rPr>
              <a:t>Using the changing proportions of cell types (via </a:t>
            </a:r>
            <a:r>
              <a:rPr lang="en-US" altLang="en-US" sz="1700" b="1" dirty="0">
                <a:solidFill>
                  <a:srgbClr val="FF0000"/>
                </a:solidFill>
                <a:ea typeface="ＭＳ Ｐゴシック" charset="-128"/>
              </a:rPr>
              <a:t>single-cell deconvolution</a:t>
            </a:r>
            <a:r>
              <a:rPr lang="en-US" altLang="en-US" sz="1700" dirty="0">
                <a:solidFill>
                  <a:schemeClr val="bg1">
                    <a:lumMod val="50000"/>
                  </a:schemeClr>
                </a:solidFill>
                <a:ea typeface="ＭＳ Ｐゴシック" charset="-128"/>
              </a:rPr>
              <a:t>) to account for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expression </a:t>
            </a:r>
            <a:r>
              <a:rPr lang="en-US" altLang="en-US" sz="1700" dirty="0">
                <a:solidFill>
                  <a:schemeClr val="bg1">
                    <a:lumMod val="50000"/>
                  </a:schemeClr>
                </a:solidFill>
                <a:ea typeface="ＭＳ Ｐゴシック" charset="-128"/>
              </a:rPr>
              <a:t>variation across a population,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disorders </a:t>
            </a:r>
            <a:r>
              <a:rPr lang="en-US" altLang="en-US" sz="1700" dirty="0">
                <a:solidFill>
                  <a:schemeClr val="bg1">
                    <a:lumMod val="50000"/>
                  </a:schemeClr>
                </a:solidFill>
                <a:ea typeface="ＭＳ Ｐゴシック" charset="-128"/>
              </a:rPr>
              <a:t>&amp; development</a:t>
            </a:r>
          </a:p>
          <a:p>
            <a:pPr lvl="1"/>
            <a:r>
              <a:rPr lang="en-US" altLang="en-US" sz="1700" dirty="0" smtClean="0">
                <a:solidFill>
                  <a:schemeClr val="bg1">
                    <a:lumMod val="50000"/>
                  </a:schemeClr>
                </a:solidFill>
                <a:ea typeface="ＭＳ Ｐゴシック" charset="-128"/>
              </a:rPr>
              <a:t>Large-scale processing </a:t>
            </a:r>
            <a:r>
              <a:rPr lang="en-US" altLang="en-US" sz="1700" dirty="0" smtClean="0">
                <a:solidFill>
                  <a:schemeClr val="bg1">
                    <a:lumMod val="50000"/>
                  </a:schemeClr>
                </a:solidFill>
                <a:ea typeface="ＭＳ Ｐゴシック" charset="-128"/>
              </a:rPr>
              <a:t>defines </a:t>
            </a:r>
            <a:r>
              <a:rPr lang="en-US" altLang="en-US" sz="1700" dirty="0" smtClean="0">
                <a:solidFill>
                  <a:schemeClr val="bg1">
                    <a:lumMod val="50000"/>
                  </a:schemeClr>
                </a:solidFill>
                <a:ea typeface="ＭＳ Ｐゴシック" charset="-128"/>
              </a:rPr>
              <a:t>~79K </a:t>
            </a:r>
            <a:r>
              <a:rPr lang="en-US" altLang="en-US" sz="1700" dirty="0">
                <a:solidFill>
                  <a:schemeClr val="bg1">
                    <a:lumMod val="50000"/>
                  </a:schemeClr>
                </a:solidFill>
                <a:ea typeface="ＭＳ Ｐゴシック" charset="-128"/>
              </a:rPr>
              <a:t>PFC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b="1" dirty="0" smtClean="0">
                <a:solidFill>
                  <a:srgbClr val="FF0000"/>
                </a:solidFill>
                <a:ea typeface="ＭＳ Ｐゴシック" charset="-128"/>
              </a:rPr>
              <a:t>enhancers </a:t>
            </a:r>
            <a:r>
              <a:rPr lang="en-US" altLang="en-US" sz="1700" b="1" dirty="0" smtClean="0">
                <a:solidFill>
                  <a:srgbClr val="FF0000"/>
                </a:solidFill>
                <a:ea typeface="ＭＳ Ｐゴシック" charset="-128"/>
              </a:rPr>
              <a:t>&amp; </a:t>
            </a:r>
            <a:r>
              <a:rPr lang="en-US" altLang="en-US" sz="1700" b="1" dirty="0" smtClean="0">
                <a:solidFill>
                  <a:srgbClr val="FF0000"/>
                </a:solidFill>
                <a:ea typeface="ＭＳ Ｐゴシック" charset="-128"/>
              </a:rPr>
              <a:t>creates </a:t>
            </a:r>
            <a:r>
              <a:rPr lang="en-US" altLang="en-US" sz="1700" b="1" dirty="0" smtClean="0">
                <a:solidFill>
                  <a:srgbClr val="FF0000"/>
                </a:solidFill>
                <a:ea typeface="ＭＳ Ｐゴシック" charset="-128"/>
              </a:rPr>
              <a:t>a comprehensive QTL </a:t>
            </a:r>
            <a:r>
              <a:rPr lang="en-US" altLang="en-US" sz="1700" dirty="0" smtClean="0">
                <a:solidFill>
                  <a:schemeClr val="bg1">
                    <a:lumMod val="50000"/>
                  </a:schemeClr>
                </a:solidFill>
                <a:ea typeface="ＭＳ Ｐゴシック" charset="-128"/>
              </a:rPr>
              <a:t>resource</a:t>
            </a:r>
            <a:r>
              <a:rPr lang="en-US" altLang="en-US" sz="1700" dirty="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t>
            </a:r>
            <a:r>
              <a:rPr lang="en-US" altLang="en-US" sz="1700" dirty="0">
                <a:solidFill>
                  <a:schemeClr val="bg1">
                    <a:lumMod val="50000"/>
                  </a:schemeClr>
                </a:solidFill>
                <a:ea typeface="ＭＳ Ｐゴシック" charset="-128"/>
              </a:rPr>
              <a:t>2.5M </a:t>
            </a:r>
            <a:r>
              <a:rPr lang="en-US" altLang="en-US" sz="1700" dirty="0" err="1">
                <a:solidFill>
                  <a:schemeClr val="bg1">
                    <a:lumMod val="50000"/>
                  </a:schemeClr>
                </a:solidFill>
                <a:ea typeface="ＭＳ Ｐゴシック" charset="-128"/>
              </a:rPr>
              <a:t>eQTLs</a:t>
            </a:r>
            <a:r>
              <a:rPr lang="en-US" altLang="en-US" sz="1700" dirty="0">
                <a:solidFill>
                  <a:schemeClr val="bg1">
                    <a:lumMod val="50000"/>
                  </a:schemeClr>
                </a:solidFill>
                <a:ea typeface="ＭＳ Ｐゴシック" charset="-128"/>
              </a:rPr>
              <a:t> + </a:t>
            </a:r>
            <a:r>
              <a:rPr lang="en-US" altLang="en-US" sz="1700" dirty="0" err="1">
                <a:solidFill>
                  <a:schemeClr val="bg1">
                    <a:lumMod val="50000"/>
                  </a:schemeClr>
                </a:solidFill>
                <a:ea typeface="ＭＳ Ｐゴシック" charset="-128"/>
              </a:rPr>
              <a:t>cQTLs</a:t>
            </a:r>
            <a:r>
              <a:rPr lang="en-US" altLang="en-US" sz="1700" dirty="0">
                <a:solidFill>
                  <a:schemeClr val="bg1">
                    <a:lumMod val="50000"/>
                  </a:schemeClr>
                </a:solidFill>
                <a:ea typeface="ＭＳ Ｐゴシック" charset="-128"/>
              </a:rPr>
              <a:t> &amp; </a:t>
            </a:r>
            <a:r>
              <a:rPr lang="en-US" altLang="en-US" sz="1700" dirty="0" err="1">
                <a:solidFill>
                  <a:schemeClr val="bg1">
                    <a:lumMod val="50000"/>
                  </a:schemeClr>
                </a:solidFill>
                <a:ea typeface="ＭＳ Ｐゴシック" charset="-128"/>
              </a:rPr>
              <a:t>fQTLs</a:t>
            </a:r>
            <a:r>
              <a:rPr lang="en-US" altLang="en-US" sz="1700" dirty="0">
                <a:solidFill>
                  <a:schemeClr val="bg1">
                    <a:lumMod val="50000"/>
                  </a:schemeClr>
                </a:solidFill>
                <a:ea typeface="ＭＳ Ｐゴシック" charset="-128"/>
              </a:rPr>
              <a:t>)</a:t>
            </a:r>
          </a:p>
          <a:p>
            <a:pPr lvl="1"/>
            <a:r>
              <a:rPr lang="en-US" altLang="en-US" sz="1700" dirty="0" smtClean="0">
                <a:solidFill>
                  <a:schemeClr val="bg1">
                    <a:lumMod val="50000"/>
                  </a:schemeClr>
                </a:solidFill>
                <a:ea typeface="ＭＳ Ｐゴシック" charset="-128"/>
              </a:rPr>
              <a:t>Connecting the QTLs, enhancer activity relationships &amp; </a:t>
            </a:r>
            <a:r>
              <a:rPr lang="en-US" altLang="en-US" sz="1700" dirty="0">
                <a:solidFill>
                  <a:schemeClr val="bg1">
                    <a:lumMod val="50000"/>
                  </a:schemeClr>
                </a:solidFill>
                <a:ea typeface="ＭＳ Ｐゴシック" charset="-128"/>
              </a:rPr>
              <a:t>Hi-C contacts </a:t>
            </a:r>
            <a:r>
              <a:rPr lang="en-US" altLang="en-US" sz="1700" dirty="0" smtClean="0">
                <a:solidFill>
                  <a:schemeClr val="bg1">
                    <a:lumMod val="50000"/>
                  </a:schemeClr>
                </a:solidFill>
                <a:ea typeface="ＭＳ Ｐゴシック" charset="-128"/>
              </a:rPr>
              <a:t>into a</a:t>
            </a:r>
            <a:r>
              <a:rPr lang="en-US" altLang="en-US" sz="1700" b="1" dirty="0" smtClean="0">
                <a:solidFill>
                  <a:schemeClr val="bg1">
                    <a:lumMod val="50000"/>
                  </a:schemeClr>
                </a:solidFill>
                <a:ea typeface="ＭＳ Ｐゴシック" charset="-128"/>
              </a:rPr>
              <a:t> </a:t>
            </a:r>
            <a:r>
              <a:rPr lang="en-US" altLang="en-US" sz="1700" b="1" dirty="0" smtClean="0">
                <a:solidFill>
                  <a:srgbClr val="FF0000"/>
                </a:solidFill>
                <a:ea typeface="ＭＳ Ｐゴシック" charset="-128"/>
              </a:rPr>
              <a:t>brain regulatory network</a:t>
            </a:r>
            <a:r>
              <a:rPr lang="en-US" altLang="en-US" sz="1700" b="1" dirty="0" smtClean="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&amp; using this </a:t>
            </a:r>
            <a:r>
              <a:rPr lang="en-US" altLang="en-US" sz="1700" dirty="0">
                <a:solidFill>
                  <a:schemeClr val="bg1">
                    <a:lumMod val="50000"/>
                  </a:schemeClr>
                </a:solidFill>
                <a:ea typeface="ＭＳ Ｐゴシック" charset="-128"/>
              </a:rPr>
              <a:t>to link SCZ GWAS SNPs to </a:t>
            </a:r>
            <a:r>
              <a:rPr lang="en-US" altLang="en-US" sz="1700" dirty="0" smtClean="0">
                <a:solidFill>
                  <a:schemeClr val="bg1">
                    <a:lumMod val="50000"/>
                  </a:schemeClr>
                </a:solidFill>
                <a:ea typeface="ＭＳ Ｐゴシック" charset="-128"/>
              </a:rPr>
              <a:t>genes</a:t>
            </a:r>
            <a:endParaRPr lang="en-US" altLang="en-US" sz="1700" dirty="0">
              <a:solidFill>
                <a:schemeClr val="bg1">
                  <a:lumMod val="50000"/>
                </a:schemeClr>
              </a:solidFill>
              <a:ea typeface="ＭＳ Ｐゴシック" charset="-128"/>
            </a:endParaRPr>
          </a:p>
          <a:p>
            <a:pPr lvl="1"/>
            <a:r>
              <a:rPr lang="en-US" altLang="en-US" sz="1700" dirty="0">
                <a:solidFill>
                  <a:schemeClr val="bg1">
                    <a:lumMod val="50000"/>
                  </a:schemeClr>
                </a:solidFill>
                <a:ea typeface="ＭＳ Ｐゴシック" charset="-128"/>
              </a:rPr>
              <a:t>Embedding the reg. network in a </a:t>
            </a:r>
            <a:br>
              <a:rPr lang="en-US" altLang="en-US" sz="1700" dirty="0">
                <a:solidFill>
                  <a:schemeClr val="bg1">
                    <a:lumMod val="50000"/>
                  </a:schemeClr>
                </a:solidFill>
                <a:ea typeface="ＭＳ Ｐゴシック" charset="-128"/>
              </a:rPr>
            </a:br>
            <a:r>
              <a:rPr lang="en-US" altLang="en-US" sz="1700" b="1" dirty="0">
                <a:solidFill>
                  <a:srgbClr val="FF0000"/>
                </a:solidFill>
                <a:ea typeface="ＭＳ Ｐゴシック" charset="-128"/>
              </a:rPr>
              <a:t>deep-learning model</a:t>
            </a:r>
            <a:r>
              <a:rPr lang="en-US" altLang="en-US" sz="1700" dirty="0">
                <a:solidFill>
                  <a:srgbClr val="FF0000"/>
                </a:solidFill>
                <a:ea typeface="ＭＳ Ｐゴシック" charset="-128"/>
              </a:rPr>
              <a:t> </a:t>
            </a:r>
            <a:r>
              <a:rPr lang="en-US" altLang="en-US" sz="1700" dirty="0" smtClean="0">
                <a:solidFill>
                  <a:schemeClr val="bg1">
                    <a:lumMod val="50000"/>
                  </a:schemeClr>
                </a:solidFill>
                <a:ea typeface="ＭＳ Ｐゴシック" charset="-128"/>
              </a:rPr>
              <a:t>to </a:t>
            </a:r>
            <a:r>
              <a:rPr lang="en-US" altLang="en-US" sz="1700" dirty="0">
                <a:solidFill>
                  <a:schemeClr val="bg1">
                    <a:lumMod val="50000"/>
                  </a:schemeClr>
                </a:solidFill>
                <a:ea typeface="ＭＳ Ｐゴシック" charset="-128"/>
              </a:rPr>
              <a:t>predict </a:t>
            </a:r>
            <a:r>
              <a:rPr lang="en-US" altLang="en-US" sz="1700" dirty="0" smtClean="0">
                <a:solidFill>
                  <a:schemeClr val="bg1">
                    <a:lumMod val="50000"/>
                  </a:schemeClr>
                </a:solidFill>
                <a:ea typeface="ＭＳ Ｐゴシック" charset="-128"/>
              </a:rPr>
              <a:t>psychiatric disease </a:t>
            </a:r>
            <a:r>
              <a:rPr lang="en-US" altLang="en-US" sz="1700" dirty="0">
                <a:solidFill>
                  <a:schemeClr val="bg1">
                    <a:lumMod val="50000"/>
                  </a:schemeClr>
                </a:solidFill>
                <a:ea typeface="ＭＳ Ｐゴシック" charset="-128"/>
              </a:rPr>
              <a:t>from genotype &amp; transcriptome. Using this to </a:t>
            </a:r>
            <a:r>
              <a:rPr lang="en-US" altLang="en-US" sz="1700" dirty="0" smtClean="0">
                <a:solidFill>
                  <a:schemeClr val="bg1">
                    <a:lumMod val="50000"/>
                  </a:schemeClr>
                </a:solidFill>
                <a:ea typeface="ＭＳ Ｐゴシック" charset="-128"/>
              </a:rPr>
              <a:t>suggest specific pathways </a:t>
            </a:r>
            <a:r>
              <a:rPr lang="en-US" altLang="en-US" sz="1700" dirty="0">
                <a:solidFill>
                  <a:schemeClr val="bg1">
                    <a:lumMod val="50000"/>
                  </a:schemeClr>
                </a:solidFill>
                <a:ea typeface="ＭＳ Ｐゴシック" charset="-128"/>
              </a:rPr>
              <a:t>&amp; </a:t>
            </a:r>
            <a:r>
              <a:rPr lang="en-US" altLang="en-US" sz="1700" dirty="0" smtClean="0">
                <a:solidFill>
                  <a:schemeClr val="bg1">
                    <a:lumMod val="50000"/>
                  </a:schemeClr>
                </a:solidFill>
                <a:ea typeface="ＭＳ Ｐゴシック" charset="-128"/>
              </a:rPr>
              <a:t>genes, as potential drug targets.</a:t>
            </a:r>
          </a:p>
          <a:p>
            <a:pPr lvl="1"/>
            <a:r>
              <a:rPr lang="en-US" altLang="en-US" sz="1700" dirty="0" smtClean="0">
                <a:solidFill>
                  <a:schemeClr val="bg1">
                    <a:lumMod val="50000"/>
                  </a:schemeClr>
                </a:solidFill>
                <a:ea typeface="ＭＳ Ｐゴシック" charset="-128"/>
              </a:rPr>
              <a:t>Other resource uses: highlighting </a:t>
            </a:r>
            <a:r>
              <a:rPr lang="en-US" altLang="en-US" sz="1700" b="1" dirty="0" smtClean="0">
                <a:solidFill>
                  <a:schemeClr val="bg1">
                    <a:lumMod val="50000"/>
                  </a:schemeClr>
                </a:solidFill>
                <a:ea typeface="ＭＳ Ｐゴシック" charset="-128"/>
              </a:rPr>
              <a:t>aging</a:t>
            </a:r>
            <a:r>
              <a:rPr lang="en-US" altLang="en-US" sz="1700" dirty="0" smtClean="0">
                <a:solidFill>
                  <a:schemeClr val="bg1">
                    <a:lumMod val="50000"/>
                  </a:schemeClr>
                </a:solidFill>
                <a:ea typeface="ＭＳ Ｐゴシック" charset="-128"/>
              </a:rPr>
              <a:t> related genes + consistently comparing the brain to other organs</a:t>
            </a:r>
            <a:endParaRPr lang="en-US" altLang="en-US" sz="1700" dirty="0">
              <a:solidFill>
                <a:schemeClr val="bg1">
                  <a:lumMod val="50000"/>
                </a:schemeClr>
              </a:solidFill>
              <a:ea typeface="ＭＳ Ｐゴシック" charset="-128"/>
            </a:endParaRPr>
          </a:p>
          <a:p>
            <a:pPr lvl="1"/>
            <a:endParaRPr lang="en-US" altLang="en-US" sz="1700" dirty="0">
              <a:solidFill>
                <a:schemeClr val="bg1">
                  <a:lumMod val="50000"/>
                </a:schemeClr>
              </a:solidFill>
              <a:ea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solidFill>
                  <a:srgbClr val="FF0000"/>
                </a:solidFill>
                <a:ea typeface="ＭＳ Ｐゴシック" charset="-128"/>
                <a:cs typeface="ＭＳ Ｐゴシック" charset="-128"/>
              </a:rPr>
              <a:t>GenoDock</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Building a predictor </a:t>
            </a:r>
            <a:r>
              <a:rPr lang="en-US" altLang="en-US" sz="1700" dirty="0">
                <a:solidFill>
                  <a:schemeClr val="bg1">
                    <a:lumMod val="50000"/>
                  </a:schemeClr>
                </a:solidFill>
                <a:ea typeface="ＭＳ Ｐゴシック" charset="-128"/>
                <a:cs typeface="ＭＳ Ｐゴシック" charset="-128"/>
              </a:rPr>
              <a:t>for </a:t>
            </a:r>
            <a:r>
              <a:rPr lang="en-US" altLang="en-US" sz="1700" dirty="0" smtClean="0">
                <a:solidFill>
                  <a:schemeClr val="bg1">
                    <a:lumMod val="50000"/>
                  </a:schemeClr>
                </a:solidFill>
                <a:ea typeface="ＭＳ Ｐゴシック" charset="-128"/>
                <a:cs typeface="ＭＳ Ｐゴシック" charset="-128"/>
              </a:rPr>
              <a:t>the sensitivity </a:t>
            </a:r>
            <a:r>
              <a:rPr lang="en-US" altLang="en-US" sz="1700" dirty="0">
                <a:solidFill>
                  <a:schemeClr val="bg1">
                    <a:lumMod val="50000"/>
                  </a:schemeClr>
                </a:solidFill>
                <a:ea typeface="ＭＳ Ｐゴシック" charset="-128"/>
                <a:cs typeface="ＭＳ Ｐゴシック" charset="-128"/>
              </a:rPr>
              <a:t>of </a:t>
            </a:r>
            <a:r>
              <a:rPr lang="en-US" altLang="en-US" sz="1700" dirty="0" smtClean="0">
                <a:solidFill>
                  <a:schemeClr val="bg1">
                    <a:lumMod val="50000"/>
                  </a:schemeClr>
                </a:solidFill>
                <a:ea typeface="ＭＳ Ｐゴシック" charset="-128"/>
                <a:cs typeface="ＭＳ Ｐゴシック" charset="-128"/>
              </a:rPr>
              <a:t>drug binding to </a:t>
            </a:r>
            <a:r>
              <a:rPr lang="en-US" altLang="en-US" sz="1700" dirty="0" smtClean="0">
                <a:solidFill>
                  <a:schemeClr val="bg1">
                    <a:lumMod val="50000"/>
                  </a:schemeClr>
                </a:solidFill>
                <a:ea typeface="ＭＳ Ｐゴシック" charset="-128"/>
                <a:cs typeface="ＭＳ Ｐゴシック" charset="-128"/>
              </a:rPr>
              <a:t>personal SNVs</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cs typeface="ＭＳ Ｐゴシック" charset="-128"/>
              </a:rPr>
              <a:t>Hybrid classifier connecting</a:t>
            </a:r>
            <a:r>
              <a:rPr lang="en-US" altLang="en-US" sz="1700" b="1" dirty="0" smtClean="0">
                <a:solidFill>
                  <a:schemeClr val="bg1">
                    <a:lumMod val="50000"/>
                  </a:schemeClr>
                </a:solidFill>
                <a:ea typeface="ＭＳ Ｐゴシック" charset="-128"/>
                <a:cs typeface="ＭＳ Ｐゴシック" charset="-128"/>
              </a:rPr>
              <a:t> </a:t>
            </a:r>
            <a:r>
              <a:rPr lang="en-US" altLang="en-US" sz="1700" b="1" dirty="0" smtClean="0">
                <a:solidFill>
                  <a:srgbClr val="FF0000"/>
                </a:solidFill>
                <a:ea typeface="ＭＳ Ｐゴシック" charset="-128"/>
                <a:cs typeface="ＭＳ Ｐゴシック" charset="-128"/>
              </a:rPr>
              <a:t>physical modelling with statistical learning</a:t>
            </a:r>
          </a:p>
          <a:p>
            <a:pPr lvl="2"/>
            <a:r>
              <a:rPr lang="en-US" altLang="en-US" sz="1600" dirty="0" smtClean="0">
                <a:solidFill>
                  <a:schemeClr val="bg1">
                    <a:lumMod val="50000"/>
                  </a:schemeClr>
                </a:solidFill>
                <a:ea typeface="ＭＳ Ｐゴシック" charset="-128"/>
                <a:cs typeface="ＭＳ Ｐゴシック" charset="-128"/>
              </a:rPr>
              <a:t>The modeling </a:t>
            </a:r>
            <a:r>
              <a:rPr lang="en-US" altLang="en-US" sz="1600" dirty="0" smtClean="0">
                <a:solidFill>
                  <a:schemeClr val="bg1">
                    <a:lumMod val="50000"/>
                  </a:schemeClr>
                </a:solidFill>
                <a:ea typeface="ＭＳ Ｐゴシック" charset="-128"/>
                <a:cs typeface="ＭＳ Ｐゴシック" charset="-128"/>
              </a:rPr>
              <a:t>creates a pseudo gold-standard </a:t>
            </a:r>
            <a:r>
              <a:rPr lang="en-US" altLang="en-US" sz="1600" dirty="0" smtClean="0">
                <a:solidFill>
                  <a:schemeClr val="bg1">
                    <a:lumMod val="50000"/>
                  </a:schemeClr>
                </a:solidFill>
                <a:ea typeface="ＭＳ Ｐゴシック" charset="-128"/>
                <a:cs typeface="ＭＳ Ｐゴシック" charset="-128"/>
              </a:rPr>
              <a:t>dataset, which is used to train the stat. classifier</a:t>
            </a:r>
          </a:p>
          <a:p>
            <a:pPr lvl="1"/>
            <a:r>
              <a:rPr lang="en-US" altLang="en-US" sz="1700" b="1" dirty="0" smtClean="0">
                <a:solidFill>
                  <a:srgbClr val="FF0000"/>
                </a:solidFill>
                <a:ea typeface="ＭＳ Ｐゴシック" charset="-128"/>
                <a:cs typeface="ＭＳ Ｐゴシック" charset="-128"/>
              </a:rPr>
              <a:t>Classifier Results</a:t>
            </a:r>
            <a:endParaRPr lang="en-US" altLang="en-US" sz="1700" b="1" dirty="0" smtClean="0">
              <a:solidFill>
                <a:srgbClr val="FF0000"/>
              </a:solidFill>
              <a:ea typeface="ＭＳ Ｐゴシック" charset="-128"/>
              <a:cs typeface="ＭＳ Ｐゴシック" charset="-128"/>
            </a:endParaRPr>
          </a:p>
          <a:p>
            <a:pPr lvl="2"/>
            <a:r>
              <a:rPr lang="en-US" altLang="en-US" sz="1600" dirty="0">
                <a:solidFill>
                  <a:schemeClr val="bg1">
                    <a:lumMod val="50000"/>
                  </a:schemeClr>
                </a:solidFill>
                <a:ea typeface="ＭＳ Ｐゴシック" charset="-128"/>
                <a:cs typeface="ＭＳ Ｐゴシック" charset="-128"/>
              </a:rPr>
              <a:t>I</a:t>
            </a:r>
            <a:r>
              <a:rPr lang="en-US" altLang="en-US" sz="1600" dirty="0" smtClean="0">
                <a:solidFill>
                  <a:schemeClr val="bg1">
                    <a:lumMod val="50000"/>
                  </a:schemeClr>
                </a:solidFill>
                <a:ea typeface="ＭＳ Ｐゴシック" charset="-128"/>
                <a:cs typeface="ＭＳ Ｐゴシック" charset="-128"/>
              </a:rPr>
              <a:t>ndependent validation </a:t>
            </a:r>
            <a:r>
              <a:rPr lang="en-US" altLang="en-US" sz="1600" dirty="0" smtClean="0">
                <a:solidFill>
                  <a:schemeClr val="bg1">
                    <a:lumMod val="50000"/>
                  </a:schemeClr>
                </a:solidFill>
                <a:ea typeface="ＭＳ Ｐゴシック" charset="-128"/>
                <a:cs typeface="ＭＳ Ｐゴシック" charset="-128"/>
              </a:rPr>
              <a:t/>
            </a:r>
            <a:br>
              <a:rPr lang="en-US" altLang="en-US" sz="1600" dirty="0" smtClean="0">
                <a:solidFill>
                  <a:schemeClr val="bg1">
                    <a:lumMod val="50000"/>
                  </a:schemeClr>
                </a:solidFill>
                <a:ea typeface="ＭＳ Ｐゴシック" charset="-128"/>
                <a:cs typeface="ＭＳ Ｐゴシック" charset="-128"/>
              </a:rPr>
            </a:br>
            <a:r>
              <a:rPr lang="en-US" altLang="en-US" sz="1600" dirty="0" smtClean="0">
                <a:solidFill>
                  <a:schemeClr val="bg1">
                    <a:lumMod val="50000"/>
                  </a:schemeClr>
                </a:solidFill>
                <a:ea typeface="ＭＳ Ｐゴシック" charset="-128"/>
                <a:cs typeface="ＭＳ Ｐゴシック" charset="-128"/>
              </a:rPr>
              <a:t>on </a:t>
            </a:r>
            <a:r>
              <a:rPr lang="en-US" altLang="en-US" sz="1600" dirty="0" smtClean="0">
                <a:solidFill>
                  <a:schemeClr val="bg1">
                    <a:lumMod val="50000"/>
                  </a:schemeClr>
                </a:solidFill>
                <a:ea typeface="ＭＳ Ｐゴシック" charset="-128"/>
                <a:cs typeface="ＭＳ Ｐゴシック" charset="-128"/>
              </a:rPr>
              <a:t>an expt. validation set</a:t>
            </a:r>
          </a:p>
          <a:p>
            <a:pPr lvl="2"/>
            <a:r>
              <a:rPr lang="en-US" altLang="en-US" sz="1600" dirty="0" smtClean="0">
                <a:solidFill>
                  <a:schemeClr val="bg1">
                    <a:lumMod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GERP</a:t>
            </a:r>
            <a:r>
              <a:rPr lang="en-US" altLang="en-US" sz="1600" dirty="0" smtClean="0">
                <a:solidFill>
                  <a:schemeClr val="bg1">
                    <a:lumMod val="50000"/>
                  </a:schemeClr>
                </a:solidFill>
                <a:ea typeface="ＭＳ Ｐゴシック" charset="-128"/>
                <a:cs typeface="ＭＳ Ｐゴシック" charset="-128"/>
              </a:rPr>
              <a:t>).</a:t>
            </a:r>
          </a:p>
          <a:p>
            <a:pPr lvl="2"/>
            <a:r>
              <a:rPr lang="en-US" altLang="en-US" sz="1600" dirty="0" smtClean="0">
                <a:solidFill>
                  <a:schemeClr val="bg1">
                    <a:lumMod val="50000"/>
                  </a:schemeClr>
                </a:solidFill>
                <a:ea typeface="ＭＳ Ｐゴシック" charset="-128"/>
                <a:cs typeface="ＭＳ Ｐゴシック" charset="-128"/>
              </a:rPr>
              <a:t>Picks </a:t>
            </a:r>
            <a:r>
              <a:rPr lang="en-US" altLang="en-US" sz="1600" dirty="0" smtClean="0">
                <a:solidFill>
                  <a:schemeClr val="bg1">
                    <a:lumMod val="50000"/>
                  </a:schemeClr>
                </a:solidFill>
                <a:ea typeface="ＭＳ Ｐゴシック" charset="-128"/>
                <a:cs typeface="ＭＳ Ｐゴシック" charset="-128"/>
              </a:rPr>
              <a:t>out certain drugs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a:t>
            </a:r>
            <a:r>
              <a:rPr lang="en-US" altLang="en-US" sz="1600" dirty="0" err="1" smtClean="0">
                <a:solidFill>
                  <a:schemeClr val="bg1">
                    <a:lumMod val="50000"/>
                  </a:schemeClr>
                </a:solidFill>
                <a:ea typeface="ＭＳ Ｐゴシック" charset="-128"/>
                <a:cs typeface="ＭＳ Ｐゴシック" charset="-128"/>
              </a:rPr>
              <a:t>imatinib</a:t>
            </a:r>
            <a:r>
              <a:rPr lang="en-US" altLang="en-US" sz="1600" dirty="0" smtClean="0">
                <a:solidFill>
                  <a:schemeClr val="bg1">
                    <a:lumMod val="50000"/>
                  </a:schemeClr>
                </a:solidFill>
                <a:ea typeface="ＭＳ Ｐゴシック" charset="-128"/>
                <a:cs typeface="ＭＳ Ｐゴシック" charset="-128"/>
              </a:rPr>
              <a:t>) as being particularly sensitive to SNVs</a:t>
            </a:r>
            <a:endParaRPr lang="en-US" altLang="en-US" sz="16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635918977"/>
      </p:ext>
    </p:extLst>
  </p:cSld>
  <p:clrMapOvr>
    <a:masterClrMapping/>
  </p:clrMapOvr>
  <p:transition advTm="238108"/>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ea typeface="ＭＳ Ｐゴシック" charset="-128"/>
                <a:cs typeface="ＭＳ Ｐゴシック" charset="-128"/>
              </a:rPr>
              <a:t>PsychENCODE</a:t>
            </a:r>
            <a:r>
              <a:rPr lang="en-US" altLang="en-US" sz="1700" b="1" dirty="0" smtClean="0">
                <a:ea typeface="ＭＳ Ｐゴシック" charset="-128"/>
                <a:cs typeface="ＭＳ Ｐゴシック" charset="-128"/>
              </a:rPr>
              <a:t>: </a:t>
            </a:r>
            <a:r>
              <a:rPr lang="en-US" altLang="en-US" sz="1700" dirty="0" smtClean="0">
                <a:ea typeface="ＭＳ Ｐゴシック" charset="-128"/>
                <a:cs typeface="ＭＳ Ｐゴシック" charset="-128"/>
              </a:rPr>
              <a:t>Population-level </a:t>
            </a:r>
            <a:r>
              <a:rPr lang="en-US" altLang="en-US" sz="1700" dirty="0">
                <a:ea typeface="ＭＳ Ｐゴシック" charset="-128"/>
                <a:cs typeface="ＭＳ Ｐゴシック" charset="-128"/>
              </a:rPr>
              <a:t>analysis of </a:t>
            </a:r>
            <a:r>
              <a:rPr lang="en-US" altLang="en-US" sz="1700" dirty="0" smtClean="0">
                <a:ea typeface="ＭＳ Ｐゴシック" charset="-128"/>
                <a:cs typeface="ＭＳ Ｐゴシック" charset="-128"/>
              </a:rPr>
              <a:t/>
            </a:r>
            <a:br>
              <a:rPr lang="en-US" altLang="en-US" sz="1700" dirty="0" smtClean="0">
                <a:ea typeface="ＭＳ Ｐゴシック" charset="-128"/>
                <a:cs typeface="ＭＳ Ｐゴシック" charset="-128"/>
              </a:rPr>
            </a:br>
            <a:r>
              <a:rPr lang="en-US" altLang="en-US" sz="1700" dirty="0" smtClean="0">
                <a:ea typeface="ＭＳ Ｐゴシック" charset="-128"/>
                <a:cs typeface="ＭＳ Ｐゴシック" charset="-128"/>
              </a:rPr>
              <a:t>functional </a:t>
            </a:r>
            <a:r>
              <a:rPr lang="en-US" altLang="en-US" sz="1700" dirty="0">
                <a:ea typeface="ＭＳ Ｐゴシック" charset="-128"/>
                <a:cs typeface="ＭＳ Ｐゴシック" charset="-128"/>
              </a:rPr>
              <a:t>genomics data related to </a:t>
            </a:r>
            <a:r>
              <a:rPr lang="en-US" altLang="en-US" sz="1700" dirty="0" smtClean="0">
                <a:ea typeface="ＭＳ Ｐゴシック" charset="-128"/>
                <a:cs typeface="ＭＳ Ｐゴシック" charset="-128"/>
              </a:rPr>
              <a:t/>
            </a:r>
            <a:br>
              <a:rPr lang="en-US" altLang="en-US" sz="1700" dirty="0" smtClean="0">
                <a:ea typeface="ＭＳ Ｐゴシック" charset="-128"/>
                <a:cs typeface="ＭＳ Ｐゴシック" charset="-128"/>
              </a:rPr>
            </a:br>
            <a:r>
              <a:rPr lang="en-US" altLang="en-US" sz="1700" dirty="0" smtClean="0">
                <a:ea typeface="ＭＳ Ｐゴシック" charset="-128"/>
                <a:cs typeface="ＭＳ Ｐゴシック" charset="-128"/>
              </a:rPr>
              <a:t>neuropsychiatric disease</a:t>
            </a:r>
            <a:endParaRPr lang="en-US" altLang="en-US" sz="1700" dirty="0">
              <a:ea typeface="ＭＳ Ｐゴシック" charset="-128"/>
              <a:cs typeface="ＭＳ Ｐゴシック" charset="-128"/>
            </a:endParaRPr>
          </a:p>
          <a:p>
            <a:pPr lvl="1"/>
            <a:r>
              <a:rPr lang="en-US" altLang="en-US" sz="1700" dirty="0" smtClean="0">
                <a:ea typeface="ＭＳ Ｐゴシック" charset="-128"/>
              </a:rPr>
              <a:t>Construction </a:t>
            </a:r>
            <a:r>
              <a:rPr lang="en-US" altLang="en-US" sz="1700" dirty="0">
                <a:ea typeface="ＭＳ Ｐゴシック" charset="-128"/>
              </a:rPr>
              <a:t>of an adult brain resource </a:t>
            </a:r>
            <a:r>
              <a:rPr lang="en-US" altLang="en-US" sz="1700" dirty="0" smtClean="0">
                <a:ea typeface="ＭＳ Ｐゴシック" charset="-128"/>
              </a:rPr>
              <a:t>with </a:t>
            </a:r>
            <a:r>
              <a:rPr lang="en-US" altLang="en-US" sz="1700" dirty="0">
                <a:ea typeface="ＭＳ Ｐゴシック" charset="-128"/>
              </a:rPr>
              <a:t>1866 individuals </a:t>
            </a:r>
            <a:r>
              <a:rPr lang="en-US" altLang="en-US" sz="1700" dirty="0" smtClean="0">
                <a:ea typeface="ＭＳ Ｐゴシック" charset="-128"/>
              </a:rPr>
              <a:t>+ </a:t>
            </a:r>
            <a:r>
              <a:rPr lang="en-US" altLang="en-US" sz="1700" dirty="0">
                <a:ea typeface="ＭＳ Ｐゴシック" charset="-128"/>
              </a:rPr>
              <a:t>full developmental time-course</a:t>
            </a:r>
          </a:p>
          <a:p>
            <a:pPr lvl="1"/>
            <a:r>
              <a:rPr lang="en-US" altLang="en-US" sz="1700" dirty="0">
                <a:ea typeface="ＭＳ Ｐゴシック" charset="-128"/>
              </a:rPr>
              <a:t>Using the changing proportions of cell types (via </a:t>
            </a:r>
            <a:r>
              <a:rPr lang="en-US" altLang="en-US" sz="1700" b="1" dirty="0">
                <a:ea typeface="ＭＳ Ｐゴシック" charset="-128"/>
              </a:rPr>
              <a:t>single-cell deconvolution</a:t>
            </a:r>
            <a:r>
              <a:rPr lang="en-US" altLang="en-US" sz="1700" dirty="0">
                <a:ea typeface="ＭＳ Ｐゴシック" charset="-128"/>
              </a:rPr>
              <a:t>) to account for </a:t>
            </a:r>
            <a:r>
              <a:rPr lang="en-US" altLang="en-US" sz="1700" dirty="0" smtClean="0">
                <a:ea typeface="ＭＳ Ｐゴシック" charset="-128"/>
              </a:rPr>
              <a:t/>
            </a:r>
            <a:br>
              <a:rPr lang="en-US" altLang="en-US" sz="1700" dirty="0" smtClean="0">
                <a:ea typeface="ＭＳ Ｐゴシック" charset="-128"/>
              </a:rPr>
            </a:br>
            <a:r>
              <a:rPr lang="en-US" altLang="en-US" sz="1700" dirty="0" smtClean="0">
                <a:ea typeface="ＭＳ Ｐゴシック" charset="-128"/>
              </a:rPr>
              <a:t>expression </a:t>
            </a:r>
            <a:r>
              <a:rPr lang="en-US" altLang="en-US" sz="1700" dirty="0">
                <a:ea typeface="ＭＳ Ｐゴシック" charset="-128"/>
              </a:rPr>
              <a:t>variation across a population, </a:t>
            </a:r>
            <a:r>
              <a:rPr lang="en-US" altLang="en-US" sz="1700" dirty="0" smtClean="0">
                <a:ea typeface="ＭＳ Ｐゴシック" charset="-128"/>
              </a:rPr>
              <a:t/>
            </a:r>
            <a:br>
              <a:rPr lang="en-US" altLang="en-US" sz="1700" dirty="0" smtClean="0">
                <a:ea typeface="ＭＳ Ｐゴシック" charset="-128"/>
              </a:rPr>
            </a:br>
            <a:r>
              <a:rPr lang="en-US" altLang="en-US" sz="1700" dirty="0" smtClean="0">
                <a:ea typeface="ＭＳ Ｐゴシック" charset="-128"/>
              </a:rPr>
              <a:t>disorders </a:t>
            </a:r>
            <a:r>
              <a:rPr lang="en-US" altLang="en-US" sz="1700" dirty="0">
                <a:ea typeface="ＭＳ Ｐゴシック" charset="-128"/>
              </a:rPr>
              <a:t>&amp; development</a:t>
            </a:r>
          </a:p>
          <a:p>
            <a:pPr lvl="1"/>
            <a:r>
              <a:rPr lang="en-US" altLang="en-US" sz="1700" dirty="0" smtClean="0">
                <a:ea typeface="ＭＳ Ｐゴシック" charset="-128"/>
              </a:rPr>
              <a:t>Large-scale processing </a:t>
            </a:r>
            <a:r>
              <a:rPr lang="en-US" altLang="en-US" sz="1700" dirty="0" smtClean="0">
                <a:ea typeface="ＭＳ Ｐゴシック" charset="-128"/>
              </a:rPr>
              <a:t>defines </a:t>
            </a:r>
            <a:r>
              <a:rPr lang="en-US" altLang="en-US" sz="1700" dirty="0" smtClean="0">
                <a:ea typeface="ＭＳ Ｐゴシック" charset="-128"/>
              </a:rPr>
              <a:t>~79K </a:t>
            </a:r>
            <a:r>
              <a:rPr lang="en-US" altLang="en-US" sz="1700" dirty="0">
                <a:ea typeface="ＭＳ Ｐゴシック" charset="-128"/>
              </a:rPr>
              <a:t>PFC </a:t>
            </a:r>
            <a:r>
              <a:rPr lang="en-US" altLang="en-US" sz="1700" dirty="0" smtClean="0">
                <a:ea typeface="ＭＳ Ｐゴシック" charset="-128"/>
              </a:rPr>
              <a:t/>
            </a:r>
            <a:br>
              <a:rPr lang="en-US" altLang="en-US" sz="1700" dirty="0" smtClean="0">
                <a:ea typeface="ＭＳ Ｐゴシック" charset="-128"/>
              </a:rPr>
            </a:br>
            <a:r>
              <a:rPr lang="en-US" altLang="en-US" sz="1700" b="1" dirty="0" smtClean="0">
                <a:ea typeface="ＭＳ Ｐゴシック" charset="-128"/>
              </a:rPr>
              <a:t>enhancers </a:t>
            </a:r>
            <a:r>
              <a:rPr lang="en-US" altLang="en-US" sz="1700" b="1" dirty="0" smtClean="0">
                <a:ea typeface="ＭＳ Ｐゴシック" charset="-128"/>
              </a:rPr>
              <a:t>&amp; </a:t>
            </a:r>
            <a:r>
              <a:rPr lang="en-US" altLang="en-US" sz="1700" b="1" dirty="0" smtClean="0">
                <a:ea typeface="ＭＳ Ｐゴシック" charset="-128"/>
              </a:rPr>
              <a:t>creates </a:t>
            </a:r>
            <a:r>
              <a:rPr lang="en-US" altLang="en-US" sz="1700" b="1" dirty="0" smtClean="0">
                <a:ea typeface="ＭＳ Ｐゴシック" charset="-128"/>
              </a:rPr>
              <a:t>a comprehensive QTL </a:t>
            </a:r>
            <a:r>
              <a:rPr lang="en-US" altLang="en-US" sz="1700" dirty="0" smtClean="0">
                <a:ea typeface="ＭＳ Ｐゴシック" charset="-128"/>
              </a:rPr>
              <a:t>resource</a:t>
            </a:r>
            <a:r>
              <a:rPr lang="en-US" altLang="en-US" sz="1700" dirty="0">
                <a:ea typeface="ＭＳ Ｐゴシック" charset="-128"/>
              </a:rPr>
              <a:t> </a:t>
            </a:r>
            <a:r>
              <a:rPr lang="en-US" altLang="en-US" sz="1700" dirty="0" smtClean="0">
                <a:ea typeface="ＭＳ Ｐゴシック" charset="-128"/>
              </a:rPr>
              <a:t>(~</a:t>
            </a:r>
            <a:r>
              <a:rPr lang="en-US" altLang="en-US" sz="1700" dirty="0">
                <a:ea typeface="ＭＳ Ｐゴシック" charset="-128"/>
              </a:rPr>
              <a:t>2.5M </a:t>
            </a:r>
            <a:r>
              <a:rPr lang="en-US" altLang="en-US" sz="1700" dirty="0" err="1">
                <a:ea typeface="ＭＳ Ｐゴシック" charset="-128"/>
              </a:rPr>
              <a:t>eQTLs</a:t>
            </a:r>
            <a:r>
              <a:rPr lang="en-US" altLang="en-US" sz="1700" dirty="0">
                <a:ea typeface="ＭＳ Ｐゴシック" charset="-128"/>
              </a:rPr>
              <a:t> + </a:t>
            </a:r>
            <a:r>
              <a:rPr lang="en-US" altLang="en-US" sz="1700" dirty="0" err="1">
                <a:ea typeface="ＭＳ Ｐゴシック" charset="-128"/>
              </a:rPr>
              <a:t>cQTLs</a:t>
            </a:r>
            <a:r>
              <a:rPr lang="en-US" altLang="en-US" sz="1700" dirty="0">
                <a:ea typeface="ＭＳ Ｐゴシック" charset="-128"/>
              </a:rPr>
              <a:t> &amp; </a:t>
            </a:r>
            <a:r>
              <a:rPr lang="en-US" altLang="en-US" sz="1700" dirty="0" err="1">
                <a:ea typeface="ＭＳ Ｐゴシック" charset="-128"/>
              </a:rPr>
              <a:t>fQTLs</a:t>
            </a:r>
            <a:r>
              <a:rPr lang="en-US" altLang="en-US" sz="1700" dirty="0">
                <a:ea typeface="ＭＳ Ｐゴシック" charset="-128"/>
              </a:rPr>
              <a:t>)</a:t>
            </a:r>
          </a:p>
          <a:p>
            <a:pPr lvl="1"/>
            <a:r>
              <a:rPr lang="en-US" altLang="en-US" sz="1700" dirty="0" smtClean="0">
                <a:ea typeface="ＭＳ Ｐゴシック" charset="-128"/>
              </a:rPr>
              <a:t>Connecting the QTLs, enhancer activity relationships &amp; </a:t>
            </a:r>
            <a:r>
              <a:rPr lang="en-US" altLang="en-US" sz="1700" dirty="0">
                <a:ea typeface="ＭＳ Ｐゴシック" charset="-128"/>
              </a:rPr>
              <a:t>Hi-C contacts </a:t>
            </a:r>
            <a:r>
              <a:rPr lang="en-US" altLang="en-US" sz="1700" dirty="0" smtClean="0">
                <a:ea typeface="ＭＳ Ｐゴシック" charset="-128"/>
              </a:rPr>
              <a:t>into a</a:t>
            </a:r>
            <a:r>
              <a:rPr lang="en-US" altLang="en-US" sz="1700" b="1" dirty="0" smtClean="0">
                <a:ea typeface="ＭＳ Ｐゴシック" charset="-128"/>
              </a:rPr>
              <a:t> brain regulatory network </a:t>
            </a:r>
            <a:r>
              <a:rPr lang="en-US" altLang="en-US" sz="1700" dirty="0" smtClean="0">
                <a:ea typeface="ＭＳ Ｐゴシック" charset="-128"/>
              </a:rPr>
              <a:t>&amp; using this </a:t>
            </a:r>
            <a:r>
              <a:rPr lang="en-US" altLang="en-US" sz="1700" dirty="0">
                <a:ea typeface="ＭＳ Ｐゴシック" charset="-128"/>
              </a:rPr>
              <a:t>to link SCZ GWAS SNPs to </a:t>
            </a:r>
            <a:r>
              <a:rPr lang="en-US" altLang="en-US" sz="1700" dirty="0" smtClean="0">
                <a:ea typeface="ＭＳ Ｐゴシック" charset="-128"/>
              </a:rPr>
              <a:t>genes</a:t>
            </a:r>
            <a:endParaRPr lang="en-US" altLang="en-US" sz="1700" dirty="0">
              <a:ea typeface="ＭＳ Ｐゴシック" charset="-128"/>
            </a:endParaRPr>
          </a:p>
          <a:p>
            <a:pPr lvl="1"/>
            <a:r>
              <a:rPr lang="en-US" altLang="en-US" sz="1700" dirty="0">
                <a:ea typeface="ＭＳ Ｐゴシック" charset="-128"/>
              </a:rPr>
              <a:t>Embedding the reg. network in a </a:t>
            </a:r>
            <a:br>
              <a:rPr lang="en-US" altLang="en-US" sz="1700" dirty="0">
                <a:ea typeface="ＭＳ Ｐゴシック" charset="-128"/>
              </a:rPr>
            </a:br>
            <a:r>
              <a:rPr lang="en-US" altLang="en-US" sz="1700" b="1" dirty="0">
                <a:ea typeface="ＭＳ Ｐゴシック" charset="-128"/>
              </a:rPr>
              <a:t>deep-learning model</a:t>
            </a:r>
            <a:r>
              <a:rPr lang="en-US" altLang="en-US" sz="1700" dirty="0">
                <a:ea typeface="ＭＳ Ｐゴシック" charset="-128"/>
              </a:rPr>
              <a:t> </a:t>
            </a:r>
            <a:r>
              <a:rPr lang="en-US" altLang="en-US" sz="1700" dirty="0" smtClean="0">
                <a:ea typeface="ＭＳ Ｐゴシック" charset="-128"/>
              </a:rPr>
              <a:t>to </a:t>
            </a:r>
            <a:r>
              <a:rPr lang="en-US" altLang="en-US" sz="1700" dirty="0">
                <a:ea typeface="ＭＳ Ｐゴシック" charset="-128"/>
              </a:rPr>
              <a:t>predict </a:t>
            </a:r>
            <a:r>
              <a:rPr lang="en-US" altLang="en-US" sz="1700" dirty="0" smtClean="0">
                <a:ea typeface="ＭＳ Ｐゴシック" charset="-128"/>
              </a:rPr>
              <a:t>psychiatric disease </a:t>
            </a:r>
            <a:r>
              <a:rPr lang="en-US" altLang="en-US" sz="1700" dirty="0">
                <a:ea typeface="ＭＳ Ｐゴシック" charset="-128"/>
              </a:rPr>
              <a:t>from genotype &amp; transcriptome. Using this to </a:t>
            </a:r>
            <a:r>
              <a:rPr lang="en-US" altLang="en-US" sz="1700" dirty="0" smtClean="0">
                <a:ea typeface="ＭＳ Ｐゴシック" charset="-128"/>
              </a:rPr>
              <a:t>suggest specific pathways </a:t>
            </a:r>
            <a:r>
              <a:rPr lang="en-US" altLang="en-US" sz="1700" dirty="0">
                <a:ea typeface="ＭＳ Ｐゴシック" charset="-128"/>
              </a:rPr>
              <a:t>&amp; </a:t>
            </a:r>
            <a:r>
              <a:rPr lang="en-US" altLang="en-US" sz="1700" dirty="0" smtClean="0">
                <a:ea typeface="ＭＳ Ｐゴシック" charset="-128"/>
              </a:rPr>
              <a:t>genes, as potential drug targets.</a:t>
            </a:r>
          </a:p>
          <a:p>
            <a:pPr lvl="1"/>
            <a:r>
              <a:rPr lang="en-US" altLang="en-US" sz="1700" dirty="0" smtClean="0">
                <a:ea typeface="ＭＳ Ｐゴシック" charset="-128"/>
              </a:rPr>
              <a:t>Other resource uses: highlighting </a:t>
            </a:r>
            <a:r>
              <a:rPr lang="en-US" altLang="en-US" sz="1700" b="1" dirty="0" smtClean="0">
                <a:ea typeface="ＭＳ Ｐゴシック" charset="-128"/>
              </a:rPr>
              <a:t>aging</a:t>
            </a:r>
            <a:r>
              <a:rPr lang="en-US" altLang="en-US" sz="1700" dirty="0" smtClean="0">
                <a:ea typeface="ＭＳ Ｐゴシック" charset="-128"/>
              </a:rPr>
              <a:t> related genes + consistently comparing the brain to other organs</a:t>
            </a:r>
            <a:endParaRPr lang="en-US" altLang="en-US" sz="1700" dirty="0">
              <a:ea typeface="ＭＳ Ｐゴシック" charset="-128"/>
            </a:endParaRP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ea typeface="ＭＳ Ｐゴシック" charset="-128"/>
                <a:cs typeface="ＭＳ Ｐゴシック" charset="-128"/>
              </a:rPr>
              <a:t>GenoDock</a:t>
            </a:r>
            <a:r>
              <a:rPr lang="en-US" altLang="en-US" sz="1700" b="1" dirty="0" smtClean="0">
                <a:ea typeface="ＭＳ Ｐゴシック" charset="-128"/>
                <a:cs typeface="ＭＳ Ｐゴシック" charset="-128"/>
              </a:rPr>
              <a:t>: </a:t>
            </a:r>
            <a:r>
              <a:rPr lang="en-US" altLang="en-US" sz="1700" dirty="0" smtClean="0">
                <a:ea typeface="ＭＳ Ｐゴシック" charset="-128"/>
                <a:cs typeface="ＭＳ Ｐゴシック" charset="-128"/>
              </a:rPr>
              <a:t>Building a predictor </a:t>
            </a:r>
            <a:r>
              <a:rPr lang="en-US" altLang="en-US" sz="1700" dirty="0">
                <a:ea typeface="ＭＳ Ｐゴシック" charset="-128"/>
                <a:cs typeface="ＭＳ Ｐゴシック" charset="-128"/>
              </a:rPr>
              <a:t>for </a:t>
            </a:r>
            <a:r>
              <a:rPr lang="en-US" altLang="en-US" sz="1700" dirty="0" smtClean="0">
                <a:ea typeface="ＭＳ Ｐゴシック" charset="-128"/>
                <a:cs typeface="ＭＳ Ｐゴシック" charset="-128"/>
              </a:rPr>
              <a:t>the sensitivity </a:t>
            </a:r>
            <a:r>
              <a:rPr lang="en-US" altLang="en-US" sz="1700" dirty="0">
                <a:ea typeface="ＭＳ Ｐゴシック" charset="-128"/>
                <a:cs typeface="ＭＳ Ｐゴシック" charset="-128"/>
              </a:rPr>
              <a:t>of </a:t>
            </a:r>
            <a:r>
              <a:rPr lang="en-US" altLang="en-US" sz="1700" dirty="0" smtClean="0">
                <a:ea typeface="ＭＳ Ｐゴシック" charset="-128"/>
                <a:cs typeface="ＭＳ Ｐゴシック" charset="-128"/>
              </a:rPr>
              <a:t>drug binding to </a:t>
            </a:r>
            <a:r>
              <a:rPr lang="en-US" altLang="en-US" sz="1700" dirty="0" smtClean="0">
                <a:ea typeface="ＭＳ Ｐゴシック" charset="-128"/>
                <a:cs typeface="ＭＳ Ｐゴシック" charset="-128"/>
              </a:rPr>
              <a:t>personal SNVs</a:t>
            </a:r>
            <a:endParaRPr lang="en-US" altLang="en-US" sz="1700" dirty="0">
              <a:ea typeface="ＭＳ Ｐゴシック" charset="-128"/>
              <a:cs typeface="ＭＳ Ｐゴシック" charset="-128"/>
            </a:endParaRPr>
          </a:p>
          <a:p>
            <a:pPr lvl="1"/>
            <a:r>
              <a:rPr lang="en-US" altLang="en-US" sz="1700" dirty="0" smtClean="0">
                <a:ea typeface="ＭＳ Ｐゴシック" charset="-128"/>
                <a:cs typeface="ＭＳ Ｐゴシック" charset="-128"/>
              </a:rPr>
              <a:t>Hybrid classifier connecting</a:t>
            </a:r>
            <a:r>
              <a:rPr lang="en-US" altLang="en-US" sz="1700" b="1" dirty="0" smtClean="0">
                <a:ea typeface="ＭＳ Ｐゴシック" charset="-128"/>
                <a:cs typeface="ＭＳ Ｐゴシック" charset="-128"/>
              </a:rPr>
              <a:t> physical modelling with statistical learning</a:t>
            </a:r>
          </a:p>
          <a:p>
            <a:pPr lvl="2"/>
            <a:r>
              <a:rPr lang="en-US" altLang="en-US" sz="1600" dirty="0" smtClean="0">
                <a:ea typeface="ＭＳ Ｐゴシック" charset="-128"/>
                <a:cs typeface="ＭＳ Ｐゴシック" charset="-128"/>
              </a:rPr>
              <a:t>The modeling </a:t>
            </a:r>
            <a:r>
              <a:rPr lang="en-US" altLang="en-US" sz="1600" dirty="0" smtClean="0">
                <a:ea typeface="ＭＳ Ｐゴシック" charset="-128"/>
                <a:cs typeface="ＭＳ Ｐゴシック" charset="-128"/>
              </a:rPr>
              <a:t>creates a pseudo gold-standard </a:t>
            </a:r>
            <a:r>
              <a:rPr lang="en-US" altLang="en-US" sz="1600" dirty="0" smtClean="0">
                <a:ea typeface="ＭＳ Ｐゴシック" charset="-128"/>
                <a:cs typeface="ＭＳ Ｐゴシック" charset="-128"/>
              </a:rPr>
              <a:t>dataset, which is used to train the stat. classifier</a:t>
            </a:r>
          </a:p>
          <a:p>
            <a:pPr lvl="1"/>
            <a:r>
              <a:rPr lang="en-US" altLang="en-US" sz="1700" b="1" dirty="0" smtClean="0">
                <a:ea typeface="ＭＳ Ｐゴシック" charset="-128"/>
                <a:cs typeface="ＭＳ Ｐゴシック" charset="-128"/>
              </a:rPr>
              <a:t>Classifier Results</a:t>
            </a:r>
            <a:endParaRPr lang="en-US" altLang="en-US" sz="1700" b="1" dirty="0" smtClean="0">
              <a:ea typeface="ＭＳ Ｐゴシック" charset="-128"/>
              <a:cs typeface="ＭＳ Ｐゴシック" charset="-128"/>
            </a:endParaRPr>
          </a:p>
          <a:p>
            <a:pPr lvl="2"/>
            <a:r>
              <a:rPr lang="en-US" altLang="en-US" sz="1600" dirty="0">
                <a:ea typeface="ＭＳ Ｐゴシック" charset="-128"/>
                <a:cs typeface="ＭＳ Ｐゴシック" charset="-128"/>
              </a:rPr>
              <a:t>I</a:t>
            </a:r>
            <a:r>
              <a:rPr lang="en-US" altLang="en-US" sz="1600" dirty="0" smtClean="0">
                <a:ea typeface="ＭＳ Ｐゴシック" charset="-128"/>
                <a:cs typeface="ＭＳ Ｐゴシック" charset="-128"/>
              </a:rPr>
              <a:t>ndependent validation </a:t>
            </a:r>
            <a:r>
              <a:rPr lang="en-US" altLang="en-US" sz="1600" dirty="0" smtClean="0">
                <a:ea typeface="ＭＳ Ｐゴシック" charset="-128"/>
                <a:cs typeface="ＭＳ Ｐゴシック" charset="-128"/>
              </a:rPr>
              <a:t/>
            </a:r>
            <a:br>
              <a:rPr lang="en-US" altLang="en-US" sz="1600" dirty="0" smtClean="0">
                <a:ea typeface="ＭＳ Ｐゴシック" charset="-128"/>
                <a:cs typeface="ＭＳ Ｐゴシック" charset="-128"/>
              </a:rPr>
            </a:br>
            <a:r>
              <a:rPr lang="en-US" altLang="en-US" sz="1600" dirty="0" smtClean="0">
                <a:ea typeface="ＭＳ Ｐゴシック" charset="-128"/>
                <a:cs typeface="ＭＳ Ｐゴシック" charset="-128"/>
              </a:rPr>
              <a:t>on </a:t>
            </a:r>
            <a:r>
              <a:rPr lang="en-US" altLang="en-US" sz="1600" dirty="0" smtClean="0">
                <a:ea typeface="ＭＳ Ｐゴシック" charset="-128"/>
                <a:cs typeface="ＭＳ Ｐゴシック" charset="-128"/>
              </a:rPr>
              <a:t>an expt. validation set</a:t>
            </a:r>
          </a:p>
          <a:p>
            <a:pPr lvl="2"/>
            <a:r>
              <a:rPr lang="en-US" altLang="en-US" sz="1600" dirty="0" smtClean="0">
                <a:ea typeface="ＭＳ Ｐゴシック" charset="-128"/>
                <a:cs typeface="ＭＳ Ｐゴシック" charset="-128"/>
              </a:rPr>
              <a:t>Gives higher disruption scores to cancer driver SNVs. Also, illustrates importance of different features (</a:t>
            </a:r>
            <a:r>
              <a:rPr lang="en-US" altLang="en-US" sz="1600" dirty="0" err="1" smtClean="0">
                <a:ea typeface="ＭＳ Ｐゴシック" charset="-128"/>
                <a:cs typeface="ＭＳ Ｐゴシック" charset="-128"/>
              </a:rPr>
              <a:t>eg</a:t>
            </a:r>
            <a:r>
              <a:rPr lang="en-US" altLang="en-US" sz="1600" dirty="0" smtClean="0">
                <a:ea typeface="ＭＳ Ｐゴシック" charset="-128"/>
                <a:cs typeface="ＭＳ Ｐゴシック" charset="-128"/>
              </a:rPr>
              <a:t> GERP</a:t>
            </a:r>
            <a:r>
              <a:rPr lang="en-US" altLang="en-US" sz="1600" dirty="0" smtClean="0">
                <a:ea typeface="ＭＳ Ｐゴシック" charset="-128"/>
                <a:cs typeface="ＭＳ Ｐゴシック" charset="-128"/>
              </a:rPr>
              <a:t>).</a:t>
            </a:r>
          </a:p>
          <a:p>
            <a:pPr lvl="2"/>
            <a:r>
              <a:rPr lang="en-US" altLang="en-US" sz="1600" dirty="0" smtClean="0">
                <a:ea typeface="ＭＳ Ｐゴシック" charset="-128"/>
                <a:cs typeface="ＭＳ Ｐゴシック" charset="-128"/>
              </a:rPr>
              <a:t>Picks </a:t>
            </a:r>
            <a:r>
              <a:rPr lang="en-US" altLang="en-US" sz="1600" dirty="0" smtClean="0">
                <a:ea typeface="ＭＳ Ｐゴシック" charset="-128"/>
                <a:cs typeface="ＭＳ Ｐゴシック" charset="-128"/>
              </a:rPr>
              <a:t>out certain drugs (</a:t>
            </a:r>
            <a:r>
              <a:rPr lang="en-US" altLang="en-US" sz="1600" dirty="0" err="1" smtClean="0">
                <a:ea typeface="ＭＳ Ｐゴシック" charset="-128"/>
                <a:cs typeface="ＭＳ Ｐゴシック" charset="-128"/>
              </a:rPr>
              <a:t>eg</a:t>
            </a:r>
            <a:r>
              <a:rPr lang="en-US" altLang="en-US" sz="1600" dirty="0" smtClean="0">
                <a:ea typeface="ＭＳ Ｐゴシック" charset="-128"/>
                <a:cs typeface="ＭＳ Ｐゴシック" charset="-128"/>
              </a:rPr>
              <a:t> </a:t>
            </a:r>
            <a:r>
              <a:rPr lang="en-US" altLang="en-US" sz="1600" dirty="0" err="1" smtClean="0">
                <a:ea typeface="ＭＳ Ｐゴシック" charset="-128"/>
                <a:cs typeface="ＭＳ Ｐゴシック" charset="-128"/>
              </a:rPr>
              <a:t>imatinib</a:t>
            </a:r>
            <a:r>
              <a:rPr lang="en-US" altLang="en-US" sz="1600" dirty="0" smtClean="0">
                <a:ea typeface="ＭＳ Ｐゴシック" charset="-128"/>
                <a:cs typeface="ＭＳ Ｐゴシック" charset="-128"/>
              </a:rPr>
              <a:t>) as being particularly sensitive to SNVs</a:t>
            </a:r>
            <a:endParaRPr lang="en-US" altLang="en-US" sz="1600" dirty="0">
              <a:ea typeface="ＭＳ Ｐゴシック" charset="-128"/>
              <a:cs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Tree>
    <p:extLst>
      <p:ext uri="{BB962C8B-B14F-4D97-AF65-F5344CB8AC3E}">
        <p14:creationId xmlns:p14="http://schemas.microsoft.com/office/powerpoint/2010/main" val="557981413"/>
      </p:ext>
    </p:extLst>
  </p:cSld>
  <p:clrMapOvr>
    <a:masterClrMapping/>
  </p:clrMapOvr>
  <p:transition advTm="23810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functional genomics to suggest potential drug targets for </a:t>
            </a:r>
            <a:r>
              <a:rPr lang="en-US" sz="1400" dirty="0" err="1">
                <a:solidFill>
                  <a:schemeClr val="bg1">
                    <a:lumMod val="50000"/>
                  </a:schemeClr>
                </a:solidFill>
                <a:ea typeface="ＭＳ Ｐゴシック" charset="0"/>
                <a:cs typeface="ＭＳ Ｐゴシック" charset="0"/>
              </a:rPr>
              <a:t>neuropsychiatic</a:t>
            </a:r>
            <a:r>
              <a:rPr lang="en-US" sz="1400" dirty="0">
                <a:solidFill>
                  <a:schemeClr val="bg1">
                    <a:lumMod val="50000"/>
                  </a:schemeClr>
                </a:solidFill>
                <a:ea typeface="ＭＳ Ｐゴシック" charset="0"/>
                <a:cs typeface="ＭＳ Ｐゴシック" charset="0"/>
              </a:rPr>
              <a:t>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disease </a:t>
            </a:r>
            <a:r>
              <a:rPr lang="en-US" sz="1400" dirty="0">
                <a:solidFill>
                  <a:schemeClr val="bg1">
                    <a:lumMod val="50000"/>
                  </a:schemeClr>
                </a:solidFill>
                <a:ea typeface="ＭＳ Ｐゴシック" charset="0"/>
                <a:cs typeface="ＭＳ Ｐゴシック" charset="0"/>
              </a:rPr>
              <a:t>&amp; building a hybrid classifier to predict the differential sensitivity of individuals to drugs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86674" y="711200"/>
            <a:ext cx="5985512" cy="6116638"/>
          </a:xfrm>
        </p:spPr>
        <p:txBody>
          <a:bodyPr/>
          <a:lstStyle/>
          <a:p>
            <a:r>
              <a:rPr lang="en-US" altLang="en-US" sz="1700" b="1" u="sng" dirty="0" err="1" smtClean="0">
                <a:solidFill>
                  <a:srgbClr val="FF0000"/>
                </a:solidFill>
                <a:ea typeface="ＭＳ Ｐゴシック" charset="-128"/>
                <a:cs typeface="ＭＳ Ｐゴシック" charset="-128"/>
              </a:rPr>
              <a:t>PsychENCODE</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Population-level </a:t>
            </a:r>
            <a:r>
              <a:rPr lang="en-US" altLang="en-US" sz="1700" dirty="0">
                <a:solidFill>
                  <a:schemeClr val="bg1">
                    <a:lumMod val="50000"/>
                  </a:schemeClr>
                </a:solidFill>
                <a:ea typeface="ＭＳ Ｐゴシック" charset="-128"/>
                <a:cs typeface="ＭＳ Ｐゴシック" charset="-128"/>
              </a:rPr>
              <a:t>analysis of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functional </a:t>
            </a:r>
            <a:r>
              <a:rPr lang="en-US" altLang="en-US" sz="1700" dirty="0">
                <a:solidFill>
                  <a:schemeClr val="bg1">
                    <a:lumMod val="50000"/>
                  </a:schemeClr>
                </a:solidFill>
                <a:ea typeface="ＭＳ Ｐゴシック" charset="-128"/>
                <a:cs typeface="ＭＳ Ｐゴシック" charset="-128"/>
              </a:rPr>
              <a:t>genomics data related to </a:t>
            </a:r>
            <a:r>
              <a:rPr lang="en-US" altLang="en-US" sz="1700" dirty="0" smtClean="0">
                <a:solidFill>
                  <a:schemeClr val="bg1">
                    <a:lumMod val="50000"/>
                  </a:schemeClr>
                </a:solidFill>
                <a:ea typeface="ＭＳ Ｐゴシック" charset="-128"/>
                <a:cs typeface="ＭＳ Ｐゴシック" charset="-128"/>
              </a:rPr>
              <a:t/>
            </a:r>
            <a:br>
              <a:rPr lang="en-US" altLang="en-US" sz="1700" dirty="0" smtClean="0">
                <a:solidFill>
                  <a:schemeClr val="bg1">
                    <a:lumMod val="50000"/>
                  </a:schemeClr>
                </a:solidFill>
                <a:ea typeface="ＭＳ Ｐゴシック" charset="-128"/>
                <a:cs typeface="ＭＳ Ｐゴシック" charset="-128"/>
              </a:rPr>
            </a:br>
            <a:r>
              <a:rPr lang="en-US" altLang="en-US" sz="1700" dirty="0" smtClean="0">
                <a:solidFill>
                  <a:schemeClr val="bg1">
                    <a:lumMod val="50000"/>
                  </a:schemeClr>
                </a:solidFill>
                <a:ea typeface="ＭＳ Ｐゴシック" charset="-128"/>
                <a:cs typeface="ＭＳ Ｐゴシック" charset="-128"/>
              </a:rPr>
              <a:t>neuropsychiatric disease</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rPr>
              <a:t>Construction </a:t>
            </a:r>
            <a:r>
              <a:rPr lang="en-US" altLang="en-US" sz="1700" dirty="0">
                <a:solidFill>
                  <a:schemeClr val="bg1">
                    <a:lumMod val="50000"/>
                  </a:schemeClr>
                </a:solidFill>
                <a:ea typeface="ＭＳ Ｐゴシック" charset="-128"/>
              </a:rPr>
              <a:t>of an adult brain resource </a:t>
            </a:r>
            <a:r>
              <a:rPr lang="en-US" altLang="en-US" sz="1700" dirty="0" smtClean="0">
                <a:solidFill>
                  <a:schemeClr val="bg1">
                    <a:lumMod val="50000"/>
                  </a:schemeClr>
                </a:solidFill>
                <a:ea typeface="ＭＳ Ｐゴシック" charset="-128"/>
              </a:rPr>
              <a:t>with </a:t>
            </a:r>
            <a:r>
              <a:rPr lang="en-US" altLang="en-US" sz="1700" dirty="0">
                <a:solidFill>
                  <a:schemeClr val="bg1">
                    <a:lumMod val="50000"/>
                  </a:schemeClr>
                </a:solidFill>
                <a:ea typeface="ＭＳ Ｐゴシック" charset="-128"/>
              </a:rPr>
              <a:t>1866 individuals </a:t>
            </a:r>
            <a:r>
              <a:rPr lang="en-US" altLang="en-US" sz="1700" dirty="0" smtClean="0">
                <a:solidFill>
                  <a:schemeClr val="bg1">
                    <a:lumMod val="50000"/>
                  </a:schemeClr>
                </a:solidFill>
                <a:ea typeface="ＭＳ Ｐゴシック" charset="-128"/>
              </a:rPr>
              <a:t>+ </a:t>
            </a:r>
            <a:r>
              <a:rPr lang="en-US" altLang="en-US" sz="1700" dirty="0">
                <a:solidFill>
                  <a:schemeClr val="bg1">
                    <a:lumMod val="50000"/>
                  </a:schemeClr>
                </a:solidFill>
                <a:ea typeface="ＭＳ Ｐゴシック" charset="-128"/>
              </a:rPr>
              <a:t>full developmental time-course</a:t>
            </a:r>
          </a:p>
          <a:p>
            <a:pPr lvl="1"/>
            <a:r>
              <a:rPr lang="en-US" altLang="en-US" sz="1700" dirty="0">
                <a:solidFill>
                  <a:schemeClr val="bg1">
                    <a:lumMod val="50000"/>
                  </a:schemeClr>
                </a:solidFill>
                <a:ea typeface="ＭＳ Ｐゴシック" charset="-128"/>
              </a:rPr>
              <a:t>Using the changing proportions of cell types (via </a:t>
            </a:r>
            <a:r>
              <a:rPr lang="en-US" altLang="en-US" sz="1700" b="1" dirty="0">
                <a:solidFill>
                  <a:srgbClr val="FF0000"/>
                </a:solidFill>
                <a:ea typeface="ＭＳ Ｐゴシック" charset="-128"/>
              </a:rPr>
              <a:t>single-cell deconvolution</a:t>
            </a:r>
            <a:r>
              <a:rPr lang="en-US" altLang="en-US" sz="1700" dirty="0">
                <a:solidFill>
                  <a:schemeClr val="bg1">
                    <a:lumMod val="50000"/>
                  </a:schemeClr>
                </a:solidFill>
                <a:ea typeface="ＭＳ Ｐゴシック" charset="-128"/>
              </a:rPr>
              <a:t>) to account for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expression </a:t>
            </a:r>
            <a:r>
              <a:rPr lang="en-US" altLang="en-US" sz="1700" dirty="0">
                <a:solidFill>
                  <a:schemeClr val="bg1">
                    <a:lumMod val="50000"/>
                  </a:schemeClr>
                </a:solidFill>
                <a:ea typeface="ＭＳ Ｐゴシック" charset="-128"/>
              </a:rPr>
              <a:t>variation across a population,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dirty="0" smtClean="0">
                <a:solidFill>
                  <a:schemeClr val="bg1">
                    <a:lumMod val="50000"/>
                  </a:schemeClr>
                </a:solidFill>
                <a:ea typeface="ＭＳ Ｐゴシック" charset="-128"/>
              </a:rPr>
              <a:t>disorders </a:t>
            </a:r>
            <a:r>
              <a:rPr lang="en-US" altLang="en-US" sz="1700" dirty="0">
                <a:solidFill>
                  <a:schemeClr val="bg1">
                    <a:lumMod val="50000"/>
                  </a:schemeClr>
                </a:solidFill>
                <a:ea typeface="ＭＳ Ｐゴシック" charset="-128"/>
              </a:rPr>
              <a:t>&amp; development</a:t>
            </a:r>
          </a:p>
          <a:p>
            <a:pPr lvl="1"/>
            <a:r>
              <a:rPr lang="en-US" altLang="en-US" sz="1700" dirty="0" smtClean="0">
                <a:solidFill>
                  <a:schemeClr val="bg1">
                    <a:lumMod val="50000"/>
                  </a:schemeClr>
                </a:solidFill>
                <a:ea typeface="ＭＳ Ｐゴシック" charset="-128"/>
              </a:rPr>
              <a:t>Large-scale processing </a:t>
            </a:r>
            <a:r>
              <a:rPr lang="en-US" altLang="en-US" sz="1700" dirty="0" smtClean="0">
                <a:solidFill>
                  <a:schemeClr val="bg1">
                    <a:lumMod val="50000"/>
                  </a:schemeClr>
                </a:solidFill>
                <a:ea typeface="ＭＳ Ｐゴシック" charset="-128"/>
              </a:rPr>
              <a:t>defines </a:t>
            </a:r>
            <a:r>
              <a:rPr lang="en-US" altLang="en-US" sz="1700" dirty="0" smtClean="0">
                <a:solidFill>
                  <a:schemeClr val="bg1">
                    <a:lumMod val="50000"/>
                  </a:schemeClr>
                </a:solidFill>
                <a:ea typeface="ＭＳ Ｐゴシック" charset="-128"/>
              </a:rPr>
              <a:t>~79K </a:t>
            </a:r>
            <a:r>
              <a:rPr lang="en-US" altLang="en-US" sz="1700" dirty="0">
                <a:solidFill>
                  <a:schemeClr val="bg1">
                    <a:lumMod val="50000"/>
                  </a:schemeClr>
                </a:solidFill>
                <a:ea typeface="ＭＳ Ｐゴシック" charset="-128"/>
              </a:rPr>
              <a:t>PFC </a:t>
            </a:r>
            <a:r>
              <a:rPr lang="en-US" altLang="en-US" sz="1700" dirty="0" smtClean="0">
                <a:solidFill>
                  <a:schemeClr val="bg1">
                    <a:lumMod val="50000"/>
                  </a:schemeClr>
                </a:solidFill>
                <a:ea typeface="ＭＳ Ｐゴシック" charset="-128"/>
              </a:rPr>
              <a:t/>
            </a:r>
            <a:br>
              <a:rPr lang="en-US" altLang="en-US" sz="1700" dirty="0" smtClean="0">
                <a:solidFill>
                  <a:schemeClr val="bg1">
                    <a:lumMod val="50000"/>
                  </a:schemeClr>
                </a:solidFill>
                <a:ea typeface="ＭＳ Ｐゴシック" charset="-128"/>
              </a:rPr>
            </a:br>
            <a:r>
              <a:rPr lang="en-US" altLang="en-US" sz="1700" b="1" dirty="0" smtClean="0">
                <a:solidFill>
                  <a:srgbClr val="FF0000"/>
                </a:solidFill>
                <a:ea typeface="ＭＳ Ｐゴシック" charset="-128"/>
              </a:rPr>
              <a:t>enhancers </a:t>
            </a:r>
            <a:r>
              <a:rPr lang="en-US" altLang="en-US" sz="1700" b="1" dirty="0" smtClean="0">
                <a:solidFill>
                  <a:srgbClr val="FF0000"/>
                </a:solidFill>
                <a:ea typeface="ＭＳ Ｐゴシック" charset="-128"/>
              </a:rPr>
              <a:t>&amp; </a:t>
            </a:r>
            <a:r>
              <a:rPr lang="en-US" altLang="en-US" sz="1700" b="1" dirty="0" smtClean="0">
                <a:solidFill>
                  <a:srgbClr val="FF0000"/>
                </a:solidFill>
                <a:ea typeface="ＭＳ Ｐゴシック" charset="-128"/>
              </a:rPr>
              <a:t>creates </a:t>
            </a:r>
            <a:r>
              <a:rPr lang="en-US" altLang="en-US" sz="1700" b="1" dirty="0" smtClean="0">
                <a:solidFill>
                  <a:srgbClr val="FF0000"/>
                </a:solidFill>
                <a:ea typeface="ＭＳ Ｐゴシック" charset="-128"/>
              </a:rPr>
              <a:t>a comprehensive QTL </a:t>
            </a:r>
            <a:r>
              <a:rPr lang="en-US" altLang="en-US" sz="1700" dirty="0" smtClean="0">
                <a:solidFill>
                  <a:schemeClr val="bg1">
                    <a:lumMod val="50000"/>
                  </a:schemeClr>
                </a:solidFill>
                <a:ea typeface="ＭＳ Ｐゴシック" charset="-128"/>
              </a:rPr>
              <a:t>resource</a:t>
            </a:r>
            <a:r>
              <a:rPr lang="en-US" altLang="en-US" sz="1700" dirty="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t>
            </a:r>
            <a:r>
              <a:rPr lang="en-US" altLang="en-US" sz="1700" dirty="0">
                <a:solidFill>
                  <a:schemeClr val="bg1">
                    <a:lumMod val="50000"/>
                  </a:schemeClr>
                </a:solidFill>
                <a:ea typeface="ＭＳ Ｐゴシック" charset="-128"/>
              </a:rPr>
              <a:t>2.5M </a:t>
            </a:r>
            <a:r>
              <a:rPr lang="en-US" altLang="en-US" sz="1700" dirty="0" err="1">
                <a:solidFill>
                  <a:schemeClr val="bg1">
                    <a:lumMod val="50000"/>
                  </a:schemeClr>
                </a:solidFill>
                <a:ea typeface="ＭＳ Ｐゴシック" charset="-128"/>
              </a:rPr>
              <a:t>eQTLs</a:t>
            </a:r>
            <a:r>
              <a:rPr lang="en-US" altLang="en-US" sz="1700" dirty="0">
                <a:solidFill>
                  <a:schemeClr val="bg1">
                    <a:lumMod val="50000"/>
                  </a:schemeClr>
                </a:solidFill>
                <a:ea typeface="ＭＳ Ｐゴシック" charset="-128"/>
              </a:rPr>
              <a:t> + </a:t>
            </a:r>
            <a:r>
              <a:rPr lang="en-US" altLang="en-US" sz="1700" dirty="0" err="1">
                <a:solidFill>
                  <a:schemeClr val="bg1">
                    <a:lumMod val="50000"/>
                  </a:schemeClr>
                </a:solidFill>
                <a:ea typeface="ＭＳ Ｐゴシック" charset="-128"/>
              </a:rPr>
              <a:t>cQTLs</a:t>
            </a:r>
            <a:r>
              <a:rPr lang="en-US" altLang="en-US" sz="1700" dirty="0">
                <a:solidFill>
                  <a:schemeClr val="bg1">
                    <a:lumMod val="50000"/>
                  </a:schemeClr>
                </a:solidFill>
                <a:ea typeface="ＭＳ Ｐゴシック" charset="-128"/>
              </a:rPr>
              <a:t> &amp; </a:t>
            </a:r>
            <a:r>
              <a:rPr lang="en-US" altLang="en-US" sz="1700" dirty="0" err="1">
                <a:solidFill>
                  <a:schemeClr val="bg1">
                    <a:lumMod val="50000"/>
                  </a:schemeClr>
                </a:solidFill>
                <a:ea typeface="ＭＳ Ｐゴシック" charset="-128"/>
              </a:rPr>
              <a:t>fQTLs</a:t>
            </a:r>
            <a:r>
              <a:rPr lang="en-US" altLang="en-US" sz="1700" dirty="0">
                <a:solidFill>
                  <a:schemeClr val="bg1">
                    <a:lumMod val="50000"/>
                  </a:schemeClr>
                </a:solidFill>
                <a:ea typeface="ＭＳ Ｐゴシック" charset="-128"/>
              </a:rPr>
              <a:t>)</a:t>
            </a:r>
          </a:p>
          <a:p>
            <a:pPr lvl="1"/>
            <a:r>
              <a:rPr lang="en-US" altLang="en-US" sz="1700" dirty="0" smtClean="0">
                <a:solidFill>
                  <a:schemeClr val="bg1">
                    <a:lumMod val="50000"/>
                  </a:schemeClr>
                </a:solidFill>
                <a:ea typeface="ＭＳ Ｐゴシック" charset="-128"/>
              </a:rPr>
              <a:t>Connecting the QTLs, enhancer activity relationships &amp; </a:t>
            </a:r>
            <a:r>
              <a:rPr lang="en-US" altLang="en-US" sz="1700" dirty="0">
                <a:solidFill>
                  <a:schemeClr val="bg1">
                    <a:lumMod val="50000"/>
                  </a:schemeClr>
                </a:solidFill>
                <a:ea typeface="ＭＳ Ｐゴシック" charset="-128"/>
              </a:rPr>
              <a:t>Hi-C contacts </a:t>
            </a:r>
            <a:r>
              <a:rPr lang="en-US" altLang="en-US" sz="1700" dirty="0" smtClean="0">
                <a:solidFill>
                  <a:schemeClr val="bg1">
                    <a:lumMod val="50000"/>
                  </a:schemeClr>
                </a:solidFill>
                <a:ea typeface="ＭＳ Ｐゴシック" charset="-128"/>
              </a:rPr>
              <a:t>into a</a:t>
            </a:r>
            <a:r>
              <a:rPr lang="en-US" altLang="en-US" sz="1700" b="1" dirty="0" smtClean="0">
                <a:solidFill>
                  <a:schemeClr val="bg1">
                    <a:lumMod val="50000"/>
                  </a:schemeClr>
                </a:solidFill>
                <a:ea typeface="ＭＳ Ｐゴシック" charset="-128"/>
              </a:rPr>
              <a:t> </a:t>
            </a:r>
            <a:r>
              <a:rPr lang="en-US" altLang="en-US" sz="1700" b="1" dirty="0" smtClean="0">
                <a:solidFill>
                  <a:srgbClr val="FF0000"/>
                </a:solidFill>
                <a:ea typeface="ＭＳ Ｐゴシック" charset="-128"/>
              </a:rPr>
              <a:t>brain regulatory network</a:t>
            </a:r>
            <a:r>
              <a:rPr lang="en-US" altLang="en-US" sz="1700" b="1" dirty="0" smtClean="0">
                <a:solidFill>
                  <a:schemeClr val="bg1">
                    <a:lumMod val="50000"/>
                  </a:schemeClr>
                </a:solidFill>
                <a:ea typeface="ＭＳ Ｐゴシック" charset="-128"/>
              </a:rPr>
              <a:t> </a:t>
            </a:r>
            <a:r>
              <a:rPr lang="en-US" altLang="en-US" sz="1700" dirty="0" smtClean="0">
                <a:solidFill>
                  <a:schemeClr val="bg1">
                    <a:lumMod val="50000"/>
                  </a:schemeClr>
                </a:solidFill>
                <a:ea typeface="ＭＳ Ｐゴシック" charset="-128"/>
              </a:rPr>
              <a:t>&amp; using this </a:t>
            </a:r>
            <a:r>
              <a:rPr lang="en-US" altLang="en-US" sz="1700" dirty="0">
                <a:solidFill>
                  <a:schemeClr val="bg1">
                    <a:lumMod val="50000"/>
                  </a:schemeClr>
                </a:solidFill>
                <a:ea typeface="ＭＳ Ｐゴシック" charset="-128"/>
              </a:rPr>
              <a:t>to link SCZ GWAS SNPs to </a:t>
            </a:r>
            <a:r>
              <a:rPr lang="en-US" altLang="en-US" sz="1700" dirty="0" smtClean="0">
                <a:solidFill>
                  <a:schemeClr val="bg1">
                    <a:lumMod val="50000"/>
                  </a:schemeClr>
                </a:solidFill>
                <a:ea typeface="ＭＳ Ｐゴシック" charset="-128"/>
              </a:rPr>
              <a:t>genes</a:t>
            </a:r>
            <a:endParaRPr lang="en-US" altLang="en-US" sz="1700" dirty="0">
              <a:solidFill>
                <a:schemeClr val="bg1">
                  <a:lumMod val="50000"/>
                </a:schemeClr>
              </a:solidFill>
              <a:ea typeface="ＭＳ Ｐゴシック" charset="-128"/>
            </a:endParaRPr>
          </a:p>
          <a:p>
            <a:pPr lvl="1"/>
            <a:r>
              <a:rPr lang="en-US" altLang="en-US" sz="1700" dirty="0">
                <a:solidFill>
                  <a:schemeClr val="bg1">
                    <a:lumMod val="50000"/>
                  </a:schemeClr>
                </a:solidFill>
                <a:ea typeface="ＭＳ Ｐゴシック" charset="-128"/>
              </a:rPr>
              <a:t>Embedding the reg. network in a </a:t>
            </a:r>
            <a:br>
              <a:rPr lang="en-US" altLang="en-US" sz="1700" dirty="0">
                <a:solidFill>
                  <a:schemeClr val="bg1">
                    <a:lumMod val="50000"/>
                  </a:schemeClr>
                </a:solidFill>
                <a:ea typeface="ＭＳ Ｐゴシック" charset="-128"/>
              </a:rPr>
            </a:br>
            <a:r>
              <a:rPr lang="en-US" altLang="en-US" sz="1700" b="1" dirty="0">
                <a:solidFill>
                  <a:srgbClr val="FF0000"/>
                </a:solidFill>
                <a:ea typeface="ＭＳ Ｐゴシック" charset="-128"/>
              </a:rPr>
              <a:t>deep-learning model</a:t>
            </a:r>
            <a:r>
              <a:rPr lang="en-US" altLang="en-US" sz="1700" dirty="0">
                <a:solidFill>
                  <a:srgbClr val="FF0000"/>
                </a:solidFill>
                <a:ea typeface="ＭＳ Ｐゴシック" charset="-128"/>
              </a:rPr>
              <a:t> </a:t>
            </a:r>
            <a:r>
              <a:rPr lang="en-US" altLang="en-US" sz="1700" dirty="0" smtClean="0">
                <a:solidFill>
                  <a:schemeClr val="bg1">
                    <a:lumMod val="50000"/>
                  </a:schemeClr>
                </a:solidFill>
                <a:ea typeface="ＭＳ Ｐゴシック" charset="-128"/>
              </a:rPr>
              <a:t>to </a:t>
            </a:r>
            <a:r>
              <a:rPr lang="en-US" altLang="en-US" sz="1700" dirty="0">
                <a:solidFill>
                  <a:schemeClr val="bg1">
                    <a:lumMod val="50000"/>
                  </a:schemeClr>
                </a:solidFill>
                <a:ea typeface="ＭＳ Ｐゴシック" charset="-128"/>
              </a:rPr>
              <a:t>predict </a:t>
            </a:r>
            <a:r>
              <a:rPr lang="en-US" altLang="en-US" sz="1700" dirty="0" smtClean="0">
                <a:solidFill>
                  <a:schemeClr val="bg1">
                    <a:lumMod val="50000"/>
                  </a:schemeClr>
                </a:solidFill>
                <a:ea typeface="ＭＳ Ｐゴシック" charset="-128"/>
              </a:rPr>
              <a:t>psychiatric disease </a:t>
            </a:r>
            <a:r>
              <a:rPr lang="en-US" altLang="en-US" sz="1700" dirty="0">
                <a:solidFill>
                  <a:schemeClr val="bg1">
                    <a:lumMod val="50000"/>
                  </a:schemeClr>
                </a:solidFill>
                <a:ea typeface="ＭＳ Ｐゴシック" charset="-128"/>
              </a:rPr>
              <a:t>from genotype &amp; transcriptome. Using this to </a:t>
            </a:r>
            <a:r>
              <a:rPr lang="en-US" altLang="en-US" sz="1700" dirty="0" smtClean="0">
                <a:solidFill>
                  <a:schemeClr val="bg1">
                    <a:lumMod val="50000"/>
                  </a:schemeClr>
                </a:solidFill>
                <a:ea typeface="ＭＳ Ｐゴシック" charset="-128"/>
              </a:rPr>
              <a:t>suggest specific pathways </a:t>
            </a:r>
            <a:r>
              <a:rPr lang="en-US" altLang="en-US" sz="1700" dirty="0">
                <a:solidFill>
                  <a:schemeClr val="bg1">
                    <a:lumMod val="50000"/>
                  </a:schemeClr>
                </a:solidFill>
                <a:ea typeface="ＭＳ Ｐゴシック" charset="-128"/>
              </a:rPr>
              <a:t>&amp; </a:t>
            </a:r>
            <a:r>
              <a:rPr lang="en-US" altLang="en-US" sz="1700" dirty="0" smtClean="0">
                <a:solidFill>
                  <a:schemeClr val="bg1">
                    <a:lumMod val="50000"/>
                  </a:schemeClr>
                </a:solidFill>
                <a:ea typeface="ＭＳ Ｐゴシック" charset="-128"/>
              </a:rPr>
              <a:t>genes, as potential drug targets.</a:t>
            </a:r>
          </a:p>
          <a:p>
            <a:pPr lvl="1"/>
            <a:r>
              <a:rPr lang="en-US" altLang="en-US" sz="1700" dirty="0" smtClean="0">
                <a:solidFill>
                  <a:schemeClr val="bg1">
                    <a:lumMod val="50000"/>
                  </a:schemeClr>
                </a:solidFill>
                <a:ea typeface="ＭＳ Ｐゴシック" charset="-128"/>
              </a:rPr>
              <a:t>Other resource uses: highlighting </a:t>
            </a:r>
            <a:r>
              <a:rPr lang="en-US" altLang="en-US" sz="1700" b="1" dirty="0" smtClean="0">
                <a:solidFill>
                  <a:schemeClr val="bg1">
                    <a:lumMod val="50000"/>
                  </a:schemeClr>
                </a:solidFill>
                <a:ea typeface="ＭＳ Ｐゴシック" charset="-128"/>
              </a:rPr>
              <a:t>aging</a:t>
            </a:r>
            <a:r>
              <a:rPr lang="en-US" altLang="en-US" sz="1700" dirty="0" smtClean="0">
                <a:solidFill>
                  <a:schemeClr val="bg1">
                    <a:lumMod val="50000"/>
                  </a:schemeClr>
                </a:solidFill>
                <a:ea typeface="ＭＳ Ｐゴシック" charset="-128"/>
              </a:rPr>
              <a:t> related genes + consistently comparing the brain to other organs</a:t>
            </a:r>
            <a:endParaRPr lang="en-US" altLang="en-US" sz="1700" dirty="0">
              <a:solidFill>
                <a:schemeClr val="bg1">
                  <a:lumMod val="50000"/>
                </a:schemeClr>
              </a:solidFill>
              <a:ea typeface="ＭＳ Ｐゴシック" charset="-128"/>
            </a:endParaRPr>
          </a:p>
          <a:p>
            <a:pPr lvl="1"/>
            <a:endParaRPr lang="en-US" altLang="en-US" sz="1700" dirty="0">
              <a:solidFill>
                <a:schemeClr val="bg1">
                  <a:lumMod val="50000"/>
                </a:schemeClr>
              </a:solidFill>
              <a:ea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400675" y="711200"/>
            <a:ext cx="3727449" cy="6132512"/>
          </a:xfrm>
        </p:spPr>
        <p:txBody>
          <a:bodyPr/>
          <a:lstStyle/>
          <a:p>
            <a:r>
              <a:rPr lang="en-US" altLang="en-US" sz="1700" b="1" u="sng" dirty="0" err="1" smtClean="0">
                <a:solidFill>
                  <a:srgbClr val="FF0000"/>
                </a:solidFill>
                <a:ea typeface="ＭＳ Ｐゴシック" charset="-128"/>
                <a:cs typeface="ＭＳ Ｐゴシック" charset="-128"/>
              </a:rPr>
              <a:t>GenoDock</a:t>
            </a:r>
            <a:r>
              <a:rPr lang="en-US" altLang="en-US" sz="1700" b="1" dirty="0" smtClean="0">
                <a:solidFill>
                  <a:schemeClr val="bg1">
                    <a:lumMod val="50000"/>
                  </a:schemeClr>
                </a:solidFill>
                <a:ea typeface="ＭＳ Ｐゴシック" charset="-128"/>
                <a:cs typeface="ＭＳ Ｐゴシック" charset="-128"/>
              </a:rPr>
              <a:t>: </a:t>
            </a:r>
            <a:r>
              <a:rPr lang="en-US" altLang="en-US" sz="1700" dirty="0" smtClean="0">
                <a:solidFill>
                  <a:schemeClr val="bg1">
                    <a:lumMod val="50000"/>
                  </a:schemeClr>
                </a:solidFill>
                <a:ea typeface="ＭＳ Ｐゴシック" charset="-128"/>
                <a:cs typeface="ＭＳ Ｐゴシック" charset="-128"/>
              </a:rPr>
              <a:t>Building a predictor </a:t>
            </a:r>
            <a:r>
              <a:rPr lang="en-US" altLang="en-US" sz="1700" dirty="0">
                <a:solidFill>
                  <a:schemeClr val="bg1">
                    <a:lumMod val="50000"/>
                  </a:schemeClr>
                </a:solidFill>
                <a:ea typeface="ＭＳ Ｐゴシック" charset="-128"/>
                <a:cs typeface="ＭＳ Ｐゴシック" charset="-128"/>
              </a:rPr>
              <a:t>for </a:t>
            </a:r>
            <a:r>
              <a:rPr lang="en-US" altLang="en-US" sz="1700" dirty="0" smtClean="0">
                <a:solidFill>
                  <a:schemeClr val="bg1">
                    <a:lumMod val="50000"/>
                  </a:schemeClr>
                </a:solidFill>
                <a:ea typeface="ＭＳ Ｐゴシック" charset="-128"/>
                <a:cs typeface="ＭＳ Ｐゴシック" charset="-128"/>
              </a:rPr>
              <a:t>the sensitivity </a:t>
            </a:r>
            <a:r>
              <a:rPr lang="en-US" altLang="en-US" sz="1700" dirty="0">
                <a:solidFill>
                  <a:schemeClr val="bg1">
                    <a:lumMod val="50000"/>
                  </a:schemeClr>
                </a:solidFill>
                <a:ea typeface="ＭＳ Ｐゴシック" charset="-128"/>
                <a:cs typeface="ＭＳ Ｐゴシック" charset="-128"/>
              </a:rPr>
              <a:t>of </a:t>
            </a:r>
            <a:r>
              <a:rPr lang="en-US" altLang="en-US" sz="1700" dirty="0" smtClean="0">
                <a:solidFill>
                  <a:schemeClr val="bg1">
                    <a:lumMod val="50000"/>
                  </a:schemeClr>
                </a:solidFill>
                <a:ea typeface="ＭＳ Ｐゴシック" charset="-128"/>
                <a:cs typeface="ＭＳ Ｐゴシック" charset="-128"/>
              </a:rPr>
              <a:t>drug binding to </a:t>
            </a:r>
            <a:r>
              <a:rPr lang="en-US" altLang="en-US" sz="1700" dirty="0" smtClean="0">
                <a:solidFill>
                  <a:schemeClr val="bg1">
                    <a:lumMod val="50000"/>
                  </a:schemeClr>
                </a:solidFill>
                <a:ea typeface="ＭＳ Ｐゴシック" charset="-128"/>
                <a:cs typeface="ＭＳ Ｐゴシック" charset="-128"/>
              </a:rPr>
              <a:t>personal SNVs</a:t>
            </a:r>
            <a:endParaRPr lang="en-US" altLang="en-US" sz="1700" dirty="0">
              <a:solidFill>
                <a:schemeClr val="bg1">
                  <a:lumMod val="50000"/>
                </a:schemeClr>
              </a:solidFill>
              <a:ea typeface="ＭＳ Ｐゴシック" charset="-128"/>
              <a:cs typeface="ＭＳ Ｐゴシック" charset="-128"/>
            </a:endParaRPr>
          </a:p>
          <a:p>
            <a:pPr lvl="1"/>
            <a:r>
              <a:rPr lang="en-US" altLang="en-US" sz="1700" dirty="0" smtClean="0">
                <a:solidFill>
                  <a:schemeClr val="bg1">
                    <a:lumMod val="50000"/>
                  </a:schemeClr>
                </a:solidFill>
                <a:ea typeface="ＭＳ Ｐゴシック" charset="-128"/>
                <a:cs typeface="ＭＳ Ｐゴシック" charset="-128"/>
              </a:rPr>
              <a:t>Hybrid classifier connecting</a:t>
            </a:r>
            <a:r>
              <a:rPr lang="en-US" altLang="en-US" sz="1700" b="1" dirty="0" smtClean="0">
                <a:solidFill>
                  <a:schemeClr val="bg1">
                    <a:lumMod val="50000"/>
                  </a:schemeClr>
                </a:solidFill>
                <a:ea typeface="ＭＳ Ｐゴシック" charset="-128"/>
                <a:cs typeface="ＭＳ Ｐゴシック" charset="-128"/>
              </a:rPr>
              <a:t> </a:t>
            </a:r>
            <a:r>
              <a:rPr lang="en-US" altLang="en-US" sz="1700" b="1" dirty="0" smtClean="0">
                <a:solidFill>
                  <a:srgbClr val="FF0000"/>
                </a:solidFill>
                <a:ea typeface="ＭＳ Ｐゴシック" charset="-128"/>
                <a:cs typeface="ＭＳ Ｐゴシック" charset="-128"/>
              </a:rPr>
              <a:t>physical modelling with statistical learning</a:t>
            </a:r>
          </a:p>
          <a:p>
            <a:pPr lvl="2"/>
            <a:r>
              <a:rPr lang="en-US" altLang="en-US" sz="1600" dirty="0" smtClean="0">
                <a:solidFill>
                  <a:schemeClr val="bg1">
                    <a:lumMod val="50000"/>
                  </a:schemeClr>
                </a:solidFill>
                <a:ea typeface="ＭＳ Ｐゴシック" charset="-128"/>
                <a:cs typeface="ＭＳ Ｐゴシック" charset="-128"/>
              </a:rPr>
              <a:t>The modeling </a:t>
            </a:r>
            <a:r>
              <a:rPr lang="en-US" altLang="en-US" sz="1600" dirty="0" smtClean="0">
                <a:solidFill>
                  <a:schemeClr val="bg1">
                    <a:lumMod val="50000"/>
                  </a:schemeClr>
                </a:solidFill>
                <a:ea typeface="ＭＳ Ｐゴシック" charset="-128"/>
                <a:cs typeface="ＭＳ Ｐゴシック" charset="-128"/>
              </a:rPr>
              <a:t>creates a pseudo gold-standard </a:t>
            </a:r>
            <a:r>
              <a:rPr lang="en-US" altLang="en-US" sz="1600" dirty="0" smtClean="0">
                <a:solidFill>
                  <a:schemeClr val="bg1">
                    <a:lumMod val="50000"/>
                  </a:schemeClr>
                </a:solidFill>
                <a:ea typeface="ＭＳ Ｐゴシック" charset="-128"/>
                <a:cs typeface="ＭＳ Ｐゴシック" charset="-128"/>
              </a:rPr>
              <a:t>dataset, which is used to train the stat. classifier</a:t>
            </a:r>
          </a:p>
          <a:p>
            <a:pPr lvl="1"/>
            <a:r>
              <a:rPr lang="en-US" altLang="en-US" sz="1700" b="1" dirty="0" smtClean="0">
                <a:solidFill>
                  <a:srgbClr val="FF0000"/>
                </a:solidFill>
                <a:ea typeface="ＭＳ Ｐゴシック" charset="-128"/>
                <a:cs typeface="ＭＳ Ｐゴシック" charset="-128"/>
              </a:rPr>
              <a:t>Classifier Results</a:t>
            </a:r>
            <a:endParaRPr lang="en-US" altLang="en-US" sz="1700" b="1" dirty="0" smtClean="0">
              <a:solidFill>
                <a:srgbClr val="FF0000"/>
              </a:solidFill>
              <a:ea typeface="ＭＳ Ｐゴシック" charset="-128"/>
              <a:cs typeface="ＭＳ Ｐゴシック" charset="-128"/>
            </a:endParaRPr>
          </a:p>
          <a:p>
            <a:pPr lvl="2"/>
            <a:r>
              <a:rPr lang="en-US" altLang="en-US" sz="1600" dirty="0">
                <a:solidFill>
                  <a:schemeClr val="bg1">
                    <a:lumMod val="50000"/>
                  </a:schemeClr>
                </a:solidFill>
                <a:ea typeface="ＭＳ Ｐゴシック" charset="-128"/>
                <a:cs typeface="ＭＳ Ｐゴシック" charset="-128"/>
              </a:rPr>
              <a:t>I</a:t>
            </a:r>
            <a:r>
              <a:rPr lang="en-US" altLang="en-US" sz="1600" dirty="0" smtClean="0">
                <a:solidFill>
                  <a:schemeClr val="bg1">
                    <a:lumMod val="50000"/>
                  </a:schemeClr>
                </a:solidFill>
                <a:ea typeface="ＭＳ Ｐゴシック" charset="-128"/>
                <a:cs typeface="ＭＳ Ｐゴシック" charset="-128"/>
              </a:rPr>
              <a:t>ndependent validation </a:t>
            </a:r>
            <a:r>
              <a:rPr lang="en-US" altLang="en-US" sz="1600" dirty="0" smtClean="0">
                <a:solidFill>
                  <a:schemeClr val="bg1">
                    <a:lumMod val="50000"/>
                  </a:schemeClr>
                </a:solidFill>
                <a:ea typeface="ＭＳ Ｐゴシック" charset="-128"/>
                <a:cs typeface="ＭＳ Ｐゴシック" charset="-128"/>
              </a:rPr>
              <a:t/>
            </a:r>
            <a:br>
              <a:rPr lang="en-US" altLang="en-US" sz="1600" dirty="0" smtClean="0">
                <a:solidFill>
                  <a:schemeClr val="bg1">
                    <a:lumMod val="50000"/>
                  </a:schemeClr>
                </a:solidFill>
                <a:ea typeface="ＭＳ Ｐゴシック" charset="-128"/>
                <a:cs typeface="ＭＳ Ｐゴシック" charset="-128"/>
              </a:rPr>
            </a:br>
            <a:r>
              <a:rPr lang="en-US" altLang="en-US" sz="1600" dirty="0" smtClean="0">
                <a:solidFill>
                  <a:schemeClr val="bg1">
                    <a:lumMod val="50000"/>
                  </a:schemeClr>
                </a:solidFill>
                <a:ea typeface="ＭＳ Ｐゴシック" charset="-128"/>
                <a:cs typeface="ＭＳ Ｐゴシック" charset="-128"/>
              </a:rPr>
              <a:t>on </a:t>
            </a:r>
            <a:r>
              <a:rPr lang="en-US" altLang="en-US" sz="1600" dirty="0" smtClean="0">
                <a:solidFill>
                  <a:schemeClr val="bg1">
                    <a:lumMod val="50000"/>
                  </a:schemeClr>
                </a:solidFill>
                <a:ea typeface="ＭＳ Ｐゴシック" charset="-128"/>
                <a:cs typeface="ＭＳ Ｐゴシック" charset="-128"/>
              </a:rPr>
              <a:t>an expt. validation set</a:t>
            </a:r>
          </a:p>
          <a:p>
            <a:pPr lvl="2"/>
            <a:r>
              <a:rPr lang="en-US" altLang="en-US" sz="1600" dirty="0" smtClean="0">
                <a:solidFill>
                  <a:schemeClr val="bg1">
                    <a:lumMod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GERP</a:t>
            </a:r>
            <a:r>
              <a:rPr lang="en-US" altLang="en-US" sz="1600" dirty="0" smtClean="0">
                <a:solidFill>
                  <a:schemeClr val="bg1">
                    <a:lumMod val="50000"/>
                  </a:schemeClr>
                </a:solidFill>
                <a:ea typeface="ＭＳ Ｐゴシック" charset="-128"/>
                <a:cs typeface="ＭＳ Ｐゴシック" charset="-128"/>
              </a:rPr>
              <a:t>).</a:t>
            </a:r>
          </a:p>
          <a:p>
            <a:pPr lvl="2"/>
            <a:r>
              <a:rPr lang="en-US" altLang="en-US" sz="1600" dirty="0" smtClean="0">
                <a:solidFill>
                  <a:schemeClr val="bg1">
                    <a:lumMod val="50000"/>
                  </a:schemeClr>
                </a:solidFill>
                <a:ea typeface="ＭＳ Ｐゴシック" charset="-128"/>
                <a:cs typeface="ＭＳ Ｐゴシック" charset="-128"/>
              </a:rPr>
              <a:t>Picks </a:t>
            </a:r>
            <a:r>
              <a:rPr lang="en-US" altLang="en-US" sz="1600" dirty="0" smtClean="0">
                <a:solidFill>
                  <a:schemeClr val="bg1">
                    <a:lumMod val="50000"/>
                  </a:schemeClr>
                </a:solidFill>
                <a:ea typeface="ＭＳ Ｐゴシック" charset="-128"/>
                <a:cs typeface="ＭＳ Ｐゴシック" charset="-128"/>
              </a:rPr>
              <a:t>out certain drugs (</a:t>
            </a:r>
            <a:r>
              <a:rPr lang="en-US" altLang="en-US" sz="1600" dirty="0" err="1" smtClean="0">
                <a:solidFill>
                  <a:schemeClr val="bg1">
                    <a:lumMod val="50000"/>
                  </a:schemeClr>
                </a:solidFill>
                <a:ea typeface="ＭＳ Ｐゴシック" charset="-128"/>
                <a:cs typeface="ＭＳ Ｐゴシック" charset="-128"/>
              </a:rPr>
              <a:t>eg</a:t>
            </a:r>
            <a:r>
              <a:rPr lang="en-US" altLang="en-US" sz="1600" dirty="0" smtClean="0">
                <a:solidFill>
                  <a:schemeClr val="bg1">
                    <a:lumMod val="50000"/>
                  </a:schemeClr>
                </a:solidFill>
                <a:ea typeface="ＭＳ Ｐゴシック" charset="-128"/>
                <a:cs typeface="ＭＳ Ｐゴシック" charset="-128"/>
              </a:rPr>
              <a:t> </a:t>
            </a:r>
            <a:r>
              <a:rPr lang="en-US" altLang="en-US" sz="1600" dirty="0" err="1" smtClean="0">
                <a:solidFill>
                  <a:schemeClr val="bg1">
                    <a:lumMod val="50000"/>
                  </a:schemeClr>
                </a:solidFill>
                <a:ea typeface="ＭＳ Ｐゴシック" charset="-128"/>
                <a:cs typeface="ＭＳ Ｐゴシック" charset="-128"/>
              </a:rPr>
              <a:t>imatinib</a:t>
            </a:r>
            <a:r>
              <a:rPr lang="en-US" altLang="en-US" sz="1600" dirty="0" smtClean="0">
                <a:solidFill>
                  <a:schemeClr val="bg1">
                    <a:lumMod val="50000"/>
                  </a:schemeClr>
                </a:solidFill>
                <a:ea typeface="ＭＳ Ｐゴシック" charset="-128"/>
                <a:cs typeface="ＭＳ Ｐゴシック" charset="-128"/>
              </a:rPr>
              <a:t>) as being particularly sensitive to SNVs</a:t>
            </a:r>
            <a:endParaRPr lang="en-US" altLang="en-US" sz="16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a:p>
            <a:endParaRPr lang="en-US" altLang="en-US" sz="1700" dirty="0">
              <a:solidFill>
                <a:schemeClr val="bg1">
                  <a:lumMod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1955709509"/>
      </p:ext>
    </p:extLst>
  </p:cSld>
  <p:clrMapOvr>
    <a:masterClrMapping/>
  </p:clrMapOvr>
  <p:transition advTm="238108"/>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A3F39-5DC7-4545-98F7-62DB31A4C46E}"/>
              </a:ext>
            </a:extLst>
          </p:cNvPr>
          <p:cNvSpPr>
            <a:spLocks noGrp="1"/>
          </p:cNvSpPr>
          <p:nvPr>
            <p:ph type="title"/>
          </p:nvPr>
        </p:nvSpPr>
        <p:spPr>
          <a:xfrm>
            <a:off x="0" y="349747"/>
            <a:ext cx="2750039" cy="660300"/>
          </a:xfrm>
        </p:spPr>
        <p:txBody>
          <a:bodyPr>
            <a:noAutofit/>
          </a:bodyPr>
          <a:lstStyle/>
          <a:p>
            <a:r>
              <a:rPr lang="en-US" sz="2000" dirty="0" err="1"/>
              <a:t>PsychENCODE</a:t>
            </a:r>
            <a:r>
              <a:rPr lang="en-US" sz="2000" dirty="0"/>
              <a:t> Acknowledgment</a:t>
            </a:r>
            <a:endParaRPr lang="en-US" dirty="0"/>
          </a:p>
        </p:txBody>
      </p:sp>
      <p:sp>
        <p:nvSpPr>
          <p:cNvPr id="3" name="Content Placeholder 2">
            <a:extLst>
              <a:ext uri="{FF2B5EF4-FFF2-40B4-BE49-F238E27FC236}">
                <a16:creationId xmlns:a16="http://schemas.microsoft.com/office/drawing/2014/main" xmlns="" id="{9DCD283D-D0AB-774B-88F2-E70DA7603B71}"/>
              </a:ext>
            </a:extLst>
          </p:cNvPr>
          <p:cNvSpPr>
            <a:spLocks noGrp="1"/>
          </p:cNvSpPr>
          <p:nvPr>
            <p:ph idx="1"/>
          </p:nvPr>
        </p:nvSpPr>
        <p:spPr>
          <a:xfrm>
            <a:off x="141751" y="2089124"/>
            <a:ext cx="1799756" cy="1307697"/>
          </a:xfrm>
        </p:spPr>
        <p:txBody>
          <a:bodyPr>
            <a:normAutofit/>
          </a:bodyPr>
          <a:lstStyle/>
          <a:p>
            <a:r>
              <a:rPr lang="en-US" sz="1050" dirty="0">
                <a:latin typeface="Arial" panose="020B0604020202020204" pitchFamily="34" charset="0"/>
                <a:cs typeface="Arial" panose="020B0604020202020204" pitchFamily="34" charset="0"/>
              </a:rPr>
              <a:t>Geetha Senthil</a:t>
            </a:r>
          </a:p>
          <a:p>
            <a:r>
              <a:rPr lang="en-US" sz="1050" dirty="0">
                <a:latin typeface="Arial" panose="020B0604020202020204" pitchFamily="34" charset="0"/>
                <a:cs typeface="Arial" panose="020B0604020202020204" pitchFamily="34" charset="0"/>
              </a:rPr>
              <a:t>Lora Bingaman</a:t>
            </a:r>
          </a:p>
          <a:p>
            <a:r>
              <a:rPr lang="en-US" sz="1050" dirty="0">
                <a:latin typeface="Arial" panose="020B0604020202020204" pitchFamily="34" charset="0"/>
                <a:cs typeface="Arial" panose="020B0604020202020204" pitchFamily="34" charset="0"/>
              </a:rPr>
              <a:t>David </a:t>
            </a:r>
            <a:r>
              <a:rPr lang="en-US" sz="1050" dirty="0" err="1">
                <a:latin typeface="Arial" panose="020B0604020202020204" pitchFamily="34" charset="0"/>
                <a:cs typeface="Arial" panose="020B0604020202020204" pitchFamily="34" charset="0"/>
              </a:rPr>
              <a:t>Panchision</a:t>
            </a: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Alexander Arguello</a:t>
            </a:r>
          </a:p>
          <a:p>
            <a:r>
              <a:rPr lang="en-US" sz="1050" dirty="0">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a16="http://schemas.microsoft.com/office/drawing/2014/main" xmlns="" id="{B6899737-6471-9F4F-BBE0-59CBB1833582}"/>
              </a:ext>
            </a:extLst>
          </p:cNvPr>
          <p:cNvPicPr>
            <a:picLocks noChangeAspect="1"/>
          </p:cNvPicPr>
          <p:nvPr/>
        </p:nvPicPr>
        <p:blipFill rotWithShape="1">
          <a:blip r:embed="rId2"/>
          <a:srcRect t="29105" b="28491"/>
          <a:stretch/>
        </p:blipFill>
        <p:spPr>
          <a:xfrm>
            <a:off x="73171" y="1325955"/>
            <a:ext cx="2562225" cy="698740"/>
          </a:xfrm>
          <a:prstGeom prst="rect">
            <a:avLst/>
          </a:prstGeom>
        </p:spPr>
      </p:pic>
      <p:sp>
        <p:nvSpPr>
          <p:cNvPr id="9" name="Rectangle 8">
            <a:extLst>
              <a:ext uri="{FF2B5EF4-FFF2-40B4-BE49-F238E27FC236}">
                <a16:creationId xmlns:a16="http://schemas.microsoft.com/office/drawing/2014/main" xmlns="" id="{D5AA4C73-5A64-394A-A095-94674A6EED03}"/>
              </a:ext>
            </a:extLst>
          </p:cNvPr>
          <p:cNvSpPr/>
          <p:nvPr/>
        </p:nvSpPr>
        <p:spPr>
          <a:xfrm>
            <a:off x="0" y="3476831"/>
            <a:ext cx="8915400" cy="3437095"/>
          </a:xfrm>
          <a:prstGeom prst="rect">
            <a:avLst/>
          </a:prstGeom>
        </p:spPr>
        <p:txBody>
          <a:bodyPr wrap="square">
            <a:spAutoFit/>
          </a:bodyPr>
          <a:lstStyle/>
          <a:p>
            <a:pPr>
              <a:lnSpc>
                <a:spcPct val="115000"/>
              </a:lnSpc>
              <a:spcAft>
                <a:spcPts val="300"/>
              </a:spcAft>
            </a:pPr>
            <a:r>
              <a:rPr lang="en-US" sz="1050" dirty="0">
                <a:solidFill>
                  <a:srgbClr val="4BAB50"/>
                </a:solidFill>
                <a:latin typeface="Arial" panose="020B0604020202020204" pitchFamily="34" charset="0"/>
                <a:ea typeface="Arial" panose="020B0604020202020204" pitchFamily="34" charset="0"/>
              </a:rPr>
              <a:t>The </a:t>
            </a:r>
            <a:r>
              <a:rPr lang="en-US" sz="1050" dirty="0" err="1">
                <a:solidFill>
                  <a:srgbClr val="4BAB50"/>
                </a:solidFill>
                <a:latin typeface="Arial" panose="020B0604020202020204" pitchFamily="34" charset="0"/>
                <a:ea typeface="Arial" panose="020B0604020202020204" pitchFamily="34" charset="0"/>
              </a:rPr>
              <a:t>PsychENCODE</a:t>
            </a:r>
            <a:r>
              <a:rPr lang="en-US" sz="1050" dirty="0">
                <a:solidFill>
                  <a:srgbClr val="4BAB50"/>
                </a:solidFill>
                <a:latin typeface="Arial" panose="020B0604020202020204" pitchFamily="34" charset="0"/>
                <a:ea typeface="Arial" panose="020B0604020202020204" pitchFamily="34" charset="0"/>
              </a:rPr>
              <a:t> Consortium:</a:t>
            </a:r>
            <a:r>
              <a:rPr lang="en-US" sz="675" dirty="0">
                <a:solidFill>
                  <a:srgbClr val="000000"/>
                </a:solidFill>
                <a:latin typeface="Arial" panose="020B0604020202020204" pitchFamily="34" charset="0"/>
                <a:ea typeface="Arial" panose="020B0604020202020204" pitchFamily="34" charset="0"/>
              </a:rPr>
              <a:t> </a:t>
            </a:r>
            <a:r>
              <a:rPr lang="en-US" sz="600" dirty="0">
                <a:solidFill>
                  <a:srgbClr val="000000"/>
                </a:solidFill>
              </a:rPr>
              <a:t>Allison E Ashley-Koch, Duke University; Gregory E Crawford, Duke University; Melanie E Garrett, Duke University; </a:t>
            </a:r>
            <a:r>
              <a:rPr lang="en-US" sz="600" dirty="0" err="1">
                <a:solidFill>
                  <a:srgbClr val="000000"/>
                </a:solidFill>
              </a:rPr>
              <a:t>Lingyun</a:t>
            </a:r>
            <a:r>
              <a:rPr lang="en-US" sz="600" dirty="0">
                <a:solidFill>
                  <a:srgbClr val="000000"/>
                </a:solidFill>
              </a:rPr>
              <a:t> Song, Duke University; </a:t>
            </a:r>
            <a:r>
              <a:rPr lang="en-US" sz="600" dirty="0" err="1">
                <a:solidFill>
                  <a:srgbClr val="000000"/>
                </a:solidFill>
              </a:rPr>
              <a:t>Alexias</a:t>
            </a:r>
            <a:r>
              <a:rPr lang="en-US" sz="600" dirty="0">
                <a:solidFill>
                  <a:srgbClr val="000000"/>
                </a:solidFill>
              </a:rPr>
              <a:t> Safi, Duke University; Graham D Johnson, Duke University; Gregory A Wray, Duke University; Timothy E Reddy, Duke University; Fernando S Goes, Johns Hopkins University; Peter </a:t>
            </a:r>
            <a:r>
              <a:rPr lang="en-US" sz="600" dirty="0" err="1">
                <a:solidFill>
                  <a:srgbClr val="000000"/>
                </a:solidFill>
              </a:rPr>
              <a:t>Zandi</a:t>
            </a:r>
            <a:r>
              <a:rPr lang="en-US" sz="600" dirty="0">
                <a:solidFill>
                  <a:srgbClr val="000000"/>
                </a:solidFill>
              </a:rPr>
              <a:t>, Johns Hopkins University; Julien </a:t>
            </a:r>
            <a:r>
              <a:rPr lang="en-US" sz="600" dirty="0" err="1">
                <a:solidFill>
                  <a:srgbClr val="000000"/>
                </a:solidFill>
              </a:rPr>
              <a:t>Bryois</a:t>
            </a:r>
            <a:r>
              <a:rPr lang="en-US" sz="600" dirty="0">
                <a:solidFill>
                  <a:srgbClr val="000000"/>
                </a:solidFill>
              </a:rPr>
              <a:t>, Karolinska </a:t>
            </a:r>
            <a:r>
              <a:rPr lang="en-US" sz="600" dirty="0" err="1">
                <a:solidFill>
                  <a:srgbClr val="000000"/>
                </a:solidFill>
              </a:rPr>
              <a:t>Institutet</a:t>
            </a:r>
            <a:r>
              <a:rPr lang="en-US" sz="600" dirty="0">
                <a:solidFill>
                  <a:srgbClr val="000000"/>
                </a:solidFill>
              </a:rPr>
              <a:t>; Andrew E Jaffe, Lieber Institute for Brain Development; Amanda J Price, Lieber Institute for Brain Development; Nikolay A Ivanov, Lieber Institute for Brain Development; Leonardo </a:t>
            </a:r>
            <a:r>
              <a:rPr lang="en-US" sz="600" dirty="0" err="1">
                <a:solidFill>
                  <a:srgbClr val="000000"/>
                </a:solidFill>
              </a:rPr>
              <a:t>Collado</a:t>
            </a:r>
            <a:r>
              <a:rPr lang="en-US" sz="600" dirty="0">
                <a:solidFill>
                  <a:srgbClr val="000000"/>
                </a:solidFill>
              </a:rPr>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600" dirty="0" err="1">
                <a:solidFill>
                  <a:srgbClr val="000000"/>
                </a:solidFill>
              </a:rPr>
              <a:t>Joo</a:t>
            </a:r>
            <a:r>
              <a:rPr lang="en-US" sz="600" dirty="0">
                <a:solidFill>
                  <a:srgbClr val="000000"/>
                </a:solidFill>
              </a:rPr>
              <a:t> </a:t>
            </a:r>
            <a:r>
              <a:rPr lang="en-US" sz="600" dirty="0" err="1">
                <a:solidFill>
                  <a:srgbClr val="000000"/>
                </a:solidFill>
              </a:rPr>
              <a:t>Heon</a:t>
            </a:r>
            <a:r>
              <a:rPr lang="en-US" sz="600" dirty="0">
                <a:solidFill>
                  <a:srgbClr val="000000"/>
                </a:solidFill>
              </a:rPr>
              <a:t> Shin, Lieber Institute for Brain Development; </a:t>
            </a:r>
            <a:r>
              <a:rPr lang="en-US" sz="600" dirty="0" err="1">
                <a:solidFill>
                  <a:srgbClr val="000000"/>
                </a:solidFill>
              </a:rPr>
              <a:t>Schahram</a:t>
            </a:r>
            <a:r>
              <a:rPr lang="en-US" sz="600" dirty="0">
                <a:solidFill>
                  <a:srgbClr val="000000"/>
                </a:solidFill>
              </a:rPr>
              <a:t> </a:t>
            </a:r>
            <a:r>
              <a:rPr lang="en-US" sz="600" dirty="0" err="1">
                <a:solidFill>
                  <a:srgbClr val="000000"/>
                </a:solidFill>
              </a:rPr>
              <a:t>Akbarian</a:t>
            </a:r>
            <a:r>
              <a:rPr lang="en-US" sz="600" dirty="0">
                <a:solidFill>
                  <a:srgbClr val="000000"/>
                </a:solidFill>
              </a:rPr>
              <a:t>, Icahn School of Medicine at Mount Sinai; Kiran </a:t>
            </a:r>
            <a:r>
              <a:rPr lang="en-US" sz="600" dirty="0" err="1">
                <a:solidFill>
                  <a:srgbClr val="000000"/>
                </a:solidFill>
              </a:rPr>
              <a:t>Girdhar</a:t>
            </a:r>
            <a:r>
              <a:rPr lang="en-US" sz="600" dirty="0">
                <a:solidFill>
                  <a:srgbClr val="000000"/>
                </a:solidFill>
              </a:rPr>
              <a:t>, Icahn School of Medicine at Mount Sinai; Yan Jiang, Icahn School of Medicine at Mount Sinai; </a:t>
            </a:r>
            <a:r>
              <a:rPr lang="en-US" sz="600" dirty="0" err="1">
                <a:solidFill>
                  <a:srgbClr val="000000"/>
                </a:solidFill>
              </a:rPr>
              <a:t>Marija</a:t>
            </a:r>
            <a:r>
              <a:rPr lang="en-US" sz="600" dirty="0">
                <a:solidFill>
                  <a:srgbClr val="000000"/>
                </a:solidFill>
              </a:rPr>
              <a:t> </a:t>
            </a:r>
            <a:r>
              <a:rPr lang="en-US" sz="600" dirty="0" err="1">
                <a:solidFill>
                  <a:srgbClr val="000000"/>
                </a:solidFill>
              </a:rPr>
              <a:t>Kundakovic</a:t>
            </a:r>
            <a:r>
              <a:rPr lang="en-US" sz="600" dirty="0">
                <a:solidFill>
                  <a:srgbClr val="000000"/>
                </a:solidFill>
              </a:rPr>
              <a:t>, Icahn School of Medicine at Mount Sinai; Leanne Brown, Icahn School of Medicine at Mount Sinai; Bibi S </a:t>
            </a:r>
            <a:r>
              <a:rPr lang="en-US" sz="600" dirty="0" err="1">
                <a:solidFill>
                  <a:srgbClr val="000000"/>
                </a:solidFill>
              </a:rPr>
              <a:t>Kassim</a:t>
            </a:r>
            <a:r>
              <a:rPr lang="en-US" sz="600" dirty="0">
                <a:solidFill>
                  <a:srgbClr val="000000"/>
                </a:solidFill>
              </a:rPr>
              <a:t>, Icahn School of Medicine at Mount Sinai; Royce B Park, Icahn School of Medicine at Mount Sinai; Jennifer R Wiseman, Icahn School of Medicine at Mount Sinai; Elizabeth </a:t>
            </a:r>
            <a:r>
              <a:rPr lang="en-US" sz="600" dirty="0" err="1">
                <a:solidFill>
                  <a:srgbClr val="000000"/>
                </a:solidFill>
              </a:rPr>
              <a:t>Zharovsky</a:t>
            </a:r>
            <a:r>
              <a:rPr lang="en-US" sz="600" dirty="0">
                <a:solidFill>
                  <a:srgbClr val="000000"/>
                </a:solidFill>
              </a:rPr>
              <a:t>, Icahn School of Medicine at Mount Sinai; Rivka </a:t>
            </a:r>
            <a:r>
              <a:rPr lang="en-US" sz="600" dirty="0" err="1">
                <a:solidFill>
                  <a:srgbClr val="000000"/>
                </a:solidFill>
              </a:rPr>
              <a:t>Jacobov</a:t>
            </a:r>
            <a:r>
              <a:rPr lang="en-US" sz="600" dirty="0">
                <a:solidFill>
                  <a:srgbClr val="000000"/>
                </a:solidFill>
              </a:rPr>
              <a:t>, Icahn School of Medicine at Mount Sinai; Olivia </a:t>
            </a:r>
            <a:r>
              <a:rPr lang="en-US" sz="600" dirty="0" err="1">
                <a:solidFill>
                  <a:srgbClr val="000000"/>
                </a:solidFill>
              </a:rPr>
              <a:t>Devillers</a:t>
            </a:r>
            <a:r>
              <a:rPr lang="en-US" sz="600" dirty="0">
                <a:solidFill>
                  <a:srgbClr val="000000"/>
                </a:solidFill>
              </a:rPr>
              <a:t>, Icahn School of Medicine at Mount Sinai; Elie </a:t>
            </a:r>
            <a:r>
              <a:rPr lang="en-US" sz="600" dirty="0" err="1">
                <a:solidFill>
                  <a:srgbClr val="000000"/>
                </a:solidFill>
              </a:rPr>
              <a:t>Flatow</a:t>
            </a:r>
            <a:r>
              <a:rPr lang="en-US" sz="600" dirty="0">
                <a:solidFill>
                  <a:srgbClr val="000000"/>
                </a:solidFill>
              </a:rPr>
              <a:t>, Icahn School of Medicine at Mount Sinai; Gabriel E Hoffman, Icahn School of Medicine at Mount Sinai; Barbara K </a:t>
            </a:r>
            <a:r>
              <a:rPr lang="en-US" sz="600" dirty="0" err="1">
                <a:solidFill>
                  <a:srgbClr val="000000"/>
                </a:solidFill>
              </a:rPr>
              <a:t>Lipska</a:t>
            </a:r>
            <a:r>
              <a:rPr lang="en-US" sz="600" dirty="0">
                <a:solidFill>
                  <a:srgbClr val="000000"/>
                </a:solidFill>
              </a:rPr>
              <a:t>, Human Brain Collection Core, National Institutes of Health, Bethesda, MD; David A Lewis, University of Pittsburgh; </a:t>
            </a:r>
            <a:r>
              <a:rPr lang="en-US" sz="600" dirty="0" err="1">
                <a:solidFill>
                  <a:srgbClr val="000000"/>
                </a:solidFill>
              </a:rPr>
              <a:t>Vahram</a:t>
            </a:r>
            <a:r>
              <a:rPr lang="en-US" sz="600" dirty="0">
                <a:solidFill>
                  <a:srgbClr val="000000"/>
                </a:solidFill>
              </a:rPr>
              <a:t> </a:t>
            </a:r>
            <a:r>
              <a:rPr lang="en-US" sz="600" dirty="0" err="1">
                <a:solidFill>
                  <a:srgbClr val="000000"/>
                </a:solidFill>
              </a:rPr>
              <a:t>Haroutunian</a:t>
            </a:r>
            <a:r>
              <a:rPr lang="en-US" sz="600" dirty="0">
                <a:solidFill>
                  <a:srgbClr val="000000"/>
                </a:solidFill>
              </a:rPr>
              <a:t>, Icahn School of Medicine at Mount Sinai and James J Peters VA Medical Center; Chang-</a:t>
            </a:r>
            <a:r>
              <a:rPr lang="en-US" sz="600" dirty="0" err="1">
                <a:solidFill>
                  <a:srgbClr val="000000"/>
                </a:solidFill>
              </a:rPr>
              <a:t>Gyu</a:t>
            </a:r>
            <a:r>
              <a:rPr lang="en-US" sz="600" dirty="0">
                <a:solidFill>
                  <a:srgbClr val="000000"/>
                </a:solidFill>
              </a:rPr>
              <a:t> Hahn, University of Pennsylvania; Alexander W Charney, Mount Sinai; Stella </a:t>
            </a:r>
            <a:r>
              <a:rPr lang="en-US" sz="600" dirty="0" err="1">
                <a:solidFill>
                  <a:srgbClr val="000000"/>
                </a:solidFill>
              </a:rPr>
              <a:t>Dracheva</a:t>
            </a:r>
            <a:r>
              <a:rPr lang="en-US" sz="600" dirty="0">
                <a:solidFill>
                  <a:srgbClr val="000000"/>
                </a:solidFill>
              </a:rPr>
              <a:t>, Mount Sinai; Alexey </a:t>
            </a:r>
            <a:r>
              <a:rPr lang="en-US" sz="600" dirty="0" err="1">
                <a:solidFill>
                  <a:srgbClr val="000000"/>
                </a:solidFill>
              </a:rPr>
              <a:t>Kozlenkov</a:t>
            </a:r>
            <a:r>
              <a:rPr lang="en-US" sz="600" dirty="0">
                <a:solidFill>
                  <a:srgbClr val="000000"/>
                </a:solidFill>
              </a:rPr>
              <a:t>, Mount Sinai; Judson Belmont, Icahn School of Medicine at Mount Sinai; Diane </a:t>
            </a:r>
            <a:r>
              <a:rPr lang="en-US" sz="600" dirty="0" err="1">
                <a:solidFill>
                  <a:srgbClr val="000000"/>
                </a:solidFill>
              </a:rPr>
              <a:t>DelValle</a:t>
            </a:r>
            <a:r>
              <a:rPr lang="en-US" sz="600" dirty="0">
                <a:solidFill>
                  <a:srgbClr val="000000"/>
                </a:solidFill>
              </a:rPr>
              <a:t>, Icahn School of Medicine at Mount Sinai; Nancy </a:t>
            </a:r>
            <a:r>
              <a:rPr lang="en-US" sz="600" dirty="0" err="1">
                <a:solidFill>
                  <a:srgbClr val="000000"/>
                </a:solidFill>
              </a:rPr>
              <a:t>Francoeur</a:t>
            </a:r>
            <a:r>
              <a:rPr lang="en-US" sz="600" dirty="0">
                <a:solidFill>
                  <a:srgbClr val="000000"/>
                </a:solidFill>
              </a:rPr>
              <a:t>, Icahn School of Medicine at Mount Sinai; </a:t>
            </a:r>
            <a:r>
              <a:rPr lang="en-US" sz="600" dirty="0" err="1">
                <a:solidFill>
                  <a:srgbClr val="000000"/>
                </a:solidFill>
              </a:rPr>
              <a:t>Evi</a:t>
            </a:r>
            <a:r>
              <a:rPr lang="en-US" sz="600" dirty="0">
                <a:solidFill>
                  <a:srgbClr val="000000"/>
                </a:solidFill>
              </a:rPr>
              <a:t> </a:t>
            </a:r>
            <a:r>
              <a:rPr lang="en-US" sz="600" dirty="0" err="1">
                <a:solidFill>
                  <a:srgbClr val="000000"/>
                </a:solidFill>
              </a:rPr>
              <a:t>Hadjimichael</a:t>
            </a:r>
            <a:r>
              <a:rPr lang="en-US" sz="600" dirty="0">
                <a:solidFill>
                  <a:srgbClr val="000000"/>
                </a:solidFill>
              </a:rPr>
              <a:t>, Icahn School of Medicine at Mount Sinai; Dalila Pinto, Icahn School of Medicine at Mount Sinai; Harm van </a:t>
            </a:r>
            <a:r>
              <a:rPr lang="en-US" sz="600" dirty="0" err="1">
                <a:solidFill>
                  <a:srgbClr val="000000"/>
                </a:solidFill>
              </a:rPr>
              <a:t>Bakel</a:t>
            </a:r>
            <a:r>
              <a:rPr lang="en-US" sz="600" dirty="0">
                <a:solidFill>
                  <a:srgbClr val="000000"/>
                </a:solidFill>
              </a:rPr>
              <a:t>, Icahn School of Medicine at Mount Sinai; </a:t>
            </a:r>
            <a:r>
              <a:rPr lang="en-US" sz="600" dirty="0" err="1">
                <a:solidFill>
                  <a:srgbClr val="000000"/>
                </a:solidFill>
              </a:rPr>
              <a:t>Panos</a:t>
            </a:r>
            <a:r>
              <a:rPr lang="en-US" sz="600" dirty="0">
                <a:solidFill>
                  <a:srgbClr val="000000"/>
                </a:solidFill>
              </a:rPr>
              <a:t> Roussos, Mount Sinai; John F </a:t>
            </a:r>
            <a:r>
              <a:rPr lang="en-US" sz="600" dirty="0" err="1">
                <a:solidFill>
                  <a:srgbClr val="000000"/>
                </a:solidFill>
              </a:rPr>
              <a:t>Fullard</a:t>
            </a:r>
            <a:r>
              <a:rPr lang="en-US" sz="600" dirty="0">
                <a:solidFill>
                  <a:srgbClr val="000000"/>
                </a:solidFill>
              </a:rPr>
              <a:t>, Mount Sinai; Jaroslav </a:t>
            </a:r>
            <a:r>
              <a:rPr lang="en-US" sz="600" dirty="0" err="1">
                <a:solidFill>
                  <a:srgbClr val="000000"/>
                </a:solidFill>
              </a:rPr>
              <a:t>Bendl</a:t>
            </a:r>
            <a:r>
              <a:rPr lang="en-US" sz="600" dirty="0">
                <a:solidFill>
                  <a:srgbClr val="000000"/>
                </a:solidFill>
              </a:rPr>
              <a:t>, Mount Sinai; Mads E </a:t>
            </a:r>
            <a:r>
              <a:rPr lang="en-US" sz="600" dirty="0" err="1">
                <a:solidFill>
                  <a:srgbClr val="000000"/>
                </a:solidFill>
              </a:rPr>
              <a:t>Hauberg</a:t>
            </a:r>
            <a:r>
              <a:rPr lang="en-US" sz="600" dirty="0">
                <a:solidFill>
                  <a:srgbClr val="000000"/>
                </a:solidFill>
              </a:rPr>
              <a:t>, Mount Sinai; Lara M </a:t>
            </a:r>
            <a:r>
              <a:rPr lang="en-US" sz="600" dirty="0" err="1">
                <a:solidFill>
                  <a:srgbClr val="000000"/>
                </a:solidFill>
              </a:rPr>
              <a:t>Mangravite</a:t>
            </a:r>
            <a:r>
              <a:rPr lang="en-US" sz="600" dirty="0">
                <a:solidFill>
                  <a:srgbClr val="000000"/>
                </a:solidFill>
              </a:rPr>
              <a:t>, Sage Bionetworks; Mette A Peters, Sage Bionetworks; </a:t>
            </a:r>
            <a:r>
              <a:rPr lang="en-US" sz="600" dirty="0" err="1">
                <a:solidFill>
                  <a:srgbClr val="000000"/>
                </a:solidFill>
              </a:rPr>
              <a:t>Yooree</a:t>
            </a:r>
            <a:r>
              <a:rPr lang="en-US" sz="600" dirty="0">
                <a:solidFill>
                  <a:srgbClr val="000000"/>
                </a:solidFill>
              </a:rPr>
              <a:t> </a:t>
            </a:r>
            <a:r>
              <a:rPr lang="en-US" sz="600" dirty="0" err="1">
                <a:solidFill>
                  <a:srgbClr val="000000"/>
                </a:solidFill>
              </a:rPr>
              <a:t>Chae</a:t>
            </a:r>
            <a:r>
              <a:rPr lang="en-US" sz="600" dirty="0">
                <a:solidFill>
                  <a:srgbClr val="000000"/>
                </a:solidFill>
              </a:rPr>
              <a:t>, Sage Bionetworks; </a:t>
            </a:r>
            <a:r>
              <a:rPr lang="en-US" sz="600" dirty="0" err="1">
                <a:solidFill>
                  <a:srgbClr val="000000"/>
                </a:solidFill>
              </a:rPr>
              <a:t>Junmin</a:t>
            </a:r>
            <a:r>
              <a:rPr lang="en-US" sz="600" dirty="0">
                <a:solidFill>
                  <a:srgbClr val="000000"/>
                </a:solidFill>
              </a:rPr>
              <a:t> Peng, St. Jude Children's Hospital; </a:t>
            </a:r>
            <a:r>
              <a:rPr lang="en-US" sz="600" dirty="0" err="1">
                <a:solidFill>
                  <a:srgbClr val="000000"/>
                </a:solidFill>
              </a:rPr>
              <a:t>Mingming</a:t>
            </a:r>
            <a:r>
              <a:rPr lang="en-US" sz="600" dirty="0">
                <a:solidFill>
                  <a:srgbClr val="000000"/>
                </a:solidFill>
              </a:rPr>
              <a:t> </a:t>
            </a:r>
            <a:r>
              <a:rPr lang="en-US" sz="600" dirty="0" err="1">
                <a:solidFill>
                  <a:srgbClr val="000000"/>
                </a:solidFill>
              </a:rPr>
              <a:t>Niu</a:t>
            </a:r>
            <a:r>
              <a:rPr lang="en-US" sz="600" dirty="0">
                <a:solidFill>
                  <a:srgbClr val="000000"/>
                </a:solidFill>
              </a:rPr>
              <a:t>, St. Jude Children's Hospital; </a:t>
            </a:r>
            <a:r>
              <a:rPr lang="en-US" sz="600" dirty="0" err="1">
                <a:solidFill>
                  <a:srgbClr val="000000"/>
                </a:solidFill>
              </a:rPr>
              <a:t>Xusheng</a:t>
            </a:r>
            <a:r>
              <a:rPr lang="en-US" sz="600" dirty="0">
                <a:solidFill>
                  <a:srgbClr val="000000"/>
                </a:solidFill>
              </a:rPr>
              <a:t> Wang, St. Jude Children's Hospital; Maree J Webster, Stanley Medical Research Institute; Thomas G Beach, Banner Sun Health Research Institute; Chao Chen, Central South University; Yi Jiang, Central South University; </a:t>
            </a:r>
            <a:r>
              <a:rPr lang="en-US" sz="600" dirty="0" err="1">
                <a:solidFill>
                  <a:srgbClr val="000000"/>
                </a:solidFill>
              </a:rPr>
              <a:t>Rujia</a:t>
            </a:r>
            <a:r>
              <a:rPr lang="en-US" sz="600" dirty="0">
                <a:solidFill>
                  <a:srgbClr val="000000"/>
                </a:solidFill>
              </a:rPr>
              <a:t> Dai, Central South University; Annie W Shieh, SUNY Upstate Medical University; </a:t>
            </a:r>
            <a:r>
              <a:rPr lang="en-US" sz="600" dirty="0" err="1">
                <a:solidFill>
                  <a:srgbClr val="000000"/>
                </a:solidFill>
              </a:rPr>
              <a:t>Chunyu</a:t>
            </a:r>
            <a:r>
              <a:rPr lang="en-US" sz="600" dirty="0">
                <a:solidFill>
                  <a:srgbClr val="000000"/>
                </a:solidFill>
              </a:rPr>
              <a:t> Liu, SUNY Upstate Medical University; Kay S. </a:t>
            </a:r>
            <a:r>
              <a:rPr lang="en-US" sz="600" dirty="0" err="1">
                <a:solidFill>
                  <a:srgbClr val="000000"/>
                </a:solidFill>
              </a:rPr>
              <a:t>Grennan</a:t>
            </a:r>
            <a:r>
              <a:rPr lang="en-US" sz="600" dirty="0">
                <a:solidFill>
                  <a:srgbClr val="000000"/>
                </a:solidFill>
              </a:rPr>
              <a:t>, SUNY Upstate Medical University; Yan Xia, SUNY Upstate Medical University/Central South University; </a:t>
            </a:r>
            <a:r>
              <a:rPr lang="en-US" sz="600" dirty="0" err="1">
                <a:solidFill>
                  <a:srgbClr val="000000"/>
                </a:solidFill>
              </a:rPr>
              <a:t>Ramu</a:t>
            </a:r>
            <a:r>
              <a:rPr lang="en-US" sz="600" dirty="0">
                <a:solidFill>
                  <a:srgbClr val="000000"/>
                </a:solidFill>
              </a:rPr>
              <a:t> </a:t>
            </a:r>
            <a:r>
              <a:rPr lang="en-US" sz="600" dirty="0" err="1">
                <a:solidFill>
                  <a:srgbClr val="000000"/>
                </a:solidFill>
              </a:rPr>
              <a:t>Vadukapuram</a:t>
            </a:r>
            <a:r>
              <a:rPr lang="en-US" sz="600" dirty="0">
                <a:solidFill>
                  <a:srgbClr val="000000"/>
                </a:solidFill>
              </a:rPr>
              <a:t>, SUNY Upstate Medical University; </a:t>
            </a:r>
            <a:r>
              <a:rPr lang="en-US" sz="600" dirty="0" err="1">
                <a:solidFill>
                  <a:srgbClr val="000000"/>
                </a:solidFill>
              </a:rPr>
              <a:t>Yongjun</a:t>
            </a:r>
            <a:r>
              <a:rPr lang="en-US" sz="600" dirty="0">
                <a:solidFill>
                  <a:srgbClr val="000000"/>
                </a:solidFill>
              </a:rPr>
              <a:t> Wang, Central South University; Dominic Fitzgerald, The University of Chicago; </a:t>
            </a:r>
            <a:r>
              <a:rPr lang="en-US" sz="600" dirty="0" err="1">
                <a:solidFill>
                  <a:srgbClr val="000000"/>
                </a:solidFill>
              </a:rPr>
              <a:t>Lijun</a:t>
            </a:r>
            <a:r>
              <a:rPr lang="en-US" sz="600" dirty="0">
                <a:solidFill>
                  <a:srgbClr val="000000"/>
                </a:solidFill>
              </a:rPr>
              <a:t> Cheng, The University of Chicago; Miguel Brown, The University of Chicago; Mimi Brown, The University of Chicago; Tonya Brunetti, The University of Chicago; Thomas Goodman, The University of Chicago; </a:t>
            </a:r>
            <a:r>
              <a:rPr lang="en-US" sz="600" dirty="0" err="1">
                <a:solidFill>
                  <a:srgbClr val="000000"/>
                </a:solidFill>
              </a:rPr>
              <a:t>Majd</a:t>
            </a:r>
            <a:r>
              <a:rPr lang="en-US" sz="600" dirty="0">
                <a:solidFill>
                  <a:srgbClr val="000000"/>
                </a:solidFill>
              </a:rPr>
              <a:t> </a:t>
            </a:r>
            <a:r>
              <a:rPr lang="en-US" sz="600" dirty="0" err="1">
                <a:solidFill>
                  <a:srgbClr val="000000"/>
                </a:solidFill>
              </a:rPr>
              <a:t>Alsayed</a:t>
            </a:r>
            <a:r>
              <a:rPr lang="en-US" sz="600" dirty="0">
                <a:solidFill>
                  <a:srgbClr val="000000"/>
                </a:solidFill>
              </a:rPr>
              <a:t>, The University of Chicago; Michael J </a:t>
            </a:r>
            <a:r>
              <a:rPr lang="en-US" sz="600" dirty="0" err="1">
                <a:solidFill>
                  <a:srgbClr val="000000"/>
                </a:solidFill>
              </a:rPr>
              <a:t>Gandal</a:t>
            </a:r>
            <a:r>
              <a:rPr lang="en-US" sz="600" dirty="0">
                <a:solidFill>
                  <a:srgbClr val="000000"/>
                </a:solidFill>
              </a:rPr>
              <a:t>, University of California, Los Angeles; Daniel H </a:t>
            </a:r>
            <a:r>
              <a:rPr lang="en-US" sz="600" dirty="0" err="1">
                <a:solidFill>
                  <a:srgbClr val="000000"/>
                </a:solidFill>
              </a:rPr>
              <a:t>Geschwind</a:t>
            </a:r>
            <a:r>
              <a:rPr lang="en-US" sz="600" dirty="0">
                <a:solidFill>
                  <a:srgbClr val="000000"/>
                </a:solidFill>
              </a:rPr>
              <a:t>, University of California, Los Angeles; </a:t>
            </a:r>
            <a:r>
              <a:rPr lang="en-US" sz="600" dirty="0" err="1">
                <a:solidFill>
                  <a:srgbClr val="000000"/>
                </a:solidFill>
              </a:rPr>
              <a:t>Hyejung</a:t>
            </a:r>
            <a:r>
              <a:rPr lang="en-US" sz="600" dirty="0">
                <a:solidFill>
                  <a:srgbClr val="000000"/>
                </a:solidFill>
              </a:rPr>
              <a:t> Won, University of California, Los Angeles; Damon </a:t>
            </a:r>
            <a:r>
              <a:rPr lang="en-US" sz="600" dirty="0" err="1">
                <a:solidFill>
                  <a:srgbClr val="000000"/>
                </a:solidFill>
              </a:rPr>
              <a:t>Polioudakis</a:t>
            </a:r>
            <a:r>
              <a:rPr lang="en-US" sz="600" dirty="0">
                <a:solidFill>
                  <a:srgbClr val="000000"/>
                </a:solidFill>
              </a:rPr>
              <a:t>, University of California, Los Angeles; Brie </a:t>
            </a:r>
            <a:r>
              <a:rPr lang="en-US" sz="600" dirty="0" err="1">
                <a:solidFill>
                  <a:srgbClr val="000000"/>
                </a:solidFill>
              </a:rPr>
              <a:t>Wamsley</a:t>
            </a:r>
            <a:r>
              <a:rPr lang="en-US" sz="600" dirty="0">
                <a:solidFill>
                  <a:srgbClr val="000000"/>
                </a:solidFill>
              </a:rPr>
              <a:t>, University of California, Los Angeles; </a:t>
            </a:r>
            <a:r>
              <a:rPr lang="en-US" sz="600" dirty="0" err="1">
                <a:solidFill>
                  <a:srgbClr val="000000"/>
                </a:solidFill>
              </a:rPr>
              <a:t>Jiani</a:t>
            </a:r>
            <a:r>
              <a:rPr lang="en-US" sz="600" dirty="0">
                <a:solidFill>
                  <a:srgbClr val="000000"/>
                </a:solidFill>
              </a:rPr>
              <a:t> Yin, University of California, Los Angeles; Tarik </a:t>
            </a:r>
            <a:r>
              <a:rPr lang="en-US" sz="600" dirty="0" err="1">
                <a:solidFill>
                  <a:srgbClr val="000000"/>
                </a:solidFill>
              </a:rPr>
              <a:t>Hadzic</a:t>
            </a:r>
            <a:r>
              <a:rPr lang="en-US" sz="600" dirty="0">
                <a:solidFill>
                  <a:srgbClr val="000000"/>
                </a:solidFill>
              </a:rPr>
              <a:t>, University of California, Los Angeles; Luis De La Torre </a:t>
            </a:r>
            <a:r>
              <a:rPr lang="en-US" sz="600" dirty="0" err="1">
                <a:solidFill>
                  <a:srgbClr val="000000"/>
                </a:solidFill>
              </a:rPr>
              <a:t>Ubieta</a:t>
            </a:r>
            <a:r>
              <a:rPr lang="en-US" sz="600" dirty="0">
                <a:solidFill>
                  <a:srgbClr val="000000"/>
                </a:solidFill>
              </a:rPr>
              <a:t>, UCLA; </a:t>
            </a:r>
            <a:r>
              <a:rPr lang="en-US" sz="600" dirty="0" err="1">
                <a:solidFill>
                  <a:srgbClr val="000000"/>
                </a:solidFill>
              </a:rPr>
              <a:t>Vivek</a:t>
            </a:r>
            <a:r>
              <a:rPr lang="en-US" sz="600" dirty="0">
                <a:solidFill>
                  <a:srgbClr val="000000"/>
                </a:solidFill>
              </a:rPr>
              <a:t> Swarup, University of California, Los Angeles; Stephan J Sanders, University of California, San Francisco; Matthew W State, University of California, San Francisco; Donna M </a:t>
            </a:r>
            <a:r>
              <a:rPr lang="en-US" sz="600" dirty="0" err="1">
                <a:solidFill>
                  <a:srgbClr val="000000"/>
                </a:solidFill>
              </a:rPr>
              <a:t>Werling</a:t>
            </a:r>
            <a:r>
              <a:rPr lang="en-US" sz="600" dirty="0">
                <a:solidFill>
                  <a:srgbClr val="000000"/>
                </a:solidFill>
              </a:rPr>
              <a:t>, University of California, San Francisco; Joon-Yong An, University of California, San Francisco; Brooke Sheppard, University of California, San Francisco; A Jeremy </a:t>
            </a:r>
            <a:r>
              <a:rPr lang="en-US" sz="600" dirty="0" err="1">
                <a:solidFill>
                  <a:srgbClr val="000000"/>
                </a:solidFill>
              </a:rPr>
              <a:t>Willsey</a:t>
            </a:r>
            <a:r>
              <a:rPr lang="en-US" sz="600" dirty="0">
                <a:solidFill>
                  <a:srgbClr val="000000"/>
                </a:solidFill>
              </a:rPr>
              <a:t>, University of California, San Francisco; Kevin P White, The University of Chicago; Mohana Ray, The University of Chicago; Gina </a:t>
            </a:r>
            <a:r>
              <a:rPr lang="en-US" sz="600" dirty="0" err="1">
                <a:solidFill>
                  <a:srgbClr val="000000"/>
                </a:solidFill>
              </a:rPr>
              <a:t>Giase</a:t>
            </a:r>
            <a:r>
              <a:rPr lang="en-US" sz="600" dirty="0">
                <a:solidFill>
                  <a:srgbClr val="000000"/>
                </a:solidFill>
              </a:rPr>
              <a:t>, SUNY Upstate Medical University; Amira </a:t>
            </a:r>
            <a:r>
              <a:rPr lang="en-US" sz="600" dirty="0" err="1">
                <a:solidFill>
                  <a:srgbClr val="000000"/>
                </a:solidFill>
              </a:rPr>
              <a:t>Kefi</a:t>
            </a:r>
            <a:r>
              <a:rPr lang="en-US" sz="600" dirty="0">
                <a:solidFill>
                  <a:srgbClr val="000000"/>
                </a:solidFill>
              </a:rPr>
              <a:t>, University of Illinois at Chicago; Eugenio </a:t>
            </a:r>
            <a:r>
              <a:rPr lang="en-US" sz="600" dirty="0" err="1">
                <a:solidFill>
                  <a:srgbClr val="000000"/>
                </a:solidFill>
              </a:rPr>
              <a:t>Mattei</a:t>
            </a:r>
            <a:r>
              <a:rPr lang="en-US" sz="600" dirty="0">
                <a:solidFill>
                  <a:srgbClr val="000000"/>
                </a:solidFill>
              </a:rPr>
              <a:t>, University of Massachusetts Medical School; Michael </a:t>
            </a:r>
            <a:r>
              <a:rPr lang="en-US" sz="600" dirty="0" err="1">
                <a:solidFill>
                  <a:srgbClr val="000000"/>
                </a:solidFill>
              </a:rPr>
              <a:t>Purcaro</a:t>
            </a:r>
            <a:r>
              <a:rPr lang="en-US" sz="600" dirty="0">
                <a:solidFill>
                  <a:srgbClr val="000000"/>
                </a:solidFill>
              </a:rPr>
              <a:t>, University of Massachusetts Medical School; </a:t>
            </a:r>
            <a:r>
              <a:rPr lang="en-US" sz="600" dirty="0" err="1">
                <a:solidFill>
                  <a:srgbClr val="000000"/>
                </a:solidFill>
              </a:rPr>
              <a:t>Zhiping</a:t>
            </a:r>
            <a:r>
              <a:rPr lang="en-US" sz="600" dirty="0">
                <a:solidFill>
                  <a:srgbClr val="000000"/>
                </a:solidFill>
              </a:rPr>
              <a:t> Weng, University of Massachusetts Medical School; Jill Moore, University of Massachusetts Medical School; Henry Pratt, University of Massachusetts Medical School; Jack Huey, University of Massachusetts Medical School; Tyler </a:t>
            </a:r>
            <a:r>
              <a:rPr lang="en-US" sz="600" dirty="0" err="1">
                <a:solidFill>
                  <a:srgbClr val="000000"/>
                </a:solidFill>
              </a:rPr>
              <a:t>Borrman</a:t>
            </a:r>
            <a:r>
              <a:rPr lang="en-US" sz="600" dirty="0">
                <a:solidFill>
                  <a:srgbClr val="000000"/>
                </a:solidFill>
              </a:rPr>
              <a:t>, University of Massachusetts Medical School; Patrick F Sullivan, University of North Carolina - Chapel Hill; Paola </a:t>
            </a:r>
            <a:r>
              <a:rPr lang="en-US" sz="600" dirty="0" err="1">
                <a:solidFill>
                  <a:srgbClr val="000000"/>
                </a:solidFill>
              </a:rPr>
              <a:t>Giusti</a:t>
            </a:r>
            <a:r>
              <a:rPr lang="en-US" sz="600" dirty="0">
                <a:solidFill>
                  <a:srgbClr val="000000"/>
                </a:solidFill>
              </a:rPr>
              <a:t>-Rodriguez, University of North Carolina - Chapel Hill; </a:t>
            </a:r>
            <a:r>
              <a:rPr lang="en-US" sz="600" dirty="0" err="1">
                <a:solidFill>
                  <a:srgbClr val="000000"/>
                </a:solidFill>
              </a:rPr>
              <a:t>Yunjung</a:t>
            </a:r>
            <a:r>
              <a:rPr lang="en-US" sz="600" dirty="0">
                <a:solidFill>
                  <a:srgbClr val="000000"/>
                </a:solidFill>
              </a:rPr>
              <a:t> Kim, University of North Carolina - Chapel Hill; Patrick Sullivan, University of North Carolina - Chapel Hill; </a:t>
            </a:r>
            <a:r>
              <a:rPr lang="en-US" sz="600" dirty="0" err="1">
                <a:solidFill>
                  <a:srgbClr val="000000"/>
                </a:solidFill>
              </a:rPr>
              <a:t>Jin</a:t>
            </a:r>
            <a:r>
              <a:rPr lang="en-US" sz="600" dirty="0">
                <a:solidFill>
                  <a:srgbClr val="000000"/>
                </a:solidFill>
              </a:rPr>
              <a:t> </a:t>
            </a:r>
            <a:r>
              <a:rPr lang="en-US" sz="600" dirty="0" err="1">
                <a:solidFill>
                  <a:srgbClr val="000000"/>
                </a:solidFill>
              </a:rPr>
              <a:t>Szatkiewicz</a:t>
            </a:r>
            <a:r>
              <a:rPr lang="en-US" sz="600" dirty="0">
                <a:solidFill>
                  <a:srgbClr val="000000"/>
                </a:solidFill>
              </a:rPr>
              <a:t>, University of North Carolina - Chapel Hill; </a:t>
            </a:r>
            <a:r>
              <a:rPr lang="en-US" sz="600" dirty="0" err="1">
                <a:solidFill>
                  <a:srgbClr val="000000"/>
                </a:solidFill>
              </a:rPr>
              <a:t>Suhn</a:t>
            </a:r>
            <a:r>
              <a:rPr lang="en-US" sz="600" dirty="0">
                <a:solidFill>
                  <a:srgbClr val="000000"/>
                </a:solidFill>
              </a:rPr>
              <a:t> Kyong </a:t>
            </a:r>
            <a:r>
              <a:rPr lang="en-US" sz="600" dirty="0" err="1">
                <a:solidFill>
                  <a:srgbClr val="000000"/>
                </a:solidFill>
              </a:rPr>
              <a:t>Rhie</a:t>
            </a:r>
            <a:r>
              <a:rPr lang="en-US" sz="600" dirty="0">
                <a:solidFill>
                  <a:srgbClr val="000000"/>
                </a:solidFill>
              </a:rPr>
              <a:t>, University of Southern California; </a:t>
            </a:r>
            <a:r>
              <a:rPr lang="en-US" sz="600" dirty="0" err="1">
                <a:solidFill>
                  <a:srgbClr val="000000"/>
                </a:solidFill>
              </a:rPr>
              <a:t>Christoper</a:t>
            </a:r>
            <a:r>
              <a:rPr lang="en-US" sz="600" dirty="0">
                <a:solidFill>
                  <a:srgbClr val="000000"/>
                </a:solidFill>
              </a:rPr>
              <a:t> </a:t>
            </a:r>
            <a:r>
              <a:rPr lang="en-US" sz="600" dirty="0" err="1">
                <a:solidFill>
                  <a:srgbClr val="000000"/>
                </a:solidFill>
              </a:rPr>
              <a:t>Armoskus</a:t>
            </a:r>
            <a:r>
              <a:rPr lang="en-US" sz="600" dirty="0">
                <a:solidFill>
                  <a:srgbClr val="000000"/>
                </a:solidFill>
              </a:rPr>
              <a:t>, University of Southern California; Adrian Camarena, University of Southern California; Peggy J </a:t>
            </a:r>
            <a:r>
              <a:rPr lang="en-US" sz="600" dirty="0" err="1">
                <a:solidFill>
                  <a:srgbClr val="000000"/>
                </a:solidFill>
              </a:rPr>
              <a:t>Farnham</a:t>
            </a:r>
            <a:r>
              <a:rPr lang="en-US" sz="600" dirty="0">
                <a:solidFill>
                  <a:srgbClr val="000000"/>
                </a:solidFill>
              </a:rPr>
              <a:t>, University of Southern California; Valeria N </a:t>
            </a:r>
            <a:r>
              <a:rPr lang="en-US" sz="600" dirty="0" err="1">
                <a:solidFill>
                  <a:srgbClr val="000000"/>
                </a:solidFill>
              </a:rPr>
              <a:t>Spitsyna</a:t>
            </a:r>
            <a:r>
              <a:rPr lang="en-US" sz="600" dirty="0">
                <a:solidFill>
                  <a:srgbClr val="000000"/>
                </a:solidFill>
              </a:rPr>
              <a:t>, University of Southern California; Heather Witt, University of Southern California; Shannon Schreiner, University of Southern California; Oleg V </a:t>
            </a:r>
            <a:r>
              <a:rPr lang="en-US" sz="600" dirty="0" err="1">
                <a:solidFill>
                  <a:srgbClr val="000000"/>
                </a:solidFill>
              </a:rPr>
              <a:t>Evgrafov</a:t>
            </a:r>
            <a:r>
              <a:rPr lang="en-US" sz="600" dirty="0">
                <a:solidFill>
                  <a:srgbClr val="000000"/>
                </a:solidFill>
              </a:rPr>
              <a:t>, SUNY Downstate Medical Center; James A Knowles, SUNY Downstate Medical Center; Mark Gerstein, Yale University; </a:t>
            </a:r>
            <a:r>
              <a:rPr lang="en-US" sz="600" dirty="0" err="1">
                <a:solidFill>
                  <a:srgbClr val="000000"/>
                </a:solidFill>
              </a:rPr>
              <a:t>Shuang</a:t>
            </a:r>
            <a:r>
              <a:rPr lang="en-US" sz="600" dirty="0">
                <a:solidFill>
                  <a:srgbClr val="000000"/>
                </a:solidFill>
              </a:rPr>
              <a:t> Liu, Yale University; Daifeng Wang, Stony Brook University; Fabio C. P. Navarro, Yale University; Jonathan </a:t>
            </a:r>
            <a:r>
              <a:rPr lang="en-US" sz="600" dirty="0" err="1">
                <a:solidFill>
                  <a:srgbClr val="000000"/>
                </a:solidFill>
              </a:rPr>
              <a:t>Warrell</a:t>
            </a:r>
            <a:r>
              <a:rPr lang="en-US" sz="600" dirty="0">
                <a:solidFill>
                  <a:srgbClr val="000000"/>
                </a:solidFill>
              </a:rPr>
              <a:t>, Yale University; Declan Clarke, Yale University; Prashant S. Emani, Yale University; </a:t>
            </a:r>
            <a:r>
              <a:rPr lang="en-US" sz="600" dirty="0" err="1">
                <a:solidFill>
                  <a:srgbClr val="000000"/>
                </a:solidFill>
              </a:rPr>
              <a:t>Mengting</a:t>
            </a:r>
            <a:r>
              <a:rPr lang="en-US" sz="600" dirty="0">
                <a:solidFill>
                  <a:srgbClr val="000000"/>
                </a:solidFill>
              </a:rPr>
              <a:t> Gu, Yale University; Xu Shi, Yale University; Min Xu, Yale University; Yucheng T. Yang, Yale University; Robert R. Kitchen, Yale University; Gamze </a:t>
            </a:r>
            <a:r>
              <a:rPr lang="en-US" sz="600" dirty="0" err="1">
                <a:solidFill>
                  <a:srgbClr val="000000"/>
                </a:solidFill>
              </a:rPr>
              <a:t>Gürsoy</a:t>
            </a:r>
            <a:r>
              <a:rPr lang="en-US" sz="600" dirty="0">
                <a:solidFill>
                  <a:srgbClr val="000000"/>
                </a:solidFill>
              </a:rPr>
              <a:t>, Yale University; Jing Zhang, Yale University; Becky C Carlyle, Yale University; Angus C </a:t>
            </a:r>
            <a:r>
              <a:rPr lang="en-US" sz="600" dirty="0" err="1">
                <a:solidFill>
                  <a:srgbClr val="000000"/>
                </a:solidFill>
              </a:rPr>
              <a:t>Nairn</a:t>
            </a:r>
            <a:r>
              <a:rPr lang="en-US" sz="600" dirty="0">
                <a:solidFill>
                  <a:srgbClr val="000000"/>
                </a:solidFill>
              </a:rPr>
              <a:t>, Yale University; </a:t>
            </a:r>
            <a:r>
              <a:rPr lang="en-US" sz="600" dirty="0" err="1">
                <a:solidFill>
                  <a:srgbClr val="000000"/>
                </a:solidFill>
              </a:rPr>
              <a:t>Mingfeng</a:t>
            </a:r>
            <a:r>
              <a:rPr lang="en-US" sz="600" dirty="0">
                <a:solidFill>
                  <a:srgbClr val="000000"/>
                </a:solidFill>
              </a:rPr>
              <a:t> Li, Yale University; Sirisha </a:t>
            </a:r>
            <a:r>
              <a:rPr lang="en-US" sz="600" dirty="0" err="1">
                <a:solidFill>
                  <a:srgbClr val="000000"/>
                </a:solidFill>
              </a:rPr>
              <a:t>Pochareddy</a:t>
            </a:r>
            <a:r>
              <a:rPr lang="en-US" sz="600" dirty="0">
                <a:solidFill>
                  <a:srgbClr val="000000"/>
                </a:solidFill>
              </a:rPr>
              <a:t>, Yale University; </a:t>
            </a:r>
            <a:r>
              <a:rPr lang="en-US" sz="600" dirty="0" err="1">
                <a:solidFill>
                  <a:srgbClr val="000000"/>
                </a:solidFill>
              </a:rPr>
              <a:t>Nenad</a:t>
            </a:r>
            <a:r>
              <a:rPr lang="en-US" sz="600" dirty="0">
                <a:solidFill>
                  <a:srgbClr val="000000"/>
                </a:solidFill>
              </a:rPr>
              <a:t> </a:t>
            </a:r>
            <a:r>
              <a:rPr lang="en-US" sz="600" dirty="0" err="1">
                <a:solidFill>
                  <a:srgbClr val="000000"/>
                </a:solidFill>
              </a:rPr>
              <a:t>Sestan</a:t>
            </a:r>
            <a:r>
              <a:rPr lang="en-US" sz="600" dirty="0">
                <a:solidFill>
                  <a:srgbClr val="000000"/>
                </a:solidFill>
              </a:rPr>
              <a:t>, Yale University; Mario </a:t>
            </a:r>
            <a:r>
              <a:rPr lang="en-US" sz="600" dirty="0" err="1">
                <a:solidFill>
                  <a:srgbClr val="000000"/>
                </a:solidFill>
              </a:rPr>
              <a:t>Skarica</a:t>
            </a:r>
            <a:r>
              <a:rPr lang="en-US" sz="600" dirty="0">
                <a:solidFill>
                  <a:srgbClr val="000000"/>
                </a:solidFill>
              </a:rPr>
              <a:t>, Yale University; Zhen Li, Yale University; Andre M.M. Sousa, Yale University; Gabriel </a:t>
            </a:r>
            <a:r>
              <a:rPr lang="en-US" sz="600" dirty="0" err="1">
                <a:solidFill>
                  <a:srgbClr val="000000"/>
                </a:solidFill>
              </a:rPr>
              <a:t>Santpere</a:t>
            </a:r>
            <a:r>
              <a:rPr lang="en-US" sz="600" dirty="0">
                <a:solidFill>
                  <a:srgbClr val="000000"/>
                </a:solidFill>
              </a:rPr>
              <a:t>, Yale University; </a:t>
            </a:r>
            <a:r>
              <a:rPr lang="en-US" sz="600" dirty="0" err="1">
                <a:solidFill>
                  <a:srgbClr val="000000"/>
                </a:solidFill>
              </a:rPr>
              <a:t>Jinmyung</a:t>
            </a:r>
            <a:r>
              <a:rPr lang="en-US" sz="600" dirty="0">
                <a:solidFill>
                  <a:srgbClr val="000000"/>
                </a:solidFill>
              </a:rPr>
              <a:t> Choi, Yale University; Ying Zhu, Yale University; </a:t>
            </a:r>
            <a:r>
              <a:rPr lang="en-US" sz="600" dirty="0" err="1">
                <a:solidFill>
                  <a:srgbClr val="000000"/>
                </a:solidFill>
              </a:rPr>
              <a:t>Tianliuyun</a:t>
            </a:r>
            <a:r>
              <a:rPr lang="en-US" sz="600" dirty="0">
                <a:solidFill>
                  <a:srgbClr val="000000"/>
                </a:solidFill>
              </a:rPr>
              <a:t> Gao, Yale University; Daniel J Miller, Yale University; Adriana </a:t>
            </a:r>
            <a:r>
              <a:rPr lang="en-US" sz="600" dirty="0" err="1">
                <a:solidFill>
                  <a:srgbClr val="000000"/>
                </a:solidFill>
              </a:rPr>
              <a:t>Cherskov</a:t>
            </a:r>
            <a:r>
              <a:rPr lang="en-US" sz="600" dirty="0">
                <a:solidFill>
                  <a:srgbClr val="000000"/>
                </a:solidFill>
              </a:rPr>
              <a:t>, Yale University; Mo Yang, Yale University; Anahita </a:t>
            </a:r>
            <a:r>
              <a:rPr lang="en-US" sz="600" dirty="0" err="1">
                <a:solidFill>
                  <a:srgbClr val="000000"/>
                </a:solidFill>
              </a:rPr>
              <a:t>Amiri</a:t>
            </a:r>
            <a:r>
              <a:rPr lang="en-US" sz="600" dirty="0">
                <a:solidFill>
                  <a:srgbClr val="000000"/>
                </a:solidFill>
              </a:rPr>
              <a:t>, Yale University; </a:t>
            </a:r>
            <a:r>
              <a:rPr lang="en-US" sz="600" dirty="0" err="1">
                <a:solidFill>
                  <a:srgbClr val="000000"/>
                </a:solidFill>
              </a:rPr>
              <a:t>Gianfilippo</a:t>
            </a:r>
            <a:r>
              <a:rPr lang="en-US" sz="600" dirty="0">
                <a:solidFill>
                  <a:srgbClr val="000000"/>
                </a:solidFill>
              </a:rPr>
              <a:t> Coppola, Yale University; Jessica </a:t>
            </a:r>
            <a:r>
              <a:rPr lang="en-US" sz="600" dirty="0" err="1">
                <a:solidFill>
                  <a:srgbClr val="000000"/>
                </a:solidFill>
              </a:rPr>
              <a:t>Mariani</a:t>
            </a:r>
            <a:r>
              <a:rPr lang="en-US" sz="600" dirty="0">
                <a:solidFill>
                  <a:srgbClr val="000000"/>
                </a:solidFill>
              </a:rPr>
              <a:t>, Yale University; Soraya Scuderi, Yale University; Anna </a:t>
            </a:r>
            <a:r>
              <a:rPr lang="en-US" sz="600" dirty="0" err="1">
                <a:solidFill>
                  <a:srgbClr val="000000"/>
                </a:solidFill>
              </a:rPr>
              <a:t>Szekely</a:t>
            </a:r>
            <a:r>
              <a:rPr lang="en-US" sz="600" dirty="0">
                <a:solidFill>
                  <a:srgbClr val="000000"/>
                </a:solidFill>
              </a:rPr>
              <a:t>, Yale University; Flora M </a:t>
            </a:r>
            <a:r>
              <a:rPr lang="en-US" sz="600" dirty="0" err="1">
                <a:solidFill>
                  <a:srgbClr val="000000"/>
                </a:solidFill>
              </a:rPr>
              <a:t>Vaccarino</a:t>
            </a:r>
            <a:r>
              <a:rPr lang="en-US" sz="600" dirty="0">
                <a:solidFill>
                  <a:srgbClr val="000000"/>
                </a:solidFill>
              </a:rPr>
              <a:t>, Yale University; </a:t>
            </a:r>
            <a:r>
              <a:rPr lang="en-US" sz="600" dirty="0" err="1">
                <a:solidFill>
                  <a:srgbClr val="000000"/>
                </a:solidFill>
              </a:rPr>
              <a:t>Feinan</a:t>
            </a:r>
            <a:r>
              <a:rPr lang="en-US" sz="600" dirty="0">
                <a:solidFill>
                  <a:srgbClr val="000000"/>
                </a:solidFill>
              </a:rPr>
              <a:t> Wu, Yale University; Sherman Weissman, Yale University; </a:t>
            </a:r>
            <a:r>
              <a:rPr lang="en-US" sz="600" dirty="0" err="1">
                <a:solidFill>
                  <a:srgbClr val="000000"/>
                </a:solidFill>
              </a:rPr>
              <a:t>Tanmoy</a:t>
            </a:r>
            <a:r>
              <a:rPr lang="en-US" sz="600" dirty="0">
                <a:solidFill>
                  <a:srgbClr val="000000"/>
                </a:solidFill>
              </a:rPr>
              <a:t> </a:t>
            </a:r>
            <a:r>
              <a:rPr lang="en-US" sz="600" dirty="0" err="1">
                <a:solidFill>
                  <a:srgbClr val="000000"/>
                </a:solidFill>
              </a:rPr>
              <a:t>Roychowdhury</a:t>
            </a:r>
            <a:r>
              <a:rPr lang="en-US" sz="600" dirty="0">
                <a:solidFill>
                  <a:srgbClr val="000000"/>
                </a:solidFill>
              </a:rPr>
              <a:t>, Mayo Clinic Rochester; </a:t>
            </a:r>
            <a:r>
              <a:rPr lang="en-US" sz="600" dirty="0" err="1">
                <a:solidFill>
                  <a:srgbClr val="000000"/>
                </a:solidFill>
              </a:rPr>
              <a:t>Alexej</a:t>
            </a:r>
            <a:r>
              <a:rPr lang="en-US" sz="600" dirty="0">
                <a:solidFill>
                  <a:srgbClr val="000000"/>
                </a:solidFill>
              </a:rPr>
              <a:t> </a:t>
            </a:r>
            <a:r>
              <a:rPr lang="en-US" sz="600" dirty="0" err="1">
                <a:solidFill>
                  <a:srgbClr val="000000"/>
                </a:solidFill>
              </a:rPr>
              <a:t>Abyzov</a:t>
            </a:r>
            <a:r>
              <a:rPr lang="en-US" sz="600" dirty="0">
                <a:solidFill>
                  <a:srgbClr val="000000"/>
                </a:solidFill>
              </a:rPr>
              <a:t>, Mayo Clinic Rochester;</a:t>
            </a:r>
            <a:r>
              <a:rPr lang="en-US" sz="600" dirty="0">
                <a:solidFill>
                  <a:srgbClr val="000000"/>
                </a:solidFill>
                <a:latin typeface="Arial" panose="020B0604020202020204" pitchFamily="34" charset="0"/>
                <a:ea typeface="Arial" panose="020B0604020202020204" pitchFamily="34" charset="0"/>
              </a:rPr>
              <a:t>.</a:t>
            </a:r>
          </a:p>
        </p:txBody>
      </p:sp>
      <p:sp>
        <p:nvSpPr>
          <p:cNvPr id="7" name="Rectangle 6">
            <a:extLst>
              <a:ext uri="{FF2B5EF4-FFF2-40B4-BE49-F238E27FC236}">
                <a16:creationId xmlns:a16="http://schemas.microsoft.com/office/drawing/2014/main" xmlns="" id="{61DC0667-85A2-AB46-9AA5-B641EAFFB362}"/>
              </a:ext>
            </a:extLst>
          </p:cNvPr>
          <p:cNvSpPr/>
          <p:nvPr/>
        </p:nvSpPr>
        <p:spPr>
          <a:xfrm>
            <a:off x="2635396" y="132595"/>
            <a:ext cx="6508605" cy="3243196"/>
          </a:xfrm>
          <a:prstGeom prst="rect">
            <a:avLst/>
          </a:prstGeom>
        </p:spPr>
        <p:txBody>
          <a:bodyPr wrap="square">
            <a:spAutoFit/>
          </a:bodyPr>
          <a:lstStyle/>
          <a:p>
            <a:pPr>
              <a:lnSpc>
                <a:spcPct val="115000"/>
              </a:lnSpc>
            </a:pPr>
            <a:r>
              <a:rPr lang="en-US" sz="1600" dirty="0">
                <a:solidFill>
                  <a:srgbClr val="000000"/>
                </a:solidFill>
                <a:latin typeface="Arial" panose="020B0604020202020204" pitchFamily="34" charset="0"/>
                <a:ea typeface="Arial" panose="020B0604020202020204" pitchFamily="34" charset="0"/>
              </a:rPr>
              <a:t>“Adult Capstone” Team </a:t>
            </a:r>
            <a:r>
              <a:rPr lang="mr-IN" sz="1600" dirty="0">
                <a:solidFill>
                  <a:srgbClr val="000000"/>
                </a:solidFill>
                <a:latin typeface="Arial" panose="020B0604020202020204" pitchFamily="34" charset="0"/>
                <a:ea typeface="Arial" panose="020B0604020202020204" pitchFamily="34" charset="0"/>
              </a:rPr>
              <a:t>–</a:t>
            </a:r>
            <a:r>
              <a:rPr lang="en-US" sz="1600" dirty="0">
                <a:solidFill>
                  <a:srgbClr val="000000"/>
                </a:solidFill>
                <a:latin typeface="Arial" panose="020B0604020202020204" pitchFamily="34" charset="0"/>
                <a:ea typeface="Arial" panose="020B0604020202020204" pitchFamily="34" charset="0"/>
              </a:rPr>
              <a:t> 1 of 3 capstones</a:t>
            </a:r>
          </a:p>
          <a:p>
            <a:pPr>
              <a:lnSpc>
                <a:spcPct val="115000"/>
              </a:lnSpc>
            </a:pPr>
            <a:endParaRPr lang="en-US" sz="900" dirty="0">
              <a:solidFill>
                <a:srgbClr val="000000"/>
              </a:solidFill>
              <a:latin typeface="Arial" panose="020B0604020202020204" pitchFamily="34" charset="0"/>
              <a:ea typeface="Arial" panose="020B0604020202020204" pitchFamily="34" charset="0"/>
            </a:endParaRPr>
          </a:p>
          <a:p>
            <a:r>
              <a:rPr lang="en-US" sz="1800" dirty="0">
                <a:solidFill>
                  <a:srgbClr val="C00000"/>
                </a:solidFill>
              </a:rPr>
              <a:t>Daifeng Wang, </a:t>
            </a:r>
            <a:r>
              <a:rPr lang="en-US" sz="1800" dirty="0" err="1">
                <a:solidFill>
                  <a:srgbClr val="C00000"/>
                </a:solidFill>
              </a:rPr>
              <a:t>Shuang</a:t>
            </a:r>
            <a:r>
              <a:rPr lang="en-US" sz="1800" dirty="0">
                <a:solidFill>
                  <a:srgbClr val="C00000"/>
                </a:solidFill>
              </a:rPr>
              <a:t> Liu, Jonathan </a:t>
            </a:r>
            <a:r>
              <a:rPr lang="en-US" sz="1800" dirty="0" err="1">
                <a:solidFill>
                  <a:srgbClr val="C00000"/>
                </a:solidFill>
              </a:rPr>
              <a:t>Warrell</a:t>
            </a:r>
            <a:r>
              <a:rPr lang="en-US" sz="1800" dirty="0">
                <a:solidFill>
                  <a:srgbClr val="C00000"/>
                </a:solidFill>
              </a:rPr>
              <a:t>, </a:t>
            </a:r>
            <a:r>
              <a:rPr lang="en-US" sz="1800" dirty="0" err="1">
                <a:solidFill>
                  <a:srgbClr val="C00000"/>
                </a:solidFill>
              </a:rPr>
              <a:t>Hyejung</a:t>
            </a:r>
            <a:r>
              <a:rPr lang="en-US" sz="1800" dirty="0">
                <a:solidFill>
                  <a:srgbClr val="C00000"/>
                </a:solidFill>
              </a:rPr>
              <a:t> Won, Xu Shi, Fabio Navarro, Declan Clarke, </a:t>
            </a:r>
            <a:r>
              <a:rPr lang="en-US" sz="1800" dirty="0" err="1">
                <a:solidFill>
                  <a:srgbClr val="C00000"/>
                </a:solidFill>
              </a:rPr>
              <a:t>Mengting</a:t>
            </a:r>
            <a:r>
              <a:rPr lang="en-US" sz="1800" dirty="0">
                <a:solidFill>
                  <a:srgbClr val="C00000"/>
                </a:solidFill>
              </a:rPr>
              <a:t> Gu, Prashant Emani</a:t>
            </a:r>
            <a:r>
              <a:rPr lang="en-US" dirty="0">
                <a:solidFill>
                  <a:srgbClr val="000000"/>
                </a:solidFill>
              </a:rPr>
              <a:t>, Yucheng T. Yang, Min Xu, Michael </a:t>
            </a:r>
            <a:r>
              <a:rPr lang="en-US" dirty="0" err="1">
                <a:solidFill>
                  <a:srgbClr val="000000"/>
                </a:solidFill>
              </a:rPr>
              <a:t>Gandal</a:t>
            </a:r>
            <a:r>
              <a:rPr lang="en-US" dirty="0">
                <a:solidFill>
                  <a:srgbClr val="000000"/>
                </a:solidFill>
              </a:rPr>
              <a:t>, </a:t>
            </a:r>
            <a:r>
              <a:rPr lang="en-US" dirty="0" err="1">
                <a:solidFill>
                  <a:srgbClr val="000000"/>
                </a:solidFill>
              </a:rPr>
              <a:t>Shaoke</a:t>
            </a:r>
            <a:r>
              <a:rPr lang="en-US" dirty="0">
                <a:solidFill>
                  <a:srgbClr val="000000"/>
                </a:solidFill>
              </a:rPr>
              <a:t> Lou, Jing Zhang, Jonathan J. Park, </a:t>
            </a:r>
            <a:r>
              <a:rPr lang="en-US" dirty="0" err="1">
                <a:solidFill>
                  <a:srgbClr val="000000"/>
                </a:solidFill>
              </a:rPr>
              <a:t>Chengfei</a:t>
            </a:r>
            <a:r>
              <a:rPr lang="en-US" dirty="0">
                <a:solidFill>
                  <a:srgbClr val="000000"/>
                </a:solidFill>
              </a:rPr>
              <a:t> Yan, </a:t>
            </a:r>
            <a:r>
              <a:rPr lang="en-US" dirty="0" err="1">
                <a:solidFill>
                  <a:srgbClr val="000000"/>
                </a:solidFill>
              </a:rPr>
              <a:t>Suhn</a:t>
            </a:r>
            <a:r>
              <a:rPr lang="en-US" dirty="0">
                <a:solidFill>
                  <a:srgbClr val="000000"/>
                </a:solidFill>
              </a:rPr>
              <a:t> Kyong </a:t>
            </a:r>
            <a:r>
              <a:rPr lang="en-US" dirty="0" err="1">
                <a:solidFill>
                  <a:srgbClr val="000000"/>
                </a:solidFill>
              </a:rPr>
              <a:t>Rhie</a:t>
            </a:r>
            <a:r>
              <a:rPr lang="en-US" dirty="0">
                <a:solidFill>
                  <a:srgbClr val="000000"/>
                </a:solidFill>
              </a:rPr>
              <a:t>, </a:t>
            </a:r>
            <a:r>
              <a:rPr lang="en-US" dirty="0" err="1">
                <a:solidFill>
                  <a:srgbClr val="000000"/>
                </a:solidFill>
              </a:rPr>
              <a:t>Kasidet</a:t>
            </a:r>
            <a:r>
              <a:rPr lang="en-US" dirty="0">
                <a:solidFill>
                  <a:srgbClr val="000000"/>
                </a:solidFill>
              </a:rPr>
              <a:t> </a:t>
            </a:r>
            <a:r>
              <a:rPr lang="en-US" dirty="0" err="1">
                <a:solidFill>
                  <a:srgbClr val="000000"/>
                </a:solidFill>
              </a:rPr>
              <a:t>Manakongtreecheep</a:t>
            </a:r>
            <a:r>
              <a:rPr lang="en-US" dirty="0">
                <a:solidFill>
                  <a:srgbClr val="000000"/>
                </a:solidFill>
              </a:rPr>
              <a:t>, Holly Zhou, Aparna Nathan, Mette Peters, Eugenio </a:t>
            </a:r>
            <a:r>
              <a:rPr lang="en-US" dirty="0" err="1">
                <a:solidFill>
                  <a:srgbClr val="000000"/>
                </a:solidFill>
              </a:rPr>
              <a:t>Mattei</a:t>
            </a:r>
            <a:r>
              <a:rPr lang="en-US" dirty="0">
                <a:solidFill>
                  <a:srgbClr val="000000"/>
                </a:solidFill>
              </a:rPr>
              <a:t>, Dominic Fitzgerald, Tonya Brunetti, Jill Moore, Yan Jiang, Kiran </a:t>
            </a:r>
            <a:r>
              <a:rPr lang="en-US" dirty="0" err="1">
                <a:solidFill>
                  <a:srgbClr val="000000"/>
                </a:solidFill>
              </a:rPr>
              <a:t>Girdhar</a:t>
            </a:r>
            <a:r>
              <a:rPr lang="en-US" dirty="0">
                <a:solidFill>
                  <a:srgbClr val="000000"/>
                </a:solidFill>
              </a:rPr>
              <a:t>, Gabriel Hoffman, Selim </a:t>
            </a:r>
            <a:r>
              <a:rPr lang="en-US" dirty="0" err="1">
                <a:solidFill>
                  <a:srgbClr val="000000"/>
                </a:solidFill>
              </a:rPr>
              <a:t>Kalayci</a:t>
            </a:r>
            <a:r>
              <a:rPr lang="en-US" dirty="0">
                <a:solidFill>
                  <a:srgbClr val="000000"/>
                </a:solidFill>
              </a:rPr>
              <a:t>, Zeynep </a:t>
            </a:r>
            <a:r>
              <a:rPr lang="en-US" dirty="0" err="1">
                <a:solidFill>
                  <a:srgbClr val="000000"/>
                </a:solidFill>
              </a:rPr>
              <a:t>Hulya</a:t>
            </a:r>
            <a:r>
              <a:rPr lang="en-US" dirty="0">
                <a:solidFill>
                  <a:srgbClr val="000000"/>
                </a:solidFill>
              </a:rPr>
              <a:t> </a:t>
            </a:r>
            <a:r>
              <a:rPr lang="en-US" dirty="0" err="1">
                <a:solidFill>
                  <a:srgbClr val="000000"/>
                </a:solidFill>
              </a:rPr>
              <a:t>Gumus</a:t>
            </a:r>
            <a:r>
              <a:rPr lang="en-US" dirty="0">
                <a:solidFill>
                  <a:srgbClr val="000000"/>
                </a:solidFill>
              </a:rPr>
              <a:t>, Greg Crawford,</a:t>
            </a:r>
            <a:br>
              <a:rPr lang="en-US" dirty="0">
                <a:solidFill>
                  <a:srgbClr val="000000"/>
                </a:solidFill>
              </a:rPr>
            </a:br>
            <a:r>
              <a:rPr lang="en-US" sz="1800" dirty="0" err="1">
                <a:solidFill>
                  <a:srgbClr val="4BAB50"/>
                </a:solidFill>
              </a:rPr>
              <a:t>PsychENCODE</a:t>
            </a:r>
            <a:r>
              <a:rPr lang="en-US" sz="1800" dirty="0">
                <a:solidFill>
                  <a:srgbClr val="4BAB50"/>
                </a:solidFill>
              </a:rPr>
              <a:t> Consortium</a:t>
            </a:r>
            <a:r>
              <a:rPr lang="en-US" dirty="0">
                <a:solidFill>
                  <a:srgbClr val="000000"/>
                </a:solidFill>
              </a:rPr>
              <a:t>,</a:t>
            </a:r>
            <a:br>
              <a:rPr lang="en-US" dirty="0">
                <a:solidFill>
                  <a:srgbClr val="000000"/>
                </a:solidFill>
              </a:rPr>
            </a:br>
            <a:r>
              <a:rPr lang="en-US" dirty="0" err="1">
                <a:solidFill>
                  <a:srgbClr val="000000"/>
                </a:solidFill>
              </a:rPr>
              <a:t>Panos</a:t>
            </a:r>
            <a:r>
              <a:rPr lang="en-US" dirty="0">
                <a:solidFill>
                  <a:srgbClr val="000000"/>
                </a:solidFill>
              </a:rPr>
              <a:t> Roussos, </a:t>
            </a:r>
            <a:r>
              <a:rPr lang="en-US" dirty="0" err="1">
                <a:solidFill>
                  <a:srgbClr val="000000"/>
                </a:solidFill>
              </a:rPr>
              <a:t>Schahram</a:t>
            </a:r>
            <a:r>
              <a:rPr lang="en-US" dirty="0">
                <a:solidFill>
                  <a:srgbClr val="000000"/>
                </a:solidFill>
              </a:rPr>
              <a:t> </a:t>
            </a:r>
            <a:r>
              <a:rPr lang="en-US" dirty="0" err="1">
                <a:solidFill>
                  <a:srgbClr val="000000"/>
                </a:solidFill>
              </a:rPr>
              <a:t>Akbarian</a:t>
            </a:r>
            <a:r>
              <a:rPr lang="en-US" dirty="0">
                <a:solidFill>
                  <a:srgbClr val="000000"/>
                </a:solidFill>
              </a:rPr>
              <a:t>, Andrew E. Jaffe, Kevin White, </a:t>
            </a:r>
            <a:r>
              <a:rPr lang="en-US" dirty="0" err="1">
                <a:solidFill>
                  <a:srgbClr val="000000"/>
                </a:solidFill>
              </a:rPr>
              <a:t>Zhiping</a:t>
            </a:r>
            <a:r>
              <a:rPr lang="en-US" dirty="0">
                <a:solidFill>
                  <a:srgbClr val="000000"/>
                </a:solidFill>
              </a:rPr>
              <a:t> Weng, </a:t>
            </a:r>
            <a:r>
              <a:rPr lang="en-US" dirty="0" err="1">
                <a:solidFill>
                  <a:srgbClr val="000000"/>
                </a:solidFill>
              </a:rPr>
              <a:t>Nenad</a:t>
            </a:r>
            <a:r>
              <a:rPr lang="en-US" dirty="0">
                <a:solidFill>
                  <a:srgbClr val="000000"/>
                </a:solidFill>
              </a:rPr>
              <a:t> </a:t>
            </a:r>
            <a:r>
              <a:rPr lang="en-US" dirty="0" err="1">
                <a:solidFill>
                  <a:srgbClr val="000000"/>
                </a:solidFill>
              </a:rPr>
              <a:t>Sestan</a:t>
            </a:r>
            <a:r>
              <a:rPr lang="en-US" dirty="0">
                <a:solidFill>
                  <a:srgbClr val="000000"/>
                </a:solidFill>
              </a:rPr>
              <a:t>, </a:t>
            </a:r>
            <a:br>
              <a:rPr lang="en-US" dirty="0">
                <a:solidFill>
                  <a:srgbClr val="000000"/>
                </a:solidFill>
              </a:rPr>
            </a:br>
            <a:r>
              <a:rPr lang="en-US" sz="1800" dirty="0">
                <a:solidFill>
                  <a:srgbClr val="C00000"/>
                </a:solidFill>
              </a:rPr>
              <a:t>Daniel H. </a:t>
            </a:r>
            <a:r>
              <a:rPr lang="en-US" sz="1800" dirty="0" err="1">
                <a:solidFill>
                  <a:srgbClr val="C00000"/>
                </a:solidFill>
              </a:rPr>
              <a:t>Geschwind</a:t>
            </a:r>
            <a:r>
              <a:rPr lang="en-US" sz="1800" dirty="0">
                <a:solidFill>
                  <a:srgbClr val="C00000"/>
                </a:solidFill>
              </a:rPr>
              <a:t>, James A. Knowles, Mark Gerstein</a:t>
            </a:r>
          </a:p>
          <a:p>
            <a:endParaRPr lang="en-US" sz="1600" dirty="0">
              <a:solidFill>
                <a:srgbClr val="C00000"/>
              </a:solidFill>
            </a:endParaRPr>
          </a:p>
        </p:txBody>
      </p:sp>
      <p:sp>
        <p:nvSpPr>
          <p:cNvPr id="8" name="Rectangle 7">
            <a:extLst>
              <a:ext uri="{FF2B5EF4-FFF2-40B4-BE49-F238E27FC236}">
                <a16:creationId xmlns:a16="http://schemas.microsoft.com/office/drawing/2014/main" xmlns="" id="{9FDFC7A3-04E5-7346-9BE8-C5B910A5CBDA}"/>
              </a:ext>
            </a:extLst>
          </p:cNvPr>
          <p:cNvSpPr/>
          <p:nvPr/>
        </p:nvSpPr>
        <p:spPr>
          <a:xfrm>
            <a:off x="2658599" y="2946868"/>
            <a:ext cx="3162706" cy="553998"/>
          </a:xfrm>
          <a:prstGeom prst="rect">
            <a:avLst/>
          </a:prstGeom>
        </p:spPr>
        <p:txBody>
          <a:bodyPr wrap="square">
            <a:spAutoFit/>
          </a:bodyPr>
          <a:lstStyle/>
          <a:p>
            <a:endParaRPr lang="en-US" dirty="0">
              <a:solidFill>
                <a:srgbClr val="000000"/>
              </a:solidFill>
            </a:endParaRPr>
          </a:p>
          <a:p>
            <a:r>
              <a:rPr lang="en-US" dirty="0">
                <a:solidFill>
                  <a:srgbClr val="000000"/>
                </a:solidFill>
              </a:rPr>
              <a:t>Dedicated to </a:t>
            </a:r>
            <a:r>
              <a:rPr lang="en-US" sz="1800" dirty="0">
                <a:solidFill>
                  <a:srgbClr val="2D2DB9">
                    <a:lumMod val="50000"/>
                  </a:srgbClr>
                </a:solidFill>
              </a:rPr>
              <a:t>Pamela </a:t>
            </a:r>
            <a:r>
              <a:rPr lang="en-US" sz="1800" dirty="0" err="1">
                <a:solidFill>
                  <a:srgbClr val="2D2DB9">
                    <a:lumMod val="50000"/>
                  </a:srgbClr>
                </a:solidFill>
              </a:rPr>
              <a:t>Sklar</a:t>
            </a:r>
            <a:endParaRPr lang="en-US" sz="1400" dirty="0">
              <a:solidFill>
                <a:srgbClr val="2D2DB9">
                  <a:lumMod val="50000"/>
                </a:srgbClr>
              </a:solidFill>
            </a:endParaRPr>
          </a:p>
        </p:txBody>
      </p:sp>
    </p:spTree>
    <p:extLst>
      <p:ext uri="{BB962C8B-B14F-4D97-AF65-F5344CB8AC3E}">
        <p14:creationId xmlns:p14="http://schemas.microsoft.com/office/powerpoint/2010/main" val="23536749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10A871-03C6-FD45-87E7-1DC896B17199}"/>
              </a:ext>
            </a:extLst>
          </p:cNvPr>
          <p:cNvSpPr>
            <a:spLocks noGrp="1"/>
          </p:cNvSpPr>
          <p:nvPr>
            <p:ph type="title"/>
          </p:nvPr>
        </p:nvSpPr>
        <p:spPr/>
        <p:txBody>
          <a:bodyPr/>
          <a:lstStyle/>
          <a:p>
            <a:r>
              <a:rPr lang="en-US" dirty="0"/>
              <a:t>Developmental Capstone</a:t>
            </a:r>
          </a:p>
        </p:txBody>
      </p:sp>
      <p:sp>
        <p:nvSpPr>
          <p:cNvPr id="3" name="Content Placeholder 2">
            <a:extLst>
              <a:ext uri="{FF2B5EF4-FFF2-40B4-BE49-F238E27FC236}">
                <a16:creationId xmlns:a16="http://schemas.microsoft.com/office/drawing/2014/main" xmlns="" id="{64BA34BC-B4D1-634D-98B2-EDD91B4303A8}"/>
              </a:ext>
            </a:extLst>
          </p:cNvPr>
          <p:cNvSpPr>
            <a:spLocks noGrp="1"/>
          </p:cNvSpPr>
          <p:nvPr>
            <p:ph idx="1"/>
          </p:nvPr>
        </p:nvSpPr>
        <p:spPr/>
        <p:txBody>
          <a:bodyPr/>
          <a:lstStyle/>
          <a:p>
            <a:r>
              <a:rPr lang="en-US" b="1" dirty="0">
                <a:solidFill>
                  <a:srgbClr val="C00000"/>
                </a:solidFill>
              </a:rPr>
              <a:t>M Li, G </a:t>
            </a:r>
            <a:r>
              <a:rPr lang="en-US" b="1" dirty="0" err="1">
                <a:solidFill>
                  <a:srgbClr val="C00000"/>
                </a:solidFill>
              </a:rPr>
              <a:t>Santpere</a:t>
            </a:r>
            <a:r>
              <a:rPr lang="en-US" b="1" dirty="0">
                <a:solidFill>
                  <a:srgbClr val="C00000"/>
                </a:solidFill>
              </a:rPr>
              <a:t>, Y Imamura </a:t>
            </a:r>
            <a:r>
              <a:rPr lang="en-US" b="1" dirty="0" err="1">
                <a:solidFill>
                  <a:srgbClr val="C00000"/>
                </a:solidFill>
              </a:rPr>
              <a:t>Kawasawa</a:t>
            </a:r>
            <a:r>
              <a:rPr lang="en-US" b="1" dirty="0">
                <a:solidFill>
                  <a:srgbClr val="C00000"/>
                </a:solidFill>
              </a:rPr>
              <a:t>, </a:t>
            </a:r>
            <a:br>
              <a:rPr lang="en-US" b="1" dirty="0">
                <a:solidFill>
                  <a:srgbClr val="C00000"/>
                </a:solidFill>
              </a:rPr>
            </a:br>
            <a:r>
              <a:rPr lang="en-US" b="1" dirty="0">
                <a:solidFill>
                  <a:srgbClr val="C00000"/>
                </a:solidFill>
              </a:rPr>
              <a:t>OV </a:t>
            </a:r>
            <a:r>
              <a:rPr lang="en-US" b="1" dirty="0" err="1">
                <a:solidFill>
                  <a:srgbClr val="C00000"/>
                </a:solidFill>
              </a:rPr>
              <a:t>Evgrafov</a:t>
            </a:r>
            <a:r>
              <a:rPr lang="en-US" b="1" dirty="0">
                <a:solidFill>
                  <a:srgbClr val="C00000"/>
                </a:solidFill>
              </a:rPr>
              <a:t>, FO Gulden, S </a:t>
            </a:r>
            <a:r>
              <a:rPr lang="en-US" b="1" dirty="0" err="1">
                <a:solidFill>
                  <a:srgbClr val="C00000"/>
                </a:solidFill>
              </a:rPr>
              <a:t>Pochareddy</a:t>
            </a:r>
            <a:r>
              <a:rPr lang="en-US" b="1" dirty="0">
                <a:solidFill>
                  <a:srgbClr val="C00000"/>
                </a:solidFill>
              </a:rPr>
              <a:t>, </a:t>
            </a:r>
            <a:br>
              <a:rPr lang="en-US" b="1" dirty="0">
                <a:solidFill>
                  <a:srgbClr val="C00000"/>
                </a:solidFill>
              </a:rPr>
            </a:br>
            <a:r>
              <a:rPr lang="en-US" b="1" dirty="0">
                <a:solidFill>
                  <a:srgbClr val="C00000"/>
                </a:solidFill>
              </a:rPr>
              <a:t>SM </a:t>
            </a:r>
            <a:r>
              <a:rPr lang="en-US" b="1" dirty="0" err="1">
                <a:solidFill>
                  <a:srgbClr val="C00000"/>
                </a:solidFill>
              </a:rPr>
              <a:t>Sunkin</a:t>
            </a:r>
            <a:r>
              <a:rPr lang="en-US" b="1" dirty="0">
                <a:solidFill>
                  <a:srgbClr val="C00000"/>
                </a:solidFill>
              </a:rPr>
              <a:t>, Z Li, Y Shin</a:t>
            </a:r>
            <a:r>
              <a:rPr lang="en-US" dirty="0"/>
              <a:t>,</a:t>
            </a:r>
            <a:br>
              <a:rPr lang="en-US" dirty="0"/>
            </a:br>
            <a:r>
              <a:rPr lang="en-US" dirty="0"/>
              <a:t/>
            </a:r>
            <a:br>
              <a:rPr lang="en-US" dirty="0"/>
            </a:br>
            <a:r>
              <a:rPr lang="en-US" sz="1400" dirty="0" smtClean="0"/>
              <a:t>Y </a:t>
            </a:r>
            <a:r>
              <a:rPr lang="en-US" sz="1400" dirty="0"/>
              <a:t>Zhu, AMM Sousa, DM </a:t>
            </a:r>
            <a:r>
              <a:rPr lang="en-US" sz="1400" dirty="0" err="1"/>
              <a:t>Werling</a:t>
            </a:r>
            <a:r>
              <a:rPr lang="en-US" sz="1400" dirty="0"/>
              <a:t>, RR Kitchen, HJ Kang, M </a:t>
            </a:r>
            <a:r>
              <a:rPr lang="en-US" sz="1400" dirty="0" err="1"/>
              <a:t>Pletikos</a:t>
            </a:r>
            <a:r>
              <a:rPr lang="en-US" sz="1400" dirty="0"/>
              <a:t>, J Choi, S Muchnik, X Xu, D Wang, B </a:t>
            </a:r>
            <a:r>
              <a:rPr lang="en-US" sz="1400" dirty="0" err="1"/>
              <a:t>Lorente-Galdos</a:t>
            </a:r>
            <a:r>
              <a:rPr lang="en-US" sz="1400" dirty="0"/>
              <a:t>, S Liu, P </a:t>
            </a:r>
            <a:r>
              <a:rPr lang="en-US" sz="1400" dirty="0" err="1"/>
              <a:t>Giusti</a:t>
            </a:r>
            <a:r>
              <a:rPr lang="en-US" sz="1400" dirty="0"/>
              <a:t>-Rodriguez, H Won, CA de </a:t>
            </a:r>
            <a:r>
              <a:rPr lang="en-US" sz="1400" dirty="0" err="1"/>
              <a:t>Leeuw</a:t>
            </a:r>
            <a:r>
              <a:rPr lang="en-US" sz="1400" dirty="0"/>
              <a:t>, AF </a:t>
            </a:r>
            <a:r>
              <a:rPr lang="en-US" sz="1400" dirty="0" err="1"/>
              <a:t>Pardinas</a:t>
            </a:r>
            <a:r>
              <a:rPr lang="en-US" sz="1400" dirty="0"/>
              <a:t>, </a:t>
            </a:r>
            <a:r>
              <a:rPr lang="en-US" sz="1400" dirty="0" err="1"/>
              <a:t>BrainSpan</a:t>
            </a:r>
            <a:r>
              <a:rPr lang="en-US" sz="1400" dirty="0"/>
              <a:t> Consortium, </a:t>
            </a:r>
            <a:br>
              <a:rPr lang="en-US" sz="1400" dirty="0"/>
            </a:br>
            <a:r>
              <a:rPr lang="en-US" sz="1600" b="1" dirty="0" err="1">
                <a:solidFill>
                  <a:srgbClr val="00B050"/>
                </a:solidFill>
              </a:rPr>
              <a:t>PsychENCODE</a:t>
            </a:r>
            <a:r>
              <a:rPr lang="en-US" sz="1600" b="1" dirty="0">
                <a:solidFill>
                  <a:srgbClr val="00B050"/>
                </a:solidFill>
              </a:rPr>
              <a:t> Consortium, </a:t>
            </a:r>
            <a:r>
              <a:rPr lang="en-US" sz="1600" b="1" dirty="0" err="1">
                <a:solidFill>
                  <a:srgbClr val="00B050"/>
                </a:solidFill>
              </a:rPr>
              <a:t>PsychENCODE</a:t>
            </a:r>
            <a:r>
              <a:rPr lang="en-US" sz="1600" b="1" dirty="0">
                <a:solidFill>
                  <a:srgbClr val="00B050"/>
                </a:solidFill>
              </a:rPr>
              <a:t> Developmental Subgroup</a:t>
            </a:r>
            <a:r>
              <a:rPr lang="en-US" sz="1600" dirty="0"/>
              <a:t>, </a:t>
            </a:r>
            <a:r>
              <a:rPr lang="en-US" sz="1400" dirty="0"/>
              <a:t/>
            </a:r>
            <a:br>
              <a:rPr lang="en-US" sz="1400" dirty="0"/>
            </a:br>
            <a:r>
              <a:rPr lang="en-US" sz="1400" dirty="0"/>
              <a:t>M Hu, F </a:t>
            </a:r>
            <a:r>
              <a:rPr lang="en-US" sz="1400" dirty="0" err="1"/>
              <a:t>Jin</a:t>
            </a:r>
            <a:r>
              <a:rPr lang="en-US" sz="1400" dirty="0"/>
              <a:t>, Y Li, MJ Owen, MC O'Donovan, JTR Walters, D </a:t>
            </a:r>
            <a:r>
              <a:rPr lang="en-US" sz="1400" dirty="0" err="1"/>
              <a:t>Posthuma</a:t>
            </a:r>
            <a:r>
              <a:rPr lang="en-US" sz="1400" dirty="0"/>
              <a:t>, MA </a:t>
            </a:r>
            <a:r>
              <a:rPr lang="en-US" sz="1400" dirty="0" err="1"/>
              <a:t>Reimers</a:t>
            </a:r>
            <a:r>
              <a:rPr lang="en-US" sz="1400" dirty="0"/>
              <a:t>, P Levitt, DR Weinberger, TM Hyde, JE </a:t>
            </a:r>
            <a:r>
              <a:rPr lang="en-US" sz="1400" dirty="0" err="1"/>
              <a:t>Kleinman</a:t>
            </a:r>
            <a:r>
              <a:rPr lang="en-US" sz="1400" dirty="0"/>
              <a:t>, DH </a:t>
            </a:r>
            <a:r>
              <a:rPr lang="en-US" sz="1400" dirty="0" err="1"/>
              <a:t>Geschwind</a:t>
            </a:r>
            <a:r>
              <a:rPr lang="en-US" sz="1400" dirty="0"/>
              <a:t>, MJ </a:t>
            </a:r>
            <a:r>
              <a:rPr lang="en-US" sz="1400" dirty="0" err="1"/>
              <a:t>Hawrylycz</a:t>
            </a:r>
            <a:r>
              <a:rPr lang="en-US" sz="1400" dirty="0"/>
              <a:t>, MW State, SJ Sanders, PF Sullivan,</a:t>
            </a:r>
            <a:r>
              <a:rPr lang="en-US" dirty="0"/>
              <a:t> </a:t>
            </a:r>
            <a:br>
              <a:rPr lang="en-US" dirty="0"/>
            </a:br>
            <a:r>
              <a:rPr lang="en-US" dirty="0"/>
              <a:t/>
            </a:r>
            <a:br>
              <a:rPr lang="en-US" dirty="0"/>
            </a:br>
            <a:r>
              <a:rPr lang="en-US" b="1" dirty="0">
                <a:solidFill>
                  <a:srgbClr val="C00000"/>
                </a:solidFill>
              </a:rPr>
              <a:t>ES </a:t>
            </a:r>
            <a:r>
              <a:rPr lang="en-US" b="1" dirty="0" err="1">
                <a:solidFill>
                  <a:srgbClr val="C00000"/>
                </a:solidFill>
              </a:rPr>
              <a:t>Lein</a:t>
            </a:r>
            <a:r>
              <a:rPr lang="en-US" b="1" dirty="0">
                <a:solidFill>
                  <a:srgbClr val="C00000"/>
                </a:solidFill>
              </a:rPr>
              <a:t>, JA Knowles, N </a:t>
            </a:r>
            <a:r>
              <a:rPr lang="en-US" b="1" dirty="0" err="1">
                <a:solidFill>
                  <a:srgbClr val="C00000"/>
                </a:solidFill>
              </a:rPr>
              <a:t>Sestan</a:t>
            </a:r>
            <a:endParaRPr lang="en-US" b="1" dirty="0">
              <a:solidFill>
                <a:srgbClr val="C00000"/>
              </a:solidFill>
            </a:endParaRPr>
          </a:p>
        </p:txBody>
      </p:sp>
      <p:sp>
        <p:nvSpPr>
          <p:cNvPr id="4" name="Rectangle 3"/>
          <p:cNvSpPr/>
          <p:nvPr/>
        </p:nvSpPr>
        <p:spPr>
          <a:xfrm>
            <a:off x="919164" y="6107345"/>
            <a:ext cx="3163045" cy="523220"/>
          </a:xfrm>
          <a:prstGeom prst="rect">
            <a:avLst/>
          </a:prstGeom>
        </p:spPr>
        <p:txBody>
          <a:bodyPr wrap="none">
            <a:spAutoFit/>
          </a:bodyPr>
          <a:lstStyle/>
          <a:p>
            <a:r>
              <a:rPr lang="en" sz="2800">
                <a:solidFill>
                  <a:srgbClr val="000000"/>
                </a:solidFill>
              </a:rPr>
              <a:t>psychencode.org</a:t>
            </a:r>
            <a:endParaRPr lang="en-US" sz="2800" dirty="0">
              <a:solidFill>
                <a:srgbClr val="000000"/>
              </a:solidFill>
            </a:endParaRPr>
          </a:p>
        </p:txBody>
      </p:sp>
    </p:spTree>
    <p:extLst>
      <p:ext uri="{BB962C8B-B14F-4D97-AF65-F5344CB8AC3E}">
        <p14:creationId xmlns:p14="http://schemas.microsoft.com/office/powerpoint/2010/main" val="156593884"/>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58748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2936631" y="5428443"/>
            <a:ext cx="6090469" cy="141196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r">
              <a:spcBef>
                <a:spcPct val="20000"/>
              </a:spcBef>
            </a:pPr>
            <a:endParaRPr lang="en-US" sz="1000" b="0" dirty="0">
              <a:solidFill>
                <a:schemeClr val="tx1">
                  <a:lumMod val="95000"/>
                  <a:lumOff val="5000"/>
                </a:schemeClr>
              </a:solidFill>
            </a:endParaRPr>
          </a:p>
          <a:p>
            <a:pPr algn="r">
              <a:spcBef>
                <a:spcPct val="20000"/>
              </a:spcBef>
            </a:pPr>
            <a:r>
              <a:rPr lang="en-US" sz="2400" dirty="0" err="1" smtClean="0">
                <a:solidFill>
                  <a:srgbClr val="FF0000"/>
                </a:solidFill>
              </a:rPr>
              <a:t>GenoDock</a:t>
            </a:r>
            <a:r>
              <a:rPr lang="en-US" sz="1800" dirty="0" err="1" smtClean="0">
                <a:solidFill>
                  <a:srgbClr val="FF0000"/>
                </a:solidFill>
              </a:rPr>
              <a:t>.molmovdb.org</a:t>
            </a:r>
            <a:endParaRPr lang="en-US" sz="1800" dirty="0" smtClean="0">
              <a:solidFill>
                <a:srgbClr val="FF0000"/>
              </a:solidFill>
            </a:endParaRPr>
          </a:p>
          <a:p>
            <a:pPr algn="r">
              <a:spcBef>
                <a:spcPct val="20000"/>
              </a:spcBef>
            </a:pPr>
            <a:r>
              <a:rPr lang="en-US" sz="2400" dirty="0">
                <a:solidFill>
                  <a:schemeClr val="accent2"/>
                </a:solidFill>
              </a:rPr>
              <a:t>B Wang, C Yan</a:t>
            </a:r>
            <a:r>
              <a:rPr lang="en-US" sz="1600" b="0" dirty="0"/>
              <a:t>, </a:t>
            </a:r>
            <a:r>
              <a:rPr lang="en-US" sz="1600" b="0" dirty="0" smtClean="0"/>
              <a:t/>
            </a:r>
            <a:br>
              <a:rPr lang="en-US" sz="1600" b="0" dirty="0" smtClean="0"/>
            </a:br>
            <a:r>
              <a:rPr lang="en-US" sz="1400" b="0" dirty="0" smtClean="0"/>
              <a:t>S </a:t>
            </a:r>
            <a:r>
              <a:rPr lang="en-US" sz="1400" b="0" dirty="0"/>
              <a:t>Lou, P </a:t>
            </a:r>
            <a:r>
              <a:rPr lang="en-US" sz="1400" b="0" dirty="0" err="1"/>
              <a:t>Emani</a:t>
            </a:r>
            <a:r>
              <a:rPr lang="en-US" sz="1400" b="0" dirty="0"/>
              <a:t>, </a:t>
            </a:r>
            <a:r>
              <a:rPr lang="en-US" sz="1400" b="0" dirty="0" smtClean="0"/>
              <a:t>B </a:t>
            </a:r>
            <a:r>
              <a:rPr lang="en-US" sz="1400" b="0" dirty="0"/>
              <a:t>Li, M Xu, </a:t>
            </a:r>
            <a:r>
              <a:rPr lang="en-US" sz="1400" b="0" dirty="0" smtClean="0"/>
              <a:t>X Kong</a:t>
            </a:r>
            <a:r>
              <a:rPr lang="en-US" sz="1400" b="0" dirty="0"/>
              <a:t>, W Meyerson, Y Yang, D </a:t>
            </a:r>
            <a:r>
              <a:rPr lang="en-US" sz="1400" b="0" dirty="0" smtClean="0"/>
              <a:t>Lee</a:t>
            </a:r>
            <a:endParaRPr lang="en-US" sz="1400" b="0" dirty="0">
              <a:solidFill>
                <a:schemeClr val="tx1">
                  <a:lumMod val="95000"/>
                  <a:lumOff val="5000"/>
                </a:schemeClr>
              </a:solidFill>
            </a:endParaRPr>
          </a:p>
        </p:txBody>
      </p:sp>
      <p:sp>
        <p:nvSpPr>
          <p:cNvPr id="8" name="TextBox 7"/>
          <p:cNvSpPr txBox="1"/>
          <p:nvPr/>
        </p:nvSpPr>
        <p:spPr>
          <a:xfrm>
            <a:off x="123093" y="5729501"/>
            <a:ext cx="4140089" cy="1015663"/>
          </a:xfrm>
          <a:prstGeom prst="rect">
            <a:avLst/>
          </a:prstGeom>
          <a:noFill/>
          <a:ln>
            <a:noFill/>
          </a:ln>
        </p:spPr>
        <p:txBody>
          <a:bodyPr wrap="square" rtlCol="0">
            <a:spAutoFit/>
          </a:bodyPr>
          <a:lstStyle/>
          <a:p>
            <a:r>
              <a:rPr lang="en-US" sz="1400" b="0" dirty="0" smtClean="0"/>
              <a:t>See</a:t>
            </a:r>
            <a:r>
              <a:rPr lang="en-US" sz="1600" dirty="0" smtClean="0"/>
              <a:t> </a:t>
            </a:r>
            <a:br>
              <a:rPr lang="en-US" sz="1600" dirty="0" smtClean="0"/>
            </a:br>
            <a:r>
              <a:rPr lang="en-US" sz="2800" dirty="0" err="1" smtClean="0">
                <a:solidFill>
                  <a:srgbClr val="00B050"/>
                </a:solidFill>
              </a:rPr>
              <a:t>JOBS</a:t>
            </a:r>
            <a:r>
              <a:rPr lang="en-US" sz="2000" dirty="0" err="1" smtClean="0"/>
              <a:t>.gersteinlab.org</a:t>
            </a:r>
            <a:endParaRPr lang="en-US" sz="2000" dirty="0" smtClean="0"/>
          </a:p>
          <a:p>
            <a:r>
              <a:rPr lang="en-US" sz="1400" dirty="0"/>
              <a:t>Hiring </a:t>
            </a:r>
            <a:r>
              <a:rPr lang="en-US" sz="1400" b="0" dirty="0" smtClean="0"/>
              <a:t>Postdocs</a:t>
            </a:r>
            <a:endParaRPr lang="en-US" sz="1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212" y="201476"/>
            <a:ext cx="3535956" cy="5297312"/>
          </a:xfrm>
          <a:prstGeom prst="rect">
            <a:avLst/>
          </a:prstGeom>
          <a:ln w="38100">
            <a:solidFill>
              <a:schemeClr val="tx1"/>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505" y="201476"/>
            <a:ext cx="3535956" cy="5297312"/>
          </a:xfrm>
          <a:prstGeom prst="rect">
            <a:avLst/>
          </a:prstGeom>
          <a:ln w="38100">
            <a:solidFill>
              <a:schemeClr val="tx1"/>
            </a:solidFill>
          </a:ln>
        </p:spPr>
      </p:pic>
    </p:spTree>
    <p:extLst>
      <p:ext uri="{BB962C8B-B14F-4D97-AF65-F5344CB8AC3E}">
        <p14:creationId xmlns:p14="http://schemas.microsoft.com/office/powerpoint/2010/main" val="457047621"/>
      </p:ext>
    </p:extLst>
  </p:cSld>
  <p:clrMapOvr>
    <a:masterClrMapping/>
  </p:clrMapOvr>
  <p:transition advTm="71561"/>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2019. </a:t>
            </a: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32FDF508-061D-4207-BC33-A8162B5AD8AC}"/>
              </a:ext>
            </a:extLst>
          </p:cNvPr>
          <p:cNvPicPr>
            <a:picLocks noChangeAspect="1"/>
          </p:cNvPicPr>
          <p:nvPr/>
        </p:nvPicPr>
        <p:blipFill rotWithShape="1">
          <a:blip r:embed="rId3"/>
          <a:srcRect b="13880"/>
          <a:stretch/>
        </p:blipFill>
        <p:spPr>
          <a:xfrm>
            <a:off x="-173291" y="-27710"/>
            <a:ext cx="9521991" cy="3799610"/>
          </a:xfrm>
          <a:prstGeom prst="rect">
            <a:avLst/>
          </a:prstGeom>
          <a:ln>
            <a:noFill/>
          </a:ln>
        </p:spPr>
      </p:pic>
      <p:sp>
        <p:nvSpPr>
          <p:cNvPr id="5" name="Title 4">
            <a:extLst>
              <a:ext uri="{FF2B5EF4-FFF2-40B4-BE49-F238E27FC236}">
                <a16:creationId xmlns="" xmlns:a16="http://schemas.microsoft.com/office/drawing/2014/main" id="{8545CE2D-651E-284E-B2CE-BD45C7867F1F}"/>
              </a:ext>
            </a:extLst>
          </p:cNvPr>
          <p:cNvSpPr>
            <a:spLocks noGrp="1"/>
          </p:cNvSpPr>
          <p:nvPr>
            <p:ph type="title"/>
          </p:nvPr>
        </p:nvSpPr>
        <p:spPr>
          <a:xfrm>
            <a:off x="4501979" y="4414364"/>
            <a:ext cx="4225637" cy="734017"/>
          </a:xfrm>
        </p:spPr>
        <p:txBody>
          <a:bodyPr/>
          <a:lstStyle/>
          <a:p>
            <a:r>
              <a:rPr lang="en-US" sz="4000" dirty="0" err="1"/>
              <a:t>PsychENCODE</a:t>
            </a:r>
            <a:r>
              <a:rPr lang="en-US" sz="3600" dirty="0"/>
              <a:t> </a:t>
            </a:r>
            <a:r>
              <a:rPr lang="en-US" sz="3600" dirty="0" smtClean="0"/>
              <a:t/>
            </a:r>
            <a:br>
              <a:rPr lang="en-US" sz="3600" dirty="0" smtClean="0"/>
            </a:br>
            <a:r>
              <a:rPr lang="en-US" dirty="0"/>
              <a:t/>
            </a:r>
            <a:br>
              <a:rPr lang="en-US" dirty="0"/>
            </a:br>
            <a:r>
              <a:rPr lang="en-US" dirty="0" smtClean="0"/>
              <a:t>’18 </a:t>
            </a:r>
            <a:r>
              <a:rPr lang="en-US" dirty="0"/>
              <a:t>rollout in Science </a:t>
            </a:r>
          </a:p>
        </p:txBody>
      </p:sp>
      <p:pic>
        <p:nvPicPr>
          <p:cNvPr id="7" name="Picture 3">
            <a:extLst>
              <a:ext uri="{FF2B5EF4-FFF2-40B4-BE49-F238E27FC236}">
                <a16:creationId xmlns="" xmlns:a16="http://schemas.microsoft.com/office/drawing/2014/main" id="{13A0CDE7-CA8E-394C-AD34-6138AAFF84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44" y="3794637"/>
            <a:ext cx="2408381" cy="306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56;p13">
            <a:extLst>
              <a:ext uri="{FF2B5EF4-FFF2-40B4-BE49-F238E27FC236}">
                <a16:creationId xmlns="" xmlns:a16="http://schemas.microsoft.com/office/drawing/2014/main" id="{D06C3205-9A80-9C48-8242-732BF038DB8C}"/>
              </a:ext>
            </a:extLst>
          </p:cNvPr>
          <p:cNvSpPr txBox="1"/>
          <p:nvPr/>
        </p:nvSpPr>
        <p:spPr>
          <a:xfrm>
            <a:off x="4587704" y="5753237"/>
            <a:ext cx="4225637" cy="11047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11 </a:t>
            </a:r>
            <a:r>
              <a:rPr lang="en-US" dirty="0"/>
              <a:t>papers in total. </a:t>
            </a:r>
          </a:p>
          <a:p>
            <a:pPr marL="0" lvl="0" indent="0" algn="l" rtl="0">
              <a:spcBef>
                <a:spcPts val="0"/>
              </a:spcBef>
              <a:spcAft>
                <a:spcPts val="0"/>
              </a:spcAft>
              <a:buNone/>
            </a:pPr>
            <a:r>
              <a:rPr lang="en-US" dirty="0"/>
              <a:t>Major </a:t>
            </a:r>
            <a:r>
              <a:rPr lang="en" dirty="0"/>
              <a:t>material in the 3 capstones: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Wang et al. (‘18), Li et al. (‘18), </a:t>
            </a:r>
            <a:r>
              <a:rPr lang="en" dirty="0" err="1"/>
              <a:t>Gandal</a:t>
            </a:r>
            <a:r>
              <a:rPr lang="en" dirty="0"/>
              <a:t> et al. ('18)</a:t>
            </a:r>
            <a:endParaRPr dirty="0"/>
          </a:p>
          <a:p>
            <a:pPr marL="0" lvl="0" indent="0" algn="l" rtl="0">
              <a:spcBef>
                <a:spcPts val="0"/>
              </a:spcBef>
              <a:spcAft>
                <a:spcPts val="0"/>
              </a:spcAft>
              <a:buNone/>
            </a:pPr>
            <a:endParaRPr dirty="0"/>
          </a:p>
        </p:txBody>
      </p:sp>
      <p:pic>
        <p:nvPicPr>
          <p:cNvPr id="9" name="Picture 2">
            <a:extLst>
              <a:ext uri="{FF2B5EF4-FFF2-40B4-BE49-F238E27FC236}">
                <a16:creationId xmlns="" xmlns:a16="http://schemas.microsoft.com/office/drawing/2014/main" id="{9ACF7E47-D158-6749-81F9-EADAFDA44E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2216" y="4867101"/>
            <a:ext cx="1569747" cy="1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65177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60" y="100088"/>
            <a:ext cx="8251879" cy="994172"/>
          </a:xfrm>
        </p:spPr>
        <p:txBody>
          <a:bodyPr>
            <a:normAutofit fontScale="90000"/>
          </a:bodyPr>
          <a:lstStyle/>
          <a:p>
            <a:r>
              <a:rPr lang="en-US" dirty="0"/>
              <a:t>A core issue addressed by </a:t>
            </a:r>
            <a:r>
              <a:rPr lang="en-US" dirty="0" err="1"/>
              <a:t>PsychENCODE</a:t>
            </a:r>
            <a:r>
              <a:rPr lang="en-US" dirty="0"/>
              <a:t>: </a:t>
            </a:r>
            <a:br>
              <a:rPr lang="en-US" dirty="0"/>
            </a:br>
            <a:r>
              <a:rPr lang="en-US" dirty="0"/>
              <a:t>Using functional genomics to reveal molecular mechanisms between genotype and phenotype in brain disorders</a:t>
            </a:r>
          </a:p>
        </p:txBody>
      </p:sp>
      <p:grpSp>
        <p:nvGrpSpPr>
          <p:cNvPr id="189" name="Group 188">
            <a:extLst>
              <a:ext uri="{FF2B5EF4-FFF2-40B4-BE49-F238E27FC236}">
                <a16:creationId xmlns="" xmlns:a16="http://schemas.microsoft.com/office/drawing/2014/main" id="{A8EB31BC-8B5B-E643-B687-9DE3FB10859C}"/>
              </a:ext>
            </a:extLst>
          </p:cNvPr>
          <p:cNvGrpSpPr/>
          <p:nvPr/>
        </p:nvGrpSpPr>
        <p:grpSpPr>
          <a:xfrm>
            <a:off x="6036843" y="1499234"/>
            <a:ext cx="2478507" cy="2582531"/>
            <a:chOff x="2964494" y="1732666"/>
            <a:chExt cx="3304676" cy="3443374"/>
          </a:xfrm>
        </p:grpSpPr>
        <p:grpSp>
          <p:nvGrpSpPr>
            <p:cNvPr id="12" name="Group 11">
              <a:extLst>
                <a:ext uri="{FF2B5EF4-FFF2-40B4-BE49-F238E27FC236}">
                  <a16:creationId xmlns="" xmlns:a16="http://schemas.microsoft.com/office/drawing/2014/main" id="{51A55154-8BFC-5143-8382-4D8AF09FF3F2}"/>
                </a:ext>
              </a:extLst>
            </p:cNvPr>
            <p:cNvGrpSpPr/>
            <p:nvPr/>
          </p:nvGrpSpPr>
          <p:grpSpPr>
            <a:xfrm>
              <a:off x="3133718" y="1732666"/>
              <a:ext cx="3135452" cy="3443374"/>
              <a:chOff x="5303453" y="958078"/>
              <a:chExt cx="3135452" cy="3443374"/>
            </a:xfrm>
          </p:grpSpPr>
          <p:sp>
            <p:nvSpPr>
              <p:cNvPr id="22" name="Double Bracket 21">
                <a:extLst>
                  <a:ext uri="{FF2B5EF4-FFF2-40B4-BE49-F238E27FC236}">
                    <a16:creationId xmlns="" xmlns:a16="http://schemas.microsoft.com/office/drawing/2014/main" id="{791A71FA-E4D1-C248-95D7-E65D23997FD4}"/>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sp>
            <p:nvSpPr>
              <p:cNvPr id="28" name="Triangle 27">
                <a:extLst>
                  <a:ext uri="{FF2B5EF4-FFF2-40B4-BE49-F238E27FC236}">
                    <a16:creationId xmlns="" xmlns:a16="http://schemas.microsoft.com/office/drawing/2014/main" id="{9CCA9BDE-538E-8044-9EB3-D549C7EF68A5}"/>
                  </a:ext>
                </a:extLst>
              </p:cNvPr>
              <p:cNvSpPr/>
              <p:nvPr/>
            </p:nvSpPr>
            <p:spPr>
              <a:xfrm>
                <a:off x="6932428" y="3429297"/>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29" name="Rectangle 28">
                <a:extLst>
                  <a:ext uri="{FF2B5EF4-FFF2-40B4-BE49-F238E27FC236}">
                    <a16:creationId xmlns="" xmlns:a16="http://schemas.microsoft.com/office/drawing/2014/main" id="{A1BAA7E5-D65B-2D49-A3C5-6E6F68CA8A9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sp>
            <p:nvSpPr>
              <p:cNvPr id="30" name="Triangle 29">
                <a:extLst>
                  <a:ext uri="{FF2B5EF4-FFF2-40B4-BE49-F238E27FC236}">
                    <a16:creationId xmlns="" xmlns:a16="http://schemas.microsoft.com/office/drawing/2014/main" id="{05855B67-2BEB-774C-B67E-53D9D8D98474}"/>
                  </a:ext>
                </a:extLst>
              </p:cNvPr>
              <p:cNvSpPr/>
              <p:nvPr/>
            </p:nvSpPr>
            <p:spPr>
              <a:xfrm>
                <a:off x="7449090" y="3423882"/>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1" name="Rectangle 30">
                <a:extLst>
                  <a:ext uri="{FF2B5EF4-FFF2-40B4-BE49-F238E27FC236}">
                    <a16:creationId xmlns="" xmlns:a16="http://schemas.microsoft.com/office/drawing/2014/main" id="{D760290F-323C-8445-93F5-4754737B01C6}"/>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cxnSp>
            <p:nvCxnSpPr>
              <p:cNvPr id="32" name="Straight Connector 31">
                <a:extLst>
                  <a:ext uri="{FF2B5EF4-FFF2-40B4-BE49-F238E27FC236}">
                    <a16:creationId xmlns="" xmlns:a16="http://schemas.microsoft.com/office/drawing/2014/main" id="{6D8209C0-B1D5-1B43-A6D0-18FF28CBC4AA}"/>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E391CDA2-E461-AF4C-B77B-6FE6C857A7F1}"/>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 xmlns:a16="http://schemas.microsoft.com/office/drawing/2014/main" id="{4BA9B79E-F15B-864F-B75D-0968ADC3988D}"/>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5" name="Oval 34">
                <a:extLst>
                  <a:ext uri="{FF2B5EF4-FFF2-40B4-BE49-F238E27FC236}">
                    <a16:creationId xmlns="" xmlns:a16="http://schemas.microsoft.com/office/drawing/2014/main" id="{06D304F1-12CB-9041-948A-388E574DA64E}"/>
                  </a:ext>
                </a:extLst>
              </p:cNvPr>
              <p:cNvSpPr/>
              <p:nvPr/>
            </p:nvSpPr>
            <p:spPr>
              <a:xfrm>
                <a:off x="6868558" y="3911257"/>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6" name="Oval 35">
                <a:extLst>
                  <a:ext uri="{FF2B5EF4-FFF2-40B4-BE49-F238E27FC236}">
                    <a16:creationId xmlns="" xmlns:a16="http://schemas.microsoft.com/office/drawing/2014/main" id="{03CF184F-61EF-AE4C-A8AA-50891F9D4841}"/>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7" name="Oval 36">
                <a:extLst>
                  <a:ext uri="{FF2B5EF4-FFF2-40B4-BE49-F238E27FC236}">
                    <a16:creationId xmlns="" xmlns:a16="http://schemas.microsoft.com/office/drawing/2014/main" id="{9C576FCC-31B6-0E45-A03D-F0E45692F7FB}"/>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8" name="TextBox 37">
                <a:extLst>
                  <a:ext uri="{FF2B5EF4-FFF2-40B4-BE49-F238E27FC236}">
                    <a16:creationId xmlns="" xmlns:a16="http://schemas.microsoft.com/office/drawing/2014/main" id="{C514DDC4-D867-A942-B15E-9DEEBDF2B717}"/>
                  </a:ext>
                </a:extLst>
              </p:cNvPr>
              <p:cNvSpPr txBox="1"/>
              <p:nvPr/>
            </p:nvSpPr>
            <p:spPr>
              <a:xfrm>
                <a:off x="6191642" y="4134712"/>
                <a:ext cx="885727" cy="266740"/>
              </a:xfrm>
              <a:prstGeom prst="rect">
                <a:avLst/>
              </a:prstGeom>
              <a:noFill/>
            </p:spPr>
            <p:txBody>
              <a:bodyPr wrap="square" rtlCol="0">
                <a:spAutoFit/>
              </a:bodyPr>
              <a:lstStyle/>
              <a:p>
                <a:r>
                  <a:rPr lang="en-US" sz="700" dirty="0">
                    <a:latin typeface="Courier" charset="0"/>
                    <a:ea typeface="Courier" charset="0"/>
                    <a:cs typeface="Courier" charset="0"/>
                  </a:rPr>
                  <a:t>Genotype</a:t>
                </a:r>
              </a:p>
            </p:txBody>
          </p:sp>
          <p:sp>
            <p:nvSpPr>
              <p:cNvPr id="39" name="Oval 38">
                <a:extLst>
                  <a:ext uri="{FF2B5EF4-FFF2-40B4-BE49-F238E27FC236}">
                    <a16:creationId xmlns="" xmlns:a16="http://schemas.microsoft.com/office/drawing/2014/main" id="{6D561C5F-3CB3-684C-894A-8BF029BE1AB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0" name="Oval 39">
                <a:extLst>
                  <a:ext uri="{FF2B5EF4-FFF2-40B4-BE49-F238E27FC236}">
                    <a16:creationId xmlns="" xmlns:a16="http://schemas.microsoft.com/office/drawing/2014/main" id="{5ED60382-2B80-F840-98ED-C5698701FD4F}"/>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1" name="Oval 40">
                <a:extLst>
                  <a:ext uri="{FF2B5EF4-FFF2-40B4-BE49-F238E27FC236}">
                    <a16:creationId xmlns="" xmlns:a16="http://schemas.microsoft.com/office/drawing/2014/main" id="{86009557-833E-5E47-A5FC-E05A1D61570B}"/>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2" name="Rectangle 41">
                <a:extLst>
                  <a:ext uri="{FF2B5EF4-FFF2-40B4-BE49-F238E27FC236}">
                    <a16:creationId xmlns="" xmlns:a16="http://schemas.microsoft.com/office/drawing/2014/main" id="{E7D6BB8B-2D20-644D-9C3C-23B64004BBD9}"/>
                  </a:ext>
                </a:extLst>
              </p:cNvPr>
              <p:cNvSpPr/>
              <p:nvPr/>
            </p:nvSpPr>
            <p:spPr>
              <a:xfrm>
                <a:off x="6681238" y="1380037"/>
                <a:ext cx="321029" cy="177057"/>
              </a:xfrm>
              <a:prstGeom prst="rect">
                <a:avLst/>
              </a:prstGeom>
            </p:spPr>
            <p:txBody>
              <a:bodyPr wrap="none">
                <a:spAutoFit/>
              </a:bodyPr>
              <a:lstStyle/>
              <a:p>
                <a:r>
                  <a:rPr lang="en-US" sz="263" dirty="0">
                    <a:solidFill>
                      <a:schemeClr val="bg1">
                        <a:lumMod val="65000"/>
                      </a:schemeClr>
                    </a:solidFill>
                  </a:rPr>
                  <a:t>AGE</a:t>
                </a:r>
              </a:p>
            </p:txBody>
          </p:sp>
          <p:sp>
            <p:nvSpPr>
              <p:cNvPr id="43" name="Rectangle 42">
                <a:extLst>
                  <a:ext uri="{FF2B5EF4-FFF2-40B4-BE49-F238E27FC236}">
                    <a16:creationId xmlns="" xmlns:a16="http://schemas.microsoft.com/office/drawing/2014/main" id="{517657D3-7ABC-2B4C-BBB6-3B301B69F189}"/>
                  </a:ext>
                </a:extLst>
              </p:cNvPr>
              <p:cNvSpPr/>
              <p:nvPr/>
            </p:nvSpPr>
            <p:spPr>
              <a:xfrm>
                <a:off x="6402996" y="1374437"/>
                <a:ext cx="321029" cy="177057"/>
              </a:xfrm>
              <a:prstGeom prst="rect">
                <a:avLst/>
              </a:prstGeom>
            </p:spPr>
            <p:txBody>
              <a:bodyPr wrap="none">
                <a:spAutoFit/>
              </a:bodyPr>
              <a:lstStyle/>
              <a:p>
                <a:r>
                  <a:rPr lang="en-US" sz="263" dirty="0">
                    <a:solidFill>
                      <a:schemeClr val="bg1">
                        <a:lumMod val="65000"/>
                      </a:schemeClr>
                    </a:solidFill>
                  </a:rPr>
                  <a:t>BPD</a:t>
                </a:r>
              </a:p>
            </p:txBody>
          </p:sp>
          <p:sp>
            <p:nvSpPr>
              <p:cNvPr id="44" name="Oval 43">
                <a:extLst>
                  <a:ext uri="{FF2B5EF4-FFF2-40B4-BE49-F238E27FC236}">
                    <a16:creationId xmlns="" xmlns:a16="http://schemas.microsoft.com/office/drawing/2014/main" id="{AF6ABA05-872D-E14F-8C7A-15D1078BA778}"/>
                  </a:ext>
                </a:extLst>
              </p:cNvPr>
              <p:cNvSpPr/>
              <p:nvPr/>
            </p:nvSpPr>
            <p:spPr>
              <a:xfrm>
                <a:off x="6780828" y="2457355"/>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5" name="Oval 44">
                <a:extLst>
                  <a:ext uri="{FF2B5EF4-FFF2-40B4-BE49-F238E27FC236}">
                    <a16:creationId xmlns="" xmlns:a16="http://schemas.microsoft.com/office/drawing/2014/main" id="{C70464A4-158E-D047-B939-0413BB6136B0}"/>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6" name="Oval 45">
                <a:extLst>
                  <a:ext uri="{FF2B5EF4-FFF2-40B4-BE49-F238E27FC236}">
                    <a16:creationId xmlns="" xmlns:a16="http://schemas.microsoft.com/office/drawing/2014/main" id="{B2C74195-9496-C048-9301-5AED0A731847}"/>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7" name="Oval 46">
                <a:extLst>
                  <a:ext uri="{FF2B5EF4-FFF2-40B4-BE49-F238E27FC236}">
                    <a16:creationId xmlns="" xmlns:a16="http://schemas.microsoft.com/office/drawing/2014/main" id="{24464C73-19E2-0D40-B6BA-8E7E102670CA}"/>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8" name="Oval 47">
                <a:extLst>
                  <a:ext uri="{FF2B5EF4-FFF2-40B4-BE49-F238E27FC236}">
                    <a16:creationId xmlns="" xmlns:a16="http://schemas.microsoft.com/office/drawing/2014/main" id="{1B1A993D-B4B0-2740-8C10-0BE53686447F}"/>
                  </a:ext>
                </a:extLst>
              </p:cNvPr>
              <p:cNvSpPr/>
              <p:nvPr/>
            </p:nvSpPr>
            <p:spPr>
              <a:xfrm>
                <a:off x="6600398" y="194989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9" name="Oval 48">
                <a:extLst>
                  <a:ext uri="{FF2B5EF4-FFF2-40B4-BE49-F238E27FC236}">
                    <a16:creationId xmlns="" xmlns:a16="http://schemas.microsoft.com/office/drawing/2014/main" id="{ED505A7A-9AF9-B244-BB69-0E62D76CB458}"/>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0" name="Oval 49">
                <a:extLst>
                  <a:ext uri="{FF2B5EF4-FFF2-40B4-BE49-F238E27FC236}">
                    <a16:creationId xmlns="" xmlns:a16="http://schemas.microsoft.com/office/drawing/2014/main" id="{CB2E34C6-60F9-294B-8A82-6356167D402A}"/>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1" name="Oval 50">
                <a:extLst>
                  <a:ext uri="{FF2B5EF4-FFF2-40B4-BE49-F238E27FC236}">
                    <a16:creationId xmlns="" xmlns:a16="http://schemas.microsoft.com/office/drawing/2014/main" id="{D0D545D9-8013-4C47-804E-4F20E122AF82}"/>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2" name="Oval 51">
                <a:extLst>
                  <a:ext uri="{FF2B5EF4-FFF2-40B4-BE49-F238E27FC236}">
                    <a16:creationId xmlns="" xmlns:a16="http://schemas.microsoft.com/office/drawing/2014/main" id="{82C4BBF4-32FA-7444-8F34-CAFEA5AD6B11}"/>
                  </a:ext>
                </a:extLst>
              </p:cNvPr>
              <p:cNvSpPr/>
              <p:nvPr/>
            </p:nvSpPr>
            <p:spPr>
              <a:xfrm>
                <a:off x="6117511" y="1345459"/>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3" name="Rectangle 52">
                <a:extLst>
                  <a:ext uri="{FF2B5EF4-FFF2-40B4-BE49-F238E27FC236}">
                    <a16:creationId xmlns="" xmlns:a16="http://schemas.microsoft.com/office/drawing/2014/main" id="{1025EA87-6056-234D-B7C1-8CB497EFB4A6}"/>
                  </a:ext>
                </a:extLst>
              </p:cNvPr>
              <p:cNvSpPr/>
              <p:nvPr/>
            </p:nvSpPr>
            <p:spPr>
              <a:xfrm>
                <a:off x="6111980" y="1378714"/>
                <a:ext cx="312480" cy="177057"/>
              </a:xfrm>
              <a:prstGeom prst="rect">
                <a:avLst/>
              </a:prstGeom>
            </p:spPr>
            <p:txBody>
              <a:bodyPr wrap="none">
                <a:spAutoFit/>
              </a:bodyPr>
              <a:lstStyle/>
              <a:p>
                <a:r>
                  <a:rPr lang="en-US" sz="263" dirty="0">
                    <a:solidFill>
                      <a:schemeClr val="bg1">
                        <a:lumMod val="65000"/>
                      </a:schemeClr>
                    </a:solidFill>
                  </a:rPr>
                  <a:t>SCZ</a:t>
                </a:r>
              </a:p>
            </p:txBody>
          </p:sp>
          <p:sp>
            <p:nvSpPr>
              <p:cNvPr id="54" name="TextBox 53">
                <a:extLst>
                  <a:ext uri="{FF2B5EF4-FFF2-40B4-BE49-F238E27FC236}">
                    <a16:creationId xmlns="" xmlns:a16="http://schemas.microsoft.com/office/drawing/2014/main" id="{3A6AC6A7-90E1-DB47-9CA7-4A7BD45CD085}"/>
                  </a:ext>
                </a:extLst>
              </p:cNvPr>
              <p:cNvSpPr txBox="1"/>
              <p:nvPr/>
            </p:nvSpPr>
            <p:spPr>
              <a:xfrm>
                <a:off x="6173744" y="958078"/>
                <a:ext cx="950865" cy="266740"/>
              </a:xfrm>
              <a:prstGeom prst="rect">
                <a:avLst/>
              </a:prstGeom>
              <a:noFill/>
            </p:spPr>
            <p:txBody>
              <a:bodyPr wrap="square" rtlCol="0">
                <a:spAutoFit/>
              </a:bodyPr>
              <a:lstStyle/>
              <a:p>
                <a:r>
                  <a:rPr lang="en-US" sz="700" dirty="0">
                    <a:latin typeface="Courier" charset="0"/>
                    <a:ea typeface="Courier" charset="0"/>
                    <a:cs typeface="Courier" charset="0"/>
                  </a:rPr>
                  <a:t>Phenotype</a:t>
                </a:r>
              </a:p>
            </p:txBody>
          </p:sp>
          <p:sp>
            <p:nvSpPr>
              <p:cNvPr id="55" name="Rectangle 54">
                <a:extLst>
                  <a:ext uri="{FF2B5EF4-FFF2-40B4-BE49-F238E27FC236}">
                    <a16:creationId xmlns="" xmlns:a16="http://schemas.microsoft.com/office/drawing/2014/main" id="{1365C241-4B68-3647-8435-85251D8E249A}"/>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6" name="Oval 55">
                <a:extLst>
                  <a:ext uri="{FF2B5EF4-FFF2-40B4-BE49-F238E27FC236}">
                    <a16:creationId xmlns="" xmlns:a16="http://schemas.microsoft.com/office/drawing/2014/main" id="{7648A449-E5B2-B548-A210-8804200A11DE}"/>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7" name="Oval 56">
                <a:extLst>
                  <a:ext uri="{FF2B5EF4-FFF2-40B4-BE49-F238E27FC236}">
                    <a16:creationId xmlns="" xmlns:a16="http://schemas.microsoft.com/office/drawing/2014/main" id="{1FC47A9C-F72B-2248-BA25-A8CB0EE805EC}"/>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8" name="Oval 57">
                <a:extLst>
                  <a:ext uri="{FF2B5EF4-FFF2-40B4-BE49-F238E27FC236}">
                    <a16:creationId xmlns="" xmlns:a16="http://schemas.microsoft.com/office/drawing/2014/main" id="{EE731A5B-93B7-384F-9B72-947B4023A638}"/>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9" name="TextBox 58">
                <a:extLst>
                  <a:ext uri="{FF2B5EF4-FFF2-40B4-BE49-F238E27FC236}">
                    <a16:creationId xmlns="" xmlns:a16="http://schemas.microsoft.com/office/drawing/2014/main" id="{E20AAF94-987E-884E-984B-B000DD31A6C0}"/>
                  </a:ext>
                </a:extLst>
              </p:cNvPr>
              <p:cNvSpPr txBox="1"/>
              <p:nvPr/>
            </p:nvSpPr>
            <p:spPr>
              <a:xfrm>
                <a:off x="7195650" y="3469691"/>
                <a:ext cx="1096979" cy="292388"/>
              </a:xfrm>
              <a:prstGeom prst="rect">
                <a:avLst/>
              </a:prstGeom>
              <a:noFill/>
            </p:spPr>
            <p:txBody>
              <a:bodyPr wrap="square" rtlCol="0">
                <a:spAutoFit/>
              </a:bodyPr>
              <a:lstStyle/>
              <a:p>
                <a:r>
                  <a:rPr lang="en-US" sz="825" dirty="0">
                    <a:latin typeface="Courier" charset="0"/>
                    <a:ea typeface="Courier" charset="0"/>
                    <a:cs typeface="Courier" charset="0"/>
                  </a:rPr>
                  <a:t>Genes</a:t>
                </a:r>
              </a:p>
            </p:txBody>
          </p:sp>
          <p:sp>
            <p:nvSpPr>
              <p:cNvPr id="60" name="Rectangle 59">
                <a:extLst>
                  <a:ext uri="{FF2B5EF4-FFF2-40B4-BE49-F238E27FC236}">
                    <a16:creationId xmlns="" xmlns:a16="http://schemas.microsoft.com/office/drawing/2014/main" id="{F1186C23-72F9-2A44-A548-91DFD6A6F57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1" name="Oval 60">
                <a:extLst>
                  <a:ext uri="{FF2B5EF4-FFF2-40B4-BE49-F238E27FC236}">
                    <a16:creationId xmlns="" xmlns:a16="http://schemas.microsoft.com/office/drawing/2014/main" id="{5BA5349D-0DCB-2F4F-ACF7-1E1B2BE513C8}"/>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2" name="Oval 61">
                <a:extLst>
                  <a:ext uri="{FF2B5EF4-FFF2-40B4-BE49-F238E27FC236}">
                    <a16:creationId xmlns="" xmlns:a16="http://schemas.microsoft.com/office/drawing/2014/main" id="{0097CD2A-E6BA-3F44-B89B-B91449D6377E}"/>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3" name="Oval 62">
                <a:extLst>
                  <a:ext uri="{FF2B5EF4-FFF2-40B4-BE49-F238E27FC236}">
                    <a16:creationId xmlns="" xmlns:a16="http://schemas.microsoft.com/office/drawing/2014/main" id="{3338124F-F124-4444-97AB-581F29DEEC89}"/>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4" name="Oval 63">
                <a:extLst>
                  <a:ext uri="{FF2B5EF4-FFF2-40B4-BE49-F238E27FC236}">
                    <a16:creationId xmlns="" xmlns:a16="http://schemas.microsoft.com/office/drawing/2014/main" id="{F2CBE7B6-D658-8C4E-9C17-BF77A5B39E99}"/>
                  </a:ext>
                </a:extLst>
              </p:cNvPr>
              <p:cNvSpPr/>
              <p:nvPr/>
            </p:nvSpPr>
            <p:spPr>
              <a:xfrm>
                <a:off x="6939922"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5" name="Oval 64">
                <a:extLst>
                  <a:ext uri="{FF2B5EF4-FFF2-40B4-BE49-F238E27FC236}">
                    <a16:creationId xmlns="" xmlns:a16="http://schemas.microsoft.com/office/drawing/2014/main" id="{C479CC1E-57A4-2645-9CA5-1A0DAF52BC2C}"/>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6" name="Oval 65">
                <a:extLst>
                  <a:ext uri="{FF2B5EF4-FFF2-40B4-BE49-F238E27FC236}">
                    <a16:creationId xmlns="" xmlns:a16="http://schemas.microsoft.com/office/drawing/2014/main" id="{088B7739-6806-C446-A0D5-20F5C085E545}"/>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7" name="Rectangle 66">
                <a:extLst>
                  <a:ext uri="{FF2B5EF4-FFF2-40B4-BE49-F238E27FC236}">
                    <a16:creationId xmlns="" xmlns:a16="http://schemas.microsoft.com/office/drawing/2014/main" id="{A3A6C453-946C-7B4C-979B-981D28D70DB9}"/>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8" name="Oval 67">
                <a:extLst>
                  <a:ext uri="{FF2B5EF4-FFF2-40B4-BE49-F238E27FC236}">
                    <a16:creationId xmlns="" xmlns:a16="http://schemas.microsoft.com/office/drawing/2014/main" id="{E13C533A-258E-564C-B031-5807E32E1C95}"/>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9" name="TextBox 68">
                <a:extLst>
                  <a:ext uri="{FF2B5EF4-FFF2-40B4-BE49-F238E27FC236}">
                    <a16:creationId xmlns="" xmlns:a16="http://schemas.microsoft.com/office/drawing/2014/main" id="{CDDD3F1F-8518-894C-861D-CC12720681A7}"/>
                  </a:ext>
                </a:extLst>
              </p:cNvPr>
              <p:cNvSpPr txBox="1"/>
              <p:nvPr/>
            </p:nvSpPr>
            <p:spPr>
              <a:xfrm>
                <a:off x="7084228" y="3005618"/>
                <a:ext cx="799100" cy="266740"/>
              </a:xfrm>
              <a:prstGeom prst="rect">
                <a:avLst/>
              </a:prstGeom>
              <a:noFill/>
            </p:spPr>
            <p:txBody>
              <a:bodyPr wrap="square" rtlCol="0">
                <a:spAutoFit/>
              </a:bodyPr>
              <a:lstStyle/>
              <a:p>
                <a:r>
                  <a:rPr lang="en-US" sz="700" dirty="0">
                    <a:latin typeface="Courier" charset="0"/>
                    <a:ea typeface="Courier" charset="0"/>
                    <a:cs typeface="Courier" charset="0"/>
                  </a:rPr>
                  <a:t>Modules</a:t>
                </a:r>
              </a:p>
            </p:txBody>
          </p:sp>
          <p:sp>
            <p:nvSpPr>
              <p:cNvPr id="70" name="TextBox 69">
                <a:extLst>
                  <a:ext uri="{FF2B5EF4-FFF2-40B4-BE49-F238E27FC236}">
                    <a16:creationId xmlns="" xmlns:a16="http://schemas.microsoft.com/office/drawing/2014/main" id="{22FE2DA0-B484-A84B-96BE-63B421B42605}"/>
                  </a:ext>
                </a:extLst>
              </p:cNvPr>
              <p:cNvSpPr txBox="1"/>
              <p:nvPr/>
            </p:nvSpPr>
            <p:spPr>
              <a:xfrm>
                <a:off x="7362666" y="2077990"/>
                <a:ext cx="1076239" cy="461665"/>
              </a:xfrm>
              <a:prstGeom prst="rect">
                <a:avLst/>
              </a:prstGeom>
              <a:noFill/>
            </p:spPr>
            <p:txBody>
              <a:bodyPr wrap="square" rtlCol="0">
                <a:spAutoFit/>
              </a:bodyPr>
              <a:lstStyle/>
              <a:p>
                <a:pPr algn="ctr"/>
                <a:r>
                  <a:rPr lang="en-US" sz="825" dirty="0">
                    <a:latin typeface="Courier" charset="0"/>
                    <a:ea typeface="Courier" charset="0"/>
                    <a:cs typeface="Courier" charset="0"/>
                  </a:rPr>
                  <a:t>pathways, circuits</a:t>
                </a:r>
              </a:p>
            </p:txBody>
          </p:sp>
          <p:sp>
            <p:nvSpPr>
              <p:cNvPr id="71" name="Right Brace 70">
                <a:extLst>
                  <a:ext uri="{FF2B5EF4-FFF2-40B4-BE49-F238E27FC236}">
                    <a16:creationId xmlns="" xmlns:a16="http://schemas.microsoft.com/office/drawing/2014/main" id="{77872DA9-DE0E-8B48-BC74-BF2A7CC0BAA2}"/>
                  </a:ext>
                </a:extLst>
              </p:cNvPr>
              <p:cNvSpPr/>
              <p:nvPr/>
            </p:nvSpPr>
            <p:spPr>
              <a:xfrm>
                <a:off x="7322765" y="1918939"/>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cxnSp>
            <p:nvCxnSpPr>
              <p:cNvPr id="105" name="Straight Connector 104">
                <a:extLst>
                  <a:ext uri="{FF2B5EF4-FFF2-40B4-BE49-F238E27FC236}">
                    <a16:creationId xmlns="" xmlns:a16="http://schemas.microsoft.com/office/drawing/2014/main" id="{DACF3C2E-DA06-DC46-B8F9-50411F49A7CA}"/>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C0D23372-2460-2141-8963-D555C7FF4FF8}"/>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1BA5E35C-395E-DA4E-8720-91727931D7DA}"/>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 xmlns:a16="http://schemas.microsoft.com/office/drawing/2014/main" id="{367EFFB1-96B3-7C45-88DE-3208276AED6A}"/>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4" name="TextBox 113">
                <a:extLst>
                  <a:ext uri="{FF2B5EF4-FFF2-40B4-BE49-F238E27FC236}">
                    <a16:creationId xmlns="" xmlns:a16="http://schemas.microsoft.com/office/drawing/2014/main" id="{C87AB1B9-EFE2-9A4E-AEA7-48D1BC3ED3F4}"/>
                  </a:ext>
                </a:extLst>
              </p:cNvPr>
              <p:cNvSpPr txBox="1"/>
              <p:nvPr/>
            </p:nvSpPr>
            <p:spPr>
              <a:xfrm>
                <a:off x="5386588" y="2920564"/>
                <a:ext cx="1103395" cy="292388"/>
              </a:xfrm>
              <a:prstGeom prst="rect">
                <a:avLst/>
              </a:prstGeom>
              <a:noFill/>
            </p:spPr>
            <p:txBody>
              <a:bodyPr wrap="square" rtlCol="0">
                <a:spAutoFit/>
              </a:bodyPr>
              <a:lstStyle/>
              <a:p>
                <a:r>
                  <a:rPr lang="en-US" sz="825" dirty="0">
                    <a:latin typeface="Courier" charset="0"/>
                    <a:ea typeface="Courier" charset="0"/>
                    <a:cs typeface="Courier" charset="0"/>
                  </a:rPr>
                  <a:t>Cell types</a:t>
                </a:r>
              </a:p>
            </p:txBody>
          </p:sp>
          <p:sp>
            <p:nvSpPr>
              <p:cNvPr id="115" name="Rectangle 114">
                <a:extLst>
                  <a:ext uri="{FF2B5EF4-FFF2-40B4-BE49-F238E27FC236}">
                    <a16:creationId xmlns="" xmlns:a16="http://schemas.microsoft.com/office/drawing/2014/main" id="{D2E2595A-2C21-E647-B7F3-16ACC93C81E1}"/>
                  </a:ext>
                </a:extLst>
              </p:cNvPr>
              <p:cNvSpPr/>
              <p:nvPr/>
            </p:nvSpPr>
            <p:spPr>
              <a:xfrm>
                <a:off x="6911392" y="1391238"/>
                <a:ext cx="278281" cy="177057"/>
              </a:xfrm>
              <a:prstGeom prst="rect">
                <a:avLst/>
              </a:prstGeom>
            </p:spPr>
            <p:txBody>
              <a:bodyPr wrap="none">
                <a:spAutoFit/>
              </a:bodyPr>
              <a:lstStyle/>
              <a:p>
                <a:r>
                  <a:rPr lang="mr-IN" sz="263">
                    <a:solidFill>
                      <a:schemeClr val="bg1">
                        <a:lumMod val="65000"/>
                      </a:schemeClr>
                    </a:solidFill>
                  </a:rPr>
                  <a:t>…</a:t>
                </a:r>
                <a:endParaRPr lang="en-US" sz="263" dirty="0">
                  <a:solidFill>
                    <a:schemeClr val="bg1">
                      <a:lumMod val="65000"/>
                    </a:schemeClr>
                  </a:solidFill>
                </a:endParaRPr>
              </a:p>
            </p:txBody>
          </p:sp>
          <p:sp>
            <p:nvSpPr>
              <p:cNvPr id="116" name="Rectangle 115">
                <a:extLst>
                  <a:ext uri="{FF2B5EF4-FFF2-40B4-BE49-F238E27FC236}">
                    <a16:creationId xmlns="" xmlns:a16="http://schemas.microsoft.com/office/drawing/2014/main" id="{B8C17BC1-B945-AB42-94E1-64327C6914E8}"/>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7" name="Rectangle 116">
                <a:extLst>
                  <a:ext uri="{FF2B5EF4-FFF2-40B4-BE49-F238E27FC236}">
                    <a16:creationId xmlns="" xmlns:a16="http://schemas.microsoft.com/office/drawing/2014/main" id="{73B2CFB5-E0E2-7047-8CAC-2C4EEE57B7E9}"/>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8" name="Rectangle 117">
                <a:extLst>
                  <a:ext uri="{FF2B5EF4-FFF2-40B4-BE49-F238E27FC236}">
                    <a16:creationId xmlns="" xmlns:a16="http://schemas.microsoft.com/office/drawing/2014/main" id="{E64DDC03-3BCB-0A4E-B36C-2839C9C078AE}"/>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grpSp>
            <p:nvGrpSpPr>
              <p:cNvPr id="166" name="Group 165">
                <a:extLst>
                  <a:ext uri="{FF2B5EF4-FFF2-40B4-BE49-F238E27FC236}">
                    <a16:creationId xmlns="" xmlns:a16="http://schemas.microsoft.com/office/drawing/2014/main" id="{FA5E24AA-61A4-1C41-B134-75300B8586DD}"/>
                  </a:ext>
                </a:extLst>
              </p:cNvPr>
              <p:cNvGrpSpPr/>
              <p:nvPr/>
            </p:nvGrpSpPr>
            <p:grpSpPr>
              <a:xfrm>
                <a:off x="6420011" y="2203411"/>
                <a:ext cx="349088" cy="174809"/>
                <a:chOff x="4194189" y="897333"/>
                <a:chExt cx="861308" cy="431307"/>
              </a:xfrm>
            </p:grpSpPr>
            <p:cxnSp>
              <p:nvCxnSpPr>
                <p:cNvPr id="167" name="Straight Arrow Connector 166">
                  <a:extLst>
                    <a:ext uri="{FF2B5EF4-FFF2-40B4-BE49-F238E27FC236}">
                      <a16:creationId xmlns="" xmlns:a16="http://schemas.microsoft.com/office/drawing/2014/main" id="{980C8504-684E-1449-AF5A-A8BD9297A95D}"/>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 xmlns:a16="http://schemas.microsoft.com/office/drawing/2014/main" id="{1A164B5D-CFED-B843-AEEF-E88098CD35A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 xmlns:a16="http://schemas.microsoft.com/office/drawing/2014/main" id="{E23ACF7B-90EF-BF49-9774-F9A3E9FD94D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 xmlns:a16="http://schemas.microsoft.com/office/drawing/2014/main" id="{0A8F8809-D902-E646-8835-92B934D794CC}"/>
                  </a:ext>
                </a:extLst>
              </p:cNvPr>
              <p:cNvGrpSpPr/>
              <p:nvPr/>
            </p:nvGrpSpPr>
            <p:grpSpPr>
              <a:xfrm>
                <a:off x="6421097" y="2729824"/>
                <a:ext cx="349088" cy="174809"/>
                <a:chOff x="4194189" y="897333"/>
                <a:chExt cx="861308" cy="431307"/>
              </a:xfrm>
            </p:grpSpPr>
            <p:cxnSp>
              <p:nvCxnSpPr>
                <p:cNvPr id="171" name="Straight Arrow Connector 170">
                  <a:extLst>
                    <a:ext uri="{FF2B5EF4-FFF2-40B4-BE49-F238E27FC236}">
                      <a16:creationId xmlns="" xmlns:a16="http://schemas.microsoft.com/office/drawing/2014/main" id="{896D4360-D633-EB40-80DA-FEBE084907E9}"/>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 xmlns:a16="http://schemas.microsoft.com/office/drawing/2014/main" id="{E2C5B98A-D84E-4D42-B34B-57515B0B503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 xmlns:a16="http://schemas.microsoft.com/office/drawing/2014/main" id="{6004415B-D4A1-254D-8CD4-4EFB9A969366}"/>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 xmlns:a16="http://schemas.microsoft.com/office/drawing/2014/main" id="{EAEC4993-4926-C342-A4B0-5F22D7744D10}"/>
                  </a:ext>
                </a:extLst>
              </p:cNvPr>
              <p:cNvGrpSpPr/>
              <p:nvPr/>
            </p:nvGrpSpPr>
            <p:grpSpPr>
              <a:xfrm>
                <a:off x="6423728" y="3254487"/>
                <a:ext cx="348000" cy="113492"/>
                <a:chOff x="8287226" y="453421"/>
                <a:chExt cx="858622" cy="431307"/>
              </a:xfrm>
            </p:grpSpPr>
            <p:cxnSp>
              <p:nvCxnSpPr>
                <p:cNvPr id="175" name="Straight Arrow Connector 174">
                  <a:extLst>
                    <a:ext uri="{FF2B5EF4-FFF2-40B4-BE49-F238E27FC236}">
                      <a16:creationId xmlns="" xmlns:a16="http://schemas.microsoft.com/office/drawing/2014/main" id="{716A175B-93A2-C641-9575-096CA3264481}"/>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 xmlns:a16="http://schemas.microsoft.com/office/drawing/2014/main" id="{9D8C33AC-9887-554C-9837-4428D4D5D2A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 xmlns:a16="http://schemas.microsoft.com/office/drawing/2014/main" id="{4D7F4633-0AFF-3740-B1E7-17675EF32239}"/>
                  </a:ext>
                </a:extLst>
              </p:cNvPr>
              <p:cNvGrpSpPr/>
              <p:nvPr/>
            </p:nvGrpSpPr>
            <p:grpSpPr>
              <a:xfrm>
                <a:off x="6411996" y="3714466"/>
                <a:ext cx="348000" cy="113492"/>
                <a:chOff x="8287226" y="453421"/>
                <a:chExt cx="858622" cy="431307"/>
              </a:xfrm>
            </p:grpSpPr>
            <p:cxnSp>
              <p:nvCxnSpPr>
                <p:cNvPr id="179" name="Straight Arrow Connector 178">
                  <a:extLst>
                    <a:ext uri="{FF2B5EF4-FFF2-40B4-BE49-F238E27FC236}">
                      <a16:creationId xmlns="" xmlns:a16="http://schemas.microsoft.com/office/drawing/2014/main" id="{22149401-65E7-CB47-BB24-7D9E4F4F935D}"/>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 xmlns:a16="http://schemas.microsoft.com/office/drawing/2014/main" id="{45B91EBF-DDE6-3645-B188-6F7DA767017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 xmlns:a16="http://schemas.microsoft.com/office/drawing/2014/main" id="{78CC8977-E403-E34D-B4DD-32BAED94DAB9}"/>
                  </a:ext>
                </a:extLst>
              </p:cNvPr>
              <p:cNvGrpSpPr/>
              <p:nvPr/>
            </p:nvGrpSpPr>
            <p:grpSpPr>
              <a:xfrm>
                <a:off x="6415181" y="1615166"/>
                <a:ext cx="349088" cy="174809"/>
                <a:chOff x="4194189" y="897333"/>
                <a:chExt cx="861308" cy="431307"/>
              </a:xfrm>
            </p:grpSpPr>
            <p:cxnSp>
              <p:nvCxnSpPr>
                <p:cNvPr id="184" name="Straight Arrow Connector 183">
                  <a:extLst>
                    <a:ext uri="{FF2B5EF4-FFF2-40B4-BE49-F238E27FC236}">
                      <a16:creationId xmlns="" xmlns:a16="http://schemas.microsoft.com/office/drawing/2014/main" id="{A80E7893-CAAA-A144-8730-21A61B3E3716}"/>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 xmlns:a16="http://schemas.microsoft.com/office/drawing/2014/main" id="{9BBB5DAF-E135-BF49-B6E6-67BE23D7F05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 xmlns:a16="http://schemas.microsoft.com/office/drawing/2014/main" id="{911E24B5-7654-D140-8424-B1AF97BE5E2D}"/>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3" name="TextBox 112">
              <a:extLst>
                <a:ext uri="{FF2B5EF4-FFF2-40B4-BE49-F238E27FC236}">
                  <a16:creationId xmlns="" xmlns:a16="http://schemas.microsoft.com/office/drawing/2014/main" id="{F41051A9-715D-C449-B12D-589D80EF40F8}"/>
                </a:ext>
              </a:extLst>
            </p:cNvPr>
            <p:cNvSpPr txBox="1"/>
            <p:nvPr/>
          </p:nvSpPr>
          <p:spPr>
            <a:xfrm>
              <a:off x="2964494" y="4101139"/>
              <a:ext cx="1367220" cy="446447"/>
            </a:xfrm>
            <a:prstGeom prst="rect">
              <a:avLst/>
            </a:prstGeom>
            <a:noFill/>
          </p:spPr>
          <p:txBody>
            <a:bodyPr wrap="square" rtlCol="0">
              <a:spAutoFit/>
            </a:bodyPr>
            <a:lstStyle/>
            <a:p>
              <a:pPr algn="r"/>
              <a:r>
                <a:rPr lang="en-US" sz="788" dirty="0">
                  <a:latin typeface="Courier" charset="0"/>
                  <a:ea typeface="Courier" charset="0"/>
                  <a:cs typeface="Courier" charset="0"/>
                </a:rPr>
                <a:t>Regulatory elements</a:t>
              </a:r>
            </a:p>
          </p:txBody>
        </p:sp>
      </p:grpSp>
      <p:sp>
        <p:nvSpPr>
          <p:cNvPr id="7" name="Rectangle 6">
            <a:extLst>
              <a:ext uri="{FF2B5EF4-FFF2-40B4-BE49-F238E27FC236}">
                <a16:creationId xmlns="" xmlns:a16="http://schemas.microsoft.com/office/drawing/2014/main" id="{67E80DC4-61D0-2E44-A86E-205EF679C47D}"/>
              </a:ext>
            </a:extLst>
          </p:cNvPr>
          <p:cNvSpPr/>
          <p:nvPr/>
        </p:nvSpPr>
        <p:spPr>
          <a:xfrm rot="16200000">
            <a:off x="7171736" y="2212209"/>
            <a:ext cx="3628557" cy="253916"/>
          </a:xfrm>
          <a:prstGeom prst="rect">
            <a:avLst/>
          </a:prstGeom>
        </p:spPr>
        <p:txBody>
          <a:bodyPr wrap="square">
            <a:spAutoFit/>
          </a:bodyPr>
          <a:lstStyle/>
          <a:p>
            <a:r>
              <a:rPr lang="en-US" sz="1050" b="0" dirty="0">
                <a:solidFill>
                  <a:schemeClr val="bg1">
                    <a:lumMod val="50000"/>
                  </a:schemeClr>
                </a:solidFill>
                <a:latin typeface="Arial" panose="020B0604020202020204" pitchFamily="34" charset="0"/>
                <a:cs typeface="Arial" panose="020B0604020202020204" pitchFamily="34" charset="0"/>
              </a:rPr>
              <a:t>*https://</a:t>
            </a:r>
            <a:r>
              <a:rPr lang="en-US" sz="1050" b="0" dirty="0" err="1">
                <a:solidFill>
                  <a:schemeClr val="bg1">
                    <a:lumMod val="50000"/>
                  </a:schemeClr>
                </a:solidFill>
                <a:latin typeface="Arial" panose="020B0604020202020204" pitchFamily="34" charset="0"/>
                <a:cs typeface="Arial" panose="020B0604020202020204" pitchFamily="34" charset="0"/>
              </a:rPr>
              <a:t>www.snpedia.com</a:t>
            </a:r>
            <a:r>
              <a:rPr lang="en-US" sz="1050" b="0" dirty="0">
                <a:solidFill>
                  <a:schemeClr val="bg1">
                    <a:lumMod val="50000"/>
                  </a:schemeClr>
                </a:solidFill>
                <a:latin typeface="Arial" panose="020B0604020202020204" pitchFamily="34" charset="0"/>
                <a:cs typeface="Arial" panose="020B0604020202020204" pitchFamily="34" charset="0"/>
              </a:rPr>
              <a:t>/</a:t>
            </a:r>
            <a:r>
              <a:rPr lang="en-US" sz="1050" b="0" dirty="0" err="1">
                <a:solidFill>
                  <a:schemeClr val="bg1">
                    <a:lumMod val="50000"/>
                  </a:schemeClr>
                </a:solidFill>
                <a:latin typeface="Arial" panose="020B0604020202020204" pitchFamily="34" charset="0"/>
                <a:cs typeface="Arial" panose="020B0604020202020204" pitchFamily="34" charset="0"/>
              </a:rPr>
              <a:t>index.php</a:t>
            </a:r>
            <a:r>
              <a:rPr lang="en-US" sz="1050" b="0" dirty="0">
                <a:solidFill>
                  <a:schemeClr val="bg1">
                    <a:lumMod val="50000"/>
                  </a:schemeClr>
                </a:solidFill>
                <a:latin typeface="Arial" panose="020B0604020202020204" pitchFamily="34" charset="0"/>
                <a:cs typeface="Arial" panose="020B0604020202020204" pitchFamily="34" charset="0"/>
              </a:rPr>
              <a:t>/Heritability</a:t>
            </a:r>
          </a:p>
        </p:txBody>
      </p:sp>
      <p:graphicFrame>
        <p:nvGraphicFramePr>
          <p:cNvPr id="4" name="Table 3">
            <a:extLst>
              <a:ext uri="{FF2B5EF4-FFF2-40B4-BE49-F238E27FC236}">
                <a16:creationId xmlns="" xmlns:a16="http://schemas.microsoft.com/office/drawing/2014/main" id="{82647C28-D6DF-E947-AF45-DACC5B82B3EA}"/>
              </a:ext>
            </a:extLst>
          </p:cNvPr>
          <p:cNvGraphicFramePr>
            <a:graphicFrameLocks noGrp="1"/>
          </p:cNvGraphicFramePr>
          <p:nvPr>
            <p:extLst/>
          </p:nvPr>
        </p:nvGraphicFramePr>
        <p:xfrm>
          <a:off x="674435" y="1352999"/>
          <a:ext cx="4476397" cy="2804160"/>
        </p:xfrm>
        <a:graphic>
          <a:graphicData uri="http://schemas.openxmlformats.org/drawingml/2006/table">
            <a:tbl>
              <a:tblPr firstRow="1" bandRow="1">
                <a:tableStyleId>{5940675A-B579-460E-94D1-54222C63F5DA}</a:tableStyleId>
              </a:tblPr>
              <a:tblGrid>
                <a:gridCol w="1490140">
                  <a:extLst>
                    <a:ext uri="{9D8B030D-6E8A-4147-A177-3AD203B41FA5}">
                      <a16:colId xmlns="" xmlns:a16="http://schemas.microsoft.com/office/drawing/2014/main" val="269870991"/>
                    </a:ext>
                  </a:extLst>
                </a:gridCol>
                <a:gridCol w="1020508">
                  <a:extLst>
                    <a:ext uri="{9D8B030D-6E8A-4147-A177-3AD203B41FA5}">
                      <a16:colId xmlns="" xmlns:a16="http://schemas.microsoft.com/office/drawing/2014/main" val="3913081957"/>
                    </a:ext>
                  </a:extLst>
                </a:gridCol>
                <a:gridCol w="1965749">
                  <a:extLst>
                    <a:ext uri="{9D8B030D-6E8A-4147-A177-3AD203B41FA5}">
                      <a16:colId xmlns="" xmlns:a16="http://schemas.microsoft.com/office/drawing/2014/main" val="617296659"/>
                    </a:ext>
                  </a:extLst>
                </a:gridCol>
              </a:tblGrid>
              <a:tr h="278130">
                <a:tc>
                  <a:txBody>
                    <a:bodyPr/>
                    <a:lstStyle/>
                    <a:p>
                      <a:r>
                        <a:rPr lang="en-US" sz="1000" dirty="0"/>
                        <a:t>Disease</a:t>
                      </a:r>
                    </a:p>
                  </a:txBody>
                  <a:tcPr marL="68580" marR="68580" marT="34290" marB="34290">
                    <a:solidFill>
                      <a:schemeClr val="bg1"/>
                    </a:solidFill>
                  </a:tcPr>
                </a:tc>
                <a:tc>
                  <a:txBody>
                    <a:bodyPr/>
                    <a:lstStyle/>
                    <a:p>
                      <a:r>
                        <a:rPr lang="en-US" sz="1000" dirty="0"/>
                        <a:t>Heritability*</a:t>
                      </a:r>
                    </a:p>
                  </a:txBody>
                  <a:tcPr marL="68580" marR="68580" marT="34290" marB="34290">
                    <a:solidFill>
                      <a:schemeClr val="bg1"/>
                    </a:solidFill>
                  </a:tcPr>
                </a:tc>
                <a:tc>
                  <a:txBody>
                    <a:bodyPr/>
                    <a:lstStyle/>
                    <a:p>
                      <a:r>
                        <a:rPr lang="en-US" sz="1000" dirty="0"/>
                        <a:t>Molecular </a:t>
                      </a:r>
                      <a:r>
                        <a:rPr lang="en-US" sz="1200" b="1" dirty="0"/>
                        <a:t>Mechanisms</a:t>
                      </a:r>
                      <a:endParaRPr lang="en-US" sz="1000" b="1" dirty="0"/>
                    </a:p>
                  </a:txBody>
                  <a:tcPr marL="68580" marR="68580" marT="34290" marB="34290">
                    <a:solidFill>
                      <a:schemeClr val="bg1"/>
                    </a:solidFill>
                  </a:tcPr>
                </a:tc>
                <a:extLst>
                  <a:ext uri="{0D108BD9-81ED-4DB2-BD59-A6C34878D82A}">
                    <a16:rowId xmlns="" xmlns:a16="http://schemas.microsoft.com/office/drawing/2014/main" val="1274426829"/>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Schizophrenia</a:t>
                      </a:r>
                    </a:p>
                  </a:txBody>
                  <a:tcPr marL="68580" marR="68580" marT="34290" marB="34290">
                    <a:solidFill>
                      <a:srgbClr val="FF9E97"/>
                    </a:solidFill>
                  </a:tcPr>
                </a:tc>
                <a:tc>
                  <a:txBody>
                    <a:bodyPr/>
                    <a:lstStyle/>
                    <a:p>
                      <a:r>
                        <a:rPr lang="en-US" sz="1200" b="1" dirty="0"/>
                        <a:t>81%</a:t>
                      </a:r>
                    </a:p>
                  </a:txBody>
                  <a:tcPr marL="68580" marR="68580" marT="34290" marB="34290">
                    <a:solidFill>
                      <a:srgbClr val="FF9E97"/>
                    </a:solidFill>
                  </a:tcPr>
                </a:tc>
                <a:tc>
                  <a:txBody>
                    <a:bodyPr/>
                    <a:lstStyle/>
                    <a:p>
                      <a:pPr algn="ctr"/>
                      <a:r>
                        <a:rPr lang="en-US" sz="1000" b="1" dirty="0"/>
                        <a:t>(C4A)</a:t>
                      </a:r>
                    </a:p>
                  </a:txBody>
                  <a:tcPr marL="68580" marR="68580" marT="34290" marB="34290">
                    <a:solidFill>
                      <a:srgbClr val="FF9E97"/>
                    </a:solidFill>
                  </a:tcPr>
                </a:tc>
                <a:extLst>
                  <a:ext uri="{0D108BD9-81ED-4DB2-BD59-A6C34878D82A}">
                    <a16:rowId xmlns="" xmlns:a16="http://schemas.microsoft.com/office/drawing/2014/main" val="2139058742"/>
                  </a:ext>
                </a:extLst>
              </a:tr>
              <a:tr h="278130">
                <a:tc>
                  <a:txBody>
                    <a:bodyPr/>
                    <a:lstStyle/>
                    <a:p>
                      <a:r>
                        <a:rPr lang="en-US" sz="1100" b="1" dirty="0">
                          <a:solidFill>
                            <a:schemeClr val="tx1"/>
                          </a:solidFill>
                        </a:rPr>
                        <a:t>Bipolar disorder</a:t>
                      </a:r>
                    </a:p>
                  </a:txBody>
                  <a:tcPr marL="68580" marR="68580" marT="34290" marB="34290">
                    <a:solidFill>
                      <a:srgbClr val="FF9E97"/>
                    </a:solidFill>
                  </a:tcPr>
                </a:tc>
                <a:tc>
                  <a:txBody>
                    <a:bodyPr/>
                    <a:lstStyle/>
                    <a:p>
                      <a:r>
                        <a:rPr lang="en-US" sz="1100" dirty="0"/>
                        <a:t>70%</a:t>
                      </a:r>
                      <a:endParaRPr lang="en-US" sz="1100" b="1" dirty="0"/>
                    </a:p>
                  </a:txBody>
                  <a:tcPr marL="68580" marR="68580" marT="34290" marB="34290">
                    <a:solidFill>
                      <a:srgbClr val="FF9E97"/>
                    </a:solidFill>
                  </a:tcPr>
                </a:tc>
                <a:tc>
                  <a:txBody>
                    <a:bodyPr/>
                    <a:lstStyle/>
                    <a:p>
                      <a:pPr marL="0" marR="0" indent="0" algn="ctr" defTabSz="456910" rtl="0" eaLnBrk="1" fontAlgn="auto" latinLnBrk="0" hangingPunct="1">
                        <a:lnSpc>
                          <a:spcPct val="100000"/>
                        </a:lnSpc>
                        <a:spcBef>
                          <a:spcPts val="0"/>
                        </a:spcBef>
                        <a:spcAft>
                          <a:spcPts val="0"/>
                        </a:spcAft>
                        <a:buClrTx/>
                        <a:buSzTx/>
                        <a:buFontTx/>
                        <a:buNone/>
                        <a:tabLst/>
                        <a:defRPr/>
                      </a:pPr>
                      <a:r>
                        <a:rPr lang="en-US" sz="1000" b="1" dirty="0"/>
                        <a:t>-</a:t>
                      </a:r>
                    </a:p>
                  </a:txBody>
                  <a:tcPr marL="68580" marR="68580" marT="34290" marB="34290">
                    <a:solidFill>
                      <a:srgbClr val="FF9E97"/>
                    </a:solidFill>
                  </a:tcPr>
                </a:tc>
                <a:extLst>
                  <a:ext uri="{0D108BD9-81ED-4DB2-BD59-A6C34878D82A}">
                    <a16:rowId xmlns="" xmlns:a16="http://schemas.microsoft.com/office/drawing/2014/main" val="1239757580"/>
                  </a:ext>
                </a:extLst>
              </a:tr>
              <a:tr h="278130">
                <a:tc>
                  <a:txBody>
                    <a:bodyPr/>
                    <a:lstStyle/>
                    <a:p>
                      <a:r>
                        <a:rPr lang="en-US" sz="1100" b="1" dirty="0">
                          <a:solidFill>
                            <a:schemeClr val="accent2">
                              <a:lumMod val="50000"/>
                            </a:schemeClr>
                          </a:solidFill>
                        </a:rPr>
                        <a:t>Alzheimer's disease</a:t>
                      </a:r>
                    </a:p>
                  </a:txBody>
                  <a:tcPr marL="68580" marR="68580" marT="34290" marB="34290">
                    <a:solidFill>
                      <a:schemeClr val="bg1"/>
                    </a:solidFill>
                  </a:tcPr>
                </a:tc>
                <a:tc>
                  <a:txBody>
                    <a:bodyPr/>
                    <a:lstStyle/>
                    <a:p>
                      <a:r>
                        <a:rPr lang="en-US" sz="1100" dirty="0"/>
                        <a:t>58 - 79%</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Apolipoprotein E (APOE), Tau</a:t>
                      </a:r>
                    </a:p>
                  </a:txBody>
                  <a:tcPr marL="68580" marR="68580" marT="34290" marB="34290">
                    <a:solidFill>
                      <a:schemeClr val="bg1"/>
                    </a:solidFill>
                  </a:tcPr>
                </a:tc>
                <a:extLst>
                  <a:ext uri="{0D108BD9-81ED-4DB2-BD59-A6C34878D82A}">
                    <a16:rowId xmlns="" xmlns:a16="http://schemas.microsoft.com/office/drawing/2014/main" val="2354961713"/>
                  </a:ext>
                </a:extLst>
              </a:tr>
              <a:tr h="480060">
                <a:tc>
                  <a:txBody>
                    <a:bodyPr/>
                    <a:lstStyle/>
                    <a:p>
                      <a:r>
                        <a:rPr lang="en-US" sz="1100" b="1" dirty="0">
                          <a:solidFill>
                            <a:schemeClr val="accent5">
                              <a:lumMod val="75000"/>
                            </a:schemeClr>
                          </a:solidFill>
                        </a:rPr>
                        <a:t>Hypertension</a:t>
                      </a:r>
                    </a:p>
                  </a:txBody>
                  <a:tcPr marL="68580" marR="68580" marT="34290" marB="34290">
                    <a:solidFill>
                      <a:schemeClr val="bg1"/>
                    </a:solidFill>
                  </a:tcPr>
                </a:tc>
                <a:tc>
                  <a:txBody>
                    <a:bodyPr/>
                    <a:lstStyle/>
                    <a:p>
                      <a:r>
                        <a:rPr lang="en-US" sz="1100" dirty="0"/>
                        <a:t>30%</a:t>
                      </a:r>
                    </a:p>
                  </a:txBody>
                  <a:tcPr marL="68580" marR="68580" marT="34290" marB="34290">
                    <a:solidFill>
                      <a:schemeClr val="bg1"/>
                    </a:solidFill>
                  </a:tcPr>
                </a:tc>
                <a:tc>
                  <a:txBody>
                    <a:bodyPr/>
                    <a:lstStyle/>
                    <a:p>
                      <a:r>
                        <a:rPr lang="en-US" sz="1000" kern="1200" dirty="0">
                          <a:solidFill>
                            <a:schemeClr val="tx1"/>
                          </a:solidFill>
                          <a:latin typeface="+mn-lt"/>
                          <a:ea typeface="+mn-ea"/>
                          <a:cs typeface="+mn-cs"/>
                        </a:rPr>
                        <a:t>Renin–angiotensin–aldosterone</a:t>
                      </a:r>
                    </a:p>
                  </a:txBody>
                  <a:tcPr marL="68580" marR="68580" marT="34290" marB="34290">
                    <a:solidFill>
                      <a:schemeClr val="bg1"/>
                    </a:solidFill>
                  </a:tcPr>
                </a:tc>
                <a:extLst>
                  <a:ext uri="{0D108BD9-81ED-4DB2-BD59-A6C34878D82A}">
                    <a16:rowId xmlns="" xmlns:a16="http://schemas.microsoft.com/office/drawing/2014/main" val="2197920375"/>
                  </a:ext>
                </a:extLst>
              </a:tr>
              <a:tr h="278130">
                <a:tc>
                  <a:txBody>
                    <a:bodyPr/>
                    <a:lstStyle/>
                    <a:p>
                      <a:r>
                        <a:rPr lang="en-US" sz="1100" b="1" dirty="0">
                          <a:solidFill>
                            <a:schemeClr val="accent5">
                              <a:lumMod val="75000"/>
                            </a:schemeClr>
                          </a:solidFill>
                        </a:rPr>
                        <a:t>Heart disease</a:t>
                      </a:r>
                    </a:p>
                  </a:txBody>
                  <a:tcPr marL="68580" marR="68580" marT="34290" marB="34290">
                    <a:solidFill>
                      <a:schemeClr val="bg1"/>
                    </a:solidFill>
                  </a:tcPr>
                </a:tc>
                <a:tc>
                  <a:txBody>
                    <a:bodyPr/>
                    <a:lstStyle/>
                    <a:p>
                      <a:r>
                        <a:rPr lang="en-US" sz="1100" dirty="0"/>
                        <a:t>34-53%</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Atherosclerosis, VCAM-1</a:t>
                      </a:r>
                    </a:p>
                  </a:txBody>
                  <a:tcPr marL="68580" marR="68580" marT="34290" marB="34290">
                    <a:solidFill>
                      <a:schemeClr val="bg1"/>
                    </a:solidFill>
                  </a:tcPr>
                </a:tc>
                <a:extLst>
                  <a:ext uri="{0D108BD9-81ED-4DB2-BD59-A6C34878D82A}">
                    <a16:rowId xmlns="" xmlns:a16="http://schemas.microsoft.com/office/drawing/2014/main" val="3004364606"/>
                  </a:ext>
                </a:extLst>
              </a:tr>
              <a:tr h="377190">
                <a:tc>
                  <a:txBody>
                    <a:bodyPr/>
                    <a:lstStyle/>
                    <a:p>
                      <a:r>
                        <a:rPr lang="en-US" sz="1100" b="1" dirty="0">
                          <a:solidFill>
                            <a:schemeClr val="tx1"/>
                          </a:solidFill>
                        </a:rPr>
                        <a:t>Stroke</a:t>
                      </a:r>
                    </a:p>
                  </a:txBody>
                  <a:tcPr marL="68580" marR="68580" marT="34290" marB="34290">
                    <a:solidFill>
                      <a:schemeClr val="bg1"/>
                    </a:solidFill>
                  </a:tcPr>
                </a:tc>
                <a:tc>
                  <a:txBody>
                    <a:bodyPr/>
                    <a:lstStyle/>
                    <a:p>
                      <a:r>
                        <a:rPr lang="en-US" sz="1100" dirty="0"/>
                        <a:t>32%</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Reactive oxygen species (ROS), Ischemia</a:t>
                      </a:r>
                    </a:p>
                  </a:txBody>
                  <a:tcPr marL="68580" marR="68580" marT="34290" marB="34290">
                    <a:solidFill>
                      <a:schemeClr val="bg1"/>
                    </a:solidFill>
                  </a:tcPr>
                </a:tc>
                <a:extLst>
                  <a:ext uri="{0D108BD9-81ED-4DB2-BD59-A6C34878D82A}">
                    <a16:rowId xmlns="" xmlns:a16="http://schemas.microsoft.com/office/drawing/2014/main" val="165251185"/>
                  </a:ext>
                </a:extLst>
              </a:tr>
              <a:tr h="278130">
                <a:tc>
                  <a:txBody>
                    <a:bodyPr/>
                    <a:lstStyle/>
                    <a:p>
                      <a:r>
                        <a:rPr lang="en-US" sz="1100" b="1" dirty="0">
                          <a:solidFill>
                            <a:srgbClr val="00B050"/>
                          </a:solidFill>
                        </a:rPr>
                        <a:t>Type-2 diabetes</a:t>
                      </a:r>
                    </a:p>
                  </a:txBody>
                  <a:tcPr marL="68580" marR="68580" marT="34290" marB="34290">
                    <a:solidFill>
                      <a:schemeClr val="bg1"/>
                    </a:solidFill>
                  </a:tcPr>
                </a:tc>
                <a:tc>
                  <a:txBody>
                    <a:bodyPr/>
                    <a:lstStyle/>
                    <a:p>
                      <a:r>
                        <a:rPr lang="en-US" sz="1100" dirty="0"/>
                        <a:t>26%</a:t>
                      </a:r>
                    </a:p>
                  </a:txBody>
                  <a:tcPr marL="68580" marR="68580" marT="34290" marB="34290">
                    <a:solidFill>
                      <a:schemeClr val="bg1"/>
                    </a:solidFill>
                  </a:tcPr>
                </a:tc>
                <a:tc>
                  <a:txBody>
                    <a:bodyPr/>
                    <a:lstStyle/>
                    <a:p>
                      <a:r>
                        <a:rPr lang="en-US" sz="1000" dirty="0"/>
                        <a:t>Insulin resistance</a:t>
                      </a:r>
                    </a:p>
                  </a:txBody>
                  <a:tcPr marL="68580" marR="68580" marT="34290" marB="34290">
                    <a:solidFill>
                      <a:schemeClr val="bg1"/>
                    </a:solidFill>
                  </a:tcPr>
                </a:tc>
                <a:extLst>
                  <a:ext uri="{0D108BD9-81ED-4DB2-BD59-A6C34878D82A}">
                    <a16:rowId xmlns="" xmlns:a16="http://schemas.microsoft.com/office/drawing/2014/main" val="291242400"/>
                  </a:ext>
                </a:extLst>
              </a:tr>
              <a:tr h="278130">
                <a:tc>
                  <a:txBody>
                    <a:bodyPr/>
                    <a:lstStyle/>
                    <a:p>
                      <a:r>
                        <a:rPr lang="en-US" sz="1100" b="1" dirty="0">
                          <a:solidFill>
                            <a:srgbClr val="FF7413"/>
                          </a:solidFill>
                        </a:rPr>
                        <a:t>Breast Cancer</a:t>
                      </a:r>
                    </a:p>
                  </a:txBody>
                  <a:tcPr marL="68580" marR="68580" marT="34290" marB="34290">
                    <a:solidFill>
                      <a:schemeClr val="bg1"/>
                    </a:solidFill>
                  </a:tcPr>
                </a:tc>
                <a:tc>
                  <a:txBody>
                    <a:bodyPr/>
                    <a:lstStyle/>
                    <a:p>
                      <a:r>
                        <a:rPr lang="en-US" sz="1100" dirty="0"/>
                        <a:t>25-56%</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BRCA, PTEN</a:t>
                      </a:r>
                    </a:p>
                  </a:txBody>
                  <a:tcPr marL="68580" marR="68580" marT="34290" marB="34290">
                    <a:solidFill>
                      <a:schemeClr val="bg1"/>
                    </a:solidFill>
                  </a:tcPr>
                </a:tc>
                <a:extLst>
                  <a:ext uri="{0D108BD9-81ED-4DB2-BD59-A6C34878D82A}">
                    <a16:rowId xmlns="" xmlns:a16="http://schemas.microsoft.com/office/drawing/2014/main" val="847223116"/>
                  </a:ext>
                </a:extLst>
              </a:tr>
            </a:tbl>
          </a:graphicData>
        </a:graphic>
      </p:graphicFrame>
      <p:cxnSp>
        <p:nvCxnSpPr>
          <p:cNvPr id="6" name="Straight Arrow Connector 5">
            <a:extLst>
              <a:ext uri="{FF2B5EF4-FFF2-40B4-BE49-F238E27FC236}">
                <a16:creationId xmlns="" xmlns:a16="http://schemas.microsoft.com/office/drawing/2014/main" id="{CF4053BE-578B-3E40-992C-39D6142FB082}"/>
              </a:ext>
            </a:extLst>
          </p:cNvPr>
          <p:cNvCxnSpPr>
            <a:cxnSpLocks/>
            <a:endCxn id="54" idx="1"/>
          </p:cNvCxnSpPr>
          <p:nvPr/>
        </p:nvCxnSpPr>
        <p:spPr>
          <a:xfrm>
            <a:off x="4901783" y="1499233"/>
            <a:ext cx="1914696" cy="100029"/>
          </a:xfrm>
          <a:prstGeom prst="straightConnector1">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 xmlns:a16="http://schemas.microsoft.com/office/drawing/2014/main" id="{9ADEBF4D-B8DB-E446-820C-BDCBFFFA2201}"/>
              </a:ext>
            </a:extLst>
          </p:cNvPr>
          <p:cNvCxnSpPr>
            <a:cxnSpLocks/>
          </p:cNvCxnSpPr>
          <p:nvPr/>
        </p:nvCxnSpPr>
        <p:spPr>
          <a:xfrm>
            <a:off x="4901783" y="1499234"/>
            <a:ext cx="1143786" cy="2480579"/>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9039" y="4402931"/>
            <a:ext cx="8316311" cy="2062103"/>
          </a:xfrm>
          <a:prstGeom prst="rect">
            <a:avLst/>
          </a:prstGeom>
        </p:spPr>
        <p:txBody>
          <a:bodyPr wrap="square">
            <a:spAutoFit/>
          </a:bodyPr>
          <a:lstStyle/>
          <a:p>
            <a:r>
              <a:rPr lang="en-US" sz="1600" b="0" dirty="0"/>
              <a:t>Many psychiatric conditions are highly heritable</a:t>
            </a:r>
          </a:p>
          <a:p>
            <a:pPr lvl="1"/>
            <a:r>
              <a:rPr lang="en-US" sz="1600" b="0" dirty="0"/>
              <a:t>Schizophrenia: up to 80%</a:t>
            </a:r>
          </a:p>
          <a:p>
            <a:pPr marL="412750" indent="-398463"/>
            <a:r>
              <a:rPr lang="en-US" sz="1600" b="0" dirty="0"/>
              <a:t>But we don’t understand basic molecular mechanisms underpinning this association </a:t>
            </a:r>
            <a:br>
              <a:rPr lang="en-US" sz="1600" b="0" dirty="0"/>
            </a:br>
            <a:r>
              <a:rPr lang="en-US" sz="1600" b="0" dirty="0"/>
              <a:t>(in contrast to many other diseases such as cancer &amp; heart disease)</a:t>
            </a:r>
          </a:p>
          <a:p>
            <a:r>
              <a:rPr lang="en-US" sz="1600" b="0" dirty="0" smtClean="0"/>
              <a:t>Thus</a:t>
            </a:r>
            <a:r>
              <a:rPr lang="en-US" sz="1600" b="0" dirty="0"/>
              <a:t>, interested in developing predictive models of psychiatric traits which:</a:t>
            </a:r>
          </a:p>
          <a:p>
            <a:pPr lvl="1"/>
            <a:r>
              <a:rPr lang="en-US" sz="1600" b="0" dirty="0"/>
              <a:t>Use observations at intermediate (molecular levels) levels to inform latent structure</a:t>
            </a:r>
          </a:p>
          <a:p>
            <a:pPr lvl="1"/>
            <a:r>
              <a:rPr lang="en-US" sz="1600" b="0" dirty="0"/>
              <a:t>Use the predictive features of these “molecular endo phenotypes” to begin to suggest actors involved in mechanism</a:t>
            </a:r>
          </a:p>
        </p:txBody>
      </p:sp>
    </p:spTree>
    <p:extLst>
      <p:ext uri="{BB962C8B-B14F-4D97-AF65-F5344CB8AC3E}">
        <p14:creationId xmlns:p14="http://schemas.microsoft.com/office/powerpoint/2010/main" val="328341265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955890" y="321781"/>
            <a:ext cx="7337506" cy="124458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9005" tIns="34503" rIns="69005" bIns="34503" numCol="1" anchor="ctr" anchorCtr="0" compatLnSpc="1">
            <a:prstTxWarp prst="textNoShape">
              <a:avLst/>
            </a:prstTxWarp>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defTabSz="681038">
              <a:defRPr/>
            </a:pPr>
            <a:r>
              <a:rPr lang="en-US" sz="2200" kern="0" dirty="0">
                <a:latin typeface="Arial"/>
              </a:rPr>
              <a:t>A core issue addressed by </a:t>
            </a:r>
            <a:r>
              <a:rPr lang="en-US" sz="2200" kern="0" dirty="0" err="1">
                <a:latin typeface="Arial"/>
              </a:rPr>
              <a:t>PsychENCODE</a:t>
            </a:r>
            <a:r>
              <a:rPr lang="en-US" sz="2200" kern="0" dirty="0">
                <a:latin typeface="Arial"/>
              </a:rPr>
              <a:t>: </a:t>
            </a:r>
            <a:br>
              <a:rPr lang="en-US" sz="2200" kern="0" dirty="0">
                <a:latin typeface="Arial"/>
              </a:rPr>
            </a:br>
            <a:r>
              <a:rPr lang="en-US" sz="2200" kern="0" dirty="0">
                <a:latin typeface="Arial"/>
              </a:rPr>
              <a:t>Using functional genomics to reveal molecular mechanisms between genotype and phenotype in brain disorders</a:t>
            </a:r>
          </a:p>
        </p:txBody>
      </p:sp>
      <p:sp>
        <p:nvSpPr>
          <p:cNvPr id="7" name="Rectangle 6">
            <a:extLst>
              <a:ext uri="{FF2B5EF4-FFF2-40B4-BE49-F238E27FC236}">
                <a16:creationId xmlns:a16="http://schemas.microsoft.com/office/drawing/2014/main" xmlns="" id="{67E80DC4-61D0-2E44-A86E-205EF679C47D}"/>
              </a:ext>
            </a:extLst>
          </p:cNvPr>
          <p:cNvSpPr/>
          <p:nvPr/>
        </p:nvSpPr>
        <p:spPr>
          <a:xfrm rot="16200000">
            <a:off x="-1163973" y="3149859"/>
            <a:ext cx="2721418" cy="213585"/>
          </a:xfrm>
          <a:prstGeom prst="rect">
            <a:avLst/>
          </a:prstGeom>
        </p:spPr>
        <p:txBody>
          <a:bodyPr wrap="square">
            <a:spAutoFit/>
          </a:bodyPr>
          <a:lstStyle/>
          <a:p>
            <a:pPr fontAlgn="base">
              <a:spcBef>
                <a:spcPct val="0"/>
              </a:spcBef>
              <a:spcAft>
                <a:spcPct val="0"/>
              </a:spcAft>
            </a:pPr>
            <a:r>
              <a:rPr lang="en-US" sz="788" dirty="0">
                <a:solidFill>
                  <a:srgbClr val="FFFFFF">
                    <a:lumMod val="50000"/>
                  </a:srgbClr>
                </a:solidFill>
                <a:latin typeface="Arial" panose="020B0604020202020204" pitchFamily="34" charset="0"/>
                <a:ea typeface="ＭＳ Ｐゴシック" charset="0"/>
                <a:cs typeface="Arial" panose="020B0604020202020204" pitchFamily="34" charset="0"/>
              </a:rPr>
              <a:t>*https://</a:t>
            </a:r>
            <a:r>
              <a:rPr lang="en-US" sz="788" dirty="0" err="1">
                <a:solidFill>
                  <a:srgbClr val="FFFFFF">
                    <a:lumMod val="50000"/>
                  </a:srgbClr>
                </a:solidFill>
                <a:latin typeface="Arial" panose="020B0604020202020204" pitchFamily="34" charset="0"/>
                <a:ea typeface="ＭＳ Ｐゴシック" charset="0"/>
                <a:cs typeface="Arial" panose="020B0604020202020204" pitchFamily="34" charset="0"/>
              </a:rPr>
              <a:t>www.snpedia.com</a:t>
            </a:r>
            <a:r>
              <a:rPr lang="en-US" sz="788" dirty="0">
                <a:solidFill>
                  <a:srgbClr val="FFFFFF">
                    <a:lumMod val="50000"/>
                  </a:srgbClr>
                </a:solidFill>
                <a:latin typeface="Arial" panose="020B0604020202020204" pitchFamily="34" charset="0"/>
                <a:ea typeface="ＭＳ Ｐゴシック" charset="0"/>
                <a:cs typeface="Arial" panose="020B0604020202020204" pitchFamily="34" charset="0"/>
              </a:rPr>
              <a:t>/</a:t>
            </a:r>
            <a:r>
              <a:rPr lang="en-US" sz="788" dirty="0" err="1">
                <a:solidFill>
                  <a:srgbClr val="FFFFFF">
                    <a:lumMod val="50000"/>
                  </a:srgbClr>
                </a:solidFill>
                <a:latin typeface="Arial" panose="020B0604020202020204" pitchFamily="34" charset="0"/>
                <a:ea typeface="ＭＳ Ｐゴシック" charset="0"/>
                <a:cs typeface="Arial" panose="020B0604020202020204" pitchFamily="34" charset="0"/>
              </a:rPr>
              <a:t>index.php</a:t>
            </a:r>
            <a:r>
              <a:rPr lang="en-US" sz="788" dirty="0">
                <a:solidFill>
                  <a:srgbClr val="FFFFFF">
                    <a:lumMod val="50000"/>
                  </a:srgbClr>
                </a:solidFill>
                <a:latin typeface="Arial" panose="020B0604020202020204" pitchFamily="34" charset="0"/>
                <a:ea typeface="ＭＳ Ｐゴシック" charset="0"/>
                <a:cs typeface="Arial" panose="020B0604020202020204" pitchFamily="34" charset="0"/>
              </a:rPr>
              <a:t>/Heritability</a:t>
            </a:r>
          </a:p>
        </p:txBody>
      </p:sp>
      <p:graphicFrame>
        <p:nvGraphicFramePr>
          <p:cNvPr id="162" name="Table 161">
            <a:extLst>
              <a:ext uri="{FF2B5EF4-FFF2-40B4-BE49-F238E27FC236}">
                <a16:creationId xmlns:a16="http://schemas.microsoft.com/office/drawing/2014/main" xmlns="" id="{82647C28-D6DF-E947-AF45-DACC5B82B3EA}"/>
              </a:ext>
            </a:extLst>
          </p:cNvPr>
          <p:cNvGraphicFramePr>
            <a:graphicFrameLocks noGrp="1"/>
          </p:cNvGraphicFramePr>
          <p:nvPr>
            <p:extLst/>
          </p:nvPr>
        </p:nvGraphicFramePr>
        <p:xfrm>
          <a:off x="461796" y="1984014"/>
          <a:ext cx="3677055" cy="2528624"/>
        </p:xfrm>
        <a:graphic>
          <a:graphicData uri="http://schemas.openxmlformats.org/drawingml/2006/table">
            <a:tbl>
              <a:tblPr firstRow="1" bandRow="1"/>
              <a:tblGrid>
                <a:gridCol w="1224048">
                  <a:extLst>
                    <a:ext uri="{9D8B030D-6E8A-4147-A177-3AD203B41FA5}">
                      <a16:colId xmlns:a16="http://schemas.microsoft.com/office/drawing/2014/main" xmlns="" val="269870991"/>
                    </a:ext>
                  </a:extLst>
                </a:gridCol>
                <a:gridCol w="838278">
                  <a:extLst>
                    <a:ext uri="{9D8B030D-6E8A-4147-A177-3AD203B41FA5}">
                      <a16:colId xmlns:a16="http://schemas.microsoft.com/office/drawing/2014/main" xmlns="" val="3913081957"/>
                    </a:ext>
                  </a:extLst>
                </a:gridCol>
                <a:gridCol w="1614729">
                  <a:extLst>
                    <a:ext uri="{9D8B030D-6E8A-4147-A177-3AD203B41FA5}">
                      <a16:colId xmlns:a16="http://schemas.microsoft.com/office/drawing/2014/main" xmlns="" val="617296659"/>
                    </a:ext>
                  </a:extLst>
                </a:gridCol>
              </a:tblGrid>
              <a:tr h="22846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t>Disease</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t>Heritability*</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t>Molecular </a:t>
                      </a:r>
                      <a:r>
                        <a:rPr lang="en-US" sz="1000" b="1" dirty="0"/>
                        <a:t>Mechanisms</a:t>
                      </a:r>
                      <a:endParaRPr lang="en-US" sz="900" b="1" dirty="0"/>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274426829"/>
                  </a:ext>
                </a:extLst>
              </a:tr>
              <a:tr h="323399">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Schizophrenia</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9E97"/>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1000" b="1" dirty="0"/>
                        <a:t>81%</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9E97"/>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900" b="1" dirty="0" smtClean="0"/>
                        <a:t>Complement Component 4A (C4A</a:t>
                      </a:r>
                      <a:r>
                        <a:rPr lang="en-US" sz="900" b="1" dirty="0"/>
                        <a:t>)</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9E97"/>
                    </a:solidFill>
                  </a:tcPr>
                </a:tc>
                <a:extLst>
                  <a:ext uri="{0D108BD9-81ED-4DB2-BD59-A6C34878D82A}">
                    <a16:rowId xmlns:a16="http://schemas.microsoft.com/office/drawing/2014/main" xmlns="" val="2139058742"/>
                  </a:ext>
                </a:extLst>
              </a:tr>
              <a:tr h="22846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b="1" dirty="0">
                          <a:solidFill>
                            <a:schemeClr val="tx1"/>
                          </a:solidFill>
                        </a:rPr>
                        <a:t>Bipolar disorder</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9E97"/>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b="0" dirty="0"/>
                        <a:t>70%</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9E97"/>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456910" rtl="0" eaLnBrk="1" fontAlgn="auto" latinLnBrk="0" hangingPunct="1">
                        <a:lnSpc>
                          <a:spcPct val="100000"/>
                        </a:lnSpc>
                        <a:spcBef>
                          <a:spcPts val="0"/>
                        </a:spcBef>
                        <a:spcAft>
                          <a:spcPts val="0"/>
                        </a:spcAft>
                        <a:buClrTx/>
                        <a:buSzTx/>
                        <a:buFontTx/>
                        <a:buNone/>
                        <a:tabLst/>
                        <a:defRPr/>
                      </a:pPr>
                      <a:r>
                        <a:rPr lang="en-US" sz="900" b="1" dirty="0" smtClean="0"/>
                        <a:t>HOMER1</a:t>
                      </a:r>
                      <a:endParaRPr lang="en-US" sz="900" b="1" dirty="0"/>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9E97"/>
                    </a:solidFill>
                  </a:tcPr>
                </a:tc>
                <a:extLst>
                  <a:ext uri="{0D108BD9-81ED-4DB2-BD59-A6C34878D82A}">
                    <a16:rowId xmlns:a16="http://schemas.microsoft.com/office/drawing/2014/main" xmlns="" val="1239757580"/>
                  </a:ext>
                </a:extLst>
              </a:tr>
              <a:tr h="22846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b="1" dirty="0">
                          <a:solidFill>
                            <a:schemeClr val="tx1"/>
                          </a:solidFill>
                        </a:rPr>
                        <a:t>Alzheimer's disease</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t>58 - 79%</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rgbClr val="00B0F0"/>
                          </a:solidFill>
                          <a:latin typeface="Arial" charset="0"/>
                          <a:ea typeface="Arial" charset="0"/>
                          <a:cs typeface="Arial" charset="0"/>
                        </a:rPr>
                        <a:t>Apolipoprotein E (APOE)</a:t>
                      </a:r>
                      <a:r>
                        <a:rPr lang="en-US" sz="900" kern="1200" dirty="0">
                          <a:solidFill>
                            <a:schemeClr val="tx1"/>
                          </a:solidFill>
                          <a:latin typeface="Arial" charset="0"/>
                          <a:ea typeface="Arial" charset="0"/>
                          <a:cs typeface="Arial" charset="0"/>
                        </a:rPr>
                        <a:t>, </a:t>
                      </a:r>
                      <a:r>
                        <a:rPr lang="en-US" sz="900" dirty="0">
                          <a:latin typeface="Arial" charset="0"/>
                          <a:ea typeface="Arial" charset="0"/>
                          <a:cs typeface="Arial" charset="0"/>
                        </a:rPr>
                        <a:t>Tau</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354961713"/>
                  </a:ext>
                </a:extLst>
              </a:tr>
              <a:tr h="394337">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b="1" dirty="0">
                          <a:solidFill>
                            <a:schemeClr val="tx1"/>
                          </a:solidFill>
                        </a:rPr>
                        <a:t>Hypertension</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t>30%</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kern="1200" dirty="0">
                          <a:solidFill>
                            <a:schemeClr val="tx1"/>
                          </a:solidFill>
                          <a:latin typeface="Arial" charset="0"/>
                          <a:ea typeface="Arial" charset="0"/>
                          <a:cs typeface="Arial" charset="0"/>
                        </a:rPr>
                        <a:t>Renin–angiotensin–aldosterone</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197920375"/>
                  </a:ext>
                </a:extLst>
              </a:tr>
              <a:tr h="22846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b="1" dirty="0">
                          <a:solidFill>
                            <a:schemeClr val="tx1"/>
                          </a:solidFill>
                        </a:rPr>
                        <a:t>Heart disease</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t>34-53%</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latin typeface="Arial" charset="0"/>
                          <a:ea typeface="Arial" charset="0"/>
                          <a:cs typeface="Arial" charset="0"/>
                        </a:rPr>
                        <a:t>Atherosclerosis, VCAM-1</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004364606"/>
                  </a:ext>
                </a:extLst>
              </a:tr>
              <a:tr h="323399">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b="1" dirty="0">
                          <a:solidFill>
                            <a:schemeClr val="tx1"/>
                          </a:solidFill>
                        </a:rPr>
                        <a:t>Stroke</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t>32%</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latin typeface="Arial" charset="0"/>
                          <a:ea typeface="Arial" charset="0"/>
                          <a:cs typeface="Arial" charset="0"/>
                        </a:rPr>
                        <a:t>Reactive oxygen species (ROS), Ischemia</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65251185"/>
                  </a:ext>
                </a:extLst>
              </a:tr>
              <a:tr h="22846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b="1" dirty="0">
                          <a:solidFill>
                            <a:schemeClr val="tx1"/>
                          </a:solidFill>
                        </a:rPr>
                        <a:t>Type-2 diabetes</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t>26%</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latin typeface="Arial" charset="0"/>
                          <a:ea typeface="Arial" charset="0"/>
                          <a:cs typeface="Arial" charset="0"/>
                        </a:rPr>
                        <a:t>Insulin resistance</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91242400"/>
                  </a:ext>
                </a:extLst>
              </a:tr>
              <a:tr h="22846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b="1" dirty="0">
                          <a:solidFill>
                            <a:schemeClr val="tx1"/>
                          </a:solidFill>
                        </a:rPr>
                        <a:t>Breast Cancer</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r>
                        <a:rPr lang="en-US" sz="900" dirty="0"/>
                        <a:t>25-56%</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a:solidFill>
                            <a:srgbClr val="00B050"/>
                          </a:solidFill>
                          <a:latin typeface="Arial" charset="0"/>
                          <a:ea typeface="Arial" charset="0"/>
                          <a:cs typeface="Arial" charset="0"/>
                        </a:rPr>
                        <a:t>BRCA</a:t>
                      </a:r>
                      <a:r>
                        <a:rPr lang="en-US" sz="900" dirty="0">
                          <a:latin typeface="Arial" charset="0"/>
                          <a:ea typeface="Arial" charset="0"/>
                          <a:cs typeface="Arial" charset="0"/>
                        </a:rPr>
                        <a:t>, </a:t>
                      </a:r>
                      <a:r>
                        <a:rPr lang="en-US" sz="900" b="1" dirty="0">
                          <a:solidFill>
                            <a:srgbClr val="FF0000"/>
                          </a:solidFill>
                          <a:latin typeface="Arial" charset="0"/>
                          <a:ea typeface="Arial" charset="0"/>
                          <a:cs typeface="Arial" charset="0"/>
                        </a:rPr>
                        <a:t>PTEN</a:t>
                      </a:r>
                    </a:p>
                  </a:txBody>
                  <a:tcPr marL="56334" marR="56334" marT="28167" marB="28167">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847223116"/>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488" y="1752896"/>
            <a:ext cx="3817679" cy="1887024"/>
          </a:xfrm>
          <a:prstGeom prst="rect">
            <a:avLst/>
          </a:prstGeom>
        </p:spPr>
      </p:pic>
      <p:cxnSp>
        <p:nvCxnSpPr>
          <p:cNvPr id="6" name="Straight Connector 5"/>
          <p:cNvCxnSpPr/>
          <p:nvPr/>
        </p:nvCxnSpPr>
        <p:spPr>
          <a:xfrm flipV="1">
            <a:off x="3926988" y="1672658"/>
            <a:ext cx="814542" cy="117520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41125" y="2898762"/>
            <a:ext cx="800405" cy="82139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752753" y="1672658"/>
            <a:ext cx="4040372" cy="2048737"/>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 r="731" b="7764"/>
          <a:stretch/>
        </p:blipFill>
        <p:spPr>
          <a:xfrm>
            <a:off x="817667" y="4691789"/>
            <a:ext cx="1988879" cy="2065857"/>
          </a:xfrm>
          <a:prstGeom prst="rect">
            <a:avLst/>
          </a:prstGeom>
        </p:spPr>
      </p:pic>
      <p:sp>
        <p:nvSpPr>
          <p:cNvPr id="18" name="Rectangle 17"/>
          <p:cNvSpPr/>
          <p:nvPr/>
        </p:nvSpPr>
        <p:spPr>
          <a:xfrm>
            <a:off x="723014" y="4617361"/>
            <a:ext cx="2169042" cy="224063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a:off x="723014" y="4433777"/>
            <a:ext cx="1850065" cy="18358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806547" y="4473208"/>
            <a:ext cx="94652" cy="14415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924" t="13643" r="1"/>
          <a:stretch/>
        </p:blipFill>
        <p:spPr>
          <a:xfrm>
            <a:off x="5202495" y="3950652"/>
            <a:ext cx="2761952" cy="2806994"/>
          </a:xfrm>
          <a:prstGeom prst="rect">
            <a:avLst/>
          </a:prstGeom>
        </p:spPr>
      </p:pic>
      <p:sp>
        <p:nvSpPr>
          <p:cNvPr id="24" name="Rectangle 23"/>
          <p:cNvSpPr/>
          <p:nvPr/>
        </p:nvSpPr>
        <p:spPr>
          <a:xfrm>
            <a:off x="5071730" y="3870251"/>
            <a:ext cx="2987749" cy="298774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3314498" y="3870251"/>
            <a:ext cx="1757232" cy="4890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311541" y="4473208"/>
            <a:ext cx="1760189" cy="23847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371933" y="4137791"/>
            <a:ext cx="5007936" cy="553998"/>
          </a:xfrm>
          <a:prstGeom prst="rect">
            <a:avLst/>
          </a:prstGeom>
          <a:noFill/>
          <a:scene3d>
            <a:camera prst="orthographicFront">
              <a:rot lat="0" lon="0" rev="5400000"/>
            </a:camera>
            <a:lightRig rig="threePt" dir="t"/>
          </a:scene3d>
        </p:spPr>
        <p:txBody>
          <a:bodyPr wrap="square" rtlCol="0">
            <a:spAutoFit/>
          </a:bodyPr>
          <a:lstStyle/>
          <a:p>
            <a:r>
              <a:rPr lang="en-US" sz="1000" dirty="0" smtClean="0">
                <a:hlinkClick r:id="rId5" tooltip="Protected by Outlook: https://www.nature.com/articles/nrneurol.2012.263. Click or tap to follow the link."/>
              </a:rPr>
              <a:t>APOE: www.nature.com/articles/nrneurol.2012.263</a:t>
            </a:r>
            <a:endParaRPr lang="en-US" sz="1000" dirty="0" smtClean="0"/>
          </a:p>
          <a:p>
            <a:r>
              <a:rPr lang="en-US" sz="1000" dirty="0" smtClean="0">
                <a:hlinkClick r:id="rId6" tooltip="Protected by Outlook: http://clincancerres.aacrjournals.org/content/20/3/540.figures-only. Click or tap to follow the link."/>
              </a:rPr>
              <a:t>BRCA: clincancerres.aacrjournals.org/content/20/3/540.figures-only</a:t>
            </a:r>
            <a:endParaRPr lang="en-US" sz="1000" dirty="0" smtClean="0"/>
          </a:p>
          <a:p>
            <a:r>
              <a:rPr lang="en-US" sz="1000" dirty="0" smtClean="0">
                <a:hlinkClick r:id="rId7" tooltip="Protected by Outlook: http://targetedcancercare.massgeneral.org/My-Trial-Guide/Diseases/Lung-Cancer/PTEN.aspx. Click or tap to follow the link."/>
              </a:rPr>
              <a:t>PTEN: targetedcancercare.massgeneral.org/My-Trial-Guide/Diseases/Lung-Cancer/PTEN.aspx</a:t>
            </a:r>
            <a:endParaRPr lang="en-US" sz="1000" dirty="0" smtClean="0"/>
          </a:p>
        </p:txBody>
      </p:sp>
    </p:spTree>
    <p:extLst>
      <p:ext uri="{BB962C8B-B14F-4D97-AF65-F5344CB8AC3E}">
        <p14:creationId xmlns:p14="http://schemas.microsoft.com/office/powerpoint/2010/main" val="180121471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l">
          <a:defRPr kumimoji="1" b="1" dirty="0"/>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135202</TotalTime>
  <Words>6599</Words>
  <Application>Microsoft Macintosh PowerPoint</Application>
  <PresentationFormat>Letter Paper (8.5x11 in)</PresentationFormat>
  <Paragraphs>1087</Paragraphs>
  <Slides>64</Slides>
  <Notes>34</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64</vt:i4>
      </vt:variant>
    </vt:vector>
  </HeadingPairs>
  <TitlesOfParts>
    <vt:vector size="84" baseType="lpstr">
      <vt:lpstr>Calibri</vt:lpstr>
      <vt:lpstr>Calibri Light</vt:lpstr>
      <vt:lpstr>Cambria Math</vt:lpstr>
      <vt:lpstr>Courier</vt:lpstr>
      <vt:lpstr>Courier New</vt:lpstr>
      <vt:lpstr>DengXian</vt:lpstr>
      <vt:lpstr>Helvetica</vt:lpstr>
      <vt:lpstr>Lucida Grande</vt:lpstr>
      <vt:lpstr>Mangal</vt:lpstr>
      <vt:lpstr>ＭＳ Ｐゴシック</vt:lpstr>
      <vt:lpstr>Trebuchet MS</vt:lpstr>
      <vt:lpstr>Wingdings</vt:lpstr>
      <vt:lpstr>宋体</vt:lpstr>
      <vt:lpstr>等线</vt:lpstr>
      <vt:lpstr>Arial</vt:lpstr>
      <vt:lpstr>Basic-template-i0jhhsb-20160605</vt:lpstr>
      <vt:lpstr>Outline-Style-20160605</vt:lpstr>
      <vt:lpstr>to-follow-up</vt:lpstr>
      <vt:lpstr>1_Office Theme</vt:lpstr>
      <vt:lpstr>3_Office Theme</vt:lpstr>
      <vt:lpstr>Brain Genomics:  Using population-scale functional genomics to suggest potential drug targets for neuropsychiatic disease &amp; building a hybrid classifier to predict the differential sensitivity of individuals to drugs </vt:lpstr>
      <vt:lpstr>The Genomic Future</vt:lpstr>
      <vt:lpstr>Many big projects.  Soon millions will be sequenced….</vt:lpstr>
      <vt:lpstr>What to do with these variants in relation to disease</vt:lpstr>
      <vt:lpstr>Using population-scale functional genomics to suggest potential drug targets for neuropsychiatic  disease &amp; building a hybrid classifier to predict the differential sensitivity of individuals to drugs </vt:lpstr>
      <vt:lpstr>Using population-scale functional genomics to suggest potential drug targets for neuropsychiatic  disease &amp; building a hybrid classifier to predict the differential sensitivity of individuals to drugs </vt:lpstr>
      <vt:lpstr>PsychENCODE   ’18 rollout in Science </vt:lpstr>
      <vt:lpstr>A core issue addressed by PsychENCODE:  Using functional genomics to reveal molecular mechanisms between genotype and phenotype in brain disorders</vt:lpstr>
      <vt:lpstr>PowerPoint Presentation</vt:lpstr>
      <vt:lpstr>Developmental Capstone Data Set </vt:lpstr>
      <vt:lpstr>Collecting functional genomic datasets  for the  adult brain   from PsychENCODE,  other large consortia &amp; single cell studies</vt:lpstr>
      <vt:lpstr>Merging &amp; Clustering Single Cell Data Sets</vt:lpstr>
      <vt:lpstr>PowerPoint Presentation</vt:lpstr>
      <vt:lpstr>Single-cell  deconvolution  Step 2:   Unsupervised  learning to determine relevant cell types</vt:lpstr>
      <vt:lpstr>Different neuronal &amp; glial cell  fractions across disorders</vt:lpstr>
      <vt:lpstr>Different neuronal &amp; glial cell  fractions across ages</vt:lpstr>
      <vt:lpstr>Using population-scale functional genomics to suggest potential drug targets for neuropsychiatic  disease &amp; building a hybrid classifier to predict the differential sensitivity of individuals to drugs </vt:lpstr>
      <vt:lpstr>Developing a Reference Set of ~79K PFC Enhancers &amp; Studying Their Population Variation</vt:lpstr>
      <vt:lpstr>Developing a Reference Set of ~79K PFC Enhancers &amp; Studying Their Population Variation</vt:lpstr>
      <vt:lpstr>PowerPoint Presentation</vt:lpstr>
      <vt:lpstr>Cell fraction QTLs (fQTLs)</vt:lpstr>
      <vt:lpstr>Larger brain eQTL sets than previous studies,  but strong overlap with them</vt:lpstr>
      <vt:lpstr>multi-QTLs from overlapping different types of QTLs:  cQTL, fQTL, eQTL &amp; isoQTL</vt:lpstr>
      <vt:lpstr>Brain eQTLs and enhancers enriched with GWAS SNPs for brain disorders</vt:lpstr>
      <vt:lpstr>Using population-scale functional genomics to suggest potential drug targets for neuropsychiatic  disease &amp; building a hybrid classifier to predict the differential sensitivity of individuals to drugs </vt:lpstr>
      <vt:lpstr>Gene regulatory network inference from Hi-C, QTLs &amp; Activity Correlations</vt:lpstr>
      <vt:lpstr>Imputed gene regulatory network for the human brain</vt:lpstr>
      <vt:lpstr>Linking GWAS SNPs  to disease genes using  the regulatory network</vt:lpstr>
      <vt:lpstr>GWAS variants and single cell expression levels for SCZ genes</vt:lpstr>
      <vt:lpstr>Using population-scale functional genomics to suggest potential drug targets for neuropsychiatic  disease &amp; building a hybrid classifier to predict the differential sensitivity of individuals to drugs </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DSPN as non-linear Polygenic Risk Score  &amp; relation to missing heritability</vt:lpstr>
      <vt:lpstr>Multilevel Network Interpretation</vt:lpstr>
      <vt:lpstr>DSPN discovers enriched pathways  and linkages to genetic variation</vt:lpstr>
      <vt:lpstr>Using population-scale functional genomics to suggest potential drug targets for neuropsychiatic  disease &amp; building a hybrid classifier to predict the differential sensitivity of individuals to drugs </vt:lpstr>
      <vt:lpstr>Phase 1 PsychENCODE capstone resource:  Layers of distributed information</vt:lpstr>
      <vt:lpstr>Cross tissue variation in Chromatin &amp; Expression  Placing the  Brain  in context of all other Body Tissues</vt:lpstr>
      <vt:lpstr>NRGN has variable expression over age and is in Synaptic vesicle cycle pathway is enriched in SCZ, BPD, ASD</vt:lpstr>
      <vt:lpstr>Using population-scale functional genomics to suggest potential drug targets for neuropsychiatic  disease &amp; building a hybrid classifier to predict the differential sensitivity of individuals to drugs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population-scale functional genomics to suggest potential drug targets for neuropsychiatic  disease &amp; building a hybrid classifier to predict the differential sensitivity of individuals to drugs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population-scale functional genomics to suggest potential drug targets for neuropsychiatic  disease &amp; building a hybrid classifier to predict the differential sensitivity of individuals to drugs </vt:lpstr>
      <vt:lpstr>Using population-scale functional genomics to suggest potential drug targets for neuropsychiatic  disease &amp; building a hybrid classifier to predict the differential sensitivity of individuals to drugs </vt:lpstr>
      <vt:lpstr>PsychENCODE Acknowledgment</vt:lpstr>
      <vt:lpstr>Developmental Capstone</vt:lpstr>
      <vt:lpstr>PowerPoint Presentation</vt:lpstr>
      <vt:lpstr>Extra</vt:lpstr>
      <vt:lpstr>Info about content in this slide pack</vt:lpstr>
    </vt:vector>
  </TitlesOfParts>
  <Company>Yale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2240</cp:revision>
  <cp:lastPrinted>2018-10-25T18:47:01Z</cp:lastPrinted>
  <dcterms:created xsi:type="dcterms:W3CDTF">2010-09-06T09:08:38Z</dcterms:created>
  <dcterms:modified xsi:type="dcterms:W3CDTF">2019-03-28T03:33:20Z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