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tif" ContentType="image/tiff"/>
  <Default Extension="gif"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5.bin" ContentType="application/vnd.openxmlformats-officedocument.oleObject"/>
  <Override PartName="/ppt/notesSlides/notesSlide9.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0"/>
  </p:notesMasterIdLst>
  <p:sldIdLst>
    <p:sldId id="357" r:id="rId2"/>
    <p:sldId id="395" r:id="rId3"/>
    <p:sldId id="332" r:id="rId4"/>
    <p:sldId id="340" r:id="rId5"/>
    <p:sldId id="397" r:id="rId6"/>
    <p:sldId id="315" r:id="rId7"/>
    <p:sldId id="334" r:id="rId8"/>
    <p:sldId id="308" r:id="rId9"/>
    <p:sldId id="309" r:id="rId10"/>
    <p:sldId id="280" r:id="rId11"/>
    <p:sldId id="337" r:id="rId12"/>
    <p:sldId id="338" r:id="rId13"/>
    <p:sldId id="396" r:id="rId14"/>
    <p:sldId id="278" r:id="rId15"/>
    <p:sldId id="290" r:id="rId16"/>
    <p:sldId id="339" r:id="rId17"/>
    <p:sldId id="313" r:id="rId18"/>
    <p:sldId id="286" r:id="rId19"/>
    <p:sldId id="401" r:id="rId20"/>
    <p:sldId id="336" r:id="rId21"/>
    <p:sldId id="327" r:id="rId22"/>
    <p:sldId id="328" r:id="rId23"/>
    <p:sldId id="329" r:id="rId24"/>
    <p:sldId id="330" r:id="rId25"/>
    <p:sldId id="331" r:id="rId26"/>
    <p:sldId id="403" r:id="rId27"/>
    <p:sldId id="404" r:id="rId28"/>
    <p:sldId id="291" r:id="rId29"/>
    <p:sldId id="391" r:id="rId30"/>
    <p:sldId id="294" r:id="rId31"/>
    <p:sldId id="319" r:id="rId32"/>
    <p:sldId id="311" r:id="rId33"/>
    <p:sldId id="306" r:id="rId34"/>
    <p:sldId id="321" r:id="rId35"/>
    <p:sldId id="323" r:id="rId36"/>
    <p:sldId id="322" r:id="rId37"/>
    <p:sldId id="392" r:id="rId38"/>
    <p:sldId id="341" r:id="rId39"/>
    <p:sldId id="335" r:id="rId40"/>
    <p:sldId id="324" r:id="rId41"/>
    <p:sldId id="406" r:id="rId42"/>
    <p:sldId id="408" r:id="rId43"/>
    <p:sldId id="407" r:id="rId44"/>
    <p:sldId id="307" r:id="rId45"/>
    <p:sldId id="409" r:id="rId46"/>
    <p:sldId id="410" r:id="rId47"/>
    <p:sldId id="412" r:id="rId48"/>
    <p:sldId id="413" r:id="rId4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effectLst>
          <a:outerShdw blurRad="38100" dist="38100" dir="2700000" algn="tl">
            <a:srgbClr val="000000">
              <a:alpha val="43137"/>
            </a:srgbClr>
          </a:outerShdw>
        </a:effectLst>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BF2C"/>
    <a:srgbClr val="1FDFE3"/>
    <a:srgbClr val="10BA44"/>
    <a:srgbClr val="ABBA0E"/>
    <a:srgbClr val="18C5EF"/>
    <a:srgbClr val="349EE3"/>
    <a:srgbClr val="31BDE3"/>
    <a:srgbClr val="FF4AB4"/>
    <a:srgbClr val="E342A0"/>
    <a:srgbClr val="7BBA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6" autoAdjust="0"/>
  </p:normalViewPr>
  <p:slideViewPr>
    <p:cSldViewPr>
      <p:cViewPr>
        <p:scale>
          <a:sx n="75" d="100"/>
          <a:sy n="75" d="100"/>
        </p:scale>
        <p:origin x="-696"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6.emf"/><Relationship Id="rId4" Type="http://schemas.openxmlformats.org/officeDocument/2006/relationships/image" Target="../media/image27.emf"/><Relationship Id="rId1" Type="http://schemas.openxmlformats.org/officeDocument/2006/relationships/image" Target="../media/image24.emf"/><Relationship Id="rId2"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5.emf"/><Relationship Id="rId3" Type="http://schemas.openxmlformats.org/officeDocument/2006/relationships/image" Target="../media/image4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ffectLst/>
                <a:cs typeface="+mn-cs"/>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ffectLst/>
                <a:cs typeface="+mn-cs"/>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ffectLst/>
                <a:cs typeface="+mn-cs"/>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effectLst/>
                <a:cs typeface="+mn-cs"/>
              </a:defRPr>
            </a:lvl1pPr>
          </a:lstStyle>
          <a:p>
            <a:pPr>
              <a:defRPr/>
            </a:pPr>
            <a:fld id="{0FFDE62C-5F15-2043-B2DF-DA42ABEFCCBB}" type="slidenum">
              <a:rPr lang="en-US"/>
              <a:pPr>
                <a:defRPr/>
              </a:pPr>
              <a:t>‹#›</a:t>
            </a:fld>
            <a:endParaRPr lang="en-US"/>
          </a:p>
        </p:txBody>
      </p:sp>
    </p:spTree>
    <p:extLst>
      <p:ext uri="{BB962C8B-B14F-4D97-AF65-F5344CB8AC3E}">
        <p14:creationId xmlns:p14="http://schemas.microsoft.com/office/powerpoint/2010/main" val="412705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talk, I would like to break several long-held paradigms. </a:t>
            </a:r>
          </a:p>
          <a:p>
            <a:endParaRPr lang="en-US" baseline="0" dirty="0" smtClean="0"/>
          </a:p>
          <a:p>
            <a:pPr marL="228600" indent="-228600">
              <a:buAutoNum type="arabicParenR"/>
            </a:pPr>
            <a:r>
              <a:rPr lang="en-US" baseline="0" dirty="0" smtClean="0"/>
              <a:t>Proteins are as densely packed as crystalline solids and </a:t>
            </a:r>
          </a:p>
          <a:p>
            <a:pPr marL="228600" indent="-228600">
              <a:buAutoNum type="arabicParenR"/>
            </a:pPr>
            <a:r>
              <a:rPr lang="en-US" baseline="0" dirty="0" smtClean="0"/>
              <a:t>Complex or </a:t>
            </a:r>
            <a:r>
              <a:rPr lang="en-US" baseline="0" dirty="0" err="1" smtClean="0"/>
              <a:t>knowledged</a:t>
            </a:r>
            <a:r>
              <a:rPr lang="en-US" baseline="0" dirty="0" smtClean="0"/>
              <a:t>-based force-fields (i.e. CHARMM and AMBER) are necessary to quantitatively model protein structure. </a:t>
            </a:r>
          </a:p>
          <a:p>
            <a:pPr marL="0" indent="0">
              <a:buNone/>
            </a:pPr>
            <a:endParaRPr lang="en-US" baseline="0" dirty="0" smtClean="0"/>
          </a:p>
          <a:p>
            <a:pPr marL="0" indent="0">
              <a:buNone/>
            </a:pPr>
            <a:r>
              <a:rPr lang="en-US" baseline="0" dirty="0" smtClean="0"/>
              <a:t>For the first, see this excerpt from a paper Liang and Dill.  In this talk, I will show that protein cores are not crystal close packed.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6</a:t>
            </a:fld>
            <a:endParaRPr lang="en-US"/>
          </a:p>
        </p:txBody>
      </p:sp>
    </p:spTree>
    <p:extLst>
      <p:ext uri="{BB962C8B-B14F-4D97-AF65-F5344CB8AC3E}">
        <p14:creationId xmlns:p14="http://schemas.microsoft.com/office/powerpoint/2010/main" val="3081669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volumes of the residues with explicit </a:t>
            </a:r>
            <a:r>
              <a:rPr lang="en-US" dirty="0" err="1" smtClean="0"/>
              <a:t>hydrogens</a:t>
            </a:r>
            <a:r>
              <a:rPr lang="en-US" dirty="0" smtClean="0"/>
              <a:t> can be calculated exactly.</a:t>
            </a:r>
            <a:r>
              <a:rPr lang="en-US" baseline="0" dirty="0" smtClean="0"/>
              <a:t> </a:t>
            </a:r>
            <a:r>
              <a:rPr lang="en-US" dirty="0" smtClean="0"/>
              <a:t>Residue volumes with backbone,</a:t>
            </a:r>
            <a:r>
              <a:rPr lang="en-US" baseline="0" dirty="0" smtClean="0"/>
              <a:t> i.e. including N, </a:t>
            </a:r>
            <a:r>
              <a:rPr lang="en-US" baseline="0" dirty="0" err="1" smtClean="0"/>
              <a:t>C_alpha</a:t>
            </a:r>
            <a:r>
              <a:rPr lang="en-US" baseline="0" dirty="0" smtClean="0"/>
              <a:t>, C-O</a:t>
            </a:r>
          </a:p>
          <a:p>
            <a:r>
              <a:rPr lang="en-US" baseline="0" dirty="0" smtClean="0"/>
              <a:t>See table.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30</a:t>
            </a:fld>
            <a:endParaRPr lang="en-US"/>
          </a:p>
        </p:txBody>
      </p:sp>
    </p:spTree>
    <p:extLst>
      <p:ext uri="{BB962C8B-B14F-4D97-AF65-F5344CB8AC3E}">
        <p14:creationId xmlns:p14="http://schemas.microsoft.com/office/powerpoint/2010/main" val="21393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show an explicit example,</a:t>
            </a:r>
            <a:r>
              <a:rPr lang="en-US" baseline="0" dirty="0" smtClean="0"/>
              <a:t> we show the extended atom representation of </a:t>
            </a:r>
            <a:r>
              <a:rPr lang="en-US" baseline="0" dirty="0" err="1" smtClean="0"/>
              <a:t>Leu</a:t>
            </a:r>
            <a:r>
              <a:rPr lang="en-US" baseline="0" dirty="0" smtClean="0"/>
              <a:t> and our explicit hydrogen representation.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32</a:t>
            </a:fld>
            <a:endParaRPr lang="en-US"/>
          </a:p>
        </p:txBody>
      </p:sp>
    </p:spTree>
    <p:extLst>
      <p:ext uri="{BB962C8B-B14F-4D97-AF65-F5344CB8AC3E}">
        <p14:creationId xmlns:p14="http://schemas.microsoft.com/office/powerpoint/2010/main" val="1987683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novel aspect of our work is that we have developed a model system that is able to recapitulate the packing fraction observed in protein cores.  We performed</a:t>
            </a:r>
            <a:r>
              <a:rPr lang="en-US" baseline="0" dirty="0" smtClean="0"/>
              <a:t> isotropic compression studies of independent amino acids with the correct stereochemistry (bond lengths, bond angles, backbone and side chain dihedral angles taken from protein crystal structures) that interact via purely repulsive contact interactions.  We compress the system by a small amount, relax the energy, compress the system, relax… until the overlap energy changes from zero to nonzero.   </a:t>
            </a:r>
            <a:endParaRPr lang="en-US" dirty="0" smtClean="0"/>
          </a:p>
          <a:p>
            <a:endParaRPr lang="en-US" dirty="0" smtClean="0"/>
          </a:p>
          <a:p>
            <a:r>
              <a:rPr lang="en-US" dirty="0" smtClean="0"/>
              <a:t>3D; 1x1x1 cube, periodic boundary conditions;</a:t>
            </a:r>
          </a:p>
          <a:p>
            <a:r>
              <a:rPr lang="en-US" dirty="0" smtClean="0"/>
              <a:t>N amino</a:t>
            </a:r>
            <a:r>
              <a:rPr lang="en-US" baseline="0" dirty="0" smtClean="0"/>
              <a:t> acids with N </a:t>
            </a:r>
            <a:r>
              <a:rPr lang="en-US" baseline="0" dirty="0" err="1" smtClean="0"/>
              <a:t>C_alpha</a:t>
            </a:r>
            <a:r>
              <a:rPr lang="en-US" baseline="0" dirty="0" smtClean="0"/>
              <a:t> C-O, </a:t>
            </a:r>
          </a:p>
          <a:p>
            <a:r>
              <a:rPr lang="en-US" baseline="0" dirty="0" smtClean="0"/>
              <a:t>Fraction of each type of residue matches fraction that appears in core of proteins</a:t>
            </a:r>
          </a:p>
          <a:p>
            <a:r>
              <a:rPr lang="en-US" baseline="0" dirty="0" smtClean="0"/>
              <a:t>Quasi-static compression until system jams (i.e. goes from p=0 to p&gt;0)</a:t>
            </a:r>
          </a:p>
          <a:p>
            <a:r>
              <a:rPr lang="en-US" baseline="0" dirty="0" smtClean="0"/>
              <a:t>Bond lengths, bond angles, phi, psi, chi1, chi2 are chosen randomly for each residue from observed </a:t>
            </a:r>
          </a:p>
          <a:p>
            <a:r>
              <a:rPr lang="en-US" baseline="0" dirty="0" smtClean="0"/>
              <a:t>distributions and fixed throughout simulations</a:t>
            </a:r>
          </a:p>
          <a:p>
            <a:r>
              <a:rPr lang="en-US" baseline="0" dirty="0" err="1" smtClean="0"/>
              <a:t>Phi_i</a:t>
            </a:r>
            <a:r>
              <a:rPr lang="en-US" baseline="0" dirty="0" smtClean="0"/>
              <a:t>=0.0001</a:t>
            </a:r>
          </a:p>
          <a:p>
            <a:r>
              <a:rPr lang="en-US" dirty="0" smtClean="0"/>
              <a:t>(phi-</a:t>
            </a:r>
            <a:r>
              <a:rPr lang="en-US" dirty="0" err="1" smtClean="0"/>
              <a:t>phi_J</a:t>
            </a:r>
            <a:r>
              <a:rPr lang="en-US" dirty="0" smtClean="0"/>
              <a:t>)/</a:t>
            </a:r>
            <a:r>
              <a:rPr lang="en-US" dirty="0" err="1" smtClean="0"/>
              <a:t>phi_J</a:t>
            </a:r>
            <a:r>
              <a:rPr lang="en-US" baseline="0" dirty="0" smtClean="0"/>
              <a:t> = 10^-6</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33</a:t>
            </a:fld>
            <a:endParaRPr lang="en-US"/>
          </a:p>
        </p:txBody>
      </p:sp>
    </p:spTree>
    <p:extLst>
      <p:ext uri="{BB962C8B-B14F-4D97-AF65-F5344CB8AC3E}">
        <p14:creationId xmlns:p14="http://schemas.microsoft.com/office/powerpoint/2010/main" val="350875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stick diagrams</a:t>
            </a:r>
            <a:r>
              <a:rPr lang="en-US" baseline="0" dirty="0" smtClean="0"/>
              <a:t> for </a:t>
            </a:r>
            <a:r>
              <a:rPr lang="en-US" dirty="0" smtClean="0"/>
              <a:t>11/20 naturally occurring</a:t>
            </a:r>
            <a:r>
              <a:rPr lang="en-US" baseline="0" dirty="0" smtClean="0"/>
              <a:t> amino acids that make up proteins.  These are hydrophobic residues that typically occur in protein cores. </a:t>
            </a:r>
          </a:p>
          <a:p>
            <a:endParaRPr lang="en-US" baseline="0" dirty="0"/>
          </a:p>
          <a:p>
            <a:r>
              <a:rPr lang="en-US" baseline="0" dirty="0" smtClean="0"/>
              <a:t>All amino acids have a backbone formed by N, C, O atoms, at the </a:t>
            </a:r>
            <a:r>
              <a:rPr lang="en-US" baseline="0" dirty="0" err="1" smtClean="0"/>
              <a:t>Calpha</a:t>
            </a:r>
            <a:r>
              <a:rPr lang="en-US" baseline="0" dirty="0" smtClean="0"/>
              <a:t> atom, there is a side chain and its structure differentiates one amino acid from another. </a:t>
            </a:r>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8</a:t>
            </a:fld>
            <a:endParaRPr lang="en-US"/>
          </a:p>
        </p:txBody>
      </p:sp>
    </p:spTree>
    <p:extLst>
      <p:ext uri="{BB962C8B-B14F-4D97-AF65-F5344CB8AC3E}">
        <p14:creationId xmlns:p14="http://schemas.microsoft.com/office/powerpoint/2010/main" val="1965070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models are compared to and use structural information from the </a:t>
            </a:r>
            <a:r>
              <a:rPr lang="en-US" baseline="0" dirty="0" err="1" smtClean="0"/>
              <a:t>Dunbrack</a:t>
            </a:r>
            <a:r>
              <a:rPr lang="en-US" baseline="0" dirty="0" smtClean="0"/>
              <a:t> database of high resolution protein crystal structures.  It contains 792 protein structures at resolution better than 1A with thousands of instances of each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9</a:t>
            </a:fld>
            <a:endParaRPr lang="en-US"/>
          </a:p>
        </p:txBody>
      </p:sp>
    </p:spTree>
    <p:extLst>
      <p:ext uri="{BB962C8B-B14F-4D97-AF65-F5344CB8AC3E}">
        <p14:creationId xmlns:p14="http://schemas.microsoft.com/office/powerpoint/2010/main" val="17888897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 show an Alanine dipeptide to show the geometrical parameters that we take as given/</a:t>
            </a:r>
            <a:r>
              <a:rPr lang="en-US" baseline="0" dirty="0" smtClean="0"/>
              <a:t>constrained by small molecule or protein crystal data: bond angles among three bonded atoms, and bond lengths between adjacent bonded atoms. </a:t>
            </a:r>
            <a:endParaRPr lang="en-US" dirty="0" smtClean="0"/>
          </a:p>
          <a:p>
            <a:r>
              <a:rPr lang="en-US" dirty="0" smtClean="0"/>
              <a:t>Amino</a:t>
            </a:r>
            <a:r>
              <a:rPr lang="en-US" baseline="0" dirty="0" smtClean="0"/>
              <a:t> acids </a:t>
            </a:r>
            <a:endParaRPr lang="en-US" dirty="0" smtClean="0"/>
          </a:p>
          <a:p>
            <a:r>
              <a:rPr lang="en-US" dirty="0" smtClean="0"/>
              <a:t>Phi: C N </a:t>
            </a:r>
            <a:r>
              <a:rPr lang="en-US" dirty="0" err="1" smtClean="0"/>
              <a:t>C_alpha</a:t>
            </a:r>
            <a:r>
              <a:rPr lang="en-US" dirty="0" smtClean="0"/>
              <a:t> C</a:t>
            </a:r>
          </a:p>
          <a:p>
            <a:r>
              <a:rPr lang="en-US" dirty="0" smtClean="0"/>
              <a:t>Omega: </a:t>
            </a:r>
            <a:r>
              <a:rPr lang="en-US" dirty="0" err="1" smtClean="0"/>
              <a:t>C_alpha</a:t>
            </a:r>
            <a:r>
              <a:rPr lang="en-US" dirty="0" smtClean="0"/>
              <a:t> C N </a:t>
            </a:r>
            <a:r>
              <a:rPr lang="en-US" dirty="0" err="1" smtClean="0"/>
              <a:t>C_alpha</a:t>
            </a:r>
            <a:endParaRPr lang="en-US" dirty="0" smtClean="0"/>
          </a:p>
          <a:p>
            <a:r>
              <a:rPr lang="en-US" dirty="0" smtClean="0"/>
              <a:t>Psi: N </a:t>
            </a:r>
            <a:r>
              <a:rPr lang="en-US" dirty="0" err="1" smtClean="0"/>
              <a:t>C_alpha</a:t>
            </a:r>
            <a:r>
              <a:rPr lang="en-US" dirty="0" smtClean="0"/>
              <a:t> C N</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10</a:t>
            </a:fld>
            <a:endParaRPr lang="en-US"/>
          </a:p>
        </p:txBody>
      </p:sp>
    </p:spTree>
    <p:extLst>
      <p:ext uri="{BB962C8B-B14F-4D97-AF65-F5344CB8AC3E}">
        <p14:creationId xmlns:p14="http://schemas.microsoft.com/office/powerpoint/2010/main" val="1766444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generalization of the hard-sphere model that Jennifer described.  We use a purely repulsive </a:t>
            </a:r>
            <a:r>
              <a:rPr lang="en-US" baseline="0" dirty="0" err="1" smtClean="0"/>
              <a:t>Lennard</a:t>
            </a:r>
            <a:r>
              <a:rPr lang="en-US" baseline="0" dirty="0" smtClean="0"/>
              <a:t>-Jones interaction potential between non-bonded atoms.  Repulsive when atoms overlap, zero when they do not overlap.  For each conformation, we calculate the total potential energy between non-bonded atoms and the Boltzmann weight to get the probability for a conformation at a given </a:t>
            </a:r>
            <a:r>
              <a:rPr lang="en-US" baseline="0" dirty="0" err="1" smtClean="0"/>
              <a:t>diehdral</a:t>
            </a:r>
            <a:r>
              <a:rPr lang="en-US" baseline="0" dirty="0" smtClean="0"/>
              <a:t> angle conformation.  In the limit </a:t>
            </a:r>
            <a:r>
              <a:rPr lang="en-US" baseline="0" dirty="0" err="1" smtClean="0"/>
              <a:t>kT</a:t>
            </a:r>
            <a:r>
              <a:rPr lang="en-US" baseline="0" dirty="0" smtClean="0"/>
              <a:t>/epsilon -&gt; 0 we recover the hard sphere limit.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14</a:t>
            </a:fld>
            <a:endParaRPr lang="en-US"/>
          </a:p>
        </p:txBody>
      </p:sp>
    </p:spTree>
    <p:extLst>
      <p:ext uri="{BB962C8B-B14F-4D97-AF65-F5344CB8AC3E}">
        <p14:creationId xmlns:p14="http://schemas.microsoft.com/office/powerpoint/2010/main" val="166649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pictorial description of what we do for a </a:t>
            </a:r>
            <a:r>
              <a:rPr lang="en-US" dirty="0" err="1" smtClean="0"/>
              <a:t>Leu</a:t>
            </a:r>
            <a:r>
              <a:rPr lang="en-US" dirty="0" smtClean="0"/>
              <a:t> residue from the </a:t>
            </a:r>
            <a:r>
              <a:rPr lang="en-US" dirty="0" err="1" smtClean="0"/>
              <a:t>Dunbrack</a:t>
            </a:r>
            <a:r>
              <a:rPr lang="en-US" dirty="0" smtClean="0"/>
              <a:t> database.  Here we show a residue at a fixed phi,</a:t>
            </a:r>
            <a:r>
              <a:rPr lang="en-US" baseline="0" dirty="0" smtClean="0"/>
              <a:t> psi, and chi_1, and rotate chi_2.  Simultaneously, we plot the potential energy as a function of chi_2, whenever there is a clash, the molecule turns orange and VRLJ &gt; 0.  As we expect, the crystal structure of this </a:t>
            </a:r>
            <a:r>
              <a:rPr lang="en-US" baseline="0" dirty="0" err="1" smtClean="0"/>
              <a:t>Leu</a:t>
            </a:r>
            <a:r>
              <a:rPr lang="en-US" baseline="0" dirty="0" smtClean="0"/>
              <a:t> has no clashes and VRLJ = 0. </a:t>
            </a:r>
            <a:endParaRPr lang="en-US" dirty="0" smtClean="0"/>
          </a:p>
          <a:p>
            <a:r>
              <a:rPr lang="en-US" dirty="0" smtClean="0"/>
              <a:t>Phi=-64.72</a:t>
            </a:r>
          </a:p>
          <a:p>
            <a:r>
              <a:rPr lang="en-US" dirty="0" smtClean="0"/>
              <a:t>Psi=-38.52</a:t>
            </a:r>
          </a:p>
          <a:p>
            <a:r>
              <a:rPr lang="en-US" dirty="0" smtClean="0"/>
              <a:t>(alpha helical)</a:t>
            </a:r>
          </a:p>
          <a:p>
            <a:r>
              <a:rPr lang="en-US" dirty="0" smtClean="0"/>
              <a:t>Chi1=-68.28</a:t>
            </a:r>
          </a:p>
          <a:p>
            <a:r>
              <a:rPr lang="en-US" dirty="0" smtClean="0"/>
              <a:t>Chi2 = 170.5</a:t>
            </a:r>
          </a:p>
          <a:p>
            <a:r>
              <a:rPr lang="en-US" dirty="0" smtClean="0"/>
              <a:t>See IW poster</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15</a:t>
            </a:fld>
            <a:endParaRPr lang="en-US"/>
          </a:p>
        </p:txBody>
      </p:sp>
    </p:spTree>
    <p:extLst>
      <p:ext uri="{BB962C8B-B14F-4D97-AF65-F5344CB8AC3E}">
        <p14:creationId xmlns:p14="http://schemas.microsoft.com/office/powerpoint/2010/main" val="3891395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key point for calculating</a:t>
            </a:r>
            <a:r>
              <a:rPr lang="en-US" baseline="0" dirty="0" smtClean="0"/>
              <a:t> the packing fraction of the core of proteins is to determine the core residues.  These residues on not on the surface and not near voids.  We have several algorithms that all agree on core residues.  As an example, we enclose the protein and throw down random points.  If the closest atom to the point is more than 1.4A, it is a surface atom.  No core residues have any surface atoms.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17</a:t>
            </a:fld>
            <a:endParaRPr lang="en-US"/>
          </a:p>
        </p:txBody>
      </p:sp>
    </p:spTree>
    <p:extLst>
      <p:ext uri="{BB962C8B-B14F-4D97-AF65-F5344CB8AC3E}">
        <p14:creationId xmlns:p14="http://schemas.microsoft.com/office/powerpoint/2010/main" val="141314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a:t>
            </a:r>
            <a:r>
              <a:rPr lang="en-US" baseline="0" dirty="0" smtClean="0"/>
              <a:t>  The core residues have higher % in core than on surface.  We will focus on </a:t>
            </a:r>
            <a:r>
              <a:rPr lang="en-US" baseline="0" dirty="0" err="1" smtClean="0"/>
              <a:t>Leu</a:t>
            </a:r>
            <a:r>
              <a:rPr lang="en-US" baseline="0" dirty="0" smtClean="0"/>
              <a:t>, </a:t>
            </a:r>
            <a:r>
              <a:rPr lang="en-US" baseline="0" dirty="0" err="1" smtClean="0"/>
              <a:t>Ala</a:t>
            </a:r>
            <a:r>
              <a:rPr lang="en-US" baseline="0" dirty="0" smtClean="0"/>
              <a:t>, Val, Ile, </a:t>
            </a:r>
            <a:r>
              <a:rPr lang="en-US" baseline="0" dirty="0" err="1" smtClean="0"/>
              <a:t>Gly</a:t>
            </a:r>
            <a:r>
              <a:rPr lang="en-US" baseline="0" dirty="0" smtClean="0"/>
              <a:t>…</a:t>
            </a:r>
            <a:endParaRPr lang="en-US" dirty="0" smtClean="0"/>
          </a:p>
          <a:p>
            <a:r>
              <a:rPr lang="en-US" dirty="0" smtClean="0"/>
              <a:t>Equal probability gives 1/20=0.05</a:t>
            </a:r>
          </a:p>
          <a:p>
            <a:r>
              <a:rPr lang="en-US" dirty="0" smtClean="0"/>
              <a:t>3048 residues in core; 35,968 on surface</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18</a:t>
            </a:fld>
            <a:endParaRPr lang="en-US"/>
          </a:p>
        </p:txBody>
      </p:sp>
    </p:spTree>
    <p:extLst>
      <p:ext uri="{BB962C8B-B14F-4D97-AF65-F5344CB8AC3E}">
        <p14:creationId xmlns:p14="http://schemas.microsoft.com/office/powerpoint/2010/main" val="1093743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now we have a complete</a:t>
            </a:r>
            <a:r>
              <a:rPr lang="en-US" baseline="0" dirty="0" smtClean="0"/>
              <a:t> hard-sphere atomistic model for all core residues and are ready to calculate the packing fraction of protein cores.  The packing fraction of each residue is the volume of the residue divided by the volume that confines the residue.  We will determine the volume of the container by summing of the volumes of the </a:t>
            </a:r>
            <a:r>
              <a:rPr lang="en-US" baseline="0" dirty="0" err="1" smtClean="0"/>
              <a:t>Voronoi</a:t>
            </a:r>
            <a:r>
              <a:rPr lang="en-US" baseline="0" dirty="0" smtClean="0"/>
              <a:t> </a:t>
            </a:r>
            <a:r>
              <a:rPr lang="en-US" baseline="0" dirty="0" err="1" smtClean="0"/>
              <a:t>polyhedra</a:t>
            </a:r>
            <a:r>
              <a:rPr lang="en-US" baseline="0" dirty="0" smtClean="0"/>
              <a:t> that enclose each atom in the residue. </a:t>
            </a:r>
            <a:endParaRPr lang="en-US" dirty="0"/>
          </a:p>
        </p:txBody>
      </p:sp>
      <p:sp>
        <p:nvSpPr>
          <p:cNvPr id="4" name="Slide Number Placeholder 3"/>
          <p:cNvSpPr>
            <a:spLocks noGrp="1"/>
          </p:cNvSpPr>
          <p:nvPr>
            <p:ph type="sldNum" sz="quarter" idx="10"/>
          </p:nvPr>
        </p:nvSpPr>
        <p:spPr/>
        <p:txBody>
          <a:bodyPr/>
          <a:lstStyle/>
          <a:p>
            <a:pPr>
              <a:defRPr/>
            </a:pPr>
            <a:fld id="{0FFDE62C-5F15-2043-B2DF-DA42ABEFCCBB}" type="slidenum">
              <a:rPr lang="en-US" smtClean="0"/>
              <a:pPr>
                <a:defRPr/>
              </a:pPr>
              <a:t>28</a:t>
            </a:fld>
            <a:endParaRPr lang="en-US"/>
          </a:p>
        </p:txBody>
      </p:sp>
    </p:spTree>
    <p:extLst>
      <p:ext uri="{BB962C8B-B14F-4D97-AF65-F5344CB8AC3E}">
        <p14:creationId xmlns:p14="http://schemas.microsoft.com/office/powerpoint/2010/main" val="3478517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F62B9CDC-CB9E-CD42-BC1B-4B4DBBFFFD4D}" type="slidenum">
              <a:rPr lang="en-US"/>
              <a:pPr>
                <a:defRPr/>
              </a:pPr>
              <a:t>‹#›</a:t>
            </a:fld>
            <a:endParaRPr lang="en-US"/>
          </a:p>
        </p:txBody>
      </p:sp>
    </p:spTree>
    <p:extLst>
      <p:ext uri="{BB962C8B-B14F-4D97-AF65-F5344CB8AC3E}">
        <p14:creationId xmlns:p14="http://schemas.microsoft.com/office/powerpoint/2010/main" val="3449312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EB31E13B-5FEB-644B-ABDF-92C9B6737CD8}" type="slidenum">
              <a:rPr lang="en-US"/>
              <a:pPr>
                <a:defRPr/>
              </a:pPr>
              <a:t>‹#›</a:t>
            </a:fld>
            <a:endParaRPr lang="en-US"/>
          </a:p>
        </p:txBody>
      </p:sp>
    </p:spTree>
    <p:extLst>
      <p:ext uri="{BB962C8B-B14F-4D97-AF65-F5344CB8AC3E}">
        <p14:creationId xmlns:p14="http://schemas.microsoft.com/office/powerpoint/2010/main" val="2987623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28586009-69F7-D143-80DA-8F4297743498}" type="slidenum">
              <a:rPr lang="en-US"/>
              <a:pPr>
                <a:defRPr/>
              </a:pPr>
              <a:t>‹#›</a:t>
            </a:fld>
            <a:endParaRPr lang="en-US"/>
          </a:p>
        </p:txBody>
      </p:sp>
    </p:spTree>
    <p:extLst>
      <p:ext uri="{BB962C8B-B14F-4D97-AF65-F5344CB8AC3E}">
        <p14:creationId xmlns:p14="http://schemas.microsoft.com/office/powerpoint/2010/main" val="482315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A41856AA-85A6-CF40-961A-EC1269D9ADFB}" type="slidenum">
              <a:rPr lang="en-US"/>
              <a:pPr>
                <a:defRPr/>
              </a:pPr>
              <a:t>‹#›</a:t>
            </a:fld>
            <a:endParaRPr lang="en-US"/>
          </a:p>
        </p:txBody>
      </p:sp>
    </p:spTree>
    <p:extLst>
      <p:ext uri="{BB962C8B-B14F-4D97-AF65-F5344CB8AC3E}">
        <p14:creationId xmlns:p14="http://schemas.microsoft.com/office/powerpoint/2010/main" val="2133480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6" name="Rectangle 6"/>
          <p:cNvSpPr>
            <a:spLocks noGrp="1" noChangeArrowheads="1"/>
          </p:cNvSpPr>
          <p:nvPr>
            <p:ph type="sldNum" sz="quarter" idx="12"/>
          </p:nvPr>
        </p:nvSpPr>
        <p:spPr>
          <a:ln/>
        </p:spPr>
        <p:txBody>
          <a:bodyPr/>
          <a:lstStyle>
            <a:lvl1pPr>
              <a:defRPr/>
            </a:lvl1pPr>
          </a:lstStyle>
          <a:p>
            <a:pPr>
              <a:defRPr/>
            </a:pPr>
            <a:fld id="{37C75904-9BB0-5943-B1D6-FB0EFBB05FD0}" type="slidenum">
              <a:rPr lang="en-US"/>
              <a:pPr>
                <a:defRPr/>
              </a:pPr>
              <a:t>‹#›</a:t>
            </a:fld>
            <a:endParaRPr lang="en-US"/>
          </a:p>
        </p:txBody>
      </p:sp>
    </p:spTree>
    <p:extLst>
      <p:ext uri="{BB962C8B-B14F-4D97-AF65-F5344CB8AC3E}">
        <p14:creationId xmlns:p14="http://schemas.microsoft.com/office/powerpoint/2010/main" val="2010754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C566351-0F4B-EF45-8FFF-D0E204CA4D80}" type="slidenum">
              <a:rPr lang="en-US"/>
              <a:pPr>
                <a:defRPr/>
              </a:pPr>
              <a:t>‹#›</a:t>
            </a:fld>
            <a:endParaRPr lang="en-US"/>
          </a:p>
        </p:txBody>
      </p:sp>
    </p:spTree>
    <p:extLst>
      <p:ext uri="{BB962C8B-B14F-4D97-AF65-F5344CB8AC3E}">
        <p14:creationId xmlns:p14="http://schemas.microsoft.com/office/powerpoint/2010/main" val="23750078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9" name="Rectangle 6"/>
          <p:cNvSpPr>
            <a:spLocks noGrp="1" noChangeArrowheads="1"/>
          </p:cNvSpPr>
          <p:nvPr>
            <p:ph type="sldNum" sz="quarter" idx="12"/>
          </p:nvPr>
        </p:nvSpPr>
        <p:spPr>
          <a:ln/>
        </p:spPr>
        <p:txBody>
          <a:bodyPr/>
          <a:lstStyle>
            <a:lvl1pPr>
              <a:defRPr/>
            </a:lvl1pPr>
          </a:lstStyle>
          <a:p>
            <a:pPr>
              <a:defRPr/>
            </a:pPr>
            <a:fld id="{A400B604-9EC1-6D4C-B8E3-0770B1DFA35D}" type="slidenum">
              <a:rPr lang="en-US"/>
              <a:pPr>
                <a:defRPr/>
              </a:pPr>
              <a:t>‹#›</a:t>
            </a:fld>
            <a:endParaRPr lang="en-US"/>
          </a:p>
        </p:txBody>
      </p:sp>
    </p:spTree>
    <p:extLst>
      <p:ext uri="{BB962C8B-B14F-4D97-AF65-F5344CB8AC3E}">
        <p14:creationId xmlns:p14="http://schemas.microsoft.com/office/powerpoint/2010/main" val="3155604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5" name="Rectangle 6"/>
          <p:cNvSpPr>
            <a:spLocks noGrp="1" noChangeArrowheads="1"/>
          </p:cNvSpPr>
          <p:nvPr>
            <p:ph type="sldNum" sz="quarter" idx="12"/>
          </p:nvPr>
        </p:nvSpPr>
        <p:spPr>
          <a:ln/>
        </p:spPr>
        <p:txBody>
          <a:bodyPr/>
          <a:lstStyle>
            <a:lvl1pPr>
              <a:defRPr/>
            </a:lvl1pPr>
          </a:lstStyle>
          <a:p>
            <a:pPr>
              <a:defRPr/>
            </a:pPr>
            <a:fld id="{576F5536-304B-F046-8BEA-B9BDD674AB35}" type="slidenum">
              <a:rPr lang="en-US"/>
              <a:pPr>
                <a:defRPr/>
              </a:pPr>
              <a:t>‹#›</a:t>
            </a:fld>
            <a:endParaRPr lang="en-US"/>
          </a:p>
        </p:txBody>
      </p:sp>
    </p:spTree>
    <p:extLst>
      <p:ext uri="{BB962C8B-B14F-4D97-AF65-F5344CB8AC3E}">
        <p14:creationId xmlns:p14="http://schemas.microsoft.com/office/powerpoint/2010/main" val="4028211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4" name="Rectangle 6"/>
          <p:cNvSpPr>
            <a:spLocks noGrp="1" noChangeArrowheads="1"/>
          </p:cNvSpPr>
          <p:nvPr>
            <p:ph type="sldNum" sz="quarter" idx="12"/>
          </p:nvPr>
        </p:nvSpPr>
        <p:spPr>
          <a:ln/>
        </p:spPr>
        <p:txBody>
          <a:bodyPr/>
          <a:lstStyle>
            <a:lvl1pPr>
              <a:defRPr/>
            </a:lvl1pPr>
          </a:lstStyle>
          <a:p>
            <a:pPr>
              <a:defRPr/>
            </a:pPr>
            <a:fld id="{4B21DBD3-A37B-D74F-9F72-96A98174FF35}" type="slidenum">
              <a:rPr lang="en-US"/>
              <a:pPr>
                <a:defRPr/>
              </a:pPr>
              <a:t>‹#›</a:t>
            </a:fld>
            <a:endParaRPr lang="en-US"/>
          </a:p>
        </p:txBody>
      </p:sp>
    </p:spTree>
    <p:extLst>
      <p:ext uri="{BB962C8B-B14F-4D97-AF65-F5344CB8AC3E}">
        <p14:creationId xmlns:p14="http://schemas.microsoft.com/office/powerpoint/2010/main" val="13320183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797C1D2C-6840-B243-AE38-D76E9F6B0BD6}" type="slidenum">
              <a:rPr lang="en-US"/>
              <a:pPr>
                <a:defRPr/>
              </a:pPr>
              <a:t>‹#›</a:t>
            </a:fld>
            <a:endParaRPr lang="en-US"/>
          </a:p>
        </p:txBody>
      </p:sp>
    </p:spTree>
    <p:extLst>
      <p:ext uri="{BB962C8B-B14F-4D97-AF65-F5344CB8AC3E}">
        <p14:creationId xmlns:p14="http://schemas.microsoft.com/office/powerpoint/2010/main" val="2312297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USNCTAM 2006: The Mechanics of New Materials for Everyday Life</a:t>
            </a:r>
          </a:p>
        </p:txBody>
      </p:sp>
      <p:sp>
        <p:nvSpPr>
          <p:cNvPr id="7" name="Rectangle 6"/>
          <p:cNvSpPr>
            <a:spLocks noGrp="1" noChangeArrowheads="1"/>
          </p:cNvSpPr>
          <p:nvPr>
            <p:ph type="sldNum" sz="quarter" idx="12"/>
          </p:nvPr>
        </p:nvSpPr>
        <p:spPr>
          <a:ln/>
        </p:spPr>
        <p:txBody>
          <a:bodyPr/>
          <a:lstStyle>
            <a:lvl1pPr>
              <a:defRPr/>
            </a:lvl1pPr>
          </a:lstStyle>
          <a:p>
            <a:pPr>
              <a:defRPr/>
            </a:pPr>
            <a:fld id="{4247E9FA-551D-254F-80B7-854551957977}" type="slidenum">
              <a:rPr lang="en-US"/>
              <a:pPr>
                <a:defRPr/>
              </a:pPr>
              <a:t>‹#›</a:t>
            </a:fld>
            <a:endParaRPr lang="en-US"/>
          </a:p>
        </p:txBody>
      </p:sp>
    </p:spTree>
    <p:extLst>
      <p:ext uri="{BB962C8B-B14F-4D97-AF65-F5344CB8AC3E}">
        <p14:creationId xmlns:p14="http://schemas.microsoft.com/office/powerpoint/2010/main" val="65030541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ffectLst/>
                <a:cs typeface="+mn-cs"/>
              </a:defRPr>
            </a:lvl1pPr>
          </a:lstStyle>
          <a:p>
            <a:pPr>
              <a:defRPr/>
            </a:pPr>
            <a:r>
              <a:rPr lang="en-US"/>
              <a:t>USNCTAM 2006: The Mechanics of New Materials for Everyday Life</a:t>
            </a: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effectLst/>
                <a:cs typeface="+mn-cs"/>
              </a:defRPr>
            </a:lvl1pPr>
          </a:lstStyle>
          <a:p>
            <a:pPr>
              <a:defRPr/>
            </a:pPr>
            <a:fld id="{7AF0B086-A5C2-4B42-B676-B6A4CC21D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4.jpg"/><Relationship Id="rId6" Type="http://schemas.openxmlformats.org/officeDocument/2006/relationships/image" Target="../media/image5.jpg"/><Relationship Id="rId7" Type="http://schemas.openxmlformats.org/officeDocument/2006/relationships/image" Target="../media/image6.jpg"/><Relationship Id="rId8" Type="http://schemas.openxmlformats.org/officeDocument/2006/relationships/image" Target="../media/image7.jpg"/><Relationship Id="rId9" Type="http://schemas.openxmlformats.org/officeDocument/2006/relationships/image" Target="../media/image8.jpg"/><Relationship Id="rId1" Type="http://schemas.openxmlformats.org/officeDocument/2006/relationships/slideLayout" Target="../slideLayouts/slideLayout7.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tif"/><Relationship Id="rId3"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tif"/><Relationship Id="rId4" Type="http://schemas.openxmlformats.org/officeDocument/2006/relationships/image" Target="../media/image22.png"/><Relationship Id="rId5"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image" Target="../media/image20.t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5" Type="http://schemas.openxmlformats.org/officeDocument/2006/relationships/image" Target="../media/image24.emf"/><Relationship Id="rId6" Type="http://schemas.openxmlformats.org/officeDocument/2006/relationships/oleObject" Target="../embeddings/oleObject2.bin"/><Relationship Id="rId7" Type="http://schemas.openxmlformats.org/officeDocument/2006/relationships/image" Target="../media/image25.emf"/><Relationship Id="rId8" Type="http://schemas.openxmlformats.org/officeDocument/2006/relationships/oleObject" Target="../embeddings/oleObject3.bin"/><Relationship Id="rId9" Type="http://schemas.openxmlformats.org/officeDocument/2006/relationships/image" Target="../media/image26.emf"/><Relationship Id="rId10" Type="http://schemas.openxmlformats.org/officeDocument/2006/relationships/oleObject" Target="../embeddings/oleObject4.bin"/><Relationship Id="rId11" Type="http://schemas.openxmlformats.org/officeDocument/2006/relationships/image" Target="../media/image27.emf"/><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28.png"/><Relationship Id="rId1" Type="http://schemas.microsoft.com/office/2007/relationships/media" Target="../media/media1.gif"/><Relationship Id="rId2" Type="http://schemas.openxmlformats.org/officeDocument/2006/relationships/video" Target="../media/media1.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emf"/><Relationship Id="rId5" Type="http://schemas.openxmlformats.org/officeDocument/2006/relationships/image" Target="../media/image32.emf"/><Relationship Id="rId6" Type="http://schemas.openxmlformats.org/officeDocument/2006/relationships/image" Target="../media/image33.em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emf"/></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40.emf"/><Relationship Id="rId5" Type="http://schemas.openxmlformats.org/officeDocument/2006/relationships/image" Target="../media/image41.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embeddings/oleObject6.bin"/><Relationship Id="rId5" Type="http://schemas.openxmlformats.org/officeDocument/2006/relationships/image" Target="../media/image44.emf"/><Relationship Id="rId6" Type="http://schemas.openxmlformats.org/officeDocument/2006/relationships/oleObject" Target="../embeddings/oleObject7.bin"/><Relationship Id="rId7" Type="http://schemas.openxmlformats.org/officeDocument/2006/relationships/image" Target="../media/image45.emf"/><Relationship Id="rId8" Type="http://schemas.openxmlformats.org/officeDocument/2006/relationships/oleObject" Target="../embeddings/oleObject8.bin"/><Relationship Id="rId9" Type="http://schemas.openxmlformats.org/officeDocument/2006/relationships/image" Target="../media/image46.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6"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emf"/></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54.png"/><Relationship Id="rId1" Type="http://schemas.microsoft.com/office/2007/relationships/media" Target="../media/media2.gif"/><Relationship Id="rId2" Type="http://schemas.openxmlformats.org/officeDocument/2006/relationships/video" Target="../media/media2.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e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e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0.emf"/><Relationship Id="rId4" Type="http://schemas.openxmlformats.org/officeDocument/2006/relationships/image" Target="../media/image61.png"/><Relationship Id="rId5" Type="http://schemas.openxmlformats.org/officeDocument/2006/relationships/image" Target="../media/image62.png"/><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457200" y="-112931"/>
            <a:ext cx="84201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3600" dirty="0" smtClean="0">
                <a:solidFill>
                  <a:schemeClr val="accent2"/>
                </a:solidFill>
                <a:effectLst/>
                <a:cs typeface="+mn-cs"/>
              </a:rPr>
              <a:t>Random close packing in protein cores</a:t>
            </a:r>
          </a:p>
        </p:txBody>
      </p:sp>
      <p:sp>
        <p:nvSpPr>
          <p:cNvPr id="3" name="TextBox 2"/>
          <p:cNvSpPr txBox="1"/>
          <p:nvPr/>
        </p:nvSpPr>
        <p:spPr>
          <a:xfrm>
            <a:off x="0" y="4775537"/>
            <a:ext cx="1609335" cy="1015663"/>
          </a:xfrm>
          <a:prstGeom prst="rect">
            <a:avLst/>
          </a:prstGeom>
          <a:noFill/>
        </p:spPr>
        <p:txBody>
          <a:bodyPr wrap="none" rtlCol="0">
            <a:spAutoFit/>
          </a:bodyPr>
          <a:lstStyle/>
          <a:p>
            <a:r>
              <a:rPr lang="en-US" sz="2000" dirty="0" smtClean="0"/>
              <a:t>Lynne Regan,</a:t>
            </a:r>
          </a:p>
          <a:p>
            <a:r>
              <a:rPr lang="en-US" sz="2000" dirty="0" smtClean="0"/>
              <a:t>MB&amp;B, </a:t>
            </a:r>
          </a:p>
          <a:p>
            <a:r>
              <a:rPr lang="en-US" sz="2000" dirty="0" smtClean="0"/>
              <a:t>Chemistry</a:t>
            </a:r>
            <a:endParaRPr lang="en-US" sz="2000" dirty="0"/>
          </a:p>
        </p:txBody>
      </p:sp>
      <p:sp>
        <p:nvSpPr>
          <p:cNvPr id="4" name="TextBox 3"/>
          <p:cNvSpPr txBox="1"/>
          <p:nvPr/>
        </p:nvSpPr>
        <p:spPr>
          <a:xfrm>
            <a:off x="1956789" y="4775537"/>
            <a:ext cx="1851163" cy="707886"/>
          </a:xfrm>
          <a:prstGeom prst="rect">
            <a:avLst/>
          </a:prstGeom>
          <a:noFill/>
        </p:spPr>
        <p:txBody>
          <a:bodyPr wrap="none" rtlCol="0">
            <a:spAutoFit/>
          </a:bodyPr>
          <a:lstStyle/>
          <a:p>
            <a:r>
              <a:rPr lang="en-US" sz="2000" dirty="0" smtClean="0"/>
              <a:t>Jennifer Gaines,</a:t>
            </a:r>
          </a:p>
          <a:p>
            <a:r>
              <a:rPr lang="en-US" sz="2000" dirty="0" smtClean="0"/>
              <a:t>CBB</a:t>
            </a:r>
          </a:p>
        </p:txBody>
      </p:sp>
      <p:pic>
        <p:nvPicPr>
          <p:cNvPr id="5" name="Picture 4" descr="Unknow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44733" y="5827183"/>
            <a:ext cx="1023067" cy="1030817"/>
          </a:xfrm>
          <a:prstGeom prst="rect">
            <a:avLst/>
          </a:prstGeom>
        </p:spPr>
      </p:pic>
      <p:sp>
        <p:nvSpPr>
          <p:cNvPr id="6" name="TextBox 5"/>
          <p:cNvSpPr txBox="1"/>
          <p:nvPr/>
        </p:nvSpPr>
        <p:spPr>
          <a:xfrm>
            <a:off x="3937989" y="4753451"/>
            <a:ext cx="1872578" cy="707886"/>
          </a:xfrm>
          <a:prstGeom prst="rect">
            <a:avLst/>
          </a:prstGeom>
          <a:noFill/>
        </p:spPr>
        <p:txBody>
          <a:bodyPr wrap="none" rtlCol="0">
            <a:spAutoFit/>
          </a:bodyPr>
          <a:lstStyle/>
          <a:p>
            <a:r>
              <a:rPr lang="en-US" sz="2000" dirty="0" smtClean="0"/>
              <a:t>Diego Caballero</a:t>
            </a:r>
          </a:p>
          <a:p>
            <a:r>
              <a:rPr lang="en-US" sz="2000" dirty="0" smtClean="0"/>
              <a:t>Physics</a:t>
            </a:r>
          </a:p>
        </p:txBody>
      </p:sp>
      <p:sp>
        <p:nvSpPr>
          <p:cNvPr id="7" name="TextBox 6"/>
          <p:cNvSpPr txBox="1"/>
          <p:nvPr/>
        </p:nvSpPr>
        <p:spPr>
          <a:xfrm>
            <a:off x="5766789" y="4775537"/>
            <a:ext cx="1722847" cy="707886"/>
          </a:xfrm>
          <a:prstGeom prst="rect">
            <a:avLst/>
          </a:prstGeom>
          <a:noFill/>
        </p:spPr>
        <p:txBody>
          <a:bodyPr wrap="none" rtlCol="0">
            <a:spAutoFit/>
          </a:bodyPr>
          <a:lstStyle/>
          <a:p>
            <a:r>
              <a:rPr lang="en-US" sz="2000" dirty="0" smtClean="0"/>
              <a:t>Wendell Smith</a:t>
            </a:r>
          </a:p>
          <a:p>
            <a:r>
              <a:rPr lang="en-US" sz="2000" dirty="0" smtClean="0"/>
              <a:t>Physics</a:t>
            </a:r>
          </a:p>
        </p:txBody>
      </p:sp>
      <p:pic>
        <p:nvPicPr>
          <p:cNvPr id="8" name="Picture 7" descr="RBSIheade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5929884"/>
            <a:ext cx="6629400" cy="928116"/>
          </a:xfrm>
          <a:prstGeom prst="rect">
            <a:avLst/>
          </a:prstGeom>
        </p:spPr>
      </p:pic>
      <p:pic>
        <p:nvPicPr>
          <p:cNvPr id="9" name="Picture 8" descr="Unknow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5808133"/>
            <a:ext cx="1117600" cy="1016000"/>
          </a:xfrm>
          <a:prstGeom prst="rect">
            <a:avLst/>
          </a:prstGeom>
        </p:spPr>
      </p:pic>
      <p:pic>
        <p:nvPicPr>
          <p:cNvPr id="10" name="Picture 9" descr="Diego.jpg"/>
          <p:cNvPicPr>
            <a:picLocks noChangeAspect="1"/>
          </p:cNvPicPr>
          <p:nvPr/>
        </p:nvPicPr>
        <p:blipFill rotWithShape="1">
          <a:blip r:embed="rId5">
            <a:extLst>
              <a:ext uri="{28A0092B-C50C-407E-A947-70E740481C1C}">
                <a14:useLocalDpi xmlns:a14="http://schemas.microsoft.com/office/drawing/2010/main" val="0"/>
              </a:ext>
            </a:extLst>
          </a:blip>
          <a:srcRect l="29061" r="14956"/>
          <a:stretch/>
        </p:blipFill>
        <p:spPr>
          <a:xfrm>
            <a:off x="4014189" y="2489537"/>
            <a:ext cx="1706359" cy="2286000"/>
          </a:xfrm>
          <a:prstGeom prst="rect">
            <a:avLst/>
          </a:prstGeom>
        </p:spPr>
      </p:pic>
      <p:pic>
        <p:nvPicPr>
          <p:cNvPr id="11" name="Picture 10" descr="Jennifer.jpg"/>
          <p:cNvPicPr>
            <a:picLocks noChangeAspect="1"/>
          </p:cNvPicPr>
          <p:nvPr/>
        </p:nvPicPr>
        <p:blipFill rotWithShape="1">
          <a:blip r:embed="rId6">
            <a:extLst>
              <a:ext uri="{28A0092B-C50C-407E-A947-70E740481C1C}">
                <a14:useLocalDpi xmlns:a14="http://schemas.microsoft.com/office/drawing/2010/main" val="0"/>
              </a:ext>
            </a:extLst>
          </a:blip>
          <a:srcRect l="28404" r="11503"/>
          <a:stretch/>
        </p:blipFill>
        <p:spPr>
          <a:xfrm>
            <a:off x="1956789" y="2489537"/>
            <a:ext cx="1892718" cy="2362200"/>
          </a:xfrm>
          <a:prstGeom prst="rect">
            <a:avLst/>
          </a:prstGeom>
        </p:spPr>
      </p:pic>
      <p:pic>
        <p:nvPicPr>
          <p:cNvPr id="12" name="Picture 11" descr="Wendell.jpg"/>
          <p:cNvPicPr>
            <a:picLocks noChangeAspect="1"/>
          </p:cNvPicPr>
          <p:nvPr/>
        </p:nvPicPr>
        <p:blipFill rotWithShape="1">
          <a:blip r:embed="rId7">
            <a:extLst>
              <a:ext uri="{28A0092B-C50C-407E-A947-70E740481C1C}">
                <a14:useLocalDpi xmlns:a14="http://schemas.microsoft.com/office/drawing/2010/main" val="0"/>
              </a:ext>
            </a:extLst>
          </a:blip>
          <a:srcRect l="32963" t="10370" r="23888" b="20494"/>
          <a:stretch/>
        </p:blipFill>
        <p:spPr>
          <a:xfrm>
            <a:off x="5766789" y="2577838"/>
            <a:ext cx="1828800" cy="2197699"/>
          </a:xfrm>
          <a:prstGeom prst="rect">
            <a:avLst/>
          </a:prstGeom>
        </p:spPr>
      </p:pic>
      <p:pic>
        <p:nvPicPr>
          <p:cNvPr id="13" name="Picture 12" descr="Alex.jpg"/>
          <p:cNvPicPr>
            <a:picLocks noChangeAspect="1"/>
          </p:cNvPicPr>
          <p:nvPr/>
        </p:nvPicPr>
        <p:blipFill rotWithShape="1">
          <a:blip r:embed="rId8">
            <a:extLst>
              <a:ext uri="{28A0092B-C50C-407E-A947-70E740481C1C}">
                <a14:useLocalDpi xmlns:a14="http://schemas.microsoft.com/office/drawing/2010/main" val="0"/>
              </a:ext>
            </a:extLst>
          </a:blip>
          <a:srcRect l="34444" r="25741" b="24444"/>
          <a:stretch/>
        </p:blipFill>
        <p:spPr>
          <a:xfrm>
            <a:off x="7671789" y="2641937"/>
            <a:ext cx="1499099" cy="2133600"/>
          </a:xfrm>
          <a:prstGeom prst="rect">
            <a:avLst/>
          </a:prstGeom>
        </p:spPr>
      </p:pic>
      <p:sp>
        <p:nvSpPr>
          <p:cNvPr id="14" name="TextBox 13"/>
          <p:cNvSpPr txBox="1"/>
          <p:nvPr/>
        </p:nvSpPr>
        <p:spPr>
          <a:xfrm>
            <a:off x="7625342" y="4753451"/>
            <a:ext cx="1594858" cy="707886"/>
          </a:xfrm>
          <a:prstGeom prst="rect">
            <a:avLst/>
          </a:prstGeom>
          <a:noFill/>
        </p:spPr>
        <p:txBody>
          <a:bodyPr wrap="none" rtlCol="0">
            <a:spAutoFit/>
          </a:bodyPr>
          <a:lstStyle/>
          <a:p>
            <a:r>
              <a:rPr lang="en-US" sz="2000" dirty="0" smtClean="0"/>
              <a:t>Alex </a:t>
            </a:r>
            <a:r>
              <a:rPr lang="en-US" sz="2000" dirty="0" err="1" smtClean="0"/>
              <a:t>Virrueta</a:t>
            </a:r>
            <a:endParaRPr lang="en-US" sz="2000" dirty="0" smtClean="0"/>
          </a:p>
          <a:p>
            <a:r>
              <a:rPr lang="en-US" sz="2000" dirty="0" smtClean="0"/>
              <a:t>MEMS</a:t>
            </a:r>
          </a:p>
        </p:txBody>
      </p:sp>
      <p:pic>
        <p:nvPicPr>
          <p:cNvPr id="15" name="Picture 14" descr="Regan_color_headshot.jpg"/>
          <p:cNvPicPr>
            <a:picLocks noChangeAspect="1"/>
          </p:cNvPicPr>
          <p:nvPr/>
        </p:nvPicPr>
        <p:blipFill rotWithShape="1">
          <a:blip r:embed="rId9">
            <a:extLst>
              <a:ext uri="{28A0092B-C50C-407E-A947-70E740481C1C}">
                <a14:useLocalDpi xmlns:a14="http://schemas.microsoft.com/office/drawing/2010/main" val="0"/>
              </a:ext>
            </a:extLst>
          </a:blip>
          <a:srcRect l="18740" t="5142" r="19237" b="24212"/>
          <a:stretch/>
        </p:blipFill>
        <p:spPr>
          <a:xfrm>
            <a:off x="0" y="2518876"/>
            <a:ext cx="1981200" cy="2256661"/>
          </a:xfrm>
          <a:prstGeom prst="rect">
            <a:avLst/>
          </a:prstGeom>
        </p:spPr>
      </p:pic>
      <p:sp>
        <p:nvSpPr>
          <p:cNvPr id="16" name="TextBox 15"/>
          <p:cNvSpPr txBox="1"/>
          <p:nvPr/>
        </p:nvSpPr>
        <p:spPr>
          <a:xfrm>
            <a:off x="1759336" y="685800"/>
            <a:ext cx="6031556" cy="1754327"/>
          </a:xfrm>
          <a:prstGeom prst="rect">
            <a:avLst/>
          </a:prstGeom>
          <a:noFill/>
        </p:spPr>
        <p:txBody>
          <a:bodyPr wrap="none" rtlCol="0">
            <a:spAutoFit/>
          </a:bodyPr>
          <a:lstStyle/>
          <a:p>
            <a:pPr algn="ctr"/>
            <a:r>
              <a:rPr lang="en-US" sz="1800" dirty="0" smtClean="0"/>
              <a:t>Corey S. O’Hern</a:t>
            </a:r>
          </a:p>
          <a:p>
            <a:pPr algn="ctr"/>
            <a:r>
              <a:rPr lang="en-US" sz="1800" dirty="0" smtClean="0"/>
              <a:t>Department of Mechanical Engineering &amp; Materials Science</a:t>
            </a:r>
          </a:p>
          <a:p>
            <a:pPr algn="ctr"/>
            <a:r>
              <a:rPr lang="en-US" sz="1800" dirty="0" smtClean="0"/>
              <a:t>Department of Applied Physics</a:t>
            </a:r>
          </a:p>
          <a:p>
            <a:pPr algn="ctr"/>
            <a:r>
              <a:rPr lang="en-US" sz="1800" dirty="0" smtClean="0"/>
              <a:t>Department of Physics</a:t>
            </a:r>
          </a:p>
          <a:p>
            <a:pPr algn="ctr"/>
            <a:r>
              <a:rPr lang="en-US" sz="1800" dirty="0" smtClean="0"/>
              <a:t>Graduate Program in Computational Biology &amp; Bioinformatics</a:t>
            </a:r>
          </a:p>
          <a:p>
            <a:pPr algn="ctr"/>
            <a:r>
              <a:rPr lang="en-US" sz="1800" dirty="0" smtClean="0"/>
              <a:t>Yale University, New Haven, CT USA</a:t>
            </a:r>
            <a:endParaRPr lang="en-US" sz="1800" dirty="0"/>
          </a:p>
        </p:txBody>
      </p:sp>
    </p:spTree>
    <p:extLst>
      <p:ext uri="{BB962C8B-B14F-4D97-AF65-F5344CB8AC3E}">
        <p14:creationId xmlns:p14="http://schemas.microsoft.com/office/powerpoint/2010/main" val="25198097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UN_BL.png"/>
          <p:cNvPicPr>
            <a:picLocks noChangeAspect="1"/>
          </p:cNvPicPr>
          <p:nvPr/>
        </p:nvPicPr>
        <p:blipFill rotWithShape="1">
          <a:blip r:embed="rId3">
            <a:extLst>
              <a:ext uri="{28A0092B-C50C-407E-A947-70E740481C1C}">
                <a14:useLocalDpi xmlns:a14="http://schemas.microsoft.com/office/drawing/2010/main" val="0"/>
              </a:ext>
            </a:extLst>
          </a:blip>
          <a:srcRect t="4453" r="4883" b="5267"/>
          <a:stretch/>
        </p:blipFill>
        <p:spPr>
          <a:xfrm>
            <a:off x="5966174" y="1219200"/>
            <a:ext cx="3177826" cy="4580467"/>
          </a:xfrm>
          <a:prstGeom prst="rect">
            <a:avLst/>
          </a:prstGeom>
        </p:spPr>
      </p:pic>
      <p:pic>
        <p:nvPicPr>
          <p:cNvPr id="3" name="Picture 2" descr="DUN_BA-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8909" y="457200"/>
            <a:ext cx="2674691" cy="6172200"/>
          </a:xfrm>
          <a:prstGeom prst="rect">
            <a:avLst/>
          </a:prstGeom>
        </p:spPr>
      </p:pic>
      <p:sp>
        <p:nvSpPr>
          <p:cNvPr id="5" name="TextBox 4"/>
          <p:cNvSpPr txBox="1"/>
          <p:nvPr/>
        </p:nvSpPr>
        <p:spPr>
          <a:xfrm>
            <a:off x="6640575" y="224135"/>
            <a:ext cx="2118902" cy="461665"/>
          </a:xfrm>
          <a:prstGeom prst="rect">
            <a:avLst/>
          </a:prstGeom>
          <a:noFill/>
        </p:spPr>
        <p:txBody>
          <a:bodyPr wrap="none" rtlCol="0">
            <a:spAutoFit/>
          </a:bodyPr>
          <a:lstStyle/>
          <a:p>
            <a:r>
              <a:rPr lang="en-US" dirty="0" smtClean="0"/>
              <a:t>Bond lengths, </a:t>
            </a:r>
            <a:r>
              <a:rPr lang="en-US" i="1" dirty="0" smtClean="0"/>
              <a:t>l</a:t>
            </a:r>
            <a:endParaRPr lang="en-US" i="1" dirty="0"/>
          </a:p>
        </p:txBody>
      </p:sp>
      <p:sp>
        <p:nvSpPr>
          <p:cNvPr id="6" name="TextBox 5"/>
          <p:cNvSpPr txBox="1"/>
          <p:nvPr/>
        </p:nvSpPr>
        <p:spPr>
          <a:xfrm>
            <a:off x="3657600" y="152400"/>
            <a:ext cx="2039891" cy="461665"/>
          </a:xfrm>
          <a:prstGeom prst="rect">
            <a:avLst/>
          </a:prstGeom>
          <a:noFill/>
        </p:spPr>
        <p:txBody>
          <a:bodyPr wrap="none" rtlCol="0">
            <a:spAutoFit/>
          </a:bodyPr>
          <a:lstStyle/>
          <a:p>
            <a:r>
              <a:rPr lang="en-US" dirty="0" smtClean="0"/>
              <a:t>Bond angles, </a:t>
            </a:r>
            <a:r>
              <a:rPr lang="en-US" dirty="0" err="1" smtClean="0"/>
              <a:t>θ</a:t>
            </a:r>
            <a:endParaRPr lang="en-US" dirty="0"/>
          </a:p>
        </p:txBody>
      </p:sp>
      <p:pic>
        <p:nvPicPr>
          <p:cNvPr id="7" name="Picture 6" descr="ALA.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52400"/>
            <a:ext cx="3396673" cy="2802255"/>
          </a:xfrm>
          <a:prstGeom prst="rect">
            <a:avLst/>
          </a:prstGeom>
        </p:spPr>
      </p:pic>
      <p:sp>
        <p:nvSpPr>
          <p:cNvPr id="8" name="TextBox 7"/>
          <p:cNvSpPr txBox="1"/>
          <p:nvPr/>
        </p:nvSpPr>
        <p:spPr>
          <a:xfrm>
            <a:off x="228600" y="304800"/>
            <a:ext cx="633507" cy="461665"/>
          </a:xfrm>
          <a:prstGeom prst="rect">
            <a:avLst/>
          </a:prstGeom>
          <a:noFill/>
        </p:spPr>
        <p:txBody>
          <a:bodyPr wrap="none" rtlCol="0">
            <a:spAutoFit/>
          </a:bodyPr>
          <a:lstStyle/>
          <a:p>
            <a:r>
              <a:rPr lang="en-US" dirty="0" err="1" smtClean="0"/>
              <a:t>Ala</a:t>
            </a:r>
            <a:endParaRPr lang="en-US" dirty="0"/>
          </a:p>
        </p:txBody>
      </p:sp>
    </p:spTree>
    <p:extLst>
      <p:ext uri="{BB962C8B-B14F-4D97-AF65-F5344CB8AC3E}">
        <p14:creationId xmlns:p14="http://schemas.microsoft.com/office/powerpoint/2010/main" val="30320988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l_Chi1_dun17.tif"/>
          <p:cNvPicPr>
            <a:picLocks noChangeAspect="1"/>
          </p:cNvPicPr>
          <p:nvPr/>
        </p:nvPicPr>
        <p:blipFill rotWithShape="1">
          <a:blip r:embed="rId2">
            <a:extLst>
              <a:ext uri="{28A0092B-C50C-407E-A947-70E740481C1C}">
                <a14:useLocalDpi xmlns:a14="http://schemas.microsoft.com/office/drawing/2010/main" val="0"/>
              </a:ext>
            </a:extLst>
          </a:blip>
          <a:srcRect t="15555" r="4988" b="11667"/>
          <a:stretch/>
        </p:blipFill>
        <p:spPr>
          <a:xfrm>
            <a:off x="3124200" y="1676400"/>
            <a:ext cx="3444382" cy="3293533"/>
          </a:xfrm>
          <a:prstGeom prst="rect">
            <a:avLst/>
          </a:prstGeom>
        </p:spPr>
      </p:pic>
      <p:sp>
        <p:nvSpPr>
          <p:cNvPr id="4" name="TextBox 3"/>
          <p:cNvSpPr txBox="1"/>
          <p:nvPr/>
        </p:nvSpPr>
        <p:spPr>
          <a:xfrm>
            <a:off x="3886200" y="2057400"/>
            <a:ext cx="594934" cy="461665"/>
          </a:xfrm>
          <a:prstGeom prst="rect">
            <a:avLst/>
          </a:prstGeom>
          <a:noFill/>
        </p:spPr>
        <p:txBody>
          <a:bodyPr wrap="none" rtlCol="0">
            <a:spAutoFit/>
          </a:bodyPr>
          <a:lstStyle/>
          <a:p>
            <a:r>
              <a:rPr lang="en-US" dirty="0" smtClean="0"/>
              <a:t>Val</a:t>
            </a:r>
            <a:endParaRPr lang="en-US" dirty="0"/>
          </a:p>
        </p:txBody>
      </p:sp>
      <p:sp>
        <p:nvSpPr>
          <p:cNvPr id="8" name="TextBox 7"/>
          <p:cNvSpPr txBox="1"/>
          <p:nvPr/>
        </p:nvSpPr>
        <p:spPr>
          <a:xfrm>
            <a:off x="2895600" y="2819400"/>
            <a:ext cx="448733" cy="1071265"/>
          </a:xfrm>
          <a:prstGeom prst="rect">
            <a:avLst/>
          </a:prstGeom>
          <a:solidFill>
            <a:schemeClr val="bg1"/>
          </a:solidFill>
        </p:spPr>
        <p:txBody>
          <a:bodyPr wrap="square" rtlCol="0">
            <a:spAutoFit/>
          </a:bodyPr>
          <a:lstStyle/>
          <a:p>
            <a:endParaRPr lang="en-US" dirty="0"/>
          </a:p>
        </p:txBody>
      </p:sp>
      <p:sp>
        <p:nvSpPr>
          <p:cNvPr id="9" name="TextBox 8"/>
          <p:cNvSpPr txBox="1"/>
          <p:nvPr/>
        </p:nvSpPr>
        <p:spPr>
          <a:xfrm>
            <a:off x="4648200" y="4724400"/>
            <a:ext cx="685800" cy="228600"/>
          </a:xfrm>
          <a:prstGeom prst="rect">
            <a:avLst/>
          </a:prstGeom>
          <a:solidFill>
            <a:schemeClr val="bg1"/>
          </a:solidFill>
        </p:spPr>
        <p:txBody>
          <a:bodyPr wrap="square" rtlCol="0">
            <a:spAutoFit/>
          </a:bodyPr>
          <a:lstStyle/>
          <a:p>
            <a:endParaRPr lang="en-US" dirty="0"/>
          </a:p>
        </p:txBody>
      </p:sp>
      <p:sp>
        <p:nvSpPr>
          <p:cNvPr id="10" name="TextBox 9"/>
          <p:cNvSpPr txBox="1"/>
          <p:nvPr/>
        </p:nvSpPr>
        <p:spPr>
          <a:xfrm>
            <a:off x="4800600" y="4584468"/>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12" name="TextBox 11"/>
          <p:cNvSpPr txBox="1"/>
          <p:nvPr/>
        </p:nvSpPr>
        <p:spPr>
          <a:xfrm>
            <a:off x="2438400" y="2836333"/>
            <a:ext cx="817301" cy="461665"/>
          </a:xfrm>
          <a:prstGeom prst="rect">
            <a:avLst/>
          </a:prstGeom>
          <a:noFill/>
        </p:spPr>
        <p:txBody>
          <a:bodyPr wrap="none" rtlCol="0">
            <a:spAutoFit/>
          </a:bodyPr>
          <a:lstStyle/>
          <a:p>
            <a:r>
              <a:rPr lang="en-US" dirty="0" smtClean="0"/>
              <a:t>P(χ</a:t>
            </a:r>
            <a:r>
              <a:rPr lang="en-US" baseline="-25000" dirty="0" smtClean="0"/>
              <a:t>1</a:t>
            </a:r>
            <a:r>
              <a:rPr lang="en-US" dirty="0" smtClean="0"/>
              <a:t>)</a:t>
            </a:r>
            <a:endParaRPr lang="en-US" dirty="0"/>
          </a:p>
        </p:txBody>
      </p:sp>
      <p:sp>
        <p:nvSpPr>
          <p:cNvPr id="14" name="TextBox 13"/>
          <p:cNvSpPr txBox="1"/>
          <p:nvPr/>
        </p:nvSpPr>
        <p:spPr>
          <a:xfrm>
            <a:off x="1447800" y="304800"/>
            <a:ext cx="6407523" cy="461665"/>
          </a:xfrm>
          <a:prstGeom prst="rect">
            <a:avLst/>
          </a:prstGeom>
          <a:noFill/>
        </p:spPr>
        <p:txBody>
          <a:bodyPr wrap="none" rtlCol="0">
            <a:spAutoFit/>
          </a:bodyPr>
          <a:lstStyle/>
          <a:p>
            <a:r>
              <a:rPr lang="en-US" dirty="0" smtClean="0">
                <a:solidFill>
                  <a:schemeClr val="accent2"/>
                </a:solidFill>
              </a:rPr>
              <a:t>Observed Side-chain Dihedral Angle Distributions</a:t>
            </a:r>
            <a:endParaRPr lang="en-US" dirty="0">
              <a:solidFill>
                <a:schemeClr val="accent2"/>
              </a:solidFill>
            </a:endParaRPr>
          </a:p>
        </p:txBody>
      </p:sp>
      <p:pic>
        <p:nvPicPr>
          <p:cNvPr id="3" name="Picture 2" descr="Screen Shot 2016-07-15 at 3.21.4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 y="4368800"/>
            <a:ext cx="1600200" cy="1625600"/>
          </a:xfrm>
          <a:prstGeom prst="rect">
            <a:avLst/>
          </a:prstGeom>
        </p:spPr>
      </p:pic>
    </p:spTree>
    <p:extLst>
      <p:ext uri="{BB962C8B-B14F-4D97-AF65-F5344CB8AC3E}">
        <p14:creationId xmlns:p14="http://schemas.microsoft.com/office/powerpoint/2010/main" val="39989339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24926" y="909935"/>
            <a:ext cx="509274" cy="461665"/>
          </a:xfrm>
          <a:prstGeom prst="rect">
            <a:avLst/>
          </a:prstGeom>
          <a:noFill/>
        </p:spPr>
        <p:txBody>
          <a:bodyPr wrap="none" rtlCol="0">
            <a:spAutoFit/>
          </a:bodyPr>
          <a:lstStyle/>
          <a:p>
            <a:r>
              <a:rPr lang="en-US" dirty="0" smtClean="0"/>
              <a:t>Ile</a:t>
            </a:r>
            <a:endParaRPr lang="en-US" dirty="0"/>
          </a:p>
        </p:txBody>
      </p:sp>
      <p:sp>
        <p:nvSpPr>
          <p:cNvPr id="3" name="TextBox 2"/>
          <p:cNvSpPr txBox="1"/>
          <p:nvPr/>
        </p:nvSpPr>
        <p:spPr>
          <a:xfrm>
            <a:off x="2057400" y="838200"/>
            <a:ext cx="663162" cy="461665"/>
          </a:xfrm>
          <a:prstGeom prst="rect">
            <a:avLst/>
          </a:prstGeom>
          <a:noFill/>
        </p:spPr>
        <p:txBody>
          <a:bodyPr wrap="none" rtlCol="0">
            <a:spAutoFit/>
          </a:bodyPr>
          <a:lstStyle/>
          <a:p>
            <a:r>
              <a:rPr lang="en-US" dirty="0" err="1" smtClean="0"/>
              <a:t>Leu</a:t>
            </a:r>
            <a:endParaRPr lang="en-US" dirty="0"/>
          </a:p>
        </p:txBody>
      </p:sp>
      <p:sp>
        <p:nvSpPr>
          <p:cNvPr id="4" name="TextBox 3"/>
          <p:cNvSpPr txBox="1"/>
          <p:nvPr/>
        </p:nvSpPr>
        <p:spPr>
          <a:xfrm>
            <a:off x="2133600" y="4724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5" name="TextBox 4"/>
          <p:cNvSpPr txBox="1"/>
          <p:nvPr/>
        </p:nvSpPr>
        <p:spPr>
          <a:xfrm>
            <a:off x="0" y="2967335"/>
            <a:ext cx="441146" cy="461665"/>
          </a:xfrm>
          <a:prstGeom prst="rect">
            <a:avLst/>
          </a:prstGeom>
          <a:noFill/>
        </p:spPr>
        <p:txBody>
          <a:bodyPr wrap="none" rtlCol="0">
            <a:spAutoFit/>
          </a:bodyPr>
          <a:lstStyle/>
          <a:p>
            <a:r>
              <a:rPr lang="en-US" dirty="0" smtClean="0"/>
              <a:t>χ</a:t>
            </a:r>
            <a:r>
              <a:rPr lang="en-US" baseline="-25000" dirty="0"/>
              <a:t>2</a:t>
            </a:r>
          </a:p>
        </p:txBody>
      </p:sp>
      <p:sp>
        <p:nvSpPr>
          <p:cNvPr id="6" name="TextBox 5"/>
          <p:cNvSpPr txBox="1"/>
          <p:nvPr/>
        </p:nvSpPr>
        <p:spPr>
          <a:xfrm>
            <a:off x="6645454" y="5105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sp>
        <p:nvSpPr>
          <p:cNvPr id="7" name="TextBox 6"/>
          <p:cNvSpPr txBox="1"/>
          <p:nvPr/>
        </p:nvSpPr>
        <p:spPr>
          <a:xfrm>
            <a:off x="4588054" y="2967335"/>
            <a:ext cx="441146" cy="461665"/>
          </a:xfrm>
          <a:prstGeom prst="rect">
            <a:avLst/>
          </a:prstGeom>
          <a:noFill/>
        </p:spPr>
        <p:txBody>
          <a:bodyPr wrap="none" rtlCol="0">
            <a:spAutoFit/>
          </a:bodyPr>
          <a:lstStyle/>
          <a:p>
            <a:r>
              <a:rPr lang="en-US" dirty="0" smtClean="0"/>
              <a:t>χ</a:t>
            </a:r>
            <a:r>
              <a:rPr lang="en-US" baseline="-25000" dirty="0"/>
              <a:t>2</a:t>
            </a:r>
          </a:p>
        </p:txBody>
      </p:sp>
      <p:pic>
        <p:nvPicPr>
          <p:cNvPr id="8" name="Picture 7" descr="Leu_Chi12_dun17.tif"/>
          <p:cNvPicPr>
            <a:picLocks noChangeAspect="1"/>
          </p:cNvPicPr>
          <p:nvPr/>
        </p:nvPicPr>
        <p:blipFill rotWithShape="1">
          <a:blip r:embed="rId2">
            <a:extLst>
              <a:ext uri="{28A0092B-C50C-407E-A947-70E740481C1C}">
                <a14:useLocalDpi xmlns:a14="http://schemas.microsoft.com/office/drawing/2010/main" val="0"/>
              </a:ext>
            </a:extLst>
          </a:blip>
          <a:srcRect l="8384" t="11853" r="5057" b="12839"/>
          <a:stretch/>
        </p:blipFill>
        <p:spPr>
          <a:xfrm>
            <a:off x="457200" y="1600200"/>
            <a:ext cx="4121545" cy="3581400"/>
          </a:xfrm>
          <a:prstGeom prst="rect">
            <a:avLst/>
          </a:prstGeom>
        </p:spPr>
      </p:pic>
      <p:sp>
        <p:nvSpPr>
          <p:cNvPr id="9" name="TextBox 8"/>
          <p:cNvSpPr txBox="1"/>
          <p:nvPr/>
        </p:nvSpPr>
        <p:spPr>
          <a:xfrm>
            <a:off x="2209800" y="5105400"/>
            <a:ext cx="441146" cy="461665"/>
          </a:xfrm>
          <a:prstGeom prst="rect">
            <a:avLst/>
          </a:prstGeom>
          <a:noFill/>
        </p:spPr>
        <p:txBody>
          <a:bodyPr wrap="none" rtlCol="0">
            <a:spAutoFit/>
          </a:bodyPr>
          <a:lstStyle/>
          <a:p>
            <a:r>
              <a:rPr lang="en-US" dirty="0" smtClean="0"/>
              <a:t>χ</a:t>
            </a:r>
            <a:r>
              <a:rPr lang="en-US" baseline="-25000" dirty="0" smtClean="0"/>
              <a:t>1</a:t>
            </a:r>
            <a:endParaRPr lang="en-US" baseline="-25000" dirty="0"/>
          </a:p>
        </p:txBody>
      </p:sp>
      <p:pic>
        <p:nvPicPr>
          <p:cNvPr id="10" name="Picture 9" descr="Ile_Chi12_dun17.tif"/>
          <p:cNvPicPr>
            <a:picLocks noChangeAspect="1"/>
          </p:cNvPicPr>
          <p:nvPr/>
        </p:nvPicPr>
        <p:blipFill rotWithShape="1">
          <a:blip r:embed="rId3">
            <a:extLst>
              <a:ext uri="{28A0092B-C50C-407E-A947-70E740481C1C}">
                <a14:useLocalDpi xmlns:a14="http://schemas.microsoft.com/office/drawing/2010/main" val="0"/>
              </a:ext>
            </a:extLst>
          </a:blip>
          <a:srcRect l="7770" t="11853" r="4932" b="12345"/>
          <a:stretch/>
        </p:blipFill>
        <p:spPr>
          <a:xfrm>
            <a:off x="4953001" y="1600200"/>
            <a:ext cx="4119930" cy="3572933"/>
          </a:xfrm>
          <a:prstGeom prst="rect">
            <a:avLst/>
          </a:prstGeom>
        </p:spPr>
      </p:pic>
      <p:pic>
        <p:nvPicPr>
          <p:cNvPr id="11" name="Picture 10" descr="Screen Shot 2016-07-15 at 3.22.25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6133" y="5382683"/>
            <a:ext cx="1524000" cy="1460500"/>
          </a:xfrm>
          <a:prstGeom prst="rect">
            <a:avLst/>
          </a:prstGeom>
        </p:spPr>
      </p:pic>
      <p:pic>
        <p:nvPicPr>
          <p:cNvPr id="13" name="Picture 12" descr="Screen Shot 2016-07-15 at 3.22.17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 y="5283200"/>
            <a:ext cx="1625600" cy="1574800"/>
          </a:xfrm>
          <a:prstGeom prst="rect">
            <a:avLst/>
          </a:prstGeom>
        </p:spPr>
      </p:pic>
    </p:spTree>
    <p:extLst>
      <p:ext uri="{BB962C8B-B14F-4D97-AF65-F5344CB8AC3E}">
        <p14:creationId xmlns:p14="http://schemas.microsoft.com/office/powerpoint/2010/main" val="422932241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117694"/>
            <a:ext cx="8763000" cy="6740306"/>
          </a:xfrm>
          <a:prstGeom prst="rect">
            <a:avLst/>
          </a:prstGeom>
          <a:noFill/>
        </p:spPr>
        <p:txBody>
          <a:bodyPr wrap="square" rtlCol="0">
            <a:spAutoFit/>
          </a:bodyPr>
          <a:lstStyle/>
          <a:p>
            <a:r>
              <a:rPr lang="en-US" dirty="0">
                <a:effectLst/>
              </a:rPr>
              <a:t>In recent work, Peterson and coworkers (Peterson </a:t>
            </a:r>
            <a:r>
              <a:rPr lang="en-US" i="1" dirty="0">
                <a:effectLst/>
              </a:rPr>
              <a:t>et al</a:t>
            </a:r>
            <a:r>
              <a:rPr lang="en-US" dirty="0">
                <a:effectLst/>
              </a:rPr>
              <a:t>. 2014) performed side chain recovery for ~200 proteins using six different protein design software suites (SCWRL (</a:t>
            </a:r>
            <a:r>
              <a:rPr lang="en-US" dirty="0" err="1">
                <a:effectLst/>
              </a:rPr>
              <a:t>Krivov</a:t>
            </a:r>
            <a:r>
              <a:rPr lang="en-US" dirty="0">
                <a:effectLst/>
              </a:rPr>
              <a:t> </a:t>
            </a:r>
            <a:r>
              <a:rPr lang="en-US" i="1" dirty="0">
                <a:effectLst/>
              </a:rPr>
              <a:t>et al., </a:t>
            </a:r>
            <a:r>
              <a:rPr lang="en-US" dirty="0">
                <a:effectLst/>
              </a:rPr>
              <a:t>2009), OSCAR (Liang </a:t>
            </a:r>
            <a:r>
              <a:rPr lang="en-US" i="1" dirty="0">
                <a:effectLst/>
              </a:rPr>
              <a:t>et al., </a:t>
            </a:r>
            <a:r>
              <a:rPr lang="en-US" dirty="0">
                <a:effectLst/>
              </a:rPr>
              <a:t>2011), RASP (Miao </a:t>
            </a:r>
            <a:r>
              <a:rPr lang="en-US" i="1" dirty="0">
                <a:effectLst/>
              </a:rPr>
              <a:t>et al., </a:t>
            </a:r>
            <a:r>
              <a:rPr lang="en-US" dirty="0">
                <a:effectLst/>
              </a:rPr>
              <a:t>2011), Rosetta (Kuhlman</a:t>
            </a:r>
            <a:r>
              <a:rPr lang="en-US" i="1" dirty="0">
                <a:effectLst/>
              </a:rPr>
              <a:t> et al., </a:t>
            </a:r>
            <a:r>
              <a:rPr lang="en-US" dirty="0">
                <a:effectLst/>
              </a:rPr>
              <a:t>2000), </a:t>
            </a:r>
            <a:r>
              <a:rPr lang="en-US" dirty="0" err="1">
                <a:effectLst/>
              </a:rPr>
              <a:t>Sccomp</a:t>
            </a:r>
            <a:r>
              <a:rPr lang="en-US" dirty="0">
                <a:effectLst/>
              </a:rPr>
              <a:t> (</a:t>
            </a:r>
            <a:r>
              <a:rPr lang="en-US" dirty="0" err="1">
                <a:effectLst/>
              </a:rPr>
              <a:t>Eyal</a:t>
            </a:r>
            <a:r>
              <a:rPr lang="en-US" dirty="0">
                <a:effectLst/>
              </a:rPr>
              <a:t> </a:t>
            </a:r>
            <a:r>
              <a:rPr lang="en-US" i="1" dirty="0">
                <a:effectLst/>
              </a:rPr>
              <a:t>et al., </a:t>
            </a:r>
            <a:r>
              <a:rPr lang="en-US" dirty="0">
                <a:effectLst/>
              </a:rPr>
              <a:t>2004), and </a:t>
            </a:r>
            <a:r>
              <a:rPr lang="en-US" dirty="0" err="1">
                <a:effectLst/>
              </a:rPr>
              <a:t>FoldX</a:t>
            </a:r>
            <a:r>
              <a:rPr lang="en-US" dirty="0">
                <a:effectLst/>
              </a:rPr>
              <a:t> (</a:t>
            </a:r>
            <a:r>
              <a:rPr lang="en-US" dirty="0" err="1">
                <a:effectLst/>
              </a:rPr>
              <a:t>Guerois</a:t>
            </a:r>
            <a:r>
              <a:rPr lang="en-US" dirty="0">
                <a:effectLst/>
              </a:rPr>
              <a:t> </a:t>
            </a:r>
            <a:r>
              <a:rPr lang="en-US" i="1" dirty="0">
                <a:effectLst/>
              </a:rPr>
              <a:t>et al., </a:t>
            </a:r>
            <a:r>
              <a:rPr lang="en-US" dirty="0">
                <a:effectLst/>
              </a:rPr>
              <a:t>2002)).  The key component of computational protein design software is the energy function, which can include many terms:  stereochemistry (potentials that enforce equilibrium bond lengths and angles derived from small molecule crystal structures) plus up to eight additional terms---statistical potentials derived from backbone-dependent side chain </a:t>
            </a:r>
            <a:r>
              <a:rPr lang="en-US" dirty="0" err="1">
                <a:effectLst/>
              </a:rPr>
              <a:t>rotamer</a:t>
            </a:r>
            <a:r>
              <a:rPr lang="en-US" dirty="0">
                <a:effectLst/>
              </a:rPr>
              <a:t> libraries (</a:t>
            </a:r>
            <a:r>
              <a:rPr lang="en-US" dirty="0" err="1">
                <a:effectLst/>
              </a:rPr>
              <a:t>Dunbrack</a:t>
            </a:r>
            <a:r>
              <a:rPr lang="en-US" dirty="0">
                <a:effectLst/>
              </a:rPr>
              <a:t> and Cohen 1997, </a:t>
            </a:r>
            <a:r>
              <a:rPr lang="en-US" dirty="0" err="1">
                <a:effectLst/>
              </a:rPr>
              <a:t>Shapovalov</a:t>
            </a:r>
            <a:r>
              <a:rPr lang="en-US" dirty="0">
                <a:effectLst/>
              </a:rPr>
              <a:t> and </a:t>
            </a:r>
            <a:r>
              <a:rPr lang="en-US" dirty="0" err="1">
                <a:effectLst/>
              </a:rPr>
              <a:t>Dunbrack</a:t>
            </a:r>
            <a:r>
              <a:rPr lang="en-US" dirty="0">
                <a:effectLst/>
              </a:rPr>
              <a:t> 2011); repulsive and attractive van der Waals atomic interactions; hydrogen bonding; electrostatics; </a:t>
            </a:r>
            <a:r>
              <a:rPr lang="en-US" dirty="0" err="1">
                <a:effectLst/>
              </a:rPr>
              <a:t>desolvation</a:t>
            </a:r>
            <a:r>
              <a:rPr lang="en-US" dirty="0">
                <a:effectLst/>
              </a:rPr>
              <a:t> energies; disulfide bond energy (RASP-specific), and an </a:t>
            </a:r>
            <a:r>
              <a:rPr lang="en-US" i="1" dirty="0">
                <a:effectLst/>
              </a:rPr>
              <a:t>ad hoc</a:t>
            </a:r>
            <a:r>
              <a:rPr lang="en-US" dirty="0">
                <a:effectLst/>
              </a:rPr>
              <a:t> pairwise residue potential (Rosetta-specific).  The energy functions differ in the relative weights assigned to each of these terms. </a:t>
            </a:r>
          </a:p>
          <a:p>
            <a:endParaRPr lang="en-US" dirty="0"/>
          </a:p>
        </p:txBody>
      </p:sp>
    </p:spTree>
    <p:extLst>
      <p:ext uri="{BB962C8B-B14F-4D97-AF65-F5344CB8AC3E}">
        <p14:creationId xmlns:p14="http://schemas.microsoft.com/office/powerpoint/2010/main" val="1662542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3286566964"/>
              </p:ext>
            </p:extLst>
          </p:nvPr>
        </p:nvGraphicFramePr>
        <p:xfrm>
          <a:off x="762000" y="1555750"/>
          <a:ext cx="5080000" cy="2254250"/>
        </p:xfrm>
        <a:graphic>
          <a:graphicData uri="http://schemas.openxmlformats.org/presentationml/2006/ole">
            <mc:AlternateContent xmlns:mc="http://schemas.openxmlformats.org/markup-compatibility/2006">
              <mc:Choice xmlns:v="urn:schemas-microsoft-com:vml" Requires="v">
                <p:oleObj spid="_x0000_s2845" name="Equation" r:id="rId4" imgW="2260600" imgH="1003300" progId="Equation.3">
                  <p:embed/>
                </p:oleObj>
              </mc:Choice>
              <mc:Fallback>
                <p:oleObj name="Equation" r:id="rId4" imgW="2260600" imgH="1003300" progId="Equation.3">
                  <p:embed/>
                  <p:pic>
                    <p:nvPicPr>
                      <p:cNvPr id="0" name=""/>
                      <p:cNvPicPr/>
                      <p:nvPr/>
                    </p:nvPicPr>
                    <p:blipFill>
                      <a:blip r:embed="rId5"/>
                      <a:stretch>
                        <a:fillRect/>
                      </a:stretch>
                    </p:blipFill>
                    <p:spPr>
                      <a:xfrm>
                        <a:off x="762000" y="1555750"/>
                        <a:ext cx="5080000" cy="2254250"/>
                      </a:xfrm>
                      <a:prstGeom prst="rect">
                        <a:avLst/>
                      </a:prstGeom>
                    </p:spPr>
                  </p:pic>
                </p:oleObj>
              </mc:Fallback>
            </mc:AlternateContent>
          </a:graphicData>
        </a:graphic>
      </p:graphicFrame>
      <p:sp>
        <p:nvSpPr>
          <p:cNvPr id="4" name="TextBox 3"/>
          <p:cNvSpPr txBox="1"/>
          <p:nvPr/>
        </p:nvSpPr>
        <p:spPr>
          <a:xfrm>
            <a:off x="1295400" y="228600"/>
            <a:ext cx="6723565" cy="461665"/>
          </a:xfrm>
          <a:prstGeom prst="rect">
            <a:avLst/>
          </a:prstGeom>
          <a:noFill/>
        </p:spPr>
        <p:txBody>
          <a:bodyPr wrap="none" rtlCol="0">
            <a:spAutoFit/>
          </a:bodyPr>
          <a:lstStyle/>
          <a:p>
            <a:r>
              <a:rPr lang="en-US" dirty="0" smtClean="0">
                <a:solidFill>
                  <a:schemeClr val="accent2"/>
                </a:solidFill>
              </a:rPr>
              <a:t>Calculate Distribution of Side-chain Dihedral Angles</a:t>
            </a:r>
            <a:endParaRPr lang="en-US" dirty="0">
              <a:solidFill>
                <a:schemeClr val="accent2"/>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926257765"/>
              </p:ext>
            </p:extLst>
          </p:nvPr>
        </p:nvGraphicFramePr>
        <p:xfrm>
          <a:off x="657225" y="4322763"/>
          <a:ext cx="5362575" cy="1641475"/>
        </p:xfrm>
        <a:graphic>
          <a:graphicData uri="http://schemas.openxmlformats.org/presentationml/2006/ole">
            <mc:AlternateContent xmlns:mc="http://schemas.openxmlformats.org/markup-compatibility/2006">
              <mc:Choice xmlns:v="urn:schemas-microsoft-com:vml" Requires="v">
                <p:oleObj spid="_x0000_s2846" name="Equation" r:id="rId6" imgW="1701800" imgH="520700" progId="Equation.3">
                  <p:embed/>
                </p:oleObj>
              </mc:Choice>
              <mc:Fallback>
                <p:oleObj name="Equation" r:id="rId6" imgW="1701800" imgH="520700" progId="Equation.3">
                  <p:embed/>
                  <p:pic>
                    <p:nvPicPr>
                      <p:cNvPr id="0" name=""/>
                      <p:cNvPicPr/>
                      <p:nvPr/>
                    </p:nvPicPr>
                    <p:blipFill>
                      <a:blip r:embed="rId7"/>
                      <a:stretch>
                        <a:fillRect/>
                      </a:stretch>
                    </p:blipFill>
                    <p:spPr>
                      <a:xfrm>
                        <a:off x="657225" y="4322763"/>
                        <a:ext cx="5362575" cy="1641475"/>
                      </a:xfrm>
                      <a:prstGeom prst="rect">
                        <a:avLst/>
                      </a:prstGeom>
                    </p:spPr>
                  </p:pic>
                </p:oleObj>
              </mc:Fallback>
            </mc:AlternateContent>
          </a:graphicData>
        </a:graphic>
      </p:graphicFrame>
      <p:sp>
        <p:nvSpPr>
          <p:cNvPr id="2" name="TextBox 1"/>
          <p:cNvSpPr txBox="1"/>
          <p:nvPr/>
        </p:nvSpPr>
        <p:spPr>
          <a:xfrm>
            <a:off x="6477000" y="1752600"/>
            <a:ext cx="1746241" cy="461665"/>
          </a:xfrm>
          <a:prstGeom prst="rect">
            <a:avLst/>
          </a:prstGeom>
          <a:noFill/>
        </p:spPr>
        <p:txBody>
          <a:bodyPr wrap="none" rtlCol="0">
            <a:spAutoFit/>
          </a:bodyPr>
          <a:lstStyle/>
          <a:p>
            <a:r>
              <a:rPr lang="en-US" dirty="0" err="1" smtClean="0"/>
              <a:t>σ</a:t>
            </a:r>
            <a:r>
              <a:rPr lang="en-US" baseline="-25000" dirty="0" err="1" smtClean="0"/>
              <a:t>ij</a:t>
            </a:r>
            <a:r>
              <a:rPr lang="en-US" dirty="0" smtClean="0"/>
              <a:t>=(</a:t>
            </a:r>
            <a:r>
              <a:rPr lang="en-US" dirty="0" err="1" smtClean="0"/>
              <a:t>σ</a:t>
            </a:r>
            <a:r>
              <a:rPr lang="en-US" baseline="-25000" dirty="0" err="1" smtClean="0"/>
              <a:t>i</a:t>
            </a:r>
            <a:r>
              <a:rPr lang="en-US" dirty="0" err="1" smtClean="0"/>
              <a:t>+σ</a:t>
            </a:r>
            <a:r>
              <a:rPr lang="en-US" baseline="-25000" dirty="0" err="1" smtClean="0"/>
              <a:t>j</a:t>
            </a:r>
            <a:r>
              <a:rPr lang="en-US" dirty="0" smtClean="0"/>
              <a:t>)/2</a:t>
            </a:r>
            <a:endParaRPr lang="en-US" dirty="0"/>
          </a:p>
        </p:txBody>
      </p:sp>
      <p:graphicFrame>
        <p:nvGraphicFramePr>
          <p:cNvPr id="7" name="Object 6"/>
          <p:cNvGraphicFramePr>
            <a:graphicFrameLocks noChangeAspect="1"/>
          </p:cNvGraphicFramePr>
          <p:nvPr>
            <p:extLst>
              <p:ext uri="{D42A27DB-BD31-4B8C-83A1-F6EECF244321}">
                <p14:modId xmlns:p14="http://schemas.microsoft.com/office/powerpoint/2010/main" val="554244036"/>
              </p:ext>
            </p:extLst>
          </p:nvPr>
        </p:nvGraphicFramePr>
        <p:xfrm>
          <a:off x="6504516" y="2438400"/>
          <a:ext cx="2258484" cy="838200"/>
        </p:xfrm>
        <a:graphic>
          <a:graphicData uri="http://schemas.openxmlformats.org/presentationml/2006/ole">
            <mc:AlternateContent xmlns:mc="http://schemas.openxmlformats.org/markup-compatibility/2006">
              <mc:Choice xmlns:v="urn:schemas-microsoft-com:vml" Requires="v">
                <p:oleObj spid="_x0000_s2847" name="Equation" r:id="rId8" imgW="1231900" imgH="457200" progId="Equation.3">
                  <p:embed/>
                </p:oleObj>
              </mc:Choice>
              <mc:Fallback>
                <p:oleObj name="Equation" r:id="rId8" imgW="1231900" imgH="457200" progId="Equation.3">
                  <p:embed/>
                  <p:pic>
                    <p:nvPicPr>
                      <p:cNvPr id="0" name=""/>
                      <p:cNvPicPr/>
                      <p:nvPr/>
                    </p:nvPicPr>
                    <p:blipFill>
                      <a:blip r:embed="rId9"/>
                      <a:stretch>
                        <a:fillRect/>
                      </a:stretch>
                    </p:blipFill>
                    <p:spPr>
                      <a:xfrm>
                        <a:off x="6504516" y="2438400"/>
                        <a:ext cx="2258484" cy="8382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885312454"/>
              </p:ext>
            </p:extLst>
          </p:nvPr>
        </p:nvGraphicFramePr>
        <p:xfrm>
          <a:off x="6943725" y="4724400"/>
          <a:ext cx="1428750" cy="984250"/>
        </p:xfrm>
        <a:graphic>
          <a:graphicData uri="http://schemas.openxmlformats.org/presentationml/2006/ole">
            <mc:AlternateContent xmlns:mc="http://schemas.openxmlformats.org/markup-compatibility/2006">
              <mc:Choice xmlns:v="urn:schemas-microsoft-com:vml" Requires="v">
                <p:oleObj spid="_x0000_s2848" name="Equation" r:id="rId10" imgW="571500" imgH="393700" progId="Equation.3">
                  <p:embed/>
                </p:oleObj>
              </mc:Choice>
              <mc:Fallback>
                <p:oleObj name="Equation" r:id="rId10" imgW="571500" imgH="393700" progId="Equation.3">
                  <p:embed/>
                  <p:pic>
                    <p:nvPicPr>
                      <p:cNvPr id="0" name=""/>
                      <p:cNvPicPr/>
                      <p:nvPr/>
                    </p:nvPicPr>
                    <p:blipFill>
                      <a:blip r:embed="rId11"/>
                      <a:stretch>
                        <a:fillRect/>
                      </a:stretch>
                    </p:blipFill>
                    <p:spPr>
                      <a:xfrm>
                        <a:off x="6943725" y="4724400"/>
                        <a:ext cx="1428750" cy="984250"/>
                      </a:xfrm>
                      <a:prstGeom prst="rect">
                        <a:avLst/>
                      </a:prstGeom>
                    </p:spPr>
                  </p:pic>
                </p:oleObj>
              </mc:Fallback>
            </mc:AlternateContent>
          </a:graphicData>
        </a:graphic>
      </p:graphicFrame>
    </p:spTree>
    <p:extLst>
      <p:ext uri="{BB962C8B-B14F-4D97-AF65-F5344CB8AC3E}">
        <p14:creationId xmlns:p14="http://schemas.microsoft.com/office/powerpoint/2010/main" val="375560067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LEUrotation-orang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371600"/>
            <a:ext cx="9144000" cy="4064000"/>
          </a:xfrm>
          <a:prstGeom prst="rect">
            <a:avLst/>
          </a:prstGeom>
        </p:spPr>
      </p:pic>
      <p:sp>
        <p:nvSpPr>
          <p:cNvPr id="6" name="TextBox 5"/>
          <p:cNvSpPr txBox="1"/>
          <p:nvPr/>
        </p:nvSpPr>
        <p:spPr>
          <a:xfrm>
            <a:off x="1699038" y="4953000"/>
            <a:ext cx="663162" cy="461665"/>
          </a:xfrm>
          <a:prstGeom prst="rect">
            <a:avLst/>
          </a:prstGeom>
          <a:noFill/>
        </p:spPr>
        <p:txBody>
          <a:bodyPr wrap="none" rtlCol="0">
            <a:spAutoFit/>
          </a:bodyPr>
          <a:lstStyle/>
          <a:p>
            <a:r>
              <a:rPr lang="en-US" dirty="0" err="1" smtClean="0"/>
              <a:t>Leu</a:t>
            </a:r>
            <a:endParaRPr lang="en-US" dirty="0"/>
          </a:p>
        </p:txBody>
      </p:sp>
      <p:sp>
        <p:nvSpPr>
          <p:cNvPr id="2" name="Oval 1"/>
          <p:cNvSpPr/>
          <p:nvPr/>
        </p:nvSpPr>
        <p:spPr bwMode="auto">
          <a:xfrm>
            <a:off x="152400"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3" name="TextBox 2"/>
          <p:cNvSpPr txBox="1"/>
          <p:nvPr/>
        </p:nvSpPr>
        <p:spPr>
          <a:xfrm>
            <a:off x="457200" y="5193268"/>
            <a:ext cx="351378" cy="369332"/>
          </a:xfrm>
          <a:prstGeom prst="rect">
            <a:avLst/>
          </a:prstGeom>
          <a:noFill/>
        </p:spPr>
        <p:txBody>
          <a:bodyPr wrap="none" rtlCol="0">
            <a:spAutoFit/>
          </a:bodyPr>
          <a:lstStyle/>
          <a:p>
            <a:r>
              <a:rPr lang="en-US" sz="1800" dirty="0" smtClean="0"/>
              <a:t>O</a:t>
            </a:r>
            <a:endParaRPr lang="en-US" sz="1800" dirty="0"/>
          </a:p>
        </p:txBody>
      </p:sp>
      <p:sp>
        <p:nvSpPr>
          <p:cNvPr id="7" name="TextBox 6"/>
          <p:cNvSpPr txBox="1"/>
          <p:nvPr/>
        </p:nvSpPr>
        <p:spPr>
          <a:xfrm>
            <a:off x="457200" y="5562600"/>
            <a:ext cx="338629" cy="369332"/>
          </a:xfrm>
          <a:prstGeom prst="rect">
            <a:avLst/>
          </a:prstGeom>
          <a:noFill/>
        </p:spPr>
        <p:txBody>
          <a:bodyPr wrap="none" rtlCol="0">
            <a:spAutoFit/>
          </a:bodyPr>
          <a:lstStyle/>
          <a:p>
            <a:r>
              <a:rPr lang="en-US" sz="1800" dirty="0" smtClean="0"/>
              <a:t>C</a:t>
            </a:r>
            <a:endParaRPr lang="en-US" sz="1800" dirty="0"/>
          </a:p>
        </p:txBody>
      </p:sp>
      <p:sp>
        <p:nvSpPr>
          <p:cNvPr id="8" name="TextBox 7"/>
          <p:cNvSpPr txBox="1"/>
          <p:nvPr/>
        </p:nvSpPr>
        <p:spPr>
          <a:xfrm>
            <a:off x="457200" y="5867400"/>
            <a:ext cx="351378" cy="369332"/>
          </a:xfrm>
          <a:prstGeom prst="rect">
            <a:avLst/>
          </a:prstGeom>
          <a:noFill/>
        </p:spPr>
        <p:txBody>
          <a:bodyPr wrap="none" rtlCol="0">
            <a:spAutoFit/>
          </a:bodyPr>
          <a:lstStyle/>
          <a:p>
            <a:r>
              <a:rPr lang="en-US" sz="1800" dirty="0"/>
              <a:t>H</a:t>
            </a:r>
          </a:p>
        </p:txBody>
      </p:sp>
      <p:sp>
        <p:nvSpPr>
          <p:cNvPr id="9" name="TextBox 8"/>
          <p:cNvSpPr txBox="1"/>
          <p:nvPr/>
        </p:nvSpPr>
        <p:spPr>
          <a:xfrm>
            <a:off x="457200" y="6336268"/>
            <a:ext cx="351378" cy="369332"/>
          </a:xfrm>
          <a:prstGeom prst="rect">
            <a:avLst/>
          </a:prstGeom>
          <a:noFill/>
        </p:spPr>
        <p:txBody>
          <a:bodyPr wrap="none" rtlCol="0">
            <a:spAutoFit/>
          </a:bodyPr>
          <a:lstStyle/>
          <a:p>
            <a:r>
              <a:rPr lang="en-US" sz="1800" dirty="0" smtClean="0"/>
              <a:t>N</a:t>
            </a:r>
            <a:endParaRPr lang="en-US" sz="1800" dirty="0"/>
          </a:p>
        </p:txBody>
      </p:sp>
      <p:sp>
        <p:nvSpPr>
          <p:cNvPr id="10" name="Oval 9"/>
          <p:cNvSpPr/>
          <p:nvPr/>
        </p:nvSpPr>
        <p:spPr bwMode="auto">
          <a:xfrm>
            <a:off x="152400" y="5638800"/>
            <a:ext cx="228600" cy="228600"/>
          </a:xfrm>
          <a:prstGeom prst="ellipse">
            <a:avLst/>
          </a:prstGeom>
          <a:solidFill>
            <a:srgbClr val="0C7F1A"/>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Oval 10"/>
          <p:cNvSpPr/>
          <p:nvPr/>
        </p:nvSpPr>
        <p:spPr bwMode="auto">
          <a:xfrm>
            <a:off x="152400"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2" name="Oval 11"/>
          <p:cNvSpPr/>
          <p:nvPr/>
        </p:nvSpPr>
        <p:spPr bwMode="auto">
          <a:xfrm>
            <a:off x="152400"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Tree>
    <p:extLst>
      <p:ext uri="{BB962C8B-B14F-4D97-AF65-F5344CB8AC3E}">
        <p14:creationId xmlns:p14="http://schemas.microsoft.com/office/powerpoint/2010/main" val="30888430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431800"/>
            <a:ext cx="6388100" cy="5981700"/>
          </a:xfrm>
          <a:prstGeom prst="rect">
            <a:avLst/>
          </a:prstGeom>
        </p:spPr>
      </p:pic>
    </p:spTree>
    <p:extLst>
      <p:ext uri="{BB962C8B-B14F-4D97-AF65-F5344CB8AC3E}">
        <p14:creationId xmlns:p14="http://schemas.microsoft.com/office/powerpoint/2010/main" val="280631780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Imagen 6" descr="prot.tga"/>
          <p:cNvPicPr>
            <a:picLocks noChangeAspect="1"/>
          </p:cNvPicPr>
          <p:nvPr/>
        </p:nvPicPr>
        <p:blipFill rotWithShape="1">
          <a:blip r:embed="rId3">
            <a:extLst>
              <a:ext uri="{28A0092B-C50C-407E-A947-70E740481C1C}">
                <a14:useLocalDpi xmlns:a14="http://schemas.microsoft.com/office/drawing/2010/main" val="0"/>
              </a:ext>
            </a:extLst>
          </a:blip>
          <a:srcRect l="22867" t="16075" r="23946" b="14207"/>
          <a:stretch/>
        </p:blipFill>
        <p:spPr>
          <a:xfrm>
            <a:off x="2090942" y="1233724"/>
            <a:ext cx="4863377" cy="3887878"/>
          </a:xfrm>
          <a:prstGeom prst="rect">
            <a:avLst/>
          </a:prstGeom>
        </p:spPr>
      </p:pic>
      <p:sp>
        <p:nvSpPr>
          <p:cNvPr id="71" name="Cubo 7"/>
          <p:cNvSpPr/>
          <p:nvPr/>
        </p:nvSpPr>
        <p:spPr>
          <a:xfrm>
            <a:off x="1486892" y="325281"/>
            <a:ext cx="5978545" cy="5510409"/>
          </a:xfrm>
          <a:prstGeom prst="cube">
            <a:avLst/>
          </a:prstGeom>
          <a:no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pic>
        <p:nvPicPr>
          <p:cNvPr id="72" name="Imagen 1" descr="latex-image-1.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5193" y="6047100"/>
            <a:ext cx="1200000" cy="360000"/>
          </a:xfrm>
          <a:prstGeom prst="rect">
            <a:avLst/>
          </a:prstGeom>
        </p:spPr>
      </p:pic>
      <p:pic>
        <p:nvPicPr>
          <p:cNvPr id="73" name="Imagen 2"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7696" y="3569394"/>
            <a:ext cx="1055455" cy="360000"/>
          </a:xfrm>
          <a:prstGeom prst="rect">
            <a:avLst/>
          </a:prstGeom>
        </p:spPr>
      </p:pic>
      <p:pic>
        <p:nvPicPr>
          <p:cNvPr id="74" name="Imagen 4" descr="latex-image-1.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6319" y="5121602"/>
            <a:ext cx="1090143" cy="329578"/>
          </a:xfrm>
          <a:prstGeom prst="rect">
            <a:avLst/>
          </a:prstGeom>
        </p:spPr>
      </p:pic>
      <p:grpSp>
        <p:nvGrpSpPr>
          <p:cNvPr id="75" name="Agrupar 63"/>
          <p:cNvGrpSpPr/>
          <p:nvPr/>
        </p:nvGrpSpPr>
        <p:grpSpPr>
          <a:xfrm>
            <a:off x="3583953" y="1340768"/>
            <a:ext cx="628007" cy="504739"/>
            <a:chOff x="3542413" y="1077086"/>
            <a:chExt cx="628007" cy="504739"/>
          </a:xfrm>
        </p:grpSpPr>
        <p:cxnSp>
          <p:nvCxnSpPr>
            <p:cNvPr id="76" name="Conector recto de flecha 5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77" name="Elipse 6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78" name="Agrupar 64"/>
          <p:cNvGrpSpPr/>
          <p:nvPr/>
        </p:nvGrpSpPr>
        <p:grpSpPr>
          <a:xfrm rot="8707183">
            <a:off x="6730043" y="2177704"/>
            <a:ext cx="628007" cy="504739"/>
            <a:chOff x="3542413" y="1077086"/>
            <a:chExt cx="628007" cy="504739"/>
          </a:xfrm>
        </p:grpSpPr>
        <p:cxnSp>
          <p:nvCxnSpPr>
            <p:cNvPr id="79" name="Conector recto de flecha 65"/>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0" name="Elipse 66"/>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1" name="Agrupar 25"/>
          <p:cNvGrpSpPr/>
          <p:nvPr/>
        </p:nvGrpSpPr>
        <p:grpSpPr>
          <a:xfrm rot="12421451">
            <a:off x="6534112" y="3544118"/>
            <a:ext cx="628007" cy="504739"/>
            <a:chOff x="3542413" y="1077086"/>
            <a:chExt cx="628007" cy="504739"/>
          </a:xfrm>
        </p:grpSpPr>
        <p:cxnSp>
          <p:nvCxnSpPr>
            <p:cNvPr id="82" name="Conector recto de flecha 26"/>
            <p:cNvCxnSpPr/>
            <p:nvPr/>
          </p:nvCxnSpPr>
          <p:spPr>
            <a:xfrm>
              <a:off x="3578413" y="1113086"/>
              <a:ext cx="592007" cy="468739"/>
            </a:xfrm>
            <a:prstGeom prst="straightConnector1">
              <a:avLst/>
            </a:prstGeom>
            <a:noFill/>
            <a:ln w="9525" cap="flat" cmpd="sng" algn="ctr">
              <a:solidFill>
                <a:srgbClr val="4F81BD"/>
              </a:solidFill>
              <a:prstDash val="solid"/>
              <a:round/>
              <a:headEnd type="oval" w="sm" len="sm"/>
              <a:tailEnd type="triangle" w="sm" len="sm"/>
            </a:ln>
            <a:effectLst/>
          </p:spPr>
        </p:cxnSp>
        <p:sp>
          <p:nvSpPr>
            <p:cNvPr id="83" name="Elipse 2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4" name="Agrupar 28"/>
          <p:cNvGrpSpPr/>
          <p:nvPr/>
        </p:nvGrpSpPr>
        <p:grpSpPr>
          <a:xfrm rot="7956323">
            <a:off x="5536808" y="4512267"/>
            <a:ext cx="321659" cy="167912"/>
            <a:chOff x="3536972" y="1077086"/>
            <a:chExt cx="321659" cy="167912"/>
          </a:xfrm>
        </p:grpSpPr>
        <p:cxnSp>
          <p:nvCxnSpPr>
            <p:cNvPr id="85" name="Conector recto de flecha 29"/>
            <p:cNvCxnSpPr/>
            <p:nvPr/>
          </p:nvCxnSpPr>
          <p:spPr>
            <a:xfrm rot="12892817" flipH="1" flipV="1">
              <a:off x="3536972" y="1201116"/>
              <a:ext cx="321659" cy="43882"/>
            </a:xfrm>
            <a:prstGeom prst="straightConnector1">
              <a:avLst/>
            </a:prstGeom>
            <a:noFill/>
            <a:ln w="9525" cap="flat" cmpd="sng" algn="ctr">
              <a:solidFill>
                <a:srgbClr val="4F81BD"/>
              </a:solidFill>
              <a:prstDash val="solid"/>
              <a:round/>
              <a:headEnd type="oval" w="sm" len="sm"/>
              <a:tailEnd type="triangle" w="sm" len="sm"/>
            </a:ln>
            <a:effectLst/>
          </p:spPr>
        </p:cxnSp>
        <p:sp>
          <p:nvSpPr>
            <p:cNvPr id="86" name="Elipse 30"/>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87" name="Agrupar 32"/>
          <p:cNvGrpSpPr/>
          <p:nvPr/>
        </p:nvGrpSpPr>
        <p:grpSpPr>
          <a:xfrm rot="8707183">
            <a:off x="5289331" y="2758600"/>
            <a:ext cx="193838" cy="85585"/>
            <a:chOff x="3542413" y="1077086"/>
            <a:chExt cx="193838" cy="85585"/>
          </a:xfrm>
        </p:grpSpPr>
        <p:cxnSp>
          <p:nvCxnSpPr>
            <p:cNvPr id="88" name="Conector recto de flecha 33"/>
            <p:cNvCxnSpPr/>
            <p:nvPr/>
          </p:nvCxnSpPr>
          <p:spPr>
            <a:xfrm rot="12892817" flipH="1">
              <a:off x="3588221" y="1081863"/>
              <a:ext cx="148030" cy="80808"/>
            </a:xfrm>
            <a:prstGeom prst="straightConnector1">
              <a:avLst/>
            </a:prstGeom>
            <a:noFill/>
            <a:ln w="9525" cap="flat" cmpd="sng" algn="ctr">
              <a:solidFill>
                <a:srgbClr val="4F81BD"/>
              </a:solidFill>
              <a:prstDash val="solid"/>
              <a:round/>
              <a:headEnd type="oval" w="sm" len="sm"/>
              <a:tailEnd type="triangle" w="sm" len="sm"/>
            </a:ln>
            <a:effectLst/>
          </p:spPr>
        </p:cxnSp>
        <p:sp>
          <p:nvSpPr>
            <p:cNvPr id="89" name="Elipse 3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0" name="Agrupar 35"/>
          <p:cNvGrpSpPr/>
          <p:nvPr/>
        </p:nvGrpSpPr>
        <p:grpSpPr>
          <a:xfrm rot="8707183">
            <a:off x="4722588" y="1340802"/>
            <a:ext cx="374446" cy="197506"/>
            <a:chOff x="3542413" y="1021903"/>
            <a:chExt cx="374446" cy="197506"/>
          </a:xfrm>
        </p:grpSpPr>
        <p:cxnSp>
          <p:nvCxnSpPr>
            <p:cNvPr id="91" name="Conector recto de flecha 36"/>
            <p:cNvCxnSpPr/>
            <p:nvPr/>
          </p:nvCxnSpPr>
          <p:spPr>
            <a:xfrm rot="12892817" flipH="1">
              <a:off x="3607057" y="1021903"/>
              <a:ext cx="309802" cy="197506"/>
            </a:xfrm>
            <a:prstGeom prst="straightConnector1">
              <a:avLst/>
            </a:prstGeom>
            <a:noFill/>
            <a:ln w="9525" cap="flat" cmpd="sng" algn="ctr">
              <a:solidFill>
                <a:srgbClr val="4F81BD"/>
              </a:solidFill>
              <a:prstDash val="solid"/>
              <a:round/>
              <a:headEnd type="oval" w="sm" len="sm"/>
              <a:tailEnd type="triangle" w="sm" len="sm"/>
            </a:ln>
            <a:effectLst/>
          </p:spPr>
        </p:cxnSp>
        <p:sp>
          <p:nvSpPr>
            <p:cNvPr id="92" name="Elipse 3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3" name="Agrupar 38"/>
          <p:cNvGrpSpPr/>
          <p:nvPr/>
        </p:nvGrpSpPr>
        <p:grpSpPr>
          <a:xfrm rot="8707183">
            <a:off x="3529365" y="2277057"/>
            <a:ext cx="308870" cy="276581"/>
            <a:chOff x="3502834" y="1077086"/>
            <a:chExt cx="308870" cy="276581"/>
          </a:xfrm>
        </p:grpSpPr>
        <p:cxnSp>
          <p:nvCxnSpPr>
            <p:cNvPr id="94" name="Conector recto de flecha 39"/>
            <p:cNvCxnSpPr/>
            <p:nvPr/>
          </p:nvCxnSpPr>
          <p:spPr>
            <a:xfrm rot="12892817" flipH="1" flipV="1">
              <a:off x="3502834" y="1186374"/>
              <a:ext cx="308870" cy="167293"/>
            </a:xfrm>
            <a:prstGeom prst="straightConnector1">
              <a:avLst/>
            </a:prstGeom>
            <a:noFill/>
            <a:ln w="9525" cap="flat" cmpd="sng" algn="ctr">
              <a:solidFill>
                <a:srgbClr val="4F81BD"/>
              </a:solidFill>
              <a:prstDash val="solid"/>
              <a:round/>
              <a:headEnd type="oval" w="sm" len="sm"/>
              <a:tailEnd type="triangle" w="sm" len="sm"/>
            </a:ln>
            <a:effectLst/>
          </p:spPr>
        </p:cxnSp>
        <p:sp>
          <p:nvSpPr>
            <p:cNvPr id="95" name="Elipse 4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6" name="Agrupar 43"/>
          <p:cNvGrpSpPr/>
          <p:nvPr/>
        </p:nvGrpSpPr>
        <p:grpSpPr>
          <a:xfrm rot="8707183">
            <a:off x="2777964" y="3004034"/>
            <a:ext cx="80212" cy="176731"/>
            <a:chOff x="3534201" y="1077086"/>
            <a:chExt cx="80212" cy="176731"/>
          </a:xfrm>
        </p:grpSpPr>
        <p:cxnSp>
          <p:nvCxnSpPr>
            <p:cNvPr id="97" name="Conector recto de flecha 44"/>
            <p:cNvCxnSpPr/>
            <p:nvPr/>
          </p:nvCxnSpPr>
          <p:spPr>
            <a:xfrm rot="12892817" flipH="1" flipV="1">
              <a:off x="3534201" y="1113063"/>
              <a:ext cx="44139" cy="140754"/>
            </a:xfrm>
            <a:prstGeom prst="straightConnector1">
              <a:avLst/>
            </a:prstGeom>
            <a:noFill/>
            <a:ln w="9525" cap="flat" cmpd="sng" algn="ctr">
              <a:solidFill>
                <a:srgbClr val="4F81BD"/>
              </a:solidFill>
              <a:prstDash val="solid"/>
              <a:round/>
              <a:headEnd type="oval" w="sm" len="sm"/>
              <a:tailEnd type="triangle" w="sm" len="sm"/>
            </a:ln>
            <a:effectLst/>
          </p:spPr>
        </p:cxnSp>
        <p:sp>
          <p:nvSpPr>
            <p:cNvPr id="98" name="Elipse 4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99" name="Agrupar 46"/>
          <p:cNvGrpSpPr/>
          <p:nvPr/>
        </p:nvGrpSpPr>
        <p:grpSpPr>
          <a:xfrm rot="8707183">
            <a:off x="2767865" y="3823509"/>
            <a:ext cx="265303" cy="300416"/>
            <a:chOff x="3396176" y="848670"/>
            <a:chExt cx="265303" cy="300416"/>
          </a:xfrm>
        </p:grpSpPr>
        <p:cxnSp>
          <p:nvCxnSpPr>
            <p:cNvPr id="100" name="Conector recto de flecha 47"/>
            <p:cNvCxnSpPr/>
            <p:nvPr/>
          </p:nvCxnSpPr>
          <p:spPr>
            <a:xfrm rot="12892817">
              <a:off x="3396176" y="848670"/>
              <a:ext cx="265303" cy="207166"/>
            </a:xfrm>
            <a:prstGeom prst="straightConnector1">
              <a:avLst/>
            </a:prstGeom>
            <a:noFill/>
            <a:ln w="9525" cap="flat" cmpd="sng" algn="ctr">
              <a:solidFill>
                <a:srgbClr val="4F81BD"/>
              </a:solidFill>
              <a:prstDash val="solid"/>
              <a:round/>
              <a:headEnd type="oval" w="sm" len="sm"/>
              <a:tailEnd type="triangle" w="sm" len="sm"/>
            </a:ln>
            <a:effectLst/>
          </p:spPr>
        </p:cxnSp>
        <p:sp>
          <p:nvSpPr>
            <p:cNvPr id="101" name="Elipse 4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2" name="Agrupar 49"/>
          <p:cNvGrpSpPr/>
          <p:nvPr/>
        </p:nvGrpSpPr>
        <p:grpSpPr>
          <a:xfrm rot="8707183">
            <a:off x="3475957" y="4906967"/>
            <a:ext cx="199263" cy="299247"/>
            <a:chOff x="3495713" y="1077086"/>
            <a:chExt cx="199263" cy="299247"/>
          </a:xfrm>
        </p:grpSpPr>
        <p:cxnSp>
          <p:nvCxnSpPr>
            <p:cNvPr id="103" name="Conector recto de flecha 50"/>
            <p:cNvCxnSpPr/>
            <p:nvPr/>
          </p:nvCxnSpPr>
          <p:spPr>
            <a:xfrm rot="12892817" flipH="1" flipV="1">
              <a:off x="3495713" y="1149704"/>
              <a:ext cx="199263" cy="226629"/>
            </a:xfrm>
            <a:prstGeom prst="straightConnector1">
              <a:avLst/>
            </a:prstGeom>
            <a:noFill/>
            <a:ln w="9525" cap="flat" cmpd="sng" algn="ctr">
              <a:solidFill>
                <a:srgbClr val="4F81BD"/>
              </a:solidFill>
              <a:prstDash val="solid"/>
              <a:round/>
              <a:headEnd type="oval" w="sm" len="sm"/>
              <a:tailEnd type="triangle" w="sm" len="sm"/>
            </a:ln>
            <a:effectLst/>
          </p:spPr>
        </p:cxnSp>
        <p:sp>
          <p:nvSpPr>
            <p:cNvPr id="104" name="Elipse 5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5" name="Agrupar 52"/>
          <p:cNvGrpSpPr/>
          <p:nvPr/>
        </p:nvGrpSpPr>
        <p:grpSpPr>
          <a:xfrm rot="8707183">
            <a:off x="4585267" y="4942708"/>
            <a:ext cx="152304" cy="247218"/>
            <a:chOff x="3462109" y="1076548"/>
            <a:chExt cx="152304" cy="247218"/>
          </a:xfrm>
        </p:grpSpPr>
        <p:cxnSp>
          <p:nvCxnSpPr>
            <p:cNvPr id="106" name="Conector recto de flecha 53"/>
            <p:cNvCxnSpPr/>
            <p:nvPr/>
          </p:nvCxnSpPr>
          <p:spPr>
            <a:xfrm rot="12892817" flipV="1">
              <a:off x="3462109" y="1076548"/>
              <a:ext cx="50119" cy="247218"/>
            </a:xfrm>
            <a:prstGeom prst="straightConnector1">
              <a:avLst/>
            </a:prstGeom>
            <a:noFill/>
            <a:ln w="9525" cap="flat" cmpd="sng" algn="ctr">
              <a:solidFill>
                <a:srgbClr val="4F81BD"/>
              </a:solidFill>
              <a:prstDash val="solid"/>
              <a:round/>
              <a:headEnd type="oval" w="sm" len="sm"/>
              <a:tailEnd type="triangle" w="sm" len="sm"/>
            </a:ln>
            <a:effectLst/>
          </p:spPr>
        </p:cxnSp>
        <p:sp>
          <p:nvSpPr>
            <p:cNvPr id="107" name="Elipse 5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08" name="Agrupar 55"/>
          <p:cNvGrpSpPr/>
          <p:nvPr/>
        </p:nvGrpSpPr>
        <p:grpSpPr>
          <a:xfrm rot="8707183">
            <a:off x="2621821" y="1233260"/>
            <a:ext cx="239112" cy="160534"/>
            <a:chOff x="3542413" y="1016359"/>
            <a:chExt cx="239112" cy="160534"/>
          </a:xfrm>
        </p:grpSpPr>
        <p:cxnSp>
          <p:nvCxnSpPr>
            <p:cNvPr id="109" name="Conector recto de flecha 57"/>
            <p:cNvCxnSpPr/>
            <p:nvPr/>
          </p:nvCxnSpPr>
          <p:spPr>
            <a:xfrm rot="12892817" flipH="1">
              <a:off x="3608799" y="1016359"/>
              <a:ext cx="172726" cy="160534"/>
            </a:xfrm>
            <a:prstGeom prst="straightConnector1">
              <a:avLst/>
            </a:prstGeom>
            <a:noFill/>
            <a:ln w="9525" cap="flat" cmpd="sng" algn="ctr">
              <a:solidFill>
                <a:srgbClr val="4F81BD"/>
              </a:solidFill>
              <a:prstDash val="solid"/>
              <a:round/>
              <a:headEnd type="oval" w="sm" len="sm"/>
              <a:tailEnd type="triangle" w="sm" len="sm"/>
            </a:ln>
            <a:effectLst/>
          </p:spPr>
        </p:cxnSp>
        <p:sp>
          <p:nvSpPr>
            <p:cNvPr id="110" name="Elipse 5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1" name="Agrupar 59"/>
          <p:cNvGrpSpPr/>
          <p:nvPr/>
        </p:nvGrpSpPr>
        <p:grpSpPr>
          <a:xfrm rot="8707183">
            <a:off x="1965927" y="2054614"/>
            <a:ext cx="381216" cy="255788"/>
            <a:chOff x="3233197" y="1004635"/>
            <a:chExt cx="381216" cy="255788"/>
          </a:xfrm>
        </p:grpSpPr>
        <p:cxnSp>
          <p:nvCxnSpPr>
            <p:cNvPr id="112" name="Conector recto de flecha 60"/>
            <p:cNvCxnSpPr/>
            <p:nvPr/>
          </p:nvCxnSpPr>
          <p:spPr>
            <a:xfrm rot="12892817" flipV="1">
              <a:off x="3233197" y="1004635"/>
              <a:ext cx="298930" cy="255788"/>
            </a:xfrm>
            <a:prstGeom prst="straightConnector1">
              <a:avLst/>
            </a:prstGeom>
            <a:noFill/>
            <a:ln w="9525" cap="flat" cmpd="sng" algn="ctr">
              <a:solidFill>
                <a:srgbClr val="4F81BD"/>
              </a:solidFill>
              <a:prstDash val="solid"/>
              <a:round/>
              <a:headEnd type="oval" w="sm" len="sm"/>
              <a:tailEnd type="triangle" w="sm" len="sm"/>
            </a:ln>
            <a:effectLst/>
          </p:spPr>
        </p:cxnSp>
        <p:sp>
          <p:nvSpPr>
            <p:cNvPr id="113" name="Elipse 6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4" name="Agrupar 67"/>
          <p:cNvGrpSpPr/>
          <p:nvPr/>
        </p:nvGrpSpPr>
        <p:grpSpPr>
          <a:xfrm rot="8707183">
            <a:off x="4161778" y="3494151"/>
            <a:ext cx="197709" cy="256665"/>
            <a:chOff x="3509090" y="1077086"/>
            <a:chExt cx="197709" cy="256665"/>
          </a:xfrm>
        </p:grpSpPr>
        <p:cxnSp>
          <p:nvCxnSpPr>
            <p:cNvPr id="115" name="Conector recto de flecha 68"/>
            <p:cNvCxnSpPr/>
            <p:nvPr/>
          </p:nvCxnSpPr>
          <p:spPr>
            <a:xfrm rot="12892817" flipH="1" flipV="1">
              <a:off x="3509090" y="1153418"/>
              <a:ext cx="197709" cy="180333"/>
            </a:xfrm>
            <a:prstGeom prst="straightConnector1">
              <a:avLst/>
            </a:prstGeom>
            <a:noFill/>
            <a:ln w="9525" cap="flat" cmpd="sng" algn="ctr">
              <a:solidFill>
                <a:srgbClr val="4F81BD"/>
              </a:solidFill>
              <a:prstDash val="solid"/>
              <a:round/>
              <a:headEnd type="oval" w="sm" len="sm"/>
              <a:tailEnd type="triangle" w="sm" len="sm"/>
            </a:ln>
            <a:effectLst/>
          </p:spPr>
        </p:cxnSp>
        <p:sp>
          <p:nvSpPr>
            <p:cNvPr id="116" name="Elipse 69"/>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17" name="Agrupar 70"/>
          <p:cNvGrpSpPr/>
          <p:nvPr/>
        </p:nvGrpSpPr>
        <p:grpSpPr>
          <a:xfrm rot="8707183">
            <a:off x="5181759" y="3301803"/>
            <a:ext cx="328946" cy="128029"/>
            <a:chOff x="3542413" y="1077086"/>
            <a:chExt cx="328946" cy="128029"/>
          </a:xfrm>
        </p:grpSpPr>
        <p:cxnSp>
          <p:nvCxnSpPr>
            <p:cNvPr id="118" name="Conector recto de flecha 71"/>
            <p:cNvCxnSpPr/>
            <p:nvPr/>
          </p:nvCxnSpPr>
          <p:spPr>
            <a:xfrm rot="12892817" flipH="1">
              <a:off x="3551777" y="1197871"/>
              <a:ext cx="319582" cy="7244"/>
            </a:xfrm>
            <a:prstGeom prst="straightConnector1">
              <a:avLst/>
            </a:prstGeom>
            <a:noFill/>
            <a:ln w="9525" cap="flat" cmpd="sng" algn="ctr">
              <a:solidFill>
                <a:srgbClr val="4F81BD"/>
              </a:solidFill>
              <a:prstDash val="solid"/>
              <a:round/>
              <a:headEnd type="oval" w="sm" len="sm"/>
              <a:tailEnd type="triangle" w="sm" len="sm"/>
            </a:ln>
            <a:effectLst/>
          </p:spPr>
        </p:cxnSp>
        <p:sp>
          <p:nvSpPr>
            <p:cNvPr id="119" name="Elipse 72"/>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0" name="Agrupar 73"/>
          <p:cNvGrpSpPr/>
          <p:nvPr/>
        </p:nvGrpSpPr>
        <p:grpSpPr>
          <a:xfrm rot="8707183">
            <a:off x="1806920" y="4288920"/>
            <a:ext cx="1194095" cy="716680"/>
            <a:chOff x="2420318" y="749269"/>
            <a:chExt cx="1194095" cy="716680"/>
          </a:xfrm>
        </p:grpSpPr>
        <p:cxnSp>
          <p:nvCxnSpPr>
            <p:cNvPr id="121" name="Conector recto de flecha 74"/>
            <p:cNvCxnSpPr/>
            <p:nvPr/>
          </p:nvCxnSpPr>
          <p:spPr>
            <a:xfrm rot="12892817" flipV="1">
              <a:off x="2420318" y="749269"/>
              <a:ext cx="1047242" cy="716680"/>
            </a:xfrm>
            <a:prstGeom prst="straightConnector1">
              <a:avLst/>
            </a:prstGeom>
            <a:noFill/>
            <a:ln w="9525" cap="flat" cmpd="sng" algn="ctr">
              <a:solidFill>
                <a:srgbClr val="4F81BD"/>
              </a:solidFill>
              <a:prstDash val="solid"/>
              <a:round/>
              <a:headEnd type="oval" w="sm" len="sm"/>
              <a:tailEnd type="triangle" w="sm" len="sm"/>
            </a:ln>
            <a:effectLst/>
          </p:spPr>
        </p:cxnSp>
        <p:sp>
          <p:nvSpPr>
            <p:cNvPr id="122" name="Elipse 75"/>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3" name="Agrupar 76"/>
          <p:cNvGrpSpPr/>
          <p:nvPr/>
        </p:nvGrpSpPr>
        <p:grpSpPr>
          <a:xfrm rot="8707183">
            <a:off x="5566400" y="620625"/>
            <a:ext cx="1236716" cy="748506"/>
            <a:chOff x="3542413" y="741785"/>
            <a:chExt cx="1236716" cy="748506"/>
          </a:xfrm>
        </p:grpSpPr>
        <p:cxnSp>
          <p:nvCxnSpPr>
            <p:cNvPr id="124" name="Conector recto de flecha 77"/>
            <p:cNvCxnSpPr/>
            <p:nvPr/>
          </p:nvCxnSpPr>
          <p:spPr>
            <a:xfrm rot="12892817" flipH="1">
              <a:off x="3695057" y="741785"/>
              <a:ext cx="1084072" cy="748506"/>
            </a:xfrm>
            <a:prstGeom prst="straightConnector1">
              <a:avLst/>
            </a:prstGeom>
            <a:noFill/>
            <a:ln w="9525" cap="flat" cmpd="sng" algn="ctr">
              <a:solidFill>
                <a:srgbClr val="4F81BD"/>
              </a:solidFill>
              <a:prstDash val="solid"/>
              <a:round/>
              <a:headEnd type="oval" w="sm" len="sm"/>
              <a:tailEnd type="triangle" w="sm" len="sm"/>
            </a:ln>
            <a:effectLst/>
          </p:spPr>
        </p:cxnSp>
        <p:sp>
          <p:nvSpPr>
            <p:cNvPr id="125" name="Elipse 78"/>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6" name="Agrupar 79"/>
          <p:cNvGrpSpPr/>
          <p:nvPr/>
        </p:nvGrpSpPr>
        <p:grpSpPr>
          <a:xfrm rot="8707183">
            <a:off x="3036775" y="659514"/>
            <a:ext cx="694972" cy="909510"/>
            <a:chOff x="3542413" y="410592"/>
            <a:chExt cx="694972" cy="909510"/>
          </a:xfrm>
        </p:grpSpPr>
        <p:cxnSp>
          <p:nvCxnSpPr>
            <p:cNvPr id="127" name="Conector recto de flecha 80"/>
            <p:cNvCxnSpPr/>
            <p:nvPr/>
          </p:nvCxnSpPr>
          <p:spPr>
            <a:xfrm rot="12892817" flipH="1">
              <a:off x="3799101" y="410592"/>
              <a:ext cx="438284" cy="909510"/>
            </a:xfrm>
            <a:prstGeom prst="straightConnector1">
              <a:avLst/>
            </a:prstGeom>
            <a:noFill/>
            <a:ln w="9525" cap="flat" cmpd="sng" algn="ctr">
              <a:solidFill>
                <a:srgbClr val="4F81BD"/>
              </a:solidFill>
              <a:prstDash val="solid"/>
              <a:round/>
              <a:headEnd type="oval" w="sm" len="sm"/>
              <a:tailEnd type="triangle" w="sm" len="sm"/>
            </a:ln>
            <a:effectLst/>
          </p:spPr>
        </p:cxnSp>
        <p:sp>
          <p:nvSpPr>
            <p:cNvPr id="128" name="Elipse 81"/>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29" name="Agrupar 82"/>
          <p:cNvGrpSpPr/>
          <p:nvPr/>
        </p:nvGrpSpPr>
        <p:grpSpPr>
          <a:xfrm rot="8707183">
            <a:off x="6579265" y="1664022"/>
            <a:ext cx="333389" cy="296301"/>
            <a:chOff x="3542413" y="910210"/>
            <a:chExt cx="333389" cy="296301"/>
          </a:xfrm>
        </p:grpSpPr>
        <p:cxnSp>
          <p:nvCxnSpPr>
            <p:cNvPr id="130" name="Conector recto de flecha 83"/>
            <p:cNvCxnSpPr/>
            <p:nvPr/>
          </p:nvCxnSpPr>
          <p:spPr>
            <a:xfrm rot="12892817" flipH="1">
              <a:off x="3642146" y="910210"/>
              <a:ext cx="233656" cy="296301"/>
            </a:xfrm>
            <a:prstGeom prst="straightConnector1">
              <a:avLst/>
            </a:prstGeom>
            <a:noFill/>
            <a:ln w="9525" cap="flat" cmpd="sng" algn="ctr">
              <a:solidFill>
                <a:srgbClr val="4F81BD"/>
              </a:solidFill>
              <a:prstDash val="solid"/>
              <a:round/>
              <a:headEnd type="oval" w="sm" len="sm"/>
              <a:tailEnd type="triangle" w="sm" len="sm"/>
            </a:ln>
            <a:effectLst/>
          </p:spPr>
        </p:cxnSp>
        <p:sp>
          <p:nvSpPr>
            <p:cNvPr id="131" name="Elipse 8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2" name="Agrupar 92"/>
          <p:cNvGrpSpPr/>
          <p:nvPr/>
        </p:nvGrpSpPr>
        <p:grpSpPr>
          <a:xfrm rot="8707183">
            <a:off x="2534604" y="3207202"/>
            <a:ext cx="491258" cy="179020"/>
            <a:chOff x="3123155" y="970066"/>
            <a:chExt cx="491258" cy="179020"/>
          </a:xfrm>
        </p:grpSpPr>
        <p:cxnSp>
          <p:nvCxnSpPr>
            <p:cNvPr id="133" name="Conector recto de flecha 93"/>
            <p:cNvCxnSpPr/>
            <p:nvPr/>
          </p:nvCxnSpPr>
          <p:spPr>
            <a:xfrm rot="12892817" flipV="1">
              <a:off x="3123155" y="970066"/>
              <a:ext cx="482166" cy="57364"/>
            </a:xfrm>
            <a:prstGeom prst="straightConnector1">
              <a:avLst/>
            </a:prstGeom>
            <a:noFill/>
            <a:ln w="9525" cap="flat" cmpd="sng" algn="ctr">
              <a:solidFill>
                <a:srgbClr val="4F81BD"/>
              </a:solidFill>
              <a:prstDash val="solid"/>
              <a:round/>
              <a:headEnd type="oval" w="sm" len="sm"/>
              <a:tailEnd type="triangle" w="sm" len="sm"/>
            </a:ln>
            <a:effectLst/>
          </p:spPr>
        </p:cxnSp>
        <p:sp>
          <p:nvSpPr>
            <p:cNvPr id="134" name="Elipse 94"/>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135" name="Agrupar 95"/>
          <p:cNvGrpSpPr/>
          <p:nvPr/>
        </p:nvGrpSpPr>
        <p:grpSpPr>
          <a:xfrm rot="8707183">
            <a:off x="5977913" y="3993202"/>
            <a:ext cx="393667" cy="315737"/>
            <a:chOff x="3490533" y="1077086"/>
            <a:chExt cx="393667" cy="315737"/>
          </a:xfrm>
        </p:grpSpPr>
        <p:cxnSp>
          <p:nvCxnSpPr>
            <p:cNvPr id="136" name="Conector recto de flecha 96"/>
            <p:cNvCxnSpPr/>
            <p:nvPr/>
          </p:nvCxnSpPr>
          <p:spPr>
            <a:xfrm rot="12892817" flipH="1" flipV="1">
              <a:off x="3490533" y="1209149"/>
              <a:ext cx="393667" cy="183674"/>
            </a:xfrm>
            <a:prstGeom prst="straightConnector1">
              <a:avLst/>
            </a:prstGeom>
            <a:noFill/>
            <a:ln w="9525" cap="flat" cmpd="sng" algn="ctr">
              <a:solidFill>
                <a:srgbClr val="4F81BD"/>
              </a:solidFill>
              <a:prstDash val="solid"/>
              <a:round/>
              <a:headEnd type="oval" w="sm" len="sm"/>
              <a:tailEnd type="triangle" w="sm" len="sm"/>
            </a:ln>
            <a:effectLst/>
          </p:spPr>
        </p:cxnSp>
        <p:sp>
          <p:nvSpPr>
            <p:cNvPr id="137" name="Elipse 97"/>
            <p:cNvSpPr>
              <a:spLocks noChangeAspect="1"/>
            </p:cNvSpPr>
            <p:nvPr/>
          </p:nvSpPr>
          <p:spPr>
            <a:xfrm>
              <a:off x="3542413" y="1077086"/>
              <a:ext cx="72000" cy="72000"/>
            </a:xfrm>
            <a:prstGeom prst="ellipse">
              <a:avLst/>
            </a:prstGeom>
            <a:solidFill>
              <a:sysClr val="windowText" lastClr="000000"/>
            </a:solidFill>
            <a:ln w="9525" cap="flat" cmpd="sng" algn="ctr">
              <a:noFill/>
              <a:prstDash val="solid"/>
            </a:ln>
            <a:effectLst>
              <a:outerShdw blurRad="40000" dist="23000" dir="5400000" rotWithShape="0">
                <a:srgbClr val="000000">
                  <a:alpha val="35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dirty="0">
                <a:ln>
                  <a:noFill/>
                </a:ln>
                <a:solidFill>
                  <a:sysClr val="window" lastClr="FFFFFF"/>
                </a:solidFill>
                <a:effectLst/>
                <a:uLnTx/>
                <a:uFillTx/>
                <a:latin typeface="Calibri"/>
                <a:ea typeface="+mn-ea"/>
                <a:cs typeface="+mn-cs"/>
              </a:endParaRPr>
            </a:p>
          </p:txBody>
        </p:sp>
      </p:grpSp>
    </p:spTree>
    <p:extLst>
      <p:ext uri="{BB962C8B-B14F-4D97-AF65-F5344CB8AC3E}">
        <p14:creationId xmlns:p14="http://schemas.microsoft.com/office/powerpoint/2010/main" val="4030460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8"/>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61146486"/>
              </p:ext>
            </p:extLst>
          </p:nvPr>
        </p:nvGraphicFramePr>
        <p:xfrm>
          <a:off x="762000" y="1295400"/>
          <a:ext cx="3581400" cy="4079240"/>
        </p:xfrm>
        <a:graphic>
          <a:graphicData uri="http://schemas.openxmlformats.org/drawingml/2006/table">
            <a:tbl>
              <a:tblPr firstRow="1" bandRow="1">
                <a:tableStyleId>{5C22544A-7EE6-4342-B048-85BDC9FD1C3A}</a:tableStyleId>
              </a:tblPr>
              <a:tblGrid>
                <a:gridCol w="1193800"/>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 in Core</a:t>
                      </a:r>
                      <a:endParaRPr lang="en-US" dirty="0">
                        <a:solidFill>
                          <a:schemeClr val="tx1"/>
                        </a:solidFill>
                      </a:endParaRPr>
                    </a:p>
                  </a:txBody>
                  <a:tcPr/>
                </a:tc>
                <a:tc>
                  <a:txBody>
                    <a:bodyPr/>
                    <a:lstStyle/>
                    <a:p>
                      <a:r>
                        <a:rPr lang="en-US" dirty="0" smtClean="0">
                          <a:solidFill>
                            <a:schemeClr val="tx1"/>
                          </a:solidFill>
                        </a:rPr>
                        <a:t>% on Surface</a:t>
                      </a:r>
                      <a:endParaRPr lang="en-US" dirty="0">
                        <a:solidFill>
                          <a:schemeClr val="tx1"/>
                        </a:solidFill>
                      </a:endParaRPr>
                    </a:p>
                  </a:txBody>
                  <a:tcPr/>
                </a:tc>
              </a:tr>
              <a:tr h="370840">
                <a:tc>
                  <a:txBody>
                    <a:bodyPr/>
                    <a:lstStyle/>
                    <a:p>
                      <a:r>
                        <a:rPr lang="en-US" dirty="0" err="1" smtClean="0"/>
                        <a:t>Leu</a:t>
                      </a:r>
                      <a:endParaRPr lang="en-US" dirty="0"/>
                    </a:p>
                  </a:txBody>
                  <a:tcPr>
                    <a:solidFill>
                      <a:schemeClr val="accent5"/>
                    </a:solidFill>
                  </a:tcPr>
                </a:tc>
                <a:tc>
                  <a:txBody>
                    <a:bodyPr/>
                    <a:lstStyle/>
                    <a:p>
                      <a:r>
                        <a:rPr lang="en-US" dirty="0" smtClean="0"/>
                        <a:t>17.5</a:t>
                      </a:r>
                      <a:endParaRPr lang="en-US" dirty="0"/>
                    </a:p>
                  </a:txBody>
                  <a:tcPr>
                    <a:solidFill>
                      <a:schemeClr val="accent5"/>
                    </a:solidFill>
                  </a:tcPr>
                </a:tc>
                <a:tc>
                  <a:txBody>
                    <a:bodyPr/>
                    <a:lstStyle/>
                    <a:p>
                      <a:r>
                        <a:rPr lang="en-US" dirty="0" smtClean="0"/>
                        <a:t>7.5</a:t>
                      </a:r>
                      <a:endParaRPr lang="en-US" dirty="0"/>
                    </a:p>
                  </a:txBody>
                  <a:tcPr>
                    <a:solidFill>
                      <a:schemeClr val="accent5"/>
                    </a:solidFill>
                  </a:tcPr>
                </a:tc>
              </a:tr>
              <a:tr h="370840">
                <a:tc>
                  <a:txBody>
                    <a:bodyPr/>
                    <a:lstStyle/>
                    <a:p>
                      <a:r>
                        <a:rPr lang="en-US" dirty="0" err="1" smtClean="0"/>
                        <a:t>Ala</a:t>
                      </a:r>
                      <a:endParaRPr lang="en-US" dirty="0"/>
                    </a:p>
                  </a:txBody>
                  <a:tcPr>
                    <a:solidFill>
                      <a:schemeClr val="accent5"/>
                    </a:solidFill>
                  </a:tcPr>
                </a:tc>
                <a:tc>
                  <a:txBody>
                    <a:bodyPr/>
                    <a:lstStyle/>
                    <a:p>
                      <a:r>
                        <a:rPr lang="en-US" dirty="0" smtClean="0"/>
                        <a:t>13.2</a:t>
                      </a:r>
                      <a:endParaRPr lang="en-US" dirty="0"/>
                    </a:p>
                  </a:txBody>
                  <a:tcPr>
                    <a:solidFill>
                      <a:schemeClr val="accent5"/>
                    </a:solidFill>
                  </a:tcPr>
                </a:tc>
                <a:tc>
                  <a:txBody>
                    <a:bodyPr/>
                    <a:lstStyle/>
                    <a:p>
                      <a:r>
                        <a:rPr lang="en-US" dirty="0" smtClean="0"/>
                        <a:t>7.2</a:t>
                      </a:r>
                      <a:endParaRPr lang="en-US" dirty="0"/>
                    </a:p>
                  </a:txBody>
                  <a:tcPr>
                    <a:solidFill>
                      <a:schemeClr val="accent5"/>
                    </a:solidFill>
                  </a:tcPr>
                </a:tc>
              </a:tr>
              <a:tr h="370840">
                <a:tc>
                  <a:txBody>
                    <a:bodyPr/>
                    <a:lstStyle/>
                    <a:p>
                      <a:r>
                        <a:rPr lang="en-US" dirty="0" smtClean="0"/>
                        <a:t>Val</a:t>
                      </a:r>
                      <a:endParaRPr lang="en-US" dirty="0"/>
                    </a:p>
                  </a:txBody>
                  <a:tcPr>
                    <a:solidFill>
                      <a:schemeClr val="accent5"/>
                    </a:solidFill>
                  </a:tcPr>
                </a:tc>
                <a:tc>
                  <a:txBody>
                    <a:bodyPr/>
                    <a:lstStyle/>
                    <a:p>
                      <a:r>
                        <a:rPr lang="en-US" dirty="0" smtClean="0"/>
                        <a:t>12.7</a:t>
                      </a:r>
                      <a:endParaRPr lang="en-US" dirty="0"/>
                    </a:p>
                  </a:txBody>
                  <a:tcPr>
                    <a:solidFill>
                      <a:schemeClr val="accent5"/>
                    </a:solidFill>
                  </a:tcPr>
                </a:tc>
                <a:tc>
                  <a:txBody>
                    <a:bodyPr/>
                    <a:lstStyle/>
                    <a:p>
                      <a:r>
                        <a:rPr lang="en-US" dirty="0" smtClean="0"/>
                        <a:t>6.2</a:t>
                      </a:r>
                      <a:endParaRPr lang="en-US" dirty="0"/>
                    </a:p>
                  </a:txBody>
                  <a:tcPr>
                    <a:solidFill>
                      <a:schemeClr val="accent5"/>
                    </a:solidFill>
                  </a:tcPr>
                </a:tc>
              </a:tr>
              <a:tr h="472440">
                <a:tc>
                  <a:txBody>
                    <a:bodyPr/>
                    <a:lstStyle/>
                    <a:p>
                      <a:r>
                        <a:rPr lang="en-US" dirty="0" smtClean="0"/>
                        <a:t>Ile</a:t>
                      </a:r>
                      <a:endParaRPr lang="en-US" dirty="0"/>
                    </a:p>
                  </a:txBody>
                  <a:tcPr>
                    <a:solidFill>
                      <a:schemeClr val="accent5"/>
                    </a:solidFill>
                  </a:tcPr>
                </a:tc>
                <a:tc>
                  <a:txBody>
                    <a:bodyPr/>
                    <a:lstStyle/>
                    <a:p>
                      <a:r>
                        <a:rPr lang="en-US" dirty="0" smtClean="0"/>
                        <a:t>12.2</a:t>
                      </a:r>
                      <a:endParaRPr lang="en-US" dirty="0"/>
                    </a:p>
                  </a:txBody>
                  <a:tcPr>
                    <a:solidFill>
                      <a:schemeClr val="accent5"/>
                    </a:solidFill>
                  </a:tcPr>
                </a:tc>
                <a:tc>
                  <a:txBody>
                    <a:bodyPr/>
                    <a:lstStyle/>
                    <a:p>
                      <a:r>
                        <a:rPr lang="en-US" dirty="0" smtClean="0"/>
                        <a:t>4.6</a:t>
                      </a:r>
                      <a:endParaRPr lang="en-US" dirty="0"/>
                    </a:p>
                  </a:txBody>
                  <a:tcPr>
                    <a:solidFill>
                      <a:schemeClr val="accent5"/>
                    </a:solidFill>
                  </a:tcPr>
                </a:tc>
              </a:tr>
              <a:tr h="370840">
                <a:tc>
                  <a:txBody>
                    <a:bodyPr/>
                    <a:lstStyle/>
                    <a:p>
                      <a:r>
                        <a:rPr lang="en-US" dirty="0" err="1" smtClean="0"/>
                        <a:t>Gly</a:t>
                      </a:r>
                      <a:endParaRPr lang="en-US" dirty="0"/>
                    </a:p>
                  </a:txBody>
                  <a:tcPr>
                    <a:solidFill>
                      <a:schemeClr val="accent5"/>
                    </a:solidFill>
                  </a:tcPr>
                </a:tc>
                <a:tc>
                  <a:txBody>
                    <a:bodyPr/>
                    <a:lstStyle/>
                    <a:p>
                      <a:r>
                        <a:rPr lang="en-US" dirty="0" smtClean="0"/>
                        <a:t>9.9</a:t>
                      </a:r>
                      <a:endParaRPr lang="en-US" dirty="0"/>
                    </a:p>
                  </a:txBody>
                  <a:tcPr>
                    <a:solidFill>
                      <a:schemeClr val="accent5"/>
                    </a:solidFill>
                  </a:tcPr>
                </a:tc>
                <a:tc>
                  <a:txBody>
                    <a:bodyPr/>
                    <a:lstStyle/>
                    <a:p>
                      <a:r>
                        <a:rPr lang="en-US" dirty="0" smtClean="0"/>
                        <a:t>7.9</a:t>
                      </a:r>
                      <a:endParaRPr lang="en-US" dirty="0"/>
                    </a:p>
                  </a:txBody>
                  <a:tcPr>
                    <a:solidFill>
                      <a:schemeClr val="accent5"/>
                    </a:solidFill>
                  </a:tcPr>
                </a:tc>
              </a:tr>
              <a:tr h="370840">
                <a:tc>
                  <a:txBody>
                    <a:bodyPr/>
                    <a:lstStyle/>
                    <a:p>
                      <a:r>
                        <a:rPr lang="en-US" dirty="0" err="1" smtClean="0"/>
                        <a:t>Phe</a:t>
                      </a:r>
                      <a:endParaRPr lang="en-US" dirty="0"/>
                    </a:p>
                  </a:txBody>
                  <a:tcPr>
                    <a:solidFill>
                      <a:schemeClr val="accent5"/>
                    </a:solidFill>
                  </a:tcPr>
                </a:tc>
                <a:tc>
                  <a:txBody>
                    <a:bodyPr/>
                    <a:lstStyle/>
                    <a:p>
                      <a:r>
                        <a:rPr lang="en-US" dirty="0" smtClean="0"/>
                        <a:t>8.0</a:t>
                      </a:r>
                      <a:endParaRPr lang="en-US" dirty="0"/>
                    </a:p>
                  </a:txBody>
                  <a:tcPr>
                    <a:solidFill>
                      <a:schemeClr val="accent5"/>
                    </a:solidFill>
                  </a:tcPr>
                </a:tc>
                <a:tc>
                  <a:txBody>
                    <a:bodyPr/>
                    <a:lstStyle/>
                    <a:p>
                      <a:r>
                        <a:rPr lang="en-US" dirty="0" smtClean="0"/>
                        <a:t>3.7</a:t>
                      </a:r>
                      <a:endParaRPr lang="en-US" dirty="0"/>
                    </a:p>
                  </a:txBody>
                  <a:tcPr>
                    <a:solidFill>
                      <a:schemeClr val="accent5"/>
                    </a:solidFill>
                  </a:tcPr>
                </a:tc>
              </a:tr>
              <a:tr h="370840">
                <a:tc>
                  <a:txBody>
                    <a:bodyPr/>
                    <a:lstStyle/>
                    <a:p>
                      <a:r>
                        <a:rPr lang="en-US" dirty="0" err="1" smtClean="0"/>
                        <a:t>Cys</a:t>
                      </a:r>
                      <a:endParaRPr lang="en-US" dirty="0"/>
                    </a:p>
                  </a:txBody>
                  <a:tcPr>
                    <a:solidFill>
                      <a:schemeClr val="accent5"/>
                    </a:solidFill>
                  </a:tcPr>
                </a:tc>
                <a:tc>
                  <a:txBody>
                    <a:bodyPr/>
                    <a:lstStyle/>
                    <a:p>
                      <a:r>
                        <a:rPr lang="en-US" dirty="0" smtClean="0"/>
                        <a:t>5.1</a:t>
                      </a:r>
                      <a:endParaRPr lang="en-US" dirty="0"/>
                    </a:p>
                  </a:txBody>
                  <a:tcPr>
                    <a:solidFill>
                      <a:schemeClr val="accent5"/>
                    </a:solidFill>
                  </a:tcPr>
                </a:tc>
                <a:tc>
                  <a:txBody>
                    <a:bodyPr/>
                    <a:lstStyle/>
                    <a:p>
                      <a:r>
                        <a:rPr lang="en-US" dirty="0" smtClean="0"/>
                        <a:t>1.5</a:t>
                      </a:r>
                      <a:endParaRPr lang="en-US" dirty="0"/>
                    </a:p>
                  </a:txBody>
                  <a:tcPr>
                    <a:solidFill>
                      <a:schemeClr val="accent5"/>
                    </a:solidFill>
                  </a:tcPr>
                </a:tc>
              </a:tr>
              <a:tr h="370840">
                <a:tc>
                  <a:txBody>
                    <a:bodyPr/>
                    <a:lstStyle/>
                    <a:p>
                      <a:r>
                        <a:rPr lang="en-US" dirty="0" smtClean="0"/>
                        <a:t>Thr</a:t>
                      </a:r>
                      <a:endParaRPr lang="en-US" dirty="0"/>
                    </a:p>
                  </a:txBody>
                  <a:tcPr>
                    <a:noFill/>
                  </a:tcPr>
                </a:tc>
                <a:tc>
                  <a:txBody>
                    <a:bodyPr/>
                    <a:lstStyle/>
                    <a:p>
                      <a:r>
                        <a:rPr lang="en-US" dirty="0" smtClean="0"/>
                        <a:t>3.9</a:t>
                      </a:r>
                      <a:endParaRPr lang="en-US" dirty="0"/>
                    </a:p>
                  </a:txBody>
                  <a:tcPr>
                    <a:noFill/>
                  </a:tcPr>
                </a:tc>
                <a:tc>
                  <a:txBody>
                    <a:bodyPr/>
                    <a:lstStyle/>
                    <a:p>
                      <a:r>
                        <a:rPr lang="en-US" dirty="0" smtClean="0"/>
                        <a:t>6.4</a:t>
                      </a:r>
                      <a:endParaRPr lang="en-US" dirty="0"/>
                    </a:p>
                  </a:txBody>
                  <a:tcPr>
                    <a:noFill/>
                  </a:tcPr>
                </a:tc>
              </a:tr>
              <a:tr h="370840">
                <a:tc>
                  <a:txBody>
                    <a:bodyPr/>
                    <a:lstStyle/>
                    <a:p>
                      <a:r>
                        <a:rPr lang="en-US" dirty="0" err="1" smtClean="0"/>
                        <a:t>Ser</a:t>
                      </a:r>
                      <a:endParaRPr lang="en-US" dirty="0"/>
                    </a:p>
                  </a:txBody>
                  <a:tcPr>
                    <a:noFill/>
                  </a:tcPr>
                </a:tc>
                <a:tc>
                  <a:txBody>
                    <a:bodyPr/>
                    <a:lstStyle/>
                    <a:p>
                      <a:r>
                        <a:rPr lang="en-US" dirty="0" smtClean="0"/>
                        <a:t>3.7</a:t>
                      </a:r>
                      <a:endParaRPr lang="en-US" dirty="0"/>
                    </a:p>
                  </a:txBody>
                  <a:tcPr>
                    <a:noFill/>
                  </a:tcPr>
                </a:tc>
                <a:tc>
                  <a:txBody>
                    <a:bodyPr/>
                    <a:lstStyle/>
                    <a:p>
                      <a:r>
                        <a:rPr lang="en-US" dirty="0" smtClean="0"/>
                        <a:t>6.4</a:t>
                      </a:r>
                      <a:endParaRPr lang="en-US" dirty="0"/>
                    </a:p>
                  </a:txBody>
                  <a:tcPr>
                    <a:noFill/>
                  </a:tcPr>
                </a:tc>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2810440022"/>
              </p:ext>
            </p:extLst>
          </p:nvPr>
        </p:nvGraphicFramePr>
        <p:xfrm>
          <a:off x="4876800" y="1295400"/>
          <a:ext cx="3352800" cy="4719320"/>
        </p:xfrm>
        <a:graphic>
          <a:graphicData uri="http://schemas.openxmlformats.org/drawingml/2006/table">
            <a:tbl>
              <a:tblPr firstRow="1" bandRow="1">
                <a:tableStyleId>{5C22544A-7EE6-4342-B048-85BDC9FD1C3A}</a:tableStyleId>
              </a:tblPr>
              <a:tblGrid>
                <a:gridCol w="1117600"/>
                <a:gridCol w="1117600"/>
                <a:gridCol w="11176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 in Core</a:t>
                      </a:r>
                      <a:endParaRPr lang="en-US" dirty="0">
                        <a:solidFill>
                          <a:schemeClr val="tx1"/>
                        </a:solidFill>
                      </a:endParaRPr>
                    </a:p>
                  </a:txBody>
                  <a:tcPr/>
                </a:tc>
                <a:tc>
                  <a:txBody>
                    <a:bodyPr/>
                    <a:lstStyle/>
                    <a:p>
                      <a:r>
                        <a:rPr lang="en-US" dirty="0" smtClean="0">
                          <a:solidFill>
                            <a:schemeClr val="tx1"/>
                          </a:solidFill>
                        </a:rPr>
                        <a:t>% on Surface</a:t>
                      </a:r>
                      <a:endParaRPr lang="en-US" dirty="0">
                        <a:solidFill>
                          <a:schemeClr val="tx1"/>
                        </a:solidFill>
                      </a:endParaRPr>
                    </a:p>
                  </a:txBody>
                  <a:tcPr/>
                </a:tc>
              </a:tr>
              <a:tr h="370840">
                <a:tc>
                  <a:txBody>
                    <a:bodyPr/>
                    <a:lstStyle/>
                    <a:p>
                      <a:r>
                        <a:rPr lang="en-US" dirty="0" smtClean="0"/>
                        <a:t>Met</a:t>
                      </a:r>
                      <a:endParaRPr lang="en-US" dirty="0"/>
                    </a:p>
                  </a:txBody>
                  <a:tcPr>
                    <a:solidFill>
                      <a:schemeClr val="accent5"/>
                    </a:solidFill>
                  </a:tcPr>
                </a:tc>
                <a:tc>
                  <a:txBody>
                    <a:bodyPr/>
                    <a:lstStyle/>
                    <a:p>
                      <a:r>
                        <a:rPr lang="en-US" dirty="0" smtClean="0"/>
                        <a:t>3.2</a:t>
                      </a:r>
                      <a:endParaRPr lang="en-US" dirty="0"/>
                    </a:p>
                  </a:txBody>
                  <a:tcPr>
                    <a:solidFill>
                      <a:schemeClr val="accent5"/>
                    </a:solidFill>
                  </a:tcPr>
                </a:tc>
                <a:tc>
                  <a:txBody>
                    <a:bodyPr/>
                    <a:lstStyle/>
                    <a:p>
                      <a:r>
                        <a:rPr lang="en-US" dirty="0" smtClean="0"/>
                        <a:t>1.1</a:t>
                      </a:r>
                      <a:endParaRPr lang="en-US" dirty="0"/>
                    </a:p>
                  </a:txBody>
                  <a:tcPr>
                    <a:solidFill>
                      <a:schemeClr val="accent5"/>
                    </a:solidFill>
                  </a:tcPr>
                </a:tc>
              </a:tr>
              <a:tr h="370840">
                <a:tc>
                  <a:txBody>
                    <a:bodyPr/>
                    <a:lstStyle/>
                    <a:p>
                      <a:r>
                        <a:rPr lang="en-US" dirty="0" smtClean="0"/>
                        <a:t>Tyr</a:t>
                      </a:r>
                      <a:endParaRPr lang="en-US" dirty="0"/>
                    </a:p>
                  </a:txBody>
                  <a:tcPr>
                    <a:solidFill>
                      <a:srgbClr val="FFFFFF"/>
                    </a:solidFill>
                  </a:tcPr>
                </a:tc>
                <a:tc>
                  <a:txBody>
                    <a:bodyPr/>
                    <a:lstStyle/>
                    <a:p>
                      <a:r>
                        <a:rPr lang="en-US" dirty="0" smtClean="0"/>
                        <a:t>2.2</a:t>
                      </a:r>
                      <a:endParaRPr lang="en-US" dirty="0"/>
                    </a:p>
                  </a:txBody>
                  <a:tcPr>
                    <a:solidFill>
                      <a:srgbClr val="FFFFFF"/>
                    </a:solidFill>
                  </a:tcPr>
                </a:tc>
                <a:tc>
                  <a:txBody>
                    <a:bodyPr/>
                    <a:lstStyle/>
                    <a:p>
                      <a:r>
                        <a:rPr lang="en-US" dirty="0" smtClean="0"/>
                        <a:t>4.0</a:t>
                      </a:r>
                      <a:endParaRPr lang="en-US" dirty="0"/>
                    </a:p>
                  </a:txBody>
                  <a:tcPr>
                    <a:solidFill>
                      <a:srgbClr val="FFFFFF"/>
                    </a:solidFill>
                  </a:tcPr>
                </a:tc>
              </a:tr>
              <a:tr h="370840">
                <a:tc>
                  <a:txBody>
                    <a:bodyPr/>
                    <a:lstStyle/>
                    <a:p>
                      <a:r>
                        <a:rPr lang="en-US" dirty="0" smtClean="0"/>
                        <a:t>Pro</a:t>
                      </a:r>
                      <a:endParaRPr lang="en-US" dirty="0"/>
                    </a:p>
                  </a:txBody>
                  <a:tcPr>
                    <a:solidFill>
                      <a:srgbClr val="FFFFFF"/>
                    </a:solidFill>
                  </a:tcPr>
                </a:tc>
                <a:tc>
                  <a:txBody>
                    <a:bodyPr/>
                    <a:lstStyle/>
                    <a:p>
                      <a:r>
                        <a:rPr lang="en-US" dirty="0" smtClean="0"/>
                        <a:t>1.9</a:t>
                      </a:r>
                      <a:endParaRPr lang="en-US" dirty="0"/>
                    </a:p>
                  </a:txBody>
                  <a:tcPr>
                    <a:solidFill>
                      <a:srgbClr val="FFFFFF"/>
                    </a:solidFill>
                  </a:tcPr>
                </a:tc>
                <a:tc>
                  <a:txBody>
                    <a:bodyPr/>
                    <a:lstStyle/>
                    <a:p>
                      <a:r>
                        <a:rPr lang="en-US" dirty="0" smtClean="0"/>
                        <a:t>4.5</a:t>
                      </a:r>
                      <a:endParaRPr lang="en-US" dirty="0"/>
                    </a:p>
                  </a:txBody>
                  <a:tcPr>
                    <a:solidFill>
                      <a:srgbClr val="FFFFFF"/>
                    </a:solidFill>
                  </a:tcPr>
                </a:tc>
              </a:tr>
              <a:tr h="370840">
                <a:tc>
                  <a:txBody>
                    <a:bodyPr/>
                    <a:lstStyle/>
                    <a:p>
                      <a:r>
                        <a:rPr lang="en-US" dirty="0" err="1" smtClean="0"/>
                        <a:t>Trp</a:t>
                      </a:r>
                      <a:endParaRPr lang="en-US" dirty="0"/>
                    </a:p>
                  </a:txBody>
                  <a:tcPr>
                    <a:solidFill>
                      <a:srgbClr val="FFFFFF"/>
                    </a:solidFill>
                  </a:tcPr>
                </a:tc>
                <a:tc>
                  <a:txBody>
                    <a:bodyPr/>
                    <a:lstStyle/>
                    <a:p>
                      <a:r>
                        <a:rPr lang="en-US" dirty="0" smtClean="0"/>
                        <a:t>1.4</a:t>
                      </a:r>
                      <a:endParaRPr lang="en-US" dirty="0"/>
                    </a:p>
                  </a:txBody>
                  <a:tcPr>
                    <a:solidFill>
                      <a:srgbClr val="FFFFFF"/>
                    </a:solidFill>
                  </a:tcPr>
                </a:tc>
                <a:tc>
                  <a:txBody>
                    <a:bodyPr/>
                    <a:lstStyle/>
                    <a:p>
                      <a:r>
                        <a:rPr lang="en-US" dirty="0" smtClean="0"/>
                        <a:t>1.7</a:t>
                      </a:r>
                      <a:endParaRPr lang="en-US" dirty="0"/>
                    </a:p>
                  </a:txBody>
                  <a:tcPr>
                    <a:solidFill>
                      <a:srgbClr val="FFFFFF"/>
                    </a:solidFill>
                  </a:tcPr>
                </a:tc>
              </a:tr>
              <a:tr h="370840">
                <a:tc>
                  <a:txBody>
                    <a:bodyPr/>
                    <a:lstStyle/>
                    <a:p>
                      <a:r>
                        <a:rPr lang="en-US" dirty="0" err="1" smtClean="0"/>
                        <a:t>Asn</a:t>
                      </a:r>
                      <a:endParaRPr lang="en-US" dirty="0"/>
                    </a:p>
                  </a:txBody>
                  <a:tcPr>
                    <a:solidFill>
                      <a:srgbClr val="FFFFFF"/>
                    </a:solidFill>
                  </a:tcPr>
                </a:tc>
                <a:tc>
                  <a:txBody>
                    <a:bodyPr/>
                    <a:lstStyle/>
                    <a:p>
                      <a:r>
                        <a:rPr lang="en-US" dirty="0" smtClean="0"/>
                        <a:t>1.4</a:t>
                      </a:r>
                      <a:endParaRPr lang="en-US" dirty="0"/>
                    </a:p>
                  </a:txBody>
                  <a:tcPr>
                    <a:solidFill>
                      <a:srgbClr val="FFFFFF"/>
                    </a:solidFill>
                  </a:tcPr>
                </a:tc>
                <a:tc>
                  <a:txBody>
                    <a:bodyPr/>
                    <a:lstStyle/>
                    <a:p>
                      <a:r>
                        <a:rPr lang="en-US" dirty="0" smtClean="0"/>
                        <a:t>5.3</a:t>
                      </a:r>
                      <a:endParaRPr lang="en-US" dirty="0"/>
                    </a:p>
                  </a:txBody>
                  <a:tcPr>
                    <a:solidFill>
                      <a:srgbClr val="FFFFFF"/>
                    </a:solidFill>
                  </a:tcPr>
                </a:tc>
              </a:tr>
              <a:tr h="370840">
                <a:tc>
                  <a:txBody>
                    <a:bodyPr/>
                    <a:lstStyle/>
                    <a:p>
                      <a:r>
                        <a:rPr lang="en-US" dirty="0" smtClean="0"/>
                        <a:t>Asp</a:t>
                      </a:r>
                      <a:endParaRPr lang="en-US" dirty="0"/>
                    </a:p>
                  </a:txBody>
                  <a:tcPr>
                    <a:solidFill>
                      <a:srgbClr val="FFFFFF"/>
                    </a:solidFill>
                  </a:tcPr>
                </a:tc>
                <a:tc>
                  <a:txBody>
                    <a:bodyPr/>
                    <a:lstStyle/>
                    <a:p>
                      <a:r>
                        <a:rPr lang="en-US" dirty="0" smtClean="0"/>
                        <a:t>1.0</a:t>
                      </a:r>
                      <a:endParaRPr lang="en-US" dirty="0"/>
                    </a:p>
                  </a:txBody>
                  <a:tcPr>
                    <a:solidFill>
                      <a:srgbClr val="FFFFFF"/>
                    </a:solidFill>
                  </a:tcPr>
                </a:tc>
                <a:tc>
                  <a:txBody>
                    <a:bodyPr/>
                    <a:lstStyle/>
                    <a:p>
                      <a:r>
                        <a:rPr lang="en-US" dirty="0" smtClean="0"/>
                        <a:t>6.7</a:t>
                      </a:r>
                      <a:endParaRPr lang="en-US" dirty="0"/>
                    </a:p>
                  </a:txBody>
                  <a:tcPr>
                    <a:solidFill>
                      <a:srgbClr val="FFFFFF"/>
                    </a:solidFill>
                  </a:tcPr>
                </a:tc>
              </a:tr>
              <a:tr h="370840">
                <a:tc>
                  <a:txBody>
                    <a:bodyPr/>
                    <a:lstStyle/>
                    <a:p>
                      <a:r>
                        <a:rPr lang="en-US" dirty="0" err="1" smtClean="0"/>
                        <a:t>Gln</a:t>
                      </a:r>
                      <a:endParaRPr lang="en-US" dirty="0"/>
                    </a:p>
                  </a:txBody>
                  <a:tcPr>
                    <a:solidFill>
                      <a:srgbClr val="FFFFFF"/>
                    </a:solidFill>
                  </a:tcPr>
                </a:tc>
                <a:tc>
                  <a:txBody>
                    <a:bodyPr/>
                    <a:lstStyle/>
                    <a:p>
                      <a:r>
                        <a:rPr lang="en-US" dirty="0" smtClean="0"/>
                        <a:t>0.7</a:t>
                      </a:r>
                      <a:endParaRPr lang="en-US" dirty="0"/>
                    </a:p>
                  </a:txBody>
                  <a:tcPr>
                    <a:solidFill>
                      <a:srgbClr val="FFFFFF"/>
                    </a:solidFill>
                  </a:tcPr>
                </a:tc>
                <a:tc>
                  <a:txBody>
                    <a:bodyPr/>
                    <a:lstStyle/>
                    <a:p>
                      <a:r>
                        <a:rPr lang="en-US" dirty="0" smtClean="0"/>
                        <a:t>4.0</a:t>
                      </a:r>
                      <a:endParaRPr lang="en-US" dirty="0"/>
                    </a:p>
                  </a:txBody>
                  <a:tcPr>
                    <a:solidFill>
                      <a:srgbClr val="FFFFFF"/>
                    </a:solidFill>
                  </a:tcPr>
                </a:tc>
              </a:tr>
              <a:tr h="370840">
                <a:tc>
                  <a:txBody>
                    <a:bodyPr/>
                    <a:lstStyle/>
                    <a:p>
                      <a:r>
                        <a:rPr lang="en-US" dirty="0" smtClean="0"/>
                        <a:t>His</a:t>
                      </a:r>
                      <a:endParaRPr lang="en-US" dirty="0"/>
                    </a:p>
                  </a:txBody>
                  <a:tcPr>
                    <a:solidFill>
                      <a:srgbClr val="FFFFFF"/>
                    </a:solidFill>
                  </a:tcPr>
                </a:tc>
                <a:tc>
                  <a:txBody>
                    <a:bodyPr/>
                    <a:lstStyle/>
                    <a:p>
                      <a:r>
                        <a:rPr lang="en-US" dirty="0" smtClean="0"/>
                        <a:t>0.7</a:t>
                      </a:r>
                      <a:endParaRPr lang="en-US" dirty="0"/>
                    </a:p>
                  </a:txBody>
                  <a:tcPr>
                    <a:solidFill>
                      <a:srgbClr val="FFFFFF"/>
                    </a:solidFill>
                  </a:tcPr>
                </a:tc>
                <a:tc>
                  <a:txBody>
                    <a:bodyPr/>
                    <a:lstStyle/>
                    <a:p>
                      <a:r>
                        <a:rPr lang="en-US" dirty="0" smtClean="0"/>
                        <a:t>2.1</a:t>
                      </a:r>
                      <a:endParaRPr lang="en-US" dirty="0"/>
                    </a:p>
                  </a:txBody>
                  <a:tcPr>
                    <a:solidFill>
                      <a:srgbClr val="FFFFFF"/>
                    </a:solidFill>
                  </a:tcPr>
                </a:tc>
              </a:tr>
              <a:tr h="370840">
                <a:tc>
                  <a:txBody>
                    <a:bodyPr/>
                    <a:lstStyle/>
                    <a:p>
                      <a:r>
                        <a:rPr lang="en-US" dirty="0" err="1" smtClean="0"/>
                        <a:t>Glu</a:t>
                      </a:r>
                      <a:endParaRPr lang="en-US" dirty="0"/>
                    </a:p>
                  </a:txBody>
                  <a:tcPr>
                    <a:solidFill>
                      <a:srgbClr val="FFFFFF"/>
                    </a:solidFill>
                  </a:tcPr>
                </a:tc>
                <a:tc>
                  <a:txBody>
                    <a:bodyPr/>
                    <a:lstStyle/>
                    <a:p>
                      <a:r>
                        <a:rPr lang="en-US" dirty="0" smtClean="0"/>
                        <a:t>0.5</a:t>
                      </a:r>
                      <a:endParaRPr lang="en-US" dirty="0"/>
                    </a:p>
                  </a:txBody>
                  <a:tcPr>
                    <a:solidFill>
                      <a:srgbClr val="FFFFFF"/>
                    </a:solidFill>
                  </a:tcPr>
                </a:tc>
                <a:tc>
                  <a:txBody>
                    <a:bodyPr/>
                    <a:lstStyle/>
                    <a:p>
                      <a:r>
                        <a:rPr lang="en-US" dirty="0" smtClean="0"/>
                        <a:t>6.7</a:t>
                      </a:r>
                      <a:endParaRPr lang="en-US" dirty="0"/>
                    </a:p>
                  </a:txBody>
                  <a:tcPr>
                    <a:solidFill>
                      <a:srgbClr val="FFFFFF"/>
                    </a:solidFill>
                  </a:tcPr>
                </a:tc>
              </a:tr>
              <a:tr h="370840">
                <a:tc>
                  <a:txBody>
                    <a:bodyPr/>
                    <a:lstStyle/>
                    <a:p>
                      <a:r>
                        <a:rPr lang="en-US" dirty="0" smtClean="0"/>
                        <a:t>Lys</a:t>
                      </a:r>
                      <a:endParaRPr lang="en-US" dirty="0"/>
                    </a:p>
                  </a:txBody>
                  <a:tcPr>
                    <a:solidFill>
                      <a:srgbClr val="FFFFFF"/>
                    </a:solidFill>
                  </a:tcPr>
                </a:tc>
                <a:tc>
                  <a:txBody>
                    <a:bodyPr/>
                    <a:lstStyle/>
                    <a:p>
                      <a:r>
                        <a:rPr lang="en-US" dirty="0" smtClean="0"/>
                        <a:t>0.5</a:t>
                      </a:r>
                      <a:endParaRPr lang="en-US" dirty="0"/>
                    </a:p>
                  </a:txBody>
                  <a:tcPr>
                    <a:solidFill>
                      <a:srgbClr val="FFFFFF"/>
                    </a:solidFill>
                  </a:tcPr>
                </a:tc>
                <a:tc>
                  <a:txBody>
                    <a:bodyPr/>
                    <a:lstStyle/>
                    <a:p>
                      <a:r>
                        <a:rPr lang="en-US" dirty="0" smtClean="0"/>
                        <a:t>7.2</a:t>
                      </a:r>
                      <a:endParaRPr lang="en-US" dirty="0"/>
                    </a:p>
                  </a:txBody>
                  <a:tcPr>
                    <a:solidFill>
                      <a:srgbClr val="FFFFFF"/>
                    </a:solidFill>
                  </a:tcPr>
                </a:tc>
              </a:tr>
              <a:tr h="370840">
                <a:tc>
                  <a:txBody>
                    <a:bodyPr/>
                    <a:lstStyle/>
                    <a:p>
                      <a:r>
                        <a:rPr lang="en-US" dirty="0" err="1" smtClean="0"/>
                        <a:t>Arg</a:t>
                      </a:r>
                      <a:endParaRPr lang="en-US" dirty="0"/>
                    </a:p>
                  </a:txBody>
                  <a:tcPr>
                    <a:solidFill>
                      <a:srgbClr val="FFFFFF"/>
                    </a:solidFill>
                  </a:tcPr>
                </a:tc>
                <a:tc>
                  <a:txBody>
                    <a:bodyPr/>
                    <a:lstStyle/>
                    <a:p>
                      <a:r>
                        <a:rPr lang="en-US" dirty="0" smtClean="0"/>
                        <a:t>0.3</a:t>
                      </a:r>
                      <a:endParaRPr lang="en-US" dirty="0"/>
                    </a:p>
                  </a:txBody>
                  <a:tcPr>
                    <a:solidFill>
                      <a:srgbClr val="FFFFFF"/>
                    </a:solidFill>
                  </a:tcPr>
                </a:tc>
                <a:tc>
                  <a:txBody>
                    <a:bodyPr/>
                    <a:lstStyle/>
                    <a:p>
                      <a:r>
                        <a:rPr lang="en-US" dirty="0" smtClean="0"/>
                        <a:t>5.2</a:t>
                      </a:r>
                      <a:endParaRPr lang="en-US" dirty="0"/>
                    </a:p>
                  </a:txBody>
                  <a:tcPr>
                    <a:solidFill>
                      <a:srgbClr val="FFFFFF"/>
                    </a:solidFill>
                  </a:tcPr>
                </a:tc>
              </a:tr>
            </a:tbl>
          </a:graphicData>
        </a:graphic>
      </p:graphicFrame>
      <p:sp>
        <p:nvSpPr>
          <p:cNvPr id="4" name="TextBox 3"/>
          <p:cNvSpPr txBox="1"/>
          <p:nvPr/>
        </p:nvSpPr>
        <p:spPr>
          <a:xfrm>
            <a:off x="3352800" y="228600"/>
            <a:ext cx="2566728" cy="584776"/>
          </a:xfrm>
          <a:prstGeom prst="rect">
            <a:avLst/>
          </a:prstGeom>
          <a:noFill/>
        </p:spPr>
        <p:txBody>
          <a:bodyPr wrap="none" rtlCol="0">
            <a:spAutoFit/>
          </a:bodyPr>
          <a:lstStyle/>
          <a:p>
            <a:r>
              <a:rPr lang="en-US" sz="3200" dirty="0" smtClean="0">
                <a:solidFill>
                  <a:schemeClr val="accent2"/>
                </a:solidFill>
              </a:rPr>
              <a:t>Core Residues</a:t>
            </a:r>
            <a:endParaRPr lang="en-US" sz="3200" dirty="0">
              <a:solidFill>
                <a:schemeClr val="accent2"/>
              </a:solidFill>
            </a:endParaRPr>
          </a:p>
        </p:txBody>
      </p:sp>
    </p:spTree>
    <p:extLst>
      <p:ext uri="{BB962C8B-B14F-4D97-AF65-F5344CB8AC3E}">
        <p14:creationId xmlns:p14="http://schemas.microsoft.com/office/powerpoint/2010/main" val="42584796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24.5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 y="914400"/>
            <a:ext cx="9144000" cy="5393317"/>
          </a:xfrm>
          <a:prstGeom prst="rect">
            <a:avLst/>
          </a:prstGeom>
        </p:spPr>
      </p:pic>
    </p:spTree>
    <p:extLst>
      <p:ext uri="{BB962C8B-B14F-4D97-AF65-F5344CB8AC3E}">
        <p14:creationId xmlns:p14="http://schemas.microsoft.com/office/powerpoint/2010/main" val="10260934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81939" y="-4465"/>
            <a:ext cx="2637861" cy="461665"/>
          </a:xfrm>
          <a:prstGeom prst="rect">
            <a:avLst/>
          </a:prstGeom>
          <a:noFill/>
        </p:spPr>
        <p:txBody>
          <a:bodyPr wrap="none" rtlCol="0">
            <a:spAutoFit/>
          </a:bodyPr>
          <a:lstStyle/>
          <a:p>
            <a:r>
              <a:rPr lang="en-US" dirty="0" smtClean="0"/>
              <a:t>Recent Publications</a:t>
            </a:r>
            <a:endParaRPr lang="en-US" dirty="0"/>
          </a:p>
        </p:txBody>
      </p:sp>
      <p:sp>
        <p:nvSpPr>
          <p:cNvPr id="3" name="TextBox 2"/>
          <p:cNvSpPr txBox="1"/>
          <p:nvPr/>
        </p:nvSpPr>
        <p:spPr>
          <a:xfrm>
            <a:off x="306449" y="457200"/>
            <a:ext cx="8304151" cy="6463309"/>
          </a:xfrm>
          <a:prstGeom prst="rect">
            <a:avLst/>
          </a:prstGeom>
          <a:noFill/>
        </p:spPr>
        <p:txBody>
          <a:bodyPr wrap="none" rtlCol="0">
            <a:spAutoFit/>
          </a:bodyPr>
          <a:lstStyle/>
          <a:p>
            <a:r>
              <a:rPr lang="en-US" sz="1800" dirty="0" smtClean="0"/>
              <a:t>1. J. D. </a:t>
            </a:r>
            <a:r>
              <a:rPr lang="en-US" sz="1800" dirty="0" err="1" smtClean="0"/>
              <a:t>Treado</a:t>
            </a:r>
            <a:r>
              <a:rPr lang="en-US" sz="1800" dirty="0" smtClean="0"/>
              <a:t>, Z. Mei, L. Regan, and C. S. O’Hern, “Void distributions reveal </a:t>
            </a:r>
          </a:p>
          <a:p>
            <a:r>
              <a:rPr lang="en-US" sz="1800" dirty="0" smtClean="0"/>
              <a:t>structural link between jammed packings and protein cores,” Phys. Rev. E 99 (2019) </a:t>
            </a:r>
          </a:p>
          <a:p>
            <a:r>
              <a:rPr lang="en-US" sz="1800" dirty="0" smtClean="0"/>
              <a:t>022416.</a:t>
            </a:r>
          </a:p>
          <a:p>
            <a:r>
              <a:rPr lang="en-US" sz="1800" dirty="0" smtClean="0"/>
              <a:t>2. J. C. Gaines S. </a:t>
            </a:r>
            <a:r>
              <a:rPr lang="en-US" sz="1800" dirty="0" err="1" smtClean="0"/>
              <a:t>Acebes</a:t>
            </a:r>
            <a:r>
              <a:rPr lang="en-US" sz="1800" dirty="0" smtClean="0"/>
              <a:t>, A. </a:t>
            </a:r>
            <a:r>
              <a:rPr lang="en-US" sz="1800" dirty="0" err="1" smtClean="0"/>
              <a:t>Virrueta</a:t>
            </a:r>
            <a:r>
              <a:rPr lang="en-US" sz="1800" dirty="0" smtClean="0"/>
              <a:t>, M. Butler, L. Regan, and C. S. O’Hern, </a:t>
            </a:r>
          </a:p>
          <a:p>
            <a:r>
              <a:rPr lang="en-US" sz="1800" dirty="0" smtClean="0"/>
              <a:t>“Comparing side chain repacking in soluble proteins, protein-protein interfaces, and</a:t>
            </a:r>
          </a:p>
          <a:p>
            <a:r>
              <a:rPr lang="en-US" sz="1800" dirty="0" err="1"/>
              <a:t>t</a:t>
            </a:r>
            <a:r>
              <a:rPr lang="en-US" sz="1800" dirty="0" err="1" smtClean="0"/>
              <a:t>ransmembrane</a:t>
            </a:r>
            <a:r>
              <a:rPr lang="en-US" sz="1800" dirty="0" smtClean="0"/>
              <a:t> proteins,” Proteins: Structure, Function, and Bioinformatics 86 (2018)</a:t>
            </a:r>
          </a:p>
          <a:p>
            <a:r>
              <a:rPr lang="en-US" sz="1800" dirty="0" smtClean="0"/>
              <a:t>581. </a:t>
            </a:r>
          </a:p>
          <a:p>
            <a:r>
              <a:rPr lang="en-US" sz="1800" dirty="0" smtClean="0"/>
              <a:t>3. J. C. Gaines, A. </a:t>
            </a:r>
            <a:r>
              <a:rPr lang="en-US" sz="1800" dirty="0" err="1" smtClean="0"/>
              <a:t>Virrueta</a:t>
            </a:r>
            <a:r>
              <a:rPr lang="en-US" sz="1800" dirty="0" smtClean="0"/>
              <a:t>, D. A. </a:t>
            </a:r>
            <a:r>
              <a:rPr lang="en-US" sz="1800" dirty="0" err="1" smtClean="0"/>
              <a:t>Buch</a:t>
            </a:r>
            <a:r>
              <a:rPr lang="en-US" sz="1800" dirty="0" smtClean="0"/>
              <a:t>, S. J. Fleishman, C. S. O’Hern, and L. Regan,</a:t>
            </a:r>
          </a:p>
          <a:p>
            <a:r>
              <a:rPr lang="en-US" sz="1800" dirty="0" smtClean="0"/>
              <a:t>“Collective repacking reveals that the structures of protein cores are uniquely specified</a:t>
            </a:r>
          </a:p>
          <a:p>
            <a:r>
              <a:rPr lang="en-US" sz="1800" dirty="0"/>
              <a:t>b</a:t>
            </a:r>
            <a:r>
              <a:rPr lang="en-US" sz="1800" dirty="0" smtClean="0"/>
              <a:t>y steric repulsive interactions,” Protein Eng. Des. Sel. 30 (2017) 387.   </a:t>
            </a:r>
          </a:p>
          <a:p>
            <a:r>
              <a:rPr lang="en-US" sz="1800" dirty="0" smtClean="0"/>
              <a:t>4. J. C. Gaines, A. H. Clark, L. Regan, and C. S. O’Hern, “Packing of protein cores,”</a:t>
            </a:r>
          </a:p>
          <a:p>
            <a:r>
              <a:rPr lang="en-US" sz="1800" dirty="0" smtClean="0"/>
              <a:t>J. Phys.: </a:t>
            </a:r>
            <a:r>
              <a:rPr lang="en-US" sz="1800" dirty="0" err="1" smtClean="0"/>
              <a:t>Condens</a:t>
            </a:r>
            <a:r>
              <a:rPr lang="en-US" sz="1800" dirty="0" smtClean="0"/>
              <a:t>. Matter 29 (2017) 293001. </a:t>
            </a:r>
            <a:endParaRPr lang="en-US" sz="1800" dirty="0" smtClean="0"/>
          </a:p>
          <a:p>
            <a:r>
              <a:rPr lang="en-US" sz="1800" dirty="0" smtClean="0"/>
              <a:t>5. </a:t>
            </a:r>
            <a:r>
              <a:rPr lang="en-US" sz="1800" dirty="0" smtClean="0"/>
              <a:t>D</a:t>
            </a:r>
            <a:r>
              <a:rPr lang="en-US" sz="1800" dirty="0" smtClean="0"/>
              <a:t>. Caballero, A. </a:t>
            </a:r>
            <a:r>
              <a:rPr lang="en-US" sz="1800" dirty="0" err="1" smtClean="0"/>
              <a:t>Virrueta</a:t>
            </a:r>
            <a:r>
              <a:rPr lang="en-US" sz="1800" dirty="0" smtClean="0"/>
              <a:t>, C. S. O’Hern, and L. Regan, “Steric interactions</a:t>
            </a:r>
          </a:p>
          <a:p>
            <a:r>
              <a:rPr lang="en-US" sz="1800" dirty="0"/>
              <a:t>a</a:t>
            </a:r>
            <a:r>
              <a:rPr lang="en-US" sz="1800" dirty="0" smtClean="0"/>
              <a:t>lone determine side chain conformations in protein cores,” </a:t>
            </a:r>
            <a:r>
              <a:rPr lang="en-US" sz="1800" i="1" dirty="0" smtClean="0"/>
              <a:t>Protein Eng</a:t>
            </a:r>
            <a:r>
              <a:rPr lang="en-US" sz="1800" i="1" dirty="0" smtClean="0"/>
              <a:t>. Des. Sel.</a:t>
            </a:r>
            <a:r>
              <a:rPr lang="en-US" sz="1800" dirty="0" smtClean="0"/>
              <a:t> 29 </a:t>
            </a:r>
            <a:endParaRPr lang="en-US" sz="1800" dirty="0" smtClean="0"/>
          </a:p>
          <a:p>
            <a:r>
              <a:rPr lang="en-US" sz="1800" dirty="0" smtClean="0"/>
              <a:t>(</a:t>
            </a:r>
            <a:r>
              <a:rPr lang="en-US" sz="1800" dirty="0" smtClean="0"/>
              <a:t>2016) 367. </a:t>
            </a:r>
          </a:p>
          <a:p>
            <a:r>
              <a:rPr lang="en-US" sz="1800" dirty="0"/>
              <a:t>6</a:t>
            </a:r>
            <a:r>
              <a:rPr lang="en-US" sz="1800" dirty="0" smtClean="0"/>
              <a:t>. </a:t>
            </a:r>
            <a:r>
              <a:rPr lang="en-US" sz="1800" dirty="0" smtClean="0"/>
              <a:t>J. C. Gaines, W. W. Smith, L. Regan, and C. S. O’Hern, “Random close packing in </a:t>
            </a:r>
          </a:p>
          <a:p>
            <a:r>
              <a:rPr lang="en-US" sz="1800" dirty="0"/>
              <a:t>p</a:t>
            </a:r>
            <a:r>
              <a:rPr lang="en-US" sz="1800" dirty="0" smtClean="0"/>
              <a:t>rotein cores,” </a:t>
            </a:r>
            <a:r>
              <a:rPr lang="en-US" sz="1800" i="1" dirty="0" smtClean="0"/>
              <a:t>Phys. Rev. E </a:t>
            </a:r>
            <a:r>
              <a:rPr lang="en-US" sz="1800" dirty="0" smtClean="0"/>
              <a:t>93 (2016) 032415.</a:t>
            </a:r>
          </a:p>
          <a:p>
            <a:r>
              <a:rPr lang="en-US" sz="1800" dirty="0"/>
              <a:t>7</a:t>
            </a:r>
            <a:r>
              <a:rPr lang="en-US" sz="1800" dirty="0" smtClean="0"/>
              <a:t>. </a:t>
            </a:r>
            <a:r>
              <a:rPr lang="en-US" sz="1800" dirty="0" smtClean="0"/>
              <a:t>A. </a:t>
            </a:r>
            <a:r>
              <a:rPr lang="en-US" sz="1800" dirty="0" err="1" smtClean="0"/>
              <a:t>Virrueta</a:t>
            </a:r>
            <a:r>
              <a:rPr lang="en-US" sz="1800" dirty="0" smtClean="0"/>
              <a:t>, C. S. O’Hern, and L. Regan, “Understanding the physical basis for the </a:t>
            </a:r>
          </a:p>
          <a:p>
            <a:r>
              <a:rPr lang="en-US" sz="1800" dirty="0"/>
              <a:t>s</a:t>
            </a:r>
            <a:r>
              <a:rPr lang="en-US" sz="1800" dirty="0" smtClean="0"/>
              <a:t>ide chain conformations of Met,” </a:t>
            </a:r>
            <a:r>
              <a:rPr lang="en-US" sz="1800" i="1" dirty="0" smtClean="0"/>
              <a:t>Proteins: Structure, Function, and Bioinformatics </a:t>
            </a:r>
            <a:r>
              <a:rPr lang="en-US" sz="1800" dirty="0" smtClean="0"/>
              <a:t>84 </a:t>
            </a:r>
          </a:p>
          <a:p>
            <a:r>
              <a:rPr lang="en-US" sz="1800" dirty="0" smtClean="0"/>
              <a:t>(2016) 900. </a:t>
            </a:r>
          </a:p>
          <a:p>
            <a:r>
              <a:rPr lang="en-US" sz="1800" dirty="0"/>
              <a:t>8</a:t>
            </a:r>
            <a:r>
              <a:rPr lang="en-US" sz="1800" dirty="0" smtClean="0"/>
              <a:t>. </a:t>
            </a:r>
            <a:r>
              <a:rPr lang="en-US" sz="1800" dirty="0" smtClean="0"/>
              <a:t>D. Caballero, W. W. Smith, C. S. O’Hern, and L. Regan, “Equilibrium transitions </a:t>
            </a:r>
          </a:p>
          <a:p>
            <a:r>
              <a:rPr lang="en-US" sz="1800" dirty="0"/>
              <a:t>b</a:t>
            </a:r>
            <a:r>
              <a:rPr lang="en-US" sz="1800" dirty="0" smtClean="0"/>
              <a:t>etween side chain conformations in </a:t>
            </a:r>
            <a:r>
              <a:rPr lang="en-US" sz="1800" dirty="0" err="1" smtClean="0"/>
              <a:t>leucine</a:t>
            </a:r>
            <a:r>
              <a:rPr lang="en-US" sz="1800" dirty="0" smtClean="0"/>
              <a:t> and isoleucine,” </a:t>
            </a:r>
            <a:r>
              <a:rPr lang="en-US" sz="1800" i="1" dirty="0" smtClean="0"/>
              <a:t>Proteins, Structure, </a:t>
            </a:r>
          </a:p>
          <a:p>
            <a:r>
              <a:rPr lang="en-US" sz="1800" i="1" dirty="0" smtClean="0"/>
              <a:t>Function, and Bioinformatics</a:t>
            </a:r>
            <a:r>
              <a:rPr lang="en-US" sz="1800" dirty="0" smtClean="0"/>
              <a:t> 83 (2015) 1488. </a:t>
            </a:r>
            <a:endParaRPr lang="en-US" sz="1800" dirty="0"/>
          </a:p>
        </p:txBody>
      </p:sp>
    </p:spTree>
    <p:extLst>
      <p:ext uri="{BB962C8B-B14F-4D97-AF65-F5344CB8AC3E}">
        <p14:creationId xmlns:p14="http://schemas.microsoft.com/office/powerpoint/2010/main" val="40643890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6 at 9.19.3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25600"/>
            <a:ext cx="9144000" cy="3596178"/>
          </a:xfrm>
          <a:prstGeom prst="rect">
            <a:avLst/>
          </a:prstGeom>
        </p:spPr>
      </p:pic>
      <p:sp>
        <p:nvSpPr>
          <p:cNvPr id="3" name="TextBox 2"/>
          <p:cNvSpPr txBox="1"/>
          <p:nvPr/>
        </p:nvSpPr>
        <p:spPr>
          <a:xfrm>
            <a:off x="1676400" y="762000"/>
            <a:ext cx="1756911" cy="830997"/>
          </a:xfrm>
          <a:prstGeom prst="rect">
            <a:avLst/>
          </a:prstGeom>
          <a:noFill/>
        </p:spPr>
        <p:txBody>
          <a:bodyPr wrap="none" rtlCol="0">
            <a:spAutoFit/>
          </a:bodyPr>
          <a:lstStyle/>
          <a:p>
            <a:r>
              <a:rPr lang="en-US" dirty="0" smtClean="0"/>
              <a:t>Intra-residue</a:t>
            </a:r>
          </a:p>
          <a:p>
            <a:r>
              <a:rPr lang="en-US" dirty="0" smtClean="0"/>
              <a:t>contacts</a:t>
            </a:r>
            <a:endParaRPr lang="en-US" dirty="0"/>
          </a:p>
        </p:txBody>
      </p:sp>
      <p:sp>
        <p:nvSpPr>
          <p:cNvPr id="4" name="TextBox 3"/>
          <p:cNvSpPr txBox="1"/>
          <p:nvPr/>
        </p:nvSpPr>
        <p:spPr>
          <a:xfrm>
            <a:off x="5101089" y="769203"/>
            <a:ext cx="1750900" cy="830997"/>
          </a:xfrm>
          <a:prstGeom prst="rect">
            <a:avLst/>
          </a:prstGeom>
          <a:noFill/>
        </p:spPr>
        <p:txBody>
          <a:bodyPr wrap="none" rtlCol="0">
            <a:spAutoFit/>
          </a:bodyPr>
          <a:lstStyle/>
          <a:p>
            <a:r>
              <a:rPr lang="en-US" dirty="0" smtClean="0"/>
              <a:t>Inter-residue</a:t>
            </a:r>
          </a:p>
          <a:p>
            <a:r>
              <a:rPr lang="en-US" dirty="0" smtClean="0"/>
              <a:t>contacts</a:t>
            </a:r>
            <a:endParaRPr lang="en-US" dirty="0"/>
          </a:p>
        </p:txBody>
      </p:sp>
    </p:spTree>
    <p:extLst>
      <p:ext uri="{BB962C8B-B14F-4D97-AF65-F5344CB8AC3E}">
        <p14:creationId xmlns:p14="http://schemas.microsoft.com/office/powerpoint/2010/main" val="189921989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b="49136"/>
          <a:stretch/>
        </p:blipFill>
        <p:spPr>
          <a:xfrm>
            <a:off x="762000" y="1769533"/>
            <a:ext cx="7825266" cy="3488267"/>
          </a:xfrm>
          <a:prstGeom prst="rect">
            <a:avLst/>
          </a:prstGeom>
        </p:spPr>
      </p:pic>
      <p:sp>
        <p:nvSpPr>
          <p:cNvPr id="3" name="TextBox 2"/>
          <p:cNvSpPr txBox="1"/>
          <p:nvPr/>
        </p:nvSpPr>
        <p:spPr>
          <a:xfrm>
            <a:off x="1828800" y="1464733"/>
            <a:ext cx="1466755" cy="369332"/>
          </a:xfrm>
          <a:prstGeom prst="rect">
            <a:avLst/>
          </a:prstGeom>
          <a:noFill/>
        </p:spPr>
        <p:txBody>
          <a:bodyPr wrap="none" rtlCol="0">
            <a:spAutoFit/>
          </a:bodyPr>
          <a:lstStyle/>
          <a:p>
            <a:r>
              <a:rPr lang="en-US" sz="1800" dirty="0" smtClean="0"/>
              <a:t>Ile in proteins</a:t>
            </a:r>
            <a:endParaRPr lang="en-US" sz="1800" dirty="0"/>
          </a:p>
        </p:txBody>
      </p:sp>
      <p:sp>
        <p:nvSpPr>
          <p:cNvPr id="4" name="TextBox 3"/>
          <p:cNvSpPr txBox="1"/>
          <p:nvPr/>
        </p:nvSpPr>
        <p:spPr>
          <a:xfrm>
            <a:off x="5201276" y="1476401"/>
            <a:ext cx="3485524" cy="369332"/>
          </a:xfrm>
          <a:prstGeom prst="rect">
            <a:avLst/>
          </a:prstGeom>
          <a:noFill/>
        </p:spPr>
        <p:txBody>
          <a:bodyPr wrap="none" rtlCol="0">
            <a:spAutoFit/>
          </a:bodyPr>
          <a:lstStyle/>
          <a:p>
            <a:r>
              <a:rPr lang="en-US" sz="1800" dirty="0" smtClean="0"/>
              <a:t>Ile hard-sphere dipeptide prediction</a:t>
            </a:r>
            <a:endParaRPr lang="en-US" sz="1800" dirty="0"/>
          </a:p>
        </p:txBody>
      </p:sp>
      <p:sp>
        <p:nvSpPr>
          <p:cNvPr id="7" name="TextBox 6"/>
          <p:cNvSpPr txBox="1"/>
          <p:nvPr/>
        </p:nvSpPr>
        <p:spPr>
          <a:xfrm>
            <a:off x="685800" y="1671935"/>
            <a:ext cx="4572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8" name="TextBox 7"/>
          <p:cNvSpPr txBox="1"/>
          <p:nvPr/>
        </p:nvSpPr>
        <p:spPr>
          <a:xfrm>
            <a:off x="4724400" y="1600200"/>
            <a:ext cx="457200" cy="461665"/>
          </a:xfrm>
          <a:prstGeom prst="rect">
            <a:avLst/>
          </a:prstGeom>
          <a:solidFill>
            <a:schemeClr val="bg1"/>
          </a:solidFill>
        </p:spPr>
        <p:txBody>
          <a:bodyPr wrap="square" rtlCol="0">
            <a:spAutoFit/>
          </a:bodyPr>
          <a:lstStyle/>
          <a:p>
            <a:endParaRPr lang="en-US" dirty="0">
              <a:solidFill>
                <a:schemeClr val="bg1"/>
              </a:solidFill>
            </a:endParaRPr>
          </a:p>
        </p:txBody>
      </p:sp>
    </p:spTree>
    <p:extLst>
      <p:ext uri="{BB962C8B-B14F-4D97-AF65-F5344CB8AC3E}">
        <p14:creationId xmlns:p14="http://schemas.microsoft.com/office/powerpoint/2010/main" val="351692322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2.pdf"/>
          <p:cNvPicPr>
            <a:picLocks noChangeAspect="1"/>
          </p:cNvPicPr>
          <p:nvPr/>
        </p:nvPicPr>
        <p:blipFill rotWithShape="1">
          <a:blip r:embed="rId2">
            <a:extLst>
              <a:ext uri="{28A0092B-C50C-407E-A947-70E740481C1C}">
                <a14:useLocalDpi xmlns:a14="http://schemas.microsoft.com/office/drawing/2010/main" val="0"/>
              </a:ext>
            </a:extLst>
          </a:blip>
          <a:srcRect t="49136"/>
          <a:stretch/>
        </p:blipFill>
        <p:spPr>
          <a:xfrm>
            <a:off x="762000" y="1447800"/>
            <a:ext cx="7825266" cy="3488267"/>
          </a:xfrm>
          <a:prstGeom prst="rect">
            <a:avLst/>
          </a:prstGeom>
        </p:spPr>
      </p:pic>
      <p:sp>
        <p:nvSpPr>
          <p:cNvPr id="3" name="TextBox 2"/>
          <p:cNvSpPr txBox="1"/>
          <p:nvPr/>
        </p:nvSpPr>
        <p:spPr>
          <a:xfrm>
            <a:off x="609600" y="15195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4648200" y="1447800"/>
            <a:ext cx="609600" cy="461665"/>
          </a:xfrm>
          <a:prstGeom prst="rect">
            <a:avLst/>
          </a:prstGeom>
          <a:solidFill>
            <a:schemeClr val="bg1"/>
          </a:solidFill>
        </p:spPr>
        <p:txBody>
          <a:bodyPr wrap="square" rtlCol="0">
            <a:spAutoFit/>
          </a:bodyPr>
          <a:lstStyle/>
          <a:p>
            <a:endParaRPr lang="en-US" dirty="0"/>
          </a:p>
        </p:txBody>
      </p:sp>
      <p:sp>
        <p:nvSpPr>
          <p:cNvPr id="5" name="TextBox 4"/>
          <p:cNvSpPr txBox="1"/>
          <p:nvPr/>
        </p:nvSpPr>
        <p:spPr>
          <a:xfrm>
            <a:off x="3200400" y="381000"/>
            <a:ext cx="2774918" cy="461665"/>
          </a:xfrm>
          <a:prstGeom prst="rect">
            <a:avLst/>
          </a:prstGeom>
          <a:noFill/>
        </p:spPr>
        <p:txBody>
          <a:bodyPr wrap="none" rtlCol="0">
            <a:spAutoFit/>
          </a:bodyPr>
          <a:lstStyle/>
          <a:p>
            <a:r>
              <a:rPr lang="en-US" dirty="0" smtClean="0"/>
              <a:t>Ile56 in PDB 2NWD</a:t>
            </a:r>
            <a:endParaRPr lang="en-US" dirty="0"/>
          </a:p>
        </p:txBody>
      </p:sp>
      <p:sp>
        <p:nvSpPr>
          <p:cNvPr id="6" name="TextBox 5"/>
          <p:cNvSpPr txBox="1"/>
          <p:nvPr/>
        </p:nvSpPr>
        <p:spPr>
          <a:xfrm>
            <a:off x="1524000" y="1504890"/>
            <a:ext cx="2470698" cy="400110"/>
          </a:xfrm>
          <a:prstGeom prst="rect">
            <a:avLst/>
          </a:prstGeom>
          <a:noFill/>
        </p:spPr>
        <p:txBody>
          <a:bodyPr wrap="none" rtlCol="0">
            <a:spAutoFit/>
          </a:bodyPr>
          <a:lstStyle/>
          <a:p>
            <a:r>
              <a:rPr lang="en-US" sz="2000" dirty="0" smtClean="0"/>
              <a:t>Hard-sphere dipeptide</a:t>
            </a:r>
            <a:endParaRPr lang="en-US" sz="2000" dirty="0"/>
          </a:p>
        </p:txBody>
      </p:sp>
      <p:sp>
        <p:nvSpPr>
          <p:cNvPr id="7" name="TextBox 6"/>
          <p:cNvSpPr txBox="1"/>
          <p:nvPr/>
        </p:nvSpPr>
        <p:spPr>
          <a:xfrm>
            <a:off x="4876800" y="1447800"/>
            <a:ext cx="3608680" cy="400110"/>
          </a:xfrm>
          <a:prstGeom prst="rect">
            <a:avLst/>
          </a:prstGeom>
          <a:noFill/>
        </p:spPr>
        <p:txBody>
          <a:bodyPr wrap="none" rtlCol="0">
            <a:spAutoFit/>
          </a:bodyPr>
          <a:lstStyle/>
          <a:p>
            <a:r>
              <a:rPr lang="en-US" sz="2000" dirty="0" smtClean="0"/>
              <a:t>Hard-sphere protein environment</a:t>
            </a:r>
            <a:endParaRPr lang="en-US" sz="2000" dirty="0"/>
          </a:p>
        </p:txBody>
      </p:sp>
    </p:spTree>
    <p:extLst>
      <p:ext uri="{BB962C8B-B14F-4D97-AF65-F5344CB8AC3E}">
        <p14:creationId xmlns:p14="http://schemas.microsoft.com/office/powerpoint/2010/main" val="26851515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0"/>
            <a:ext cx="8344829" cy="6858000"/>
          </a:xfrm>
          <a:prstGeom prst="rect">
            <a:avLst/>
          </a:prstGeom>
        </p:spPr>
      </p:pic>
      <p:sp>
        <p:nvSpPr>
          <p:cNvPr id="3" name="TextBox 2"/>
          <p:cNvSpPr txBox="1"/>
          <p:nvPr/>
        </p:nvSpPr>
        <p:spPr>
          <a:xfrm>
            <a:off x="1600200" y="57090"/>
            <a:ext cx="2470698" cy="400110"/>
          </a:xfrm>
          <a:prstGeom prst="rect">
            <a:avLst/>
          </a:prstGeom>
          <a:noFill/>
        </p:spPr>
        <p:txBody>
          <a:bodyPr wrap="none" rtlCol="0">
            <a:spAutoFit/>
          </a:bodyPr>
          <a:lstStyle/>
          <a:p>
            <a:r>
              <a:rPr lang="en-US" sz="2000" dirty="0" smtClean="0"/>
              <a:t>Hard-sphere dipeptide</a:t>
            </a:r>
            <a:endParaRPr lang="en-US" sz="2000" dirty="0"/>
          </a:p>
        </p:txBody>
      </p:sp>
      <p:sp>
        <p:nvSpPr>
          <p:cNvPr id="4" name="TextBox 3"/>
          <p:cNvSpPr txBox="1"/>
          <p:nvPr/>
        </p:nvSpPr>
        <p:spPr>
          <a:xfrm>
            <a:off x="5334000" y="57090"/>
            <a:ext cx="3608680" cy="400110"/>
          </a:xfrm>
          <a:prstGeom prst="rect">
            <a:avLst/>
          </a:prstGeom>
          <a:noFill/>
        </p:spPr>
        <p:txBody>
          <a:bodyPr wrap="none" rtlCol="0">
            <a:spAutoFit/>
          </a:bodyPr>
          <a:lstStyle/>
          <a:p>
            <a:r>
              <a:rPr lang="en-US" sz="2000" dirty="0" smtClean="0"/>
              <a:t>Hard-sphere protein environment</a:t>
            </a:r>
            <a:endParaRPr lang="en-US" sz="2000" dirty="0"/>
          </a:p>
        </p:txBody>
      </p:sp>
      <p:sp>
        <p:nvSpPr>
          <p:cNvPr id="5" name="TextBox 4"/>
          <p:cNvSpPr txBox="1"/>
          <p:nvPr/>
        </p:nvSpPr>
        <p:spPr>
          <a:xfrm>
            <a:off x="0" y="1214735"/>
            <a:ext cx="646331" cy="461665"/>
          </a:xfrm>
          <a:prstGeom prst="rect">
            <a:avLst/>
          </a:prstGeom>
          <a:noFill/>
        </p:spPr>
        <p:txBody>
          <a:bodyPr wrap="none" rtlCol="0">
            <a:spAutoFit/>
          </a:bodyPr>
          <a:lstStyle/>
          <a:p>
            <a:r>
              <a:rPr lang="en-US" dirty="0" err="1" smtClean="0"/>
              <a:t>Phe</a:t>
            </a:r>
            <a:endParaRPr lang="en-US" dirty="0"/>
          </a:p>
        </p:txBody>
      </p:sp>
      <p:sp>
        <p:nvSpPr>
          <p:cNvPr id="6" name="TextBox 5"/>
          <p:cNvSpPr txBox="1"/>
          <p:nvPr/>
        </p:nvSpPr>
        <p:spPr>
          <a:xfrm>
            <a:off x="152400" y="4648200"/>
            <a:ext cx="594934" cy="461665"/>
          </a:xfrm>
          <a:prstGeom prst="rect">
            <a:avLst/>
          </a:prstGeom>
          <a:noFill/>
        </p:spPr>
        <p:txBody>
          <a:bodyPr wrap="none" rtlCol="0">
            <a:spAutoFit/>
          </a:bodyPr>
          <a:lstStyle/>
          <a:p>
            <a:r>
              <a:rPr lang="en-US" dirty="0" smtClean="0"/>
              <a:t>Val</a:t>
            </a:r>
            <a:endParaRPr lang="en-US" dirty="0"/>
          </a:p>
        </p:txBody>
      </p:sp>
    </p:spTree>
    <p:extLst>
      <p:ext uri="{BB962C8B-B14F-4D97-AF65-F5344CB8AC3E}">
        <p14:creationId xmlns:p14="http://schemas.microsoft.com/office/powerpoint/2010/main" val="354324500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4.pdf"/>
          <p:cNvPicPr>
            <a:picLocks noChangeAspect="1"/>
          </p:cNvPicPr>
          <p:nvPr/>
        </p:nvPicPr>
        <p:blipFill rotWithShape="1">
          <a:blip r:embed="rId2">
            <a:extLst>
              <a:ext uri="{28A0092B-C50C-407E-A947-70E740481C1C}">
                <a14:useLocalDpi xmlns:a14="http://schemas.microsoft.com/office/drawing/2010/main" val="0"/>
              </a:ext>
            </a:extLst>
          </a:blip>
          <a:srcRect b="48642"/>
          <a:stretch/>
        </p:blipFill>
        <p:spPr>
          <a:xfrm>
            <a:off x="685800" y="1524000"/>
            <a:ext cx="7775864" cy="3522133"/>
          </a:xfrm>
          <a:prstGeom prst="rect">
            <a:avLst/>
          </a:prstGeom>
        </p:spPr>
      </p:pic>
      <p:sp>
        <p:nvSpPr>
          <p:cNvPr id="3" name="TextBox 2"/>
          <p:cNvSpPr txBox="1"/>
          <p:nvPr/>
        </p:nvSpPr>
        <p:spPr>
          <a:xfrm>
            <a:off x="2844160" y="152400"/>
            <a:ext cx="3480440" cy="461665"/>
          </a:xfrm>
          <a:prstGeom prst="rect">
            <a:avLst/>
          </a:prstGeom>
          <a:noFill/>
        </p:spPr>
        <p:txBody>
          <a:bodyPr wrap="none" rtlCol="0">
            <a:spAutoFit/>
          </a:bodyPr>
          <a:lstStyle/>
          <a:p>
            <a:r>
              <a:rPr lang="en-US" dirty="0" smtClean="0"/>
              <a:t>Ile in Protein Environment</a:t>
            </a:r>
            <a:endParaRPr lang="en-US" dirty="0"/>
          </a:p>
        </p:txBody>
      </p:sp>
      <p:sp>
        <p:nvSpPr>
          <p:cNvPr id="4" name="TextBox 3"/>
          <p:cNvSpPr txBox="1"/>
          <p:nvPr/>
        </p:nvSpPr>
        <p:spPr>
          <a:xfrm>
            <a:off x="1905000" y="1276290"/>
            <a:ext cx="1467193" cy="400110"/>
          </a:xfrm>
          <a:prstGeom prst="rect">
            <a:avLst/>
          </a:prstGeom>
          <a:noFill/>
        </p:spPr>
        <p:txBody>
          <a:bodyPr wrap="none" rtlCol="0">
            <a:spAutoFit/>
          </a:bodyPr>
          <a:lstStyle/>
          <a:p>
            <a:r>
              <a:rPr lang="en-US" sz="2000" dirty="0" smtClean="0"/>
              <a:t>PDB-HiQ54</a:t>
            </a:r>
            <a:endParaRPr lang="en-US" sz="2000" dirty="0"/>
          </a:p>
        </p:txBody>
      </p:sp>
      <p:sp>
        <p:nvSpPr>
          <p:cNvPr id="5" name="TextBox 4"/>
          <p:cNvSpPr txBox="1"/>
          <p:nvPr/>
        </p:nvSpPr>
        <p:spPr>
          <a:xfrm>
            <a:off x="4953000" y="1276290"/>
            <a:ext cx="3608680" cy="400110"/>
          </a:xfrm>
          <a:prstGeom prst="rect">
            <a:avLst/>
          </a:prstGeom>
          <a:noFill/>
        </p:spPr>
        <p:txBody>
          <a:bodyPr wrap="none" rtlCol="0">
            <a:spAutoFit/>
          </a:bodyPr>
          <a:lstStyle/>
          <a:p>
            <a:r>
              <a:rPr lang="en-US" sz="2000" dirty="0" smtClean="0"/>
              <a:t>Hard-sphere protein environment</a:t>
            </a:r>
            <a:endParaRPr lang="en-US" sz="2000" dirty="0"/>
          </a:p>
        </p:txBody>
      </p:sp>
    </p:spTree>
    <p:extLst>
      <p:ext uri="{BB962C8B-B14F-4D97-AF65-F5344CB8AC3E}">
        <p14:creationId xmlns:p14="http://schemas.microsoft.com/office/powerpoint/2010/main" val="8294412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extLst>
              <p:ext uri="{D42A27DB-BD31-4B8C-83A1-F6EECF244321}">
                <p14:modId xmlns:p14="http://schemas.microsoft.com/office/powerpoint/2010/main" val="511001893"/>
              </p:ext>
            </p:extLst>
          </p:nvPr>
        </p:nvGraphicFramePr>
        <p:xfrm>
          <a:off x="1824038" y="5715000"/>
          <a:ext cx="5334000" cy="762000"/>
        </p:xfrm>
        <a:graphic>
          <a:graphicData uri="http://schemas.openxmlformats.org/presentationml/2006/ole">
            <mc:AlternateContent xmlns:mc="http://schemas.openxmlformats.org/markup-compatibility/2006">
              <mc:Choice xmlns:v="urn:schemas-microsoft-com:vml" Requires="v">
                <p:oleObj spid="_x0000_s11366" name="Equation" r:id="rId3" imgW="2489200" imgH="355600" progId="Equation.3">
                  <p:embed/>
                </p:oleObj>
              </mc:Choice>
              <mc:Fallback>
                <p:oleObj name="Equation" r:id="rId3" imgW="2489200" imgH="355600" progId="Equation.3">
                  <p:embed/>
                  <p:pic>
                    <p:nvPicPr>
                      <p:cNvPr id="0" name=""/>
                      <p:cNvPicPr/>
                      <p:nvPr/>
                    </p:nvPicPr>
                    <p:blipFill>
                      <a:blip r:embed="rId4"/>
                      <a:stretch>
                        <a:fillRect/>
                      </a:stretch>
                    </p:blipFill>
                    <p:spPr>
                      <a:xfrm>
                        <a:off x="1824038" y="5715000"/>
                        <a:ext cx="5334000" cy="762000"/>
                      </a:xfrm>
                      <a:prstGeom prst="rect">
                        <a:avLst/>
                      </a:prstGeom>
                    </p:spPr>
                  </p:pic>
                </p:oleObj>
              </mc:Fallback>
            </mc:AlternateContent>
          </a:graphicData>
        </a:graphic>
      </p:graphicFrame>
      <p:sp>
        <p:nvSpPr>
          <p:cNvPr id="7" name="TextBox 6"/>
          <p:cNvSpPr txBox="1"/>
          <p:nvPr/>
        </p:nvSpPr>
        <p:spPr>
          <a:xfrm>
            <a:off x="473072" y="304800"/>
            <a:ext cx="7859393" cy="461665"/>
          </a:xfrm>
          <a:prstGeom prst="rect">
            <a:avLst/>
          </a:prstGeom>
          <a:noFill/>
        </p:spPr>
        <p:txBody>
          <a:bodyPr wrap="none" rtlCol="0">
            <a:spAutoFit/>
          </a:bodyPr>
          <a:lstStyle/>
          <a:p>
            <a:r>
              <a:rPr lang="en-US" dirty="0" smtClean="0"/>
              <a:t>Comparison between </a:t>
            </a:r>
            <a:r>
              <a:rPr lang="en-US" dirty="0" err="1"/>
              <a:t>x</a:t>
            </a:r>
            <a:r>
              <a:rPr lang="en-US" dirty="0" err="1" smtClean="0"/>
              <a:t>tal</a:t>
            </a:r>
            <a:r>
              <a:rPr lang="en-US" dirty="0" smtClean="0"/>
              <a:t> structure and hard-sphere prediction</a:t>
            </a:r>
            <a:endParaRPr lang="en-US" dirty="0"/>
          </a:p>
        </p:txBody>
      </p:sp>
      <p:sp>
        <p:nvSpPr>
          <p:cNvPr id="10" name="TextBox 9"/>
          <p:cNvSpPr txBox="1"/>
          <p:nvPr/>
        </p:nvSpPr>
        <p:spPr>
          <a:xfrm>
            <a:off x="76200" y="909935"/>
            <a:ext cx="685800" cy="461665"/>
          </a:xfrm>
          <a:prstGeom prst="rect">
            <a:avLst/>
          </a:prstGeom>
          <a:solidFill>
            <a:schemeClr val="bg1"/>
          </a:solidFill>
        </p:spPr>
        <p:txBody>
          <a:bodyPr wrap="square" rtlCol="0">
            <a:spAutoFit/>
          </a:bodyPr>
          <a:lstStyle/>
          <a:p>
            <a:endParaRPr lang="en-US" dirty="0"/>
          </a:p>
        </p:txBody>
      </p:sp>
      <p:pic>
        <p:nvPicPr>
          <p:cNvPr id="3" name="Picture 2" descr="Screen Shot 2016-12-06 at 10.30.11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52400"/>
            <a:ext cx="9144000" cy="5310018"/>
          </a:xfrm>
          <a:prstGeom prst="rect">
            <a:avLst/>
          </a:prstGeom>
        </p:spPr>
      </p:pic>
    </p:spTree>
    <p:extLst>
      <p:ext uri="{BB962C8B-B14F-4D97-AF65-F5344CB8AC3E}">
        <p14:creationId xmlns:p14="http://schemas.microsoft.com/office/powerpoint/2010/main" val="333916514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0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8200"/>
            <a:ext cx="9144000" cy="5422495"/>
          </a:xfrm>
          <a:prstGeom prst="rect">
            <a:avLst/>
          </a:prstGeom>
        </p:spPr>
      </p:pic>
    </p:spTree>
    <p:extLst>
      <p:ext uri="{BB962C8B-B14F-4D97-AF65-F5344CB8AC3E}">
        <p14:creationId xmlns:p14="http://schemas.microsoft.com/office/powerpoint/2010/main" val="39063974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33.5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9200"/>
            <a:ext cx="9144000" cy="5061009"/>
          </a:xfrm>
          <a:prstGeom prst="rect">
            <a:avLst/>
          </a:prstGeom>
        </p:spPr>
      </p:pic>
    </p:spTree>
    <p:extLst>
      <p:ext uri="{BB962C8B-B14F-4D97-AF65-F5344CB8AC3E}">
        <p14:creationId xmlns:p14="http://schemas.microsoft.com/office/powerpoint/2010/main" val="35751763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455003"/>
            <a:ext cx="7851278" cy="1200328"/>
          </a:xfrm>
          <a:prstGeom prst="rect">
            <a:avLst/>
          </a:prstGeom>
          <a:noFill/>
        </p:spPr>
        <p:txBody>
          <a:bodyPr wrap="none" rtlCol="0">
            <a:spAutoFit/>
          </a:bodyPr>
          <a:lstStyle/>
          <a:p>
            <a:r>
              <a:rPr lang="en-US" dirty="0" smtClean="0"/>
              <a:t>F. M. Richards, “The interpretation of protein structures: Total</a:t>
            </a:r>
          </a:p>
          <a:p>
            <a:r>
              <a:rPr lang="en-US" dirty="0"/>
              <a:t>v</a:t>
            </a:r>
            <a:r>
              <a:rPr lang="en-US" dirty="0" smtClean="0"/>
              <a:t>olume, group volume distributions, and packing fraction,”</a:t>
            </a:r>
          </a:p>
          <a:p>
            <a:r>
              <a:rPr lang="en-US" i="1" dirty="0" smtClean="0"/>
              <a:t>J. Mol. Biol. </a:t>
            </a:r>
            <a:r>
              <a:rPr lang="en-US" dirty="0" smtClean="0"/>
              <a:t>82 (1974) 1.   </a:t>
            </a:r>
            <a:endParaRPr lang="en-US" dirty="0"/>
          </a:p>
        </p:txBody>
      </p:sp>
      <p:sp>
        <p:nvSpPr>
          <p:cNvPr id="3" name="TextBox 2"/>
          <p:cNvSpPr txBox="1"/>
          <p:nvPr/>
        </p:nvSpPr>
        <p:spPr>
          <a:xfrm>
            <a:off x="519172" y="2979003"/>
            <a:ext cx="8091428" cy="830997"/>
          </a:xfrm>
          <a:prstGeom prst="rect">
            <a:avLst/>
          </a:prstGeom>
          <a:noFill/>
        </p:spPr>
        <p:txBody>
          <a:bodyPr wrap="none" rtlCol="0">
            <a:spAutoFit/>
          </a:bodyPr>
          <a:lstStyle/>
          <a:p>
            <a:r>
              <a:rPr lang="en-US" dirty="0" smtClean="0"/>
              <a:t>J. Liang and K. A. Dill, “Are proteins well-packed,” </a:t>
            </a:r>
            <a:r>
              <a:rPr lang="en-US" i="1" dirty="0" err="1" smtClean="0"/>
              <a:t>Biophys</a:t>
            </a:r>
            <a:r>
              <a:rPr lang="en-US" i="1" dirty="0" smtClean="0"/>
              <a:t>. J.</a:t>
            </a:r>
          </a:p>
          <a:p>
            <a:r>
              <a:rPr lang="en-US" dirty="0" smtClean="0"/>
              <a:t>81 (2001) 751. </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859940767"/>
              </p:ext>
            </p:extLst>
          </p:nvPr>
        </p:nvGraphicFramePr>
        <p:xfrm>
          <a:off x="3276600" y="4062506"/>
          <a:ext cx="1695450" cy="1728694"/>
        </p:xfrm>
        <a:graphic>
          <a:graphicData uri="http://schemas.openxmlformats.org/presentationml/2006/ole">
            <mc:AlternateContent xmlns:mc="http://schemas.openxmlformats.org/markup-compatibility/2006">
              <mc:Choice xmlns:v="urn:schemas-microsoft-com:vml" Requires="v">
                <p:oleObj spid="_x0000_s4461" name="Equation" r:id="rId4" imgW="647700" imgH="660400" progId="Equation.3">
                  <p:embed/>
                </p:oleObj>
              </mc:Choice>
              <mc:Fallback>
                <p:oleObj name="Equation" r:id="rId4" imgW="647700" imgH="660400" progId="Equation.3">
                  <p:embed/>
                  <p:pic>
                    <p:nvPicPr>
                      <p:cNvPr id="0" name=""/>
                      <p:cNvPicPr/>
                      <p:nvPr/>
                    </p:nvPicPr>
                    <p:blipFill>
                      <a:blip r:embed="rId5"/>
                      <a:stretch>
                        <a:fillRect/>
                      </a:stretch>
                    </p:blipFill>
                    <p:spPr>
                      <a:xfrm>
                        <a:off x="3276600" y="4062506"/>
                        <a:ext cx="1695450" cy="1728694"/>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518814015"/>
              </p:ext>
            </p:extLst>
          </p:nvPr>
        </p:nvGraphicFramePr>
        <p:xfrm>
          <a:off x="838200" y="4038600"/>
          <a:ext cx="2028825" cy="1130300"/>
        </p:xfrm>
        <a:graphic>
          <a:graphicData uri="http://schemas.openxmlformats.org/presentationml/2006/ole">
            <mc:AlternateContent xmlns:mc="http://schemas.openxmlformats.org/markup-compatibility/2006">
              <mc:Choice xmlns:v="urn:schemas-microsoft-com:vml" Requires="v">
                <p:oleObj spid="_x0000_s4462" name="Equation" r:id="rId6" imgW="774700" imgH="431800" progId="Equation.3">
                  <p:embed/>
                </p:oleObj>
              </mc:Choice>
              <mc:Fallback>
                <p:oleObj name="Equation" r:id="rId6" imgW="774700" imgH="431800" progId="Equation.3">
                  <p:embed/>
                  <p:pic>
                    <p:nvPicPr>
                      <p:cNvPr id="0" name=""/>
                      <p:cNvPicPr/>
                      <p:nvPr/>
                    </p:nvPicPr>
                    <p:blipFill>
                      <a:blip r:embed="rId7"/>
                      <a:stretch>
                        <a:fillRect/>
                      </a:stretch>
                    </p:blipFill>
                    <p:spPr>
                      <a:xfrm>
                        <a:off x="838200" y="4038600"/>
                        <a:ext cx="2028825" cy="1130300"/>
                      </a:xfrm>
                      <a:prstGeom prst="rect">
                        <a:avLst/>
                      </a:prstGeom>
                    </p:spPr>
                  </p:pic>
                </p:oleObj>
              </mc:Fallback>
            </mc:AlternateContent>
          </a:graphicData>
        </a:graphic>
      </p:graphicFrame>
      <p:sp>
        <p:nvSpPr>
          <p:cNvPr id="6" name="TextBox 5"/>
          <p:cNvSpPr txBox="1"/>
          <p:nvPr/>
        </p:nvSpPr>
        <p:spPr>
          <a:xfrm>
            <a:off x="5469168" y="4267200"/>
            <a:ext cx="2989032" cy="830997"/>
          </a:xfrm>
          <a:prstGeom prst="rect">
            <a:avLst/>
          </a:prstGeom>
          <a:noFill/>
        </p:spPr>
        <p:txBody>
          <a:bodyPr wrap="none" rtlCol="0">
            <a:spAutoFit/>
          </a:bodyPr>
          <a:lstStyle/>
          <a:p>
            <a:r>
              <a:rPr lang="en-US" i="1" dirty="0" err="1"/>
              <a:t>v</a:t>
            </a:r>
            <a:r>
              <a:rPr lang="en-US" baseline="-25000" dirty="0" err="1" smtClean="0"/>
              <a:t>ri</a:t>
            </a:r>
            <a:r>
              <a:rPr lang="en-US" dirty="0" smtClean="0"/>
              <a:t>=</a:t>
            </a:r>
            <a:r>
              <a:rPr lang="en-US" dirty="0" err="1" smtClean="0"/>
              <a:t>Voronoi</a:t>
            </a:r>
            <a:r>
              <a:rPr lang="en-US" dirty="0" smtClean="0"/>
              <a:t> volume of </a:t>
            </a:r>
          </a:p>
          <a:p>
            <a:r>
              <a:rPr lang="en-US" dirty="0" smtClean="0"/>
              <a:t>atom </a:t>
            </a:r>
            <a:r>
              <a:rPr lang="en-US" dirty="0" err="1" smtClean="0"/>
              <a:t>i</a:t>
            </a:r>
            <a:r>
              <a:rPr lang="en-US" dirty="0" smtClean="0"/>
              <a:t> in residue r </a:t>
            </a:r>
            <a:endParaRPr lang="en-US" dirty="0"/>
          </a:p>
        </p:txBody>
      </p:sp>
      <p:sp>
        <p:nvSpPr>
          <p:cNvPr id="7" name="TextBox 6"/>
          <p:cNvSpPr txBox="1"/>
          <p:nvPr/>
        </p:nvSpPr>
        <p:spPr>
          <a:xfrm>
            <a:off x="2286000" y="304800"/>
            <a:ext cx="4570182" cy="461665"/>
          </a:xfrm>
          <a:prstGeom prst="rect">
            <a:avLst/>
          </a:prstGeom>
          <a:noFill/>
        </p:spPr>
        <p:txBody>
          <a:bodyPr wrap="none" rtlCol="0">
            <a:spAutoFit/>
          </a:bodyPr>
          <a:lstStyle/>
          <a:p>
            <a:r>
              <a:rPr lang="en-US" dirty="0" smtClean="0">
                <a:solidFill>
                  <a:schemeClr val="accent2"/>
                </a:solidFill>
              </a:rPr>
              <a:t>Studies of Packing in Protein Cores</a:t>
            </a:r>
            <a:endParaRPr lang="en-US" dirty="0">
              <a:solidFill>
                <a:schemeClr val="accent2"/>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548429531"/>
              </p:ext>
            </p:extLst>
          </p:nvPr>
        </p:nvGraphicFramePr>
        <p:xfrm>
          <a:off x="3234266" y="5715000"/>
          <a:ext cx="2252134" cy="1066800"/>
        </p:xfrm>
        <a:graphic>
          <a:graphicData uri="http://schemas.openxmlformats.org/presentationml/2006/ole">
            <mc:AlternateContent xmlns:mc="http://schemas.openxmlformats.org/markup-compatibility/2006">
              <mc:Choice xmlns:v="urn:schemas-microsoft-com:vml" Requires="v">
                <p:oleObj spid="_x0000_s4463" name="Equation" r:id="rId8" imgW="965200" imgH="457200" progId="Equation.3">
                  <p:embed/>
                </p:oleObj>
              </mc:Choice>
              <mc:Fallback>
                <p:oleObj name="Equation" r:id="rId8" imgW="965200" imgH="457200" progId="Equation.3">
                  <p:embed/>
                  <p:pic>
                    <p:nvPicPr>
                      <p:cNvPr id="0" name=""/>
                      <p:cNvPicPr/>
                      <p:nvPr/>
                    </p:nvPicPr>
                    <p:blipFill>
                      <a:blip r:embed="rId9"/>
                      <a:stretch>
                        <a:fillRect/>
                      </a:stretch>
                    </p:blipFill>
                    <p:spPr>
                      <a:xfrm>
                        <a:off x="3234266" y="5715000"/>
                        <a:ext cx="2252134" cy="1066800"/>
                      </a:xfrm>
                      <a:prstGeom prst="rect">
                        <a:avLst/>
                      </a:prstGeom>
                    </p:spPr>
                  </p:pic>
                </p:oleObj>
              </mc:Fallback>
            </mc:AlternateContent>
          </a:graphicData>
        </a:graphic>
      </p:graphicFrame>
    </p:spTree>
    <p:extLst>
      <p:ext uri="{BB962C8B-B14F-4D97-AF65-F5344CB8AC3E}">
        <p14:creationId xmlns:p14="http://schemas.microsoft.com/office/powerpoint/2010/main" val="1338663955"/>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29000" y="228600"/>
            <a:ext cx="2708043" cy="461665"/>
          </a:xfrm>
          <a:prstGeom prst="rect">
            <a:avLst/>
          </a:prstGeom>
          <a:noFill/>
        </p:spPr>
        <p:txBody>
          <a:bodyPr wrap="none" rtlCol="0">
            <a:spAutoFit/>
          </a:bodyPr>
          <a:lstStyle/>
          <a:p>
            <a:r>
              <a:rPr lang="en-US" dirty="0" err="1" smtClean="0"/>
              <a:t>Voronoi</a:t>
            </a:r>
            <a:r>
              <a:rPr lang="en-US" dirty="0" smtClean="0"/>
              <a:t> Tessellation</a:t>
            </a:r>
            <a:endParaRPr lang="en-US" dirty="0"/>
          </a:p>
        </p:txBody>
      </p:sp>
      <p:pic>
        <p:nvPicPr>
          <p:cNvPr id="3" name="Picture 2" descr="voronoi-cells.png"/>
          <p:cNvPicPr>
            <a:picLocks noChangeAspect="1"/>
          </p:cNvPicPr>
          <p:nvPr/>
        </p:nvPicPr>
        <p:blipFill rotWithShape="1">
          <a:blip r:embed="rId2">
            <a:extLst>
              <a:ext uri="{28A0092B-C50C-407E-A947-70E740481C1C}">
                <a14:useLocalDpi xmlns:a14="http://schemas.microsoft.com/office/drawing/2010/main" val="0"/>
              </a:ext>
            </a:extLst>
          </a:blip>
          <a:srcRect l="19443" t="10493" r="24815" b="16913"/>
          <a:stretch/>
        </p:blipFill>
        <p:spPr>
          <a:xfrm>
            <a:off x="1828800" y="990600"/>
            <a:ext cx="5096933" cy="4978401"/>
          </a:xfrm>
          <a:prstGeom prst="rect">
            <a:avLst/>
          </a:prstGeom>
        </p:spPr>
      </p:pic>
    </p:spTree>
    <p:extLst>
      <p:ext uri="{BB962C8B-B14F-4D97-AF65-F5344CB8AC3E}">
        <p14:creationId xmlns:p14="http://schemas.microsoft.com/office/powerpoint/2010/main" val="9211617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557" y="3429000"/>
            <a:ext cx="9060443" cy="3416320"/>
          </a:xfrm>
          <a:prstGeom prst="rect">
            <a:avLst/>
          </a:prstGeom>
          <a:noFill/>
        </p:spPr>
        <p:txBody>
          <a:bodyPr wrap="none" rtlCol="0">
            <a:spAutoFit/>
          </a:bodyPr>
          <a:lstStyle/>
          <a:p>
            <a:r>
              <a:rPr lang="en-US" sz="3600" dirty="0" smtClean="0">
                <a:solidFill>
                  <a:schemeClr val="accent2"/>
                </a:solidFill>
              </a:rPr>
              <a:t>2. What is the packing fraction in protein cores?</a:t>
            </a:r>
          </a:p>
          <a:p>
            <a:endParaRPr lang="en-US" sz="3600" dirty="0">
              <a:solidFill>
                <a:schemeClr val="accent2"/>
              </a:solidFill>
            </a:endParaRPr>
          </a:p>
          <a:p>
            <a:endParaRPr lang="en-US" sz="3600" dirty="0" smtClean="0">
              <a:solidFill>
                <a:schemeClr val="accent2"/>
              </a:solidFill>
            </a:endParaRPr>
          </a:p>
          <a:p>
            <a:r>
              <a:rPr lang="en-US" sz="3600" dirty="0" smtClean="0">
                <a:solidFill>
                  <a:schemeClr val="accent2"/>
                </a:solidFill>
              </a:rPr>
              <a:t>3. Can simple hard-sphere model improve </a:t>
            </a:r>
          </a:p>
          <a:p>
            <a:r>
              <a:rPr lang="en-US" sz="3600" dirty="0">
                <a:solidFill>
                  <a:schemeClr val="accent2"/>
                </a:solidFill>
              </a:rPr>
              <a:t>c</a:t>
            </a:r>
            <a:r>
              <a:rPr lang="en-US" sz="3600" dirty="0" smtClean="0">
                <a:solidFill>
                  <a:schemeClr val="accent2"/>
                </a:solidFill>
              </a:rPr>
              <a:t>omputational design of protein-protein </a:t>
            </a:r>
          </a:p>
          <a:p>
            <a:r>
              <a:rPr lang="en-US" sz="3600" dirty="0" smtClean="0">
                <a:solidFill>
                  <a:schemeClr val="accent2"/>
                </a:solidFill>
              </a:rPr>
              <a:t>interactions? </a:t>
            </a:r>
            <a:endParaRPr lang="en-US" sz="3600" dirty="0">
              <a:solidFill>
                <a:schemeClr val="accent2"/>
              </a:solidFill>
            </a:endParaRPr>
          </a:p>
        </p:txBody>
      </p:sp>
      <p:sp>
        <p:nvSpPr>
          <p:cNvPr id="3" name="TextBox 2"/>
          <p:cNvSpPr txBox="1"/>
          <p:nvPr/>
        </p:nvSpPr>
        <p:spPr>
          <a:xfrm>
            <a:off x="25473" y="1277540"/>
            <a:ext cx="8902197" cy="1200329"/>
          </a:xfrm>
          <a:prstGeom prst="rect">
            <a:avLst/>
          </a:prstGeom>
          <a:noFill/>
        </p:spPr>
        <p:txBody>
          <a:bodyPr wrap="none" rtlCol="0">
            <a:spAutoFit/>
          </a:bodyPr>
          <a:lstStyle/>
          <a:p>
            <a:r>
              <a:rPr lang="en-US" sz="3600" dirty="0" smtClean="0">
                <a:solidFill>
                  <a:schemeClr val="accent2"/>
                </a:solidFill>
              </a:rPr>
              <a:t>1. Can the structural properties of protein cores </a:t>
            </a:r>
          </a:p>
          <a:p>
            <a:r>
              <a:rPr lang="en-US" sz="3600" dirty="0">
                <a:solidFill>
                  <a:schemeClr val="accent2"/>
                </a:solidFill>
              </a:rPr>
              <a:t>b</a:t>
            </a:r>
            <a:r>
              <a:rPr lang="en-US" sz="3600" dirty="0" smtClean="0">
                <a:solidFill>
                  <a:schemeClr val="accent2"/>
                </a:solidFill>
              </a:rPr>
              <a:t>e quantitatively modeled using hard-spheres? </a:t>
            </a:r>
            <a:endParaRPr lang="en-US" sz="3600" dirty="0">
              <a:solidFill>
                <a:schemeClr val="accent2"/>
              </a:solidFill>
            </a:endParaRPr>
          </a:p>
        </p:txBody>
      </p:sp>
      <p:sp>
        <p:nvSpPr>
          <p:cNvPr id="4" name="TextBox 3"/>
          <p:cNvSpPr txBox="1"/>
          <p:nvPr/>
        </p:nvSpPr>
        <p:spPr>
          <a:xfrm>
            <a:off x="1524000" y="152400"/>
            <a:ext cx="6703478" cy="584776"/>
          </a:xfrm>
          <a:prstGeom prst="rect">
            <a:avLst/>
          </a:prstGeom>
          <a:noFill/>
        </p:spPr>
        <p:txBody>
          <a:bodyPr wrap="none" rtlCol="0">
            <a:spAutoFit/>
          </a:bodyPr>
          <a:lstStyle/>
          <a:p>
            <a:r>
              <a:rPr lang="en-US" sz="3200" dirty="0" smtClean="0"/>
              <a:t>Important </a:t>
            </a:r>
            <a:r>
              <a:rPr lang="en-US" sz="3200" dirty="0"/>
              <a:t>q</a:t>
            </a:r>
            <a:r>
              <a:rPr lang="en-US" sz="3200" dirty="0" smtClean="0"/>
              <a:t>uestions for protein packing</a:t>
            </a:r>
            <a:endParaRPr lang="en-US" sz="3200" dirty="0"/>
          </a:p>
        </p:txBody>
      </p:sp>
    </p:spTree>
    <p:extLst>
      <p:ext uri="{BB962C8B-B14F-4D97-AF65-F5344CB8AC3E}">
        <p14:creationId xmlns:p14="http://schemas.microsoft.com/office/powerpoint/2010/main" val="57582049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586415970"/>
              </p:ext>
            </p:extLst>
          </p:nvPr>
        </p:nvGraphicFramePr>
        <p:xfrm>
          <a:off x="762000" y="1295400"/>
          <a:ext cx="2387600" cy="3708400"/>
        </p:xfrm>
        <a:graphic>
          <a:graphicData uri="http://schemas.openxmlformats.org/drawingml/2006/table">
            <a:tbl>
              <a:tblPr firstRow="1" bandRow="1">
                <a:tableStyleId>{5C22544A-7EE6-4342-B048-85BDC9FD1C3A}</a:tableStyleId>
              </a:tblPr>
              <a:tblGrid>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Volume</a:t>
                      </a:r>
                      <a:r>
                        <a:rPr lang="en-US" baseline="0" dirty="0" smtClean="0">
                          <a:solidFill>
                            <a:schemeClr val="tx1"/>
                          </a:solidFill>
                        </a:rPr>
                        <a:t> </a:t>
                      </a:r>
                      <a:r>
                        <a:rPr lang="en-US" baseline="0" dirty="0" err="1" smtClean="0">
                          <a:solidFill>
                            <a:schemeClr val="tx1"/>
                          </a:solidFill>
                        </a:rPr>
                        <a:t>V</a:t>
                      </a:r>
                      <a:r>
                        <a:rPr lang="en-US" baseline="-25000" dirty="0" err="1" smtClean="0">
                          <a:solidFill>
                            <a:schemeClr val="tx1"/>
                          </a:solidFill>
                        </a:rPr>
                        <a:t>r</a:t>
                      </a:r>
                      <a:r>
                        <a:rPr lang="en-US" baseline="-25000" dirty="0" smtClean="0">
                          <a:solidFill>
                            <a:schemeClr val="tx1"/>
                          </a:solidFill>
                        </a:rPr>
                        <a:t> </a:t>
                      </a:r>
                      <a:r>
                        <a:rPr lang="en-US" baseline="0" dirty="0" smtClean="0">
                          <a:solidFill>
                            <a:schemeClr val="tx1"/>
                          </a:solidFill>
                        </a:rPr>
                        <a:t>(Å</a:t>
                      </a:r>
                      <a:r>
                        <a:rPr lang="en-US" baseline="30000" dirty="0" smtClean="0">
                          <a:solidFill>
                            <a:schemeClr val="tx1"/>
                          </a:solidFill>
                        </a:rPr>
                        <a:t>3</a:t>
                      </a:r>
                      <a:r>
                        <a:rPr lang="en-US" baseline="0" dirty="0" smtClean="0">
                          <a:solidFill>
                            <a:schemeClr val="tx1"/>
                          </a:solidFill>
                        </a:rPr>
                        <a:t>)</a:t>
                      </a:r>
                      <a:endParaRPr lang="en-US" baseline="0" dirty="0">
                        <a:solidFill>
                          <a:schemeClr val="tx1"/>
                        </a:solidFill>
                      </a:endParaRPr>
                    </a:p>
                  </a:txBody>
                  <a:tcPr/>
                </a:tc>
              </a:tr>
              <a:tr h="370840">
                <a:tc>
                  <a:txBody>
                    <a:bodyPr/>
                    <a:lstStyle/>
                    <a:p>
                      <a:r>
                        <a:rPr lang="en-US" dirty="0" err="1" smtClean="0"/>
                        <a:t>Leu</a:t>
                      </a:r>
                      <a:endParaRPr lang="en-US" dirty="0"/>
                    </a:p>
                  </a:txBody>
                  <a:tcPr>
                    <a:noFill/>
                  </a:tcPr>
                </a:tc>
                <a:tc>
                  <a:txBody>
                    <a:bodyPr/>
                    <a:lstStyle/>
                    <a:p>
                      <a:r>
                        <a:rPr lang="en-US" dirty="0" smtClean="0"/>
                        <a:t>88.06</a:t>
                      </a:r>
                      <a:endParaRPr lang="en-US" dirty="0"/>
                    </a:p>
                  </a:txBody>
                  <a:tcPr>
                    <a:noFill/>
                  </a:tcPr>
                </a:tc>
              </a:tr>
              <a:tr h="370840">
                <a:tc>
                  <a:txBody>
                    <a:bodyPr/>
                    <a:lstStyle/>
                    <a:p>
                      <a:r>
                        <a:rPr lang="en-US" dirty="0" err="1" smtClean="0"/>
                        <a:t>Ala</a:t>
                      </a:r>
                      <a:endParaRPr lang="en-US" dirty="0"/>
                    </a:p>
                  </a:txBody>
                  <a:tcPr>
                    <a:noFill/>
                  </a:tcPr>
                </a:tc>
                <a:tc>
                  <a:txBody>
                    <a:bodyPr/>
                    <a:lstStyle/>
                    <a:p>
                      <a:r>
                        <a:rPr lang="en-US" dirty="0" smtClean="0"/>
                        <a:t>43.62</a:t>
                      </a:r>
                      <a:endParaRPr lang="en-US" dirty="0"/>
                    </a:p>
                  </a:txBody>
                  <a:tcPr>
                    <a:noFill/>
                  </a:tcPr>
                </a:tc>
              </a:tr>
              <a:tr h="370840">
                <a:tc>
                  <a:txBody>
                    <a:bodyPr/>
                    <a:lstStyle/>
                    <a:p>
                      <a:r>
                        <a:rPr lang="en-US" dirty="0" smtClean="0"/>
                        <a:t>Val</a:t>
                      </a:r>
                      <a:endParaRPr lang="en-US" dirty="0"/>
                    </a:p>
                  </a:txBody>
                  <a:tcPr>
                    <a:noFill/>
                  </a:tcPr>
                </a:tc>
                <a:tc>
                  <a:txBody>
                    <a:bodyPr/>
                    <a:lstStyle/>
                    <a:p>
                      <a:r>
                        <a:rPr lang="en-US" dirty="0" smtClean="0"/>
                        <a:t>72.45</a:t>
                      </a:r>
                      <a:endParaRPr lang="en-US" dirty="0"/>
                    </a:p>
                  </a:txBody>
                  <a:tcPr>
                    <a:noFill/>
                  </a:tcPr>
                </a:tc>
              </a:tr>
              <a:tr h="472440">
                <a:tc>
                  <a:txBody>
                    <a:bodyPr/>
                    <a:lstStyle/>
                    <a:p>
                      <a:r>
                        <a:rPr lang="en-US" dirty="0" smtClean="0"/>
                        <a:t>Ile</a:t>
                      </a:r>
                      <a:endParaRPr lang="en-US" dirty="0"/>
                    </a:p>
                  </a:txBody>
                  <a:tcPr>
                    <a:noFill/>
                  </a:tcPr>
                </a:tc>
                <a:tc>
                  <a:txBody>
                    <a:bodyPr/>
                    <a:lstStyle/>
                    <a:p>
                      <a:r>
                        <a:rPr lang="en-US" dirty="0" smtClean="0"/>
                        <a:t>88.13</a:t>
                      </a:r>
                      <a:endParaRPr lang="en-US" dirty="0"/>
                    </a:p>
                  </a:txBody>
                  <a:tcPr>
                    <a:noFill/>
                  </a:tcPr>
                </a:tc>
              </a:tr>
              <a:tr h="370840">
                <a:tc>
                  <a:txBody>
                    <a:bodyPr/>
                    <a:lstStyle/>
                    <a:p>
                      <a:r>
                        <a:rPr lang="en-US" dirty="0" err="1" smtClean="0"/>
                        <a:t>Gly</a:t>
                      </a:r>
                      <a:endParaRPr lang="en-US" dirty="0"/>
                    </a:p>
                  </a:txBody>
                  <a:tcPr>
                    <a:noFill/>
                  </a:tcPr>
                </a:tc>
                <a:tc>
                  <a:txBody>
                    <a:bodyPr/>
                    <a:lstStyle/>
                    <a:p>
                      <a:r>
                        <a:rPr lang="en-US" dirty="0" smtClean="0"/>
                        <a:t>30.46</a:t>
                      </a:r>
                      <a:endParaRPr lang="en-US" dirty="0"/>
                    </a:p>
                  </a:txBody>
                  <a:tcPr>
                    <a:noFill/>
                  </a:tcPr>
                </a:tc>
              </a:tr>
              <a:tr h="370840">
                <a:tc>
                  <a:txBody>
                    <a:bodyPr/>
                    <a:lstStyle/>
                    <a:p>
                      <a:r>
                        <a:rPr lang="en-US" dirty="0" err="1" smtClean="0"/>
                        <a:t>Phe</a:t>
                      </a:r>
                      <a:endParaRPr lang="en-US" dirty="0"/>
                    </a:p>
                  </a:txBody>
                  <a:tcPr>
                    <a:noFill/>
                  </a:tcPr>
                </a:tc>
                <a:tc>
                  <a:txBody>
                    <a:bodyPr/>
                    <a:lstStyle/>
                    <a:p>
                      <a:r>
                        <a:rPr lang="en-US" dirty="0" smtClean="0"/>
                        <a:t>100.66</a:t>
                      </a:r>
                      <a:endParaRPr lang="en-US" dirty="0"/>
                    </a:p>
                  </a:txBody>
                  <a:tcPr>
                    <a:noFill/>
                  </a:tcPr>
                </a:tc>
              </a:tr>
              <a:tr h="370840">
                <a:tc>
                  <a:txBody>
                    <a:bodyPr/>
                    <a:lstStyle/>
                    <a:p>
                      <a:r>
                        <a:rPr lang="en-US" dirty="0" err="1" smtClean="0"/>
                        <a:t>Cys</a:t>
                      </a:r>
                      <a:endParaRPr lang="en-US" dirty="0"/>
                    </a:p>
                  </a:txBody>
                  <a:tcPr>
                    <a:noFill/>
                  </a:tcPr>
                </a:tc>
                <a:tc>
                  <a:txBody>
                    <a:bodyPr/>
                    <a:lstStyle/>
                    <a:p>
                      <a:r>
                        <a:rPr lang="en-US" dirty="0" smtClean="0"/>
                        <a:t>61.20</a:t>
                      </a:r>
                      <a:endParaRPr lang="en-US" dirty="0"/>
                    </a:p>
                  </a:txBody>
                  <a:tcPr>
                    <a:noFill/>
                  </a:tcPr>
                </a:tc>
              </a:tr>
              <a:tr h="370840">
                <a:tc>
                  <a:txBody>
                    <a:bodyPr/>
                    <a:lstStyle/>
                    <a:p>
                      <a:r>
                        <a:rPr lang="en-US" dirty="0" smtClean="0"/>
                        <a:t>Met</a:t>
                      </a:r>
                      <a:endParaRPr lang="en-US" dirty="0"/>
                    </a:p>
                  </a:txBody>
                  <a:tcPr>
                    <a:noFill/>
                  </a:tcPr>
                </a:tc>
                <a:tc>
                  <a:txBody>
                    <a:bodyPr/>
                    <a:lstStyle/>
                    <a:p>
                      <a:r>
                        <a:rPr lang="en-US" dirty="0" smtClean="0"/>
                        <a:t>87.49</a:t>
                      </a:r>
                      <a:endParaRPr lang="en-US" dirty="0"/>
                    </a:p>
                  </a:txBody>
                  <a:tcPr>
                    <a:noFill/>
                  </a:tcPr>
                </a:tc>
              </a:tr>
            </a:tbl>
          </a:graphicData>
        </a:graphic>
      </p:graphicFrame>
      <p:sp>
        <p:nvSpPr>
          <p:cNvPr id="4" name="TextBox 3"/>
          <p:cNvSpPr txBox="1"/>
          <p:nvPr/>
        </p:nvSpPr>
        <p:spPr>
          <a:xfrm>
            <a:off x="457200" y="228600"/>
            <a:ext cx="8148685" cy="461665"/>
          </a:xfrm>
          <a:prstGeom prst="rect">
            <a:avLst/>
          </a:prstGeom>
          <a:noFill/>
        </p:spPr>
        <p:txBody>
          <a:bodyPr wrap="none" rtlCol="0">
            <a:spAutoFit/>
          </a:bodyPr>
          <a:lstStyle/>
          <a:p>
            <a:r>
              <a:rPr lang="en-US" dirty="0" smtClean="0">
                <a:solidFill>
                  <a:schemeClr val="accent2"/>
                </a:solidFill>
              </a:rPr>
              <a:t>(Non-overlap) Volumes of Core Residues w/ Explicit </a:t>
            </a:r>
            <a:r>
              <a:rPr lang="en-US" dirty="0" err="1" smtClean="0">
                <a:solidFill>
                  <a:schemeClr val="accent2"/>
                </a:solidFill>
              </a:rPr>
              <a:t>Hydrogens</a:t>
            </a:r>
            <a:endParaRPr lang="en-US" dirty="0">
              <a:solidFill>
                <a:schemeClr val="accent2"/>
              </a:solidFill>
            </a:endParaRPr>
          </a:p>
        </p:txBody>
      </p:sp>
      <p:sp>
        <p:nvSpPr>
          <p:cNvPr id="6" name="TextBox 5"/>
          <p:cNvSpPr txBox="1"/>
          <p:nvPr/>
        </p:nvSpPr>
        <p:spPr>
          <a:xfrm>
            <a:off x="4267200" y="3348335"/>
            <a:ext cx="663162" cy="461665"/>
          </a:xfrm>
          <a:prstGeom prst="rect">
            <a:avLst/>
          </a:prstGeom>
          <a:noFill/>
        </p:spPr>
        <p:txBody>
          <a:bodyPr wrap="none" rtlCol="0">
            <a:spAutoFit/>
          </a:bodyPr>
          <a:lstStyle/>
          <a:p>
            <a:r>
              <a:rPr lang="en-US" dirty="0" err="1" smtClean="0"/>
              <a:t>Leu</a:t>
            </a:r>
            <a:endParaRPr lang="en-US" dirty="0"/>
          </a:p>
        </p:txBody>
      </p:sp>
      <p:sp>
        <p:nvSpPr>
          <p:cNvPr id="8" name="TextBox 7"/>
          <p:cNvSpPr txBox="1"/>
          <p:nvPr/>
        </p:nvSpPr>
        <p:spPr>
          <a:xfrm>
            <a:off x="6644066" y="3352800"/>
            <a:ext cx="594934" cy="461665"/>
          </a:xfrm>
          <a:prstGeom prst="rect">
            <a:avLst/>
          </a:prstGeom>
          <a:noFill/>
        </p:spPr>
        <p:txBody>
          <a:bodyPr wrap="none" rtlCol="0">
            <a:spAutoFit/>
          </a:bodyPr>
          <a:lstStyle/>
          <a:p>
            <a:r>
              <a:rPr lang="en-US" dirty="0" smtClean="0"/>
              <a:t>Val</a:t>
            </a:r>
            <a:endParaRPr lang="en-US" dirty="0"/>
          </a:p>
        </p:txBody>
      </p:sp>
      <p:sp>
        <p:nvSpPr>
          <p:cNvPr id="9" name="Oval 8"/>
          <p:cNvSpPr/>
          <p:nvPr/>
        </p:nvSpPr>
        <p:spPr bwMode="auto">
          <a:xfrm>
            <a:off x="8411622"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0" name="TextBox 9"/>
          <p:cNvSpPr txBox="1"/>
          <p:nvPr/>
        </p:nvSpPr>
        <p:spPr>
          <a:xfrm>
            <a:off x="8716422" y="5193268"/>
            <a:ext cx="351378" cy="369332"/>
          </a:xfrm>
          <a:prstGeom prst="rect">
            <a:avLst/>
          </a:prstGeom>
          <a:noFill/>
        </p:spPr>
        <p:txBody>
          <a:bodyPr wrap="none" rtlCol="0">
            <a:spAutoFit/>
          </a:bodyPr>
          <a:lstStyle/>
          <a:p>
            <a:r>
              <a:rPr lang="en-US" sz="1800" dirty="0" smtClean="0"/>
              <a:t>O</a:t>
            </a:r>
            <a:endParaRPr lang="en-US" sz="1800" dirty="0"/>
          </a:p>
        </p:txBody>
      </p:sp>
      <p:sp>
        <p:nvSpPr>
          <p:cNvPr id="11" name="TextBox 10"/>
          <p:cNvSpPr txBox="1"/>
          <p:nvPr/>
        </p:nvSpPr>
        <p:spPr>
          <a:xfrm>
            <a:off x="8716422" y="5562600"/>
            <a:ext cx="338629" cy="369332"/>
          </a:xfrm>
          <a:prstGeom prst="rect">
            <a:avLst/>
          </a:prstGeom>
          <a:noFill/>
        </p:spPr>
        <p:txBody>
          <a:bodyPr wrap="none" rtlCol="0">
            <a:spAutoFit/>
          </a:bodyPr>
          <a:lstStyle/>
          <a:p>
            <a:r>
              <a:rPr lang="en-US" sz="1800" dirty="0" smtClean="0"/>
              <a:t>C</a:t>
            </a:r>
            <a:endParaRPr lang="en-US" sz="1800" dirty="0"/>
          </a:p>
        </p:txBody>
      </p:sp>
      <p:sp>
        <p:nvSpPr>
          <p:cNvPr id="12" name="TextBox 11"/>
          <p:cNvSpPr txBox="1"/>
          <p:nvPr/>
        </p:nvSpPr>
        <p:spPr>
          <a:xfrm>
            <a:off x="8716422" y="5867400"/>
            <a:ext cx="351378" cy="369332"/>
          </a:xfrm>
          <a:prstGeom prst="rect">
            <a:avLst/>
          </a:prstGeom>
          <a:noFill/>
        </p:spPr>
        <p:txBody>
          <a:bodyPr wrap="none" rtlCol="0">
            <a:spAutoFit/>
          </a:bodyPr>
          <a:lstStyle/>
          <a:p>
            <a:r>
              <a:rPr lang="en-US" sz="1800" dirty="0"/>
              <a:t>H</a:t>
            </a:r>
          </a:p>
        </p:txBody>
      </p:sp>
      <p:sp>
        <p:nvSpPr>
          <p:cNvPr id="13" name="TextBox 12"/>
          <p:cNvSpPr txBox="1"/>
          <p:nvPr/>
        </p:nvSpPr>
        <p:spPr>
          <a:xfrm>
            <a:off x="8716422" y="6336268"/>
            <a:ext cx="351378" cy="369332"/>
          </a:xfrm>
          <a:prstGeom prst="rect">
            <a:avLst/>
          </a:prstGeom>
          <a:noFill/>
        </p:spPr>
        <p:txBody>
          <a:bodyPr wrap="none" rtlCol="0">
            <a:spAutoFit/>
          </a:bodyPr>
          <a:lstStyle/>
          <a:p>
            <a:r>
              <a:rPr lang="en-US" sz="1800" dirty="0" smtClean="0"/>
              <a:t>N</a:t>
            </a:r>
            <a:endParaRPr lang="en-US" sz="1800" dirty="0"/>
          </a:p>
        </p:txBody>
      </p:sp>
      <p:sp>
        <p:nvSpPr>
          <p:cNvPr id="14" name="Oval 13"/>
          <p:cNvSpPr/>
          <p:nvPr/>
        </p:nvSpPr>
        <p:spPr bwMode="auto">
          <a:xfrm>
            <a:off x="8411622" y="5638800"/>
            <a:ext cx="228600" cy="228600"/>
          </a:xfrm>
          <a:prstGeom prst="ellipse">
            <a:avLst/>
          </a:prstGeom>
          <a:solidFill>
            <a:srgbClr val="ABBA0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5" name="Oval 14"/>
          <p:cNvSpPr/>
          <p:nvPr/>
        </p:nvSpPr>
        <p:spPr bwMode="auto">
          <a:xfrm>
            <a:off x="8411622"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411622"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pic>
        <p:nvPicPr>
          <p:cNvPr id="3" name="Picture 2" descr="spacefill-LEU.png"/>
          <p:cNvPicPr>
            <a:picLocks noChangeAspect="1"/>
          </p:cNvPicPr>
          <p:nvPr/>
        </p:nvPicPr>
        <p:blipFill rotWithShape="1">
          <a:blip r:embed="rId3">
            <a:extLst>
              <a:ext uri="{28A0092B-C50C-407E-A947-70E740481C1C}">
                <a14:useLocalDpi xmlns:a14="http://schemas.microsoft.com/office/drawing/2010/main" val="0"/>
              </a:ext>
            </a:extLst>
          </a:blip>
          <a:srcRect l="29259" t="22223" r="25062" b="24197"/>
          <a:stretch/>
        </p:blipFill>
        <p:spPr>
          <a:xfrm>
            <a:off x="3581400" y="762000"/>
            <a:ext cx="2223183" cy="2607733"/>
          </a:xfrm>
          <a:prstGeom prst="rect">
            <a:avLst/>
          </a:prstGeom>
        </p:spPr>
      </p:pic>
      <p:pic>
        <p:nvPicPr>
          <p:cNvPr id="18" name="Picture 17" descr="spacefill-VAL.png"/>
          <p:cNvPicPr>
            <a:picLocks noChangeAspect="1"/>
          </p:cNvPicPr>
          <p:nvPr/>
        </p:nvPicPr>
        <p:blipFill rotWithShape="1">
          <a:blip r:embed="rId4">
            <a:extLst>
              <a:ext uri="{28A0092B-C50C-407E-A947-70E740481C1C}">
                <a14:useLocalDpi xmlns:a14="http://schemas.microsoft.com/office/drawing/2010/main" val="0"/>
              </a:ext>
            </a:extLst>
          </a:blip>
          <a:srcRect l="25926" t="27408" r="28889" b="26667"/>
          <a:stretch/>
        </p:blipFill>
        <p:spPr>
          <a:xfrm>
            <a:off x="5715000" y="990600"/>
            <a:ext cx="2286000" cy="2323475"/>
          </a:xfrm>
          <a:prstGeom prst="rect">
            <a:avLst/>
          </a:prstGeom>
        </p:spPr>
      </p:pic>
      <p:pic>
        <p:nvPicPr>
          <p:cNvPr id="19" name="Picture 18" descr="spacefill-ILE.png"/>
          <p:cNvPicPr>
            <a:picLocks noChangeAspect="1"/>
          </p:cNvPicPr>
          <p:nvPr/>
        </p:nvPicPr>
        <p:blipFill rotWithShape="1">
          <a:blip r:embed="rId5">
            <a:extLst>
              <a:ext uri="{28A0092B-C50C-407E-A947-70E740481C1C}">
                <a14:useLocalDpi xmlns:a14="http://schemas.microsoft.com/office/drawing/2010/main" val="0"/>
              </a:ext>
            </a:extLst>
          </a:blip>
          <a:srcRect l="27037" t="24444" r="27531" b="24692"/>
          <a:stretch/>
        </p:blipFill>
        <p:spPr>
          <a:xfrm>
            <a:off x="3424150" y="3826933"/>
            <a:ext cx="2367050" cy="2650067"/>
          </a:xfrm>
          <a:prstGeom prst="rect">
            <a:avLst/>
          </a:prstGeom>
        </p:spPr>
      </p:pic>
      <p:sp>
        <p:nvSpPr>
          <p:cNvPr id="20" name="TextBox 19"/>
          <p:cNvSpPr txBox="1"/>
          <p:nvPr/>
        </p:nvSpPr>
        <p:spPr>
          <a:xfrm>
            <a:off x="4343400" y="6320135"/>
            <a:ext cx="509274" cy="461665"/>
          </a:xfrm>
          <a:prstGeom prst="rect">
            <a:avLst/>
          </a:prstGeom>
          <a:noFill/>
        </p:spPr>
        <p:txBody>
          <a:bodyPr wrap="none" rtlCol="0">
            <a:spAutoFit/>
          </a:bodyPr>
          <a:lstStyle/>
          <a:p>
            <a:r>
              <a:rPr lang="en-US" dirty="0" smtClean="0"/>
              <a:t>Ile</a:t>
            </a:r>
            <a:endParaRPr lang="en-US" dirty="0"/>
          </a:p>
        </p:txBody>
      </p:sp>
      <p:pic>
        <p:nvPicPr>
          <p:cNvPr id="21" name="Picture 20" descr="spacefill-ALA.png"/>
          <p:cNvPicPr>
            <a:picLocks noChangeAspect="1"/>
          </p:cNvPicPr>
          <p:nvPr/>
        </p:nvPicPr>
        <p:blipFill rotWithShape="1">
          <a:blip r:embed="rId6">
            <a:extLst>
              <a:ext uri="{28A0092B-C50C-407E-A947-70E740481C1C}">
                <a14:useLocalDpi xmlns:a14="http://schemas.microsoft.com/office/drawing/2010/main" val="0"/>
              </a:ext>
            </a:extLst>
          </a:blip>
          <a:srcRect l="27901" t="31111" r="28395" b="29876"/>
          <a:stretch/>
        </p:blipFill>
        <p:spPr>
          <a:xfrm>
            <a:off x="5867400" y="3953933"/>
            <a:ext cx="2314294" cy="2065867"/>
          </a:xfrm>
          <a:prstGeom prst="rect">
            <a:avLst/>
          </a:prstGeom>
        </p:spPr>
      </p:pic>
      <p:sp>
        <p:nvSpPr>
          <p:cNvPr id="22" name="TextBox 21"/>
          <p:cNvSpPr txBox="1"/>
          <p:nvPr/>
        </p:nvSpPr>
        <p:spPr>
          <a:xfrm>
            <a:off x="6805926" y="6248400"/>
            <a:ext cx="633507" cy="461665"/>
          </a:xfrm>
          <a:prstGeom prst="rect">
            <a:avLst/>
          </a:prstGeom>
          <a:noFill/>
        </p:spPr>
        <p:txBody>
          <a:bodyPr wrap="none" rtlCol="0">
            <a:spAutoFit/>
          </a:bodyPr>
          <a:lstStyle/>
          <a:p>
            <a:r>
              <a:rPr lang="en-US" dirty="0" err="1" smtClean="0"/>
              <a:t>Ala</a:t>
            </a:r>
            <a:endParaRPr lang="en-US" dirty="0"/>
          </a:p>
        </p:txBody>
      </p:sp>
    </p:spTree>
    <p:extLst>
      <p:ext uri="{BB962C8B-B14F-4D97-AF65-F5344CB8AC3E}">
        <p14:creationId xmlns:p14="http://schemas.microsoft.com/office/powerpoint/2010/main" val="253057859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2273"/>
            <a:ext cx="9144000" cy="6688127"/>
          </a:xfrm>
          <a:prstGeom prst="rect">
            <a:avLst/>
          </a:prstGeom>
        </p:spPr>
      </p:pic>
      <p:sp>
        <p:nvSpPr>
          <p:cNvPr id="3" name="TextBox 2"/>
          <p:cNvSpPr txBox="1"/>
          <p:nvPr/>
        </p:nvSpPr>
        <p:spPr>
          <a:xfrm>
            <a:off x="6096000" y="1236673"/>
            <a:ext cx="1987894" cy="461665"/>
          </a:xfrm>
          <a:prstGeom prst="rect">
            <a:avLst/>
          </a:prstGeom>
          <a:noFill/>
        </p:spPr>
        <p:txBody>
          <a:bodyPr wrap="none" rtlCol="0">
            <a:spAutoFit/>
          </a:bodyPr>
          <a:lstStyle/>
          <a:p>
            <a:r>
              <a:rPr lang="en-US" dirty="0"/>
              <a:t>e</a:t>
            </a:r>
            <a:r>
              <a:rPr lang="en-US" dirty="0" smtClean="0"/>
              <a:t>xtended atom</a:t>
            </a:r>
            <a:endParaRPr lang="en-US" dirty="0"/>
          </a:p>
        </p:txBody>
      </p:sp>
      <p:sp>
        <p:nvSpPr>
          <p:cNvPr id="4" name="TextBox 3"/>
          <p:cNvSpPr txBox="1"/>
          <p:nvPr/>
        </p:nvSpPr>
        <p:spPr>
          <a:xfrm>
            <a:off x="6096000" y="4284673"/>
            <a:ext cx="2347067" cy="461665"/>
          </a:xfrm>
          <a:prstGeom prst="rect">
            <a:avLst/>
          </a:prstGeom>
          <a:noFill/>
        </p:spPr>
        <p:txBody>
          <a:bodyPr wrap="none" rtlCol="0">
            <a:spAutoFit/>
          </a:bodyPr>
          <a:lstStyle/>
          <a:p>
            <a:r>
              <a:rPr lang="en-US" dirty="0"/>
              <a:t>e</a:t>
            </a:r>
            <a:r>
              <a:rPr lang="en-US" dirty="0" smtClean="0"/>
              <a:t>xplicit hydrogen</a:t>
            </a:r>
            <a:endParaRPr lang="en-US" dirty="0"/>
          </a:p>
        </p:txBody>
      </p:sp>
      <p:sp>
        <p:nvSpPr>
          <p:cNvPr id="5" name="TextBox 4"/>
          <p:cNvSpPr txBox="1"/>
          <p:nvPr/>
        </p:nvSpPr>
        <p:spPr>
          <a:xfrm>
            <a:off x="3810000" y="0"/>
            <a:ext cx="1868721" cy="461665"/>
          </a:xfrm>
          <a:prstGeom prst="rect">
            <a:avLst/>
          </a:prstGeom>
          <a:noFill/>
        </p:spPr>
        <p:txBody>
          <a:bodyPr wrap="none" rtlCol="0">
            <a:spAutoFit/>
          </a:bodyPr>
          <a:lstStyle/>
          <a:p>
            <a:r>
              <a:rPr lang="en-US" dirty="0" smtClean="0"/>
              <a:t>Protein Cores</a:t>
            </a:r>
            <a:endParaRPr lang="en-US" dirty="0"/>
          </a:p>
        </p:txBody>
      </p:sp>
      <p:sp>
        <p:nvSpPr>
          <p:cNvPr id="6" name="TextBox 5"/>
          <p:cNvSpPr txBox="1"/>
          <p:nvPr/>
        </p:nvSpPr>
        <p:spPr>
          <a:xfrm>
            <a:off x="0" y="2971800"/>
            <a:ext cx="533400" cy="461665"/>
          </a:xfrm>
          <a:prstGeom prst="rect">
            <a:avLst/>
          </a:prstGeom>
          <a:solidFill>
            <a:schemeClr val="bg1"/>
          </a:solidFill>
        </p:spPr>
        <p:txBody>
          <a:bodyPr wrap="square" rtlCol="0">
            <a:spAutoFit/>
          </a:bodyPr>
          <a:lstStyle/>
          <a:p>
            <a:endParaRPr lang="en-US" dirty="0"/>
          </a:p>
        </p:txBody>
      </p:sp>
      <p:sp>
        <p:nvSpPr>
          <p:cNvPr id="7" name="TextBox 6"/>
          <p:cNvSpPr txBox="1"/>
          <p:nvPr/>
        </p:nvSpPr>
        <p:spPr>
          <a:xfrm rot="16200000">
            <a:off x="-232879" y="3039256"/>
            <a:ext cx="775022" cy="461665"/>
          </a:xfrm>
          <a:prstGeom prst="rect">
            <a:avLst/>
          </a:prstGeom>
          <a:noFill/>
        </p:spPr>
        <p:txBody>
          <a:bodyPr wrap="none" rtlCol="0">
            <a:spAutoFit/>
          </a:bodyPr>
          <a:lstStyle/>
          <a:p>
            <a:r>
              <a:rPr lang="en-US" dirty="0" err="1" smtClean="0">
                <a:latin typeface="+mn-lt"/>
                <a:ea typeface="Lucida Grande"/>
                <a:cs typeface="Lucida Grande"/>
              </a:rPr>
              <a:t>ϕ</a:t>
            </a:r>
            <a:r>
              <a:rPr lang="en-US" baseline="-25000" dirty="0" err="1" smtClean="0">
                <a:latin typeface="+mn-lt"/>
                <a:ea typeface="Lucida Grande"/>
                <a:cs typeface="Lucida Grande"/>
              </a:rPr>
              <a:t>core</a:t>
            </a:r>
            <a:endParaRPr lang="en-US" baseline="-25000" dirty="0">
              <a:latin typeface="+mn-lt"/>
            </a:endParaRPr>
          </a:p>
        </p:txBody>
      </p:sp>
    </p:spTree>
    <p:extLst>
      <p:ext uri="{BB962C8B-B14F-4D97-AF65-F5344CB8AC3E}">
        <p14:creationId xmlns:p14="http://schemas.microsoft.com/office/powerpoint/2010/main" val="294820586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pacefill-ext-LEU.png"/>
          <p:cNvPicPr>
            <a:picLocks noChangeAspect="1"/>
          </p:cNvPicPr>
          <p:nvPr/>
        </p:nvPicPr>
        <p:blipFill rotWithShape="1">
          <a:blip r:embed="rId3">
            <a:extLst>
              <a:ext uri="{28A0092B-C50C-407E-A947-70E740481C1C}">
                <a14:useLocalDpi xmlns:a14="http://schemas.microsoft.com/office/drawing/2010/main" val="0"/>
              </a:ext>
            </a:extLst>
          </a:blip>
          <a:srcRect l="26173" t="22469" r="24198" b="24445"/>
          <a:stretch/>
        </p:blipFill>
        <p:spPr>
          <a:xfrm>
            <a:off x="838200" y="990600"/>
            <a:ext cx="3403601" cy="3640668"/>
          </a:xfrm>
          <a:prstGeom prst="rect">
            <a:avLst/>
          </a:prstGeom>
        </p:spPr>
      </p:pic>
      <p:pic>
        <p:nvPicPr>
          <p:cNvPr id="3" name="Picture 2" descr="spacefill-LEU.png"/>
          <p:cNvPicPr>
            <a:picLocks noChangeAspect="1"/>
          </p:cNvPicPr>
          <p:nvPr/>
        </p:nvPicPr>
        <p:blipFill rotWithShape="1">
          <a:blip r:embed="rId4">
            <a:extLst>
              <a:ext uri="{28A0092B-C50C-407E-A947-70E740481C1C}">
                <a14:useLocalDpi xmlns:a14="http://schemas.microsoft.com/office/drawing/2010/main" val="0"/>
              </a:ext>
            </a:extLst>
          </a:blip>
          <a:srcRect l="28889" t="23704" r="26666" b="24691"/>
          <a:stretch/>
        </p:blipFill>
        <p:spPr>
          <a:xfrm>
            <a:off x="5257800" y="1109133"/>
            <a:ext cx="3048000" cy="3539067"/>
          </a:xfrm>
          <a:prstGeom prst="rect">
            <a:avLst/>
          </a:prstGeom>
        </p:spPr>
      </p:pic>
      <p:sp>
        <p:nvSpPr>
          <p:cNvPr id="10" name="Oval 9"/>
          <p:cNvSpPr/>
          <p:nvPr/>
        </p:nvSpPr>
        <p:spPr bwMode="auto">
          <a:xfrm>
            <a:off x="8305800" y="5257800"/>
            <a:ext cx="228600" cy="228600"/>
          </a:xfrm>
          <a:prstGeom prst="ellipse">
            <a:avLst/>
          </a:prstGeom>
          <a:solidFill>
            <a:srgbClr val="FF0000"/>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1" name="TextBox 10"/>
          <p:cNvSpPr txBox="1"/>
          <p:nvPr/>
        </p:nvSpPr>
        <p:spPr>
          <a:xfrm>
            <a:off x="8610600" y="5193268"/>
            <a:ext cx="351378" cy="369332"/>
          </a:xfrm>
          <a:prstGeom prst="rect">
            <a:avLst/>
          </a:prstGeom>
          <a:noFill/>
        </p:spPr>
        <p:txBody>
          <a:bodyPr wrap="none" rtlCol="0">
            <a:spAutoFit/>
          </a:bodyPr>
          <a:lstStyle/>
          <a:p>
            <a:r>
              <a:rPr lang="en-US" sz="1800" dirty="0" smtClean="0"/>
              <a:t>O</a:t>
            </a:r>
            <a:endParaRPr lang="en-US" sz="1800" dirty="0"/>
          </a:p>
        </p:txBody>
      </p:sp>
      <p:sp>
        <p:nvSpPr>
          <p:cNvPr id="12" name="TextBox 11"/>
          <p:cNvSpPr txBox="1"/>
          <p:nvPr/>
        </p:nvSpPr>
        <p:spPr>
          <a:xfrm>
            <a:off x="8610600" y="5562600"/>
            <a:ext cx="338629" cy="369332"/>
          </a:xfrm>
          <a:prstGeom prst="rect">
            <a:avLst/>
          </a:prstGeom>
          <a:noFill/>
        </p:spPr>
        <p:txBody>
          <a:bodyPr wrap="none" rtlCol="0">
            <a:spAutoFit/>
          </a:bodyPr>
          <a:lstStyle/>
          <a:p>
            <a:r>
              <a:rPr lang="en-US" sz="1800" dirty="0" smtClean="0"/>
              <a:t>C</a:t>
            </a:r>
            <a:endParaRPr lang="en-US" sz="1800" dirty="0"/>
          </a:p>
        </p:txBody>
      </p:sp>
      <p:sp>
        <p:nvSpPr>
          <p:cNvPr id="13" name="TextBox 12"/>
          <p:cNvSpPr txBox="1"/>
          <p:nvPr/>
        </p:nvSpPr>
        <p:spPr>
          <a:xfrm>
            <a:off x="8610600" y="5867400"/>
            <a:ext cx="351378" cy="369332"/>
          </a:xfrm>
          <a:prstGeom prst="rect">
            <a:avLst/>
          </a:prstGeom>
          <a:noFill/>
        </p:spPr>
        <p:txBody>
          <a:bodyPr wrap="none" rtlCol="0">
            <a:spAutoFit/>
          </a:bodyPr>
          <a:lstStyle/>
          <a:p>
            <a:r>
              <a:rPr lang="en-US" sz="1800" dirty="0"/>
              <a:t>H</a:t>
            </a:r>
          </a:p>
        </p:txBody>
      </p:sp>
      <p:sp>
        <p:nvSpPr>
          <p:cNvPr id="14" name="TextBox 13"/>
          <p:cNvSpPr txBox="1"/>
          <p:nvPr/>
        </p:nvSpPr>
        <p:spPr>
          <a:xfrm>
            <a:off x="8610600" y="6336268"/>
            <a:ext cx="351378" cy="369332"/>
          </a:xfrm>
          <a:prstGeom prst="rect">
            <a:avLst/>
          </a:prstGeom>
          <a:noFill/>
        </p:spPr>
        <p:txBody>
          <a:bodyPr wrap="none" rtlCol="0">
            <a:spAutoFit/>
          </a:bodyPr>
          <a:lstStyle/>
          <a:p>
            <a:r>
              <a:rPr lang="en-US" sz="1800" dirty="0" smtClean="0"/>
              <a:t>N</a:t>
            </a:r>
            <a:endParaRPr lang="en-US" sz="1800" dirty="0"/>
          </a:p>
        </p:txBody>
      </p:sp>
      <p:sp>
        <p:nvSpPr>
          <p:cNvPr id="15" name="Oval 14"/>
          <p:cNvSpPr/>
          <p:nvPr/>
        </p:nvSpPr>
        <p:spPr bwMode="auto">
          <a:xfrm>
            <a:off x="8305800" y="5638800"/>
            <a:ext cx="228600" cy="228600"/>
          </a:xfrm>
          <a:prstGeom prst="ellipse">
            <a:avLst/>
          </a:prstGeom>
          <a:solidFill>
            <a:srgbClr val="ABBA0E"/>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6" name="Oval 15"/>
          <p:cNvSpPr/>
          <p:nvPr/>
        </p:nvSpPr>
        <p:spPr bwMode="auto">
          <a:xfrm>
            <a:off x="8305800" y="6019800"/>
            <a:ext cx="228600" cy="228600"/>
          </a:xfrm>
          <a:prstGeom prst="ellipse">
            <a:avLst/>
          </a:prstGeom>
          <a:solidFill>
            <a:schemeClr val="accent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7" name="Oval 16"/>
          <p:cNvSpPr/>
          <p:nvPr/>
        </p:nvSpPr>
        <p:spPr bwMode="auto">
          <a:xfrm>
            <a:off x="8305800" y="6400800"/>
            <a:ext cx="228600" cy="228600"/>
          </a:xfrm>
          <a:prstGeom prst="ellipse">
            <a:avLst/>
          </a:prstGeom>
          <a:solidFill>
            <a:srgbClr val="3366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8" name="TextBox 17"/>
          <p:cNvSpPr txBox="1"/>
          <p:nvPr/>
        </p:nvSpPr>
        <p:spPr>
          <a:xfrm>
            <a:off x="1676400" y="4724400"/>
            <a:ext cx="1987894" cy="830997"/>
          </a:xfrm>
          <a:prstGeom prst="rect">
            <a:avLst/>
          </a:prstGeom>
          <a:noFill/>
        </p:spPr>
        <p:txBody>
          <a:bodyPr wrap="none" rtlCol="0">
            <a:spAutoFit/>
          </a:bodyPr>
          <a:lstStyle/>
          <a:p>
            <a:r>
              <a:rPr lang="en-US" dirty="0" err="1" smtClean="0"/>
              <a:t>Leu</a:t>
            </a:r>
            <a:r>
              <a:rPr lang="en-US" dirty="0" smtClean="0"/>
              <a:t> </a:t>
            </a:r>
          </a:p>
          <a:p>
            <a:r>
              <a:rPr lang="en-US" dirty="0"/>
              <a:t>e</a:t>
            </a:r>
            <a:r>
              <a:rPr lang="en-US" dirty="0" smtClean="0"/>
              <a:t>xtended atom</a:t>
            </a:r>
            <a:endParaRPr lang="en-US" dirty="0"/>
          </a:p>
        </p:txBody>
      </p:sp>
      <p:sp>
        <p:nvSpPr>
          <p:cNvPr id="19" name="TextBox 18"/>
          <p:cNvSpPr txBox="1"/>
          <p:nvPr/>
        </p:nvSpPr>
        <p:spPr>
          <a:xfrm>
            <a:off x="5486400" y="4724400"/>
            <a:ext cx="2466841" cy="830997"/>
          </a:xfrm>
          <a:prstGeom prst="rect">
            <a:avLst/>
          </a:prstGeom>
          <a:noFill/>
        </p:spPr>
        <p:txBody>
          <a:bodyPr wrap="none" rtlCol="0">
            <a:spAutoFit/>
          </a:bodyPr>
          <a:lstStyle/>
          <a:p>
            <a:r>
              <a:rPr lang="en-US" dirty="0" err="1" smtClean="0"/>
              <a:t>Leu</a:t>
            </a:r>
            <a:r>
              <a:rPr lang="en-US" dirty="0" smtClean="0"/>
              <a:t> </a:t>
            </a:r>
          </a:p>
          <a:p>
            <a:r>
              <a:rPr lang="en-US" dirty="0"/>
              <a:t>e</a:t>
            </a:r>
            <a:r>
              <a:rPr lang="en-US" dirty="0" smtClean="0"/>
              <a:t>xplicit </a:t>
            </a:r>
            <a:r>
              <a:rPr lang="en-US" dirty="0" err="1" smtClean="0"/>
              <a:t>hydrogens</a:t>
            </a:r>
            <a:endParaRPr lang="en-US" dirty="0"/>
          </a:p>
        </p:txBody>
      </p:sp>
      <p:sp>
        <p:nvSpPr>
          <p:cNvPr id="4" name="TextBox 3"/>
          <p:cNvSpPr txBox="1"/>
          <p:nvPr/>
        </p:nvSpPr>
        <p:spPr>
          <a:xfrm>
            <a:off x="5943600" y="5715000"/>
            <a:ext cx="1512303" cy="461665"/>
          </a:xfrm>
          <a:prstGeom prst="rect">
            <a:avLst/>
          </a:prstGeom>
          <a:noFill/>
        </p:spPr>
        <p:txBody>
          <a:bodyPr wrap="none" rtlCol="0">
            <a:spAutoFit/>
          </a:bodyPr>
          <a:lstStyle/>
          <a:p>
            <a:r>
              <a:rPr lang="en-US" dirty="0" err="1" smtClean="0"/>
              <a:t>V</a:t>
            </a:r>
            <a:r>
              <a:rPr lang="en-US" baseline="-25000" dirty="0" err="1" smtClean="0"/>
              <a:t>r</a:t>
            </a:r>
            <a:r>
              <a:rPr lang="en-US" dirty="0" smtClean="0"/>
              <a:t>=88.1Å</a:t>
            </a:r>
            <a:r>
              <a:rPr lang="en-US" baseline="30000" dirty="0" smtClean="0"/>
              <a:t>3</a:t>
            </a:r>
            <a:endParaRPr lang="en-US" baseline="30000" dirty="0"/>
          </a:p>
        </p:txBody>
      </p:sp>
      <p:sp>
        <p:nvSpPr>
          <p:cNvPr id="20" name="TextBox 19"/>
          <p:cNvSpPr txBox="1"/>
          <p:nvPr/>
        </p:nvSpPr>
        <p:spPr>
          <a:xfrm>
            <a:off x="1752600" y="5710535"/>
            <a:ext cx="1666191" cy="461665"/>
          </a:xfrm>
          <a:prstGeom prst="rect">
            <a:avLst/>
          </a:prstGeom>
          <a:noFill/>
        </p:spPr>
        <p:txBody>
          <a:bodyPr wrap="none" rtlCol="0">
            <a:spAutoFit/>
          </a:bodyPr>
          <a:lstStyle/>
          <a:p>
            <a:r>
              <a:rPr lang="en-US" dirty="0" err="1" smtClean="0"/>
              <a:t>V</a:t>
            </a:r>
            <a:r>
              <a:rPr lang="en-US" baseline="-25000" dirty="0" err="1" smtClean="0"/>
              <a:t>r</a:t>
            </a:r>
            <a:r>
              <a:rPr lang="en-US" dirty="0" smtClean="0"/>
              <a:t>=107.2Å</a:t>
            </a:r>
            <a:r>
              <a:rPr lang="en-US" baseline="30000" dirty="0" smtClean="0"/>
              <a:t>3</a:t>
            </a:r>
            <a:endParaRPr lang="en-US" baseline="30000" dirty="0"/>
          </a:p>
        </p:txBody>
      </p:sp>
    </p:spTree>
    <p:extLst>
      <p:ext uri="{BB962C8B-B14F-4D97-AF65-F5344CB8AC3E}">
        <p14:creationId xmlns:p14="http://schemas.microsoft.com/office/powerpoint/2010/main" val="70067317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381000"/>
            <a:ext cx="2723823" cy="461665"/>
          </a:xfrm>
          <a:prstGeom prst="rect">
            <a:avLst/>
          </a:prstGeom>
          <a:noFill/>
        </p:spPr>
        <p:txBody>
          <a:bodyPr wrap="none" rtlCol="0">
            <a:spAutoFit/>
          </a:bodyPr>
          <a:lstStyle/>
          <a:p>
            <a:r>
              <a:rPr lang="en-US" dirty="0" smtClean="0"/>
              <a:t>Packing Simulations</a:t>
            </a:r>
            <a:endParaRPr lang="en-US" dirty="0"/>
          </a:p>
        </p:txBody>
      </p:sp>
      <p:pic>
        <p:nvPicPr>
          <p:cNvPr id="3" name="genpack-mLEU_s1208099_P1e-06-grouped.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43000" y="0"/>
            <a:ext cx="6858000" cy="6858000"/>
          </a:xfrm>
          <a:prstGeom prst="rect">
            <a:avLst/>
          </a:prstGeom>
        </p:spPr>
      </p:pic>
    </p:spTree>
    <p:extLst>
      <p:ext uri="{BB962C8B-B14F-4D97-AF65-F5344CB8AC3E}">
        <p14:creationId xmlns:p14="http://schemas.microsoft.com/office/powerpoint/2010/main" val="17029931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0"/>
            <a:ext cx="8823100" cy="6858000"/>
          </a:xfrm>
          <a:prstGeom prst="rect">
            <a:avLst/>
          </a:prstGeom>
        </p:spPr>
      </p:pic>
      <p:cxnSp>
        <p:nvCxnSpPr>
          <p:cNvPr id="4" name="Straight Connector 3"/>
          <p:cNvCxnSpPr/>
          <p:nvPr/>
        </p:nvCxnSpPr>
        <p:spPr bwMode="auto">
          <a:xfrm>
            <a:off x="1676400" y="838200"/>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371600"/>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6" name="TextBox 5"/>
          <p:cNvSpPr txBox="1"/>
          <p:nvPr/>
        </p:nvSpPr>
        <p:spPr>
          <a:xfrm>
            <a:off x="2667000" y="1143000"/>
            <a:ext cx="1947694" cy="369332"/>
          </a:xfrm>
          <a:prstGeom prst="rect">
            <a:avLst/>
          </a:prstGeom>
          <a:noFill/>
        </p:spPr>
        <p:txBody>
          <a:bodyPr wrap="none" rtlCol="0">
            <a:spAutoFit/>
          </a:bodyPr>
          <a:lstStyle/>
          <a:p>
            <a:r>
              <a:rPr lang="en-US" sz="1800" dirty="0"/>
              <a:t>p</a:t>
            </a:r>
            <a:r>
              <a:rPr lang="en-US" sz="1800" dirty="0" smtClean="0"/>
              <a:t>acking simulation</a:t>
            </a:r>
            <a:endParaRPr lang="en-US" sz="1800" dirty="0"/>
          </a:p>
        </p:txBody>
      </p:sp>
      <p:sp>
        <p:nvSpPr>
          <p:cNvPr id="7" name="TextBox 6"/>
          <p:cNvSpPr txBox="1"/>
          <p:nvPr/>
        </p:nvSpPr>
        <p:spPr>
          <a:xfrm>
            <a:off x="2667000" y="609600"/>
            <a:ext cx="1383236" cy="369332"/>
          </a:xfrm>
          <a:prstGeom prst="rect">
            <a:avLst/>
          </a:prstGeom>
          <a:noFill/>
        </p:spPr>
        <p:txBody>
          <a:bodyPr wrap="none" rtlCol="0">
            <a:spAutoFit/>
          </a:bodyPr>
          <a:lstStyle/>
          <a:p>
            <a:r>
              <a:rPr lang="en-US" sz="1800" dirty="0"/>
              <a:t>p</a:t>
            </a:r>
            <a:r>
              <a:rPr lang="en-US" sz="1800" dirty="0" smtClean="0"/>
              <a:t>rotein cores</a:t>
            </a:r>
            <a:endParaRPr lang="en-US" sz="1800" dirty="0"/>
          </a:p>
        </p:txBody>
      </p:sp>
    </p:spTree>
    <p:extLst>
      <p:ext uri="{BB962C8B-B14F-4D97-AF65-F5344CB8AC3E}">
        <p14:creationId xmlns:p14="http://schemas.microsoft.com/office/powerpoint/2010/main" val="403526827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6.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9100" y="0"/>
            <a:ext cx="5744220" cy="6858000"/>
          </a:xfrm>
          <a:prstGeom prst="rect">
            <a:avLst/>
          </a:prstGeom>
        </p:spPr>
      </p:pic>
      <p:sp>
        <p:nvSpPr>
          <p:cNvPr id="3" name="TextBox 2"/>
          <p:cNvSpPr txBox="1"/>
          <p:nvPr/>
        </p:nvSpPr>
        <p:spPr>
          <a:xfrm>
            <a:off x="7543800" y="914400"/>
            <a:ext cx="1073731" cy="830997"/>
          </a:xfrm>
          <a:prstGeom prst="rect">
            <a:avLst/>
          </a:prstGeom>
          <a:noFill/>
        </p:spPr>
        <p:txBody>
          <a:bodyPr wrap="none" rtlCol="0">
            <a:spAutoFit/>
          </a:bodyPr>
          <a:lstStyle/>
          <a:p>
            <a:r>
              <a:rPr lang="en-US" dirty="0" smtClean="0"/>
              <a:t>Protein</a:t>
            </a:r>
          </a:p>
          <a:p>
            <a:r>
              <a:rPr lang="en-US" dirty="0" smtClean="0"/>
              <a:t>cores</a:t>
            </a:r>
            <a:endParaRPr lang="en-US" dirty="0"/>
          </a:p>
        </p:txBody>
      </p:sp>
      <p:sp>
        <p:nvSpPr>
          <p:cNvPr id="4" name="TextBox 3"/>
          <p:cNvSpPr txBox="1"/>
          <p:nvPr/>
        </p:nvSpPr>
        <p:spPr>
          <a:xfrm>
            <a:off x="7391400" y="4800600"/>
            <a:ext cx="1603925" cy="830997"/>
          </a:xfrm>
          <a:prstGeom prst="rect">
            <a:avLst/>
          </a:prstGeom>
          <a:noFill/>
        </p:spPr>
        <p:txBody>
          <a:bodyPr wrap="none" rtlCol="0">
            <a:spAutoFit/>
          </a:bodyPr>
          <a:lstStyle/>
          <a:p>
            <a:r>
              <a:rPr lang="en-US" dirty="0" smtClean="0"/>
              <a:t>Packing</a:t>
            </a:r>
          </a:p>
          <a:p>
            <a:r>
              <a:rPr lang="en-US" dirty="0"/>
              <a:t>s</a:t>
            </a:r>
            <a:r>
              <a:rPr lang="en-US" dirty="0" smtClean="0"/>
              <a:t>imulations</a:t>
            </a:r>
          </a:p>
        </p:txBody>
      </p:sp>
      <p:sp>
        <p:nvSpPr>
          <p:cNvPr id="5" name="Oval 4"/>
          <p:cNvSpPr/>
          <p:nvPr/>
        </p:nvSpPr>
        <p:spPr bwMode="auto">
          <a:xfrm>
            <a:off x="5257800" y="304800"/>
            <a:ext cx="152400" cy="152400"/>
          </a:xfrm>
          <a:prstGeom prst="ellipse">
            <a:avLst/>
          </a:prstGeom>
          <a:noFill/>
          <a:ln w="9525" cap="flat" cmpd="sng" algn="ctr">
            <a:solidFill>
              <a:srgbClr val="3366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6" name="Multiply 5"/>
          <p:cNvSpPr/>
          <p:nvPr/>
        </p:nvSpPr>
        <p:spPr bwMode="auto">
          <a:xfrm>
            <a:off x="5257800" y="685800"/>
            <a:ext cx="228600" cy="228600"/>
          </a:xfrm>
          <a:prstGeom prst="mathMultiply">
            <a:avLst/>
          </a:prstGeom>
          <a:solidFill>
            <a:srgbClr val="ABBA0E"/>
          </a:solidFill>
          <a:ln w="9525" cap="flat" cmpd="sng" algn="ctr">
            <a:solidFill>
              <a:srgbClr val="ABBA0E"/>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7" name="Decision 6"/>
          <p:cNvSpPr/>
          <p:nvPr/>
        </p:nvSpPr>
        <p:spPr bwMode="auto">
          <a:xfrm>
            <a:off x="5257800" y="1066800"/>
            <a:ext cx="228600" cy="228600"/>
          </a:xfrm>
          <a:prstGeom prst="flowChartDecision">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8" name="Extract 7"/>
          <p:cNvSpPr/>
          <p:nvPr/>
        </p:nvSpPr>
        <p:spPr bwMode="auto">
          <a:xfrm>
            <a:off x="5257800" y="1524000"/>
            <a:ext cx="228600" cy="228600"/>
          </a:xfrm>
          <a:prstGeom prst="flowChartExtract">
            <a:avLst/>
          </a:prstGeom>
          <a:noFill/>
          <a:ln w="9525" cap="flat" cmpd="sng" algn="ctr">
            <a:solidFill>
              <a:srgbClr val="1FDFE3"/>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cxnSp>
        <p:nvCxnSpPr>
          <p:cNvPr id="10" name="Straight Connector 9"/>
          <p:cNvCxnSpPr/>
          <p:nvPr/>
        </p:nvCxnSpPr>
        <p:spPr bwMode="auto">
          <a:xfrm>
            <a:off x="6324600" y="381000"/>
            <a:ext cx="457200" cy="0"/>
          </a:xfrm>
          <a:prstGeom prst="line">
            <a:avLst/>
          </a:prstGeom>
          <a:solidFill>
            <a:schemeClr val="accent1"/>
          </a:solidFill>
          <a:ln w="9525" cap="flat" cmpd="sng" algn="ctr">
            <a:solidFill>
              <a:srgbClr val="00009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Merge 10"/>
          <p:cNvSpPr/>
          <p:nvPr/>
        </p:nvSpPr>
        <p:spPr bwMode="auto">
          <a:xfrm>
            <a:off x="6477000" y="685800"/>
            <a:ext cx="228600" cy="228600"/>
          </a:xfrm>
          <a:prstGeom prst="flowChartMerge">
            <a:avLst/>
          </a:prstGeom>
          <a:noFill/>
          <a:ln w="9525" cap="flat" cmpd="sng" algn="ctr">
            <a:solidFill>
              <a:srgbClr val="FFBF2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endParaRPr>
          </a:p>
        </p:txBody>
      </p:sp>
      <p:sp>
        <p:nvSpPr>
          <p:cNvPr id="13" name="TextBox 12"/>
          <p:cNvSpPr txBox="1"/>
          <p:nvPr/>
        </p:nvSpPr>
        <p:spPr>
          <a:xfrm>
            <a:off x="5486400" y="152400"/>
            <a:ext cx="530915" cy="369332"/>
          </a:xfrm>
          <a:prstGeom prst="rect">
            <a:avLst/>
          </a:prstGeom>
          <a:noFill/>
        </p:spPr>
        <p:txBody>
          <a:bodyPr wrap="none" rtlCol="0">
            <a:spAutoFit/>
          </a:bodyPr>
          <a:lstStyle/>
          <a:p>
            <a:r>
              <a:rPr lang="en-US" sz="1800" dirty="0" err="1" smtClean="0"/>
              <a:t>Ala</a:t>
            </a:r>
            <a:endParaRPr lang="en-US" sz="1800" dirty="0"/>
          </a:p>
        </p:txBody>
      </p:sp>
      <p:sp>
        <p:nvSpPr>
          <p:cNvPr id="14" name="TextBox 13"/>
          <p:cNvSpPr txBox="1"/>
          <p:nvPr/>
        </p:nvSpPr>
        <p:spPr>
          <a:xfrm>
            <a:off x="5515478" y="621268"/>
            <a:ext cx="428122" cy="369332"/>
          </a:xfrm>
          <a:prstGeom prst="rect">
            <a:avLst/>
          </a:prstGeom>
          <a:noFill/>
        </p:spPr>
        <p:txBody>
          <a:bodyPr wrap="none" rtlCol="0">
            <a:spAutoFit/>
          </a:bodyPr>
          <a:lstStyle/>
          <a:p>
            <a:r>
              <a:rPr lang="en-US" sz="1800" dirty="0" smtClean="0"/>
              <a:t>Ile</a:t>
            </a:r>
            <a:endParaRPr lang="en-US" sz="1800" dirty="0"/>
          </a:p>
        </p:txBody>
      </p:sp>
      <p:sp>
        <p:nvSpPr>
          <p:cNvPr id="15" name="TextBox 14"/>
          <p:cNvSpPr txBox="1"/>
          <p:nvPr/>
        </p:nvSpPr>
        <p:spPr>
          <a:xfrm>
            <a:off x="5486400" y="1002268"/>
            <a:ext cx="543739" cy="369332"/>
          </a:xfrm>
          <a:prstGeom prst="rect">
            <a:avLst/>
          </a:prstGeom>
          <a:noFill/>
        </p:spPr>
        <p:txBody>
          <a:bodyPr wrap="none" rtlCol="0">
            <a:spAutoFit/>
          </a:bodyPr>
          <a:lstStyle/>
          <a:p>
            <a:r>
              <a:rPr lang="en-US" sz="1800" dirty="0" err="1" smtClean="0"/>
              <a:t>Leu</a:t>
            </a:r>
            <a:endParaRPr lang="en-US" sz="1800" dirty="0"/>
          </a:p>
        </p:txBody>
      </p:sp>
      <p:sp>
        <p:nvSpPr>
          <p:cNvPr id="16" name="TextBox 15"/>
          <p:cNvSpPr txBox="1"/>
          <p:nvPr/>
        </p:nvSpPr>
        <p:spPr>
          <a:xfrm>
            <a:off x="5486400" y="1459468"/>
            <a:ext cx="556563" cy="369332"/>
          </a:xfrm>
          <a:prstGeom prst="rect">
            <a:avLst/>
          </a:prstGeom>
          <a:noFill/>
        </p:spPr>
        <p:txBody>
          <a:bodyPr wrap="none" rtlCol="0">
            <a:spAutoFit/>
          </a:bodyPr>
          <a:lstStyle/>
          <a:p>
            <a:r>
              <a:rPr lang="en-US" sz="1800" dirty="0" smtClean="0"/>
              <a:t>Met</a:t>
            </a:r>
            <a:endParaRPr lang="en-US" sz="1800" dirty="0"/>
          </a:p>
        </p:txBody>
      </p:sp>
      <p:sp>
        <p:nvSpPr>
          <p:cNvPr id="17" name="TextBox 16"/>
          <p:cNvSpPr txBox="1"/>
          <p:nvPr/>
        </p:nvSpPr>
        <p:spPr>
          <a:xfrm>
            <a:off x="6860485" y="152400"/>
            <a:ext cx="530915" cy="369332"/>
          </a:xfrm>
          <a:prstGeom prst="rect">
            <a:avLst/>
          </a:prstGeom>
          <a:noFill/>
        </p:spPr>
        <p:txBody>
          <a:bodyPr wrap="none" rtlCol="0">
            <a:spAutoFit/>
          </a:bodyPr>
          <a:lstStyle/>
          <a:p>
            <a:r>
              <a:rPr lang="en-US" sz="1800" dirty="0" err="1" smtClean="0"/>
              <a:t>Phe</a:t>
            </a:r>
            <a:endParaRPr lang="en-US" sz="1800" dirty="0"/>
          </a:p>
        </p:txBody>
      </p:sp>
      <p:sp>
        <p:nvSpPr>
          <p:cNvPr id="18" name="TextBox 17"/>
          <p:cNvSpPr txBox="1"/>
          <p:nvPr/>
        </p:nvSpPr>
        <p:spPr>
          <a:xfrm>
            <a:off x="6858000" y="621268"/>
            <a:ext cx="505191" cy="369332"/>
          </a:xfrm>
          <a:prstGeom prst="rect">
            <a:avLst/>
          </a:prstGeom>
          <a:noFill/>
        </p:spPr>
        <p:txBody>
          <a:bodyPr wrap="none" rtlCol="0">
            <a:spAutoFit/>
          </a:bodyPr>
          <a:lstStyle/>
          <a:p>
            <a:r>
              <a:rPr lang="en-US" sz="1800" dirty="0" smtClean="0"/>
              <a:t>Val</a:t>
            </a:r>
            <a:endParaRPr lang="en-US" sz="1800" dirty="0"/>
          </a:p>
        </p:txBody>
      </p:sp>
    </p:spTree>
    <p:extLst>
      <p:ext uri="{BB962C8B-B14F-4D97-AF65-F5344CB8AC3E}">
        <p14:creationId xmlns:p14="http://schemas.microsoft.com/office/powerpoint/2010/main" val="394862971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5.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 y="0"/>
            <a:ext cx="9093896" cy="6858000"/>
          </a:xfrm>
          <a:prstGeom prst="rect">
            <a:avLst/>
          </a:prstGeom>
        </p:spPr>
      </p:pic>
      <p:cxnSp>
        <p:nvCxnSpPr>
          <p:cNvPr id="3" name="Straight Connector 2"/>
          <p:cNvCxnSpPr/>
          <p:nvPr/>
        </p:nvCxnSpPr>
        <p:spPr bwMode="auto">
          <a:xfrm>
            <a:off x="5169964" y="1154668"/>
            <a:ext cx="762000" cy="0"/>
          </a:xfrm>
          <a:prstGeom prst="line">
            <a:avLst/>
          </a:pr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4" name="Straight Connector 3"/>
          <p:cNvCxnSpPr/>
          <p:nvPr/>
        </p:nvCxnSpPr>
        <p:spPr bwMode="auto">
          <a:xfrm>
            <a:off x="5169964" y="1688068"/>
            <a:ext cx="762000" cy="0"/>
          </a:xfrm>
          <a:prstGeom prst="line">
            <a:avLst/>
          </a:prstGeom>
          <a:solidFill>
            <a:schemeClr val="accent1"/>
          </a:solidFill>
          <a:ln w="28575"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 name="TextBox 4"/>
          <p:cNvSpPr txBox="1"/>
          <p:nvPr/>
        </p:nvSpPr>
        <p:spPr>
          <a:xfrm>
            <a:off x="6160564" y="1459468"/>
            <a:ext cx="1947694" cy="369332"/>
          </a:xfrm>
          <a:prstGeom prst="rect">
            <a:avLst/>
          </a:prstGeom>
          <a:noFill/>
        </p:spPr>
        <p:txBody>
          <a:bodyPr wrap="none" rtlCol="0">
            <a:spAutoFit/>
          </a:bodyPr>
          <a:lstStyle/>
          <a:p>
            <a:r>
              <a:rPr lang="en-US" sz="1800" dirty="0"/>
              <a:t>p</a:t>
            </a:r>
            <a:r>
              <a:rPr lang="en-US" sz="1800" dirty="0" smtClean="0"/>
              <a:t>acking simulation</a:t>
            </a:r>
            <a:endParaRPr lang="en-US" sz="1800" dirty="0"/>
          </a:p>
        </p:txBody>
      </p:sp>
      <p:sp>
        <p:nvSpPr>
          <p:cNvPr id="6" name="TextBox 5"/>
          <p:cNvSpPr txBox="1"/>
          <p:nvPr/>
        </p:nvSpPr>
        <p:spPr>
          <a:xfrm>
            <a:off x="6160564" y="926068"/>
            <a:ext cx="1383236" cy="369332"/>
          </a:xfrm>
          <a:prstGeom prst="rect">
            <a:avLst/>
          </a:prstGeom>
          <a:noFill/>
        </p:spPr>
        <p:txBody>
          <a:bodyPr wrap="none" rtlCol="0">
            <a:spAutoFit/>
          </a:bodyPr>
          <a:lstStyle/>
          <a:p>
            <a:r>
              <a:rPr lang="en-US" sz="1800" dirty="0"/>
              <a:t>p</a:t>
            </a:r>
            <a:r>
              <a:rPr lang="en-US" sz="1800" dirty="0" smtClean="0"/>
              <a:t>rotein cores</a:t>
            </a:r>
            <a:endParaRPr lang="en-US" sz="1800" dirty="0"/>
          </a:p>
        </p:txBody>
      </p:sp>
    </p:spTree>
    <p:extLst>
      <p:ext uri="{BB962C8B-B14F-4D97-AF65-F5344CB8AC3E}">
        <p14:creationId xmlns:p14="http://schemas.microsoft.com/office/powerpoint/2010/main" val="109427044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9-03-27 at 12.13.2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1767417"/>
            <a:ext cx="8940800" cy="3848100"/>
          </a:xfrm>
          <a:prstGeom prst="rect">
            <a:avLst/>
          </a:prstGeom>
        </p:spPr>
      </p:pic>
    </p:spTree>
    <p:extLst>
      <p:ext uri="{BB962C8B-B14F-4D97-AF65-F5344CB8AC3E}">
        <p14:creationId xmlns:p14="http://schemas.microsoft.com/office/powerpoint/2010/main" val="361391146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2667000"/>
            <a:ext cx="7467600" cy="461665"/>
          </a:xfrm>
          <a:prstGeom prst="rect">
            <a:avLst/>
          </a:prstGeom>
        </p:spPr>
        <p:txBody>
          <a:bodyPr wrap="square">
            <a:spAutoFit/>
          </a:bodyPr>
          <a:lstStyle/>
          <a:p>
            <a:r>
              <a:rPr lang="en-US" dirty="0"/>
              <a:t>Why </a:t>
            </a:r>
            <a:r>
              <a:rPr lang="en-US" dirty="0" smtClean="0"/>
              <a:t>is </a:t>
            </a:r>
            <a:r>
              <a:rPr lang="en-US" dirty="0"/>
              <a:t>the packing fraction of protein cores </a:t>
            </a:r>
            <a:r>
              <a:rPr lang="en-US" dirty="0" err="1" smtClean="0">
                <a:ea typeface="Lucida Grande"/>
                <a:cs typeface="Lucida Grande"/>
              </a:rPr>
              <a:t>ϕ</a:t>
            </a:r>
            <a:r>
              <a:rPr lang="en-US" dirty="0">
                <a:ea typeface="Lucida Grande"/>
                <a:cs typeface="Lucida Grande"/>
              </a:rPr>
              <a:t>&lt;0.74</a:t>
            </a:r>
            <a:r>
              <a:rPr lang="en-US" dirty="0">
                <a:latin typeface="Lucida Grande"/>
                <a:ea typeface="Lucida Grande"/>
                <a:cs typeface="Lucida Grande"/>
              </a:rPr>
              <a:t>? </a:t>
            </a:r>
            <a:endParaRPr lang="en-US" dirty="0"/>
          </a:p>
        </p:txBody>
      </p:sp>
    </p:spTree>
    <p:extLst>
      <p:ext uri="{BB962C8B-B14F-4D97-AF65-F5344CB8AC3E}">
        <p14:creationId xmlns:p14="http://schemas.microsoft.com/office/powerpoint/2010/main" val="154820441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hi0.6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865" y="4038600"/>
            <a:ext cx="1718935" cy="1676400"/>
          </a:xfrm>
          <a:prstGeom prst="rect">
            <a:avLst/>
          </a:prstGeom>
        </p:spPr>
      </p:pic>
      <p:pic>
        <p:nvPicPr>
          <p:cNvPr id="3" name="Picture 2" descr="Q6phiall.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657" y="0"/>
            <a:ext cx="10014857" cy="7010400"/>
          </a:xfrm>
          <a:prstGeom prst="rect">
            <a:avLst/>
          </a:prstGeom>
        </p:spPr>
      </p:pic>
      <p:pic>
        <p:nvPicPr>
          <p:cNvPr id="4" name="Picture 3" descr="phi0.7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200" y="2438400"/>
            <a:ext cx="1828800" cy="1775715"/>
          </a:xfrm>
          <a:prstGeom prst="rect">
            <a:avLst/>
          </a:prstGeom>
        </p:spPr>
      </p:pic>
      <p:pic>
        <p:nvPicPr>
          <p:cNvPr id="5" name="Picture 4" descr="phi0.74.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43800" y="-13326"/>
            <a:ext cx="1670974" cy="1613526"/>
          </a:xfrm>
          <a:prstGeom prst="rect">
            <a:avLst/>
          </a:prstGeom>
        </p:spPr>
      </p:pic>
      <p:cxnSp>
        <p:nvCxnSpPr>
          <p:cNvPr id="6" name="Straight Connector 5"/>
          <p:cNvCxnSpPr/>
          <p:nvPr/>
        </p:nvCxnSpPr>
        <p:spPr bwMode="auto">
          <a:xfrm>
            <a:off x="3886200" y="533400"/>
            <a:ext cx="0" cy="5257800"/>
          </a:xfrm>
          <a:prstGeom prst="line">
            <a:avLst/>
          </a:prstGeom>
          <a:solidFill>
            <a:schemeClr val="accent1"/>
          </a:solidFill>
          <a:ln w="28575" cap="flat" cmpd="sng" algn="ctr">
            <a:solidFill>
              <a:schemeClr val="tx1"/>
            </a:solidFill>
            <a:prstDash val="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8153400" y="5816024"/>
            <a:ext cx="902811" cy="584776"/>
          </a:xfrm>
          <a:prstGeom prst="rect">
            <a:avLst/>
          </a:prstGeom>
          <a:noFill/>
        </p:spPr>
        <p:txBody>
          <a:bodyPr wrap="none" rtlCol="0">
            <a:spAutoFit/>
          </a:bodyPr>
          <a:lstStyle/>
          <a:p>
            <a:r>
              <a:rPr lang="en-US" sz="3200" dirty="0" smtClean="0"/>
              <a:t>0.74</a:t>
            </a:r>
            <a:endParaRPr lang="en-US" sz="3200" dirty="0"/>
          </a:p>
        </p:txBody>
      </p:sp>
      <p:sp>
        <p:nvSpPr>
          <p:cNvPr id="8" name="TextBox 7"/>
          <p:cNvSpPr txBox="1"/>
          <p:nvPr/>
        </p:nvSpPr>
        <p:spPr>
          <a:xfrm>
            <a:off x="8077200" y="2057400"/>
            <a:ext cx="766406" cy="461665"/>
          </a:xfrm>
          <a:prstGeom prst="rect">
            <a:avLst/>
          </a:prstGeom>
          <a:noFill/>
        </p:spPr>
        <p:txBody>
          <a:bodyPr wrap="none" rtlCol="0">
            <a:spAutoFit/>
          </a:bodyPr>
          <a:lstStyle/>
          <a:p>
            <a:r>
              <a:rPr lang="en-US" dirty="0" smtClean="0"/>
              <a:t>FCC</a:t>
            </a:r>
            <a:endParaRPr lang="en-US" dirty="0"/>
          </a:p>
        </p:txBody>
      </p:sp>
      <p:sp>
        <p:nvSpPr>
          <p:cNvPr id="9" name="TextBox 8"/>
          <p:cNvSpPr txBox="1"/>
          <p:nvPr/>
        </p:nvSpPr>
        <p:spPr>
          <a:xfrm>
            <a:off x="2173750" y="685800"/>
            <a:ext cx="1223186" cy="646331"/>
          </a:xfrm>
          <a:prstGeom prst="rect">
            <a:avLst/>
          </a:prstGeom>
          <a:noFill/>
        </p:spPr>
        <p:txBody>
          <a:bodyPr wrap="none" rtlCol="0">
            <a:spAutoFit/>
          </a:bodyPr>
          <a:lstStyle/>
          <a:p>
            <a:r>
              <a:rPr lang="en-US" sz="1800" dirty="0"/>
              <a:t>u</a:t>
            </a:r>
            <a:r>
              <a:rPr lang="en-US" sz="1800" dirty="0" smtClean="0"/>
              <a:t>njammed;</a:t>
            </a:r>
          </a:p>
          <a:p>
            <a:r>
              <a:rPr lang="en-US" sz="1800" dirty="0" smtClean="0"/>
              <a:t>floppy</a:t>
            </a:r>
            <a:endParaRPr lang="en-US" sz="1800" dirty="0"/>
          </a:p>
        </p:txBody>
      </p:sp>
      <p:sp>
        <p:nvSpPr>
          <p:cNvPr id="10" name="TextBox 9"/>
          <p:cNvSpPr txBox="1"/>
          <p:nvPr/>
        </p:nvSpPr>
        <p:spPr>
          <a:xfrm>
            <a:off x="4267200" y="762000"/>
            <a:ext cx="1498853" cy="369332"/>
          </a:xfrm>
          <a:prstGeom prst="rect">
            <a:avLst/>
          </a:prstGeom>
          <a:noFill/>
        </p:spPr>
        <p:txBody>
          <a:bodyPr wrap="none" rtlCol="0">
            <a:spAutoFit/>
          </a:bodyPr>
          <a:lstStyle/>
          <a:p>
            <a:r>
              <a:rPr lang="en-US" sz="1800" dirty="0"/>
              <a:t>j</a:t>
            </a:r>
            <a:r>
              <a:rPr lang="en-US" sz="1800" dirty="0" smtClean="0"/>
              <a:t>ammed; rigid</a:t>
            </a:r>
            <a:endParaRPr lang="en-US" sz="1800" dirty="0"/>
          </a:p>
        </p:txBody>
      </p:sp>
      <p:sp>
        <p:nvSpPr>
          <p:cNvPr id="11" name="TextBox 10"/>
          <p:cNvSpPr txBox="1"/>
          <p:nvPr/>
        </p:nvSpPr>
        <p:spPr>
          <a:xfrm>
            <a:off x="4186594" y="5329535"/>
            <a:ext cx="766406" cy="461665"/>
          </a:xfrm>
          <a:prstGeom prst="rect">
            <a:avLst/>
          </a:prstGeom>
          <a:noFill/>
        </p:spPr>
        <p:txBody>
          <a:bodyPr wrap="none" rtlCol="0">
            <a:spAutoFit/>
          </a:bodyPr>
          <a:lstStyle/>
          <a:p>
            <a:r>
              <a:rPr lang="en-US" dirty="0" smtClean="0"/>
              <a:t>RCP</a:t>
            </a:r>
            <a:endParaRPr lang="en-US" dirty="0"/>
          </a:p>
        </p:txBody>
      </p:sp>
      <p:sp>
        <p:nvSpPr>
          <p:cNvPr id="12" name="TextBox 11"/>
          <p:cNvSpPr txBox="1"/>
          <p:nvPr/>
        </p:nvSpPr>
        <p:spPr>
          <a:xfrm>
            <a:off x="5105400" y="6553200"/>
            <a:ext cx="762000" cy="457200"/>
          </a:xfrm>
          <a:prstGeom prst="rect">
            <a:avLst/>
          </a:prstGeom>
          <a:solidFill>
            <a:schemeClr val="bg1"/>
          </a:solidFill>
        </p:spPr>
        <p:txBody>
          <a:bodyPr wrap="square" rtlCol="0">
            <a:spAutoFit/>
          </a:bodyPr>
          <a:lstStyle/>
          <a:p>
            <a:endParaRPr lang="en-US" dirty="0"/>
          </a:p>
        </p:txBody>
      </p:sp>
      <p:sp>
        <p:nvSpPr>
          <p:cNvPr id="13" name="TextBox 12"/>
          <p:cNvSpPr txBox="1"/>
          <p:nvPr/>
        </p:nvSpPr>
        <p:spPr>
          <a:xfrm>
            <a:off x="3095332" y="-80665"/>
            <a:ext cx="4296068" cy="461665"/>
          </a:xfrm>
          <a:prstGeom prst="rect">
            <a:avLst/>
          </a:prstGeom>
          <a:noFill/>
        </p:spPr>
        <p:txBody>
          <a:bodyPr wrap="none" rtlCol="0">
            <a:spAutoFit/>
          </a:bodyPr>
          <a:lstStyle/>
          <a:p>
            <a:r>
              <a:rPr lang="en-US" dirty="0" smtClean="0">
                <a:solidFill>
                  <a:schemeClr val="accent2"/>
                </a:solidFill>
              </a:rPr>
              <a:t>Packing of </a:t>
            </a:r>
            <a:r>
              <a:rPr lang="en-US" dirty="0" err="1" smtClean="0">
                <a:solidFill>
                  <a:schemeClr val="accent2"/>
                </a:solidFill>
              </a:rPr>
              <a:t>monodipserse</a:t>
            </a:r>
            <a:r>
              <a:rPr lang="en-US" dirty="0" smtClean="0">
                <a:solidFill>
                  <a:schemeClr val="accent2"/>
                </a:solidFill>
              </a:rPr>
              <a:t> spheres</a:t>
            </a:r>
            <a:endParaRPr lang="en-US" dirty="0">
              <a:solidFill>
                <a:schemeClr val="accent2"/>
              </a:solidFill>
            </a:endParaRPr>
          </a:p>
        </p:txBody>
      </p:sp>
      <p:sp>
        <p:nvSpPr>
          <p:cNvPr id="14" name="TextBox 13"/>
          <p:cNvSpPr txBox="1"/>
          <p:nvPr/>
        </p:nvSpPr>
        <p:spPr>
          <a:xfrm>
            <a:off x="5216840" y="6324600"/>
            <a:ext cx="421960" cy="461665"/>
          </a:xfrm>
          <a:prstGeom prst="rect">
            <a:avLst/>
          </a:prstGeom>
          <a:noFill/>
        </p:spPr>
        <p:txBody>
          <a:bodyPr wrap="none" rtlCol="0">
            <a:spAutoFit/>
          </a:bodyPr>
          <a:lstStyle/>
          <a:p>
            <a:r>
              <a:rPr lang="en-US" dirty="0" err="1" smtClean="0">
                <a:latin typeface="Lucida Grande"/>
                <a:ea typeface="Lucida Grande"/>
                <a:cs typeface="Lucida Grande"/>
              </a:rPr>
              <a:t>ϕ</a:t>
            </a:r>
            <a:endParaRPr lang="en-US" dirty="0"/>
          </a:p>
        </p:txBody>
      </p:sp>
      <p:sp>
        <p:nvSpPr>
          <p:cNvPr id="15" name="TextBox 14"/>
          <p:cNvSpPr txBox="1"/>
          <p:nvPr/>
        </p:nvSpPr>
        <p:spPr>
          <a:xfrm>
            <a:off x="-33867" y="2891135"/>
            <a:ext cx="990600" cy="461665"/>
          </a:xfrm>
          <a:prstGeom prst="rect">
            <a:avLst/>
          </a:prstGeom>
          <a:solidFill>
            <a:schemeClr val="bg1"/>
          </a:solidFill>
        </p:spPr>
        <p:txBody>
          <a:bodyPr wrap="square" rtlCol="0">
            <a:spAutoFit/>
          </a:bodyPr>
          <a:lstStyle/>
          <a:p>
            <a:endParaRPr lang="en-US" dirty="0">
              <a:solidFill>
                <a:schemeClr val="bg1"/>
              </a:solidFill>
            </a:endParaRPr>
          </a:p>
        </p:txBody>
      </p:sp>
      <p:sp>
        <p:nvSpPr>
          <p:cNvPr id="16" name="TextBox 15"/>
          <p:cNvSpPr txBox="1"/>
          <p:nvPr/>
        </p:nvSpPr>
        <p:spPr>
          <a:xfrm rot="16200000">
            <a:off x="-1219858" y="3124859"/>
            <a:ext cx="3663383" cy="461665"/>
          </a:xfrm>
          <a:prstGeom prst="rect">
            <a:avLst/>
          </a:prstGeom>
          <a:noFill/>
        </p:spPr>
        <p:txBody>
          <a:bodyPr wrap="none" rtlCol="0">
            <a:spAutoFit/>
          </a:bodyPr>
          <a:lstStyle/>
          <a:p>
            <a:r>
              <a:rPr lang="en-US" dirty="0" smtClean="0"/>
              <a:t>Bond </a:t>
            </a:r>
            <a:r>
              <a:rPr lang="en-US" dirty="0" err="1" smtClean="0"/>
              <a:t>orientational</a:t>
            </a:r>
            <a:r>
              <a:rPr lang="en-US" dirty="0" smtClean="0"/>
              <a:t> order Q</a:t>
            </a:r>
            <a:r>
              <a:rPr lang="en-US" baseline="-25000" dirty="0" smtClean="0"/>
              <a:t>6</a:t>
            </a:r>
            <a:endParaRPr lang="en-US" baseline="-25000" dirty="0"/>
          </a:p>
        </p:txBody>
      </p:sp>
    </p:spTree>
    <p:extLst>
      <p:ext uri="{BB962C8B-B14F-4D97-AF65-F5344CB8AC3E}">
        <p14:creationId xmlns:p14="http://schemas.microsoft.com/office/powerpoint/2010/main" val="108199130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G4I_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763905"/>
            <a:ext cx="4267200" cy="2893695"/>
          </a:xfrm>
          <a:prstGeom prst="rect">
            <a:avLst/>
          </a:prstGeom>
        </p:spPr>
      </p:pic>
      <p:pic>
        <p:nvPicPr>
          <p:cNvPr id="3" name="Picture 2" descr="1G4I_noSidchain-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3614023"/>
            <a:ext cx="4783744" cy="3243977"/>
          </a:xfrm>
          <a:prstGeom prst="rect">
            <a:avLst/>
          </a:prstGeom>
        </p:spPr>
      </p:pic>
      <p:sp>
        <p:nvSpPr>
          <p:cNvPr id="4" name="TextBox 3"/>
          <p:cNvSpPr txBox="1"/>
          <p:nvPr/>
        </p:nvSpPr>
        <p:spPr>
          <a:xfrm>
            <a:off x="3434022" y="8467"/>
            <a:ext cx="2966778" cy="523220"/>
          </a:xfrm>
          <a:prstGeom prst="rect">
            <a:avLst/>
          </a:prstGeom>
          <a:noFill/>
        </p:spPr>
        <p:txBody>
          <a:bodyPr wrap="none" rtlCol="0">
            <a:spAutoFit/>
          </a:bodyPr>
          <a:lstStyle/>
          <a:p>
            <a:r>
              <a:rPr lang="en-US" sz="2800" dirty="0" smtClean="0"/>
              <a:t>Protein Re-packing</a:t>
            </a:r>
            <a:endParaRPr lang="en-US" sz="2800" dirty="0"/>
          </a:p>
        </p:txBody>
      </p:sp>
      <p:sp>
        <p:nvSpPr>
          <p:cNvPr id="5" name="TextBox 4"/>
          <p:cNvSpPr txBox="1"/>
          <p:nvPr/>
        </p:nvSpPr>
        <p:spPr>
          <a:xfrm>
            <a:off x="5257800" y="1676400"/>
            <a:ext cx="2885826" cy="461665"/>
          </a:xfrm>
          <a:prstGeom prst="rect">
            <a:avLst/>
          </a:prstGeom>
          <a:noFill/>
        </p:spPr>
        <p:txBody>
          <a:bodyPr wrap="none" rtlCol="0">
            <a:spAutoFit/>
          </a:bodyPr>
          <a:lstStyle/>
          <a:p>
            <a:r>
              <a:rPr lang="en-US" dirty="0" smtClean="0"/>
              <a:t>1G4I; with </a:t>
            </a:r>
            <a:r>
              <a:rPr lang="en-US" dirty="0" err="1" smtClean="0"/>
              <a:t>sidechains</a:t>
            </a:r>
            <a:endParaRPr lang="en-US" dirty="0"/>
          </a:p>
        </p:txBody>
      </p:sp>
      <p:sp>
        <p:nvSpPr>
          <p:cNvPr id="6" name="TextBox 5"/>
          <p:cNvSpPr txBox="1"/>
          <p:nvPr/>
        </p:nvSpPr>
        <p:spPr>
          <a:xfrm>
            <a:off x="457200" y="5253335"/>
            <a:ext cx="3279113" cy="461665"/>
          </a:xfrm>
          <a:prstGeom prst="rect">
            <a:avLst/>
          </a:prstGeom>
          <a:noFill/>
        </p:spPr>
        <p:txBody>
          <a:bodyPr wrap="none" rtlCol="0">
            <a:spAutoFit/>
          </a:bodyPr>
          <a:lstStyle/>
          <a:p>
            <a:r>
              <a:rPr lang="en-US" dirty="0" smtClean="0"/>
              <a:t>1G4I; without </a:t>
            </a:r>
            <a:r>
              <a:rPr lang="en-US" dirty="0" err="1" smtClean="0"/>
              <a:t>sidechains</a:t>
            </a:r>
            <a:endParaRPr lang="en-US" dirty="0"/>
          </a:p>
        </p:txBody>
      </p:sp>
      <p:sp>
        <p:nvSpPr>
          <p:cNvPr id="7" name="TextBox 6"/>
          <p:cNvSpPr txBox="1"/>
          <p:nvPr/>
        </p:nvSpPr>
        <p:spPr>
          <a:xfrm>
            <a:off x="764089" y="3657600"/>
            <a:ext cx="3198311" cy="369332"/>
          </a:xfrm>
          <a:prstGeom prst="rect">
            <a:avLst/>
          </a:prstGeom>
          <a:noFill/>
        </p:spPr>
        <p:txBody>
          <a:bodyPr wrap="none" rtlCol="0">
            <a:spAutoFit/>
          </a:bodyPr>
          <a:lstStyle/>
          <a:p>
            <a:r>
              <a:rPr lang="en-US" sz="1800" dirty="0" smtClean="0"/>
              <a:t>Met, Tyr, Asp, Ile, </a:t>
            </a:r>
            <a:r>
              <a:rPr lang="en-US" sz="1800" dirty="0" err="1" smtClean="0"/>
              <a:t>Cys</a:t>
            </a:r>
            <a:r>
              <a:rPr lang="en-US" sz="1800" dirty="0" smtClean="0"/>
              <a:t>, Asp, </a:t>
            </a:r>
            <a:r>
              <a:rPr lang="en-US" sz="1800" dirty="0" err="1" smtClean="0"/>
              <a:t>Ala</a:t>
            </a:r>
            <a:endParaRPr lang="en-US" sz="1800" dirty="0"/>
          </a:p>
        </p:txBody>
      </p:sp>
    </p:spTree>
    <p:extLst>
      <p:ext uri="{BB962C8B-B14F-4D97-AF65-F5344CB8AC3E}">
        <p14:creationId xmlns:p14="http://schemas.microsoft.com/office/powerpoint/2010/main" val="3713328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A3.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0"/>
            <a:ext cx="8982597" cy="6858000"/>
          </a:xfrm>
          <a:prstGeom prst="rect">
            <a:avLst/>
          </a:prstGeom>
        </p:spPr>
      </p:pic>
      <p:cxnSp>
        <p:nvCxnSpPr>
          <p:cNvPr id="4" name="Straight Connector 3"/>
          <p:cNvCxnSpPr/>
          <p:nvPr/>
        </p:nvCxnSpPr>
        <p:spPr bwMode="auto">
          <a:xfrm>
            <a:off x="1676400" y="838200"/>
            <a:ext cx="914400" cy="0"/>
          </a:xfrm>
          <a:prstGeom prst="line">
            <a:avLst/>
          </a:prstGeom>
          <a:solidFill>
            <a:schemeClr val="accent1"/>
          </a:solidFill>
          <a:ln w="28575" cap="flat" cmpd="sng" algn="ctr">
            <a:solidFill>
              <a:srgbClr val="FF0000"/>
            </a:solidFill>
            <a:prstDash val="dashDot"/>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 name="Straight Connector 4"/>
          <p:cNvCxnSpPr/>
          <p:nvPr/>
        </p:nvCxnSpPr>
        <p:spPr bwMode="auto">
          <a:xfrm>
            <a:off x="1676400" y="1447800"/>
            <a:ext cx="914400" cy="0"/>
          </a:xfrm>
          <a:prstGeom prst="line">
            <a:avLst/>
          </a:prstGeom>
          <a:solidFill>
            <a:schemeClr val="accent1"/>
          </a:solidFill>
          <a:ln w="28575" cap="flat" cmpd="sng" algn="ctr">
            <a:solidFill>
              <a:srgbClr val="3366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p:nvCxnSpPr>
        <p:spPr bwMode="auto">
          <a:xfrm>
            <a:off x="1676400" y="2133600"/>
            <a:ext cx="914400" cy="0"/>
          </a:xfrm>
          <a:prstGeom prst="line">
            <a:avLst/>
          </a:prstGeom>
          <a:solidFill>
            <a:schemeClr val="accent1"/>
          </a:solidFill>
          <a:ln w="28575" cap="flat" cmpd="sng" algn="ctr">
            <a:solidFill>
              <a:schemeClr val="tx1"/>
            </a:solidFill>
            <a:prstDash val="sysDash"/>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TextBox 6"/>
          <p:cNvSpPr txBox="1"/>
          <p:nvPr/>
        </p:nvSpPr>
        <p:spPr>
          <a:xfrm>
            <a:off x="2819400" y="609600"/>
            <a:ext cx="1370700" cy="369332"/>
          </a:xfrm>
          <a:prstGeom prst="rect">
            <a:avLst/>
          </a:prstGeom>
          <a:noFill/>
        </p:spPr>
        <p:txBody>
          <a:bodyPr wrap="none" rtlCol="0">
            <a:spAutoFit/>
          </a:bodyPr>
          <a:lstStyle/>
          <a:p>
            <a:r>
              <a:rPr lang="en-US" sz="1800" dirty="0" smtClean="0"/>
              <a:t>Amino acids</a:t>
            </a:r>
            <a:endParaRPr lang="en-US" sz="1800" dirty="0"/>
          </a:p>
        </p:txBody>
      </p:sp>
      <p:sp>
        <p:nvSpPr>
          <p:cNvPr id="8" name="TextBox 7"/>
          <p:cNvSpPr txBox="1"/>
          <p:nvPr/>
        </p:nvSpPr>
        <p:spPr>
          <a:xfrm>
            <a:off x="2819400" y="1230868"/>
            <a:ext cx="2114393" cy="369332"/>
          </a:xfrm>
          <a:prstGeom prst="rect">
            <a:avLst/>
          </a:prstGeom>
          <a:noFill/>
        </p:spPr>
        <p:txBody>
          <a:bodyPr wrap="none" rtlCol="0">
            <a:spAutoFit/>
          </a:bodyPr>
          <a:lstStyle/>
          <a:p>
            <a:r>
              <a:rPr lang="en-US" sz="1800" dirty="0" err="1" smtClean="0"/>
              <a:t>Polydisperse</a:t>
            </a:r>
            <a:r>
              <a:rPr lang="en-US" sz="1800" dirty="0" smtClean="0"/>
              <a:t> spheres</a:t>
            </a:r>
            <a:endParaRPr lang="en-US" sz="1800" dirty="0"/>
          </a:p>
        </p:txBody>
      </p:sp>
      <p:sp>
        <p:nvSpPr>
          <p:cNvPr id="9" name="TextBox 8"/>
          <p:cNvSpPr txBox="1"/>
          <p:nvPr/>
        </p:nvSpPr>
        <p:spPr>
          <a:xfrm>
            <a:off x="2819400" y="1916668"/>
            <a:ext cx="2242546" cy="369332"/>
          </a:xfrm>
          <a:prstGeom prst="rect">
            <a:avLst/>
          </a:prstGeom>
          <a:noFill/>
        </p:spPr>
        <p:txBody>
          <a:bodyPr wrap="none" rtlCol="0">
            <a:spAutoFit/>
          </a:bodyPr>
          <a:lstStyle/>
          <a:p>
            <a:r>
              <a:rPr lang="en-US" sz="1800" dirty="0" smtClean="0"/>
              <a:t>Monodisperse spheres</a:t>
            </a:r>
            <a:endParaRPr lang="en-US" sz="1800" dirty="0"/>
          </a:p>
        </p:txBody>
      </p:sp>
    </p:spTree>
    <p:extLst>
      <p:ext uri="{BB962C8B-B14F-4D97-AF65-F5344CB8AC3E}">
        <p14:creationId xmlns:p14="http://schemas.microsoft.com/office/powerpoint/2010/main" val="312315214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49.3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857" y="0"/>
            <a:ext cx="7783681" cy="6858000"/>
          </a:xfrm>
          <a:prstGeom prst="rect">
            <a:avLst/>
          </a:prstGeom>
        </p:spPr>
      </p:pic>
    </p:spTree>
    <p:extLst>
      <p:ext uri="{BB962C8B-B14F-4D97-AF65-F5344CB8AC3E}">
        <p14:creationId xmlns:p14="http://schemas.microsoft.com/office/powerpoint/2010/main" val="2621619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7-02-10 at 8.50.47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0021"/>
            <a:ext cx="9144000" cy="5715000"/>
          </a:xfrm>
          <a:prstGeom prst="rect">
            <a:avLst/>
          </a:prstGeom>
        </p:spPr>
      </p:pic>
    </p:spTree>
    <p:extLst>
      <p:ext uri="{BB962C8B-B14F-4D97-AF65-F5344CB8AC3E}">
        <p14:creationId xmlns:p14="http://schemas.microsoft.com/office/powerpoint/2010/main" val="31141813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gure_1.pdf"/>
          <p:cNvPicPr>
            <a:picLocks noChangeAspect="1"/>
          </p:cNvPicPr>
          <p:nvPr/>
        </p:nvPicPr>
        <p:blipFill rotWithShape="1">
          <a:blip r:embed="rId2">
            <a:extLst>
              <a:ext uri="{28A0092B-C50C-407E-A947-70E740481C1C}">
                <a14:useLocalDpi xmlns:a14="http://schemas.microsoft.com/office/drawing/2010/main" val="0"/>
              </a:ext>
            </a:extLst>
          </a:blip>
          <a:srcRect l="2034" t="1671" r="30972" b="4427"/>
          <a:stretch/>
        </p:blipFill>
        <p:spPr>
          <a:xfrm>
            <a:off x="2065866" y="999066"/>
            <a:ext cx="5300133" cy="4758267"/>
          </a:xfrm>
          <a:prstGeom prst="rect">
            <a:avLst/>
          </a:prstGeom>
        </p:spPr>
      </p:pic>
      <p:sp>
        <p:nvSpPr>
          <p:cNvPr id="3" name="TextBox 2"/>
          <p:cNvSpPr txBox="1"/>
          <p:nvPr/>
        </p:nvSpPr>
        <p:spPr>
          <a:xfrm>
            <a:off x="1905000" y="909935"/>
            <a:ext cx="609600" cy="461665"/>
          </a:xfrm>
          <a:prstGeom prst="rect">
            <a:avLst/>
          </a:prstGeom>
          <a:solidFill>
            <a:schemeClr val="bg1"/>
          </a:solidFill>
        </p:spPr>
        <p:txBody>
          <a:bodyPr wrap="square" rtlCol="0">
            <a:spAutoFit/>
          </a:bodyPr>
          <a:lstStyle/>
          <a:p>
            <a:endParaRPr lang="en-US" dirty="0"/>
          </a:p>
        </p:txBody>
      </p:sp>
      <p:sp>
        <p:nvSpPr>
          <p:cNvPr id="4" name="TextBox 3"/>
          <p:cNvSpPr txBox="1"/>
          <p:nvPr/>
        </p:nvSpPr>
        <p:spPr>
          <a:xfrm>
            <a:off x="2514600" y="609600"/>
            <a:ext cx="1845014" cy="369332"/>
          </a:xfrm>
          <a:prstGeom prst="rect">
            <a:avLst/>
          </a:prstGeom>
          <a:noFill/>
        </p:spPr>
        <p:txBody>
          <a:bodyPr wrap="none" rtlCol="0">
            <a:spAutoFit/>
          </a:bodyPr>
          <a:lstStyle/>
          <a:p>
            <a:r>
              <a:rPr lang="en-US" sz="1800" dirty="0" smtClean="0"/>
              <a:t>Explicit hydrogen</a:t>
            </a:r>
            <a:endParaRPr lang="en-US" sz="1800" dirty="0"/>
          </a:p>
        </p:txBody>
      </p:sp>
      <p:sp>
        <p:nvSpPr>
          <p:cNvPr id="5" name="TextBox 4"/>
          <p:cNvSpPr txBox="1"/>
          <p:nvPr/>
        </p:nvSpPr>
        <p:spPr>
          <a:xfrm>
            <a:off x="4923155" y="609600"/>
            <a:ext cx="1575634" cy="369332"/>
          </a:xfrm>
          <a:prstGeom prst="rect">
            <a:avLst/>
          </a:prstGeom>
          <a:noFill/>
        </p:spPr>
        <p:txBody>
          <a:bodyPr wrap="none" rtlCol="0">
            <a:spAutoFit/>
          </a:bodyPr>
          <a:lstStyle/>
          <a:p>
            <a:r>
              <a:rPr lang="en-US" sz="1800" dirty="0" smtClean="0"/>
              <a:t>Extended atom</a:t>
            </a:r>
            <a:endParaRPr lang="en-US" sz="1800" dirty="0"/>
          </a:p>
        </p:txBody>
      </p:sp>
      <p:sp>
        <p:nvSpPr>
          <p:cNvPr id="6" name="TextBox 5"/>
          <p:cNvSpPr txBox="1"/>
          <p:nvPr/>
        </p:nvSpPr>
        <p:spPr>
          <a:xfrm>
            <a:off x="3265229" y="5574268"/>
            <a:ext cx="620971" cy="369332"/>
          </a:xfrm>
          <a:prstGeom prst="rect">
            <a:avLst/>
          </a:prstGeom>
          <a:noFill/>
        </p:spPr>
        <p:txBody>
          <a:bodyPr wrap="none" rtlCol="0">
            <a:spAutoFit/>
          </a:bodyPr>
          <a:lstStyle/>
          <a:p>
            <a:r>
              <a:rPr lang="en-US" sz="1800" dirty="0" smtClean="0"/>
              <a:t>RCP</a:t>
            </a:r>
            <a:endParaRPr lang="en-US" sz="1800" dirty="0"/>
          </a:p>
        </p:txBody>
      </p:sp>
      <p:sp>
        <p:nvSpPr>
          <p:cNvPr id="7" name="TextBox 6"/>
          <p:cNvSpPr txBox="1"/>
          <p:nvPr/>
        </p:nvSpPr>
        <p:spPr>
          <a:xfrm>
            <a:off x="5246429" y="5562600"/>
            <a:ext cx="620971" cy="369332"/>
          </a:xfrm>
          <a:prstGeom prst="rect">
            <a:avLst/>
          </a:prstGeom>
          <a:noFill/>
        </p:spPr>
        <p:txBody>
          <a:bodyPr wrap="none" rtlCol="0">
            <a:spAutoFit/>
          </a:bodyPr>
          <a:lstStyle/>
          <a:p>
            <a:r>
              <a:rPr lang="en-US" sz="1800" dirty="0" smtClean="0"/>
              <a:t>FCC</a:t>
            </a:r>
            <a:endParaRPr lang="en-US" sz="1800" dirty="0"/>
          </a:p>
        </p:txBody>
      </p:sp>
    </p:spTree>
    <p:extLst>
      <p:ext uri="{BB962C8B-B14F-4D97-AF65-F5344CB8AC3E}">
        <p14:creationId xmlns:p14="http://schemas.microsoft.com/office/powerpoint/2010/main" val="36158804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57600" y="304800"/>
            <a:ext cx="1706567" cy="461665"/>
          </a:xfrm>
          <a:prstGeom prst="rect">
            <a:avLst/>
          </a:prstGeom>
          <a:noFill/>
        </p:spPr>
        <p:txBody>
          <a:bodyPr wrap="none" rtlCol="0">
            <a:spAutoFit/>
          </a:bodyPr>
          <a:lstStyle/>
          <a:p>
            <a:r>
              <a:rPr lang="en-US" dirty="0" smtClean="0">
                <a:solidFill>
                  <a:schemeClr val="accent2"/>
                </a:solidFill>
              </a:rPr>
              <a:t>Conclusions</a:t>
            </a:r>
            <a:endParaRPr lang="en-US" dirty="0">
              <a:solidFill>
                <a:schemeClr val="accent2"/>
              </a:solidFill>
            </a:endParaRPr>
          </a:p>
        </p:txBody>
      </p:sp>
      <p:sp>
        <p:nvSpPr>
          <p:cNvPr id="3" name="TextBox 2"/>
          <p:cNvSpPr txBox="1"/>
          <p:nvPr/>
        </p:nvSpPr>
        <p:spPr>
          <a:xfrm>
            <a:off x="533400" y="1219200"/>
            <a:ext cx="8302273" cy="3046988"/>
          </a:xfrm>
          <a:prstGeom prst="rect">
            <a:avLst/>
          </a:prstGeom>
          <a:noFill/>
        </p:spPr>
        <p:txBody>
          <a:bodyPr wrap="none" rtlCol="0">
            <a:spAutoFit/>
          </a:bodyPr>
          <a:lstStyle/>
          <a:p>
            <a:pPr marL="342900" indent="-342900">
              <a:buFont typeface="Arial"/>
              <a:buChar char="•"/>
            </a:pPr>
            <a:r>
              <a:rPr lang="en-US" dirty="0" smtClean="0">
                <a:latin typeface="+mn-lt"/>
                <a:ea typeface="Lucida Grande"/>
                <a:cs typeface="Lucida Grande"/>
              </a:rPr>
              <a:t>Previous calculations of </a:t>
            </a:r>
            <a:r>
              <a:rPr lang="en-US" dirty="0" smtClean="0">
                <a:latin typeface="Times New Roman"/>
                <a:ea typeface="Lucida Grande"/>
                <a:cs typeface="Lucida Grande"/>
              </a:rPr>
              <a:t>ϕ</a:t>
            </a:r>
            <a:r>
              <a:rPr lang="en-US" baseline="-25000" dirty="0" smtClean="0">
                <a:latin typeface="Times New Roman"/>
                <a:ea typeface="Lucida Grande"/>
                <a:cs typeface="Lucida Grande"/>
              </a:rPr>
              <a:t>core</a:t>
            </a:r>
            <a:r>
              <a:rPr lang="en-US" dirty="0" smtClean="0">
                <a:latin typeface="+mn-lt"/>
                <a:ea typeface="Lucida Grande"/>
                <a:cs typeface="Lucida Grande"/>
              </a:rPr>
              <a:t>~</a:t>
            </a:r>
            <a:r>
              <a:rPr lang="en-US" dirty="0" smtClean="0">
                <a:latin typeface="Times New Roman"/>
                <a:ea typeface="Lucida Grande"/>
                <a:cs typeface="Lucida Grande"/>
              </a:rPr>
              <a:t>0.70-0.74, are likely too high </a:t>
            </a:r>
          </a:p>
          <a:p>
            <a:r>
              <a:rPr lang="en-US" dirty="0" smtClean="0">
                <a:latin typeface="Times New Roman"/>
                <a:ea typeface="Lucida Grande"/>
                <a:cs typeface="Lucida Grande"/>
              </a:rPr>
              <a:t>for protein core packing;  would imply structural order</a:t>
            </a:r>
          </a:p>
          <a:p>
            <a:pPr marL="342900" indent="-342900">
              <a:buFont typeface="Arial"/>
              <a:buChar char="•"/>
            </a:pPr>
            <a:r>
              <a:rPr lang="en-US" dirty="0" smtClean="0">
                <a:latin typeface="Times New Roman"/>
                <a:ea typeface="Lucida Grande"/>
                <a:cs typeface="Lucida Grande"/>
              </a:rPr>
              <a:t>We predict ϕ</a:t>
            </a:r>
            <a:r>
              <a:rPr lang="en-US" baseline="-25000" dirty="0" smtClean="0">
                <a:latin typeface="Times New Roman"/>
                <a:ea typeface="Lucida Grande"/>
                <a:cs typeface="Lucida Grande"/>
              </a:rPr>
              <a:t>core</a:t>
            </a:r>
            <a:r>
              <a:rPr lang="en-US" dirty="0" smtClean="0">
                <a:ea typeface="Lucida Grande"/>
                <a:cs typeface="Lucida Grande"/>
              </a:rPr>
              <a:t>~</a:t>
            </a:r>
            <a:r>
              <a:rPr lang="en-US" dirty="0" smtClean="0">
                <a:latin typeface="Times New Roman"/>
                <a:ea typeface="Lucida Grande"/>
                <a:cs typeface="Lucida Grande"/>
              </a:rPr>
              <a:t>0.56 using a hard-sphere model with </a:t>
            </a:r>
          </a:p>
          <a:p>
            <a:r>
              <a:rPr lang="en-US" dirty="0">
                <a:latin typeface="Times New Roman"/>
                <a:ea typeface="Lucida Grande"/>
                <a:cs typeface="Lucida Grande"/>
              </a:rPr>
              <a:t>e</a:t>
            </a:r>
            <a:r>
              <a:rPr lang="en-US" dirty="0" smtClean="0">
                <a:latin typeface="Times New Roman"/>
                <a:ea typeface="Lucida Grande"/>
                <a:cs typeface="Lucida Grande"/>
              </a:rPr>
              <a:t>xplicit </a:t>
            </a:r>
            <a:r>
              <a:rPr lang="en-US" dirty="0" err="1" smtClean="0">
                <a:latin typeface="Times New Roman"/>
                <a:ea typeface="Lucida Grande"/>
                <a:cs typeface="Lucida Grande"/>
              </a:rPr>
              <a:t>hydrogens</a:t>
            </a:r>
            <a:r>
              <a:rPr lang="en-US" dirty="0" smtClean="0">
                <a:latin typeface="Times New Roman"/>
                <a:ea typeface="Lucida Grande"/>
                <a:cs typeface="Lucida Grande"/>
              </a:rPr>
              <a:t> and atomic radii calibrated to observed </a:t>
            </a:r>
          </a:p>
          <a:p>
            <a:r>
              <a:rPr lang="en-US" dirty="0">
                <a:latin typeface="Times New Roman"/>
                <a:ea typeface="Lucida Grande"/>
                <a:cs typeface="Lucida Grande"/>
              </a:rPr>
              <a:t>s</a:t>
            </a:r>
            <a:r>
              <a:rPr lang="en-US" dirty="0" smtClean="0">
                <a:latin typeface="Times New Roman"/>
                <a:ea typeface="Lucida Grande"/>
                <a:cs typeface="Lucida Grande"/>
              </a:rPr>
              <a:t>ide-chain dihedral angle distributions</a:t>
            </a:r>
          </a:p>
          <a:p>
            <a:pPr marL="342900" indent="-342900">
              <a:buFont typeface="Arial"/>
              <a:buChar char="•"/>
            </a:pPr>
            <a:r>
              <a:rPr lang="en-US" dirty="0" smtClean="0">
                <a:latin typeface="Times New Roman"/>
                <a:ea typeface="Lucida Grande"/>
                <a:cs typeface="Lucida Grande"/>
              </a:rPr>
              <a:t>Showed that ϕ</a:t>
            </a:r>
            <a:r>
              <a:rPr lang="en-US" baseline="-25000" dirty="0" smtClean="0">
                <a:latin typeface="Times New Roman"/>
                <a:ea typeface="Lucida Grande"/>
                <a:cs typeface="Lucida Grande"/>
              </a:rPr>
              <a:t>core</a:t>
            </a:r>
            <a:r>
              <a:rPr lang="en-US" dirty="0" smtClean="0">
                <a:latin typeface="Times New Roman"/>
                <a:ea typeface="Lucida Grande"/>
                <a:cs typeface="Lucida Grande"/>
              </a:rPr>
              <a:t>~0.56 can be obtained from hard-particle </a:t>
            </a:r>
          </a:p>
          <a:p>
            <a:r>
              <a:rPr lang="en-US" dirty="0">
                <a:latin typeface="Times New Roman"/>
                <a:ea typeface="Lucida Grande"/>
                <a:cs typeface="Lucida Grande"/>
              </a:rPr>
              <a:t>s</a:t>
            </a:r>
            <a:r>
              <a:rPr lang="en-US" dirty="0" smtClean="0">
                <a:latin typeface="Times New Roman"/>
                <a:ea typeface="Lucida Grande"/>
                <a:cs typeface="Lucida Grande"/>
              </a:rPr>
              <a:t>imulations of individual amino acids under isotropic compression</a:t>
            </a:r>
          </a:p>
          <a:p>
            <a:pPr marL="342900" indent="-342900">
              <a:buFont typeface="Arial"/>
              <a:buChar char="•"/>
            </a:pPr>
            <a:r>
              <a:rPr lang="en-US" dirty="0" smtClean="0">
                <a:latin typeface="Times New Roman"/>
                <a:ea typeface="Lucida Grande"/>
                <a:cs typeface="Lucida Grande"/>
              </a:rPr>
              <a:t>Apply results to mutations of protein cores and interfaces</a:t>
            </a:r>
          </a:p>
        </p:txBody>
      </p:sp>
    </p:spTree>
    <p:extLst>
      <p:ext uri="{BB962C8B-B14F-4D97-AF65-F5344CB8AC3E}">
        <p14:creationId xmlns:p14="http://schemas.microsoft.com/office/powerpoint/2010/main" val="384516348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4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1200" y="1066800"/>
            <a:ext cx="5664200" cy="4838700"/>
          </a:xfrm>
          <a:prstGeom prst="rect">
            <a:avLst/>
          </a:prstGeom>
        </p:spPr>
      </p:pic>
    </p:spTree>
    <p:extLst>
      <p:ext uri="{BB962C8B-B14F-4D97-AF65-F5344CB8AC3E}">
        <p14:creationId xmlns:p14="http://schemas.microsoft.com/office/powerpoint/2010/main" val="36734442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4.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0"/>
            <a:ext cx="5702440" cy="6858000"/>
          </a:xfrm>
          <a:prstGeom prst="rect">
            <a:avLst/>
          </a:prstGeom>
        </p:spPr>
      </p:pic>
    </p:spTree>
    <p:extLst>
      <p:ext uri="{BB962C8B-B14F-4D97-AF65-F5344CB8AC3E}">
        <p14:creationId xmlns:p14="http://schemas.microsoft.com/office/powerpoint/2010/main" val="30277742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8-04-09 at 12.56.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4246156"/>
          </a:xfrm>
          <a:prstGeom prst="rect">
            <a:avLst/>
          </a:prstGeom>
        </p:spPr>
      </p:pic>
    </p:spTree>
    <p:extLst>
      <p:ext uri="{BB962C8B-B14F-4D97-AF65-F5344CB8AC3E}">
        <p14:creationId xmlns:p14="http://schemas.microsoft.com/office/powerpoint/2010/main" val="3584069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8-04-09 at 12.57.2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0207"/>
            <a:ext cx="9144000" cy="3185452"/>
          </a:xfrm>
          <a:prstGeom prst="rect">
            <a:avLst/>
          </a:prstGeom>
        </p:spPr>
      </p:pic>
    </p:spTree>
    <p:extLst>
      <p:ext uri="{BB962C8B-B14F-4D97-AF65-F5344CB8AC3E}">
        <p14:creationId xmlns:p14="http://schemas.microsoft.com/office/powerpoint/2010/main" val="452767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12-06 at 10.22.21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1586"/>
            <a:ext cx="9144000" cy="6516414"/>
          </a:xfrm>
          <a:prstGeom prst="rect">
            <a:avLst/>
          </a:prstGeom>
        </p:spPr>
      </p:pic>
    </p:spTree>
    <p:extLst>
      <p:ext uri="{BB962C8B-B14F-4D97-AF65-F5344CB8AC3E}">
        <p14:creationId xmlns:p14="http://schemas.microsoft.com/office/powerpoint/2010/main" val="11745874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18 at 12.15.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57200"/>
            <a:ext cx="7944242" cy="5384800"/>
          </a:xfrm>
          <a:prstGeom prst="rect">
            <a:avLst/>
          </a:prstGeom>
        </p:spPr>
      </p:pic>
      <p:sp>
        <p:nvSpPr>
          <p:cNvPr id="3" name="TextBox 2"/>
          <p:cNvSpPr txBox="1"/>
          <p:nvPr/>
        </p:nvSpPr>
        <p:spPr>
          <a:xfrm>
            <a:off x="990600" y="6248400"/>
            <a:ext cx="7499056" cy="738664"/>
          </a:xfrm>
          <a:prstGeom prst="rect">
            <a:avLst/>
          </a:prstGeom>
          <a:noFill/>
        </p:spPr>
        <p:txBody>
          <a:bodyPr wrap="none" rtlCol="0">
            <a:spAutoFit/>
          </a:bodyPr>
          <a:lstStyle/>
          <a:p>
            <a:r>
              <a:rPr lang="en-US" sz="1800" dirty="0"/>
              <a:t>J. Liang and K. A. Dill, “Are proteins well-packed,” </a:t>
            </a:r>
            <a:r>
              <a:rPr lang="en-US" sz="1800" i="1" dirty="0" err="1"/>
              <a:t>Biophys</a:t>
            </a:r>
            <a:r>
              <a:rPr lang="en-US" sz="1800" i="1" dirty="0"/>
              <a:t>. J. </a:t>
            </a:r>
            <a:r>
              <a:rPr lang="en-US" sz="1800" dirty="0"/>
              <a:t>81 (2001) 751.</a:t>
            </a:r>
          </a:p>
          <a:p>
            <a:endParaRPr lang="en-US" dirty="0"/>
          </a:p>
        </p:txBody>
      </p:sp>
      <p:sp>
        <p:nvSpPr>
          <p:cNvPr id="4" name="TextBox 3"/>
          <p:cNvSpPr txBox="1"/>
          <p:nvPr/>
        </p:nvSpPr>
        <p:spPr>
          <a:xfrm>
            <a:off x="228600" y="4724400"/>
            <a:ext cx="8458200" cy="830997"/>
          </a:xfrm>
          <a:prstGeom prst="rect">
            <a:avLst/>
          </a:prstGeom>
          <a:solidFill>
            <a:srgbClr val="FFFF00">
              <a:alpha val="32000"/>
            </a:srgbClr>
          </a:solidFill>
        </p:spPr>
        <p:txBody>
          <a:bodyPr wrap="square" rtlCol="0">
            <a:spAutoFit/>
          </a:bodyPr>
          <a:lstStyle/>
          <a:p>
            <a:endParaRPr lang="en-US" dirty="0" smtClean="0"/>
          </a:p>
          <a:p>
            <a:endParaRPr lang="en-US" dirty="0"/>
          </a:p>
        </p:txBody>
      </p:sp>
    </p:spTree>
    <p:extLst>
      <p:ext uri="{BB962C8B-B14F-4D97-AF65-F5344CB8AC3E}">
        <p14:creationId xmlns:p14="http://schemas.microsoft.com/office/powerpoint/2010/main" val="169372394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1752600"/>
            <a:ext cx="7160935" cy="2677656"/>
          </a:xfrm>
          <a:prstGeom prst="rect">
            <a:avLst/>
          </a:prstGeom>
          <a:noFill/>
        </p:spPr>
        <p:txBody>
          <a:bodyPr wrap="none" rtlCol="0">
            <a:spAutoFit/>
          </a:bodyPr>
          <a:lstStyle/>
          <a:p>
            <a:r>
              <a:rPr lang="en-US" dirty="0" smtClean="0"/>
              <a:t>What is a hard-sphere model for protein structure?  How </a:t>
            </a:r>
          </a:p>
          <a:p>
            <a:r>
              <a:rPr lang="en-US" dirty="0"/>
              <a:t>d</a:t>
            </a:r>
            <a:r>
              <a:rPr lang="en-US" dirty="0" smtClean="0"/>
              <a:t>oes one choose the atom sizes?  Does one need explicit </a:t>
            </a:r>
          </a:p>
          <a:p>
            <a:r>
              <a:rPr lang="en-US"/>
              <a:t>h</a:t>
            </a:r>
            <a:r>
              <a:rPr lang="en-US" smtClean="0"/>
              <a:t>ydrogens</a:t>
            </a:r>
            <a:r>
              <a:rPr lang="en-US" dirty="0" smtClean="0"/>
              <a:t>? </a:t>
            </a:r>
          </a:p>
          <a:p>
            <a:endParaRPr lang="en-US" dirty="0"/>
          </a:p>
          <a:p>
            <a:endParaRPr lang="en-US" dirty="0" smtClean="0"/>
          </a:p>
          <a:p>
            <a:r>
              <a:rPr lang="en-US" dirty="0" smtClean="0"/>
              <a:t>Why does the packing fraction of protein cores have </a:t>
            </a:r>
          </a:p>
          <a:p>
            <a:r>
              <a:rPr lang="en-US" dirty="0" smtClean="0"/>
              <a:t>to </a:t>
            </a:r>
            <a:r>
              <a:rPr lang="en-US" dirty="0" smtClean="0">
                <a:latin typeface="+mn-lt"/>
              </a:rPr>
              <a:t>satisfy </a:t>
            </a:r>
            <a:r>
              <a:rPr lang="en-US" dirty="0" err="1" smtClean="0">
                <a:latin typeface="+mn-lt"/>
                <a:ea typeface="Lucida Grande"/>
                <a:cs typeface="Lucida Grande"/>
              </a:rPr>
              <a:t>ϕ</a:t>
            </a:r>
            <a:r>
              <a:rPr lang="en-US" dirty="0" smtClean="0">
                <a:latin typeface="+mn-lt"/>
                <a:ea typeface="Lucida Grande"/>
                <a:cs typeface="Lucida Grande"/>
              </a:rPr>
              <a:t>&lt;0.74</a:t>
            </a:r>
            <a:r>
              <a:rPr lang="en-US" dirty="0" smtClean="0">
                <a:latin typeface="Lucida Grande"/>
                <a:ea typeface="Lucida Grande"/>
                <a:cs typeface="Lucida Grande"/>
              </a:rPr>
              <a:t>? </a:t>
            </a:r>
            <a:endParaRPr lang="en-US" dirty="0" smtClean="0"/>
          </a:p>
        </p:txBody>
      </p:sp>
    </p:spTree>
    <p:extLst>
      <p:ext uri="{BB962C8B-B14F-4D97-AF65-F5344CB8AC3E}">
        <p14:creationId xmlns:p14="http://schemas.microsoft.com/office/powerpoint/2010/main" val="18971422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ydrophobics-1.pdf"/>
          <p:cNvPicPr>
            <a:picLocks noChangeAspect="1"/>
          </p:cNvPicPr>
          <p:nvPr/>
        </p:nvPicPr>
        <p:blipFill rotWithShape="1">
          <a:blip r:embed="rId3">
            <a:extLst>
              <a:ext uri="{28A0092B-C50C-407E-A947-70E740481C1C}">
                <a14:useLocalDpi xmlns:a14="http://schemas.microsoft.com/office/drawing/2010/main" val="0"/>
              </a:ext>
            </a:extLst>
          </a:blip>
          <a:srcRect t="7654"/>
          <a:stretch/>
        </p:blipFill>
        <p:spPr>
          <a:xfrm>
            <a:off x="0" y="228600"/>
            <a:ext cx="9144000" cy="6333067"/>
          </a:xfrm>
          <a:prstGeom prst="rect">
            <a:avLst/>
          </a:prstGeom>
        </p:spPr>
      </p:pic>
      <p:sp>
        <p:nvSpPr>
          <p:cNvPr id="3" name="TextBox 2"/>
          <p:cNvSpPr txBox="1"/>
          <p:nvPr/>
        </p:nvSpPr>
        <p:spPr>
          <a:xfrm>
            <a:off x="8534400" y="16002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4" name="TextBox 3"/>
          <p:cNvSpPr txBox="1"/>
          <p:nvPr/>
        </p:nvSpPr>
        <p:spPr>
          <a:xfrm>
            <a:off x="6019800" y="16002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5" name="TextBox 4"/>
          <p:cNvSpPr txBox="1"/>
          <p:nvPr/>
        </p:nvSpPr>
        <p:spPr>
          <a:xfrm>
            <a:off x="8534400" y="33600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6" name="TextBox 5"/>
          <p:cNvSpPr txBox="1"/>
          <p:nvPr/>
        </p:nvSpPr>
        <p:spPr>
          <a:xfrm>
            <a:off x="6019800" y="33600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7" name="TextBox 6"/>
          <p:cNvSpPr txBox="1"/>
          <p:nvPr/>
        </p:nvSpPr>
        <p:spPr>
          <a:xfrm>
            <a:off x="8534400" y="5715000"/>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8" name="TextBox 7"/>
          <p:cNvSpPr txBox="1"/>
          <p:nvPr/>
        </p:nvSpPr>
        <p:spPr>
          <a:xfrm>
            <a:off x="6019800" y="5722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9" name="TextBox 8"/>
          <p:cNvSpPr txBox="1"/>
          <p:nvPr/>
        </p:nvSpPr>
        <p:spPr>
          <a:xfrm>
            <a:off x="3886200" y="3436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0" name="TextBox 9"/>
          <p:cNvSpPr txBox="1"/>
          <p:nvPr/>
        </p:nvSpPr>
        <p:spPr>
          <a:xfrm>
            <a:off x="1676400" y="3436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1" name="TextBox 10"/>
          <p:cNvSpPr txBox="1"/>
          <p:nvPr/>
        </p:nvSpPr>
        <p:spPr>
          <a:xfrm>
            <a:off x="3886200" y="54174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
        <p:nvSpPr>
          <p:cNvPr id="12" name="TextBox 11"/>
          <p:cNvSpPr txBox="1"/>
          <p:nvPr/>
        </p:nvSpPr>
        <p:spPr>
          <a:xfrm>
            <a:off x="1676400" y="5722203"/>
            <a:ext cx="533400" cy="830997"/>
          </a:xfrm>
          <a:prstGeom prst="rect">
            <a:avLst/>
          </a:prstGeom>
          <a:solidFill>
            <a:schemeClr val="bg1"/>
          </a:solidFill>
        </p:spPr>
        <p:txBody>
          <a:bodyPr wrap="square" rtlCol="0">
            <a:spAutoFit/>
          </a:bodyPr>
          <a:lstStyle/>
          <a:p>
            <a:endParaRPr lang="en-US" dirty="0" smtClean="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535006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52400"/>
            <a:ext cx="8218265" cy="461665"/>
          </a:xfrm>
          <a:prstGeom prst="rect">
            <a:avLst/>
          </a:prstGeom>
          <a:noFill/>
        </p:spPr>
        <p:txBody>
          <a:bodyPr wrap="none" rtlCol="0">
            <a:spAutoFit/>
          </a:bodyPr>
          <a:lstStyle/>
          <a:p>
            <a:r>
              <a:rPr lang="en-US" dirty="0" smtClean="0">
                <a:solidFill>
                  <a:schemeClr val="accent2"/>
                </a:solidFill>
              </a:rPr>
              <a:t>“</a:t>
            </a:r>
            <a:r>
              <a:rPr lang="en-US" dirty="0" err="1" smtClean="0">
                <a:solidFill>
                  <a:schemeClr val="accent2"/>
                </a:solidFill>
              </a:rPr>
              <a:t>Dunbrack</a:t>
            </a:r>
            <a:r>
              <a:rPr lang="en-US" dirty="0" smtClean="0">
                <a:solidFill>
                  <a:schemeClr val="accent2"/>
                </a:solidFill>
              </a:rPr>
              <a:t>” database of high-resolution protein crystal structures</a:t>
            </a:r>
            <a:endParaRPr lang="en-US" dirty="0">
              <a:solidFill>
                <a:schemeClr val="accent2"/>
              </a:solidFill>
            </a:endParaRPr>
          </a:p>
        </p:txBody>
      </p:sp>
      <p:sp>
        <p:nvSpPr>
          <p:cNvPr id="3" name="TextBox 2"/>
          <p:cNvSpPr txBox="1"/>
          <p:nvPr/>
        </p:nvSpPr>
        <p:spPr>
          <a:xfrm>
            <a:off x="304800" y="5638800"/>
            <a:ext cx="8648521" cy="830997"/>
          </a:xfrm>
          <a:prstGeom prst="rect">
            <a:avLst/>
          </a:prstGeom>
          <a:noFill/>
        </p:spPr>
        <p:txBody>
          <a:bodyPr wrap="none" rtlCol="0">
            <a:spAutoFit/>
          </a:bodyPr>
          <a:lstStyle/>
          <a:p>
            <a:r>
              <a:rPr lang="en-US" dirty="0" smtClean="0"/>
              <a:t>792 structures; resolution ≤ 1.0Å; sequence identity &lt; 50%; B-factor</a:t>
            </a:r>
          </a:p>
          <a:p>
            <a:r>
              <a:rPr lang="en-US" dirty="0"/>
              <a:t>p</a:t>
            </a:r>
            <a:r>
              <a:rPr lang="en-US" dirty="0" smtClean="0"/>
              <a:t>er residue ≤ 30Å</a:t>
            </a:r>
            <a:r>
              <a:rPr lang="en-US" baseline="30000" dirty="0" smtClean="0"/>
              <a:t>2 </a:t>
            </a:r>
            <a:endParaRPr lang="en-US" baseline="30000" dirty="0"/>
          </a:p>
        </p:txBody>
      </p:sp>
      <p:sp>
        <p:nvSpPr>
          <p:cNvPr id="4" name="TextBox 3"/>
          <p:cNvSpPr txBox="1"/>
          <p:nvPr/>
        </p:nvSpPr>
        <p:spPr>
          <a:xfrm>
            <a:off x="3224929" y="6488668"/>
            <a:ext cx="5919071" cy="369332"/>
          </a:xfrm>
          <a:prstGeom prst="rect">
            <a:avLst/>
          </a:prstGeom>
          <a:noFill/>
        </p:spPr>
        <p:txBody>
          <a:bodyPr wrap="none" rtlCol="0">
            <a:spAutoFit/>
          </a:bodyPr>
          <a:lstStyle/>
          <a:p>
            <a:r>
              <a:rPr lang="en-US" sz="1800" dirty="0" smtClean="0"/>
              <a:t>G. Wang and R. L. </a:t>
            </a:r>
            <a:r>
              <a:rPr lang="en-US" sz="1800" dirty="0" err="1" smtClean="0"/>
              <a:t>Dunbrack</a:t>
            </a:r>
            <a:r>
              <a:rPr lang="en-US" sz="1800" dirty="0" smtClean="0"/>
              <a:t>, Bioinformatics 19 (2003) 1589. </a:t>
            </a:r>
            <a:endParaRPr lang="en-US" sz="1800" dirty="0"/>
          </a:p>
        </p:txBody>
      </p:sp>
      <p:graphicFrame>
        <p:nvGraphicFramePr>
          <p:cNvPr id="5" name="Table 4"/>
          <p:cNvGraphicFramePr>
            <a:graphicFrameLocks noGrp="1"/>
          </p:cNvGraphicFramePr>
          <p:nvPr>
            <p:extLst>
              <p:ext uri="{D42A27DB-BD31-4B8C-83A1-F6EECF244321}">
                <p14:modId xmlns:p14="http://schemas.microsoft.com/office/powerpoint/2010/main" val="1233694562"/>
              </p:ext>
            </p:extLst>
          </p:nvPr>
        </p:nvGraphicFramePr>
        <p:xfrm>
          <a:off x="3937000" y="762000"/>
          <a:ext cx="2387600" cy="4587240"/>
        </p:xfrm>
        <a:graphic>
          <a:graphicData uri="http://schemas.openxmlformats.org/drawingml/2006/table">
            <a:tbl>
              <a:tblPr firstRow="1" bandRow="1">
                <a:tableStyleId>{5C22544A-7EE6-4342-B048-85BDC9FD1C3A}</a:tableStyleId>
              </a:tblPr>
              <a:tblGrid>
                <a:gridCol w="1193800"/>
                <a:gridCol w="1193800"/>
              </a:tblGrid>
              <a:tr h="370840">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Number</a:t>
                      </a:r>
                      <a:endParaRPr lang="en-US" dirty="0">
                        <a:solidFill>
                          <a:schemeClr val="tx1"/>
                        </a:solidFill>
                      </a:endParaRPr>
                    </a:p>
                  </a:txBody>
                  <a:tcPr/>
                </a:tc>
              </a:tr>
              <a:tr h="370840">
                <a:tc>
                  <a:txBody>
                    <a:bodyPr/>
                    <a:lstStyle/>
                    <a:p>
                      <a:r>
                        <a:rPr lang="en-US" dirty="0" err="1" smtClean="0"/>
                        <a:t>Ala</a:t>
                      </a:r>
                      <a:endParaRPr lang="en-US" dirty="0"/>
                    </a:p>
                  </a:txBody>
                  <a:tcPr>
                    <a:solidFill>
                      <a:schemeClr val="accent1"/>
                    </a:solidFill>
                  </a:tcPr>
                </a:tc>
                <a:tc>
                  <a:txBody>
                    <a:bodyPr/>
                    <a:lstStyle/>
                    <a:p>
                      <a:r>
                        <a:rPr lang="en-US" dirty="0" smtClean="0"/>
                        <a:t>3471</a:t>
                      </a:r>
                      <a:endParaRPr lang="en-US" dirty="0"/>
                    </a:p>
                  </a:txBody>
                  <a:tcPr>
                    <a:solidFill>
                      <a:schemeClr val="accent1"/>
                    </a:solidFill>
                  </a:tcPr>
                </a:tc>
              </a:tr>
              <a:tr h="370840">
                <a:tc>
                  <a:txBody>
                    <a:bodyPr/>
                    <a:lstStyle/>
                    <a:p>
                      <a:r>
                        <a:rPr lang="en-US" dirty="0" err="1" smtClean="0"/>
                        <a:t>Gly</a:t>
                      </a:r>
                      <a:endParaRPr lang="en-US" dirty="0"/>
                    </a:p>
                  </a:txBody>
                  <a:tcPr>
                    <a:solidFill>
                      <a:schemeClr val="accent1"/>
                    </a:solidFill>
                  </a:tcPr>
                </a:tc>
                <a:tc>
                  <a:txBody>
                    <a:bodyPr/>
                    <a:lstStyle/>
                    <a:p>
                      <a:r>
                        <a:rPr lang="en-US" dirty="0" smtClean="0"/>
                        <a:t>3457</a:t>
                      </a:r>
                      <a:endParaRPr lang="en-US" dirty="0"/>
                    </a:p>
                  </a:txBody>
                  <a:tcPr>
                    <a:solidFill>
                      <a:schemeClr val="accent1"/>
                    </a:solidFill>
                  </a:tcPr>
                </a:tc>
              </a:tr>
              <a:tr h="370840">
                <a:tc>
                  <a:txBody>
                    <a:bodyPr/>
                    <a:lstStyle/>
                    <a:p>
                      <a:r>
                        <a:rPr lang="en-US" dirty="0" err="1" smtClean="0"/>
                        <a:t>Leu</a:t>
                      </a:r>
                      <a:endParaRPr lang="en-US" dirty="0"/>
                    </a:p>
                  </a:txBody>
                  <a:tcPr>
                    <a:solidFill>
                      <a:schemeClr val="accent1"/>
                    </a:solidFill>
                  </a:tcPr>
                </a:tc>
                <a:tc>
                  <a:txBody>
                    <a:bodyPr/>
                    <a:lstStyle/>
                    <a:p>
                      <a:r>
                        <a:rPr lang="en-US" dirty="0" smtClean="0"/>
                        <a:t>2958</a:t>
                      </a:r>
                      <a:endParaRPr lang="en-US" dirty="0"/>
                    </a:p>
                  </a:txBody>
                  <a:tcPr>
                    <a:solidFill>
                      <a:schemeClr val="accent1"/>
                    </a:solidFill>
                  </a:tcPr>
                </a:tc>
              </a:tr>
              <a:tr h="472440">
                <a:tc>
                  <a:txBody>
                    <a:bodyPr/>
                    <a:lstStyle/>
                    <a:p>
                      <a:r>
                        <a:rPr lang="en-US" dirty="0" smtClean="0"/>
                        <a:t>Val</a:t>
                      </a:r>
                      <a:endParaRPr lang="en-US" dirty="0"/>
                    </a:p>
                  </a:txBody>
                  <a:tcPr>
                    <a:solidFill>
                      <a:schemeClr val="accent1"/>
                    </a:solidFill>
                  </a:tcPr>
                </a:tc>
                <a:tc>
                  <a:txBody>
                    <a:bodyPr/>
                    <a:lstStyle/>
                    <a:p>
                      <a:r>
                        <a:rPr lang="en-US" dirty="0" smtClean="0"/>
                        <a:t>2744</a:t>
                      </a:r>
                      <a:endParaRPr lang="en-US" dirty="0"/>
                    </a:p>
                  </a:txBody>
                  <a:tcPr>
                    <a:solidFill>
                      <a:schemeClr val="accent1"/>
                    </a:solidFill>
                  </a:tcPr>
                </a:tc>
              </a:tr>
              <a:tr h="472440">
                <a:tc>
                  <a:txBody>
                    <a:bodyPr/>
                    <a:lstStyle/>
                    <a:p>
                      <a:r>
                        <a:rPr lang="en-US" dirty="0" err="1" smtClean="0"/>
                        <a:t>Ser</a:t>
                      </a:r>
                      <a:endParaRPr lang="en-US" dirty="0"/>
                    </a:p>
                  </a:txBody>
                  <a:tcPr>
                    <a:solidFill>
                      <a:schemeClr val="accent1"/>
                    </a:solidFill>
                  </a:tcPr>
                </a:tc>
                <a:tc>
                  <a:txBody>
                    <a:bodyPr/>
                    <a:lstStyle/>
                    <a:p>
                      <a:r>
                        <a:rPr lang="en-US" dirty="0" smtClean="0"/>
                        <a:t>2624</a:t>
                      </a:r>
                      <a:endParaRPr lang="en-US" dirty="0"/>
                    </a:p>
                  </a:txBody>
                  <a:tcPr>
                    <a:solidFill>
                      <a:schemeClr val="accent1"/>
                    </a:solidFill>
                  </a:tcPr>
                </a:tc>
              </a:tr>
              <a:tr h="472440">
                <a:tc>
                  <a:txBody>
                    <a:bodyPr/>
                    <a:lstStyle/>
                    <a:p>
                      <a:r>
                        <a:rPr lang="en-US" dirty="0" smtClean="0"/>
                        <a:t>Thr</a:t>
                      </a:r>
                      <a:endParaRPr lang="en-US" dirty="0"/>
                    </a:p>
                  </a:txBody>
                  <a:tcPr>
                    <a:solidFill>
                      <a:schemeClr val="accent1"/>
                    </a:solidFill>
                  </a:tcPr>
                </a:tc>
                <a:tc>
                  <a:txBody>
                    <a:bodyPr/>
                    <a:lstStyle/>
                    <a:p>
                      <a:r>
                        <a:rPr lang="en-US" dirty="0" smtClean="0"/>
                        <a:t>2542</a:t>
                      </a:r>
                      <a:endParaRPr lang="en-US" dirty="0"/>
                    </a:p>
                  </a:txBody>
                  <a:tcPr>
                    <a:solidFill>
                      <a:schemeClr val="accent1"/>
                    </a:solidFill>
                  </a:tcPr>
                </a:tc>
              </a:tr>
              <a:tr h="472440">
                <a:tc>
                  <a:txBody>
                    <a:bodyPr/>
                    <a:lstStyle/>
                    <a:p>
                      <a:r>
                        <a:rPr lang="en-US" dirty="0" smtClean="0"/>
                        <a:t>Asp</a:t>
                      </a:r>
                      <a:endParaRPr lang="en-US" dirty="0"/>
                    </a:p>
                  </a:txBody>
                  <a:tcPr>
                    <a:solidFill>
                      <a:schemeClr val="accent1"/>
                    </a:solidFill>
                  </a:tcPr>
                </a:tc>
                <a:tc>
                  <a:txBody>
                    <a:bodyPr/>
                    <a:lstStyle/>
                    <a:p>
                      <a:r>
                        <a:rPr lang="en-US" dirty="0" smtClean="0"/>
                        <a:t>2427</a:t>
                      </a:r>
                      <a:endParaRPr lang="en-US" dirty="0"/>
                    </a:p>
                  </a:txBody>
                  <a:tcPr>
                    <a:solidFill>
                      <a:schemeClr val="accent1"/>
                    </a:solidFill>
                  </a:tcPr>
                </a:tc>
              </a:tr>
              <a:tr h="472440">
                <a:tc>
                  <a:txBody>
                    <a:bodyPr/>
                    <a:lstStyle/>
                    <a:p>
                      <a:r>
                        <a:rPr lang="en-US" dirty="0" smtClean="0"/>
                        <a:t>Lys</a:t>
                      </a:r>
                      <a:endParaRPr lang="en-US" dirty="0"/>
                    </a:p>
                  </a:txBody>
                  <a:tcPr>
                    <a:solidFill>
                      <a:schemeClr val="accent1"/>
                    </a:solidFill>
                  </a:tcPr>
                </a:tc>
                <a:tc>
                  <a:txBody>
                    <a:bodyPr/>
                    <a:lstStyle/>
                    <a:p>
                      <a:r>
                        <a:rPr lang="en-US" dirty="0" smtClean="0"/>
                        <a:t>2190</a:t>
                      </a:r>
                      <a:endParaRPr lang="en-US" dirty="0"/>
                    </a:p>
                  </a:txBody>
                  <a:tcPr>
                    <a:solidFill>
                      <a:schemeClr val="accent1"/>
                    </a:solidFill>
                  </a:tcPr>
                </a:tc>
              </a:tr>
              <a:tr h="472440">
                <a:tc>
                  <a:txBody>
                    <a:bodyPr/>
                    <a:lstStyle/>
                    <a:p>
                      <a:r>
                        <a:rPr lang="en-US" dirty="0" err="1" smtClean="0"/>
                        <a:t>Glu</a:t>
                      </a:r>
                      <a:endParaRPr lang="en-US" dirty="0"/>
                    </a:p>
                  </a:txBody>
                  <a:tcPr>
                    <a:solidFill>
                      <a:schemeClr val="accent1"/>
                    </a:solidFill>
                  </a:tcPr>
                </a:tc>
                <a:tc>
                  <a:txBody>
                    <a:bodyPr/>
                    <a:lstStyle/>
                    <a:p>
                      <a:r>
                        <a:rPr lang="en-US" dirty="0" smtClean="0"/>
                        <a:t>2158</a:t>
                      </a:r>
                    </a:p>
                  </a:txBody>
                  <a:tcPr>
                    <a:solidFill>
                      <a:schemeClr val="accent1"/>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79394894"/>
              </p:ext>
            </p:extLst>
          </p:nvPr>
        </p:nvGraphicFramePr>
        <p:xfrm>
          <a:off x="6451600" y="685800"/>
          <a:ext cx="2616200" cy="4729476"/>
        </p:xfrm>
        <a:graphic>
          <a:graphicData uri="http://schemas.openxmlformats.org/drawingml/2006/table">
            <a:tbl>
              <a:tblPr firstRow="1" bandRow="1">
                <a:tableStyleId>{5C22544A-7EE6-4342-B048-85BDC9FD1C3A}</a:tableStyleId>
              </a:tblPr>
              <a:tblGrid>
                <a:gridCol w="1308100"/>
                <a:gridCol w="1308100"/>
              </a:tblGrid>
              <a:tr h="641458">
                <a:tc>
                  <a:txBody>
                    <a:bodyPr/>
                    <a:lstStyle/>
                    <a:p>
                      <a:r>
                        <a:rPr lang="en-US" dirty="0" smtClean="0">
                          <a:solidFill>
                            <a:schemeClr val="tx1"/>
                          </a:solidFill>
                        </a:rPr>
                        <a:t>Residue Type</a:t>
                      </a:r>
                      <a:endParaRPr lang="en-US" dirty="0">
                        <a:solidFill>
                          <a:schemeClr val="tx1"/>
                        </a:solidFill>
                      </a:endParaRPr>
                    </a:p>
                  </a:txBody>
                  <a:tcPr/>
                </a:tc>
                <a:tc>
                  <a:txBody>
                    <a:bodyPr/>
                    <a:lstStyle/>
                    <a:p>
                      <a:r>
                        <a:rPr lang="en-US" dirty="0" smtClean="0">
                          <a:solidFill>
                            <a:schemeClr val="tx1"/>
                          </a:solidFill>
                        </a:rPr>
                        <a:t>Number</a:t>
                      </a:r>
                      <a:endParaRPr lang="en-US" dirty="0">
                        <a:solidFill>
                          <a:schemeClr val="tx1"/>
                        </a:solidFill>
                      </a:endParaRPr>
                    </a:p>
                  </a:txBody>
                  <a:tcPr/>
                </a:tc>
              </a:tr>
              <a:tr h="371638">
                <a:tc>
                  <a:txBody>
                    <a:bodyPr/>
                    <a:lstStyle/>
                    <a:p>
                      <a:r>
                        <a:rPr lang="en-US" dirty="0" smtClean="0"/>
                        <a:t>Ile</a:t>
                      </a:r>
                      <a:endParaRPr lang="en-US" dirty="0"/>
                    </a:p>
                  </a:txBody>
                  <a:tcPr>
                    <a:solidFill>
                      <a:schemeClr val="accent1"/>
                    </a:solidFill>
                  </a:tcPr>
                </a:tc>
                <a:tc>
                  <a:txBody>
                    <a:bodyPr/>
                    <a:lstStyle/>
                    <a:p>
                      <a:r>
                        <a:rPr lang="en-US" dirty="0" smtClean="0"/>
                        <a:t>2068</a:t>
                      </a:r>
                      <a:endParaRPr lang="en-US" dirty="0"/>
                    </a:p>
                  </a:txBody>
                  <a:tcPr>
                    <a:solidFill>
                      <a:schemeClr val="accent1"/>
                    </a:solidFill>
                  </a:tcPr>
                </a:tc>
              </a:tr>
              <a:tr h="371638">
                <a:tc>
                  <a:txBody>
                    <a:bodyPr/>
                    <a:lstStyle/>
                    <a:p>
                      <a:r>
                        <a:rPr lang="en-US" dirty="0" err="1" smtClean="0"/>
                        <a:t>Asn</a:t>
                      </a:r>
                      <a:endParaRPr lang="en-US" dirty="0"/>
                    </a:p>
                  </a:txBody>
                  <a:tcPr>
                    <a:solidFill>
                      <a:schemeClr val="accent1"/>
                    </a:solidFill>
                  </a:tcPr>
                </a:tc>
                <a:tc>
                  <a:txBody>
                    <a:bodyPr/>
                    <a:lstStyle/>
                    <a:p>
                      <a:r>
                        <a:rPr lang="en-US" dirty="0" smtClean="0"/>
                        <a:t>1884</a:t>
                      </a:r>
                      <a:endParaRPr lang="en-US" dirty="0"/>
                    </a:p>
                  </a:txBody>
                  <a:tcPr>
                    <a:solidFill>
                      <a:schemeClr val="accent1"/>
                    </a:solidFill>
                  </a:tcPr>
                </a:tc>
              </a:tr>
              <a:tr h="371638">
                <a:tc>
                  <a:txBody>
                    <a:bodyPr/>
                    <a:lstStyle/>
                    <a:p>
                      <a:r>
                        <a:rPr lang="en-US" dirty="0" smtClean="0"/>
                        <a:t>Pro</a:t>
                      </a:r>
                      <a:endParaRPr lang="en-US" dirty="0"/>
                    </a:p>
                  </a:txBody>
                  <a:tcPr>
                    <a:solidFill>
                      <a:schemeClr val="accent1"/>
                    </a:solidFill>
                  </a:tcPr>
                </a:tc>
                <a:tc>
                  <a:txBody>
                    <a:bodyPr/>
                    <a:lstStyle/>
                    <a:p>
                      <a:r>
                        <a:rPr lang="en-US" dirty="0" smtClean="0"/>
                        <a:t>1776</a:t>
                      </a:r>
                      <a:endParaRPr lang="en-US" dirty="0"/>
                    </a:p>
                  </a:txBody>
                  <a:tcPr>
                    <a:solidFill>
                      <a:schemeClr val="accent1"/>
                    </a:solidFill>
                  </a:tcPr>
                </a:tc>
              </a:tr>
              <a:tr h="371638">
                <a:tc>
                  <a:txBody>
                    <a:bodyPr/>
                    <a:lstStyle/>
                    <a:p>
                      <a:r>
                        <a:rPr lang="en-US" dirty="0" err="1" smtClean="0"/>
                        <a:t>Arg</a:t>
                      </a:r>
                      <a:endParaRPr lang="en-US" dirty="0"/>
                    </a:p>
                  </a:txBody>
                  <a:tcPr>
                    <a:solidFill>
                      <a:schemeClr val="accent1"/>
                    </a:solidFill>
                  </a:tcPr>
                </a:tc>
                <a:tc>
                  <a:txBody>
                    <a:bodyPr/>
                    <a:lstStyle/>
                    <a:p>
                      <a:r>
                        <a:rPr lang="en-US" dirty="0" smtClean="0"/>
                        <a:t>1653</a:t>
                      </a:r>
                      <a:endParaRPr lang="en-US" dirty="0"/>
                    </a:p>
                  </a:txBody>
                  <a:tcPr>
                    <a:solidFill>
                      <a:schemeClr val="accent1"/>
                    </a:solidFill>
                  </a:tcPr>
                </a:tc>
              </a:tr>
              <a:tr h="371638">
                <a:tc>
                  <a:txBody>
                    <a:bodyPr/>
                    <a:lstStyle/>
                    <a:p>
                      <a:r>
                        <a:rPr lang="en-US" dirty="0" err="1" smtClean="0"/>
                        <a:t>Phe</a:t>
                      </a:r>
                      <a:endParaRPr lang="en-US" dirty="0"/>
                    </a:p>
                  </a:txBody>
                  <a:tcPr>
                    <a:solidFill>
                      <a:schemeClr val="accent1"/>
                    </a:solidFill>
                  </a:tcPr>
                </a:tc>
                <a:tc>
                  <a:txBody>
                    <a:bodyPr/>
                    <a:lstStyle/>
                    <a:p>
                      <a:r>
                        <a:rPr lang="en-US" dirty="0" smtClean="0"/>
                        <a:t>1451</a:t>
                      </a:r>
                      <a:endParaRPr lang="en-US" dirty="0"/>
                    </a:p>
                  </a:txBody>
                  <a:tcPr>
                    <a:solidFill>
                      <a:schemeClr val="accent1"/>
                    </a:solidFill>
                  </a:tcPr>
                </a:tc>
              </a:tr>
              <a:tr h="371638">
                <a:tc>
                  <a:txBody>
                    <a:bodyPr/>
                    <a:lstStyle/>
                    <a:p>
                      <a:r>
                        <a:rPr lang="en-US" dirty="0" err="1" smtClean="0"/>
                        <a:t>Gln</a:t>
                      </a:r>
                      <a:endParaRPr lang="en-US" dirty="0"/>
                    </a:p>
                  </a:txBody>
                  <a:tcPr>
                    <a:solidFill>
                      <a:schemeClr val="accent1"/>
                    </a:solidFill>
                  </a:tcPr>
                </a:tc>
                <a:tc>
                  <a:txBody>
                    <a:bodyPr/>
                    <a:lstStyle/>
                    <a:p>
                      <a:r>
                        <a:rPr lang="en-US" dirty="0" smtClean="0"/>
                        <a:t>1436</a:t>
                      </a:r>
                      <a:endParaRPr lang="en-US" dirty="0"/>
                    </a:p>
                  </a:txBody>
                  <a:tcPr>
                    <a:solidFill>
                      <a:schemeClr val="accent1"/>
                    </a:solidFill>
                  </a:tcPr>
                </a:tc>
              </a:tr>
              <a:tr h="371638">
                <a:tc>
                  <a:txBody>
                    <a:bodyPr/>
                    <a:lstStyle/>
                    <a:p>
                      <a:r>
                        <a:rPr lang="en-US" dirty="0" smtClean="0"/>
                        <a:t>Tyr</a:t>
                      </a:r>
                      <a:endParaRPr lang="en-US" dirty="0"/>
                    </a:p>
                  </a:txBody>
                  <a:tcPr>
                    <a:solidFill>
                      <a:schemeClr val="accent1"/>
                    </a:solidFill>
                  </a:tcPr>
                </a:tc>
                <a:tc>
                  <a:txBody>
                    <a:bodyPr/>
                    <a:lstStyle/>
                    <a:p>
                      <a:r>
                        <a:rPr lang="en-US" dirty="0" smtClean="0"/>
                        <a:t>1409</a:t>
                      </a:r>
                      <a:endParaRPr lang="en-US" dirty="0"/>
                    </a:p>
                  </a:txBody>
                  <a:tcPr>
                    <a:solidFill>
                      <a:schemeClr val="accent1"/>
                    </a:solidFill>
                  </a:tcPr>
                </a:tc>
              </a:tr>
              <a:tr h="371638">
                <a:tc>
                  <a:txBody>
                    <a:bodyPr/>
                    <a:lstStyle/>
                    <a:p>
                      <a:r>
                        <a:rPr lang="en-US" dirty="0" smtClean="0"/>
                        <a:t>His</a:t>
                      </a:r>
                      <a:endParaRPr lang="en-US" dirty="0"/>
                    </a:p>
                  </a:txBody>
                  <a:tcPr>
                    <a:solidFill>
                      <a:schemeClr val="accent1"/>
                    </a:solidFill>
                  </a:tcPr>
                </a:tc>
                <a:tc>
                  <a:txBody>
                    <a:bodyPr/>
                    <a:lstStyle/>
                    <a:p>
                      <a:r>
                        <a:rPr lang="en-US" dirty="0" smtClean="0"/>
                        <a:t>853</a:t>
                      </a:r>
                    </a:p>
                  </a:txBody>
                  <a:tcPr>
                    <a:solidFill>
                      <a:schemeClr val="accent1"/>
                    </a:solidFill>
                  </a:tcPr>
                </a:tc>
              </a:tr>
              <a:tr h="371638">
                <a:tc>
                  <a:txBody>
                    <a:bodyPr/>
                    <a:lstStyle/>
                    <a:p>
                      <a:r>
                        <a:rPr lang="en-US" dirty="0" smtClean="0"/>
                        <a:t>Met</a:t>
                      </a:r>
                      <a:endParaRPr lang="en-US" dirty="0"/>
                    </a:p>
                  </a:txBody>
                  <a:tcPr>
                    <a:solidFill>
                      <a:schemeClr val="accent1"/>
                    </a:solidFill>
                  </a:tcPr>
                </a:tc>
                <a:tc>
                  <a:txBody>
                    <a:bodyPr/>
                    <a:lstStyle/>
                    <a:p>
                      <a:r>
                        <a:rPr lang="en-US" dirty="0" smtClean="0"/>
                        <a:t>695</a:t>
                      </a:r>
                      <a:endParaRPr lang="en-US" dirty="0"/>
                    </a:p>
                  </a:txBody>
                  <a:tcPr>
                    <a:solidFill>
                      <a:schemeClr val="accent1"/>
                    </a:solidFill>
                  </a:tcPr>
                </a:tc>
              </a:tr>
              <a:tr h="371638">
                <a:tc>
                  <a:txBody>
                    <a:bodyPr/>
                    <a:lstStyle/>
                    <a:p>
                      <a:r>
                        <a:rPr lang="en-US" dirty="0" err="1" smtClean="0"/>
                        <a:t>Cys</a:t>
                      </a:r>
                      <a:endParaRPr lang="en-US" dirty="0"/>
                    </a:p>
                  </a:txBody>
                  <a:tcPr>
                    <a:solidFill>
                      <a:schemeClr val="accent1"/>
                    </a:solidFill>
                  </a:tcPr>
                </a:tc>
                <a:tc>
                  <a:txBody>
                    <a:bodyPr/>
                    <a:lstStyle/>
                    <a:p>
                      <a:r>
                        <a:rPr lang="en-US" dirty="0" smtClean="0"/>
                        <a:t>623</a:t>
                      </a:r>
                      <a:endParaRPr lang="en-US" dirty="0"/>
                    </a:p>
                  </a:txBody>
                  <a:tcPr>
                    <a:solidFill>
                      <a:schemeClr val="accent1"/>
                    </a:solidFill>
                  </a:tcPr>
                </a:tc>
              </a:tr>
              <a:tr h="371638">
                <a:tc>
                  <a:txBody>
                    <a:bodyPr/>
                    <a:lstStyle/>
                    <a:p>
                      <a:r>
                        <a:rPr lang="en-US" dirty="0" err="1" smtClean="0"/>
                        <a:t>Trp</a:t>
                      </a:r>
                      <a:endParaRPr lang="en-US" dirty="0"/>
                    </a:p>
                  </a:txBody>
                  <a:tcPr>
                    <a:solidFill>
                      <a:schemeClr val="accent1"/>
                    </a:solidFill>
                  </a:tcPr>
                </a:tc>
                <a:tc>
                  <a:txBody>
                    <a:bodyPr/>
                    <a:lstStyle/>
                    <a:p>
                      <a:r>
                        <a:rPr lang="en-US" dirty="0" smtClean="0"/>
                        <a:t>597</a:t>
                      </a:r>
                      <a:endParaRPr lang="en-US" dirty="0"/>
                    </a:p>
                  </a:txBody>
                  <a:tcPr>
                    <a:solidFill>
                      <a:schemeClr val="accent1"/>
                    </a:solidFill>
                  </a:tcPr>
                </a:tc>
              </a:tr>
            </a:tbl>
          </a:graphicData>
        </a:graphic>
      </p:graphicFrame>
      <p:pic>
        <p:nvPicPr>
          <p:cNvPr id="7" name="Picture 6" descr="Dun_prote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4400"/>
            <a:ext cx="3962400" cy="3962400"/>
          </a:xfrm>
          <a:prstGeom prst="rect">
            <a:avLst/>
          </a:prstGeom>
        </p:spPr>
      </p:pic>
      <p:sp>
        <p:nvSpPr>
          <p:cNvPr id="8" name="TextBox 7"/>
          <p:cNvSpPr txBox="1"/>
          <p:nvPr/>
        </p:nvSpPr>
        <p:spPr>
          <a:xfrm>
            <a:off x="487913" y="4953000"/>
            <a:ext cx="2864887" cy="369332"/>
          </a:xfrm>
          <a:prstGeom prst="rect">
            <a:avLst/>
          </a:prstGeom>
          <a:noFill/>
        </p:spPr>
        <p:txBody>
          <a:bodyPr wrap="none" rtlCol="0">
            <a:spAutoFit/>
          </a:bodyPr>
          <a:lstStyle/>
          <a:p>
            <a:r>
              <a:rPr lang="en-US" sz="1800" dirty="0" smtClean="0"/>
              <a:t>PDB:1A6M Oxy-Myoglobin</a:t>
            </a:r>
            <a:endParaRPr lang="en-US" sz="1800" dirty="0"/>
          </a:p>
        </p:txBody>
      </p:sp>
    </p:spTree>
    <p:extLst>
      <p:ext uri="{BB962C8B-B14F-4D97-AF65-F5344CB8AC3E}">
        <p14:creationId xmlns:p14="http://schemas.microsoft.com/office/powerpoint/2010/main" val="63404197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outerShdw blurRad="38100" dist="38100" dir="2700000" algn="tl">
                <a:srgbClr val="000000">
                  <a:alpha val="43137"/>
                </a:srgbClr>
              </a:outerShdw>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13398</TotalTime>
  <Words>2302</Words>
  <Application>Microsoft Macintosh PowerPoint</Application>
  <PresentationFormat>On-screen Show (4:3)</PresentationFormat>
  <Paragraphs>362</Paragraphs>
  <Slides>48</Slides>
  <Notes>12</Notes>
  <HiddenSlides>0</HiddenSlides>
  <MMClips>2</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0" baseType="lpstr">
      <vt:lpstr>Blank Presentation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Corey O'Hern</dc:creator>
  <cp:lastModifiedBy>Jennifer O'Hern</cp:lastModifiedBy>
  <cp:revision>993</cp:revision>
  <dcterms:created xsi:type="dcterms:W3CDTF">2006-05-20T14:42:46Z</dcterms:created>
  <dcterms:modified xsi:type="dcterms:W3CDTF">2019-03-27T16:15:31Z</dcterms:modified>
</cp:coreProperties>
</file>