
<file path=[Content_Types].xml><?xml version="1.0" encoding="utf-8"?>
<Types xmlns="http://schemas.openxmlformats.org/package/2006/content-types">
  <Default Extension="xml" ContentType="application/xml"/>
  <Default Extension="bin" ContentType="application/vnd.openxmlformats-officedocument.oleObject"/>
  <Default Extension="vml" ContentType="application/vnd.openxmlformats-officedocument.vmlDrawin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527559" r:id="rId1"/>
    <p:sldMasterId id="2147527566" r:id="rId2"/>
    <p:sldMasterId id="2147527586" r:id="rId3"/>
    <p:sldMasterId id="2147527648" r:id="rId4"/>
    <p:sldMasterId id="2147527660" r:id="rId5"/>
  </p:sldMasterIdLst>
  <p:notesMasterIdLst>
    <p:notesMasterId r:id="rId11"/>
  </p:notesMasterIdLst>
  <p:handoutMasterIdLst>
    <p:handoutMasterId r:id="rId12"/>
  </p:handoutMasterIdLst>
  <p:sldIdLst>
    <p:sldId id="6434" r:id="rId6"/>
    <p:sldId id="6429" r:id="rId7"/>
    <p:sldId id="6428" r:id="rId8"/>
    <p:sldId id="6431" r:id="rId9"/>
    <p:sldId id="6432" r:id="rId10"/>
  </p:sldIdLst>
  <p:sldSz cx="9144000" cy="6858000" type="letter"/>
  <p:notesSz cx="7315200" cy="9601200"/>
  <p:defaultTextStyle>
    <a:defPPr>
      <a:defRPr lang="en-US"/>
    </a:defPPr>
    <a:lvl1pPr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12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12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12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1200" b="1"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383">
          <p15:clr>
            <a:srgbClr val="A4A3A4"/>
          </p15:clr>
        </p15:guide>
        <p15:guide id="2" pos="288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bg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E97"/>
    <a:srgbClr val="FF7413"/>
    <a:srgbClr val="FFC5AD"/>
    <a:srgbClr val="B3752D"/>
    <a:srgbClr val="4BAB50"/>
    <a:srgbClr val="45B07C"/>
    <a:srgbClr val="00B400"/>
    <a:srgbClr val="68360F"/>
    <a:srgbClr val="20FF37"/>
    <a:srgbClr val="257FD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50000" autoAdjust="0"/>
  </p:normalViewPr>
  <p:slideViewPr>
    <p:cSldViewPr snapToGrid="0">
      <p:cViewPr>
        <p:scale>
          <a:sx n="93" d="100"/>
          <a:sy n="93" d="100"/>
        </p:scale>
        <p:origin x="1264" y="536"/>
      </p:cViewPr>
      <p:guideLst>
        <p:guide orient="horz" pos="2383"/>
        <p:guide pos="2881"/>
      </p:guideLst>
    </p:cSldViewPr>
  </p:slideViewPr>
  <p:outlineViewPr>
    <p:cViewPr>
      <p:scale>
        <a:sx n="33" d="100"/>
        <a:sy n="33" d="100"/>
      </p:scale>
      <p:origin x="0" y="33992"/>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83" d="100"/>
          <a:sy n="83" d="100"/>
        </p:scale>
        <p:origin x="-2238"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image" Target="../media/image1.png"/><Relationship Id="rId2"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0"/>
            <a:ext cx="3170238"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5"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algn="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6" name="Rectangle 4"/>
          <p:cNvSpPr>
            <a:spLocks noGrp="1" noChangeArrowheads="1"/>
          </p:cNvSpPr>
          <p:nvPr>
            <p:ph type="ftr" sz="quarter" idx="2"/>
          </p:nvPr>
        </p:nvSpPr>
        <p:spPr bwMode="auto">
          <a:xfrm>
            <a:off x="-1588" y="9121775"/>
            <a:ext cx="3170238"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7"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algn="r" defTabSz="1023938" eaLnBrk="0" hangingPunct="0">
              <a:defRPr sz="1400" b="0"/>
            </a:lvl1pPr>
          </a:lstStyle>
          <a:p>
            <a:pPr>
              <a:defRPr/>
            </a:pPr>
            <a:fld id="{67200F20-CDF5-C541-A52C-C7547537935B}" type="slidenum">
              <a:rPr lang="en-US"/>
              <a:pPr>
                <a:defRPr/>
              </a:pPr>
              <a:t>‹#›</a:t>
            </a:fld>
            <a:endParaRPr lang="en-US"/>
          </a:p>
        </p:txBody>
      </p:sp>
    </p:spTree>
    <p:extLst>
      <p:ext uri="{BB962C8B-B14F-4D97-AF65-F5344CB8AC3E}">
        <p14:creationId xmlns:p14="http://schemas.microsoft.com/office/powerpoint/2010/main" val="3360249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0"/>
            <a:ext cx="3170238"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2051"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algn="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26660" name="Rectangle 4"/>
          <p:cNvSpPr>
            <a:spLocks noGrp="1" noRot="1" noChangeAspect="1" noChangeArrowheads="1" noTextEdit="1"/>
          </p:cNvSpPr>
          <p:nvPr>
            <p:ph type="sldImg" idx="2"/>
          </p:nvPr>
        </p:nvSpPr>
        <p:spPr bwMode="auto">
          <a:xfrm>
            <a:off x="1260475" y="720725"/>
            <a:ext cx="4799013" cy="3598863"/>
          </a:xfrm>
          <a:prstGeom prst="rect">
            <a:avLst/>
          </a:prstGeom>
          <a:noFill/>
          <a:ln w="12700">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053" name="Rectangle 5"/>
          <p:cNvSpPr>
            <a:spLocks noGrp="1" noChangeArrowheads="1"/>
          </p:cNvSpPr>
          <p:nvPr>
            <p:ph type="body" sz="quarter" idx="3"/>
          </p:nvPr>
        </p:nvSpPr>
        <p:spPr bwMode="auto">
          <a:xfrm>
            <a:off x="976313" y="4562475"/>
            <a:ext cx="5360987" cy="4318000"/>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1588" y="9121775"/>
            <a:ext cx="3170238"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2055" name="Rectangle 7"/>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algn="r" defTabSz="1023938" eaLnBrk="0" hangingPunct="0">
              <a:defRPr sz="1400" b="0"/>
            </a:lvl1pPr>
          </a:lstStyle>
          <a:p>
            <a:pPr>
              <a:defRPr/>
            </a:pPr>
            <a:fld id="{0100BF89-F62E-4F4D-A171-8DD56B98F47F}" type="slidenum">
              <a:rPr lang="en-US"/>
              <a:pPr>
                <a:defRPr/>
              </a:pPr>
              <a:t>‹#›</a:t>
            </a:fld>
            <a:endParaRPr lang="en-US"/>
          </a:p>
        </p:txBody>
      </p:sp>
    </p:spTree>
    <p:extLst>
      <p:ext uri="{BB962C8B-B14F-4D97-AF65-F5344CB8AC3E}">
        <p14:creationId xmlns:p14="http://schemas.microsoft.com/office/powerpoint/2010/main" val="41208683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eaLnBrk="0" hangingPunct="0">
              <a:defRPr sz="2400">
                <a:solidFill>
                  <a:schemeClr val="tx1"/>
                </a:solidFill>
                <a:latin typeface="Calibri" charset="0"/>
                <a:ea typeface="ＭＳ Ｐゴシック" charset="-128"/>
              </a:defRPr>
            </a:lvl1pPr>
            <a:lvl2pPr marL="742950" indent="-285750" defTabSz="941388" eaLnBrk="0" hangingPunct="0">
              <a:defRPr sz="2400">
                <a:solidFill>
                  <a:schemeClr val="tx1"/>
                </a:solidFill>
                <a:latin typeface="Calibri" charset="0"/>
                <a:ea typeface="ＭＳ Ｐゴシック" charset="-128"/>
              </a:defRPr>
            </a:lvl2pPr>
            <a:lvl3pPr marL="1143000" indent="-228600" defTabSz="941388" eaLnBrk="0" hangingPunct="0">
              <a:defRPr sz="2400">
                <a:solidFill>
                  <a:schemeClr val="tx1"/>
                </a:solidFill>
                <a:latin typeface="Calibri" charset="0"/>
                <a:ea typeface="ＭＳ Ｐゴシック" charset="-128"/>
              </a:defRPr>
            </a:lvl3pPr>
            <a:lvl4pPr marL="1600200" indent="-228600" defTabSz="941388" eaLnBrk="0" hangingPunct="0">
              <a:defRPr sz="2400">
                <a:solidFill>
                  <a:schemeClr val="tx1"/>
                </a:solidFill>
                <a:latin typeface="Calibri" charset="0"/>
                <a:ea typeface="ＭＳ Ｐゴシック" charset="-128"/>
              </a:defRPr>
            </a:lvl4pPr>
            <a:lvl5pPr marL="2057400" indent="-228600" defTabSz="941388" eaLnBrk="0" hangingPunct="0">
              <a:defRPr sz="2400">
                <a:solidFill>
                  <a:schemeClr val="tx1"/>
                </a:solidFill>
                <a:latin typeface="Calibri" charset="0"/>
                <a:ea typeface="ＭＳ Ｐゴシック" charset="-128"/>
              </a:defRPr>
            </a:lvl5pPr>
            <a:lvl6pPr marL="2514600" indent="-228600" defTabSz="941388"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941388"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941388"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941388" eaLnBrk="0" fontAlgn="base" hangingPunct="0">
              <a:spcBef>
                <a:spcPct val="0"/>
              </a:spcBef>
              <a:spcAft>
                <a:spcPct val="0"/>
              </a:spcAft>
              <a:defRPr sz="2400">
                <a:solidFill>
                  <a:schemeClr val="tx1"/>
                </a:solidFill>
                <a:latin typeface="Calibri" charset="0"/>
                <a:ea typeface="ＭＳ Ｐゴシック" charset="-128"/>
              </a:defRPr>
            </a:lvl9pPr>
          </a:lstStyle>
          <a:p>
            <a:fld id="{2C2EB48B-C28D-004D-8AC5-8A1D9AC2734F}" type="slidenum">
              <a:rPr lang="en-US" altLang="en-US" sz="1300">
                <a:solidFill>
                  <a:prstClr val="black"/>
                </a:solidFill>
                <a:latin typeface="Arial" charset="0"/>
              </a:rPr>
              <a:pPr/>
              <a:t>1</a:t>
            </a:fld>
            <a:endParaRPr lang="en-US" altLang="en-US" sz="1300">
              <a:solidFill>
                <a:prstClr val="black"/>
              </a:solidFill>
              <a:latin typeface="Arial" charset="0"/>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89855" tIns="44928" rIns="89855" bIns="44928"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Tree>
    <p:extLst>
      <p:ext uri="{BB962C8B-B14F-4D97-AF65-F5344CB8AC3E}">
        <p14:creationId xmlns:p14="http://schemas.microsoft.com/office/powerpoint/2010/main" val="240570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(a) A flowchart for collecting and processing raw data to construct the GenoDock database from the protein structure data source (RCSB PDB), SNV data sources (ExAC and TCGA), and drug ligand data source (PubChem Compound). SNVs were mapped with protein drug co-crystal structures to form each SNV-Structure-Ligand entry in our database. We then calculated the binding affinity change for each mutation to construct the pseudo gold-standard for the machine-learning model.</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(b) Illustration of protein-ligand binding affinity change calculations. For each native co-crystal structure in our dataset, we generated a mutant structure using Modeller. For each native and mutated structure pair, we calculated the binding affinity using Vina, in order to obtain the binding affinity change (</a:t>
                </a:r>
                <a14:m>
                  <m:oMath xmlns:m="http://schemas.openxmlformats.org/officeDocument/2006/math">
                    <m:r>
                      <a:rPr lang="zh-CN" altLang="zh-CN" sz="1200" i="1" kern="1200">
                        <a:solidFill>
                          <a:schemeClr val="tx1"/>
                        </a:solidFill>
                        <a:effectLst/>
                        <a:latin typeface="Cambria Math" panose="02040503050406030204" pitchFamily="18" charset="0"/>
                        <a:ea typeface="+mn-ea"/>
                        <a:cs typeface="+mn-cs"/>
                      </a:rPr>
                      <m:t>∆</m:t>
                    </m:r>
                    <m:r>
                      <a:rPr lang="en-US" altLang="zh-CN" sz="1200" i="1" kern="1200">
                        <a:solidFill>
                          <a:schemeClr val="tx1"/>
                        </a:solidFill>
                        <a:effectLst/>
                        <a:latin typeface="Cambria Math" panose="02040503050406030204" pitchFamily="18" charset="0"/>
                        <a:ea typeface="+mn-ea"/>
                        <a:cs typeface="+mn-cs"/>
                      </a:rPr>
                      <m:t>𝐵𝐴</m:t>
                    </m:r>
                    <m:r>
                      <a:rPr lang="en-US" altLang="zh-CN" sz="1200" i="1" kern="1200">
                        <a:solidFill>
                          <a:schemeClr val="tx1"/>
                        </a:solidFill>
                        <a:effectLst/>
                        <a:latin typeface="Cambria Math" panose="02040503050406030204" pitchFamily="18" charset="0"/>
                        <a:ea typeface="+mn-ea"/>
                        <a:cs typeface="+mn-cs"/>
                      </a:rPr>
                      <m:t>)</m:t>
                    </m:r>
                  </m:oMath>
                </a14:m>
                <a:r>
                  <a:rPr lang="en-US" altLang="zh-CN" sz="1200" kern="1200" dirty="0">
                    <a:solidFill>
                      <a:schemeClr val="tx1"/>
                    </a:solidFill>
                    <a:effectLst/>
                    <a:latin typeface="+mn-lt"/>
                    <a:ea typeface="+mn-ea"/>
                    <a:cs typeface="+mn-cs"/>
                  </a:rPr>
                  <a:t> upon the point mutation. </a:t>
                </a:r>
                <a14:m>
                  <m:oMath xmlns:m="http://schemas.openxmlformats.org/officeDocument/2006/math">
                    <m:r>
                      <a:rPr lang="zh-CN" altLang="zh-CN" sz="1200" i="1" kern="1200">
                        <a:solidFill>
                          <a:schemeClr val="tx1"/>
                        </a:solidFill>
                        <a:effectLst/>
                        <a:latin typeface="Cambria Math" panose="02040503050406030204" pitchFamily="18" charset="0"/>
                        <a:ea typeface="+mn-ea"/>
                        <a:cs typeface="+mn-cs"/>
                      </a:rPr>
                      <m:t>∆</m:t>
                    </m:r>
                    <m:r>
                      <a:rPr lang="en-US" altLang="zh-CN" sz="1200" i="1" kern="1200">
                        <a:solidFill>
                          <a:schemeClr val="tx1"/>
                        </a:solidFill>
                        <a:effectLst/>
                        <a:latin typeface="Cambria Math" panose="02040503050406030204" pitchFamily="18" charset="0"/>
                        <a:ea typeface="+mn-ea"/>
                        <a:cs typeface="+mn-cs"/>
                      </a:rPr>
                      <m:t>𝐵𝐴</m:t>
                    </m:r>
                  </m:oMath>
                </a14:m>
                <a:r>
                  <a:rPr lang="en-US" altLang="zh-CN" sz="1200" kern="1200" dirty="0">
                    <a:solidFill>
                      <a:schemeClr val="tx1"/>
                    </a:solidFill>
                    <a:effectLst/>
                    <a:latin typeface="+mn-lt"/>
                    <a:ea typeface="+mn-ea"/>
                    <a:cs typeface="+mn-cs"/>
                  </a:rPr>
                  <a:t> for each SNV served as the pseudo gold-standard set for the subsequent classification model.</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(c) Construction of the random forest model to predict the direction of protein-ligand binding affinity change (</a:t>
                </a:r>
                <a14:m>
                  <m:oMath xmlns:m="http://schemas.openxmlformats.org/officeDocument/2006/math">
                    <m:r>
                      <a:rPr lang="zh-CN" altLang="zh-CN" sz="1200" i="1" kern="1200">
                        <a:solidFill>
                          <a:schemeClr val="tx1"/>
                        </a:solidFill>
                        <a:effectLst/>
                        <a:latin typeface="Cambria Math" panose="02040503050406030204" pitchFamily="18" charset="0"/>
                        <a:ea typeface="+mn-ea"/>
                        <a:cs typeface="+mn-cs"/>
                      </a:rPr>
                      <m:t>∆</m:t>
                    </m:r>
                    <m:r>
                      <a:rPr lang="en-US" altLang="zh-CN" sz="1200" i="1" kern="1200">
                        <a:solidFill>
                          <a:schemeClr val="tx1"/>
                        </a:solidFill>
                        <a:effectLst/>
                        <a:latin typeface="Cambria Math" panose="02040503050406030204" pitchFamily="18" charset="0"/>
                        <a:ea typeface="+mn-ea"/>
                        <a:cs typeface="+mn-cs"/>
                      </a:rPr>
                      <m:t>𝐵𝐴</m:t>
                    </m:r>
                    <m:r>
                      <a:rPr lang="en-US" altLang="zh-CN" sz="1200" i="1" kern="1200">
                        <a:solidFill>
                          <a:schemeClr val="tx1"/>
                        </a:solidFill>
                        <a:effectLst/>
                        <a:latin typeface="Cambria Math" panose="02040503050406030204" pitchFamily="18" charset="0"/>
                        <a:ea typeface="+mn-ea"/>
                        <a:cs typeface="+mn-cs"/>
                      </a:rPr>
                      <m:t>&gt;0 </m:t>
                    </m:r>
                    <m:r>
                      <a:rPr lang="en-US" altLang="zh-CN" sz="1200" i="1" kern="1200">
                        <a:solidFill>
                          <a:schemeClr val="tx1"/>
                        </a:solidFill>
                        <a:effectLst/>
                        <a:latin typeface="Cambria Math" panose="02040503050406030204" pitchFamily="18" charset="0"/>
                        <a:ea typeface="+mn-ea"/>
                        <a:cs typeface="+mn-cs"/>
                      </a:rPr>
                      <m:t>𝑜𝑟</m:t>
                    </m:r>
                    <m:r>
                      <a:rPr lang="en-US" altLang="zh-CN" sz="1200" i="1" kern="1200">
                        <a:solidFill>
                          <a:schemeClr val="tx1"/>
                        </a:solidFill>
                        <a:effectLst/>
                        <a:latin typeface="Cambria Math" panose="02040503050406030204" pitchFamily="18" charset="0"/>
                        <a:ea typeface="+mn-ea"/>
                        <a:cs typeface="+mn-cs"/>
                      </a:rPr>
                      <m:t> ∆</m:t>
                    </m:r>
                    <m:r>
                      <a:rPr lang="en-US" altLang="zh-CN" sz="1200" i="1" kern="1200">
                        <a:solidFill>
                          <a:schemeClr val="tx1"/>
                        </a:solidFill>
                        <a:effectLst/>
                        <a:latin typeface="Cambria Math" panose="02040503050406030204" pitchFamily="18" charset="0"/>
                        <a:ea typeface="+mn-ea"/>
                        <a:cs typeface="+mn-cs"/>
                      </a:rPr>
                      <m:t>𝐵𝐴</m:t>
                    </m:r>
                    <m:r>
                      <a:rPr lang="zh-CN" altLang="zh-CN" sz="1200" i="1" kern="1200">
                        <a:solidFill>
                          <a:schemeClr val="tx1"/>
                        </a:solidFill>
                        <a:effectLst/>
                        <a:latin typeface="Cambria Math" panose="02040503050406030204" pitchFamily="18" charset="0"/>
                        <a:ea typeface="+mn-ea"/>
                        <a:cs typeface="+mn-cs"/>
                      </a:rPr>
                      <m:t>≤</m:t>
                    </m:r>
                    <m:r>
                      <a:rPr lang="en-US" altLang="zh-CN" sz="1200" i="1" kern="1200">
                        <a:solidFill>
                          <a:schemeClr val="tx1"/>
                        </a:solidFill>
                        <a:effectLst/>
                        <a:latin typeface="Cambria Math" panose="02040503050406030204" pitchFamily="18" charset="0"/>
                        <a:ea typeface="+mn-ea"/>
                        <a:cs typeface="+mn-cs"/>
                      </a:rPr>
                      <m:t>0)</m:t>
                    </m:r>
                  </m:oMath>
                </a14:m>
                <a:r>
                  <a:rPr lang="en-US" altLang="zh-CN" sz="1200" kern="1200" dirty="0">
                    <a:solidFill>
                      <a:schemeClr val="tx1"/>
                    </a:solidFill>
                    <a:effectLst/>
                    <a:latin typeface="+mn-lt"/>
                    <a:ea typeface="+mn-ea"/>
                    <a:cs typeface="+mn-cs"/>
                  </a:rPr>
                  <a:t>. With feature engineering and exploration, several SNV features, drug ligand features, and structure features were combined to predict the direction of protein-ligand binding affinity change. The GenoDock program suite was trained based on Random Forest, with four application models available. We employed the Platinum dataset as our “real” gold standard providing about 100 LBA records for human protein mutations. By constructing docking calculations for binding affinity changes, we calculated the binding affinity change for each of the ~10,000 mutations in GenoDock database, making it possible to train a supervised learning model with confidence. With the trained GenoDock model, it is then possible to screen large-scale datasets for drug ligands (e.g. ~2.6k drug ligands associated with ~60k SNVs), human protein structures (~30,000 from RCSB PDB website with resolution higher than 3.0</a:t>
                </a:r>
                <a:r>
                  <a:rPr lang="en-US" altLang="zh-CN" sz="1200" kern="1200" cap="all" dirty="0">
                    <a:solidFill>
                      <a:schemeClr val="tx1"/>
                    </a:solidFill>
                    <a:effectLst/>
                    <a:latin typeface="+mn-lt"/>
                    <a:ea typeface="+mn-ea"/>
                    <a:cs typeface="+mn-cs"/>
                  </a:rPr>
                  <a:t> </a:t>
                </a:r>
                <a:r>
                  <a:rPr lang="en-US" altLang="zh-CN" sz="1200" kern="1200" cap="all" dirty="0" err="1">
                    <a:solidFill>
                      <a:schemeClr val="tx1"/>
                    </a:solidFill>
                    <a:effectLst/>
                    <a:latin typeface="+mn-lt"/>
                    <a:ea typeface="+mn-ea"/>
                    <a:cs typeface="+mn-cs"/>
                  </a:rPr>
                  <a:t>Å</a:t>
                </a:r>
                <a:r>
                  <a:rPr lang="en-US" altLang="zh-CN" sz="1200" kern="1200" dirty="0">
                    <a:solidFill>
                      <a:schemeClr val="tx1"/>
                    </a:solidFill>
                    <a:effectLst/>
                    <a:latin typeface="+mn-lt"/>
                    <a:ea typeface="+mn-ea"/>
                    <a:cs typeface="+mn-cs"/>
                  </a:rPr>
                  <a:t>), and </a:t>
                </a:r>
                <a:r>
                  <a:rPr lang="en-US" altLang="zh-CN" sz="1200" kern="1200" dirty="0" err="1">
                    <a:solidFill>
                      <a:schemeClr val="tx1"/>
                    </a:solidFill>
                    <a:effectLst/>
                    <a:latin typeface="+mn-lt"/>
                    <a:ea typeface="+mn-ea"/>
                    <a:cs typeface="+mn-cs"/>
                  </a:rPr>
                  <a:t>exonic</a:t>
                </a:r>
                <a:r>
                  <a:rPr lang="en-US" altLang="zh-CN" sz="1200" kern="1200" dirty="0">
                    <a:solidFill>
                      <a:schemeClr val="tx1"/>
                    </a:solidFill>
                    <a:effectLst/>
                    <a:latin typeface="+mn-lt"/>
                    <a:ea typeface="+mn-ea"/>
                    <a:cs typeface="+mn-cs"/>
                  </a:rPr>
                  <a:t> SNVs (~1,000,000 sequenced </a:t>
                </a:r>
                <a:r>
                  <a:rPr lang="en-US" altLang="zh-CN" sz="1200" kern="1200" dirty="0" err="1">
                    <a:solidFill>
                      <a:schemeClr val="tx1"/>
                    </a:solidFill>
                    <a:effectLst/>
                    <a:latin typeface="+mn-lt"/>
                    <a:ea typeface="+mn-ea"/>
                    <a:cs typeface="+mn-cs"/>
                  </a:rPr>
                  <a:t>exonic</a:t>
                </a:r>
                <a:r>
                  <a:rPr lang="en-US" altLang="zh-CN" sz="1200" kern="1200" dirty="0">
                    <a:solidFill>
                      <a:schemeClr val="tx1"/>
                    </a:solidFill>
                    <a:effectLst/>
                    <a:latin typeface="+mn-lt"/>
                    <a:ea typeface="+mn-ea"/>
                    <a:cs typeface="+mn-cs"/>
                  </a:rPr>
                  <a:t> SNVs; ~175,000 SNVs mapped with at least one human protein structure with 2.8Å or higher resolution from RCSB PDB database). </a:t>
                </a:r>
                <a:endParaRPr lang="zh-CN" altLang="zh-CN" sz="1200" kern="1200" dirty="0">
                  <a:solidFill>
                    <a:schemeClr val="tx1"/>
                  </a:solidFill>
                  <a:effectLst/>
                  <a:latin typeface="+mn-lt"/>
                  <a:ea typeface="+mn-ea"/>
                  <a:cs typeface="+mn-cs"/>
                </a:endParaRPr>
              </a:p>
              <a:p>
                <a:endParaRPr kumimoji="1" lang="zh-CN" altLang="en-US" dirty="0"/>
              </a:p>
            </p:txBody>
          </p:sp>
        </mc:Choice>
        <mc:Fallback xmlns="">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(a) A flowchart for collecting and processing raw data to construct the GenoDock database from the protein structure data source (RCSB PDB), SNV data sources (ExAC and TCGA), and drug ligand data source (PubChem Compound). SNVs were mapped with protein drug co-crystal structures to form each SNV-Structure-Ligand entry in our database. We then calculated the binding affinity change for each mutation to construct the pseudo gold-standard for the machine-learning model.</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(b) Illustration of protein-ligand binding affinity change calculations. For each native co-crystal structure in our dataset, we generated a mutant structure using Modeller. For each native and mutated structure pair, we calculated the binding affinity using Vina, in order to obtain the binding affinity change (</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𝐵𝐴)</a:t>
                </a:r>
                <a:r>
                  <a:rPr lang="en-US" altLang="zh-CN" sz="1200" kern="1200" dirty="0">
                    <a:solidFill>
                      <a:schemeClr val="tx1"/>
                    </a:solidFill>
                    <a:effectLst/>
                    <a:latin typeface="+mn-lt"/>
                    <a:ea typeface="+mn-ea"/>
                    <a:cs typeface="+mn-cs"/>
                  </a:rPr>
                  <a:t> upon the point mutation. </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𝐵𝐴</a:t>
                </a:r>
                <a:r>
                  <a:rPr lang="en-US" altLang="zh-CN" sz="1200" kern="1200" dirty="0">
                    <a:solidFill>
                      <a:schemeClr val="tx1"/>
                    </a:solidFill>
                    <a:effectLst/>
                    <a:latin typeface="+mn-lt"/>
                    <a:ea typeface="+mn-ea"/>
                    <a:cs typeface="+mn-cs"/>
                  </a:rPr>
                  <a:t> for each SNV served as the pseudo gold-standard set for the subsequent classification model.</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(c) Construction of the random forest model to predict the direction of protein-ligand binding affinity change (</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𝐵𝐴&gt;0 𝑜𝑟 </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𝐵𝐴</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0)</a:t>
                </a:r>
                <a:r>
                  <a:rPr lang="en-US" altLang="zh-CN" sz="1200" kern="1200" dirty="0">
                    <a:solidFill>
                      <a:schemeClr val="tx1"/>
                    </a:solidFill>
                    <a:effectLst/>
                    <a:latin typeface="+mn-lt"/>
                    <a:ea typeface="+mn-ea"/>
                    <a:cs typeface="+mn-cs"/>
                  </a:rPr>
                  <a:t>. With feature engineering and exploration, several SNV features, drug ligand features, and structure features were combined to predict the direction of protein-ligand binding affinity change. The GenoDock program suite was trained based on Random Forest, with four application models available. We employed the Platinum dataset as our “real” gold standard providing about 100 LBA records for human protein mutations. By constructing docking calculations for binding affinity changes, we calculated the binding affinity change for each of the ~10,000 mutations in GenoDock database, making it possible to train a supervised learning model with confidence. With the trained GenoDock model, it is then possible to screen large-scale datasets for drug ligands (e.g. ~2.6k drug ligands associated with ~60k SNVs), human protein structures (~30,000 from RCSB PDB website with resolution higher than 3.0</a:t>
                </a:r>
                <a:r>
                  <a:rPr lang="en-US" altLang="zh-CN" sz="1200" kern="1200" cap="all" dirty="0">
                    <a:solidFill>
                      <a:schemeClr val="tx1"/>
                    </a:solidFill>
                    <a:effectLst/>
                    <a:latin typeface="+mn-lt"/>
                    <a:ea typeface="+mn-ea"/>
                    <a:cs typeface="+mn-cs"/>
                  </a:rPr>
                  <a:t> </a:t>
                </a:r>
                <a:r>
                  <a:rPr lang="en-US" altLang="zh-CN" sz="1200" kern="1200" cap="all" dirty="0" err="1">
                    <a:solidFill>
                      <a:schemeClr val="tx1"/>
                    </a:solidFill>
                    <a:effectLst/>
                    <a:latin typeface="+mn-lt"/>
                    <a:ea typeface="+mn-ea"/>
                    <a:cs typeface="+mn-cs"/>
                  </a:rPr>
                  <a:t>Å</a:t>
                </a:r>
                <a:r>
                  <a:rPr lang="en-US" altLang="zh-CN" sz="1200" kern="1200" dirty="0">
                    <a:solidFill>
                      <a:schemeClr val="tx1"/>
                    </a:solidFill>
                    <a:effectLst/>
                    <a:latin typeface="+mn-lt"/>
                    <a:ea typeface="+mn-ea"/>
                    <a:cs typeface="+mn-cs"/>
                  </a:rPr>
                  <a:t>), and </a:t>
                </a:r>
                <a:r>
                  <a:rPr lang="en-US" altLang="zh-CN" sz="1200" kern="1200" dirty="0" err="1">
                    <a:solidFill>
                      <a:schemeClr val="tx1"/>
                    </a:solidFill>
                    <a:effectLst/>
                    <a:latin typeface="+mn-lt"/>
                    <a:ea typeface="+mn-ea"/>
                    <a:cs typeface="+mn-cs"/>
                  </a:rPr>
                  <a:t>exonic</a:t>
                </a:r>
                <a:r>
                  <a:rPr lang="en-US" altLang="zh-CN" sz="1200" kern="1200" dirty="0">
                    <a:solidFill>
                      <a:schemeClr val="tx1"/>
                    </a:solidFill>
                    <a:effectLst/>
                    <a:latin typeface="+mn-lt"/>
                    <a:ea typeface="+mn-ea"/>
                    <a:cs typeface="+mn-cs"/>
                  </a:rPr>
                  <a:t> SNVs (~1,000,000 sequenced </a:t>
                </a:r>
                <a:r>
                  <a:rPr lang="en-US" altLang="zh-CN" sz="1200" kern="1200" dirty="0" err="1">
                    <a:solidFill>
                      <a:schemeClr val="tx1"/>
                    </a:solidFill>
                    <a:effectLst/>
                    <a:latin typeface="+mn-lt"/>
                    <a:ea typeface="+mn-ea"/>
                    <a:cs typeface="+mn-cs"/>
                  </a:rPr>
                  <a:t>exonic</a:t>
                </a:r>
                <a:r>
                  <a:rPr lang="en-US" altLang="zh-CN" sz="1200" kern="1200" dirty="0">
                    <a:solidFill>
                      <a:schemeClr val="tx1"/>
                    </a:solidFill>
                    <a:effectLst/>
                    <a:latin typeface="+mn-lt"/>
                    <a:ea typeface="+mn-ea"/>
                    <a:cs typeface="+mn-cs"/>
                  </a:rPr>
                  <a:t> SNVs; ~175,000 SNVs mapped with at least one human protein structure with 2.8Å or higher resolution from RCSB PDB database). </a:t>
                </a:r>
                <a:endParaRPr lang="zh-CN" altLang="zh-CN" sz="1200" kern="1200" dirty="0">
                  <a:solidFill>
                    <a:schemeClr val="tx1"/>
                  </a:solidFill>
                  <a:effectLst/>
                  <a:latin typeface="+mn-lt"/>
                  <a:ea typeface="+mn-ea"/>
                  <a:cs typeface="+mn-cs"/>
                </a:endParaRPr>
              </a:p>
              <a:p>
                <a:endParaRPr kumimoji="1" lang="zh-CN" altLang="en-US" dirty="0"/>
              </a:p>
            </p:txBody>
          </p:sp>
        </mc:Fallback>
      </mc:AlternateContent>
      <p:sp>
        <p:nvSpPr>
          <p:cNvPr id="4" name="页眉占位符 3"/>
          <p:cNvSpPr>
            <a:spLocks noGrp="1"/>
          </p:cNvSpPr>
          <p:nvPr>
            <p:ph type="hdr" sz="quarter"/>
          </p:nvPr>
        </p:nvSpPr>
        <p:spPr/>
        <p:txBody>
          <a:bodyPr/>
          <a:lstStyle/>
          <a:p>
            <a:r>
              <a:rPr lang="en-US">
                <a:solidFill>
                  <a:prstClr val="black"/>
                </a:solidFill>
                <a:latin typeface="等线" panose="020F0502020204030204"/>
              </a:rPr>
              <a:t>Bo Wang: Thesis Defense</a:t>
            </a:r>
          </a:p>
        </p:txBody>
      </p:sp>
      <p:sp>
        <p:nvSpPr>
          <p:cNvPr id="5" name="灯片编号占位符 4"/>
          <p:cNvSpPr>
            <a:spLocks noGrp="1"/>
          </p:cNvSpPr>
          <p:nvPr>
            <p:ph type="sldNum" sz="quarter" idx="5"/>
          </p:nvPr>
        </p:nvSpPr>
        <p:spPr/>
        <p:txBody>
          <a:bodyPr/>
          <a:lstStyle/>
          <a:p>
            <a:fld id="{23C462A2-CDEC-8C45-A912-FB8B0964D089}" type="slidenum">
              <a:rPr lang="en-US" smtClean="0">
                <a:solidFill>
                  <a:prstClr val="black"/>
                </a:solidFill>
                <a:latin typeface="等线" panose="020F0502020204030204"/>
              </a:rPr>
              <a:pPr/>
              <a:t>5</a:t>
            </a:fld>
            <a:endParaRPr lang="en-US">
              <a:solidFill>
                <a:prstClr val="black"/>
              </a:solidFill>
              <a:latin typeface="等线" panose="020F0502020204030204"/>
            </a:endParaRPr>
          </a:p>
        </p:txBody>
      </p:sp>
    </p:spTree>
    <p:extLst>
      <p:ext uri="{BB962C8B-B14F-4D97-AF65-F5344CB8AC3E}">
        <p14:creationId xmlns:p14="http://schemas.microsoft.com/office/powerpoint/2010/main" val="1271978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220623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6" y="2731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400"/>
            </a:lvl1pPr>
            <a:lvl2pPr marL="456884" indent="0">
              <a:buNone/>
              <a:defRPr sz="1200"/>
            </a:lvl2pPr>
            <a:lvl3pPr marL="913770" indent="0">
              <a:buNone/>
              <a:defRPr sz="1000"/>
            </a:lvl3pPr>
            <a:lvl4pPr marL="1370658" indent="0">
              <a:buNone/>
              <a:defRPr sz="900"/>
            </a:lvl4pPr>
            <a:lvl5pPr marL="1827542" indent="0">
              <a:buNone/>
              <a:defRPr sz="900"/>
            </a:lvl5pPr>
            <a:lvl6pPr marL="2284429" indent="0">
              <a:buNone/>
              <a:defRPr sz="900"/>
            </a:lvl6pPr>
            <a:lvl7pPr marL="2741313" indent="0">
              <a:buNone/>
              <a:defRPr sz="900"/>
            </a:lvl7pPr>
            <a:lvl8pPr marL="3198199" indent="0">
              <a:buNone/>
              <a:defRPr sz="900"/>
            </a:lvl8pPr>
            <a:lvl9pPr marL="3655085" indent="0">
              <a:buNone/>
              <a:defRPr sz="900"/>
            </a:lvl9pPr>
          </a:lstStyle>
          <a:p>
            <a:pPr lvl="0"/>
            <a:r>
              <a:rPr lang="en-US" smtClean="0"/>
              <a:t>Click to edit Master text styles</a:t>
            </a:r>
          </a:p>
        </p:txBody>
      </p:sp>
    </p:spTree>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4" indent="0">
              <a:buNone/>
              <a:defRPr sz="2800"/>
            </a:lvl2pPr>
            <a:lvl3pPr marL="913770" indent="0">
              <a:buNone/>
              <a:defRPr sz="2400"/>
            </a:lvl3pPr>
            <a:lvl4pPr marL="1370658" indent="0">
              <a:buNone/>
              <a:defRPr sz="2000"/>
            </a:lvl4pPr>
            <a:lvl5pPr marL="1827542" indent="0">
              <a:buNone/>
              <a:defRPr sz="2000"/>
            </a:lvl5pPr>
            <a:lvl6pPr marL="2284429" indent="0">
              <a:buNone/>
              <a:defRPr sz="2000"/>
            </a:lvl6pPr>
            <a:lvl7pPr marL="2741313" indent="0">
              <a:buNone/>
              <a:defRPr sz="2000"/>
            </a:lvl7pPr>
            <a:lvl8pPr marL="3198199" indent="0">
              <a:buNone/>
              <a:defRPr sz="2000"/>
            </a:lvl8pPr>
            <a:lvl9pPr marL="365508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884" indent="0">
              <a:buNone/>
              <a:defRPr sz="1200"/>
            </a:lvl2pPr>
            <a:lvl3pPr marL="913770" indent="0">
              <a:buNone/>
              <a:defRPr sz="1000"/>
            </a:lvl3pPr>
            <a:lvl4pPr marL="1370658" indent="0">
              <a:buNone/>
              <a:defRPr sz="900"/>
            </a:lvl4pPr>
            <a:lvl5pPr marL="1827542" indent="0">
              <a:buNone/>
              <a:defRPr sz="900"/>
            </a:lvl5pPr>
            <a:lvl6pPr marL="2284429" indent="0">
              <a:buNone/>
              <a:defRPr sz="900"/>
            </a:lvl6pPr>
            <a:lvl7pPr marL="2741313" indent="0">
              <a:buNone/>
              <a:defRPr sz="900"/>
            </a:lvl7pPr>
            <a:lvl8pPr marL="3198199" indent="0">
              <a:buNone/>
              <a:defRPr sz="900"/>
            </a:lvl8pPr>
            <a:lvl9pPr marL="3655085" indent="0">
              <a:buNone/>
              <a:defRPr sz="900"/>
            </a:lvl9pPr>
          </a:lstStyle>
          <a:p>
            <a:pPr lvl="0"/>
            <a:r>
              <a:rPr lang="en-US" smtClean="0"/>
              <a:t>Click to edit Master text styles</a:t>
            </a:r>
          </a:p>
        </p:txBody>
      </p:sp>
    </p:spTree>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1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47"/>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47"/>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5966EE2-2A7B-E747-98C8-7988C8F23DCD}" type="datetime1">
              <a:rPr lang="zh-CN" altLang="en-US" smtClean="0">
                <a:solidFill>
                  <a:prstClr val="black">
                    <a:tint val="75000"/>
                  </a:prstClr>
                </a:solidFill>
              </a:rPr>
              <a:pPr/>
              <a:t>2019/3/4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
                <a:solidFill>
                  <a:prstClr val="black">
                    <a:tint val="75000"/>
                  </a:prstClr>
                </a:solidFill>
              </a:rPr>
              <a:t>Thesis Defense © 2019 by Bo Wang All rights reserved.</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B938F4-FFEC-BA46-B3EB-1F4154EFE73A}"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0C8D55-EAD8-3D4C-AEE8-4F9B66CD38EF}" type="datetime1">
              <a:rPr lang="zh-CN" altLang="en-US" smtClean="0">
                <a:solidFill>
                  <a:prstClr val="black">
                    <a:tint val="75000"/>
                  </a:prstClr>
                </a:solidFill>
              </a:rPr>
              <a:pPr/>
              <a:t>2019/3/4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
                <a:solidFill>
                  <a:prstClr val="black">
                    <a:tint val="75000"/>
                  </a:prstClr>
                </a:solidFill>
              </a:rPr>
              <a:t>Thesis Defense © 2019 by Bo Wang All rights reserved.</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B938F4-FFEC-BA46-B3EB-1F4154EFE73A}"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3DEF62-4197-9141-8E93-69F1DAFCA2CC}" type="datetime1">
              <a:rPr lang="zh-CN" altLang="en-US" smtClean="0">
                <a:solidFill>
                  <a:prstClr val="black">
                    <a:tint val="75000"/>
                  </a:prstClr>
                </a:solidFill>
              </a:rPr>
              <a:pPr/>
              <a:t>2019/3/4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
                <a:solidFill>
                  <a:prstClr val="black">
                    <a:tint val="75000"/>
                  </a:prstClr>
                </a:solidFill>
              </a:rPr>
              <a:t>Thesis Defense © 2019 by Bo Wang All rights reserved.</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B938F4-FFEC-BA46-B3EB-1F4154EFE73A}"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0A66741E-07F1-C045-A7B9-6A4147100C1F}" type="datetimeFigureOut">
              <a:rPr lang="en-US" smtClean="0">
                <a:solidFill>
                  <a:prstClr val="black">
                    <a:tint val="75000"/>
                  </a:prstClr>
                </a:solidFill>
              </a:rPr>
              <a:pPr/>
              <a:t>3/4/19</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2385CD96-627E-094E-9F07-BB804CEF4F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905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B858E5-B7C1-B641-AB29-59A40504B05D}" type="datetime1">
              <a:rPr lang="zh-CN" altLang="en-US" smtClean="0">
                <a:solidFill>
                  <a:prstClr val="black">
                    <a:tint val="75000"/>
                  </a:prstClr>
                </a:solidFill>
              </a:rPr>
              <a:pPr/>
              <a:t>2019/3/4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
                <a:solidFill>
                  <a:prstClr val="black">
                    <a:tint val="75000"/>
                  </a:prstClr>
                </a:solidFill>
              </a:rPr>
              <a:t>Thesis Defense © 2019 by Bo Wang All rights reserved.</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B938F4-FFEC-BA46-B3EB-1F4154EFE73A}"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CA22CB-2706-874A-BA70-7DC62AF40EE6}" type="datetime1">
              <a:rPr lang="zh-CN" altLang="en-US" smtClean="0">
                <a:solidFill>
                  <a:prstClr val="black">
                    <a:tint val="75000"/>
                  </a:prstClr>
                </a:solidFill>
              </a:rPr>
              <a:pPr/>
              <a:t>2019/3/4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
                <a:solidFill>
                  <a:prstClr val="black">
                    <a:tint val="75000"/>
                  </a:prstClr>
                </a:solidFill>
              </a:rPr>
              <a:t>Thesis Defense © 2019 by Bo Wang All rights reserved.</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0B938F4-FFEC-BA46-B3EB-1F4154EFE73A}"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572995-5326-0142-ADD6-EFB8EE93351B}" type="datetime1">
              <a:rPr lang="zh-CN" altLang="en-US" smtClean="0">
                <a:solidFill>
                  <a:prstClr val="black">
                    <a:tint val="75000"/>
                  </a:prstClr>
                </a:solidFill>
              </a:rPr>
              <a:pPr/>
              <a:t>2019/3/4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
                <a:solidFill>
                  <a:prstClr val="black">
                    <a:tint val="75000"/>
                  </a:prstClr>
                </a:solidFill>
              </a:rPr>
              <a:t>Thesis Defense © 2019 by Bo Wang All rights reserved.</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0B938F4-FFEC-BA46-B3EB-1F4154EFE73A}"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B25740-A223-8C49-8CA1-B19E7EF8722D}" type="datetime1">
              <a:rPr lang="zh-CN" altLang="en-US" smtClean="0">
                <a:solidFill>
                  <a:prstClr val="black">
                    <a:tint val="75000"/>
                  </a:prstClr>
                </a:solidFill>
              </a:rPr>
              <a:pPr/>
              <a:t>2019/3/4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
                <a:solidFill>
                  <a:prstClr val="black">
                    <a:tint val="75000"/>
                  </a:prstClr>
                </a:solidFill>
              </a:rPr>
              <a:t>Thesis Defense © 2019 by Bo Wang All rights reserved.</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0B938F4-FFEC-BA46-B3EB-1F4154EFE73A}"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EB00932-12FA-5849-8524-CF753D5C1B45}" type="datetime1">
              <a:rPr lang="zh-CN" altLang="en-US" smtClean="0">
                <a:solidFill>
                  <a:prstClr val="black">
                    <a:tint val="75000"/>
                  </a:prstClr>
                </a:solidFill>
              </a:rPr>
              <a:pPr/>
              <a:t>2019/3/4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
                <a:solidFill>
                  <a:prstClr val="black">
                    <a:tint val="75000"/>
                  </a:prstClr>
                </a:solidFill>
              </a:rPr>
              <a:t>Thesis Defense © 2019 by Bo Wang All rights reserved.</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B938F4-FFEC-BA46-B3EB-1F4154EFE73A}"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DFA46D9-D23F-F94A-BB70-FF06EDE8FFB3}" type="datetime1">
              <a:rPr lang="zh-CN" altLang="en-US" smtClean="0">
                <a:solidFill>
                  <a:prstClr val="black">
                    <a:tint val="75000"/>
                  </a:prstClr>
                </a:solidFill>
              </a:rPr>
              <a:pPr/>
              <a:t>2019/3/4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
                <a:solidFill>
                  <a:prstClr val="black">
                    <a:tint val="75000"/>
                  </a:prstClr>
                </a:solidFill>
              </a:rPr>
              <a:t>Thesis Defense © 2019 by Bo Wang All rights reserved.</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B938F4-FFEC-BA46-B3EB-1F4154EFE73A}"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CDC583-CCB8-3D40-AE3B-BBC1839DA966}" type="datetime1">
              <a:rPr lang="zh-CN" altLang="en-US" smtClean="0">
                <a:solidFill>
                  <a:prstClr val="black">
                    <a:tint val="75000"/>
                  </a:prstClr>
                </a:solidFill>
              </a:rPr>
              <a:pPr/>
              <a:t>2019/3/4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
                <a:solidFill>
                  <a:prstClr val="black">
                    <a:tint val="75000"/>
                  </a:prstClr>
                </a:solidFill>
              </a:rPr>
              <a:t>Thesis Defense © 2019 by Bo Wang All rights reserved.</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B938F4-FFEC-BA46-B3EB-1F4154EFE73A}"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D6B634-CB50-3B4C-ACC3-80D277E573C0}" type="datetime1">
              <a:rPr lang="zh-CN" altLang="en-US" smtClean="0">
                <a:solidFill>
                  <a:prstClr val="black">
                    <a:tint val="75000"/>
                  </a:prstClr>
                </a:solidFill>
              </a:rPr>
              <a:pPr/>
              <a:t>2019/3/4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
                <a:solidFill>
                  <a:prstClr val="black">
                    <a:tint val="75000"/>
                  </a:prstClr>
                </a:solidFill>
              </a:rPr>
              <a:t>Thesis Defense © 2019 by Bo Wang All rights reserved.</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B938F4-FFEC-BA46-B3EB-1F4154EFE73A}"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EECAD4A-F4DB-F241-A906-E78283F5E99C}"/>
              </a:ext>
            </a:extLst>
          </p:cNvPr>
          <p:cNvSpPr>
            <a:spLocks noGrp="1"/>
          </p:cNvSpPr>
          <p:nvPr>
            <p:ph type="ctrTitle"/>
          </p:nvPr>
        </p:nvSpPr>
        <p:spPr>
          <a:xfrm>
            <a:off x="1143000" y="1122363"/>
            <a:ext cx="6858000" cy="2387600"/>
          </a:xfrm>
        </p:spPr>
        <p:txBody>
          <a:bodyPr anchor="b"/>
          <a:lstStyle>
            <a:lvl1pPr algn="ctr">
              <a:defRPr sz="4500"/>
            </a:lvl1pPr>
          </a:lstStyle>
          <a:p>
            <a:r>
              <a:rPr kumimoji="1" lang="zh-CN" altLang="en-US"/>
              <a:t>单击此处编辑母版标题样式</a:t>
            </a:r>
          </a:p>
        </p:txBody>
      </p:sp>
      <p:sp>
        <p:nvSpPr>
          <p:cNvPr id="3" name="副标题 2">
            <a:extLst>
              <a:ext uri="{FF2B5EF4-FFF2-40B4-BE49-F238E27FC236}">
                <a16:creationId xmlns="" xmlns:a16="http://schemas.microsoft.com/office/drawing/2014/main" id="{C12070EF-0B1C-7B4F-8AC7-1C01B7C3F33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zh-CN" altLang="en-US"/>
              <a:t>单击此处编辑母版副标题样式</a:t>
            </a:r>
          </a:p>
        </p:txBody>
      </p:sp>
      <p:sp>
        <p:nvSpPr>
          <p:cNvPr id="4" name="日期占位符 3">
            <a:extLst>
              <a:ext uri="{FF2B5EF4-FFF2-40B4-BE49-F238E27FC236}">
                <a16:creationId xmlns="" xmlns:a16="http://schemas.microsoft.com/office/drawing/2014/main" id="{C3FDA50D-B681-014A-95EB-F5C6A7D95D8E}"/>
              </a:ext>
            </a:extLst>
          </p:cNvPr>
          <p:cNvSpPr>
            <a:spLocks noGrp="1"/>
          </p:cNvSpPr>
          <p:nvPr>
            <p:ph type="dt" sz="half" idx="10"/>
          </p:nvPr>
        </p:nvSpPr>
        <p:spPr/>
        <p:txBody>
          <a:bodyPr/>
          <a:lstStyle/>
          <a:p>
            <a:fld id="{622CF7A5-D5FD-8941-9D04-CE2C4E8D2AF6}" type="datetimeFigureOut">
              <a:rPr kumimoji="1" lang="zh-CN" altLang="en-US" smtClean="0">
                <a:solidFill>
                  <a:prstClr val="black">
                    <a:tint val="75000"/>
                  </a:prstClr>
                </a:solidFill>
              </a:rPr>
              <a:pPr/>
              <a:t>2019/3/4</a:t>
            </a:fld>
            <a:endParaRPr kumimoji="1"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1BEE6B40-C9AA-3848-A870-5489DD3D5C3D}"/>
              </a:ext>
            </a:extLst>
          </p:cNvPr>
          <p:cNvSpPr>
            <a:spLocks noGrp="1"/>
          </p:cNvSpPr>
          <p:nvPr>
            <p:ph type="ftr" sz="quarter" idx="11"/>
          </p:nvPr>
        </p:nvSpPr>
        <p:spPr/>
        <p:txBody>
          <a:bodyPr/>
          <a:lstStyle/>
          <a:p>
            <a:endParaRPr kumimoji="1"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D73BCFC2-95AB-DA42-94EE-C72CE2CBBE16}"/>
              </a:ext>
            </a:extLst>
          </p:cNvPr>
          <p:cNvSpPr>
            <a:spLocks noGrp="1"/>
          </p:cNvSpPr>
          <p:nvPr>
            <p:ph type="sldNum" sz="quarter" idx="12"/>
          </p:nvPr>
        </p:nvSpPr>
        <p:spPr/>
        <p:txBody>
          <a:bodyPr/>
          <a:lstStyle/>
          <a:p>
            <a:fld id="{7F0EE3C1-1C73-0042-96DD-95174F145602}"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5FF77BB-1EEF-9847-A172-416EF867BA79}"/>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 xmlns:a16="http://schemas.microsoft.com/office/drawing/2014/main" id="{A76D5DB6-CA7D-BB49-9120-2C3BAA011280}"/>
              </a:ext>
            </a:extLst>
          </p:cNvPr>
          <p:cNvSpPr>
            <a:spLocks noGrp="1"/>
          </p:cNvSpPr>
          <p:nvPr>
            <p:ph idx="1"/>
          </p:nvPr>
        </p:nvSpPr>
        <p:spPr/>
        <p:txBody>
          <a:bodyPr/>
          <a:lstStyle/>
          <a:p>
            <a:r>
              <a:rPr kumimoji="1" lang="zh-CN" altLang="en-US"/>
              <a:t>单击此处编辑母版文本样式
二级
三级
四级
五级</a:t>
            </a:r>
          </a:p>
        </p:txBody>
      </p:sp>
      <p:sp>
        <p:nvSpPr>
          <p:cNvPr id="4" name="日期占位符 3">
            <a:extLst>
              <a:ext uri="{FF2B5EF4-FFF2-40B4-BE49-F238E27FC236}">
                <a16:creationId xmlns="" xmlns:a16="http://schemas.microsoft.com/office/drawing/2014/main" id="{70865ECD-8FF0-A944-8765-AF7631BF5593}"/>
              </a:ext>
            </a:extLst>
          </p:cNvPr>
          <p:cNvSpPr>
            <a:spLocks noGrp="1"/>
          </p:cNvSpPr>
          <p:nvPr>
            <p:ph type="dt" sz="half" idx="10"/>
          </p:nvPr>
        </p:nvSpPr>
        <p:spPr/>
        <p:txBody>
          <a:bodyPr/>
          <a:lstStyle/>
          <a:p>
            <a:fld id="{622CF7A5-D5FD-8941-9D04-CE2C4E8D2AF6}" type="datetimeFigureOut">
              <a:rPr kumimoji="1" lang="zh-CN" altLang="en-US" smtClean="0">
                <a:solidFill>
                  <a:prstClr val="black">
                    <a:tint val="75000"/>
                  </a:prstClr>
                </a:solidFill>
              </a:rPr>
              <a:pPr/>
              <a:t>2019/3/4</a:t>
            </a:fld>
            <a:endParaRPr kumimoji="1"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1F942C87-89CC-F341-B5D8-C998FB2037CC}"/>
              </a:ext>
            </a:extLst>
          </p:cNvPr>
          <p:cNvSpPr>
            <a:spLocks noGrp="1"/>
          </p:cNvSpPr>
          <p:nvPr>
            <p:ph type="ftr" sz="quarter" idx="11"/>
          </p:nvPr>
        </p:nvSpPr>
        <p:spPr/>
        <p:txBody>
          <a:bodyPr/>
          <a:lstStyle/>
          <a:p>
            <a:endParaRPr kumimoji="1"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2E750969-D701-8B49-8149-278990510604}"/>
              </a:ext>
            </a:extLst>
          </p:cNvPr>
          <p:cNvSpPr>
            <a:spLocks noGrp="1"/>
          </p:cNvSpPr>
          <p:nvPr>
            <p:ph type="sldNum" sz="quarter" idx="12"/>
          </p:nvPr>
        </p:nvSpPr>
        <p:spPr/>
        <p:txBody>
          <a:bodyPr/>
          <a:lstStyle/>
          <a:p>
            <a:fld id="{7F0EE3C1-1C73-0042-96DD-95174F145602}"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26586"/>
            <a:ext cx="3810000" cy="54037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13492"/>
            <a:ext cx="3810000" cy="54168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886186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19DC353-6E74-3746-98E0-C0140B42A73C}"/>
              </a:ext>
            </a:extLst>
          </p:cNvPr>
          <p:cNvSpPr>
            <a:spLocks noGrp="1"/>
          </p:cNvSpPr>
          <p:nvPr>
            <p:ph type="title"/>
          </p:nvPr>
        </p:nvSpPr>
        <p:spPr>
          <a:xfrm>
            <a:off x="623888" y="1709739"/>
            <a:ext cx="7886700" cy="2852737"/>
          </a:xfrm>
        </p:spPr>
        <p:txBody>
          <a:bodyPr anchor="b"/>
          <a:lstStyle>
            <a:lvl1pPr>
              <a:defRPr sz="4500"/>
            </a:lvl1pPr>
          </a:lstStyle>
          <a:p>
            <a:r>
              <a:rPr kumimoji="1" lang="zh-CN" altLang="en-US"/>
              <a:t>单击此处编辑母版标题样式</a:t>
            </a:r>
          </a:p>
        </p:txBody>
      </p:sp>
      <p:sp>
        <p:nvSpPr>
          <p:cNvPr id="3" name="文本占位符 2">
            <a:extLst>
              <a:ext uri="{FF2B5EF4-FFF2-40B4-BE49-F238E27FC236}">
                <a16:creationId xmlns="" xmlns:a16="http://schemas.microsoft.com/office/drawing/2014/main" id="{9B6D1328-EA93-AC42-8668-C5129610845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kumimoji="1" lang="zh-CN" altLang="en-US"/>
              <a:t>单击此处编辑母版文本样式
二级
三级
四级
五级</a:t>
            </a:r>
          </a:p>
        </p:txBody>
      </p:sp>
      <p:sp>
        <p:nvSpPr>
          <p:cNvPr id="4" name="日期占位符 3">
            <a:extLst>
              <a:ext uri="{FF2B5EF4-FFF2-40B4-BE49-F238E27FC236}">
                <a16:creationId xmlns="" xmlns:a16="http://schemas.microsoft.com/office/drawing/2014/main" id="{BDC33AA5-3E10-8942-990A-D07CABDEE6B4}"/>
              </a:ext>
            </a:extLst>
          </p:cNvPr>
          <p:cNvSpPr>
            <a:spLocks noGrp="1"/>
          </p:cNvSpPr>
          <p:nvPr>
            <p:ph type="dt" sz="half" idx="10"/>
          </p:nvPr>
        </p:nvSpPr>
        <p:spPr/>
        <p:txBody>
          <a:bodyPr/>
          <a:lstStyle/>
          <a:p>
            <a:fld id="{622CF7A5-D5FD-8941-9D04-CE2C4E8D2AF6}" type="datetimeFigureOut">
              <a:rPr kumimoji="1" lang="zh-CN" altLang="en-US" smtClean="0">
                <a:solidFill>
                  <a:prstClr val="black">
                    <a:tint val="75000"/>
                  </a:prstClr>
                </a:solidFill>
              </a:rPr>
              <a:pPr/>
              <a:t>2019/3/4</a:t>
            </a:fld>
            <a:endParaRPr kumimoji="1"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F86039EF-22AF-084A-9DB6-A05A98F1AE6A}"/>
              </a:ext>
            </a:extLst>
          </p:cNvPr>
          <p:cNvSpPr>
            <a:spLocks noGrp="1"/>
          </p:cNvSpPr>
          <p:nvPr>
            <p:ph type="ftr" sz="quarter" idx="11"/>
          </p:nvPr>
        </p:nvSpPr>
        <p:spPr/>
        <p:txBody>
          <a:bodyPr/>
          <a:lstStyle/>
          <a:p>
            <a:endParaRPr kumimoji="1"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00A6DC74-D418-EA48-BFC6-F6A79DDF99B1}"/>
              </a:ext>
            </a:extLst>
          </p:cNvPr>
          <p:cNvSpPr>
            <a:spLocks noGrp="1"/>
          </p:cNvSpPr>
          <p:nvPr>
            <p:ph type="sldNum" sz="quarter" idx="12"/>
          </p:nvPr>
        </p:nvSpPr>
        <p:spPr/>
        <p:txBody>
          <a:bodyPr/>
          <a:lstStyle/>
          <a:p>
            <a:fld id="{7F0EE3C1-1C73-0042-96DD-95174F145602}"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81DA025-9AD6-AB4F-BE2A-CD66345C7556}"/>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 xmlns:a16="http://schemas.microsoft.com/office/drawing/2014/main" id="{F1C2BF83-D167-B34A-B02F-9A25E9C00FFF}"/>
              </a:ext>
            </a:extLst>
          </p:cNvPr>
          <p:cNvSpPr>
            <a:spLocks noGrp="1"/>
          </p:cNvSpPr>
          <p:nvPr>
            <p:ph sz="half" idx="1"/>
          </p:nvPr>
        </p:nvSpPr>
        <p:spPr>
          <a:xfrm>
            <a:off x="628650" y="1825625"/>
            <a:ext cx="3886200" cy="4351338"/>
          </a:xfrm>
        </p:spPr>
        <p:txBody>
          <a:bodyPr/>
          <a:lstStyle/>
          <a:p>
            <a:r>
              <a:rPr kumimoji="1" lang="zh-CN" altLang="en-US"/>
              <a:t>单击此处编辑母版文本样式
二级
三级
四级
五级</a:t>
            </a:r>
          </a:p>
        </p:txBody>
      </p:sp>
      <p:sp>
        <p:nvSpPr>
          <p:cNvPr id="4" name="内容占位符 3">
            <a:extLst>
              <a:ext uri="{FF2B5EF4-FFF2-40B4-BE49-F238E27FC236}">
                <a16:creationId xmlns="" xmlns:a16="http://schemas.microsoft.com/office/drawing/2014/main" id="{EF203632-88D3-0C42-B4B0-29E186CF4F98}"/>
              </a:ext>
            </a:extLst>
          </p:cNvPr>
          <p:cNvSpPr>
            <a:spLocks noGrp="1"/>
          </p:cNvSpPr>
          <p:nvPr>
            <p:ph sz="half" idx="2"/>
          </p:nvPr>
        </p:nvSpPr>
        <p:spPr>
          <a:xfrm>
            <a:off x="4629150" y="1825625"/>
            <a:ext cx="3886200" cy="4351338"/>
          </a:xfrm>
        </p:spPr>
        <p:txBody>
          <a:bodyPr/>
          <a:lstStyle/>
          <a:p>
            <a:r>
              <a:rPr kumimoji="1" lang="zh-CN" altLang="en-US"/>
              <a:t>单击此处编辑母版文本样式
二级
三级
四级
五级</a:t>
            </a:r>
          </a:p>
        </p:txBody>
      </p:sp>
      <p:sp>
        <p:nvSpPr>
          <p:cNvPr id="5" name="日期占位符 4">
            <a:extLst>
              <a:ext uri="{FF2B5EF4-FFF2-40B4-BE49-F238E27FC236}">
                <a16:creationId xmlns="" xmlns:a16="http://schemas.microsoft.com/office/drawing/2014/main" id="{902653FE-E026-8043-A258-CEEBCBF1DFC5}"/>
              </a:ext>
            </a:extLst>
          </p:cNvPr>
          <p:cNvSpPr>
            <a:spLocks noGrp="1"/>
          </p:cNvSpPr>
          <p:nvPr>
            <p:ph type="dt" sz="half" idx="10"/>
          </p:nvPr>
        </p:nvSpPr>
        <p:spPr/>
        <p:txBody>
          <a:bodyPr/>
          <a:lstStyle/>
          <a:p>
            <a:fld id="{622CF7A5-D5FD-8941-9D04-CE2C4E8D2AF6}" type="datetimeFigureOut">
              <a:rPr kumimoji="1" lang="zh-CN" altLang="en-US" smtClean="0">
                <a:solidFill>
                  <a:prstClr val="black">
                    <a:tint val="75000"/>
                  </a:prstClr>
                </a:solidFill>
              </a:rPr>
              <a:pPr/>
              <a:t>2019/3/4</a:t>
            </a:fld>
            <a:endParaRPr kumimoji="1" lang="zh-CN" altLang="en-US">
              <a:solidFill>
                <a:prstClr val="black">
                  <a:tint val="75000"/>
                </a:prstClr>
              </a:solidFill>
            </a:endParaRPr>
          </a:p>
        </p:txBody>
      </p:sp>
      <p:sp>
        <p:nvSpPr>
          <p:cNvPr id="6" name="页脚占位符 5">
            <a:extLst>
              <a:ext uri="{FF2B5EF4-FFF2-40B4-BE49-F238E27FC236}">
                <a16:creationId xmlns="" xmlns:a16="http://schemas.microsoft.com/office/drawing/2014/main" id="{336ABDD9-D28C-2B47-A7BA-247312D0786D}"/>
              </a:ext>
            </a:extLst>
          </p:cNvPr>
          <p:cNvSpPr>
            <a:spLocks noGrp="1"/>
          </p:cNvSpPr>
          <p:nvPr>
            <p:ph type="ftr" sz="quarter" idx="11"/>
          </p:nvPr>
        </p:nvSpPr>
        <p:spPr/>
        <p:txBody>
          <a:bodyPr/>
          <a:lstStyle/>
          <a:p>
            <a:endParaRPr kumimoji="1" lang="zh-CN" altLang="en-US">
              <a:solidFill>
                <a:prstClr val="black">
                  <a:tint val="75000"/>
                </a:prstClr>
              </a:solidFill>
            </a:endParaRPr>
          </a:p>
        </p:txBody>
      </p:sp>
      <p:sp>
        <p:nvSpPr>
          <p:cNvPr id="7" name="灯片编号占位符 6">
            <a:extLst>
              <a:ext uri="{FF2B5EF4-FFF2-40B4-BE49-F238E27FC236}">
                <a16:creationId xmlns="" xmlns:a16="http://schemas.microsoft.com/office/drawing/2014/main" id="{69432C86-BE20-CA4B-A03E-A81EEC896C16}"/>
              </a:ext>
            </a:extLst>
          </p:cNvPr>
          <p:cNvSpPr>
            <a:spLocks noGrp="1"/>
          </p:cNvSpPr>
          <p:nvPr>
            <p:ph type="sldNum" sz="quarter" idx="12"/>
          </p:nvPr>
        </p:nvSpPr>
        <p:spPr/>
        <p:txBody>
          <a:bodyPr/>
          <a:lstStyle/>
          <a:p>
            <a:fld id="{7F0EE3C1-1C73-0042-96DD-95174F145602}"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3ACC327-783D-6E40-82FF-32AD1DE3B482}"/>
              </a:ext>
            </a:extLst>
          </p:cNvPr>
          <p:cNvSpPr>
            <a:spLocks noGrp="1"/>
          </p:cNvSpPr>
          <p:nvPr>
            <p:ph type="title"/>
          </p:nvPr>
        </p:nvSpPr>
        <p:spPr>
          <a:xfrm>
            <a:off x="629841" y="365126"/>
            <a:ext cx="7886700" cy="1325563"/>
          </a:xfrm>
        </p:spPr>
        <p:txBody>
          <a:bodyPr/>
          <a:lstStyle/>
          <a:p>
            <a:r>
              <a:rPr kumimoji="1" lang="zh-CN" altLang="en-US"/>
              <a:t>单击此处编辑母版标题样式</a:t>
            </a:r>
          </a:p>
        </p:txBody>
      </p:sp>
      <p:sp>
        <p:nvSpPr>
          <p:cNvPr id="3" name="文本占位符 2">
            <a:extLst>
              <a:ext uri="{FF2B5EF4-FFF2-40B4-BE49-F238E27FC236}">
                <a16:creationId xmlns="" xmlns:a16="http://schemas.microsoft.com/office/drawing/2014/main" id="{B2C2C8E9-B40F-E748-87FE-B80E2283547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zh-CN" altLang="en-US"/>
              <a:t>单击此处编辑母版文本样式
二级
三级
四级
五级</a:t>
            </a:r>
          </a:p>
        </p:txBody>
      </p:sp>
      <p:sp>
        <p:nvSpPr>
          <p:cNvPr id="4" name="内容占位符 3">
            <a:extLst>
              <a:ext uri="{FF2B5EF4-FFF2-40B4-BE49-F238E27FC236}">
                <a16:creationId xmlns="" xmlns:a16="http://schemas.microsoft.com/office/drawing/2014/main" id="{F4707B54-82D9-BD43-81D5-45C42ADD23FB}"/>
              </a:ext>
            </a:extLst>
          </p:cNvPr>
          <p:cNvSpPr>
            <a:spLocks noGrp="1"/>
          </p:cNvSpPr>
          <p:nvPr>
            <p:ph sz="half" idx="2"/>
          </p:nvPr>
        </p:nvSpPr>
        <p:spPr>
          <a:xfrm>
            <a:off x="629842" y="2505075"/>
            <a:ext cx="3868340" cy="3684588"/>
          </a:xfrm>
        </p:spPr>
        <p:txBody>
          <a:bodyPr/>
          <a:lstStyle/>
          <a:p>
            <a:r>
              <a:rPr kumimoji="1" lang="zh-CN" altLang="en-US"/>
              <a:t>单击此处编辑母版文本样式
二级
三级
四级
五级</a:t>
            </a:r>
          </a:p>
        </p:txBody>
      </p:sp>
      <p:sp>
        <p:nvSpPr>
          <p:cNvPr id="5" name="文本占位符 4">
            <a:extLst>
              <a:ext uri="{FF2B5EF4-FFF2-40B4-BE49-F238E27FC236}">
                <a16:creationId xmlns="" xmlns:a16="http://schemas.microsoft.com/office/drawing/2014/main" id="{D599BEDC-BBDD-E34D-A1D6-6F530B34E5C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zh-CN" altLang="en-US"/>
              <a:t>单击此处编辑母版文本样式
二级
三级
四级
五级</a:t>
            </a:r>
          </a:p>
        </p:txBody>
      </p:sp>
      <p:sp>
        <p:nvSpPr>
          <p:cNvPr id="6" name="内容占位符 5">
            <a:extLst>
              <a:ext uri="{FF2B5EF4-FFF2-40B4-BE49-F238E27FC236}">
                <a16:creationId xmlns="" xmlns:a16="http://schemas.microsoft.com/office/drawing/2014/main" id="{B27AB756-0715-E345-B89D-D53E0EE39E51}"/>
              </a:ext>
            </a:extLst>
          </p:cNvPr>
          <p:cNvSpPr>
            <a:spLocks noGrp="1"/>
          </p:cNvSpPr>
          <p:nvPr>
            <p:ph sz="quarter" idx="4"/>
          </p:nvPr>
        </p:nvSpPr>
        <p:spPr>
          <a:xfrm>
            <a:off x="4629150" y="2505075"/>
            <a:ext cx="3887391" cy="3684588"/>
          </a:xfrm>
        </p:spPr>
        <p:txBody>
          <a:bodyPr/>
          <a:lstStyle/>
          <a:p>
            <a:r>
              <a:rPr kumimoji="1" lang="zh-CN" altLang="en-US"/>
              <a:t>单击此处编辑母版文本样式
二级
三级
四级
五级</a:t>
            </a:r>
          </a:p>
        </p:txBody>
      </p:sp>
      <p:sp>
        <p:nvSpPr>
          <p:cNvPr id="7" name="日期占位符 6">
            <a:extLst>
              <a:ext uri="{FF2B5EF4-FFF2-40B4-BE49-F238E27FC236}">
                <a16:creationId xmlns="" xmlns:a16="http://schemas.microsoft.com/office/drawing/2014/main" id="{9071A369-2699-6740-A057-BC7E9BE2CD00}"/>
              </a:ext>
            </a:extLst>
          </p:cNvPr>
          <p:cNvSpPr>
            <a:spLocks noGrp="1"/>
          </p:cNvSpPr>
          <p:nvPr>
            <p:ph type="dt" sz="half" idx="10"/>
          </p:nvPr>
        </p:nvSpPr>
        <p:spPr/>
        <p:txBody>
          <a:bodyPr/>
          <a:lstStyle/>
          <a:p>
            <a:fld id="{622CF7A5-D5FD-8941-9D04-CE2C4E8D2AF6}" type="datetimeFigureOut">
              <a:rPr kumimoji="1" lang="zh-CN" altLang="en-US" smtClean="0">
                <a:solidFill>
                  <a:prstClr val="black">
                    <a:tint val="75000"/>
                  </a:prstClr>
                </a:solidFill>
              </a:rPr>
              <a:pPr/>
              <a:t>2019/3/4</a:t>
            </a:fld>
            <a:endParaRPr kumimoji="1" lang="zh-CN" altLang="en-US">
              <a:solidFill>
                <a:prstClr val="black">
                  <a:tint val="75000"/>
                </a:prstClr>
              </a:solidFill>
            </a:endParaRPr>
          </a:p>
        </p:txBody>
      </p:sp>
      <p:sp>
        <p:nvSpPr>
          <p:cNvPr id="8" name="页脚占位符 7">
            <a:extLst>
              <a:ext uri="{FF2B5EF4-FFF2-40B4-BE49-F238E27FC236}">
                <a16:creationId xmlns="" xmlns:a16="http://schemas.microsoft.com/office/drawing/2014/main" id="{4FE9610F-ABDF-8748-8B3B-1AE10E33BEA5}"/>
              </a:ext>
            </a:extLst>
          </p:cNvPr>
          <p:cNvSpPr>
            <a:spLocks noGrp="1"/>
          </p:cNvSpPr>
          <p:nvPr>
            <p:ph type="ftr" sz="quarter" idx="11"/>
          </p:nvPr>
        </p:nvSpPr>
        <p:spPr/>
        <p:txBody>
          <a:bodyPr/>
          <a:lstStyle/>
          <a:p>
            <a:endParaRPr kumimoji="1" lang="zh-CN" altLang="en-US">
              <a:solidFill>
                <a:prstClr val="black">
                  <a:tint val="75000"/>
                </a:prstClr>
              </a:solidFill>
            </a:endParaRPr>
          </a:p>
        </p:txBody>
      </p:sp>
      <p:sp>
        <p:nvSpPr>
          <p:cNvPr id="9" name="灯片编号占位符 8">
            <a:extLst>
              <a:ext uri="{FF2B5EF4-FFF2-40B4-BE49-F238E27FC236}">
                <a16:creationId xmlns="" xmlns:a16="http://schemas.microsoft.com/office/drawing/2014/main" id="{DDF9DCE0-EDEB-104B-AAAB-82986D687122}"/>
              </a:ext>
            </a:extLst>
          </p:cNvPr>
          <p:cNvSpPr>
            <a:spLocks noGrp="1"/>
          </p:cNvSpPr>
          <p:nvPr>
            <p:ph type="sldNum" sz="quarter" idx="12"/>
          </p:nvPr>
        </p:nvSpPr>
        <p:spPr/>
        <p:txBody>
          <a:bodyPr/>
          <a:lstStyle/>
          <a:p>
            <a:fld id="{7F0EE3C1-1C73-0042-96DD-95174F145602}"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4B40A44-23EA-6043-AB6B-C2977913F5B0}"/>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 xmlns:a16="http://schemas.microsoft.com/office/drawing/2014/main" id="{3C87F303-3A0C-AF45-84FB-DABB2ADCE458}"/>
              </a:ext>
            </a:extLst>
          </p:cNvPr>
          <p:cNvSpPr>
            <a:spLocks noGrp="1"/>
          </p:cNvSpPr>
          <p:nvPr>
            <p:ph type="dt" sz="half" idx="10"/>
          </p:nvPr>
        </p:nvSpPr>
        <p:spPr/>
        <p:txBody>
          <a:bodyPr/>
          <a:lstStyle/>
          <a:p>
            <a:fld id="{622CF7A5-D5FD-8941-9D04-CE2C4E8D2AF6}" type="datetimeFigureOut">
              <a:rPr kumimoji="1" lang="zh-CN" altLang="en-US" smtClean="0">
                <a:solidFill>
                  <a:prstClr val="black">
                    <a:tint val="75000"/>
                  </a:prstClr>
                </a:solidFill>
              </a:rPr>
              <a:pPr/>
              <a:t>2019/3/4</a:t>
            </a:fld>
            <a:endParaRPr kumimoji="1" lang="zh-CN" altLang="en-US">
              <a:solidFill>
                <a:prstClr val="black">
                  <a:tint val="75000"/>
                </a:prstClr>
              </a:solidFill>
            </a:endParaRPr>
          </a:p>
        </p:txBody>
      </p:sp>
      <p:sp>
        <p:nvSpPr>
          <p:cNvPr id="4" name="页脚占位符 3">
            <a:extLst>
              <a:ext uri="{FF2B5EF4-FFF2-40B4-BE49-F238E27FC236}">
                <a16:creationId xmlns="" xmlns:a16="http://schemas.microsoft.com/office/drawing/2014/main" id="{2A9E8723-B543-474A-91CA-875E7E01D581}"/>
              </a:ext>
            </a:extLst>
          </p:cNvPr>
          <p:cNvSpPr>
            <a:spLocks noGrp="1"/>
          </p:cNvSpPr>
          <p:nvPr>
            <p:ph type="ftr" sz="quarter" idx="11"/>
          </p:nvPr>
        </p:nvSpPr>
        <p:spPr/>
        <p:txBody>
          <a:bodyPr/>
          <a:lstStyle/>
          <a:p>
            <a:endParaRPr kumimoji="1" lang="zh-CN" altLang="en-US">
              <a:solidFill>
                <a:prstClr val="black">
                  <a:tint val="75000"/>
                </a:prstClr>
              </a:solidFill>
            </a:endParaRPr>
          </a:p>
        </p:txBody>
      </p:sp>
      <p:sp>
        <p:nvSpPr>
          <p:cNvPr id="5" name="灯片编号占位符 4">
            <a:extLst>
              <a:ext uri="{FF2B5EF4-FFF2-40B4-BE49-F238E27FC236}">
                <a16:creationId xmlns="" xmlns:a16="http://schemas.microsoft.com/office/drawing/2014/main" id="{06575F67-0724-1347-B39E-6281C81F151D}"/>
              </a:ext>
            </a:extLst>
          </p:cNvPr>
          <p:cNvSpPr>
            <a:spLocks noGrp="1"/>
          </p:cNvSpPr>
          <p:nvPr>
            <p:ph type="sldNum" sz="quarter" idx="12"/>
          </p:nvPr>
        </p:nvSpPr>
        <p:spPr/>
        <p:txBody>
          <a:bodyPr/>
          <a:lstStyle/>
          <a:p>
            <a:fld id="{7F0EE3C1-1C73-0042-96DD-95174F145602}"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770AC0B2-F838-3742-B3C0-008AB9EE6678}"/>
              </a:ext>
            </a:extLst>
          </p:cNvPr>
          <p:cNvSpPr>
            <a:spLocks noGrp="1"/>
          </p:cNvSpPr>
          <p:nvPr>
            <p:ph type="dt" sz="half" idx="10"/>
          </p:nvPr>
        </p:nvSpPr>
        <p:spPr/>
        <p:txBody>
          <a:bodyPr/>
          <a:lstStyle/>
          <a:p>
            <a:fld id="{622CF7A5-D5FD-8941-9D04-CE2C4E8D2AF6}" type="datetimeFigureOut">
              <a:rPr kumimoji="1" lang="zh-CN" altLang="en-US" smtClean="0">
                <a:solidFill>
                  <a:prstClr val="black">
                    <a:tint val="75000"/>
                  </a:prstClr>
                </a:solidFill>
              </a:rPr>
              <a:pPr/>
              <a:t>2019/3/4</a:t>
            </a:fld>
            <a:endParaRPr kumimoji="1" lang="zh-CN" altLang="en-US">
              <a:solidFill>
                <a:prstClr val="black">
                  <a:tint val="75000"/>
                </a:prstClr>
              </a:solidFill>
            </a:endParaRPr>
          </a:p>
        </p:txBody>
      </p:sp>
      <p:sp>
        <p:nvSpPr>
          <p:cNvPr id="3" name="页脚占位符 2">
            <a:extLst>
              <a:ext uri="{FF2B5EF4-FFF2-40B4-BE49-F238E27FC236}">
                <a16:creationId xmlns="" xmlns:a16="http://schemas.microsoft.com/office/drawing/2014/main" id="{A20EB28E-F548-6B47-BD2C-BEA00DBF7F9A}"/>
              </a:ext>
            </a:extLst>
          </p:cNvPr>
          <p:cNvSpPr>
            <a:spLocks noGrp="1"/>
          </p:cNvSpPr>
          <p:nvPr>
            <p:ph type="ftr" sz="quarter" idx="11"/>
          </p:nvPr>
        </p:nvSpPr>
        <p:spPr/>
        <p:txBody>
          <a:bodyPr/>
          <a:lstStyle/>
          <a:p>
            <a:endParaRPr kumimoji="1" lang="zh-CN" altLang="en-US">
              <a:solidFill>
                <a:prstClr val="black">
                  <a:tint val="75000"/>
                </a:prstClr>
              </a:solidFill>
            </a:endParaRPr>
          </a:p>
        </p:txBody>
      </p:sp>
      <p:sp>
        <p:nvSpPr>
          <p:cNvPr id="4" name="灯片编号占位符 3">
            <a:extLst>
              <a:ext uri="{FF2B5EF4-FFF2-40B4-BE49-F238E27FC236}">
                <a16:creationId xmlns="" xmlns:a16="http://schemas.microsoft.com/office/drawing/2014/main" id="{2C00A2BA-BCD4-0C43-AF07-3249079D4DEB}"/>
              </a:ext>
            </a:extLst>
          </p:cNvPr>
          <p:cNvSpPr>
            <a:spLocks noGrp="1"/>
          </p:cNvSpPr>
          <p:nvPr>
            <p:ph type="sldNum" sz="quarter" idx="12"/>
          </p:nvPr>
        </p:nvSpPr>
        <p:spPr/>
        <p:txBody>
          <a:bodyPr/>
          <a:lstStyle/>
          <a:p>
            <a:fld id="{7F0EE3C1-1C73-0042-96DD-95174F145602}"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0FFEEEB-6CFE-B74A-BAAE-8EA152E1DAAE}"/>
              </a:ext>
            </a:extLst>
          </p:cNvPr>
          <p:cNvSpPr>
            <a:spLocks noGrp="1"/>
          </p:cNvSpPr>
          <p:nvPr>
            <p:ph type="title"/>
          </p:nvPr>
        </p:nvSpPr>
        <p:spPr>
          <a:xfrm>
            <a:off x="629841" y="457200"/>
            <a:ext cx="2949178" cy="1600200"/>
          </a:xfrm>
        </p:spPr>
        <p:txBody>
          <a:bodyPr anchor="b"/>
          <a:lstStyle>
            <a:lvl1pPr>
              <a:defRPr sz="2400"/>
            </a:lvl1pPr>
          </a:lstStyle>
          <a:p>
            <a:r>
              <a:rPr kumimoji="1" lang="zh-CN" altLang="en-US"/>
              <a:t>单击此处编辑母版标题样式</a:t>
            </a:r>
          </a:p>
        </p:txBody>
      </p:sp>
      <p:sp>
        <p:nvSpPr>
          <p:cNvPr id="3" name="内容占位符 2">
            <a:extLst>
              <a:ext uri="{FF2B5EF4-FFF2-40B4-BE49-F238E27FC236}">
                <a16:creationId xmlns="" xmlns:a16="http://schemas.microsoft.com/office/drawing/2014/main" id="{CF1608C7-FAB4-6A4D-B47C-5F4DF5A8FBF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kumimoji="1" lang="zh-CN" altLang="en-US"/>
              <a:t>单击此处编辑母版文本样式
二级
三级
四级
五级</a:t>
            </a:r>
          </a:p>
        </p:txBody>
      </p:sp>
      <p:sp>
        <p:nvSpPr>
          <p:cNvPr id="4" name="文本占位符 3">
            <a:extLst>
              <a:ext uri="{FF2B5EF4-FFF2-40B4-BE49-F238E27FC236}">
                <a16:creationId xmlns="" xmlns:a16="http://schemas.microsoft.com/office/drawing/2014/main" id="{A2BA45F0-530F-484F-A1D7-DCE29EE52B9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zh-CN" altLang="en-US"/>
              <a:t>单击此处编辑母版文本样式
二级
三级
四级
五级</a:t>
            </a:r>
          </a:p>
        </p:txBody>
      </p:sp>
      <p:sp>
        <p:nvSpPr>
          <p:cNvPr id="5" name="日期占位符 4">
            <a:extLst>
              <a:ext uri="{FF2B5EF4-FFF2-40B4-BE49-F238E27FC236}">
                <a16:creationId xmlns="" xmlns:a16="http://schemas.microsoft.com/office/drawing/2014/main" id="{DA18E557-1A09-6D43-899D-B02B7C72256F}"/>
              </a:ext>
            </a:extLst>
          </p:cNvPr>
          <p:cNvSpPr>
            <a:spLocks noGrp="1"/>
          </p:cNvSpPr>
          <p:nvPr>
            <p:ph type="dt" sz="half" idx="10"/>
          </p:nvPr>
        </p:nvSpPr>
        <p:spPr/>
        <p:txBody>
          <a:bodyPr/>
          <a:lstStyle/>
          <a:p>
            <a:fld id="{622CF7A5-D5FD-8941-9D04-CE2C4E8D2AF6}" type="datetimeFigureOut">
              <a:rPr kumimoji="1" lang="zh-CN" altLang="en-US" smtClean="0">
                <a:solidFill>
                  <a:prstClr val="black">
                    <a:tint val="75000"/>
                  </a:prstClr>
                </a:solidFill>
              </a:rPr>
              <a:pPr/>
              <a:t>2019/3/4</a:t>
            </a:fld>
            <a:endParaRPr kumimoji="1" lang="zh-CN" altLang="en-US">
              <a:solidFill>
                <a:prstClr val="black">
                  <a:tint val="75000"/>
                </a:prstClr>
              </a:solidFill>
            </a:endParaRPr>
          </a:p>
        </p:txBody>
      </p:sp>
      <p:sp>
        <p:nvSpPr>
          <p:cNvPr id="6" name="页脚占位符 5">
            <a:extLst>
              <a:ext uri="{FF2B5EF4-FFF2-40B4-BE49-F238E27FC236}">
                <a16:creationId xmlns="" xmlns:a16="http://schemas.microsoft.com/office/drawing/2014/main" id="{0E7ECD6D-6C12-F342-A8A5-86D7DA9F4EC1}"/>
              </a:ext>
            </a:extLst>
          </p:cNvPr>
          <p:cNvSpPr>
            <a:spLocks noGrp="1"/>
          </p:cNvSpPr>
          <p:nvPr>
            <p:ph type="ftr" sz="quarter" idx="11"/>
          </p:nvPr>
        </p:nvSpPr>
        <p:spPr/>
        <p:txBody>
          <a:bodyPr/>
          <a:lstStyle/>
          <a:p>
            <a:endParaRPr kumimoji="1" lang="zh-CN" altLang="en-US">
              <a:solidFill>
                <a:prstClr val="black">
                  <a:tint val="75000"/>
                </a:prstClr>
              </a:solidFill>
            </a:endParaRPr>
          </a:p>
        </p:txBody>
      </p:sp>
      <p:sp>
        <p:nvSpPr>
          <p:cNvPr id="7" name="灯片编号占位符 6">
            <a:extLst>
              <a:ext uri="{FF2B5EF4-FFF2-40B4-BE49-F238E27FC236}">
                <a16:creationId xmlns="" xmlns:a16="http://schemas.microsoft.com/office/drawing/2014/main" id="{999B3B94-3DA0-7244-BBE8-3502633DED46}"/>
              </a:ext>
            </a:extLst>
          </p:cNvPr>
          <p:cNvSpPr>
            <a:spLocks noGrp="1"/>
          </p:cNvSpPr>
          <p:nvPr>
            <p:ph type="sldNum" sz="quarter" idx="12"/>
          </p:nvPr>
        </p:nvSpPr>
        <p:spPr/>
        <p:txBody>
          <a:bodyPr/>
          <a:lstStyle/>
          <a:p>
            <a:fld id="{7F0EE3C1-1C73-0042-96DD-95174F145602}"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9FA03B4-DC73-E946-88C5-C9401278F305}"/>
              </a:ext>
            </a:extLst>
          </p:cNvPr>
          <p:cNvSpPr>
            <a:spLocks noGrp="1"/>
          </p:cNvSpPr>
          <p:nvPr>
            <p:ph type="title"/>
          </p:nvPr>
        </p:nvSpPr>
        <p:spPr>
          <a:xfrm>
            <a:off x="629841" y="457200"/>
            <a:ext cx="2949178" cy="1600200"/>
          </a:xfrm>
        </p:spPr>
        <p:txBody>
          <a:bodyPr anchor="b"/>
          <a:lstStyle>
            <a:lvl1pPr>
              <a:defRPr sz="2400"/>
            </a:lvl1pPr>
          </a:lstStyle>
          <a:p>
            <a:r>
              <a:rPr kumimoji="1" lang="zh-CN" altLang="en-US"/>
              <a:t>单击此处编辑母版标题样式</a:t>
            </a:r>
          </a:p>
        </p:txBody>
      </p:sp>
      <p:sp>
        <p:nvSpPr>
          <p:cNvPr id="3" name="图片占位符 2">
            <a:extLst>
              <a:ext uri="{FF2B5EF4-FFF2-40B4-BE49-F238E27FC236}">
                <a16:creationId xmlns="" xmlns:a16="http://schemas.microsoft.com/office/drawing/2014/main" id="{BE70A019-3044-FF4F-884D-88DB240A57E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zh-CN" altLang="en-US"/>
          </a:p>
        </p:txBody>
      </p:sp>
      <p:sp>
        <p:nvSpPr>
          <p:cNvPr id="4" name="文本占位符 3">
            <a:extLst>
              <a:ext uri="{FF2B5EF4-FFF2-40B4-BE49-F238E27FC236}">
                <a16:creationId xmlns="" xmlns:a16="http://schemas.microsoft.com/office/drawing/2014/main" id="{80B57DB3-D74E-FF4E-923C-C3210EA78A5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zh-CN" altLang="en-US"/>
              <a:t>单击此处编辑母版文本样式
二级
三级
四级
五级</a:t>
            </a:r>
          </a:p>
        </p:txBody>
      </p:sp>
      <p:sp>
        <p:nvSpPr>
          <p:cNvPr id="5" name="日期占位符 4">
            <a:extLst>
              <a:ext uri="{FF2B5EF4-FFF2-40B4-BE49-F238E27FC236}">
                <a16:creationId xmlns="" xmlns:a16="http://schemas.microsoft.com/office/drawing/2014/main" id="{EC409071-9E59-D941-868A-0352F004C58B}"/>
              </a:ext>
            </a:extLst>
          </p:cNvPr>
          <p:cNvSpPr>
            <a:spLocks noGrp="1"/>
          </p:cNvSpPr>
          <p:nvPr>
            <p:ph type="dt" sz="half" idx="10"/>
          </p:nvPr>
        </p:nvSpPr>
        <p:spPr/>
        <p:txBody>
          <a:bodyPr/>
          <a:lstStyle/>
          <a:p>
            <a:fld id="{622CF7A5-D5FD-8941-9D04-CE2C4E8D2AF6}" type="datetimeFigureOut">
              <a:rPr kumimoji="1" lang="zh-CN" altLang="en-US" smtClean="0">
                <a:solidFill>
                  <a:prstClr val="black">
                    <a:tint val="75000"/>
                  </a:prstClr>
                </a:solidFill>
              </a:rPr>
              <a:pPr/>
              <a:t>2019/3/4</a:t>
            </a:fld>
            <a:endParaRPr kumimoji="1" lang="zh-CN" altLang="en-US">
              <a:solidFill>
                <a:prstClr val="black">
                  <a:tint val="75000"/>
                </a:prstClr>
              </a:solidFill>
            </a:endParaRPr>
          </a:p>
        </p:txBody>
      </p:sp>
      <p:sp>
        <p:nvSpPr>
          <p:cNvPr id="6" name="页脚占位符 5">
            <a:extLst>
              <a:ext uri="{FF2B5EF4-FFF2-40B4-BE49-F238E27FC236}">
                <a16:creationId xmlns="" xmlns:a16="http://schemas.microsoft.com/office/drawing/2014/main" id="{10A81BC3-B734-DA4C-959D-F1B678B68AAC}"/>
              </a:ext>
            </a:extLst>
          </p:cNvPr>
          <p:cNvSpPr>
            <a:spLocks noGrp="1"/>
          </p:cNvSpPr>
          <p:nvPr>
            <p:ph type="ftr" sz="quarter" idx="11"/>
          </p:nvPr>
        </p:nvSpPr>
        <p:spPr/>
        <p:txBody>
          <a:bodyPr/>
          <a:lstStyle/>
          <a:p>
            <a:endParaRPr kumimoji="1" lang="zh-CN" altLang="en-US">
              <a:solidFill>
                <a:prstClr val="black">
                  <a:tint val="75000"/>
                </a:prstClr>
              </a:solidFill>
            </a:endParaRPr>
          </a:p>
        </p:txBody>
      </p:sp>
      <p:sp>
        <p:nvSpPr>
          <p:cNvPr id="7" name="灯片编号占位符 6">
            <a:extLst>
              <a:ext uri="{FF2B5EF4-FFF2-40B4-BE49-F238E27FC236}">
                <a16:creationId xmlns="" xmlns:a16="http://schemas.microsoft.com/office/drawing/2014/main" id="{6AF544EE-59E0-0A49-8B60-59AF6837156E}"/>
              </a:ext>
            </a:extLst>
          </p:cNvPr>
          <p:cNvSpPr>
            <a:spLocks noGrp="1"/>
          </p:cNvSpPr>
          <p:nvPr>
            <p:ph type="sldNum" sz="quarter" idx="12"/>
          </p:nvPr>
        </p:nvSpPr>
        <p:spPr/>
        <p:txBody>
          <a:bodyPr/>
          <a:lstStyle/>
          <a:p>
            <a:fld id="{7F0EE3C1-1C73-0042-96DD-95174F145602}"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6D611CC-A3EF-934C-92E4-D805755DF712}"/>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 xmlns:a16="http://schemas.microsoft.com/office/drawing/2014/main" id="{A5DEAC1D-D598-3E4B-9907-B3767EB71ECD}"/>
              </a:ext>
            </a:extLst>
          </p:cNvPr>
          <p:cNvSpPr>
            <a:spLocks noGrp="1"/>
          </p:cNvSpPr>
          <p:nvPr>
            <p:ph type="body" orient="vert" idx="1"/>
          </p:nvPr>
        </p:nvSpPr>
        <p:spPr/>
        <p:txBody>
          <a:bodyPr vert="eaVert"/>
          <a:lstStyle/>
          <a:p>
            <a:r>
              <a:rPr kumimoji="1" lang="zh-CN" altLang="en-US"/>
              <a:t>单击此处编辑母版文本样式
二级
三级
四级
五级</a:t>
            </a:r>
          </a:p>
        </p:txBody>
      </p:sp>
      <p:sp>
        <p:nvSpPr>
          <p:cNvPr id="4" name="日期占位符 3">
            <a:extLst>
              <a:ext uri="{FF2B5EF4-FFF2-40B4-BE49-F238E27FC236}">
                <a16:creationId xmlns="" xmlns:a16="http://schemas.microsoft.com/office/drawing/2014/main" id="{81837445-A826-B947-BB1B-ABF2A5BABBBD}"/>
              </a:ext>
            </a:extLst>
          </p:cNvPr>
          <p:cNvSpPr>
            <a:spLocks noGrp="1"/>
          </p:cNvSpPr>
          <p:nvPr>
            <p:ph type="dt" sz="half" idx="10"/>
          </p:nvPr>
        </p:nvSpPr>
        <p:spPr/>
        <p:txBody>
          <a:bodyPr/>
          <a:lstStyle/>
          <a:p>
            <a:fld id="{622CF7A5-D5FD-8941-9D04-CE2C4E8D2AF6}" type="datetimeFigureOut">
              <a:rPr kumimoji="1" lang="zh-CN" altLang="en-US" smtClean="0">
                <a:solidFill>
                  <a:prstClr val="black">
                    <a:tint val="75000"/>
                  </a:prstClr>
                </a:solidFill>
              </a:rPr>
              <a:pPr/>
              <a:t>2019/3/4</a:t>
            </a:fld>
            <a:endParaRPr kumimoji="1"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8F35CCE5-CEBF-6849-9E14-C8222AADEC83}"/>
              </a:ext>
            </a:extLst>
          </p:cNvPr>
          <p:cNvSpPr>
            <a:spLocks noGrp="1"/>
          </p:cNvSpPr>
          <p:nvPr>
            <p:ph type="ftr" sz="quarter" idx="11"/>
          </p:nvPr>
        </p:nvSpPr>
        <p:spPr/>
        <p:txBody>
          <a:bodyPr/>
          <a:lstStyle/>
          <a:p>
            <a:endParaRPr kumimoji="1"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C2B25D91-60D9-3245-8C7C-D89EB81D5774}"/>
              </a:ext>
            </a:extLst>
          </p:cNvPr>
          <p:cNvSpPr>
            <a:spLocks noGrp="1"/>
          </p:cNvSpPr>
          <p:nvPr>
            <p:ph type="sldNum" sz="quarter" idx="12"/>
          </p:nvPr>
        </p:nvSpPr>
        <p:spPr/>
        <p:txBody>
          <a:bodyPr/>
          <a:lstStyle/>
          <a:p>
            <a:fld id="{7F0EE3C1-1C73-0042-96DD-95174F145602}"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7FE8377D-7C88-8349-9DD0-E6993B7C57D4}"/>
              </a:ext>
            </a:extLst>
          </p:cNvPr>
          <p:cNvSpPr>
            <a:spLocks noGrp="1"/>
          </p:cNvSpPr>
          <p:nvPr>
            <p:ph type="title" orient="vert"/>
          </p:nvPr>
        </p:nvSpPr>
        <p:spPr>
          <a:xfrm>
            <a:off x="6543675" y="365125"/>
            <a:ext cx="1971675"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 xmlns:a16="http://schemas.microsoft.com/office/drawing/2014/main" id="{D786D207-7231-984F-90EF-8B960C397C4D}"/>
              </a:ext>
            </a:extLst>
          </p:cNvPr>
          <p:cNvSpPr>
            <a:spLocks noGrp="1"/>
          </p:cNvSpPr>
          <p:nvPr>
            <p:ph type="body" orient="vert" idx="1"/>
          </p:nvPr>
        </p:nvSpPr>
        <p:spPr>
          <a:xfrm>
            <a:off x="628650" y="365125"/>
            <a:ext cx="5800725" cy="5811838"/>
          </a:xfrm>
        </p:spPr>
        <p:txBody>
          <a:bodyPr vert="eaVert"/>
          <a:lstStyle/>
          <a:p>
            <a:r>
              <a:rPr kumimoji="1" lang="zh-CN" altLang="en-US"/>
              <a:t>单击此处编辑母版文本样式
二级
三级
四级
五级</a:t>
            </a:r>
          </a:p>
        </p:txBody>
      </p:sp>
      <p:sp>
        <p:nvSpPr>
          <p:cNvPr id="4" name="日期占位符 3">
            <a:extLst>
              <a:ext uri="{FF2B5EF4-FFF2-40B4-BE49-F238E27FC236}">
                <a16:creationId xmlns="" xmlns:a16="http://schemas.microsoft.com/office/drawing/2014/main" id="{5D55F50E-92FC-6C44-BFAE-CDFDECB9838F}"/>
              </a:ext>
            </a:extLst>
          </p:cNvPr>
          <p:cNvSpPr>
            <a:spLocks noGrp="1"/>
          </p:cNvSpPr>
          <p:nvPr>
            <p:ph type="dt" sz="half" idx="10"/>
          </p:nvPr>
        </p:nvSpPr>
        <p:spPr/>
        <p:txBody>
          <a:bodyPr/>
          <a:lstStyle/>
          <a:p>
            <a:fld id="{622CF7A5-D5FD-8941-9D04-CE2C4E8D2AF6}" type="datetimeFigureOut">
              <a:rPr kumimoji="1" lang="zh-CN" altLang="en-US" smtClean="0">
                <a:solidFill>
                  <a:prstClr val="black">
                    <a:tint val="75000"/>
                  </a:prstClr>
                </a:solidFill>
              </a:rPr>
              <a:pPr/>
              <a:t>2019/3/4</a:t>
            </a:fld>
            <a:endParaRPr kumimoji="1"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D185B7D6-5AD3-2942-A023-1025B93F9663}"/>
              </a:ext>
            </a:extLst>
          </p:cNvPr>
          <p:cNvSpPr>
            <a:spLocks noGrp="1"/>
          </p:cNvSpPr>
          <p:nvPr>
            <p:ph type="ftr" sz="quarter" idx="11"/>
          </p:nvPr>
        </p:nvSpPr>
        <p:spPr/>
        <p:txBody>
          <a:bodyPr/>
          <a:lstStyle/>
          <a:p>
            <a:endParaRPr kumimoji="1"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401F9BFA-3A79-3D4E-9A96-7F486B94E915}"/>
              </a:ext>
            </a:extLst>
          </p:cNvPr>
          <p:cNvSpPr>
            <a:spLocks noGrp="1"/>
          </p:cNvSpPr>
          <p:nvPr>
            <p:ph type="sldNum" sz="quarter" idx="12"/>
          </p:nvPr>
        </p:nvSpPr>
        <p:spPr/>
        <p:txBody>
          <a:bodyPr/>
          <a:lstStyle/>
          <a:p>
            <a:fld id="{7F0EE3C1-1C73-0042-96DD-95174F145602}"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45"/>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884" indent="0" algn="ctr">
              <a:buNone/>
              <a:defRPr/>
            </a:lvl2pPr>
            <a:lvl3pPr marL="913770" indent="0" algn="ctr">
              <a:buNone/>
              <a:defRPr/>
            </a:lvl3pPr>
            <a:lvl4pPr marL="1370658" indent="0" algn="ctr">
              <a:buNone/>
              <a:defRPr/>
            </a:lvl4pPr>
            <a:lvl5pPr marL="1827542" indent="0" algn="ctr">
              <a:buNone/>
              <a:defRPr/>
            </a:lvl5pPr>
            <a:lvl6pPr marL="2284429" indent="0" algn="ctr">
              <a:buNone/>
              <a:defRPr/>
            </a:lvl6pPr>
            <a:lvl7pPr marL="2741313" indent="0" algn="ctr">
              <a:buNone/>
              <a:defRPr/>
            </a:lvl7pPr>
            <a:lvl8pPr marL="3198199" indent="0" algn="ctr">
              <a:buNone/>
              <a:defRPr/>
            </a:lvl8pPr>
            <a:lvl9pPr marL="3655085" indent="0" algn="ctr">
              <a:buNone/>
              <a:defRPr/>
            </a:lvl9pPr>
          </a:lstStyle>
          <a:p>
            <a:r>
              <a:rPr lang="en-US" smtClean="0"/>
              <a:t>Click to edit Master subtitle style</a:t>
            </a:r>
            <a:endParaRPr lang="en-US"/>
          </a:p>
        </p:txBody>
      </p:sp>
    </p:spTree>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6884" indent="0">
              <a:buNone/>
              <a:defRPr sz="1800"/>
            </a:lvl2pPr>
            <a:lvl3pPr marL="913770" indent="0">
              <a:buNone/>
              <a:defRPr sz="1600"/>
            </a:lvl3pPr>
            <a:lvl4pPr marL="1370658" indent="0">
              <a:buNone/>
              <a:defRPr sz="1400"/>
            </a:lvl4pPr>
            <a:lvl5pPr marL="1827542" indent="0">
              <a:buNone/>
              <a:defRPr sz="1400"/>
            </a:lvl5pPr>
            <a:lvl6pPr marL="2284429" indent="0">
              <a:buNone/>
              <a:defRPr sz="1400"/>
            </a:lvl6pPr>
            <a:lvl7pPr marL="2741313" indent="0">
              <a:buNone/>
              <a:defRPr sz="1400"/>
            </a:lvl7pPr>
            <a:lvl8pPr marL="3198199" indent="0">
              <a:buNone/>
              <a:defRPr sz="1400"/>
            </a:lvl8pPr>
            <a:lvl9pPr marL="3655085" indent="0">
              <a:buNone/>
              <a:defRPr sz="1400"/>
            </a:lvl9pPr>
          </a:lstStyle>
          <a:p>
            <a:pPr lvl="0"/>
            <a:r>
              <a:rPr lang="en-US" smtClean="0"/>
              <a:t>Click to edit Master text styles</a:t>
            </a:r>
          </a:p>
        </p:txBody>
      </p:sp>
    </p:spTree>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47"/>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47"/>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884" indent="0">
              <a:buNone/>
              <a:defRPr sz="2000" b="1"/>
            </a:lvl2pPr>
            <a:lvl3pPr marL="913770" indent="0">
              <a:buNone/>
              <a:defRPr sz="1800" b="1"/>
            </a:lvl3pPr>
            <a:lvl4pPr marL="1370658" indent="0">
              <a:buNone/>
              <a:defRPr sz="1600" b="1"/>
            </a:lvl4pPr>
            <a:lvl5pPr marL="1827542" indent="0">
              <a:buNone/>
              <a:defRPr sz="1600" b="1"/>
            </a:lvl5pPr>
            <a:lvl6pPr marL="2284429" indent="0">
              <a:buNone/>
              <a:defRPr sz="1600" b="1"/>
            </a:lvl6pPr>
            <a:lvl7pPr marL="2741313" indent="0">
              <a:buNone/>
              <a:defRPr sz="1600" b="1"/>
            </a:lvl7pPr>
            <a:lvl8pPr marL="3198199" indent="0">
              <a:buNone/>
              <a:defRPr sz="1600" b="1"/>
            </a:lvl8pPr>
            <a:lvl9pPr marL="365508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9" y="1535114"/>
            <a:ext cx="4041775" cy="639762"/>
          </a:xfrm>
        </p:spPr>
        <p:txBody>
          <a:bodyPr anchor="b"/>
          <a:lstStyle>
            <a:lvl1pPr marL="0" indent="0">
              <a:buNone/>
              <a:defRPr sz="2400" b="1"/>
            </a:lvl1pPr>
            <a:lvl2pPr marL="456884" indent="0">
              <a:buNone/>
              <a:defRPr sz="2000" b="1"/>
            </a:lvl2pPr>
            <a:lvl3pPr marL="913770" indent="0">
              <a:buNone/>
              <a:defRPr sz="1800" b="1"/>
            </a:lvl3pPr>
            <a:lvl4pPr marL="1370658" indent="0">
              <a:buNone/>
              <a:defRPr sz="1600" b="1"/>
            </a:lvl4pPr>
            <a:lvl5pPr marL="1827542" indent="0">
              <a:buNone/>
              <a:defRPr sz="1600" b="1"/>
            </a:lvl5pPr>
            <a:lvl6pPr marL="2284429" indent="0">
              <a:buNone/>
              <a:defRPr sz="1600" b="1"/>
            </a:lvl6pPr>
            <a:lvl7pPr marL="2741313" indent="0">
              <a:buNone/>
              <a:defRPr sz="1600" b="1"/>
            </a:lvl7pPr>
            <a:lvl8pPr marL="3198199" indent="0">
              <a:buNone/>
              <a:defRPr sz="1600" b="1"/>
            </a:lvl8pPr>
            <a:lvl9pPr marL="365508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tags" Target="../tags/tag1.xml"/><Relationship Id="rId5" Type="http://schemas.openxmlformats.org/officeDocument/2006/relationships/tags" Target="../tags/tag2.xml"/><Relationship Id="rId6" Type="http://schemas.openxmlformats.org/officeDocument/2006/relationships/tags" Target="../tags/tag3.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14.xml"/><Relationship Id="rId12" Type="http://schemas.openxmlformats.org/officeDocument/2006/relationships/slideLayout" Target="../slideLayouts/slideLayout15.xml"/><Relationship Id="rId13" Type="http://schemas.openxmlformats.org/officeDocument/2006/relationships/slideLayout" Target="../slideLayouts/slideLayout16.xml"/><Relationship Id="rId14" Type="http://schemas.openxmlformats.org/officeDocument/2006/relationships/theme" Target="../theme/theme3.xml"/><Relationship Id="rId15" Type="http://schemas.openxmlformats.org/officeDocument/2006/relationships/tags" Target="../tags/tag4.xml"/><Relationship Id="rId16" Type="http://schemas.openxmlformats.org/officeDocument/2006/relationships/tags" Target="../tags/tag5.xml"/><Relationship Id="rId17" Type="http://schemas.openxmlformats.org/officeDocument/2006/relationships/tags" Target="../tags/tag6.xml"/><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 Id="rId9" Type="http://schemas.openxmlformats.org/officeDocument/2006/relationships/slideLayout" Target="../slideLayouts/slideLayout12.xml"/><Relationship Id="rId10"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theme" Target="../theme/theme4.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38.xml"/><Relationship Id="rId12" Type="http://schemas.openxmlformats.org/officeDocument/2006/relationships/theme" Target="../theme/theme5.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slideLayout" Target="../slideLayouts/slideLayout36.xml"/><Relationship Id="rId10"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custDataLst>
              <p:tags r:id="rId4"/>
            </p:custDataLst>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06" tIns="46004" rIns="92006" bIns="46004"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custDataLst>
              <p:tags r:id="rId5"/>
            </p:custDataLst>
          </p:nvPr>
        </p:nvSpPr>
        <p:spPr bwMode="auto">
          <a:xfrm>
            <a:off x="685800" y="198120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06" tIns="46004" rIns="92006" bIns="460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6"/>
            </p:custDataLst>
          </p:nvPr>
        </p:nvSpPr>
        <p:spPr bwMode="auto">
          <a:xfrm rot="16200000">
            <a:off x="7319170" y="5253831"/>
            <a:ext cx="3078162" cy="263525"/>
          </a:xfrm>
          <a:prstGeom prst="rect">
            <a:avLst/>
          </a:prstGeom>
          <a:noFill/>
          <a:ln w="9525">
            <a:noFill/>
            <a:miter lim="800000"/>
            <a:headEnd/>
            <a:tailEnd/>
          </a:ln>
          <a:effectLst/>
        </p:spPr>
        <p:txBody>
          <a:bodyPr lIns="92006" tIns="46004" rIns="92006" bIns="46004"/>
          <a:lstStyle>
            <a:lvl1pPr defTabSz="909638">
              <a:defRPr>
                <a:solidFill>
                  <a:schemeClr val="tx1"/>
                </a:solidFill>
                <a:latin typeface="Arial" charset="0"/>
                <a:ea typeface="ＭＳ Ｐゴシック" charset="-128"/>
              </a:defRPr>
            </a:lvl1pPr>
            <a:lvl2pPr marL="742950" indent="-285750" defTabSz="909638">
              <a:defRPr>
                <a:solidFill>
                  <a:schemeClr val="tx1"/>
                </a:solidFill>
                <a:latin typeface="Arial" charset="0"/>
                <a:ea typeface="ＭＳ Ｐゴシック" charset="-128"/>
              </a:defRPr>
            </a:lvl2pPr>
            <a:lvl3pPr marL="1143000" indent="-228600" defTabSz="909638">
              <a:defRPr>
                <a:solidFill>
                  <a:schemeClr val="tx1"/>
                </a:solidFill>
                <a:latin typeface="Arial" charset="0"/>
                <a:ea typeface="ＭＳ Ｐゴシック" charset="-128"/>
              </a:defRPr>
            </a:lvl3pPr>
            <a:lvl4pPr marL="1600200" indent="-228600" defTabSz="909638">
              <a:defRPr>
                <a:solidFill>
                  <a:schemeClr val="tx1"/>
                </a:solidFill>
                <a:latin typeface="Arial" charset="0"/>
                <a:ea typeface="ＭＳ Ｐゴシック" charset="-128"/>
              </a:defRPr>
            </a:lvl4pPr>
            <a:lvl5pPr marL="2057400" indent="-228600" defTabSz="909638">
              <a:defRPr>
                <a:solidFill>
                  <a:schemeClr val="tx1"/>
                </a:solidFill>
                <a:latin typeface="Arial" charset="0"/>
                <a:ea typeface="ＭＳ Ｐゴシック" charset="-128"/>
              </a:defRPr>
            </a:lvl5pPr>
            <a:lvl6pPr marL="2514600" indent="-228600" defTabSz="909638" fontAlgn="base">
              <a:spcBef>
                <a:spcPct val="0"/>
              </a:spcBef>
              <a:spcAft>
                <a:spcPct val="0"/>
              </a:spcAft>
              <a:defRPr>
                <a:solidFill>
                  <a:schemeClr val="tx1"/>
                </a:solidFill>
                <a:latin typeface="Arial" charset="0"/>
                <a:ea typeface="ＭＳ Ｐゴシック" charset="-128"/>
              </a:defRPr>
            </a:lvl6pPr>
            <a:lvl7pPr marL="2971800" indent="-228600" defTabSz="909638" fontAlgn="base">
              <a:spcBef>
                <a:spcPct val="0"/>
              </a:spcBef>
              <a:spcAft>
                <a:spcPct val="0"/>
              </a:spcAft>
              <a:defRPr>
                <a:solidFill>
                  <a:schemeClr val="tx1"/>
                </a:solidFill>
                <a:latin typeface="Arial" charset="0"/>
                <a:ea typeface="ＭＳ Ｐゴシック" charset="-128"/>
              </a:defRPr>
            </a:lvl7pPr>
            <a:lvl8pPr marL="3429000" indent="-228600" defTabSz="909638" fontAlgn="base">
              <a:spcBef>
                <a:spcPct val="0"/>
              </a:spcBef>
              <a:spcAft>
                <a:spcPct val="0"/>
              </a:spcAft>
              <a:defRPr>
                <a:solidFill>
                  <a:schemeClr val="tx1"/>
                </a:solidFill>
                <a:latin typeface="Arial" charset="0"/>
                <a:ea typeface="ＭＳ Ｐゴシック" charset="-128"/>
              </a:defRPr>
            </a:lvl8pPr>
            <a:lvl9pPr marL="3886200" indent="-228600" defTabSz="909638" fontAlgn="base">
              <a:spcBef>
                <a:spcPct val="0"/>
              </a:spcBef>
              <a:spcAft>
                <a:spcPct val="0"/>
              </a:spcAft>
              <a:defRPr>
                <a:solidFill>
                  <a:schemeClr val="tx1"/>
                </a:solidFill>
                <a:latin typeface="Arial" charset="0"/>
                <a:ea typeface="ＭＳ Ｐゴシック" charset="-128"/>
              </a:defRPr>
            </a:lvl9pPr>
          </a:lstStyle>
          <a:p>
            <a:pPr eaLnBrk="0" hangingPunct="0"/>
            <a:fld id="{41641D8F-FA0A-C44D-A59E-B37C9BB6BE2E}" type="slidenum">
              <a:rPr lang="en-US" altLang="en-US" sz="1600" i="1" smtClean="0">
                <a:solidFill>
                  <a:srgbClr val="000000"/>
                </a:solidFill>
                <a:effectLst>
                  <a:outerShdw blurRad="38100" dist="38100" dir="2700000" algn="tl">
                    <a:srgbClr val="C0C0C0"/>
                  </a:outerShdw>
                </a:effectLst>
                <a:latin typeface="Courier New" charset="0"/>
                <a:cs typeface=""/>
              </a:rPr>
              <a:pPr eaLnBrk="0" hangingPunct="0"/>
              <a:t>‹#›</a:t>
            </a:fld>
            <a:r>
              <a:rPr lang="en-US" altLang="en-US" sz="2400" smtClean="0">
                <a:solidFill>
                  <a:srgbClr val="808080"/>
                </a:solidFill>
                <a:cs typeface=""/>
              </a:rPr>
              <a:t> - </a:t>
            </a:r>
            <a:r>
              <a:rPr lang="en-US" altLang="en-US" sz="1000" smtClean="0">
                <a:solidFill>
                  <a:srgbClr val="969696"/>
                </a:solidFill>
                <a:cs typeface=""/>
              </a:rPr>
              <a:t>Lectures.GersteinLab.org</a:t>
            </a:r>
            <a:endParaRPr lang="en-US" altLang="en-US" sz="300" b="0" smtClean="0">
              <a:solidFill>
                <a:srgbClr val="000000"/>
              </a:solidFill>
              <a:cs typeface=""/>
            </a:endParaRPr>
          </a:p>
        </p:txBody>
      </p:sp>
    </p:spTree>
    <p:extLst>
      <p:ext uri="{BB962C8B-B14F-4D97-AF65-F5344CB8AC3E}">
        <p14:creationId xmlns:p14="http://schemas.microsoft.com/office/powerpoint/2010/main" val="1735466634"/>
      </p:ext>
    </p:extLst>
  </p:cSld>
  <p:clrMap bg1="lt1" tx1="dk1" bg2="lt2" tx2="dk2" accent1="accent1" accent2="accent2" accent3="accent3" accent4="accent4" accent5="accent5" accent6="accent6" hlink="hlink" folHlink="folHlink"/>
  <p:sldLayoutIdLst>
    <p:sldLayoutId id="2147527562" r:id="rId1"/>
    <p:sldLayoutId id="2147527673" r:id="rId2"/>
  </p:sldLayoutIdLst>
  <p:transition/>
  <p:timing>
    <p:tnLst>
      <p:par>
        <p:cT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325"/>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66" tIns="46033" rIns="92066" bIns="46033"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685800" y="1327150"/>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66" tIns="46033" rIns="92066" bIns="46033"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952022977"/>
      </p:ext>
    </p:extLst>
  </p:cSld>
  <p:clrMap bg1="lt1" tx1="dk1" bg2="lt2" tx2="dk2" accent1="accent1" accent2="accent2" accent3="accent3" accent4="accent4" accent5="accent5" accent6="accent6" hlink="hlink" folHlink="folHlink"/>
  <p:sldLayoutIdLst>
    <p:sldLayoutId id="2147527567" r:id="rId1"/>
  </p:sldLayoutIdLst>
  <p:transition/>
  <p:timing>
    <p:tnLst>
      <p:par>
        <p:cTn id="1" dur="indefinite" restart="never" nodeType="tmRoot"/>
      </p:par>
    </p:tnLst>
  </p:timing>
  <p:hf hdr="0" ftr="0" dt="0"/>
  <p:txStyles>
    <p:titleStyle>
      <a:lvl1pPr algn="ctr" defTabSz="912813" rtl="0" eaLnBrk="0" fontAlgn="base" hangingPunct="0">
        <a:spcBef>
          <a:spcPct val="0"/>
        </a:spcBef>
        <a:spcAft>
          <a:spcPct val="0"/>
        </a:spcAft>
        <a:defRPr sz="3200" b="1">
          <a:solidFill>
            <a:schemeClr val="bg1"/>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chemeClr val="bg1"/>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chemeClr val="bg1"/>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chemeClr val="bg1"/>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chemeClr val="bg1"/>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bg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bg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bg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bg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bg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C5AD"/>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01" tIns="46002" rIns="92001" bIns="46002" numCol="1" anchor="ctr" anchorCtr="0" compatLnSpc="1">
            <a:prstTxWarp prst="textNoShape">
              <a:avLst/>
            </a:prstTxWarp>
          </a:bodyPr>
          <a:lstStyle/>
          <a:p>
            <a:pPr lvl="0"/>
            <a:r>
              <a:rPr lang="en-US"/>
              <a:t>Click to edit Master title style</a:t>
            </a:r>
          </a:p>
        </p:txBody>
      </p:sp>
      <p:sp>
        <p:nvSpPr>
          <p:cNvPr id="258051" name="Rectangle 3"/>
          <p:cNvSpPr>
            <a:spLocks noGrp="1" noChangeArrowheads="1"/>
          </p:cNvSpPr>
          <p:nvPr>
            <p:ph type="body" idx="1"/>
            <p:custDataLst>
              <p:tags r:id="rId16"/>
            </p:custDataLst>
          </p:nvPr>
        </p:nvSpPr>
        <p:spPr bwMode="auto">
          <a:xfrm>
            <a:off x="685800" y="1981244"/>
            <a:ext cx="7772400" cy="4638675"/>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01" tIns="46002" rIns="92001" bIns="460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74"/>
            <a:ext cx="3078162" cy="263525"/>
          </a:xfrm>
          <a:prstGeom prst="rect">
            <a:avLst/>
          </a:prstGeom>
          <a:noFill/>
          <a:ln w="9525">
            <a:noFill/>
            <a:miter lim="800000"/>
            <a:headEnd/>
            <a:tailEnd/>
          </a:ln>
          <a:effectLst/>
        </p:spPr>
        <p:txBody>
          <a:bodyPr lIns="92001" tIns="46002" rIns="92001" bIns="46002"/>
          <a:lstStyle/>
          <a:p>
            <a:pPr defTabSz="910608" eaLnBrk="0" hangingPunct="0">
              <a:defRPr/>
            </a:pPr>
            <a:fld id="{BEA16ABE-66C5-9D4F-B7FD-AEDB9C0B4816}" type="slidenum">
              <a:rPr lang="en-US" sz="1600" i="1">
                <a:solidFill>
                  <a:srgbClr val="000000"/>
                </a:solidFill>
                <a:effectLst>
                  <a:outerShdw blurRad="38100" dist="38100" dir="2700000" algn="tl">
                    <a:srgbClr val="DDDDDD"/>
                  </a:outerShdw>
                </a:effectLst>
                <a:latin typeface="Courier New" charset="0"/>
              </a:rPr>
              <a:pPr defTabSz="910608"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extLst>
      <p:ext uri="{BB962C8B-B14F-4D97-AF65-F5344CB8AC3E}">
        <p14:creationId xmlns:p14="http://schemas.microsoft.com/office/powerpoint/2010/main" val="516629461"/>
      </p:ext>
    </p:extLst>
  </p:cSld>
  <p:clrMap bg1="lt1" tx1="dk1" bg2="lt2" tx2="dk2" accent1="accent1" accent2="accent2" accent3="accent3" accent4="accent4" accent5="accent5" accent6="accent6" hlink="hlink" folHlink="folHlink"/>
  <p:sldLayoutIdLst>
    <p:sldLayoutId id="2147527587" r:id="rId1"/>
    <p:sldLayoutId id="2147527588" r:id="rId2"/>
    <p:sldLayoutId id="2147527589" r:id="rId3"/>
    <p:sldLayoutId id="2147527590" r:id="rId4"/>
    <p:sldLayoutId id="2147527591" r:id="rId5"/>
    <p:sldLayoutId id="2147527592" r:id="rId6"/>
    <p:sldLayoutId id="2147527593" r:id="rId7"/>
    <p:sldLayoutId id="2147527594" r:id="rId8"/>
    <p:sldLayoutId id="2147527595" r:id="rId9"/>
    <p:sldLayoutId id="2147527596" r:id="rId10"/>
    <p:sldLayoutId id="2147527597" r:id="rId11"/>
    <p:sldLayoutId id="2147527598" r:id="rId12"/>
    <p:sldLayoutId id="2147527599" r:id="rId13"/>
  </p:sldLayoutIdLst>
  <p:transition/>
  <p:timing>
    <p:tnLst>
      <p:par>
        <p:cTn id="1" dur="indefinite" restart="never" nodeType="tmRoot"/>
      </p:par>
    </p:tnLst>
  </p:timing>
  <p:hf hdr="0" ftr="0" dt="0"/>
  <p:txStyles>
    <p:titleStyle>
      <a:lvl1pPr algn="ctr" defTabSz="90799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799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799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799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799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884" algn="ctr" defTabSz="912185" rtl="0" eaLnBrk="1" fontAlgn="base" hangingPunct="1">
        <a:spcBef>
          <a:spcPct val="0"/>
        </a:spcBef>
        <a:spcAft>
          <a:spcPct val="0"/>
        </a:spcAft>
        <a:defRPr sz="3600" b="1" u="sng">
          <a:solidFill>
            <a:srgbClr val="000099"/>
          </a:solidFill>
          <a:latin typeface="Arial" pitchFamily="-65" charset="0"/>
        </a:defRPr>
      </a:lvl6pPr>
      <a:lvl7pPr marL="913770" algn="ctr" defTabSz="912185" rtl="0" eaLnBrk="1" fontAlgn="base" hangingPunct="1">
        <a:spcBef>
          <a:spcPct val="0"/>
        </a:spcBef>
        <a:spcAft>
          <a:spcPct val="0"/>
        </a:spcAft>
        <a:defRPr sz="3600" b="1" u="sng">
          <a:solidFill>
            <a:srgbClr val="000099"/>
          </a:solidFill>
          <a:latin typeface="Arial" pitchFamily="-65" charset="0"/>
        </a:defRPr>
      </a:lvl7pPr>
      <a:lvl8pPr marL="1370658" algn="ctr" defTabSz="912185" rtl="0" eaLnBrk="1" fontAlgn="base" hangingPunct="1">
        <a:spcBef>
          <a:spcPct val="0"/>
        </a:spcBef>
        <a:spcAft>
          <a:spcPct val="0"/>
        </a:spcAft>
        <a:defRPr sz="3600" b="1" u="sng">
          <a:solidFill>
            <a:srgbClr val="000099"/>
          </a:solidFill>
          <a:latin typeface="Arial" pitchFamily="-65" charset="0"/>
        </a:defRPr>
      </a:lvl8pPr>
      <a:lvl9pPr marL="1827542" algn="ctr" defTabSz="912185" rtl="0" eaLnBrk="1" fontAlgn="base" hangingPunct="1">
        <a:spcBef>
          <a:spcPct val="0"/>
        </a:spcBef>
        <a:spcAft>
          <a:spcPct val="0"/>
        </a:spcAft>
        <a:defRPr sz="3600" b="1" u="sng">
          <a:solidFill>
            <a:srgbClr val="000099"/>
          </a:solidFill>
          <a:latin typeface="Arial" pitchFamily="-65" charset="0"/>
        </a:defRPr>
      </a:lvl9pPr>
    </p:titleStyle>
    <p:bodyStyle>
      <a:lvl1pPr marL="223826" indent="-223826" algn="l" defTabSz="90799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06" indent="-223826" algn="l" defTabSz="90799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7998" indent="-222238" algn="l" defTabSz="90799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523" indent="-223826" algn="l" defTabSz="90799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348" indent="-223826" algn="l" defTabSz="90799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871" indent="-228442" algn="l" defTabSz="912185"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757" indent="-228442" algn="l" defTabSz="912185"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641" indent="-228442" algn="l" defTabSz="912185"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526" indent="-228442" algn="l" defTabSz="912185"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84" rtl="0" eaLnBrk="1" latinLnBrk="0" hangingPunct="1">
        <a:defRPr sz="1800" kern="1200">
          <a:solidFill>
            <a:schemeClr val="tx1"/>
          </a:solidFill>
          <a:latin typeface="+mn-lt"/>
          <a:ea typeface="+mn-ea"/>
          <a:cs typeface="+mn-cs"/>
        </a:defRPr>
      </a:lvl1pPr>
      <a:lvl2pPr marL="456884" algn="l" defTabSz="456884" rtl="0" eaLnBrk="1" latinLnBrk="0" hangingPunct="1">
        <a:defRPr sz="1800" kern="1200">
          <a:solidFill>
            <a:schemeClr val="tx1"/>
          </a:solidFill>
          <a:latin typeface="+mn-lt"/>
          <a:ea typeface="+mn-ea"/>
          <a:cs typeface="+mn-cs"/>
        </a:defRPr>
      </a:lvl2pPr>
      <a:lvl3pPr marL="913770" algn="l" defTabSz="456884" rtl="0" eaLnBrk="1" latinLnBrk="0" hangingPunct="1">
        <a:defRPr sz="1800" kern="1200">
          <a:solidFill>
            <a:schemeClr val="tx1"/>
          </a:solidFill>
          <a:latin typeface="+mn-lt"/>
          <a:ea typeface="+mn-ea"/>
          <a:cs typeface="+mn-cs"/>
        </a:defRPr>
      </a:lvl3pPr>
      <a:lvl4pPr marL="1370658" algn="l" defTabSz="456884" rtl="0" eaLnBrk="1" latinLnBrk="0" hangingPunct="1">
        <a:defRPr sz="1800" kern="1200">
          <a:solidFill>
            <a:schemeClr val="tx1"/>
          </a:solidFill>
          <a:latin typeface="+mn-lt"/>
          <a:ea typeface="+mn-ea"/>
          <a:cs typeface="+mn-cs"/>
        </a:defRPr>
      </a:lvl4pPr>
      <a:lvl5pPr marL="1827542" algn="l" defTabSz="456884" rtl="0" eaLnBrk="1" latinLnBrk="0" hangingPunct="1">
        <a:defRPr sz="1800" kern="1200">
          <a:solidFill>
            <a:schemeClr val="tx1"/>
          </a:solidFill>
          <a:latin typeface="+mn-lt"/>
          <a:ea typeface="+mn-ea"/>
          <a:cs typeface="+mn-cs"/>
        </a:defRPr>
      </a:lvl5pPr>
      <a:lvl6pPr marL="2284429" algn="l" defTabSz="456884" rtl="0" eaLnBrk="1" latinLnBrk="0" hangingPunct="1">
        <a:defRPr sz="1800" kern="1200">
          <a:solidFill>
            <a:schemeClr val="tx1"/>
          </a:solidFill>
          <a:latin typeface="+mn-lt"/>
          <a:ea typeface="+mn-ea"/>
          <a:cs typeface="+mn-cs"/>
        </a:defRPr>
      </a:lvl6pPr>
      <a:lvl7pPr marL="2741313" algn="l" defTabSz="456884" rtl="0" eaLnBrk="1" latinLnBrk="0" hangingPunct="1">
        <a:defRPr sz="1800" kern="1200">
          <a:solidFill>
            <a:schemeClr val="tx1"/>
          </a:solidFill>
          <a:latin typeface="+mn-lt"/>
          <a:ea typeface="+mn-ea"/>
          <a:cs typeface="+mn-cs"/>
        </a:defRPr>
      </a:lvl7pPr>
      <a:lvl8pPr marL="3198199" algn="l" defTabSz="456884" rtl="0" eaLnBrk="1" latinLnBrk="0" hangingPunct="1">
        <a:defRPr sz="1800" kern="1200">
          <a:solidFill>
            <a:schemeClr val="tx1"/>
          </a:solidFill>
          <a:latin typeface="+mn-lt"/>
          <a:ea typeface="+mn-ea"/>
          <a:cs typeface="+mn-cs"/>
        </a:defRPr>
      </a:lvl8pPr>
      <a:lvl9pPr marL="3655085" algn="l" defTabSz="45688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636DA892-FD85-0746-B8BD-792E4E218AF9}" type="datetime1">
              <a:rPr lang="zh-CN" altLang="en-US" b="0" smtClean="0">
                <a:solidFill>
                  <a:prstClr val="black">
                    <a:tint val="75000"/>
                  </a:prstClr>
                </a:solidFill>
                <a:latin typeface="Calibri" panose="020F0502020204030204"/>
                <a:ea typeface="DengXian" charset="-122"/>
                <a:cs typeface=""/>
              </a:rPr>
              <a:pPr fontAlgn="auto">
                <a:spcBef>
                  <a:spcPts val="0"/>
                </a:spcBef>
                <a:spcAft>
                  <a:spcPts val="0"/>
                </a:spcAft>
              </a:pPr>
              <a:t>2019/3/4</a:t>
            </a:fld>
            <a:endParaRPr lang="en-US" b="0">
              <a:solidFill>
                <a:prstClr val="black">
                  <a:tint val="75000"/>
                </a:prstClr>
              </a:solidFill>
              <a:latin typeface="Calibri" panose="020F0502020204030204"/>
              <a:ea typeface=""/>
              <a:cs typeface=""/>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r>
              <a:rPr lang="en" b="0" smtClean="0">
                <a:solidFill>
                  <a:prstClr val="black">
                    <a:tint val="75000"/>
                  </a:prstClr>
                </a:solidFill>
                <a:latin typeface="Calibri" panose="020F0502020204030204"/>
                <a:ea typeface=""/>
                <a:cs typeface=""/>
              </a:rPr>
              <a:t>Thesis Defense © 2019 by Bo Wang All rights reserved.</a:t>
            </a:r>
            <a:endParaRPr lang="en-US" b="0">
              <a:solidFill>
                <a:prstClr val="black">
                  <a:tint val="75000"/>
                </a:prstClr>
              </a:solidFill>
              <a:latin typeface="Calibri" panose="020F0502020204030204"/>
              <a:ea typeface=""/>
              <a:cs typeface=""/>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30B938F4-FFEC-BA46-B3EB-1F4154EFE73A}" type="slidenum">
              <a:rPr lang="en-US" b="0" smtClean="0">
                <a:solidFill>
                  <a:prstClr val="black">
                    <a:tint val="75000"/>
                  </a:prstClr>
                </a:solidFill>
                <a:latin typeface="Calibri" panose="020F0502020204030204"/>
                <a:ea typeface=""/>
                <a:cs typeface=""/>
              </a:rPr>
              <a:pPr fontAlgn="auto">
                <a:spcBef>
                  <a:spcPts val="0"/>
                </a:spcBef>
                <a:spcAft>
                  <a:spcPts val="0"/>
                </a:spcAft>
              </a:pPr>
              <a:t>‹#›</a:t>
            </a:fld>
            <a:endParaRPr lang="en-US" b="0">
              <a:solidFill>
                <a:prstClr val="black">
                  <a:tint val="75000"/>
                </a:prstClr>
              </a:solidFill>
              <a:latin typeface="Calibri" panose="020F0502020204030204"/>
              <a:ea typeface=""/>
              <a:cs typeface=""/>
            </a:endParaRPr>
          </a:p>
        </p:txBody>
      </p:sp>
    </p:spTree>
    <p:extLst>
      <p:ext uri="{BB962C8B-B14F-4D97-AF65-F5344CB8AC3E}">
        <p14:creationId xmlns:p14="http://schemas.microsoft.com/office/powerpoint/2010/main" val="1957502431"/>
      </p:ext>
    </p:extLst>
  </p:cSld>
  <p:clrMap bg1="lt1" tx1="dk1" bg2="lt2" tx2="dk2" accent1="accent1" accent2="accent2" accent3="accent3" accent4="accent4" accent5="accent5" accent6="accent6" hlink="hlink" folHlink="folHlink"/>
  <p:sldLayoutIdLst>
    <p:sldLayoutId id="2147527649" r:id="rId1"/>
    <p:sldLayoutId id="2147527650" r:id="rId2"/>
    <p:sldLayoutId id="2147527651" r:id="rId3"/>
    <p:sldLayoutId id="2147527652" r:id="rId4"/>
    <p:sldLayoutId id="2147527653" r:id="rId5"/>
    <p:sldLayoutId id="2147527654" r:id="rId6"/>
    <p:sldLayoutId id="2147527655" r:id="rId7"/>
    <p:sldLayoutId id="2147527656" r:id="rId8"/>
    <p:sldLayoutId id="2147527657" r:id="rId9"/>
    <p:sldLayoutId id="2147527658" r:id="rId10"/>
    <p:sldLayoutId id="2147527659"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34DED0F1-CCC7-574A-B36A-FBA3F3A0A9D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 xmlns:a16="http://schemas.microsoft.com/office/drawing/2014/main" id="{743EB7A8-36C9-8B4E-A7F8-36D65374992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kumimoji="1" lang="zh-CN" altLang="en-US"/>
              <a:t>单击此处编辑母版文本样式
二级
三级
四级
五级</a:t>
            </a:r>
          </a:p>
        </p:txBody>
      </p:sp>
      <p:sp>
        <p:nvSpPr>
          <p:cNvPr id="4" name="日期占位符 3">
            <a:extLst>
              <a:ext uri="{FF2B5EF4-FFF2-40B4-BE49-F238E27FC236}">
                <a16:creationId xmlns="" xmlns:a16="http://schemas.microsoft.com/office/drawing/2014/main" id="{A23047EC-F2BE-0948-A4B0-C10A95C6CC3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622CF7A5-D5FD-8941-9D04-CE2C4E8D2AF6}" type="datetimeFigureOut">
              <a:rPr kumimoji="1" lang="zh-CN" altLang="en-US" b="0" smtClean="0">
                <a:solidFill>
                  <a:prstClr val="black">
                    <a:tint val="75000"/>
                  </a:prstClr>
                </a:solidFill>
                <a:latin typeface="等线" panose="020F0502020204030204"/>
                <a:ea typeface="等线" charset="-122"/>
                <a:cs typeface=""/>
              </a:rPr>
              <a:pPr fontAlgn="auto">
                <a:spcBef>
                  <a:spcPts val="0"/>
                </a:spcBef>
                <a:spcAft>
                  <a:spcPts val="0"/>
                </a:spcAft>
              </a:pPr>
              <a:t>2019/3/4</a:t>
            </a:fld>
            <a:endParaRPr kumimoji="1" lang="zh-CN" altLang="en-US" b="0">
              <a:solidFill>
                <a:prstClr val="black">
                  <a:tint val="75000"/>
                </a:prstClr>
              </a:solidFill>
              <a:latin typeface="等线" panose="020F0502020204030204"/>
              <a:ea typeface="等线" charset="-122"/>
              <a:cs typeface=""/>
            </a:endParaRPr>
          </a:p>
        </p:txBody>
      </p:sp>
      <p:sp>
        <p:nvSpPr>
          <p:cNvPr id="5" name="页脚占位符 4">
            <a:extLst>
              <a:ext uri="{FF2B5EF4-FFF2-40B4-BE49-F238E27FC236}">
                <a16:creationId xmlns="" xmlns:a16="http://schemas.microsoft.com/office/drawing/2014/main" id="{DCC8CF2B-CC85-3C4A-8A12-181206EF84B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kumimoji="1" lang="zh-CN" altLang="en-US" b="0">
              <a:solidFill>
                <a:prstClr val="black">
                  <a:tint val="75000"/>
                </a:prstClr>
              </a:solidFill>
              <a:latin typeface="等线" panose="020F0502020204030204"/>
              <a:ea typeface="等线" charset="-122"/>
              <a:cs typeface=""/>
            </a:endParaRPr>
          </a:p>
        </p:txBody>
      </p:sp>
      <p:sp>
        <p:nvSpPr>
          <p:cNvPr id="6" name="灯片编号占位符 5">
            <a:extLst>
              <a:ext uri="{FF2B5EF4-FFF2-40B4-BE49-F238E27FC236}">
                <a16:creationId xmlns="" xmlns:a16="http://schemas.microsoft.com/office/drawing/2014/main" id="{0F76755B-76FB-CB45-85B3-2D7AD2F97B3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7F0EE3C1-1C73-0042-96DD-95174F145602}" type="slidenum">
              <a:rPr kumimoji="1" lang="zh-CN" altLang="en-US" b="0" smtClean="0">
                <a:solidFill>
                  <a:prstClr val="black">
                    <a:tint val="75000"/>
                  </a:prstClr>
                </a:solidFill>
                <a:latin typeface="等线" panose="020F0502020204030204"/>
                <a:ea typeface="等线" charset="-122"/>
                <a:cs typeface=""/>
              </a:rPr>
              <a:pPr fontAlgn="auto">
                <a:spcBef>
                  <a:spcPts val="0"/>
                </a:spcBef>
                <a:spcAft>
                  <a:spcPts val="0"/>
                </a:spcAft>
              </a:pPr>
              <a:t>‹#›</a:t>
            </a:fld>
            <a:endParaRPr kumimoji="1" lang="zh-CN" altLang="en-US" b="0">
              <a:solidFill>
                <a:prstClr val="black">
                  <a:tint val="75000"/>
                </a:prstClr>
              </a:solidFill>
              <a:latin typeface="等线" panose="020F0502020204030204"/>
              <a:ea typeface="等线" charset="-122"/>
              <a:cs typeface=""/>
            </a:endParaRPr>
          </a:p>
        </p:txBody>
      </p:sp>
    </p:spTree>
    <p:extLst>
      <p:ext uri="{BB962C8B-B14F-4D97-AF65-F5344CB8AC3E}">
        <p14:creationId xmlns:p14="http://schemas.microsoft.com/office/powerpoint/2010/main" val="413265088"/>
      </p:ext>
    </p:extLst>
  </p:cSld>
  <p:clrMap bg1="lt1" tx1="dk1" bg2="lt2" tx2="dk2" accent1="accent1" accent2="accent2" accent3="accent3" accent4="accent4" accent5="accent5" accent6="accent6" hlink="hlink" folHlink="folHlink"/>
  <p:sldLayoutIdLst>
    <p:sldLayoutId id="2147527661" r:id="rId1"/>
    <p:sldLayoutId id="2147527662" r:id="rId2"/>
    <p:sldLayoutId id="2147527663" r:id="rId3"/>
    <p:sldLayoutId id="2147527664" r:id="rId4"/>
    <p:sldLayoutId id="2147527665" r:id="rId5"/>
    <p:sldLayoutId id="2147527666" r:id="rId6"/>
    <p:sldLayoutId id="2147527667" r:id="rId7"/>
    <p:sldLayoutId id="2147527668" r:id="rId8"/>
    <p:sldLayoutId id="2147527669" r:id="rId9"/>
    <p:sldLayoutId id="2147527670" r:id="rId10"/>
    <p:sldLayoutId id="2147527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4.png"/><Relationship Id="rId12" Type="http://schemas.openxmlformats.org/officeDocument/2006/relationships/oleObject" Target="../embeddings/oleObject5.bin"/><Relationship Id="rId13" Type="http://schemas.openxmlformats.org/officeDocument/2006/relationships/image" Target="../media/image5.png"/><Relationship Id="rId14" Type="http://schemas.openxmlformats.org/officeDocument/2006/relationships/oleObject" Target="../embeddings/oleObject6.bin"/><Relationship Id="rId15" Type="http://schemas.openxmlformats.org/officeDocument/2006/relationships/image" Target="../media/image6.png"/><Relationship Id="rId16" Type="http://schemas.openxmlformats.org/officeDocument/2006/relationships/oleObject" Target="../embeddings/oleObject7.bin"/><Relationship Id="rId17"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1.xml"/><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1.png"/><Relationship Id="rId6" Type="http://schemas.openxmlformats.org/officeDocument/2006/relationships/oleObject" Target="../embeddings/oleObject2.bin"/><Relationship Id="rId7" Type="http://schemas.openxmlformats.org/officeDocument/2006/relationships/image" Target="../media/image2.png"/><Relationship Id="rId8" Type="http://schemas.openxmlformats.org/officeDocument/2006/relationships/oleObject" Target="../embeddings/oleObject3.bin"/><Relationship Id="rId9" Type="http://schemas.openxmlformats.org/officeDocument/2006/relationships/image" Target="../media/image3.png"/><Relationship Id="rId10"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9.png"/><Relationship Id="rId1" Type="http://schemas.openxmlformats.org/officeDocument/2006/relationships/slideLayout" Target="../slideLayouts/slideLayout18.xml"/><Relationship Id="rId2"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3" name="Object 2"/>
          <p:cNvGraphicFramePr>
            <a:graphicFrameLocks noChangeAspect="1"/>
          </p:cNvGraphicFramePr>
          <p:nvPr/>
        </p:nvGraphicFramePr>
        <p:xfrm>
          <a:off x="152400" y="3962400"/>
          <a:ext cx="2286000" cy="2017713"/>
        </p:xfrm>
        <a:graphic>
          <a:graphicData uri="http://schemas.openxmlformats.org/presentationml/2006/ole">
            <mc:AlternateContent xmlns:mc="http://schemas.openxmlformats.org/markup-compatibility/2006">
              <mc:Choice xmlns:v="urn:schemas-microsoft-com:vml" Requires="v">
                <p:oleObj spid="_x0000_s4126" name="Image" r:id="rId4" imgW="5184610" imgH="4574656" progId="Photoshop.Image.5">
                  <p:embed/>
                </p:oleObj>
              </mc:Choice>
              <mc:Fallback>
                <p:oleObj name="Image" r:id="rId4" imgW="5184610" imgH="4574656" progId="Photoshop.Image.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962400"/>
                        <a:ext cx="2286000"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9634" name="Rectangle 4"/>
          <p:cNvSpPr>
            <a:spLocks noGrp="1" noChangeArrowheads="1"/>
          </p:cNvSpPr>
          <p:nvPr>
            <p:ph type="subTitle" idx="1"/>
          </p:nvPr>
        </p:nvSpPr>
        <p:spPr>
          <a:xfrm>
            <a:off x="1524000" y="5715000"/>
            <a:ext cx="6400800" cy="990600"/>
          </a:xfrm>
        </p:spPr>
        <p:txBody>
          <a:bodyPr>
            <a:normAutofit/>
          </a:bodyPr>
          <a:lstStyle/>
          <a:p>
            <a:pPr eaLnBrk="1" hangingPunct="1"/>
            <a:r>
              <a:rPr lang="en-US" altLang="en-US" sz="1400" b="0" dirty="0">
                <a:solidFill>
                  <a:srgbClr val="898989"/>
                </a:solidFill>
                <a:latin typeface="Arial" charset="0"/>
                <a:ea typeface="ＭＳ Ｐゴシック" charset="-128"/>
              </a:rPr>
              <a:t>Mark Gerstein, Yale University</a:t>
            </a:r>
            <a:br>
              <a:rPr lang="en-US" altLang="en-US" sz="1400" b="0" dirty="0">
                <a:solidFill>
                  <a:srgbClr val="898989"/>
                </a:solidFill>
                <a:latin typeface="Arial" charset="0"/>
                <a:ea typeface="ＭＳ Ｐゴシック" charset="-128"/>
              </a:rPr>
            </a:br>
            <a:r>
              <a:rPr lang="en-US" altLang="en-US" sz="1800" b="0" dirty="0" err="1">
                <a:solidFill>
                  <a:srgbClr val="898989"/>
                </a:solidFill>
                <a:latin typeface="Arial" charset="0"/>
                <a:ea typeface="ＭＳ Ｐゴシック" charset="-128"/>
              </a:rPr>
              <a:t>gersteinlab.org</a:t>
            </a:r>
            <a:r>
              <a:rPr lang="en-US" altLang="en-US" sz="1800" b="0" dirty="0">
                <a:solidFill>
                  <a:srgbClr val="898989"/>
                </a:solidFill>
                <a:latin typeface="Arial" charset="0"/>
                <a:ea typeface="ＭＳ Ｐゴシック" charset="-128"/>
              </a:rPr>
              <a:t>/courses/452</a:t>
            </a:r>
          </a:p>
          <a:p>
            <a:pPr eaLnBrk="1" hangingPunct="1"/>
            <a:r>
              <a:rPr lang="en-US" altLang="en-US" sz="1400" b="0" dirty="0">
                <a:solidFill>
                  <a:srgbClr val="898989"/>
                </a:solidFill>
                <a:latin typeface="Arial" charset="0"/>
                <a:ea typeface="ＭＳ Ｐゴシック" charset="-128"/>
              </a:rPr>
              <a:t>(last edit in spring ’19, pack </a:t>
            </a:r>
            <a:r>
              <a:rPr lang="en-US" altLang="en-US" sz="1400" b="0" dirty="0" smtClean="0">
                <a:solidFill>
                  <a:srgbClr val="898989"/>
                </a:solidFill>
                <a:latin typeface="Arial" charset="0"/>
                <a:ea typeface="ＭＳ Ｐゴシック" charset="-128"/>
              </a:rPr>
              <a:t>#14)</a:t>
            </a:r>
            <a:endParaRPr lang="en-US" altLang="en-US" sz="1400" b="0" dirty="0">
              <a:solidFill>
                <a:srgbClr val="898989"/>
              </a:solidFill>
              <a:latin typeface="Arial" charset="0"/>
              <a:ea typeface="ＭＳ Ｐゴシック" charset="-128"/>
            </a:endParaRPr>
          </a:p>
        </p:txBody>
      </p:sp>
      <p:sp>
        <p:nvSpPr>
          <p:cNvPr id="28675" name="Rectangle 5"/>
          <p:cNvSpPr>
            <a:spLocks noChangeArrowheads="1"/>
          </p:cNvSpPr>
          <p:nvPr/>
        </p:nvSpPr>
        <p:spPr bwMode="auto">
          <a:xfrm>
            <a:off x="8513763" y="0"/>
            <a:ext cx="587375" cy="68580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defTabSz="457200" eaLnBrk="1" hangingPunct="1"/>
            <a:endParaRPr lang="en-US" altLang="en-US" sz="1800" b="0">
              <a:solidFill>
                <a:prstClr val="black"/>
              </a:solidFill>
              <a:cs typeface=""/>
            </a:endParaRPr>
          </a:p>
        </p:txBody>
      </p:sp>
      <p:graphicFrame>
        <p:nvGraphicFramePr>
          <p:cNvPr id="28676" name="Object 3"/>
          <p:cNvGraphicFramePr>
            <a:graphicFrameLocks noChangeAspect="1"/>
          </p:cNvGraphicFramePr>
          <p:nvPr/>
        </p:nvGraphicFramePr>
        <p:xfrm>
          <a:off x="7138988" y="3810000"/>
          <a:ext cx="1547812" cy="2133600"/>
        </p:xfrm>
        <a:graphic>
          <a:graphicData uri="http://schemas.openxmlformats.org/presentationml/2006/ole">
            <mc:AlternateContent xmlns:mc="http://schemas.openxmlformats.org/markup-compatibility/2006">
              <mc:Choice xmlns:v="urn:schemas-microsoft-com:vml" Requires="v">
                <p:oleObj spid="_x0000_s4127" name="Image" r:id="rId6" imgW="3430992" imgH="4727144" progId="Photoshop.Image.5">
                  <p:embed/>
                </p:oleObj>
              </mc:Choice>
              <mc:Fallback>
                <p:oleObj name="Image" r:id="rId6" imgW="3430992" imgH="4727144" progId="Photoshop.Image.5">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38988" y="3810000"/>
                        <a:ext cx="1547812"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8677" name="Object 4"/>
          <p:cNvGraphicFramePr>
            <a:graphicFrameLocks noChangeAspect="1"/>
          </p:cNvGraphicFramePr>
          <p:nvPr/>
        </p:nvGraphicFramePr>
        <p:xfrm>
          <a:off x="7620000" y="1600200"/>
          <a:ext cx="1127125" cy="1219200"/>
        </p:xfrm>
        <a:graphic>
          <a:graphicData uri="http://schemas.openxmlformats.org/presentationml/2006/ole">
            <mc:AlternateContent xmlns:mc="http://schemas.openxmlformats.org/markup-compatibility/2006">
              <mc:Choice xmlns:v="urn:schemas-microsoft-com:vml" Requires="v">
                <p:oleObj spid="_x0000_s4128" name="Image" r:id="rId8" imgW="1245323" imgH="1346982" progId="Photoshop.Image.5">
                  <p:embed/>
                </p:oleObj>
              </mc:Choice>
              <mc:Fallback>
                <p:oleObj name="Image" r:id="rId8" imgW="1245323" imgH="1346982" progId="Photoshop.Image.5">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0" y="1600200"/>
                        <a:ext cx="11271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8678" name="Object 5"/>
          <p:cNvGraphicFramePr>
            <a:graphicFrameLocks noChangeAspect="1"/>
          </p:cNvGraphicFramePr>
          <p:nvPr/>
        </p:nvGraphicFramePr>
        <p:xfrm>
          <a:off x="152400" y="1524000"/>
          <a:ext cx="2362200" cy="1906588"/>
        </p:xfrm>
        <a:graphic>
          <a:graphicData uri="http://schemas.openxmlformats.org/presentationml/2006/ole">
            <mc:AlternateContent xmlns:mc="http://schemas.openxmlformats.org/markup-compatibility/2006">
              <mc:Choice xmlns:v="urn:schemas-microsoft-com:vml" Requires="v">
                <p:oleObj spid="_x0000_s4129" name="Image" r:id="rId10" imgW="3430992" imgH="2770208" progId="Photoshop.Image.5">
                  <p:embed/>
                </p:oleObj>
              </mc:Choice>
              <mc:Fallback>
                <p:oleObj name="Image" r:id="rId10" imgW="3430992" imgH="2770208" progId="Photoshop.Image.5">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 y="1524000"/>
                        <a:ext cx="2362200" cy="190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8679" name="Object 6"/>
          <p:cNvGraphicFramePr>
            <a:graphicFrameLocks noChangeAspect="1"/>
          </p:cNvGraphicFramePr>
          <p:nvPr/>
        </p:nvGraphicFramePr>
        <p:xfrm>
          <a:off x="1752600" y="2825750"/>
          <a:ext cx="1447800" cy="1435100"/>
        </p:xfrm>
        <a:graphic>
          <a:graphicData uri="http://schemas.openxmlformats.org/presentationml/2006/ole">
            <mc:AlternateContent xmlns:mc="http://schemas.openxmlformats.org/markup-compatibility/2006">
              <mc:Choice xmlns:v="urn:schemas-microsoft-com:vml" Requires="v">
                <p:oleObj spid="_x0000_s4130" name="Image" r:id="rId12" imgW="6989058" imgH="6925521" progId="Photoshop.Image.5">
                  <p:embed/>
                </p:oleObj>
              </mc:Choice>
              <mc:Fallback>
                <p:oleObj name="Image" r:id="rId12" imgW="6989058" imgH="6925521" progId="Photoshop.Image.5">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2825750"/>
                        <a:ext cx="1447800" cy="14351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8680" name="Object 7"/>
          <p:cNvGraphicFramePr>
            <a:graphicFrameLocks noChangeAspect="1"/>
          </p:cNvGraphicFramePr>
          <p:nvPr/>
        </p:nvGraphicFramePr>
        <p:xfrm>
          <a:off x="6248400" y="2838450"/>
          <a:ext cx="1374775" cy="1409700"/>
        </p:xfrm>
        <a:graphic>
          <a:graphicData uri="http://schemas.openxmlformats.org/presentationml/2006/ole">
            <mc:AlternateContent xmlns:mc="http://schemas.openxmlformats.org/markup-compatibility/2006">
              <mc:Choice xmlns:v="urn:schemas-microsoft-com:vml" Requires="v">
                <p:oleObj spid="_x0000_s4131" name="Image" r:id="rId14" imgW="1931521" imgH="1982351" progId="Photoshop.Image.5">
                  <p:embed/>
                </p:oleObj>
              </mc:Choice>
              <mc:Fallback>
                <p:oleObj name="Image" r:id="rId14" imgW="1931521" imgH="1982351" progId="Photoshop.Image.5">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48400" y="2838450"/>
                        <a:ext cx="1374775" cy="1409700"/>
                      </a:xfrm>
                      <a:prstGeom prst="rect">
                        <a:avLst/>
                      </a:prstGeom>
                      <a:noFill/>
                      <a:ln w="2857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8681" name="Object 8"/>
          <p:cNvGraphicFramePr>
            <a:graphicFrameLocks noChangeAspect="1"/>
          </p:cNvGraphicFramePr>
          <p:nvPr/>
        </p:nvGraphicFramePr>
        <p:xfrm>
          <a:off x="4211638" y="1905000"/>
          <a:ext cx="1025525" cy="3276600"/>
        </p:xfrm>
        <a:graphic>
          <a:graphicData uri="http://schemas.openxmlformats.org/presentationml/2006/ole">
            <mc:AlternateContent xmlns:mc="http://schemas.openxmlformats.org/markup-compatibility/2006">
              <mc:Choice xmlns:v="urn:schemas-microsoft-com:vml" Requires="v">
                <p:oleObj spid="_x0000_s4132" name="Image" r:id="rId16" imgW="1194493" imgH="3812213" progId="Photoshop.Image.5">
                  <p:embed/>
                </p:oleObj>
              </mc:Choice>
              <mc:Fallback>
                <p:oleObj name="Image" r:id="rId16" imgW="1194493" imgH="3812213" progId="Photoshop.Image.5">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11638" y="1905000"/>
                        <a:ext cx="1025525" cy="3276600"/>
                      </a:xfrm>
                      <a:prstGeom prst="rect">
                        <a:avLst/>
                      </a:prstGeom>
                      <a:noFill/>
                      <a:ln w="1905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9642" name="Rectangle 3"/>
          <p:cNvSpPr>
            <a:spLocks noGrp="1" noChangeArrowheads="1"/>
          </p:cNvSpPr>
          <p:nvPr>
            <p:ph type="ctrTitle"/>
          </p:nvPr>
        </p:nvSpPr>
        <p:spPr>
          <a:xfrm>
            <a:off x="609600" y="304800"/>
            <a:ext cx="8153400" cy="1143000"/>
          </a:xfrm>
        </p:spPr>
        <p:txBody>
          <a:bodyPr rtlCol="0">
            <a:noAutofit/>
          </a:bodyPr>
          <a:lstStyle/>
          <a:p>
            <a:pPr eaLnBrk="1" fontAlgn="auto" hangingPunct="1">
              <a:spcAft>
                <a:spcPts val="0"/>
              </a:spcAft>
              <a:defRPr/>
            </a:pPr>
            <a:r>
              <a:rPr lang="en-US" sz="1400" dirty="0">
                <a:solidFill>
                  <a:srgbClr val="000000"/>
                </a:solidFill>
                <a:latin typeface="Arial" charset="0"/>
              </a:rPr>
              <a:t>Biomed. Data Science:</a:t>
            </a:r>
            <a:r>
              <a:rPr lang="en-US" sz="3200" dirty="0">
                <a:solidFill>
                  <a:srgbClr val="000000"/>
                </a:solidFill>
                <a:latin typeface="Arial" charset="0"/>
              </a:rPr>
              <a:t/>
            </a:r>
            <a:br>
              <a:rPr lang="en-US" sz="3200" dirty="0">
                <a:solidFill>
                  <a:srgbClr val="000000"/>
                </a:solidFill>
                <a:latin typeface="Arial" charset="0"/>
              </a:rPr>
            </a:br>
            <a:r>
              <a:rPr lang="en-US" sz="3200" dirty="0" smtClean="0">
                <a:solidFill>
                  <a:srgbClr val="000000"/>
                </a:solidFill>
                <a:latin typeface="Arial" charset="0"/>
              </a:rPr>
              <a:t>Transition from Mining to Modeling</a:t>
            </a:r>
            <a:endParaRPr lang="en-US" sz="2800" dirty="0">
              <a:solidFill>
                <a:srgbClr val="000000"/>
              </a:solidFill>
              <a:latin typeface="Arial" charset="0"/>
            </a:endParaRPr>
          </a:p>
        </p:txBody>
      </p:sp>
    </p:spTree>
    <p:extLst>
      <p:ext uri="{BB962C8B-B14F-4D97-AF65-F5344CB8AC3E}">
        <p14:creationId xmlns:p14="http://schemas.microsoft.com/office/powerpoint/2010/main" val="1858475053"/>
      </p:ext>
    </p:extLst>
  </p:cSld>
  <p:clrMapOvr>
    <a:masterClrMapping/>
  </p:clrMapOvr>
  <p:transition advTm="32048"/>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5525"/>
            <a:ext cx="7772400" cy="1143000"/>
          </a:xfrm>
        </p:spPr>
        <p:txBody>
          <a:bodyPr/>
          <a:lstStyle/>
          <a:p>
            <a:r>
              <a:rPr lang="en-US" dirty="0" smtClean="0"/>
              <a:t>Combining Mining &amp; Modeling</a:t>
            </a:r>
            <a:endParaRPr lang="en-US" dirty="0"/>
          </a:p>
        </p:txBody>
      </p:sp>
      <p:sp>
        <p:nvSpPr>
          <p:cNvPr id="3" name="Content Placeholder 2"/>
          <p:cNvSpPr>
            <a:spLocks noGrp="1"/>
          </p:cNvSpPr>
          <p:nvPr>
            <p:ph idx="1"/>
          </p:nvPr>
        </p:nvSpPr>
        <p:spPr>
          <a:xfrm>
            <a:off x="685800" y="1146461"/>
            <a:ext cx="7772400" cy="4638675"/>
          </a:xfrm>
        </p:spPr>
        <p:txBody>
          <a:bodyPr>
            <a:noAutofit/>
          </a:bodyPr>
          <a:lstStyle/>
          <a:p>
            <a:r>
              <a:rPr lang="en-US" sz="2000" dirty="0" smtClean="0"/>
              <a:t>Complementarity </a:t>
            </a:r>
            <a:r>
              <a:rPr lang="en-US" sz="2000" dirty="0"/>
              <a:t>of physical &amp; ML </a:t>
            </a:r>
            <a:r>
              <a:rPr lang="en-US" sz="2000" dirty="0" smtClean="0"/>
              <a:t>approaches</a:t>
            </a:r>
          </a:p>
          <a:p>
            <a:pPr lvl="1"/>
            <a:r>
              <a:rPr lang="en-US" sz="2000" dirty="0" smtClean="0"/>
              <a:t>“Physical </a:t>
            </a:r>
            <a:r>
              <a:rPr lang="en-US" sz="2000" dirty="0"/>
              <a:t>approaches in principle being </a:t>
            </a:r>
            <a:r>
              <a:rPr lang="en-US" sz="2000" dirty="0" smtClean="0"/>
              <a:t>directly interpretable </a:t>
            </a:r>
            <a:r>
              <a:rPr lang="en-US" sz="2000" dirty="0"/>
              <a:t>and offering the potential of extrapolation </a:t>
            </a:r>
            <a:r>
              <a:rPr lang="en-US" sz="2000" dirty="0" smtClean="0"/>
              <a:t>beyond observed </a:t>
            </a:r>
            <a:r>
              <a:rPr lang="en-US" sz="2000" dirty="0"/>
              <a:t>conditions, whereas data-driven approaches are </a:t>
            </a:r>
            <a:r>
              <a:rPr lang="en-US" sz="2000" dirty="0" smtClean="0"/>
              <a:t>highly flexible </a:t>
            </a:r>
            <a:r>
              <a:rPr lang="en-US" sz="2000" dirty="0"/>
              <a:t>in adapting to </a:t>
            </a:r>
            <a:r>
              <a:rPr lang="en-US" sz="2000" dirty="0" smtClean="0"/>
              <a:t>data”</a:t>
            </a:r>
          </a:p>
          <a:p>
            <a:r>
              <a:rPr lang="en-US" sz="2000" dirty="0"/>
              <a:t>Hybrid </a:t>
            </a:r>
            <a:r>
              <a:rPr lang="en-US" sz="2000" dirty="0" smtClean="0"/>
              <a:t>#1: </a:t>
            </a:r>
            <a:r>
              <a:rPr lang="en-US" sz="2000" dirty="0"/>
              <a:t>ML into physical </a:t>
            </a:r>
          </a:p>
          <a:p>
            <a:pPr lvl="1"/>
            <a:r>
              <a:rPr lang="en-US" sz="2000" dirty="0"/>
              <a:t>e.g. Emulation of specific parts of a physical for computational efficiency </a:t>
            </a:r>
          </a:p>
          <a:p>
            <a:pPr lvl="1"/>
            <a:r>
              <a:rPr lang="en-US" sz="2000" dirty="0">
                <a:solidFill>
                  <a:srgbClr val="FF0000"/>
                </a:solidFill>
              </a:rPr>
              <a:t>More..</a:t>
            </a:r>
          </a:p>
          <a:p>
            <a:r>
              <a:rPr lang="en-US" sz="2000" dirty="0" smtClean="0"/>
              <a:t>Hybrid #2: </a:t>
            </a:r>
            <a:br>
              <a:rPr lang="en-US" sz="2000" dirty="0" smtClean="0"/>
            </a:br>
            <a:r>
              <a:rPr lang="en-US" sz="2000" dirty="0" smtClean="0"/>
              <a:t>Physical </a:t>
            </a:r>
            <a:r>
              <a:rPr lang="en-US" sz="2000" dirty="0"/>
              <a:t>knowledge can be integrated into ML </a:t>
            </a:r>
            <a:r>
              <a:rPr lang="en-US" sz="2000" dirty="0" smtClean="0"/>
              <a:t>framework</a:t>
            </a:r>
          </a:p>
          <a:p>
            <a:pPr lvl="1"/>
            <a:r>
              <a:rPr lang="en-US" sz="2000" dirty="0" smtClean="0"/>
              <a:t>Network architecture</a:t>
            </a:r>
          </a:p>
          <a:p>
            <a:pPr lvl="1"/>
            <a:r>
              <a:rPr lang="en-US" sz="2000" dirty="0" smtClean="0"/>
              <a:t>Physical </a:t>
            </a:r>
            <a:r>
              <a:rPr lang="en-US" sz="2000" dirty="0"/>
              <a:t>constraints in the cost </a:t>
            </a:r>
            <a:r>
              <a:rPr lang="en-US" sz="2000" dirty="0" smtClean="0"/>
              <a:t>function</a:t>
            </a:r>
          </a:p>
          <a:p>
            <a:pPr lvl="1"/>
            <a:r>
              <a:rPr lang="en-US" sz="2000" dirty="0" smtClean="0"/>
              <a:t>Expansion </a:t>
            </a:r>
            <a:r>
              <a:rPr lang="en-US" sz="2000" dirty="0"/>
              <a:t>of the training dataset for </a:t>
            </a:r>
            <a:r>
              <a:rPr lang="en-US" sz="2000" dirty="0" smtClean="0"/>
              <a:t>under sampled </a:t>
            </a:r>
            <a:r>
              <a:rPr lang="en-US" sz="2000" dirty="0"/>
              <a:t>domains (</a:t>
            </a:r>
            <a:r>
              <a:rPr lang="en-US" sz="2000" dirty="0" err="1"/>
              <a:t>ie</a:t>
            </a:r>
            <a:r>
              <a:rPr lang="en-US" sz="2000" dirty="0"/>
              <a:t> physically based data augmentation</a:t>
            </a:r>
            <a:r>
              <a:rPr lang="en-US" sz="2000" dirty="0" smtClean="0"/>
              <a:t>) </a:t>
            </a:r>
            <a:r>
              <a:rPr lang="en-US" sz="2000" dirty="0" smtClean="0">
                <a:solidFill>
                  <a:srgbClr val="FF0000"/>
                </a:solidFill>
              </a:rPr>
              <a:t>[More</a:t>
            </a:r>
            <a:r>
              <a:rPr lang="mr-IN" sz="2000" dirty="0" smtClean="0">
                <a:solidFill>
                  <a:srgbClr val="FF0000"/>
                </a:solidFill>
              </a:rPr>
              <a:t>…</a:t>
            </a:r>
            <a:r>
              <a:rPr lang="en-US" sz="2000" dirty="0" smtClean="0">
                <a:solidFill>
                  <a:srgbClr val="FF0000"/>
                </a:solidFill>
              </a:rPr>
              <a:t>.]</a:t>
            </a:r>
          </a:p>
        </p:txBody>
      </p:sp>
      <p:sp>
        <p:nvSpPr>
          <p:cNvPr id="5" name="TextBox 4"/>
          <p:cNvSpPr txBox="1"/>
          <p:nvPr/>
        </p:nvSpPr>
        <p:spPr>
          <a:xfrm>
            <a:off x="0" y="6386810"/>
            <a:ext cx="3685309" cy="461665"/>
          </a:xfrm>
          <a:prstGeom prst="rect">
            <a:avLst/>
          </a:prstGeom>
          <a:noFill/>
        </p:spPr>
        <p:txBody>
          <a:bodyPr wrap="square" rtlCol="0">
            <a:spAutoFit/>
          </a:bodyPr>
          <a:lstStyle/>
          <a:p>
            <a:r>
              <a:rPr lang="en-US" b="0" dirty="0"/>
              <a:t>https://</a:t>
            </a:r>
            <a:r>
              <a:rPr lang="en-US" b="0" dirty="0" err="1" smtClean="0"/>
              <a:t>www.nature.com</a:t>
            </a:r>
            <a:r>
              <a:rPr lang="en-US" b="0" dirty="0" smtClean="0"/>
              <a:t>/articles/s41586-019-0912-1</a:t>
            </a:r>
            <a:br>
              <a:rPr lang="en-US" b="0" dirty="0" smtClean="0"/>
            </a:br>
            <a:r>
              <a:rPr lang="en-US" b="0" dirty="0" smtClean="0"/>
              <a:t>2019 Nature volume </a:t>
            </a:r>
            <a:r>
              <a:rPr lang="en-US" b="0" dirty="0"/>
              <a:t>566, pages195–204 (2019)</a:t>
            </a:r>
          </a:p>
        </p:txBody>
      </p:sp>
    </p:spTree>
    <p:extLst>
      <p:ext uri="{BB962C8B-B14F-4D97-AF65-F5344CB8AC3E}">
        <p14:creationId xmlns:p14="http://schemas.microsoft.com/office/powerpoint/2010/main" val="68857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3778" y="-949266"/>
            <a:ext cx="1690255" cy="6403252"/>
          </a:xfrm>
        </p:spPr>
        <p:txBody>
          <a:bodyPr>
            <a:noAutofit/>
          </a:bodyPr>
          <a:lstStyle/>
          <a:p>
            <a:r>
              <a:rPr lang="en-US" sz="2800" dirty="0" smtClean="0"/>
              <a:t>Hybrid #1: </a:t>
            </a:r>
            <a:r>
              <a:rPr lang="en-US" sz="2800" dirty="0" smtClean="0"/>
              <a:t/>
            </a:r>
            <a:br>
              <a:rPr lang="en-US" sz="2800" dirty="0" smtClean="0"/>
            </a:br>
            <a:r>
              <a:rPr lang="en-US" sz="2800" dirty="0" smtClean="0"/>
              <a:t>ML </a:t>
            </a:r>
            <a:r>
              <a:rPr lang="en-US" sz="2800" dirty="0"/>
              <a:t>into physical </a:t>
            </a:r>
            <a:r>
              <a:rPr lang="en-US" sz="2800" dirty="0" smtClean="0"/>
              <a:t>models</a:t>
            </a:r>
            <a:r>
              <a:rPr lang="en-US" sz="2800" dirty="0"/>
              <a:t/>
            </a:r>
            <a:br>
              <a:rPr lang="en-US" sz="2800" dirty="0"/>
            </a:br>
            <a:endParaRPr lang="en-US" sz="2800" dirty="0"/>
          </a:p>
        </p:txBody>
      </p:sp>
      <p:pic>
        <p:nvPicPr>
          <p:cNvPr id="4" name="Picture 3"/>
          <p:cNvPicPr>
            <a:picLocks noChangeAspect="1"/>
          </p:cNvPicPr>
          <p:nvPr/>
        </p:nvPicPr>
        <p:blipFill>
          <a:blip r:embed="rId2"/>
          <a:stretch>
            <a:fillRect/>
          </a:stretch>
        </p:blipFill>
        <p:spPr>
          <a:xfrm>
            <a:off x="3477486" y="180213"/>
            <a:ext cx="5209309" cy="4144294"/>
          </a:xfrm>
          <a:prstGeom prst="rect">
            <a:avLst/>
          </a:prstGeom>
        </p:spPr>
      </p:pic>
      <p:sp>
        <p:nvSpPr>
          <p:cNvPr id="5" name="Rectangle 4"/>
          <p:cNvSpPr/>
          <p:nvPr/>
        </p:nvSpPr>
        <p:spPr>
          <a:xfrm>
            <a:off x="3477486" y="4646566"/>
            <a:ext cx="5445340" cy="2031325"/>
          </a:xfrm>
          <a:prstGeom prst="rect">
            <a:avLst/>
          </a:prstGeom>
        </p:spPr>
        <p:txBody>
          <a:bodyPr wrap="square">
            <a:spAutoFit/>
          </a:bodyPr>
          <a:lstStyle/>
          <a:p>
            <a:pPr marL="0" marR="0">
              <a:spcBef>
                <a:spcPts val="0"/>
              </a:spcBef>
              <a:spcAft>
                <a:spcPts val="0"/>
              </a:spcAft>
            </a:pPr>
            <a:r>
              <a:rPr lang="en-US" sz="1400" dirty="0">
                <a:latin typeface="Calibri" charset="0"/>
                <a:ea typeface="Calibri" charset="0"/>
                <a:cs typeface="Times New Roman" charset="0"/>
              </a:rPr>
              <a:t>(1) Improving parameterizations</a:t>
            </a:r>
          </a:p>
          <a:p>
            <a:pPr marL="0" marR="0">
              <a:spcBef>
                <a:spcPts val="0"/>
              </a:spcBef>
              <a:spcAft>
                <a:spcPts val="0"/>
              </a:spcAft>
            </a:pPr>
            <a:r>
              <a:rPr lang="en-US" sz="1400" dirty="0">
                <a:latin typeface="Calibri" charset="0"/>
                <a:ea typeface="Calibri" charset="0"/>
                <a:cs typeface="Times New Roman" charset="0"/>
              </a:rPr>
              <a:t> </a:t>
            </a:r>
          </a:p>
          <a:p>
            <a:pPr marL="0" marR="0">
              <a:spcBef>
                <a:spcPts val="0"/>
              </a:spcBef>
              <a:spcAft>
                <a:spcPts val="0"/>
              </a:spcAft>
            </a:pPr>
            <a:r>
              <a:rPr lang="en-US" sz="1400" dirty="0">
                <a:latin typeface="Calibri" charset="0"/>
                <a:ea typeface="Calibri" charset="0"/>
                <a:cs typeface="Times New Roman" charset="0"/>
              </a:rPr>
              <a:t>(2) Replacing a ‘physical’ sub-model with a machine learning model</a:t>
            </a:r>
          </a:p>
          <a:p>
            <a:pPr marL="0" marR="0">
              <a:spcBef>
                <a:spcPts val="0"/>
              </a:spcBef>
              <a:spcAft>
                <a:spcPts val="0"/>
              </a:spcAft>
            </a:pPr>
            <a:r>
              <a:rPr lang="en-US" sz="1400" dirty="0">
                <a:latin typeface="Calibri" charset="0"/>
                <a:ea typeface="Calibri" charset="0"/>
                <a:cs typeface="Times New Roman" charset="0"/>
              </a:rPr>
              <a:t> </a:t>
            </a:r>
          </a:p>
          <a:p>
            <a:pPr marL="0" marR="0">
              <a:spcBef>
                <a:spcPts val="0"/>
              </a:spcBef>
              <a:spcAft>
                <a:spcPts val="0"/>
              </a:spcAft>
            </a:pPr>
            <a:r>
              <a:rPr lang="en-US" sz="1400" dirty="0">
                <a:latin typeface="Calibri" charset="0"/>
                <a:ea typeface="Calibri" charset="0"/>
                <a:cs typeface="Times New Roman" charset="0"/>
              </a:rPr>
              <a:t>(3) Analysis of model–observation mismatch</a:t>
            </a:r>
          </a:p>
          <a:p>
            <a:pPr marL="0" marR="0">
              <a:spcBef>
                <a:spcPts val="0"/>
              </a:spcBef>
              <a:spcAft>
                <a:spcPts val="0"/>
              </a:spcAft>
            </a:pPr>
            <a:r>
              <a:rPr lang="en-US" sz="1400" dirty="0">
                <a:latin typeface="Calibri" charset="0"/>
                <a:ea typeface="Calibri" charset="0"/>
                <a:cs typeface="Times New Roman" charset="0"/>
              </a:rPr>
              <a:t> </a:t>
            </a:r>
          </a:p>
          <a:p>
            <a:pPr marL="0" marR="0">
              <a:spcBef>
                <a:spcPts val="0"/>
              </a:spcBef>
              <a:spcAft>
                <a:spcPts val="0"/>
              </a:spcAft>
            </a:pPr>
            <a:r>
              <a:rPr lang="en-US" sz="1400" dirty="0">
                <a:latin typeface="Calibri" charset="0"/>
                <a:ea typeface="Calibri" charset="0"/>
                <a:cs typeface="Times New Roman" charset="0"/>
              </a:rPr>
              <a:t>(4) Constraining </a:t>
            </a:r>
            <a:r>
              <a:rPr lang="en-US" sz="1400" dirty="0" err="1">
                <a:latin typeface="Calibri" charset="0"/>
                <a:ea typeface="Calibri" charset="0"/>
                <a:cs typeface="Times New Roman" charset="0"/>
              </a:rPr>
              <a:t>submodels</a:t>
            </a:r>
            <a:endParaRPr lang="en-US" sz="1400" dirty="0">
              <a:latin typeface="Calibri" charset="0"/>
              <a:ea typeface="Calibri" charset="0"/>
              <a:cs typeface="Times New Roman" charset="0"/>
            </a:endParaRPr>
          </a:p>
          <a:p>
            <a:pPr marL="0" marR="0">
              <a:spcBef>
                <a:spcPts val="0"/>
              </a:spcBef>
              <a:spcAft>
                <a:spcPts val="0"/>
              </a:spcAft>
            </a:pPr>
            <a:r>
              <a:rPr lang="en-US" sz="1400" dirty="0">
                <a:latin typeface="Calibri" charset="0"/>
                <a:ea typeface="Calibri" charset="0"/>
                <a:cs typeface="Times New Roman" charset="0"/>
              </a:rPr>
              <a:t> </a:t>
            </a:r>
          </a:p>
          <a:p>
            <a:pPr marL="0" marR="0">
              <a:spcBef>
                <a:spcPts val="0"/>
              </a:spcBef>
              <a:spcAft>
                <a:spcPts val="0"/>
              </a:spcAft>
            </a:pPr>
            <a:r>
              <a:rPr lang="en-US" sz="1400" dirty="0">
                <a:latin typeface="Calibri" charset="0"/>
                <a:ea typeface="Calibri" charset="0"/>
                <a:cs typeface="Times New Roman" charset="0"/>
              </a:rPr>
              <a:t>(5) Surrogate modelling or emulation</a:t>
            </a:r>
          </a:p>
        </p:txBody>
      </p:sp>
      <p:sp>
        <p:nvSpPr>
          <p:cNvPr id="6" name="TextBox 5"/>
          <p:cNvSpPr txBox="1"/>
          <p:nvPr/>
        </p:nvSpPr>
        <p:spPr>
          <a:xfrm rot="16200000">
            <a:off x="-2962640" y="3433695"/>
            <a:ext cx="6386945" cy="461665"/>
          </a:xfrm>
          <a:prstGeom prst="rect">
            <a:avLst/>
          </a:prstGeom>
          <a:noFill/>
        </p:spPr>
        <p:txBody>
          <a:bodyPr wrap="square" rtlCol="0">
            <a:spAutoFit/>
          </a:bodyPr>
          <a:lstStyle/>
          <a:p>
            <a:r>
              <a:rPr lang="en-US" b="0" dirty="0"/>
              <a:t>https://</a:t>
            </a:r>
            <a:r>
              <a:rPr lang="en-US" b="0" dirty="0" err="1" smtClean="0"/>
              <a:t>www.nature.com</a:t>
            </a:r>
            <a:r>
              <a:rPr lang="en-US" b="0" dirty="0" smtClean="0"/>
              <a:t>/articles/s41586-019-0912-1</a:t>
            </a:r>
            <a:br>
              <a:rPr lang="en-US" b="0" dirty="0" smtClean="0"/>
            </a:br>
            <a:r>
              <a:rPr lang="en-US" b="0" dirty="0" smtClean="0"/>
              <a:t>2019 Nature volume </a:t>
            </a:r>
            <a:r>
              <a:rPr lang="en-US" b="0" dirty="0"/>
              <a:t>566, pages195–204 (2019)</a:t>
            </a:r>
          </a:p>
        </p:txBody>
      </p:sp>
    </p:spTree>
    <p:extLst>
      <p:ext uri="{BB962C8B-B14F-4D97-AF65-F5344CB8AC3E}">
        <p14:creationId xmlns:p14="http://schemas.microsoft.com/office/powerpoint/2010/main" val="1450738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a:extLst>
              <a:ext uri="{FF2B5EF4-FFF2-40B4-BE49-F238E27FC236}">
                <a16:creationId xmlns="" xmlns:a16="http://schemas.microsoft.com/office/drawing/2014/main" id="{08B7818E-52C5-364A-AE7E-C3F291F5F4C8}"/>
              </a:ext>
            </a:extLst>
          </p:cNvPr>
          <p:cNvSpPr>
            <a:spLocks noGrp="1"/>
          </p:cNvSpPr>
          <p:nvPr>
            <p:ph type="ftr" sz="quarter" idx="11"/>
          </p:nvPr>
        </p:nvSpPr>
        <p:spPr>
          <a:xfrm>
            <a:off x="-1962678" y="6585521"/>
            <a:ext cx="6499333" cy="190532"/>
          </a:xfrm>
        </p:spPr>
        <p:txBody>
          <a:bodyPr/>
          <a:lstStyle/>
          <a:p>
            <a:r>
              <a:rPr lang="en-US" sz="1100" dirty="0" smtClean="0">
                <a:solidFill>
                  <a:prstClr val="black">
                    <a:tint val="75000"/>
                  </a:prstClr>
                </a:solidFill>
              </a:rPr>
              <a:t>[Wang et al. Structure (‘19, in press)]</a:t>
            </a:r>
            <a:endParaRPr lang="en-US" sz="1100" dirty="0">
              <a:solidFill>
                <a:prstClr val="black">
                  <a:tint val="75000"/>
                </a:prstClr>
              </a:solidFill>
            </a:endParaRPr>
          </a:p>
        </p:txBody>
      </p:sp>
      <p:sp>
        <p:nvSpPr>
          <p:cNvPr id="5" name="灯片编号占位符 4">
            <a:extLst>
              <a:ext uri="{FF2B5EF4-FFF2-40B4-BE49-F238E27FC236}">
                <a16:creationId xmlns="" xmlns:a16="http://schemas.microsoft.com/office/drawing/2014/main" id="{4A1C8C63-C4E0-C444-A543-3555DF95D893}"/>
              </a:ext>
            </a:extLst>
          </p:cNvPr>
          <p:cNvSpPr>
            <a:spLocks noGrp="1"/>
          </p:cNvSpPr>
          <p:nvPr>
            <p:ph type="sldNum" sz="quarter" idx="12"/>
          </p:nvPr>
        </p:nvSpPr>
        <p:spPr>
          <a:xfrm>
            <a:off x="6310293" y="5398221"/>
            <a:ext cx="2057400" cy="273844"/>
          </a:xfrm>
        </p:spPr>
        <p:txBody>
          <a:bodyPr/>
          <a:lstStyle/>
          <a:p>
            <a:fld id="{30B938F4-FFEC-BA46-B3EB-1F4154EFE73A}" type="slidenum">
              <a:rPr lang="en-US" smtClean="0">
                <a:solidFill>
                  <a:prstClr val="black">
                    <a:tint val="75000"/>
                  </a:prstClr>
                </a:solidFill>
              </a:rPr>
              <a:pPr/>
              <a:t>4</a:t>
            </a:fld>
            <a:endParaRPr lang="en-US" dirty="0">
              <a:solidFill>
                <a:prstClr val="black">
                  <a:tint val="75000"/>
                </a:prstClr>
              </a:solidFill>
            </a:endParaRPr>
          </a:p>
        </p:txBody>
      </p:sp>
      <mc:AlternateContent xmlns:mc="http://schemas.openxmlformats.org/markup-compatibility/2006" xmlns:a14="http://schemas.microsoft.com/office/drawing/2010/main">
        <mc:Choice Requires="a14">
          <p:sp>
            <p:nvSpPr>
              <p:cNvPr id="8" name="矩形 7">
                <a:extLst>
                  <a:ext uri="{FF2B5EF4-FFF2-40B4-BE49-F238E27FC236}">
                    <a16:creationId xmlns="" xmlns:a16="http://schemas.microsoft.com/office/drawing/2014/main" id="{C99ED584-07B8-8B41-B542-23E0BCCA59EC}"/>
                  </a:ext>
                </a:extLst>
              </p:cNvPr>
              <p:cNvSpPr/>
              <p:nvPr/>
            </p:nvSpPr>
            <p:spPr>
              <a:xfrm>
                <a:off x="6982865" y="3607120"/>
                <a:ext cx="1334394" cy="673442"/>
              </a:xfrm>
              <a:prstGeom prst="rect">
                <a:avLst/>
              </a:prstGeom>
              <a:solidFill>
                <a:schemeClr val="bg1"/>
              </a:solidFill>
              <a:ln w="47625">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kumimoji="1" lang="en-US" altLang="zh-CN" sz="1350" dirty="0">
                    <a:solidFill>
                      <a:srgbClr val="A5A5A5">
                        <a:lumMod val="75000"/>
                      </a:srgbClr>
                    </a:solidFill>
                  </a:rPr>
                  <a:t>experimental </a:t>
                </a:r>
                <a14:m>
                  <m:oMath xmlns:m="http://schemas.openxmlformats.org/officeDocument/2006/math">
                    <m:r>
                      <a:rPr kumimoji="1" lang="en-US" altLang="zh-CN" sz="1350" i="1">
                        <a:solidFill>
                          <a:srgbClr val="A5A5A5">
                            <a:lumMod val="75000"/>
                          </a:srgbClr>
                        </a:solidFill>
                        <a:latin typeface="Cambria Math" charset="0"/>
                        <a:ea typeface="Cambria Math" charset="0"/>
                        <a:cs typeface="Cambria Math" charset="0"/>
                      </a:rPr>
                      <m:t>∆</m:t>
                    </m:r>
                  </m:oMath>
                </a14:m>
                <a:r>
                  <a:rPr kumimoji="1" lang="en-US" altLang="zh-CN" sz="1350" dirty="0">
                    <a:solidFill>
                      <a:srgbClr val="A5A5A5">
                        <a:lumMod val="75000"/>
                      </a:srgbClr>
                    </a:solidFill>
                  </a:rPr>
                  <a:t>BA records</a:t>
                </a:r>
              </a:p>
              <a:p>
                <a:pPr algn="ctr" fontAlgn="auto">
                  <a:spcBef>
                    <a:spcPts val="0"/>
                  </a:spcBef>
                  <a:spcAft>
                    <a:spcPts val="0"/>
                  </a:spcAft>
                </a:pPr>
                <a:r>
                  <a:rPr kumimoji="1" lang="en-US" altLang="zh-CN" sz="1350" dirty="0">
                    <a:solidFill>
                      <a:srgbClr val="A5A5A5">
                        <a:lumMod val="75000"/>
                      </a:srgbClr>
                    </a:solidFill>
                  </a:rPr>
                  <a:t>(under-sampled)</a:t>
                </a:r>
                <a:r>
                  <a:rPr kumimoji="1" lang="zh-CN" altLang="en-US" sz="1350" dirty="0">
                    <a:solidFill>
                      <a:srgbClr val="A5A5A5">
                        <a:lumMod val="75000"/>
                      </a:srgbClr>
                    </a:solidFill>
                  </a:rPr>
                  <a:t> </a:t>
                </a:r>
              </a:p>
            </p:txBody>
          </p:sp>
        </mc:Choice>
        <mc:Fallback xmlns="">
          <p:sp>
            <p:nvSpPr>
              <p:cNvPr id="8" name="矩形 7">
                <a:extLst>
                  <a:ext uri="{FF2B5EF4-FFF2-40B4-BE49-F238E27FC236}">
                    <a16:creationId xmlns:a16="http://schemas.microsoft.com/office/drawing/2014/main" id="{C99ED584-07B8-8B41-B542-23E0BCCA59EC}"/>
                  </a:ext>
                </a:extLst>
              </p:cNvPr>
              <p:cNvSpPr>
                <a:spLocks noRot="1" noChangeAspect="1" noMove="1" noResize="1" noEditPoints="1" noAdjustHandles="1" noChangeArrowheads="1" noChangeShapeType="1" noTextEdit="1"/>
              </p:cNvSpPr>
              <p:nvPr/>
            </p:nvSpPr>
            <p:spPr>
              <a:xfrm>
                <a:off x="9310486" y="3666494"/>
                <a:ext cx="1779192" cy="897922"/>
              </a:xfrm>
              <a:prstGeom prst="rect">
                <a:avLst/>
              </a:prstGeom>
              <a:blipFill>
                <a:blip r:embed="rId2"/>
                <a:stretch>
                  <a:fillRect r="-690" b="-8000"/>
                </a:stretch>
              </a:blipFill>
              <a:ln w="47625">
                <a:solidFill>
                  <a:schemeClr val="accent3">
                    <a:lumMod val="75000"/>
                  </a:schemeClr>
                </a:solidFill>
              </a:ln>
            </p:spPr>
            <p:txBody>
              <a:bodyPr/>
              <a:lstStyle/>
              <a:p>
                <a:r>
                  <a:rPr lang="zh-CN" altLang="en-US">
                    <a:noFill/>
                  </a:rPr>
                  <a:t> </a:t>
                </a:r>
              </a:p>
            </p:txBody>
          </p:sp>
        </mc:Fallback>
      </mc:AlternateContent>
      <p:sp>
        <p:nvSpPr>
          <p:cNvPr id="9" name="文本框 8">
            <a:extLst>
              <a:ext uri="{FF2B5EF4-FFF2-40B4-BE49-F238E27FC236}">
                <a16:creationId xmlns="" xmlns:a16="http://schemas.microsoft.com/office/drawing/2014/main" id="{7DF5400B-850C-4A4B-83FD-AF0F02629BD8}"/>
              </a:ext>
            </a:extLst>
          </p:cNvPr>
          <p:cNvSpPr txBox="1"/>
          <p:nvPr/>
        </p:nvSpPr>
        <p:spPr>
          <a:xfrm>
            <a:off x="6945096" y="4394716"/>
            <a:ext cx="1602682" cy="184666"/>
          </a:xfrm>
          <a:prstGeom prst="rect">
            <a:avLst/>
          </a:prstGeom>
          <a:noFill/>
        </p:spPr>
        <p:txBody>
          <a:bodyPr wrap="square" rtlCol="0">
            <a:spAutoFit/>
          </a:bodyPr>
          <a:lstStyle/>
          <a:p>
            <a:pPr fontAlgn="auto">
              <a:spcBef>
                <a:spcPts val="0"/>
              </a:spcBef>
              <a:spcAft>
                <a:spcPts val="0"/>
              </a:spcAft>
            </a:pPr>
            <a:r>
              <a:rPr kumimoji="1" lang="en-US" altLang="zh-CN" sz="600" b="0" dirty="0">
                <a:solidFill>
                  <a:prstClr val="black"/>
                </a:solidFill>
                <a:latin typeface="Calibri" panose="020F0502020204030204"/>
                <a:ea typeface="DengXian" charset="-122"/>
                <a:cs typeface=""/>
              </a:rPr>
              <a:t>(*87 human</a:t>
            </a:r>
            <a:r>
              <a:rPr kumimoji="1" lang="zh-CN" altLang="en-US" sz="600" b="0" dirty="0">
                <a:solidFill>
                  <a:prstClr val="black"/>
                </a:solidFill>
                <a:latin typeface="Calibri" panose="020F0502020204030204"/>
                <a:ea typeface="DengXian" charset="-122"/>
                <a:cs typeface=""/>
              </a:rPr>
              <a:t> </a:t>
            </a:r>
            <a:r>
              <a:rPr kumimoji="1" lang="en-US" altLang="zh-CN" sz="600" b="0" dirty="0">
                <a:solidFill>
                  <a:prstClr val="black"/>
                </a:solidFill>
                <a:latin typeface="Calibri" panose="020F0502020204030204"/>
                <a:ea typeface="DengXian" charset="-122"/>
                <a:cs typeface=""/>
              </a:rPr>
              <a:t>protein</a:t>
            </a:r>
            <a:r>
              <a:rPr kumimoji="1" lang="zh-CN" altLang="en-US" sz="600" b="0" dirty="0">
                <a:solidFill>
                  <a:prstClr val="black"/>
                </a:solidFill>
                <a:latin typeface="Calibri" panose="020F0502020204030204"/>
                <a:ea typeface="DengXian" charset="-122"/>
                <a:cs typeface=""/>
              </a:rPr>
              <a:t> </a:t>
            </a:r>
            <a:r>
              <a:rPr kumimoji="1" lang="en-US" altLang="zh-CN" sz="600" b="0" dirty="0">
                <a:solidFill>
                  <a:prstClr val="black"/>
                </a:solidFill>
                <a:latin typeface="Calibri" panose="020F0502020204030204"/>
                <a:ea typeface="DengXian" charset="-122"/>
                <a:cs typeface=""/>
              </a:rPr>
              <a:t>records from</a:t>
            </a:r>
            <a:r>
              <a:rPr kumimoji="1" lang="zh-CN" altLang="en-US" sz="600" b="0" dirty="0">
                <a:solidFill>
                  <a:prstClr val="black"/>
                </a:solidFill>
                <a:latin typeface="Calibri" panose="020F0502020204030204"/>
                <a:ea typeface="DengXian" charset="-122"/>
                <a:cs typeface=""/>
              </a:rPr>
              <a:t> </a:t>
            </a:r>
            <a:r>
              <a:rPr kumimoji="1" lang="en-US" altLang="zh-CN" sz="600" b="0" dirty="0">
                <a:solidFill>
                  <a:prstClr val="black"/>
                </a:solidFill>
                <a:latin typeface="Calibri" panose="020F0502020204030204"/>
                <a:ea typeface="DengXian" charset="-122"/>
                <a:cs typeface=""/>
              </a:rPr>
              <a:t>Platinum)</a:t>
            </a:r>
            <a:endParaRPr kumimoji="1" lang="zh-CN" altLang="en-US" sz="600" b="0" dirty="0">
              <a:solidFill>
                <a:prstClr val="black"/>
              </a:solidFill>
              <a:latin typeface="Calibri" panose="020F0502020204030204"/>
              <a:ea typeface="DengXian" charset="-122"/>
              <a:cs typeface=""/>
            </a:endParaRPr>
          </a:p>
        </p:txBody>
      </p:sp>
      <p:sp>
        <p:nvSpPr>
          <p:cNvPr id="10" name="矩形 9">
            <a:extLst>
              <a:ext uri="{FF2B5EF4-FFF2-40B4-BE49-F238E27FC236}">
                <a16:creationId xmlns="" xmlns:a16="http://schemas.microsoft.com/office/drawing/2014/main" id="{E61D8AC9-21D0-1548-9214-9CD76E202264}"/>
              </a:ext>
            </a:extLst>
          </p:cNvPr>
          <p:cNvSpPr/>
          <p:nvPr/>
        </p:nvSpPr>
        <p:spPr>
          <a:xfrm>
            <a:off x="6812603" y="3558541"/>
            <a:ext cx="334373" cy="302723"/>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fontAlgn="auto">
              <a:spcBef>
                <a:spcPts val="0"/>
              </a:spcBef>
              <a:spcAft>
                <a:spcPts val="0"/>
              </a:spcAft>
            </a:pPr>
            <a:endParaRPr kumimoji="1" lang="zh-CN" altLang="en-US" sz="1350" dirty="0">
              <a:solidFill>
                <a:prstClr val="white"/>
              </a:solidFill>
            </a:endParaRPr>
          </a:p>
        </p:txBody>
      </p:sp>
      <p:sp>
        <p:nvSpPr>
          <p:cNvPr id="11" name="Oval 345">
            <a:extLst>
              <a:ext uri="{FF2B5EF4-FFF2-40B4-BE49-F238E27FC236}">
                <a16:creationId xmlns="" xmlns:a16="http://schemas.microsoft.com/office/drawing/2014/main" id="{1894E500-C498-5946-94E2-63C16749EC9E}"/>
              </a:ext>
            </a:extLst>
          </p:cNvPr>
          <p:cNvSpPr>
            <a:spLocks noChangeArrowheads="1"/>
          </p:cNvSpPr>
          <p:nvPr/>
        </p:nvSpPr>
        <p:spPr bwMode="auto">
          <a:xfrm>
            <a:off x="6747350" y="3453223"/>
            <a:ext cx="395492" cy="389900"/>
          </a:xfrm>
          <a:prstGeom prst="ellipse">
            <a:avLst/>
          </a:prstGeom>
          <a:solidFill>
            <a:schemeClr val="bg2">
              <a:lumMod val="50000"/>
              <a:alpha val="53000"/>
            </a:schemeClr>
          </a:solidFill>
          <a:ln w="28575" cap="rnd" cmpd="sng" algn="ctr">
            <a:solidFill>
              <a:schemeClr val="accent3">
                <a:lumMod val="50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fontAlgn="auto">
              <a:lnSpc>
                <a:spcPct val="90000"/>
              </a:lnSpc>
              <a:spcBef>
                <a:spcPts val="0"/>
              </a:spcBef>
              <a:spcAft>
                <a:spcPts val="750"/>
              </a:spcAft>
            </a:pPr>
            <a:r>
              <a:rPr lang="en-US" sz="1050" dirty="0">
                <a:solidFill>
                  <a:srgbClr val="FFFFFF"/>
                </a:solidFill>
              </a:rPr>
              <a:t>~0.1K</a:t>
            </a:r>
          </a:p>
        </p:txBody>
      </p:sp>
      <p:grpSp>
        <p:nvGrpSpPr>
          <p:cNvPr id="73" name="组合 72">
            <a:extLst>
              <a:ext uri="{FF2B5EF4-FFF2-40B4-BE49-F238E27FC236}">
                <a16:creationId xmlns="" xmlns:a16="http://schemas.microsoft.com/office/drawing/2014/main" id="{9C67EF25-8E50-7742-A401-C2DD79698109}"/>
              </a:ext>
            </a:extLst>
          </p:cNvPr>
          <p:cNvGrpSpPr/>
          <p:nvPr/>
        </p:nvGrpSpPr>
        <p:grpSpPr>
          <a:xfrm>
            <a:off x="5854998" y="2385550"/>
            <a:ext cx="2515937" cy="874517"/>
            <a:chOff x="7860293" y="2311591"/>
            <a:chExt cx="3354583" cy="1166023"/>
          </a:xfrm>
        </p:grpSpPr>
        <p:sp>
          <p:nvSpPr>
            <p:cNvPr id="12" name="矩形 11">
              <a:extLst>
                <a:ext uri="{FF2B5EF4-FFF2-40B4-BE49-F238E27FC236}">
                  <a16:creationId xmlns="" xmlns:a16="http://schemas.microsoft.com/office/drawing/2014/main" id="{70B97763-5273-D440-B79A-AE9C94F1739D}"/>
                </a:ext>
              </a:extLst>
            </p:cNvPr>
            <p:cNvSpPr/>
            <p:nvPr/>
          </p:nvSpPr>
          <p:spPr>
            <a:xfrm>
              <a:off x="7860293" y="2955740"/>
              <a:ext cx="2369736" cy="521874"/>
            </a:xfrm>
            <a:prstGeom prst="rect">
              <a:avLst/>
            </a:prstGeom>
            <a:solidFill>
              <a:schemeClr val="bg1"/>
            </a:solidFill>
            <a:ln w="47625">
              <a:solidFill>
                <a:schemeClr val="accent5">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kumimoji="1" lang="en-US" altLang="zh-CN" sz="1350" dirty="0">
                  <a:solidFill>
                    <a:srgbClr val="5B9BD5">
                      <a:lumMod val="60000"/>
                      <a:lumOff val="40000"/>
                    </a:srgbClr>
                  </a:solidFill>
                </a:rPr>
                <a:t>SNV-protein-drug tuple in GenoDock</a:t>
              </a:r>
              <a:endParaRPr kumimoji="1" lang="zh-CN" altLang="en-US" sz="1350" dirty="0">
                <a:solidFill>
                  <a:srgbClr val="5B9BD5">
                    <a:lumMod val="60000"/>
                    <a:lumOff val="40000"/>
                  </a:srgbClr>
                </a:solidFill>
              </a:endParaRPr>
            </a:p>
          </p:txBody>
        </p:sp>
        <p:sp>
          <p:nvSpPr>
            <p:cNvPr id="13" name="矩形 12">
              <a:extLst>
                <a:ext uri="{FF2B5EF4-FFF2-40B4-BE49-F238E27FC236}">
                  <a16:creationId xmlns="" xmlns:a16="http://schemas.microsoft.com/office/drawing/2014/main" id="{82F15293-296A-C747-8FCF-25CC49C3FC10}"/>
                </a:ext>
              </a:extLst>
            </p:cNvPr>
            <p:cNvSpPr/>
            <p:nvPr/>
          </p:nvSpPr>
          <p:spPr>
            <a:xfrm rot="5400000">
              <a:off x="9976718" y="2908686"/>
              <a:ext cx="481390" cy="246455"/>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fontAlgn="auto">
                <a:spcBef>
                  <a:spcPts val="0"/>
                </a:spcBef>
                <a:spcAft>
                  <a:spcPts val="0"/>
                </a:spcAft>
              </a:pPr>
              <a:endParaRPr kumimoji="1" lang="zh-CN" altLang="en-US" sz="1350" dirty="0">
                <a:solidFill>
                  <a:prstClr val="white"/>
                </a:solidFill>
              </a:endParaRPr>
            </a:p>
          </p:txBody>
        </p:sp>
        <p:sp>
          <p:nvSpPr>
            <p:cNvPr id="14" name="Oval 345">
              <a:extLst>
                <a:ext uri="{FF2B5EF4-FFF2-40B4-BE49-F238E27FC236}">
                  <a16:creationId xmlns="" xmlns:a16="http://schemas.microsoft.com/office/drawing/2014/main" id="{3E298EE8-0893-154C-8F35-38B57DF52C26}"/>
                </a:ext>
              </a:extLst>
            </p:cNvPr>
            <p:cNvSpPr>
              <a:spLocks noChangeArrowheads="1"/>
            </p:cNvSpPr>
            <p:nvPr/>
          </p:nvSpPr>
          <p:spPr bwMode="auto">
            <a:xfrm>
              <a:off x="10093768" y="2311591"/>
              <a:ext cx="1121108" cy="1119673"/>
            </a:xfrm>
            <a:prstGeom prst="ellipse">
              <a:avLst/>
            </a:prstGeom>
            <a:solidFill>
              <a:schemeClr val="accent5">
                <a:lumMod val="60000"/>
                <a:lumOff val="40000"/>
                <a:alpha val="78000"/>
              </a:schemeClr>
            </a:solidFill>
            <a:ln w="28575" cap="rnd" cmpd="sng" algn="ctr">
              <a:solidFill>
                <a:schemeClr val="accent5">
                  <a:lumMod val="7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fontAlgn="auto">
                <a:lnSpc>
                  <a:spcPct val="90000"/>
                </a:lnSpc>
                <a:spcBef>
                  <a:spcPts val="0"/>
                </a:spcBef>
                <a:spcAft>
                  <a:spcPts val="750"/>
                </a:spcAft>
              </a:pPr>
              <a:r>
                <a:rPr lang="en-US" sz="1500" dirty="0">
                  <a:solidFill>
                    <a:srgbClr val="FFFFFF"/>
                  </a:solidFill>
                </a:rPr>
                <a:t>~10K</a:t>
              </a:r>
            </a:p>
          </p:txBody>
        </p:sp>
      </p:grpSp>
      <p:grpSp>
        <p:nvGrpSpPr>
          <p:cNvPr id="71" name="组合 70">
            <a:extLst>
              <a:ext uri="{FF2B5EF4-FFF2-40B4-BE49-F238E27FC236}">
                <a16:creationId xmlns="" xmlns:a16="http://schemas.microsoft.com/office/drawing/2014/main" id="{D488A85D-0381-0840-A811-20E49ADB3BBE}"/>
              </a:ext>
            </a:extLst>
          </p:cNvPr>
          <p:cNvGrpSpPr/>
          <p:nvPr/>
        </p:nvGrpSpPr>
        <p:grpSpPr>
          <a:xfrm>
            <a:off x="5158425" y="4258429"/>
            <a:ext cx="2695616" cy="1261278"/>
            <a:chOff x="7364792" y="4206475"/>
            <a:chExt cx="3594154" cy="1681704"/>
          </a:xfrm>
        </p:grpSpPr>
        <mc:AlternateContent xmlns:mc="http://schemas.openxmlformats.org/markup-compatibility/2006" xmlns:a14="http://schemas.microsoft.com/office/drawing/2010/main">
          <mc:Choice Requires="a14">
            <p:sp>
              <p:nvSpPr>
                <p:cNvPr id="15" name="矩形 14">
                  <a:extLst>
                    <a:ext uri="{FF2B5EF4-FFF2-40B4-BE49-F238E27FC236}">
                      <a16:creationId xmlns="" xmlns:a16="http://schemas.microsoft.com/office/drawing/2014/main" id="{05FFCB1D-85EA-7448-B7DA-E0682EA608AD}"/>
                    </a:ext>
                  </a:extLst>
                </p:cNvPr>
                <p:cNvSpPr/>
                <p:nvPr/>
              </p:nvSpPr>
              <p:spPr>
                <a:xfrm>
                  <a:off x="8404017" y="4736396"/>
                  <a:ext cx="2554929" cy="1151783"/>
                </a:xfrm>
                <a:prstGeom prst="rect">
                  <a:avLst/>
                </a:prstGeom>
                <a:solidFill>
                  <a:schemeClr val="bg1"/>
                </a:solidFill>
                <a:ln w="47625">
                  <a:solidFill>
                    <a:srgbClr val="FF0000">
                      <a:alpha val="70000"/>
                    </a:srgb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14:m>
                    <m:oMath xmlns:m="http://schemas.openxmlformats.org/officeDocument/2006/math">
                      <m:r>
                        <a:rPr kumimoji="1" lang="en-US" altLang="zh-CN" sz="1350" i="1">
                          <a:solidFill>
                            <a:srgbClr val="FF0000"/>
                          </a:solidFill>
                          <a:latin typeface="Cambria Math" charset="0"/>
                          <a:ea typeface="Cambria Math" charset="0"/>
                          <a:cs typeface="Cambria Math" charset="0"/>
                        </a:rPr>
                        <m:t>∆</m:t>
                      </m:r>
                    </m:oMath>
                  </a14:m>
                  <a:r>
                    <a:rPr kumimoji="1" lang="en-US" altLang="zh-CN" sz="1350" dirty="0">
                      <a:solidFill>
                        <a:srgbClr val="FF0000"/>
                      </a:solidFill>
                    </a:rPr>
                    <a:t>BA for each SNV-protein-drug tuple</a:t>
                  </a:r>
                </a:p>
                <a:p>
                  <a:pPr algn="ctr" fontAlgn="auto">
                    <a:spcBef>
                      <a:spcPts val="0"/>
                    </a:spcBef>
                    <a:spcAft>
                      <a:spcPts val="0"/>
                    </a:spcAft>
                  </a:pPr>
                  <a:r>
                    <a:rPr kumimoji="1" lang="en-US" altLang="zh-CN" sz="1350" dirty="0">
                      <a:solidFill>
                        <a:srgbClr val="FF0000"/>
                      </a:solidFill>
                    </a:rPr>
                    <a:t>(</a:t>
                  </a:r>
                  <a:r>
                    <a:rPr kumimoji="1" lang="en-US" altLang="zh-CN" sz="1350" i="1" dirty="0">
                      <a:solidFill>
                        <a:srgbClr val="FF0000"/>
                      </a:solidFill>
                    </a:rPr>
                    <a:t>pseudo </a:t>
                  </a:r>
                  <a:r>
                    <a:rPr kumimoji="1" lang="en-US" altLang="zh-CN" sz="1350" dirty="0">
                      <a:solidFill>
                        <a:srgbClr val="FF0000"/>
                      </a:solidFill>
                    </a:rPr>
                    <a:t>gold-standard)</a:t>
                  </a:r>
                  <a:endParaRPr kumimoji="1" lang="zh-CN" altLang="en-US" sz="1350" dirty="0">
                    <a:solidFill>
                      <a:srgbClr val="FF0000"/>
                    </a:solidFill>
                  </a:endParaRPr>
                </a:p>
              </p:txBody>
            </p:sp>
          </mc:Choice>
          <mc:Fallback xmlns="">
            <p:sp>
              <p:nvSpPr>
                <p:cNvPr id="15" name="矩形 14">
                  <a:extLst>
                    <a:ext uri="{FF2B5EF4-FFF2-40B4-BE49-F238E27FC236}">
                      <a16:creationId xmlns:a16="http://schemas.microsoft.com/office/drawing/2014/main" id="{05FFCB1D-85EA-7448-B7DA-E0682EA608AD}"/>
                    </a:ext>
                  </a:extLst>
                </p:cNvPr>
                <p:cNvSpPr>
                  <a:spLocks noRot="1" noChangeAspect="1" noMove="1" noResize="1" noEditPoints="1" noAdjustHandles="1" noChangeArrowheads="1" noChangeShapeType="1" noTextEdit="1"/>
                </p:cNvSpPr>
                <p:nvPr/>
              </p:nvSpPr>
              <p:spPr>
                <a:xfrm>
                  <a:off x="8404017" y="4736396"/>
                  <a:ext cx="2554929" cy="1151783"/>
                </a:xfrm>
                <a:prstGeom prst="rect">
                  <a:avLst/>
                </a:prstGeom>
                <a:blipFill>
                  <a:blip r:embed="rId3"/>
                  <a:stretch>
                    <a:fillRect/>
                  </a:stretch>
                </a:blipFill>
                <a:ln w="47625">
                  <a:solidFill>
                    <a:srgbClr val="FF0000">
                      <a:alpha val="70000"/>
                    </a:srgbClr>
                  </a:solidFill>
                </a:ln>
              </p:spPr>
              <p:txBody>
                <a:bodyPr/>
                <a:lstStyle/>
                <a:p>
                  <a:r>
                    <a:rPr lang="zh-CN" altLang="en-US">
                      <a:noFill/>
                    </a:rPr>
                    <a:t> </a:t>
                  </a:r>
                </a:p>
              </p:txBody>
            </p:sp>
          </mc:Fallback>
        </mc:AlternateContent>
        <p:sp>
          <p:nvSpPr>
            <p:cNvPr id="16" name="矩形 15">
              <a:extLst>
                <a:ext uri="{FF2B5EF4-FFF2-40B4-BE49-F238E27FC236}">
                  <a16:creationId xmlns="" xmlns:a16="http://schemas.microsoft.com/office/drawing/2014/main" id="{8D310B6F-2609-954E-9C2F-FA062CD7697A}"/>
                </a:ext>
              </a:extLst>
            </p:cNvPr>
            <p:cNvSpPr/>
            <p:nvPr/>
          </p:nvSpPr>
          <p:spPr>
            <a:xfrm>
              <a:off x="8070782" y="4688969"/>
              <a:ext cx="481390" cy="484217"/>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fontAlgn="auto">
                <a:spcBef>
                  <a:spcPts val="0"/>
                </a:spcBef>
                <a:spcAft>
                  <a:spcPts val="0"/>
                </a:spcAft>
              </a:pPr>
              <a:endParaRPr kumimoji="1" lang="zh-CN" altLang="en-US" sz="1350" dirty="0">
                <a:solidFill>
                  <a:prstClr val="white"/>
                </a:solidFill>
              </a:endParaRPr>
            </a:p>
          </p:txBody>
        </p:sp>
        <p:sp>
          <p:nvSpPr>
            <p:cNvPr id="17" name="Oval 345">
              <a:extLst>
                <a:ext uri="{FF2B5EF4-FFF2-40B4-BE49-F238E27FC236}">
                  <a16:creationId xmlns="" xmlns:a16="http://schemas.microsoft.com/office/drawing/2014/main" id="{9494041F-76DD-DC47-9944-652DFECB9923}"/>
                </a:ext>
              </a:extLst>
            </p:cNvPr>
            <p:cNvSpPr>
              <a:spLocks noChangeArrowheads="1"/>
            </p:cNvSpPr>
            <p:nvPr/>
          </p:nvSpPr>
          <p:spPr bwMode="auto">
            <a:xfrm>
              <a:off x="7364792" y="4206475"/>
              <a:ext cx="1151758" cy="1145557"/>
            </a:xfrm>
            <a:prstGeom prst="ellipse">
              <a:avLst/>
            </a:prstGeom>
            <a:solidFill>
              <a:srgbClr val="E71C57">
                <a:alpha val="53000"/>
              </a:srgbClr>
            </a:solidFill>
            <a:ln w="28575" cap="rnd" cmpd="sng" algn="ctr">
              <a:solidFill>
                <a:srgbClr val="FF0000">
                  <a:alpha val="7000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fontAlgn="auto">
                <a:lnSpc>
                  <a:spcPct val="90000"/>
                </a:lnSpc>
                <a:spcBef>
                  <a:spcPts val="0"/>
                </a:spcBef>
                <a:spcAft>
                  <a:spcPts val="750"/>
                </a:spcAft>
              </a:pPr>
              <a:r>
                <a:rPr lang="en-US" sz="1500" dirty="0">
                  <a:solidFill>
                    <a:srgbClr val="FFFFFF"/>
                  </a:solidFill>
                </a:rPr>
                <a:t>~10K</a:t>
              </a:r>
            </a:p>
          </p:txBody>
        </p:sp>
      </p:grpSp>
      <p:sp>
        <p:nvSpPr>
          <p:cNvPr id="18" name="右弧形箭头 17">
            <a:extLst>
              <a:ext uri="{FF2B5EF4-FFF2-40B4-BE49-F238E27FC236}">
                <a16:creationId xmlns="" xmlns:a16="http://schemas.microsoft.com/office/drawing/2014/main" id="{70825491-41A6-9F40-8C7A-36BC324F0A33}"/>
              </a:ext>
            </a:extLst>
          </p:cNvPr>
          <p:cNvSpPr/>
          <p:nvPr/>
        </p:nvSpPr>
        <p:spPr>
          <a:xfrm rot="3129682">
            <a:off x="6262445" y="3638373"/>
            <a:ext cx="165371" cy="799285"/>
          </a:xfrm>
          <a:prstGeom prst="curvedRightArrow">
            <a:avLst/>
          </a:prstGeom>
          <a:solidFill>
            <a:srgbClr val="00B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sz="1350" b="0" dirty="0">
              <a:solidFill>
                <a:prstClr val="black"/>
              </a:solidFill>
            </a:endParaRPr>
          </a:p>
        </p:txBody>
      </p:sp>
      <p:grpSp>
        <p:nvGrpSpPr>
          <p:cNvPr id="72" name="组合 71">
            <a:extLst>
              <a:ext uri="{FF2B5EF4-FFF2-40B4-BE49-F238E27FC236}">
                <a16:creationId xmlns="" xmlns:a16="http://schemas.microsoft.com/office/drawing/2014/main" id="{D421040E-7969-0448-B259-4B5843C4C88D}"/>
              </a:ext>
            </a:extLst>
          </p:cNvPr>
          <p:cNvGrpSpPr/>
          <p:nvPr/>
        </p:nvGrpSpPr>
        <p:grpSpPr>
          <a:xfrm>
            <a:off x="4846319" y="3463347"/>
            <a:ext cx="1143981" cy="691381"/>
            <a:chOff x="6620798" y="3244325"/>
            <a:chExt cx="1525308" cy="921841"/>
          </a:xfrm>
        </p:grpSpPr>
        <p:sp>
          <p:nvSpPr>
            <p:cNvPr id="20" name="圆角矩形 19">
              <a:extLst>
                <a:ext uri="{FF2B5EF4-FFF2-40B4-BE49-F238E27FC236}">
                  <a16:creationId xmlns="" xmlns:a16="http://schemas.microsoft.com/office/drawing/2014/main" id="{07412FFF-BECB-3A42-8FA6-4623DA8B86EB}"/>
                </a:ext>
              </a:extLst>
            </p:cNvPr>
            <p:cNvSpPr/>
            <p:nvPr/>
          </p:nvSpPr>
          <p:spPr>
            <a:xfrm>
              <a:off x="6635300" y="3244325"/>
              <a:ext cx="1510806" cy="897921"/>
            </a:xfrm>
            <a:prstGeom prst="roundRect">
              <a:avLst/>
            </a:prstGeom>
            <a:noFill/>
            <a:ln w="47625">
              <a:solidFill>
                <a:srgbClr val="00B050">
                  <a:alpha val="70000"/>
                </a:srgb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endParaRPr kumimoji="1" lang="zh-CN" altLang="en-US" sz="1500" dirty="0">
                <a:solidFill>
                  <a:srgbClr val="4472C4">
                    <a:lumMod val="50000"/>
                  </a:srgbClr>
                </a:solidFill>
              </a:endParaRPr>
            </a:p>
          </p:txBody>
        </p:sp>
        <p:sp>
          <p:nvSpPr>
            <p:cNvPr id="21" name="文本框 20">
              <a:extLst>
                <a:ext uri="{FF2B5EF4-FFF2-40B4-BE49-F238E27FC236}">
                  <a16:creationId xmlns="" xmlns:a16="http://schemas.microsoft.com/office/drawing/2014/main" id="{28098832-BDB6-A740-97BA-1622756A13DD}"/>
                </a:ext>
              </a:extLst>
            </p:cNvPr>
            <p:cNvSpPr txBox="1"/>
            <p:nvPr/>
          </p:nvSpPr>
          <p:spPr>
            <a:xfrm>
              <a:off x="6620798" y="3304392"/>
              <a:ext cx="1525307" cy="861774"/>
            </a:xfrm>
            <a:prstGeom prst="rect">
              <a:avLst/>
            </a:prstGeom>
            <a:noFill/>
          </p:spPr>
          <p:txBody>
            <a:bodyPr wrap="square" rtlCol="0">
              <a:spAutoFit/>
            </a:bodyPr>
            <a:lstStyle/>
            <a:p>
              <a:pPr algn="ctr" fontAlgn="auto">
                <a:spcBef>
                  <a:spcPts val="0"/>
                </a:spcBef>
                <a:spcAft>
                  <a:spcPts val="0"/>
                </a:spcAft>
              </a:pPr>
              <a:r>
                <a:rPr kumimoji="1" lang="en-US" altLang="zh-CN" dirty="0">
                  <a:solidFill>
                    <a:srgbClr val="00B050"/>
                  </a:solidFill>
                  <a:latin typeface="Calibri" panose="020F0502020204030204"/>
                  <a:ea typeface="DengXian" charset="-122"/>
                  <a:cs typeface=""/>
                </a:rPr>
                <a:t>Physically-based Data Augmenting</a:t>
              </a:r>
              <a:endParaRPr kumimoji="1" lang="zh-CN" altLang="en-US" dirty="0">
                <a:solidFill>
                  <a:srgbClr val="00B050"/>
                </a:solidFill>
                <a:latin typeface="Calibri" panose="020F0502020204030204"/>
                <a:ea typeface="DengXian" charset="-122"/>
                <a:cs typeface=""/>
              </a:endParaRPr>
            </a:p>
          </p:txBody>
        </p:sp>
      </p:grpSp>
      <p:grpSp>
        <p:nvGrpSpPr>
          <p:cNvPr id="55" name="组合 54">
            <a:extLst>
              <a:ext uri="{FF2B5EF4-FFF2-40B4-BE49-F238E27FC236}">
                <a16:creationId xmlns="" xmlns:a16="http://schemas.microsoft.com/office/drawing/2014/main" id="{67A5F811-9AD0-AB4D-A16C-B1FE81F37C6F}"/>
              </a:ext>
            </a:extLst>
          </p:cNvPr>
          <p:cNvGrpSpPr/>
          <p:nvPr/>
        </p:nvGrpSpPr>
        <p:grpSpPr>
          <a:xfrm>
            <a:off x="4908297" y="1343670"/>
            <a:ext cx="4080412" cy="1423581"/>
            <a:chOff x="6733390" y="4171126"/>
            <a:chExt cx="5440550" cy="1898108"/>
          </a:xfrm>
        </p:grpSpPr>
        <p:sp>
          <p:nvSpPr>
            <p:cNvPr id="6" name="文本框 5">
              <a:extLst>
                <a:ext uri="{FF2B5EF4-FFF2-40B4-BE49-F238E27FC236}">
                  <a16:creationId xmlns="" xmlns:a16="http://schemas.microsoft.com/office/drawing/2014/main" id="{85B22705-4C75-BA43-97C7-DA33813C569A}"/>
                </a:ext>
              </a:extLst>
            </p:cNvPr>
            <p:cNvSpPr txBox="1"/>
            <p:nvPr/>
          </p:nvSpPr>
          <p:spPr>
            <a:xfrm>
              <a:off x="6733390" y="4961238"/>
              <a:ext cx="3329710" cy="1107996"/>
            </a:xfrm>
            <a:prstGeom prst="rect">
              <a:avLst/>
            </a:prstGeom>
            <a:noFill/>
          </p:spPr>
          <p:txBody>
            <a:bodyPr wrap="square" rtlCol="0">
              <a:spAutoFit/>
            </a:bodyPr>
            <a:lstStyle/>
            <a:p>
              <a:pPr marL="214313" indent="-214313" fontAlgn="auto">
                <a:spcBef>
                  <a:spcPts val="0"/>
                </a:spcBef>
                <a:spcAft>
                  <a:spcPts val="0"/>
                </a:spcAft>
                <a:buFont typeface="Arial" panose="020B0604020202020204" pitchFamily="34" charset="0"/>
                <a:buChar char="•"/>
              </a:pPr>
              <a:r>
                <a:rPr kumimoji="1" lang="en-US" altLang="zh-CN" dirty="0">
                  <a:solidFill>
                    <a:srgbClr val="A5A5A5">
                      <a:lumMod val="50000"/>
                    </a:srgbClr>
                  </a:solidFill>
                  <a:latin typeface="Calibri" panose="020F0502020204030204"/>
                  <a:ea typeface="DengXian" charset="-122"/>
                  <a:cs typeface=""/>
                </a:rPr>
                <a:t>Expansion of the training dataset for under sampled domains</a:t>
              </a:r>
            </a:p>
            <a:p>
              <a:pPr marL="214313" indent="-214313" fontAlgn="auto">
                <a:spcBef>
                  <a:spcPts val="0"/>
                </a:spcBef>
                <a:spcAft>
                  <a:spcPts val="0"/>
                </a:spcAft>
                <a:buFont typeface="Arial" panose="020B0604020202020204" pitchFamily="34" charset="0"/>
                <a:buChar char="•"/>
              </a:pPr>
              <a:r>
                <a:rPr kumimoji="1" lang="en-US" altLang="zh-CN" dirty="0">
                  <a:solidFill>
                    <a:srgbClr val="A5A5A5">
                      <a:lumMod val="50000"/>
                    </a:srgbClr>
                  </a:solidFill>
                  <a:latin typeface="Calibri" panose="020F0502020204030204"/>
                  <a:ea typeface="DengXian" charset="-122"/>
                  <a:cs typeface=""/>
                </a:rPr>
                <a:t>Data augmentation is crucial to avoid overfitting</a:t>
              </a:r>
            </a:p>
          </p:txBody>
        </p:sp>
        <mc:AlternateContent xmlns:mc="http://schemas.openxmlformats.org/markup-compatibility/2006" xmlns:a14="http://schemas.microsoft.com/office/drawing/2010/main">
          <mc:Choice Requires="a14">
            <p:sp>
              <p:nvSpPr>
                <p:cNvPr id="22" name="文本框 21">
                  <a:extLst>
                    <a:ext uri="{FF2B5EF4-FFF2-40B4-BE49-F238E27FC236}">
                      <a16:creationId xmlns="" xmlns:a16="http://schemas.microsoft.com/office/drawing/2014/main" id="{264E414C-3426-EC4A-8241-1203EB8EE4DE}"/>
                    </a:ext>
                  </a:extLst>
                </p:cNvPr>
                <p:cNvSpPr txBox="1"/>
                <p:nvPr/>
              </p:nvSpPr>
              <p:spPr>
                <a:xfrm>
                  <a:off x="6733390" y="4171126"/>
                  <a:ext cx="5440550" cy="677108"/>
                </a:xfrm>
                <a:prstGeom prst="rect">
                  <a:avLst/>
                </a:prstGeom>
                <a:noFill/>
              </p:spPr>
              <p:txBody>
                <a:bodyPr wrap="none" rtlCol="0">
                  <a:spAutoFit/>
                </a:bodyPr>
                <a:lstStyle/>
                <a:p>
                  <a:pPr fontAlgn="auto">
                    <a:spcBef>
                      <a:spcPts val="0"/>
                    </a:spcBef>
                    <a:spcAft>
                      <a:spcPts val="0"/>
                    </a:spcAft>
                  </a:pPr>
                  <a:r>
                    <a:rPr kumimoji="1" lang="en-US" altLang="zh-CN" sz="1350" dirty="0">
                      <a:solidFill>
                        <a:srgbClr val="4472C4">
                          <a:lumMod val="50000"/>
                        </a:srgbClr>
                      </a:solidFill>
                      <a:latin typeface="Calibri" panose="020F0502020204030204"/>
                      <a:ea typeface="DengXian" charset="-122"/>
                      <a:cs typeface=""/>
                    </a:rPr>
                    <a:t>The Physically-based Data Augmentation Approach:</a:t>
                  </a:r>
                </a:p>
                <a:p>
                  <a:pPr fontAlgn="auto">
                    <a:spcBef>
                      <a:spcPts val="0"/>
                    </a:spcBef>
                    <a:spcAft>
                      <a:spcPts val="0"/>
                    </a:spcAft>
                  </a:pPr>
                  <a:r>
                    <a:rPr kumimoji="1" lang="en-US" altLang="zh-CN" sz="1350" dirty="0">
                      <a:solidFill>
                        <a:srgbClr val="4472C4">
                          <a:lumMod val="50000"/>
                        </a:srgbClr>
                      </a:solidFill>
                      <a:latin typeface="Calibri" panose="020F0502020204030204"/>
                      <a:ea typeface="DengXian" charset="-122"/>
                      <a:cs typeface=""/>
                    </a:rPr>
                    <a:t>Leveraging Physical Calculations of </a:t>
                  </a:r>
                  <a14:m>
                    <m:oMath xmlns:m="http://schemas.openxmlformats.org/officeDocument/2006/math">
                      <m:r>
                        <a:rPr kumimoji="1" lang="en-US" altLang="zh-CN" sz="1350" i="1">
                          <a:solidFill>
                            <a:srgbClr val="4472C4">
                              <a:lumMod val="50000"/>
                            </a:srgbClr>
                          </a:solidFill>
                          <a:latin typeface="Cambria Math" charset="0"/>
                          <a:ea typeface="Cambria Math" charset="0"/>
                          <a:cs typeface="Cambria Math" charset="0"/>
                        </a:rPr>
                        <m:t>∆</m:t>
                      </m:r>
                    </m:oMath>
                  </a14:m>
                  <a:r>
                    <a:rPr kumimoji="1" lang="en-US" altLang="zh-CN" sz="1350" dirty="0">
                      <a:solidFill>
                        <a:srgbClr val="4472C4">
                          <a:lumMod val="50000"/>
                        </a:srgbClr>
                      </a:solidFill>
                      <a:latin typeface="Calibri" panose="020F0502020204030204"/>
                      <a:ea typeface="DengXian" charset="-122"/>
                      <a:cs typeface=""/>
                    </a:rPr>
                    <a:t>BA to Fill the Gap </a:t>
                  </a:r>
                  <a:endParaRPr kumimoji="1" lang="zh-CN" altLang="en-US" sz="1350" dirty="0">
                    <a:solidFill>
                      <a:srgbClr val="4472C4">
                        <a:lumMod val="50000"/>
                      </a:srgbClr>
                    </a:solidFill>
                    <a:latin typeface="Calibri" panose="020F0502020204030204"/>
                    <a:ea typeface="DengXian" charset="-122"/>
                    <a:cs typeface=""/>
                  </a:endParaRPr>
                </a:p>
              </p:txBody>
            </p:sp>
          </mc:Choice>
          <mc:Fallback xmlns="">
            <p:sp>
              <p:nvSpPr>
                <p:cNvPr id="22" name="文本框 21">
                  <a:extLst>
                    <a:ext uri="{FF2B5EF4-FFF2-40B4-BE49-F238E27FC236}">
                      <a16:creationId xmlns:a16="http://schemas.microsoft.com/office/drawing/2014/main" id="{264E414C-3426-EC4A-8241-1203EB8EE4DE}"/>
                    </a:ext>
                  </a:extLst>
                </p:cNvPr>
                <p:cNvSpPr txBox="1">
                  <a:spLocks noRot="1" noChangeAspect="1" noMove="1" noResize="1" noEditPoints="1" noAdjustHandles="1" noChangeArrowheads="1" noChangeShapeType="1" noTextEdit="1"/>
                </p:cNvSpPr>
                <p:nvPr/>
              </p:nvSpPr>
              <p:spPr>
                <a:xfrm>
                  <a:off x="6733390" y="4171126"/>
                  <a:ext cx="5380512" cy="646331"/>
                </a:xfrm>
                <a:prstGeom prst="rect">
                  <a:avLst/>
                </a:prstGeom>
                <a:blipFill>
                  <a:blip r:embed="rId4"/>
                  <a:stretch>
                    <a:fillRect l="-706" t="-3846" b="-13462"/>
                  </a:stretch>
                </a:blipFill>
              </p:spPr>
              <p:txBody>
                <a:bodyPr/>
                <a:lstStyle/>
                <a:p>
                  <a:r>
                    <a:rPr lang="zh-CN" altLang="en-US">
                      <a:noFill/>
                    </a:rPr>
                    <a:t> </a:t>
                  </a:r>
                </a:p>
              </p:txBody>
            </p:sp>
          </mc:Fallback>
        </mc:AlternateContent>
        <p:sp>
          <p:nvSpPr>
            <p:cNvPr id="23" name="矩形 22">
              <a:extLst>
                <a:ext uri="{FF2B5EF4-FFF2-40B4-BE49-F238E27FC236}">
                  <a16:creationId xmlns="" xmlns:a16="http://schemas.microsoft.com/office/drawing/2014/main" id="{406F2198-416F-184F-9F33-4E2A3149C3F1}"/>
                </a:ext>
              </a:extLst>
            </p:cNvPr>
            <p:cNvSpPr/>
            <p:nvPr/>
          </p:nvSpPr>
          <p:spPr>
            <a:xfrm>
              <a:off x="9423646" y="4763537"/>
              <a:ext cx="2697748" cy="246221"/>
            </a:xfrm>
            <a:prstGeom prst="rect">
              <a:avLst/>
            </a:prstGeom>
          </p:spPr>
          <p:txBody>
            <a:bodyPr wrap="none">
              <a:spAutoFit/>
            </a:bodyPr>
            <a:lstStyle/>
            <a:p>
              <a:pPr fontAlgn="auto">
                <a:spcBef>
                  <a:spcPts val="0"/>
                </a:spcBef>
                <a:spcAft>
                  <a:spcPts val="0"/>
                </a:spcAft>
              </a:pPr>
              <a:r>
                <a:rPr kumimoji="1" lang="en-US" altLang="zh-CN" sz="600" b="0" dirty="0">
                  <a:solidFill>
                    <a:prstClr val="black"/>
                  </a:solidFill>
                  <a:latin typeface="Calibri" panose="020F0502020204030204"/>
                  <a:ea typeface="DengXian" charset="-122"/>
                  <a:cs typeface=""/>
                </a:rPr>
                <a:t>(Reichstein </a:t>
              </a:r>
              <a:r>
                <a:rPr kumimoji="1" lang="en-US" altLang="zh-CN" sz="600" b="0" i="1" dirty="0">
                  <a:solidFill>
                    <a:prstClr val="black"/>
                  </a:solidFill>
                  <a:latin typeface="Calibri" panose="020F0502020204030204"/>
                  <a:ea typeface="DengXian" charset="-122"/>
                  <a:cs typeface=""/>
                </a:rPr>
                <a:t>et al</a:t>
              </a:r>
              <a:r>
                <a:rPr kumimoji="1" lang="en-US" altLang="zh-CN" sz="600" b="0" dirty="0">
                  <a:solidFill>
                    <a:prstClr val="black"/>
                  </a:solidFill>
                  <a:latin typeface="Calibri" panose="020F0502020204030204"/>
                  <a:ea typeface="DengXian" charset="-122"/>
                  <a:cs typeface=""/>
                </a:rPr>
                <a:t>., </a:t>
              </a:r>
              <a:r>
                <a:rPr kumimoji="1" lang="en-US" altLang="zh-CN" sz="600" dirty="0">
                  <a:solidFill>
                    <a:prstClr val="black"/>
                  </a:solidFill>
                  <a:latin typeface="Calibri" panose="020F0502020204030204"/>
                  <a:ea typeface="DengXian" charset="-122"/>
                  <a:cs typeface=""/>
                </a:rPr>
                <a:t>Nature</a:t>
              </a:r>
              <a:r>
                <a:rPr kumimoji="1" lang="en-US" altLang="zh-CN" sz="600" b="0" dirty="0">
                  <a:solidFill>
                    <a:prstClr val="black"/>
                  </a:solidFill>
                  <a:latin typeface="Calibri" panose="020F0502020204030204"/>
                  <a:ea typeface="DengXian" charset="-122"/>
                  <a:cs typeface=""/>
                </a:rPr>
                <a:t>, 2019 &amp; </a:t>
              </a:r>
              <a:r>
                <a:rPr kumimoji="1" lang="en-US" altLang="zh-CN" sz="600" b="0" dirty="0" err="1">
                  <a:solidFill>
                    <a:prstClr val="black"/>
                  </a:solidFill>
                  <a:latin typeface="Calibri" panose="020F0502020204030204"/>
                  <a:ea typeface="DengXian" charset="-122"/>
                  <a:cs typeface=""/>
                </a:rPr>
                <a:t>Xie</a:t>
              </a:r>
              <a:r>
                <a:rPr kumimoji="1" lang="en-US" altLang="zh-CN" sz="600" b="0" dirty="0">
                  <a:solidFill>
                    <a:prstClr val="black"/>
                  </a:solidFill>
                  <a:latin typeface="Calibri" panose="020F0502020204030204"/>
                  <a:ea typeface="DengXian" charset="-122"/>
                  <a:cs typeface=""/>
                </a:rPr>
                <a:t> et al., preprint, 2018)</a:t>
              </a:r>
              <a:endParaRPr kumimoji="1" lang="zh-CN" altLang="en-US" sz="600" b="0" dirty="0">
                <a:solidFill>
                  <a:prstClr val="black"/>
                </a:solidFill>
                <a:latin typeface="Calibri" panose="020F0502020204030204"/>
                <a:ea typeface="DengXian" charset="-122"/>
                <a:cs typeface=""/>
              </a:endParaRPr>
            </a:p>
          </p:txBody>
        </p:sp>
      </p:grpSp>
      <p:sp>
        <p:nvSpPr>
          <p:cNvPr id="24" name="文本框 23">
            <a:extLst>
              <a:ext uri="{FF2B5EF4-FFF2-40B4-BE49-F238E27FC236}">
                <a16:creationId xmlns="" xmlns:a16="http://schemas.microsoft.com/office/drawing/2014/main" id="{4587F1AF-F718-744F-AFF8-7885A4434BB1}"/>
              </a:ext>
            </a:extLst>
          </p:cNvPr>
          <p:cNvSpPr txBox="1"/>
          <p:nvPr/>
        </p:nvSpPr>
        <p:spPr>
          <a:xfrm>
            <a:off x="255616" y="956802"/>
            <a:ext cx="7461786" cy="323165"/>
          </a:xfrm>
          <a:prstGeom prst="rect">
            <a:avLst/>
          </a:prstGeom>
          <a:noFill/>
        </p:spPr>
        <p:txBody>
          <a:bodyPr wrap="none" rtlCol="0">
            <a:spAutoFit/>
          </a:bodyPr>
          <a:lstStyle/>
          <a:p>
            <a:pPr fontAlgn="auto">
              <a:spcBef>
                <a:spcPts val="0"/>
              </a:spcBef>
              <a:spcAft>
                <a:spcPts val="0"/>
              </a:spcAft>
            </a:pPr>
            <a:r>
              <a:rPr kumimoji="1" lang="en-US" altLang="zh-CN" sz="1500" dirty="0">
                <a:solidFill>
                  <a:prstClr val="black"/>
                </a:solidFill>
                <a:latin typeface="Helvetica" pitchFamily="2" charset="0"/>
                <a:ea typeface="DengXian" charset="-122"/>
                <a:cs typeface=""/>
              </a:rPr>
              <a:t>Physical Data Augmentation for Hybrid Physical-Statistical Model Construction </a:t>
            </a:r>
            <a:endParaRPr kumimoji="1" lang="zh-CN" altLang="en-US" sz="1500" dirty="0">
              <a:solidFill>
                <a:prstClr val="black"/>
              </a:solidFill>
              <a:latin typeface="Helvetica" pitchFamily="2" charset="0"/>
              <a:ea typeface="DengXian" charset="-122"/>
              <a:cs typeface=""/>
            </a:endParaRPr>
          </a:p>
        </p:txBody>
      </p:sp>
      <p:cxnSp>
        <p:nvCxnSpPr>
          <p:cNvPr id="25" name="直线连接符 24">
            <a:extLst>
              <a:ext uri="{FF2B5EF4-FFF2-40B4-BE49-F238E27FC236}">
                <a16:creationId xmlns="" xmlns:a16="http://schemas.microsoft.com/office/drawing/2014/main" id="{772F4290-030E-9E4B-8654-CBE0397F7D32}"/>
              </a:ext>
            </a:extLst>
          </p:cNvPr>
          <p:cNvCxnSpPr/>
          <p:nvPr/>
        </p:nvCxnSpPr>
        <p:spPr>
          <a:xfrm>
            <a:off x="283572" y="1266552"/>
            <a:ext cx="8435714" cy="0"/>
          </a:xfrm>
          <a:prstGeom prst="line">
            <a:avLst/>
          </a:prstGeom>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26" name="文本框 25">
                <a:extLst>
                  <a:ext uri="{FF2B5EF4-FFF2-40B4-BE49-F238E27FC236}">
                    <a16:creationId xmlns="" xmlns:a16="http://schemas.microsoft.com/office/drawing/2014/main" id="{C707B46D-3CD9-C44A-A4AD-B6C4A283769D}"/>
                  </a:ext>
                </a:extLst>
              </p:cNvPr>
              <p:cNvSpPr txBox="1"/>
              <p:nvPr/>
            </p:nvSpPr>
            <p:spPr>
              <a:xfrm>
                <a:off x="308237" y="1343671"/>
                <a:ext cx="3594510" cy="507831"/>
              </a:xfrm>
              <a:prstGeom prst="rect">
                <a:avLst/>
              </a:prstGeom>
              <a:noFill/>
            </p:spPr>
            <p:txBody>
              <a:bodyPr wrap="none" rtlCol="0">
                <a:spAutoFit/>
              </a:bodyPr>
              <a:lstStyle/>
              <a:p>
                <a:pPr fontAlgn="auto">
                  <a:spcBef>
                    <a:spcPts val="0"/>
                  </a:spcBef>
                  <a:spcAft>
                    <a:spcPts val="0"/>
                  </a:spcAft>
                </a:pPr>
                <a:r>
                  <a:rPr kumimoji="1" lang="en-US" altLang="zh-CN" sz="1350" dirty="0">
                    <a:solidFill>
                      <a:srgbClr val="4472C4">
                        <a:lumMod val="50000"/>
                      </a:srgbClr>
                    </a:solidFill>
                    <a:latin typeface="Calibri" panose="020F0502020204030204"/>
                    <a:ea typeface="DengXian" charset="-122"/>
                    <a:cs typeface=""/>
                  </a:rPr>
                  <a:t>The Major Hurdle: </a:t>
                </a:r>
              </a:p>
              <a:p>
                <a:pPr fontAlgn="auto">
                  <a:spcBef>
                    <a:spcPts val="0"/>
                  </a:spcBef>
                  <a:spcAft>
                    <a:spcPts val="0"/>
                  </a:spcAft>
                </a:pPr>
                <a:r>
                  <a:rPr kumimoji="1" lang="en-US" altLang="zh-CN" sz="1350" dirty="0">
                    <a:solidFill>
                      <a:srgbClr val="4472C4">
                        <a:lumMod val="50000"/>
                      </a:srgbClr>
                    </a:solidFill>
                    <a:latin typeface="Calibri" panose="020F0502020204030204"/>
                    <a:ea typeface="DengXian" charset="-122"/>
                    <a:cs typeface=""/>
                  </a:rPr>
                  <a:t>Highly Scant Ligand Binding Assay Data for</a:t>
                </a:r>
                <a:r>
                  <a:rPr kumimoji="1" lang="en-US" altLang="zh-CN" sz="1350" dirty="0">
                    <a:solidFill>
                      <a:srgbClr val="A5A5A5">
                        <a:lumMod val="75000"/>
                      </a:srgbClr>
                    </a:solidFill>
                    <a:latin typeface="Calibri" panose="020F0502020204030204"/>
                    <a:ea typeface="Cambria Math" charset="0"/>
                    <a:cs typeface="Cambria Math" charset="0"/>
                  </a:rPr>
                  <a:t> </a:t>
                </a:r>
                <a14:m>
                  <m:oMath xmlns:m="http://schemas.openxmlformats.org/officeDocument/2006/math">
                    <m:r>
                      <a:rPr kumimoji="1" lang="en-US" altLang="zh-CN" sz="1350" i="1">
                        <a:solidFill>
                          <a:srgbClr val="4472C4">
                            <a:lumMod val="50000"/>
                          </a:srgbClr>
                        </a:solidFill>
                        <a:latin typeface="Cambria Math" charset="0"/>
                        <a:ea typeface="Cambria Math" charset="0"/>
                        <a:cs typeface="Cambria Math" charset="0"/>
                      </a:rPr>
                      <m:t>∆</m:t>
                    </m:r>
                  </m:oMath>
                </a14:m>
                <a:r>
                  <a:rPr kumimoji="1" lang="en-US" altLang="zh-CN" sz="1350" dirty="0">
                    <a:solidFill>
                      <a:srgbClr val="4472C4">
                        <a:lumMod val="50000"/>
                      </a:srgbClr>
                    </a:solidFill>
                    <a:latin typeface="Calibri" panose="020F0502020204030204"/>
                    <a:ea typeface="DengXian" charset="-122"/>
                    <a:cs typeface=""/>
                  </a:rPr>
                  <a:t>BA </a:t>
                </a:r>
                <a:endParaRPr kumimoji="1" lang="zh-CN" altLang="en-US" sz="1350" dirty="0">
                  <a:solidFill>
                    <a:srgbClr val="4472C4">
                      <a:lumMod val="50000"/>
                    </a:srgbClr>
                  </a:solidFill>
                  <a:latin typeface="Calibri" panose="020F0502020204030204"/>
                  <a:ea typeface="DengXian" charset="-122"/>
                  <a:cs typeface=""/>
                </a:endParaRPr>
              </a:p>
            </p:txBody>
          </p:sp>
        </mc:Choice>
        <mc:Fallback xmlns="">
          <p:sp>
            <p:nvSpPr>
              <p:cNvPr id="26" name="文本框 25">
                <a:extLst>
                  <a:ext uri="{FF2B5EF4-FFF2-40B4-BE49-F238E27FC236}">
                    <a16:creationId xmlns:a16="http://schemas.microsoft.com/office/drawing/2014/main" id="{C707B46D-3CD9-C44A-A4AD-B6C4A283769D}"/>
                  </a:ext>
                </a:extLst>
              </p:cNvPr>
              <p:cNvSpPr txBox="1">
                <a:spLocks noRot="1" noChangeAspect="1" noMove="1" noResize="1" noEditPoints="1" noAdjustHandles="1" noChangeArrowheads="1" noChangeShapeType="1" noTextEdit="1"/>
              </p:cNvSpPr>
              <p:nvPr/>
            </p:nvSpPr>
            <p:spPr>
              <a:xfrm>
                <a:off x="410983" y="648561"/>
                <a:ext cx="4737964" cy="646331"/>
              </a:xfrm>
              <a:prstGeom prst="rect">
                <a:avLst/>
              </a:prstGeom>
              <a:blipFill>
                <a:blip r:embed="rId5"/>
                <a:stretch>
                  <a:fillRect l="-802" t="-3846" b="-13462"/>
                </a:stretch>
              </a:blipFill>
            </p:spPr>
            <p:txBody>
              <a:bodyPr/>
              <a:lstStyle/>
              <a:p>
                <a:r>
                  <a:rPr lang="zh-CN" altLang="en-US">
                    <a:noFill/>
                  </a:rPr>
                  <a:t> </a:t>
                </a:r>
              </a:p>
            </p:txBody>
          </p:sp>
        </mc:Fallback>
      </mc:AlternateContent>
      <p:grpSp>
        <p:nvGrpSpPr>
          <p:cNvPr id="63" name="组合 62">
            <a:extLst>
              <a:ext uri="{FF2B5EF4-FFF2-40B4-BE49-F238E27FC236}">
                <a16:creationId xmlns="" xmlns:a16="http://schemas.microsoft.com/office/drawing/2014/main" id="{1B50E937-7878-494C-9533-3BBB5CB8AD9E}"/>
              </a:ext>
            </a:extLst>
          </p:cNvPr>
          <p:cNvGrpSpPr/>
          <p:nvPr/>
        </p:nvGrpSpPr>
        <p:grpSpPr>
          <a:xfrm>
            <a:off x="842068" y="1972303"/>
            <a:ext cx="2306738" cy="669212"/>
            <a:chOff x="769778" y="1250663"/>
            <a:chExt cx="3075651" cy="892282"/>
          </a:xfrm>
        </p:grpSpPr>
        <p:sp>
          <p:nvSpPr>
            <p:cNvPr id="38" name="矩形 37">
              <a:extLst>
                <a:ext uri="{FF2B5EF4-FFF2-40B4-BE49-F238E27FC236}">
                  <a16:creationId xmlns="" xmlns:a16="http://schemas.microsoft.com/office/drawing/2014/main" id="{A5B1F690-EA17-D14A-8D62-08F60AE31C0D}"/>
                </a:ext>
              </a:extLst>
            </p:cNvPr>
            <p:cNvSpPr/>
            <p:nvPr/>
          </p:nvSpPr>
          <p:spPr>
            <a:xfrm>
              <a:off x="1700603" y="1308860"/>
              <a:ext cx="2144826" cy="675579"/>
            </a:xfrm>
            <a:prstGeom prst="rect">
              <a:avLst/>
            </a:prstGeom>
            <a:noFill/>
            <a:ln w="47625">
              <a:no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fontAlgn="auto">
                <a:spcBef>
                  <a:spcPts val="0"/>
                </a:spcBef>
                <a:spcAft>
                  <a:spcPts val="0"/>
                </a:spcAft>
              </a:pPr>
              <a:r>
                <a:rPr kumimoji="1" lang="en-US" altLang="zh-CN" dirty="0">
                  <a:solidFill>
                    <a:srgbClr val="92D050"/>
                  </a:solidFill>
                </a:rPr>
                <a:t>Number of sequenced </a:t>
              </a:r>
              <a:r>
                <a:rPr kumimoji="1" lang="en-US" altLang="zh-CN" dirty="0" err="1">
                  <a:solidFill>
                    <a:srgbClr val="92D050"/>
                  </a:solidFill>
                </a:rPr>
                <a:t>exonic</a:t>
              </a:r>
              <a:r>
                <a:rPr kumimoji="1" lang="en-US" altLang="zh-CN" dirty="0">
                  <a:solidFill>
                    <a:srgbClr val="92D050"/>
                  </a:solidFill>
                </a:rPr>
                <a:t> SNVs</a:t>
              </a:r>
              <a:endParaRPr kumimoji="1" lang="zh-CN" altLang="en-US" dirty="0">
                <a:solidFill>
                  <a:srgbClr val="92D050"/>
                </a:solidFill>
              </a:endParaRPr>
            </a:p>
          </p:txBody>
        </p:sp>
        <p:sp>
          <p:nvSpPr>
            <p:cNvPr id="27" name="Oval 345">
              <a:extLst>
                <a:ext uri="{FF2B5EF4-FFF2-40B4-BE49-F238E27FC236}">
                  <a16:creationId xmlns="" xmlns:a16="http://schemas.microsoft.com/office/drawing/2014/main" id="{C8F2D216-3F6E-0B4A-BEC2-6FAAA009036E}"/>
                </a:ext>
              </a:extLst>
            </p:cNvPr>
            <p:cNvSpPr>
              <a:spLocks noChangeArrowheads="1"/>
            </p:cNvSpPr>
            <p:nvPr/>
          </p:nvSpPr>
          <p:spPr bwMode="auto">
            <a:xfrm>
              <a:off x="769778" y="1250663"/>
              <a:ext cx="880695" cy="892282"/>
            </a:xfrm>
            <a:prstGeom prst="ellipse">
              <a:avLst/>
            </a:prstGeom>
            <a:solidFill>
              <a:srgbClr val="F4C6E0">
                <a:alpha val="78000"/>
              </a:srgbClr>
            </a:solidFill>
            <a:ln w="28575" cap="rnd" cmpd="sng" algn="ctr">
              <a:solidFill>
                <a:srgbClr val="F49CEF">
                  <a:alpha val="7000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fontAlgn="auto">
                <a:lnSpc>
                  <a:spcPct val="90000"/>
                </a:lnSpc>
                <a:spcBef>
                  <a:spcPts val="0"/>
                </a:spcBef>
                <a:spcAft>
                  <a:spcPts val="750"/>
                </a:spcAft>
              </a:pPr>
              <a:r>
                <a:rPr lang="en-US" sz="1500" dirty="0">
                  <a:solidFill>
                    <a:prstClr val="white"/>
                  </a:solidFill>
                </a:rPr>
                <a:t>&gt;10M</a:t>
              </a:r>
            </a:p>
            <a:p>
              <a:pPr algn="ctr" fontAlgn="auto">
                <a:lnSpc>
                  <a:spcPct val="90000"/>
                </a:lnSpc>
                <a:spcBef>
                  <a:spcPts val="0"/>
                </a:spcBef>
                <a:spcAft>
                  <a:spcPts val="750"/>
                </a:spcAft>
              </a:pPr>
              <a:r>
                <a:rPr lang="en-US" dirty="0">
                  <a:solidFill>
                    <a:prstClr val="white"/>
                  </a:solidFill>
                </a:rPr>
                <a:t>SNV</a:t>
              </a:r>
            </a:p>
          </p:txBody>
        </p:sp>
      </p:grpSp>
      <p:grpSp>
        <p:nvGrpSpPr>
          <p:cNvPr id="62" name="组合 61">
            <a:extLst>
              <a:ext uri="{FF2B5EF4-FFF2-40B4-BE49-F238E27FC236}">
                <a16:creationId xmlns="" xmlns:a16="http://schemas.microsoft.com/office/drawing/2014/main" id="{C53488E2-1E22-6C4C-8F61-6F61D0960C97}"/>
              </a:ext>
            </a:extLst>
          </p:cNvPr>
          <p:cNvGrpSpPr/>
          <p:nvPr/>
        </p:nvGrpSpPr>
        <p:grpSpPr>
          <a:xfrm>
            <a:off x="1474719" y="2151632"/>
            <a:ext cx="2937943" cy="964061"/>
            <a:chOff x="1039293" y="1539617"/>
            <a:chExt cx="3917257" cy="1285415"/>
          </a:xfrm>
        </p:grpSpPr>
        <p:sp>
          <p:nvSpPr>
            <p:cNvPr id="35" name="矩形 34">
              <a:extLst>
                <a:ext uri="{FF2B5EF4-FFF2-40B4-BE49-F238E27FC236}">
                  <a16:creationId xmlns="" xmlns:a16="http://schemas.microsoft.com/office/drawing/2014/main" id="{0AF6C890-C78D-834B-989E-D044E11E876F}"/>
                </a:ext>
              </a:extLst>
            </p:cNvPr>
            <p:cNvSpPr/>
            <p:nvPr/>
          </p:nvSpPr>
          <p:spPr>
            <a:xfrm>
              <a:off x="1039293" y="2149453"/>
              <a:ext cx="2650550" cy="675579"/>
            </a:xfrm>
            <a:prstGeom prst="rect">
              <a:avLst/>
            </a:prstGeom>
            <a:noFill/>
            <a:ln w="47625">
              <a:no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fontAlgn="auto">
                <a:spcBef>
                  <a:spcPts val="0"/>
                </a:spcBef>
                <a:spcAft>
                  <a:spcPts val="0"/>
                </a:spcAft>
              </a:pPr>
              <a:r>
                <a:rPr kumimoji="1" lang="en-US" altLang="zh-CN" dirty="0">
                  <a:solidFill>
                    <a:srgbClr val="92D050"/>
                  </a:solidFill>
                </a:rPr>
                <a:t>~2.6k drug ligands associated with ~60k SNVs </a:t>
              </a:r>
              <a:endParaRPr kumimoji="1" lang="zh-CN" altLang="en-US" dirty="0">
                <a:solidFill>
                  <a:srgbClr val="92D050"/>
                </a:solidFill>
              </a:endParaRPr>
            </a:p>
          </p:txBody>
        </p:sp>
        <p:sp>
          <p:nvSpPr>
            <p:cNvPr id="28" name="Oval 345">
              <a:extLst>
                <a:ext uri="{FF2B5EF4-FFF2-40B4-BE49-F238E27FC236}">
                  <a16:creationId xmlns="" xmlns:a16="http://schemas.microsoft.com/office/drawing/2014/main" id="{6406DE9F-43EB-F146-BB98-5261E8567619}"/>
                </a:ext>
              </a:extLst>
            </p:cNvPr>
            <p:cNvSpPr>
              <a:spLocks noChangeArrowheads="1"/>
            </p:cNvSpPr>
            <p:nvPr/>
          </p:nvSpPr>
          <p:spPr bwMode="auto">
            <a:xfrm>
              <a:off x="3720956" y="1539617"/>
              <a:ext cx="1235594" cy="1226830"/>
            </a:xfrm>
            <a:prstGeom prst="ellipse">
              <a:avLst/>
            </a:prstGeom>
            <a:solidFill>
              <a:srgbClr val="F4C6E0">
                <a:alpha val="78000"/>
              </a:srgbClr>
            </a:solidFill>
            <a:ln w="28575" cap="rnd" cmpd="sng" algn="ctr">
              <a:solidFill>
                <a:srgbClr val="F49CE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fontAlgn="auto">
                <a:lnSpc>
                  <a:spcPct val="90000"/>
                </a:lnSpc>
                <a:spcBef>
                  <a:spcPts val="0"/>
                </a:spcBef>
                <a:spcAft>
                  <a:spcPts val="750"/>
                </a:spcAft>
              </a:pPr>
              <a:r>
                <a:rPr lang="en-US" sz="1500" dirty="0">
                  <a:solidFill>
                    <a:srgbClr val="FFFFFF"/>
                  </a:solidFill>
                </a:rPr>
                <a:t>~2.6K</a:t>
              </a:r>
            </a:p>
            <a:p>
              <a:pPr algn="ctr" fontAlgn="auto">
                <a:lnSpc>
                  <a:spcPct val="90000"/>
                </a:lnSpc>
                <a:spcBef>
                  <a:spcPts val="0"/>
                </a:spcBef>
                <a:spcAft>
                  <a:spcPts val="750"/>
                </a:spcAft>
              </a:pPr>
              <a:r>
                <a:rPr lang="en-US" dirty="0" err="1">
                  <a:solidFill>
                    <a:srgbClr val="FFFFFF"/>
                  </a:solidFill>
                </a:rPr>
                <a:t>SNV+Drug</a:t>
              </a:r>
              <a:endParaRPr lang="en-US" dirty="0">
                <a:solidFill>
                  <a:srgbClr val="FFFFFF"/>
                </a:solidFill>
              </a:endParaRPr>
            </a:p>
          </p:txBody>
        </p:sp>
      </p:grpSp>
      <p:grpSp>
        <p:nvGrpSpPr>
          <p:cNvPr id="61" name="组合 60">
            <a:extLst>
              <a:ext uri="{FF2B5EF4-FFF2-40B4-BE49-F238E27FC236}">
                <a16:creationId xmlns="" xmlns:a16="http://schemas.microsoft.com/office/drawing/2014/main" id="{5C59BF38-E58A-2E45-9C0A-65C916DFFB18}"/>
              </a:ext>
            </a:extLst>
          </p:cNvPr>
          <p:cNvGrpSpPr/>
          <p:nvPr/>
        </p:nvGrpSpPr>
        <p:grpSpPr>
          <a:xfrm>
            <a:off x="546219" y="3049684"/>
            <a:ext cx="3163664" cy="898169"/>
            <a:chOff x="338409" y="2797002"/>
            <a:chExt cx="4218218" cy="1197559"/>
          </a:xfrm>
        </p:grpSpPr>
        <p:sp>
          <p:nvSpPr>
            <p:cNvPr id="36" name="矩形 35">
              <a:extLst>
                <a:ext uri="{FF2B5EF4-FFF2-40B4-BE49-F238E27FC236}">
                  <a16:creationId xmlns="" xmlns:a16="http://schemas.microsoft.com/office/drawing/2014/main" id="{66F187A1-96E2-784A-9736-2AFE35F92168}"/>
                </a:ext>
              </a:extLst>
            </p:cNvPr>
            <p:cNvSpPr/>
            <p:nvPr/>
          </p:nvSpPr>
          <p:spPr>
            <a:xfrm>
              <a:off x="1645107" y="2978990"/>
              <a:ext cx="2911520" cy="675579"/>
            </a:xfrm>
            <a:prstGeom prst="rect">
              <a:avLst/>
            </a:prstGeom>
            <a:noFill/>
            <a:ln w="47625">
              <a:no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fontAlgn="auto">
                <a:spcBef>
                  <a:spcPts val="0"/>
                </a:spcBef>
                <a:spcAft>
                  <a:spcPts val="0"/>
                </a:spcAft>
              </a:pPr>
              <a:r>
                <a:rPr kumimoji="1" lang="en-US" altLang="zh-CN" dirty="0">
                  <a:solidFill>
                    <a:srgbClr val="92D050"/>
                  </a:solidFill>
                </a:rPr>
                <a:t>~175k SNVs mapped with at least one human PDB (&gt;</a:t>
              </a:r>
              <a:r>
                <a:rPr lang="en-US" altLang="zh-CN" dirty="0">
                  <a:solidFill>
                    <a:srgbClr val="92D050"/>
                  </a:solidFill>
                </a:rPr>
                <a:t>2.8Å )</a:t>
              </a:r>
              <a:endParaRPr kumimoji="1" lang="zh-CN" altLang="en-US" dirty="0">
                <a:solidFill>
                  <a:srgbClr val="92D050"/>
                </a:solidFill>
              </a:endParaRPr>
            </a:p>
          </p:txBody>
        </p:sp>
        <p:sp>
          <p:nvSpPr>
            <p:cNvPr id="29" name="Oval 345">
              <a:extLst>
                <a:ext uri="{FF2B5EF4-FFF2-40B4-BE49-F238E27FC236}">
                  <a16:creationId xmlns="" xmlns:a16="http://schemas.microsoft.com/office/drawing/2014/main" id="{73A1E8BD-284B-CA41-B606-606307C4D0E7}"/>
                </a:ext>
              </a:extLst>
            </p:cNvPr>
            <p:cNvSpPr>
              <a:spLocks noChangeArrowheads="1"/>
            </p:cNvSpPr>
            <p:nvPr/>
          </p:nvSpPr>
          <p:spPr bwMode="auto">
            <a:xfrm>
              <a:off x="338409" y="2797002"/>
              <a:ext cx="1252730" cy="1197559"/>
            </a:xfrm>
            <a:prstGeom prst="ellipse">
              <a:avLst/>
            </a:prstGeom>
            <a:solidFill>
              <a:srgbClr val="F4C6E0">
                <a:alpha val="78000"/>
              </a:srgbClr>
            </a:solidFill>
            <a:ln w="28575" cap="rnd" cmpd="sng" algn="ctr">
              <a:solidFill>
                <a:srgbClr val="F49CE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fontAlgn="auto">
                <a:lnSpc>
                  <a:spcPct val="90000"/>
                </a:lnSpc>
                <a:spcBef>
                  <a:spcPts val="0"/>
                </a:spcBef>
                <a:spcAft>
                  <a:spcPts val="750"/>
                </a:spcAft>
              </a:pPr>
              <a:r>
                <a:rPr lang="en-US" sz="1500" dirty="0">
                  <a:solidFill>
                    <a:srgbClr val="FFFFFF"/>
                  </a:solidFill>
                </a:rPr>
                <a:t>~175K</a:t>
              </a:r>
            </a:p>
            <a:p>
              <a:pPr algn="ctr" fontAlgn="auto">
                <a:lnSpc>
                  <a:spcPct val="90000"/>
                </a:lnSpc>
                <a:spcBef>
                  <a:spcPts val="0"/>
                </a:spcBef>
                <a:spcAft>
                  <a:spcPts val="750"/>
                </a:spcAft>
              </a:pPr>
              <a:r>
                <a:rPr lang="en-US" dirty="0">
                  <a:solidFill>
                    <a:srgbClr val="FFFFFF"/>
                  </a:solidFill>
                </a:rPr>
                <a:t>SNV+PDB</a:t>
              </a:r>
            </a:p>
          </p:txBody>
        </p:sp>
      </p:grpSp>
      <p:grpSp>
        <p:nvGrpSpPr>
          <p:cNvPr id="60" name="组合 59">
            <a:extLst>
              <a:ext uri="{FF2B5EF4-FFF2-40B4-BE49-F238E27FC236}">
                <a16:creationId xmlns="" xmlns:a16="http://schemas.microsoft.com/office/drawing/2014/main" id="{5DAD5441-A7B5-4745-9667-94D1487B78F7}"/>
              </a:ext>
            </a:extLst>
          </p:cNvPr>
          <p:cNvGrpSpPr/>
          <p:nvPr/>
        </p:nvGrpSpPr>
        <p:grpSpPr>
          <a:xfrm>
            <a:off x="1634624" y="3359264"/>
            <a:ext cx="2892411" cy="927719"/>
            <a:chOff x="1737668" y="3245425"/>
            <a:chExt cx="3856548" cy="1236959"/>
          </a:xfrm>
        </p:grpSpPr>
        <p:sp>
          <p:nvSpPr>
            <p:cNvPr id="37" name="矩形 36">
              <a:extLst>
                <a:ext uri="{FF2B5EF4-FFF2-40B4-BE49-F238E27FC236}">
                  <a16:creationId xmlns="" xmlns:a16="http://schemas.microsoft.com/office/drawing/2014/main" id="{537FFF48-94CA-414E-BDF1-4A8F2D53EBC7}"/>
                </a:ext>
              </a:extLst>
            </p:cNvPr>
            <p:cNvSpPr/>
            <p:nvPr/>
          </p:nvSpPr>
          <p:spPr>
            <a:xfrm>
              <a:off x="1737668" y="3763795"/>
              <a:ext cx="2476607" cy="675579"/>
            </a:xfrm>
            <a:prstGeom prst="rect">
              <a:avLst/>
            </a:prstGeom>
            <a:noFill/>
            <a:ln w="47625">
              <a:no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fontAlgn="auto">
                <a:spcBef>
                  <a:spcPts val="0"/>
                </a:spcBef>
                <a:spcAft>
                  <a:spcPts val="0"/>
                </a:spcAft>
              </a:pPr>
              <a:r>
                <a:rPr kumimoji="1" lang="en-US" altLang="zh-CN" dirty="0">
                  <a:solidFill>
                    <a:srgbClr val="92D050"/>
                  </a:solidFill>
                </a:rPr>
                <a:t>SNV-drug-structure tuples in GenoDock Dataset</a:t>
              </a:r>
              <a:endParaRPr kumimoji="1" lang="zh-CN" altLang="en-US" dirty="0">
                <a:solidFill>
                  <a:srgbClr val="92D050"/>
                </a:solidFill>
              </a:endParaRPr>
            </a:p>
          </p:txBody>
        </p:sp>
        <p:sp>
          <p:nvSpPr>
            <p:cNvPr id="30" name="Oval 345">
              <a:extLst>
                <a:ext uri="{FF2B5EF4-FFF2-40B4-BE49-F238E27FC236}">
                  <a16:creationId xmlns="" xmlns:a16="http://schemas.microsoft.com/office/drawing/2014/main" id="{829D7EF9-F717-9343-8820-1E60AB09015C}"/>
                </a:ext>
              </a:extLst>
            </p:cNvPr>
            <p:cNvSpPr>
              <a:spLocks noChangeArrowheads="1"/>
            </p:cNvSpPr>
            <p:nvPr/>
          </p:nvSpPr>
          <p:spPr bwMode="auto">
            <a:xfrm>
              <a:off x="4356249" y="3245425"/>
              <a:ext cx="1237967" cy="1236959"/>
            </a:xfrm>
            <a:prstGeom prst="ellipse">
              <a:avLst/>
            </a:prstGeom>
            <a:solidFill>
              <a:srgbClr val="F4C6E0">
                <a:alpha val="78000"/>
              </a:srgbClr>
            </a:solidFill>
            <a:ln w="28575" cap="rnd" cmpd="sng" algn="ctr">
              <a:solidFill>
                <a:srgbClr val="F49CE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fontAlgn="auto">
                <a:lnSpc>
                  <a:spcPct val="90000"/>
                </a:lnSpc>
                <a:spcBef>
                  <a:spcPts val="0"/>
                </a:spcBef>
                <a:spcAft>
                  <a:spcPts val="750"/>
                </a:spcAft>
              </a:pPr>
              <a:r>
                <a:rPr lang="en-US" sz="1500" dirty="0">
                  <a:solidFill>
                    <a:srgbClr val="FFFFFF"/>
                  </a:solidFill>
                </a:rPr>
                <a:t>~10K</a:t>
              </a:r>
            </a:p>
            <a:p>
              <a:pPr algn="ctr" fontAlgn="auto">
                <a:lnSpc>
                  <a:spcPct val="90000"/>
                </a:lnSpc>
                <a:spcBef>
                  <a:spcPts val="0"/>
                </a:spcBef>
                <a:spcAft>
                  <a:spcPts val="750"/>
                </a:spcAft>
              </a:pPr>
              <a:r>
                <a:rPr lang="en-US" dirty="0">
                  <a:solidFill>
                    <a:srgbClr val="FFFFFF"/>
                  </a:solidFill>
                </a:rPr>
                <a:t>SNV-protein</a:t>
              </a:r>
            </a:p>
            <a:p>
              <a:pPr algn="ctr" fontAlgn="auto">
                <a:lnSpc>
                  <a:spcPct val="90000"/>
                </a:lnSpc>
                <a:spcBef>
                  <a:spcPts val="0"/>
                </a:spcBef>
                <a:spcAft>
                  <a:spcPts val="750"/>
                </a:spcAft>
              </a:pPr>
              <a:r>
                <a:rPr lang="en-US" dirty="0">
                  <a:solidFill>
                    <a:srgbClr val="FFFFFF"/>
                  </a:solidFill>
                </a:rPr>
                <a:t>-drug</a:t>
              </a:r>
            </a:p>
          </p:txBody>
        </p:sp>
      </p:grpSp>
      <p:sp>
        <p:nvSpPr>
          <p:cNvPr id="31" name="Oval 345">
            <a:extLst>
              <a:ext uri="{FF2B5EF4-FFF2-40B4-BE49-F238E27FC236}">
                <a16:creationId xmlns="" xmlns:a16="http://schemas.microsoft.com/office/drawing/2014/main" id="{5BF8054C-0C74-B14D-876F-211E9C27F6A3}"/>
              </a:ext>
            </a:extLst>
          </p:cNvPr>
          <p:cNvSpPr>
            <a:spLocks noChangeArrowheads="1"/>
          </p:cNvSpPr>
          <p:nvPr/>
        </p:nvSpPr>
        <p:spPr bwMode="auto">
          <a:xfrm>
            <a:off x="924790" y="4271789"/>
            <a:ext cx="509894" cy="506684"/>
          </a:xfrm>
          <a:prstGeom prst="ellipse">
            <a:avLst/>
          </a:prstGeom>
          <a:solidFill>
            <a:schemeClr val="bg2">
              <a:lumMod val="50000"/>
              <a:alpha val="53000"/>
            </a:schemeClr>
          </a:solidFill>
          <a:ln w="28575" cap="rnd" cmpd="sng" algn="ctr">
            <a:solidFill>
              <a:schemeClr val="accent3">
                <a:lumMod val="50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fontAlgn="auto">
              <a:lnSpc>
                <a:spcPct val="90000"/>
              </a:lnSpc>
              <a:spcBef>
                <a:spcPts val="0"/>
              </a:spcBef>
              <a:spcAft>
                <a:spcPts val="750"/>
              </a:spcAft>
            </a:pPr>
            <a:r>
              <a:rPr lang="en-US" sz="1350" dirty="0">
                <a:solidFill>
                  <a:srgbClr val="FFFFFF"/>
                </a:solidFill>
              </a:rPr>
              <a:t>~0.1k</a:t>
            </a:r>
          </a:p>
        </p:txBody>
      </p:sp>
      <p:grpSp>
        <p:nvGrpSpPr>
          <p:cNvPr id="40" name="Group 86">
            <a:extLst>
              <a:ext uri="{FF2B5EF4-FFF2-40B4-BE49-F238E27FC236}">
                <a16:creationId xmlns="" xmlns:a16="http://schemas.microsoft.com/office/drawing/2014/main" id="{112FC2D5-2BFA-A143-9530-5CD4409AAAEB}"/>
              </a:ext>
            </a:extLst>
          </p:cNvPr>
          <p:cNvGrpSpPr/>
          <p:nvPr/>
        </p:nvGrpSpPr>
        <p:grpSpPr>
          <a:xfrm>
            <a:off x="2706284" y="4795195"/>
            <a:ext cx="196206" cy="808907"/>
            <a:chOff x="5938171" y="2946207"/>
            <a:chExt cx="261608" cy="2026867"/>
          </a:xfrm>
        </p:grpSpPr>
        <p:cxnSp>
          <p:nvCxnSpPr>
            <p:cNvPr id="41" name="Straight Connector 87">
              <a:extLst>
                <a:ext uri="{FF2B5EF4-FFF2-40B4-BE49-F238E27FC236}">
                  <a16:creationId xmlns="" xmlns:a16="http://schemas.microsoft.com/office/drawing/2014/main" id="{9FA4AE4B-CEB1-E949-B1D6-180A1C8A7928}"/>
                </a:ext>
              </a:extLst>
            </p:cNvPr>
            <p:cNvCxnSpPr>
              <a:cxnSpLocks/>
            </p:cNvCxnSpPr>
            <p:nvPr/>
          </p:nvCxnSpPr>
          <p:spPr>
            <a:xfrm>
              <a:off x="6091249" y="2946207"/>
              <a:ext cx="0" cy="2026867"/>
            </a:xfrm>
            <a:prstGeom prst="line">
              <a:avLst/>
            </a:prstGeom>
            <a:ln w="19050" cap="rnd">
              <a:solidFill>
                <a:schemeClr val="accent5">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42" name="Group 92">
              <a:extLst>
                <a:ext uri="{FF2B5EF4-FFF2-40B4-BE49-F238E27FC236}">
                  <a16:creationId xmlns="" xmlns:a16="http://schemas.microsoft.com/office/drawing/2014/main" id="{2E3C35F1-9DAE-1D45-9C09-1B5970E3EF3B}"/>
                </a:ext>
              </a:extLst>
            </p:cNvPr>
            <p:cNvGrpSpPr/>
            <p:nvPr/>
          </p:nvGrpSpPr>
          <p:grpSpPr>
            <a:xfrm>
              <a:off x="5938171" y="3719947"/>
              <a:ext cx="261608" cy="481358"/>
              <a:chOff x="5942921" y="3719947"/>
              <a:chExt cx="261608" cy="481358"/>
            </a:xfrm>
          </p:grpSpPr>
          <p:sp>
            <p:nvSpPr>
              <p:cNvPr id="43" name="Freeform 94">
                <a:extLst>
                  <a:ext uri="{FF2B5EF4-FFF2-40B4-BE49-F238E27FC236}">
                    <a16:creationId xmlns="" xmlns:a16="http://schemas.microsoft.com/office/drawing/2014/main" id="{33C12E26-D127-6D4C-A761-75D92C75E077}"/>
                  </a:ext>
                </a:extLst>
              </p:cNvPr>
              <p:cNvSpPr>
                <a:spLocks/>
              </p:cNvSpPr>
              <p:nvPr/>
            </p:nvSpPr>
            <p:spPr bwMode="gray">
              <a:xfrm>
                <a:off x="5942921" y="3719947"/>
                <a:ext cx="261608" cy="481358"/>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solidFill>
              <a:ln>
                <a:solidFill>
                  <a:schemeClr val="tx2"/>
                </a:solidFill>
              </a:ln>
              <a:extLst/>
            </p:spPr>
            <p:txBody>
              <a:bodyPr vert="horz" wrap="square" lIns="66481" tIns="33241" rIns="66481" bIns="33241" numCol="1" anchor="t" anchorCtr="0" compatLnSpc="1">
                <a:prstTxWarp prst="textNoShape">
                  <a:avLst/>
                </a:prstTxWarp>
              </a:bodyPr>
              <a:lstStyle/>
              <a:p>
                <a:pPr fontAlgn="auto">
                  <a:spcBef>
                    <a:spcPts val="0"/>
                  </a:spcBef>
                  <a:spcAft>
                    <a:spcPts val="0"/>
                  </a:spcAft>
                </a:pPr>
                <a:endParaRPr lang="en-US" sz="1350" b="0" dirty="0">
                  <a:solidFill>
                    <a:srgbClr val="6E6F73"/>
                  </a:solidFill>
                  <a:latin typeface="Calibri" panose="020F0502020204030204"/>
                  <a:ea typeface=""/>
                  <a:cs typeface=""/>
                </a:endParaRPr>
              </a:p>
            </p:txBody>
          </p:sp>
          <p:sp>
            <p:nvSpPr>
              <p:cNvPr id="44" name="Freeform 95">
                <a:extLst>
                  <a:ext uri="{FF2B5EF4-FFF2-40B4-BE49-F238E27FC236}">
                    <a16:creationId xmlns="" xmlns:a16="http://schemas.microsoft.com/office/drawing/2014/main" id="{686CF434-71FD-DD46-8B02-99841613A8A0}"/>
                  </a:ext>
                </a:extLst>
              </p:cNvPr>
              <p:cNvSpPr>
                <a:spLocks/>
              </p:cNvSpPr>
              <p:nvPr/>
            </p:nvSpPr>
            <p:spPr bwMode="gray">
              <a:xfrm>
                <a:off x="6059346" y="3830825"/>
                <a:ext cx="85417" cy="269915"/>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6481" tIns="33241" rIns="66481" bIns="33241" numCol="1" anchor="t" anchorCtr="0" compatLnSpc="1">
                <a:prstTxWarp prst="textNoShape">
                  <a:avLst/>
                </a:prstTxWarp>
              </a:bodyPr>
              <a:lstStyle/>
              <a:p>
                <a:pPr fontAlgn="auto">
                  <a:spcBef>
                    <a:spcPts val="0"/>
                  </a:spcBef>
                  <a:spcAft>
                    <a:spcPts val="0"/>
                  </a:spcAft>
                </a:pPr>
                <a:endParaRPr lang="en-US" sz="1350" b="0" dirty="0">
                  <a:solidFill>
                    <a:srgbClr val="6E6F73"/>
                  </a:solidFill>
                  <a:latin typeface="Calibri" panose="020F0502020204030204"/>
                  <a:ea typeface=""/>
                  <a:cs typeface=""/>
                </a:endParaRPr>
              </a:p>
            </p:txBody>
          </p:sp>
        </p:grpSp>
      </p:grpSp>
      <p:grpSp>
        <p:nvGrpSpPr>
          <p:cNvPr id="45" name="组合 44">
            <a:extLst>
              <a:ext uri="{FF2B5EF4-FFF2-40B4-BE49-F238E27FC236}">
                <a16:creationId xmlns="" xmlns:a16="http://schemas.microsoft.com/office/drawing/2014/main" id="{869B531B-8A84-4D45-9453-6BA96385DB84}"/>
              </a:ext>
            </a:extLst>
          </p:cNvPr>
          <p:cNvGrpSpPr/>
          <p:nvPr/>
        </p:nvGrpSpPr>
        <p:grpSpPr>
          <a:xfrm>
            <a:off x="3149572" y="4725157"/>
            <a:ext cx="1536173" cy="900247"/>
            <a:chOff x="8258174" y="1204619"/>
            <a:chExt cx="2048230" cy="1200329"/>
          </a:xfrm>
        </p:grpSpPr>
        <p:sp>
          <p:nvSpPr>
            <p:cNvPr id="46" name="矩形 45">
              <a:extLst>
                <a:ext uri="{FF2B5EF4-FFF2-40B4-BE49-F238E27FC236}">
                  <a16:creationId xmlns="" xmlns:a16="http://schemas.microsoft.com/office/drawing/2014/main" id="{A5FD4314-1064-D146-B802-8C62F0575479}"/>
                </a:ext>
              </a:extLst>
            </p:cNvPr>
            <p:cNvSpPr/>
            <p:nvPr/>
          </p:nvSpPr>
          <p:spPr>
            <a:xfrm>
              <a:off x="8340209" y="1204620"/>
              <a:ext cx="1966195" cy="1107996"/>
            </a:xfrm>
            <a:prstGeom prst="rect">
              <a:avLst/>
            </a:prstGeom>
          </p:spPr>
          <p:txBody>
            <a:bodyPr wrap="square">
              <a:spAutoFit/>
            </a:bodyPr>
            <a:lstStyle/>
            <a:p>
              <a:pPr fontAlgn="auto">
                <a:spcBef>
                  <a:spcPts val="0"/>
                </a:spcBef>
                <a:spcAft>
                  <a:spcPts val="0"/>
                </a:spcAft>
              </a:pPr>
              <a:r>
                <a:rPr kumimoji="1" lang="en-US" altLang="zh-CN" dirty="0">
                  <a:solidFill>
                    <a:prstClr val="black"/>
                  </a:solidFill>
                  <a:latin typeface="Calibri" panose="020F0502020204030204"/>
                  <a:ea typeface="DengXian" charset="-122"/>
                  <a:cs typeface=""/>
                </a:rPr>
                <a:t>Too scant to train or to parameterize a statistical learning model</a:t>
              </a:r>
              <a:endParaRPr kumimoji="1" lang="zh-CN" altLang="en-US" dirty="0">
                <a:solidFill>
                  <a:prstClr val="black"/>
                </a:solidFill>
                <a:latin typeface="Calibri" panose="020F0502020204030204"/>
                <a:ea typeface="DengXian" charset="-122"/>
                <a:cs typeface=""/>
              </a:endParaRPr>
            </a:p>
          </p:txBody>
        </p:sp>
        <p:sp>
          <p:nvSpPr>
            <p:cNvPr id="47" name="矩形 46">
              <a:extLst>
                <a:ext uri="{FF2B5EF4-FFF2-40B4-BE49-F238E27FC236}">
                  <a16:creationId xmlns="" xmlns:a16="http://schemas.microsoft.com/office/drawing/2014/main" id="{3C5B606D-3AA8-D846-8653-6D85A50ACB2F}"/>
                </a:ext>
              </a:extLst>
            </p:cNvPr>
            <p:cNvSpPr/>
            <p:nvPr/>
          </p:nvSpPr>
          <p:spPr>
            <a:xfrm>
              <a:off x="8258174" y="1204619"/>
              <a:ext cx="2048228" cy="1200329"/>
            </a:xfrm>
            <a:prstGeom prst="rect">
              <a:avLst/>
            </a:prstGeom>
            <a:noFill/>
            <a:ln w="47625">
              <a:solidFill>
                <a:schemeClr val="accent1">
                  <a:lumMod val="50000"/>
                  <a:alpha val="7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fontAlgn="auto">
                <a:spcBef>
                  <a:spcPts val="0"/>
                </a:spcBef>
                <a:spcAft>
                  <a:spcPts val="0"/>
                </a:spcAft>
              </a:pPr>
              <a:endParaRPr kumimoji="1" lang="zh-CN" altLang="en-US" dirty="0">
                <a:solidFill>
                  <a:srgbClr val="4472C4">
                    <a:lumMod val="50000"/>
                  </a:srgbClr>
                </a:solidFill>
              </a:endParaRPr>
            </a:p>
          </p:txBody>
        </p:sp>
      </p:grpSp>
      <mc:AlternateContent xmlns:mc="http://schemas.openxmlformats.org/markup-compatibility/2006" xmlns:a14="http://schemas.microsoft.com/office/drawing/2010/main">
        <mc:Choice Requires="a14">
          <p:sp>
            <p:nvSpPr>
              <p:cNvPr id="51" name="矩形 50">
                <a:extLst>
                  <a:ext uri="{FF2B5EF4-FFF2-40B4-BE49-F238E27FC236}">
                    <a16:creationId xmlns="" xmlns:a16="http://schemas.microsoft.com/office/drawing/2014/main" id="{BE177D1D-81BB-FF41-839D-304E031A6E23}"/>
                  </a:ext>
                </a:extLst>
              </p:cNvPr>
              <p:cNvSpPr/>
              <p:nvPr/>
            </p:nvSpPr>
            <p:spPr>
              <a:xfrm>
                <a:off x="869712" y="4817491"/>
                <a:ext cx="1788467" cy="784830"/>
              </a:xfrm>
              <a:prstGeom prst="rect">
                <a:avLst/>
              </a:prstGeom>
            </p:spPr>
            <p:txBody>
              <a:bodyPr wrap="square">
                <a:spAutoFit/>
              </a:bodyPr>
              <a:lstStyle/>
              <a:p>
                <a:pPr fontAlgn="auto">
                  <a:spcBef>
                    <a:spcPts val="0"/>
                  </a:spcBef>
                  <a:spcAft>
                    <a:spcPts val="0"/>
                  </a:spcAft>
                </a:pPr>
                <a:r>
                  <a:rPr kumimoji="1" lang="en-US" altLang="zh-CN" sz="1100" dirty="0">
                    <a:solidFill>
                      <a:srgbClr val="A5A5A5">
                        <a:lumMod val="75000"/>
                      </a:srgbClr>
                    </a:solidFill>
                    <a:latin typeface="Calibri" panose="020F0502020204030204"/>
                    <a:ea typeface="DengXian" charset="-122"/>
                    <a:cs typeface=""/>
                  </a:rPr>
                  <a:t>experimental </a:t>
                </a:r>
                <a14:m>
                  <m:oMath xmlns:m="http://schemas.openxmlformats.org/officeDocument/2006/math">
                    <m:r>
                      <a:rPr kumimoji="1" lang="en-US" altLang="zh-CN" sz="1100" i="1">
                        <a:solidFill>
                          <a:srgbClr val="A5A5A5">
                            <a:lumMod val="75000"/>
                          </a:srgbClr>
                        </a:solidFill>
                        <a:latin typeface="Cambria Math" charset="0"/>
                        <a:ea typeface="Cambria Math" charset="0"/>
                        <a:cs typeface="Cambria Math" charset="0"/>
                      </a:rPr>
                      <m:t>∆</m:t>
                    </m:r>
                  </m:oMath>
                </a14:m>
                <a:r>
                  <a:rPr kumimoji="1" lang="en-US" altLang="zh-CN" sz="1100" dirty="0">
                    <a:solidFill>
                      <a:srgbClr val="A5A5A5">
                        <a:lumMod val="75000"/>
                      </a:srgbClr>
                    </a:solidFill>
                    <a:latin typeface="Calibri" panose="020F0502020204030204"/>
                    <a:ea typeface="DengXian" charset="-122"/>
                    <a:cs typeface=""/>
                  </a:rPr>
                  <a:t>BA records of human protein  from Platinum Dataset</a:t>
                </a:r>
              </a:p>
              <a:p>
                <a:pPr fontAlgn="auto">
                  <a:spcBef>
                    <a:spcPts val="0"/>
                  </a:spcBef>
                  <a:spcAft>
                    <a:spcPts val="0"/>
                  </a:spcAft>
                </a:pPr>
                <a:r>
                  <a:rPr kumimoji="1" lang="en-US" altLang="zh-CN" sz="1100" dirty="0">
                    <a:solidFill>
                      <a:srgbClr val="A5A5A5">
                        <a:lumMod val="75000"/>
                      </a:srgbClr>
                    </a:solidFill>
                    <a:latin typeface="Calibri" panose="020F0502020204030204"/>
                    <a:ea typeface="DengXian" charset="-122"/>
                    <a:cs typeface=""/>
                  </a:rPr>
                  <a:t>(gold-standard for </a:t>
                </a:r>
                <a14:m>
                  <m:oMath xmlns:m="http://schemas.openxmlformats.org/officeDocument/2006/math">
                    <m:r>
                      <a:rPr kumimoji="1" lang="en-US" altLang="zh-CN" sz="1100" i="1">
                        <a:solidFill>
                          <a:srgbClr val="A5A5A5">
                            <a:lumMod val="75000"/>
                          </a:srgbClr>
                        </a:solidFill>
                        <a:latin typeface="Cambria Math" charset="0"/>
                        <a:ea typeface="Cambria Math" charset="0"/>
                        <a:cs typeface="Cambria Math" charset="0"/>
                      </a:rPr>
                      <m:t>∆</m:t>
                    </m:r>
                  </m:oMath>
                </a14:m>
                <a:r>
                  <a:rPr kumimoji="1" lang="en-US" altLang="zh-CN" sz="1100" dirty="0">
                    <a:solidFill>
                      <a:srgbClr val="A5A5A5">
                        <a:lumMod val="75000"/>
                      </a:srgbClr>
                    </a:solidFill>
                    <a:latin typeface="Calibri" panose="020F0502020204030204"/>
                    <a:ea typeface="DengXian" charset="-122"/>
                    <a:cs typeface=""/>
                  </a:rPr>
                  <a:t>BA )</a:t>
                </a:r>
              </a:p>
            </p:txBody>
          </p:sp>
        </mc:Choice>
        <mc:Fallback xmlns="">
          <p:sp>
            <p:nvSpPr>
              <p:cNvPr id="51" name="矩形 50">
                <a:extLst>
                  <a:ext uri="{FF2B5EF4-FFF2-40B4-BE49-F238E27FC236}">
                    <a16:creationId xmlns:a16="http://schemas.microsoft.com/office/drawing/2014/main" xmlns:a14="http://schemas.microsoft.com/office/drawing/2010/main" xmlns="" id="{BE177D1D-81BB-FF41-839D-304E031A6E23}"/>
                  </a:ext>
                </a:extLst>
              </p:cNvPr>
              <p:cNvSpPr>
                <a:spLocks noRot="1" noChangeAspect="1" noMove="1" noResize="1" noEditPoints="1" noAdjustHandles="1" noChangeArrowheads="1" noChangeShapeType="1" noTextEdit="1"/>
              </p:cNvSpPr>
              <p:nvPr/>
            </p:nvSpPr>
            <p:spPr>
              <a:xfrm>
                <a:off x="869712" y="4817491"/>
                <a:ext cx="1788467" cy="784830"/>
              </a:xfrm>
              <a:prstGeom prst="rect">
                <a:avLst/>
              </a:prstGeom>
              <a:blipFill rotWithShape="0">
                <a:blip r:embed="rId6"/>
                <a:stretch>
                  <a:fillRect b="-2326"/>
                </a:stretch>
              </a:blipFill>
            </p:spPr>
            <p:txBody>
              <a:bodyPr/>
              <a:lstStyle/>
              <a:p>
                <a:r>
                  <a:rPr lang="en-US">
                    <a:noFill/>
                  </a:rPr>
                  <a:t> </a:t>
                </a:r>
              </a:p>
            </p:txBody>
          </p:sp>
        </mc:Fallback>
      </mc:AlternateContent>
      <p:cxnSp>
        <p:nvCxnSpPr>
          <p:cNvPr id="52" name="直线连接符 51">
            <a:extLst>
              <a:ext uri="{FF2B5EF4-FFF2-40B4-BE49-F238E27FC236}">
                <a16:creationId xmlns="" xmlns:a16="http://schemas.microsoft.com/office/drawing/2014/main" id="{B9797871-1CC6-A94B-BB86-85E802537A58}"/>
              </a:ext>
            </a:extLst>
          </p:cNvPr>
          <p:cNvCxnSpPr>
            <a:cxnSpLocks/>
          </p:cNvCxnSpPr>
          <p:nvPr/>
        </p:nvCxnSpPr>
        <p:spPr>
          <a:xfrm>
            <a:off x="4685741" y="1586045"/>
            <a:ext cx="0" cy="2798531"/>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57" name="直线连接符 56">
            <a:extLst>
              <a:ext uri="{FF2B5EF4-FFF2-40B4-BE49-F238E27FC236}">
                <a16:creationId xmlns="" xmlns:a16="http://schemas.microsoft.com/office/drawing/2014/main" id="{511AA6A6-2407-AF4C-879C-6B5892C8AE87}"/>
              </a:ext>
            </a:extLst>
          </p:cNvPr>
          <p:cNvCxnSpPr>
            <a:cxnSpLocks/>
          </p:cNvCxnSpPr>
          <p:nvPr/>
        </p:nvCxnSpPr>
        <p:spPr>
          <a:xfrm>
            <a:off x="1584586" y="2598772"/>
            <a:ext cx="1564222" cy="0"/>
          </a:xfrm>
          <a:prstGeom prst="line">
            <a:avLst/>
          </a:prstGeom>
          <a:ln>
            <a:solidFill>
              <a:schemeClr val="accent3">
                <a:lumMod val="60000"/>
                <a:lumOff val="40000"/>
              </a:schemeClr>
            </a:solidFill>
            <a:prstDash val="sysDash"/>
          </a:ln>
        </p:spPr>
        <p:style>
          <a:lnRef idx="3">
            <a:schemeClr val="accent3"/>
          </a:lnRef>
          <a:fillRef idx="0">
            <a:schemeClr val="accent3"/>
          </a:fillRef>
          <a:effectRef idx="2">
            <a:schemeClr val="accent3"/>
          </a:effectRef>
          <a:fontRef idx="minor">
            <a:schemeClr val="tx1"/>
          </a:fontRef>
        </p:style>
      </p:cxnSp>
      <p:cxnSp>
        <p:nvCxnSpPr>
          <p:cNvPr id="64" name="直线连接符 63">
            <a:extLst>
              <a:ext uri="{FF2B5EF4-FFF2-40B4-BE49-F238E27FC236}">
                <a16:creationId xmlns="" xmlns:a16="http://schemas.microsoft.com/office/drawing/2014/main" id="{934E24C3-EE1F-AA46-B559-307ED5D509D3}"/>
              </a:ext>
            </a:extLst>
          </p:cNvPr>
          <p:cNvCxnSpPr>
            <a:cxnSpLocks/>
          </p:cNvCxnSpPr>
          <p:nvPr/>
        </p:nvCxnSpPr>
        <p:spPr>
          <a:xfrm>
            <a:off x="1584585" y="3167191"/>
            <a:ext cx="2125298" cy="0"/>
          </a:xfrm>
          <a:prstGeom prst="line">
            <a:avLst/>
          </a:prstGeom>
          <a:ln>
            <a:solidFill>
              <a:schemeClr val="accent3">
                <a:lumMod val="60000"/>
                <a:lumOff val="40000"/>
              </a:schemeClr>
            </a:solidFill>
            <a:prstDash val="sysDash"/>
          </a:ln>
        </p:spPr>
        <p:style>
          <a:lnRef idx="3">
            <a:schemeClr val="accent3"/>
          </a:lnRef>
          <a:fillRef idx="0">
            <a:schemeClr val="accent3"/>
          </a:fillRef>
          <a:effectRef idx="2">
            <a:schemeClr val="accent3"/>
          </a:effectRef>
          <a:fontRef idx="minor">
            <a:schemeClr val="tx1"/>
          </a:fontRef>
        </p:style>
      </p:cxnSp>
      <p:cxnSp>
        <p:nvCxnSpPr>
          <p:cNvPr id="65" name="直线连接符 64">
            <a:extLst>
              <a:ext uri="{FF2B5EF4-FFF2-40B4-BE49-F238E27FC236}">
                <a16:creationId xmlns="" xmlns:a16="http://schemas.microsoft.com/office/drawing/2014/main" id="{19FE2311-0B5A-7E44-8458-B5AA33546CBD}"/>
              </a:ext>
            </a:extLst>
          </p:cNvPr>
          <p:cNvCxnSpPr>
            <a:cxnSpLocks/>
          </p:cNvCxnSpPr>
          <p:nvPr/>
        </p:nvCxnSpPr>
        <p:spPr>
          <a:xfrm flipV="1">
            <a:off x="1584584" y="3717717"/>
            <a:ext cx="1815941" cy="1"/>
          </a:xfrm>
          <a:prstGeom prst="line">
            <a:avLst/>
          </a:prstGeom>
          <a:ln>
            <a:solidFill>
              <a:schemeClr val="accent3">
                <a:lumMod val="60000"/>
                <a:lumOff val="40000"/>
              </a:schemeClr>
            </a:solidFill>
            <a:prstDash val="sysDash"/>
          </a:ln>
        </p:spPr>
        <p:style>
          <a:lnRef idx="3">
            <a:schemeClr val="accent3"/>
          </a:lnRef>
          <a:fillRef idx="0">
            <a:schemeClr val="accent3"/>
          </a:fillRef>
          <a:effectRef idx="2">
            <a:schemeClr val="accent3"/>
          </a:effectRef>
          <a:fontRef idx="minor">
            <a:schemeClr val="tx1"/>
          </a:fontRef>
        </p:style>
      </p:cxnSp>
      <p:cxnSp>
        <p:nvCxnSpPr>
          <p:cNvPr id="69" name="直线连接符 68">
            <a:extLst>
              <a:ext uri="{FF2B5EF4-FFF2-40B4-BE49-F238E27FC236}">
                <a16:creationId xmlns="" xmlns:a16="http://schemas.microsoft.com/office/drawing/2014/main" id="{5C806E15-7DCE-5344-BEA8-2393EF9AA0A7}"/>
              </a:ext>
            </a:extLst>
          </p:cNvPr>
          <p:cNvCxnSpPr>
            <a:cxnSpLocks/>
          </p:cNvCxnSpPr>
          <p:nvPr/>
        </p:nvCxnSpPr>
        <p:spPr>
          <a:xfrm>
            <a:off x="1584584" y="4273013"/>
            <a:ext cx="1830735" cy="0"/>
          </a:xfrm>
          <a:prstGeom prst="line">
            <a:avLst/>
          </a:prstGeom>
          <a:ln>
            <a:solidFill>
              <a:schemeClr val="accent3">
                <a:lumMod val="60000"/>
                <a:lumOff val="40000"/>
              </a:schemeClr>
            </a:solidFill>
            <a:prstDash val="sysDash"/>
          </a:ln>
        </p:spPr>
        <p:style>
          <a:lnRef idx="3">
            <a:schemeClr val="accent3"/>
          </a:lnRef>
          <a:fillRef idx="0">
            <a:schemeClr val="accent3"/>
          </a:fillRef>
          <a:effectRef idx="2">
            <a:schemeClr val="accent3"/>
          </a:effectRef>
          <a:fontRef idx="minor">
            <a:schemeClr val="tx1"/>
          </a:fontRef>
        </p:style>
      </p:cxnSp>
      <p:sp>
        <p:nvSpPr>
          <p:cNvPr id="2" name="TextBox 1"/>
          <p:cNvSpPr txBox="1"/>
          <p:nvPr/>
        </p:nvSpPr>
        <p:spPr>
          <a:xfrm>
            <a:off x="811365" y="191193"/>
            <a:ext cx="7736413" cy="338554"/>
          </a:xfrm>
          <a:prstGeom prst="rect">
            <a:avLst/>
          </a:prstGeom>
          <a:noFill/>
        </p:spPr>
        <p:txBody>
          <a:bodyPr wrap="none" rtlCol="0">
            <a:spAutoFit/>
          </a:bodyPr>
          <a:lstStyle/>
          <a:p>
            <a:r>
              <a:rPr lang="en-US" sz="1600" dirty="0" smtClean="0"/>
              <a:t>Example of Hybrid #2: Integrating Physical Knowledge </a:t>
            </a:r>
            <a:r>
              <a:rPr lang="en-US" sz="1600" smtClean="0"/>
              <a:t>into Machine Learning</a:t>
            </a:r>
            <a:endParaRPr lang="en-US" sz="1600" dirty="0"/>
          </a:p>
        </p:txBody>
      </p:sp>
    </p:spTree>
    <p:extLst>
      <p:ext uri="{BB962C8B-B14F-4D97-AF65-F5344CB8AC3E}">
        <p14:creationId xmlns:p14="http://schemas.microsoft.com/office/powerpoint/2010/main" val="293885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a:extLst>
              <a:ext uri="{FF2B5EF4-FFF2-40B4-BE49-F238E27FC236}">
                <a16:creationId xmlns="" xmlns:a16="http://schemas.microsoft.com/office/drawing/2014/main" id="{2209F828-F54D-E547-98E3-CF63B333138C}"/>
              </a:ext>
            </a:extLst>
          </p:cNvPr>
          <p:cNvSpPr/>
          <p:nvPr/>
        </p:nvSpPr>
        <p:spPr>
          <a:xfrm>
            <a:off x="6907160" y="2182225"/>
            <a:ext cx="1723884" cy="640424"/>
          </a:xfrm>
          <a:prstGeom prst="roundRect">
            <a:avLst/>
          </a:prstGeom>
          <a:noFill/>
          <a:ln w="47625">
            <a:solidFill>
              <a:schemeClr val="accent5">
                <a:lumMod val="60000"/>
                <a:lumOff val="4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fontAlgn="auto">
              <a:lnSpc>
                <a:spcPct val="150000"/>
              </a:lnSpc>
              <a:spcBef>
                <a:spcPts val="0"/>
              </a:spcBef>
              <a:spcAft>
                <a:spcPts val="0"/>
              </a:spcAft>
            </a:pPr>
            <a:endParaRPr kumimoji="1" lang="en-US" altLang="zh-CN" sz="900" dirty="0">
              <a:solidFill>
                <a:srgbClr val="002060"/>
              </a:solidFill>
            </a:endParaRPr>
          </a:p>
        </p:txBody>
      </p:sp>
      <p:pic>
        <p:nvPicPr>
          <p:cNvPr id="73" name="图片 72">
            <a:extLst>
              <a:ext uri="{FF2B5EF4-FFF2-40B4-BE49-F238E27FC236}">
                <a16:creationId xmlns="" xmlns:a16="http://schemas.microsoft.com/office/drawing/2014/main" id="{0E21D8B4-F0EF-6547-9D39-C604F8F83798}"/>
              </a:ext>
            </a:extLst>
          </p:cNvPr>
          <p:cNvPicPr/>
          <p:nvPr/>
        </p:nvPicPr>
        <p:blipFill>
          <a:blip r:embed="rId3">
            <a:extLst>
              <a:ext uri="{28A0092B-C50C-407E-A947-70E740481C1C}">
                <a14:useLocalDpi xmlns:a14="http://schemas.microsoft.com/office/drawing/2010/main" val="0"/>
              </a:ext>
            </a:extLst>
          </a:blip>
          <a:stretch>
            <a:fillRect/>
          </a:stretch>
        </p:blipFill>
        <p:spPr>
          <a:xfrm>
            <a:off x="214264" y="1377097"/>
            <a:ext cx="5845321" cy="4326622"/>
          </a:xfrm>
          <a:prstGeom prst="rect">
            <a:avLst/>
          </a:prstGeom>
        </p:spPr>
      </p:pic>
      <p:sp>
        <p:nvSpPr>
          <p:cNvPr id="76" name="矩形 75">
            <a:extLst>
              <a:ext uri="{FF2B5EF4-FFF2-40B4-BE49-F238E27FC236}">
                <a16:creationId xmlns="" xmlns:a16="http://schemas.microsoft.com/office/drawing/2014/main" id="{4A3211CF-BD08-8E4C-964F-AED645DB9676}"/>
              </a:ext>
            </a:extLst>
          </p:cNvPr>
          <p:cNvSpPr/>
          <p:nvPr/>
        </p:nvSpPr>
        <p:spPr>
          <a:xfrm rot="5400000">
            <a:off x="5336078" y="4739514"/>
            <a:ext cx="1845377" cy="207749"/>
          </a:xfrm>
          <a:prstGeom prst="rect">
            <a:avLst/>
          </a:prstGeom>
        </p:spPr>
        <p:txBody>
          <a:bodyPr wrap="none">
            <a:spAutoFit/>
          </a:bodyPr>
          <a:lstStyle/>
          <a:p>
            <a:pPr fontAlgn="auto">
              <a:spcBef>
                <a:spcPts val="0"/>
              </a:spcBef>
              <a:spcAft>
                <a:spcPts val="0"/>
              </a:spcAft>
            </a:pPr>
            <a:r>
              <a:rPr kumimoji="1" lang="en-US" altLang="zh-CN" sz="750" b="0" dirty="0">
                <a:solidFill>
                  <a:prstClr val="black"/>
                </a:solidFill>
                <a:latin typeface="等线" panose="020F0502020204030204"/>
                <a:ea typeface="等线" charset="-122"/>
                <a:cs typeface=""/>
              </a:rPr>
              <a:t>Wang </a:t>
            </a:r>
            <a:r>
              <a:rPr kumimoji="1" lang="en-US" altLang="zh-CN" sz="750" b="0" i="1" dirty="0">
                <a:solidFill>
                  <a:prstClr val="black"/>
                </a:solidFill>
                <a:latin typeface="等线" panose="020F0502020204030204"/>
                <a:ea typeface="等线" charset="-122"/>
                <a:cs typeface=""/>
              </a:rPr>
              <a:t>et al</a:t>
            </a:r>
            <a:r>
              <a:rPr kumimoji="1" lang="en-US" altLang="zh-CN" sz="750" b="0" dirty="0">
                <a:solidFill>
                  <a:prstClr val="black"/>
                </a:solidFill>
                <a:latin typeface="等线" panose="020F0502020204030204"/>
                <a:ea typeface="等线" charset="-122"/>
                <a:cs typeface=""/>
              </a:rPr>
              <a:t>., accepted by </a:t>
            </a:r>
            <a:r>
              <a:rPr kumimoji="1" lang="en-US" altLang="zh-CN" sz="750" b="0" i="1" dirty="0">
                <a:solidFill>
                  <a:prstClr val="black"/>
                </a:solidFill>
                <a:latin typeface="等线" panose="020F0502020204030204"/>
                <a:ea typeface="等线" charset="-122"/>
                <a:cs typeface=""/>
              </a:rPr>
              <a:t>Structure</a:t>
            </a:r>
            <a:r>
              <a:rPr kumimoji="1" lang="en-US" altLang="zh-CN" sz="750" b="0" dirty="0">
                <a:solidFill>
                  <a:prstClr val="black"/>
                </a:solidFill>
                <a:latin typeface="等线" panose="020F0502020204030204"/>
                <a:ea typeface="等线" charset="-122"/>
                <a:cs typeface=""/>
              </a:rPr>
              <a:t>, 2019</a:t>
            </a:r>
            <a:endParaRPr kumimoji="1" lang="zh-CN" altLang="en-US" sz="750" b="0" dirty="0">
              <a:solidFill>
                <a:prstClr val="black"/>
              </a:solidFill>
              <a:latin typeface="等线" panose="020F0502020204030204"/>
              <a:ea typeface="等线" charset="-122"/>
              <a:cs typeface=""/>
            </a:endParaRPr>
          </a:p>
        </p:txBody>
      </p:sp>
      <p:sp>
        <p:nvSpPr>
          <p:cNvPr id="77" name="文本框 76">
            <a:extLst>
              <a:ext uri="{FF2B5EF4-FFF2-40B4-BE49-F238E27FC236}">
                <a16:creationId xmlns="" xmlns:a16="http://schemas.microsoft.com/office/drawing/2014/main" id="{434881FD-53A5-8C40-9638-9C7A78319A6E}"/>
              </a:ext>
            </a:extLst>
          </p:cNvPr>
          <p:cNvSpPr txBox="1"/>
          <p:nvPr/>
        </p:nvSpPr>
        <p:spPr>
          <a:xfrm>
            <a:off x="214264" y="1019300"/>
            <a:ext cx="8301086" cy="323165"/>
          </a:xfrm>
          <a:prstGeom prst="rect">
            <a:avLst/>
          </a:prstGeom>
          <a:noFill/>
        </p:spPr>
        <p:txBody>
          <a:bodyPr wrap="square" rtlCol="0">
            <a:spAutoFit/>
          </a:bodyPr>
          <a:lstStyle/>
          <a:p>
            <a:pPr fontAlgn="auto">
              <a:spcBef>
                <a:spcPts val="0"/>
              </a:spcBef>
              <a:spcAft>
                <a:spcPts val="0"/>
              </a:spcAft>
            </a:pPr>
            <a:r>
              <a:rPr kumimoji="1" lang="en-US" altLang="zh-CN" sz="1500" dirty="0">
                <a:solidFill>
                  <a:prstClr val="black"/>
                </a:solidFill>
                <a:latin typeface="Helvetica" pitchFamily="2" charset="0"/>
                <a:ea typeface="等线" charset="-122"/>
                <a:cs typeface=""/>
              </a:rPr>
              <a:t>Framework of the GenoDock Project -  from Dataset Preparation to Model Construction</a:t>
            </a:r>
            <a:endParaRPr kumimoji="1" lang="zh-CN" altLang="en-US" sz="1500" i="1" dirty="0">
              <a:solidFill>
                <a:prstClr val="black"/>
              </a:solidFill>
              <a:latin typeface="Helvetica" pitchFamily="2" charset="0"/>
              <a:ea typeface="等线" charset="-122"/>
              <a:cs typeface=""/>
            </a:endParaRPr>
          </a:p>
        </p:txBody>
      </p:sp>
      <p:cxnSp>
        <p:nvCxnSpPr>
          <p:cNvPr id="7" name="直线连接符 6">
            <a:extLst>
              <a:ext uri="{FF2B5EF4-FFF2-40B4-BE49-F238E27FC236}">
                <a16:creationId xmlns="" xmlns:a16="http://schemas.microsoft.com/office/drawing/2014/main" id="{52F163BE-B8D6-3644-A24D-AB61BFEFEB35}"/>
              </a:ext>
            </a:extLst>
          </p:cNvPr>
          <p:cNvCxnSpPr/>
          <p:nvPr/>
        </p:nvCxnSpPr>
        <p:spPr>
          <a:xfrm>
            <a:off x="255616" y="1357859"/>
            <a:ext cx="8435714" cy="0"/>
          </a:xfrm>
          <a:prstGeom prst="line">
            <a:avLst/>
          </a:prstGeom>
          <a:ln/>
        </p:spPr>
        <p:style>
          <a:lnRef idx="3">
            <a:schemeClr val="accent3"/>
          </a:lnRef>
          <a:fillRef idx="0">
            <a:schemeClr val="accent3"/>
          </a:fillRef>
          <a:effectRef idx="2">
            <a:schemeClr val="accent3"/>
          </a:effectRef>
          <a:fontRef idx="minor">
            <a:schemeClr val="tx1"/>
          </a:fontRef>
        </p:style>
      </p:cxnSp>
      <p:sp>
        <p:nvSpPr>
          <p:cNvPr id="9" name="Oval 345">
            <a:extLst>
              <a:ext uri="{FF2B5EF4-FFF2-40B4-BE49-F238E27FC236}">
                <a16:creationId xmlns="" xmlns:a16="http://schemas.microsoft.com/office/drawing/2014/main" id="{D7CA453D-0609-5342-A672-7DC04212FF13}"/>
              </a:ext>
            </a:extLst>
          </p:cNvPr>
          <p:cNvSpPr>
            <a:spLocks noChangeArrowheads="1"/>
          </p:cNvSpPr>
          <p:nvPr/>
        </p:nvSpPr>
        <p:spPr bwMode="auto">
          <a:xfrm>
            <a:off x="6637221" y="1904101"/>
            <a:ext cx="354530" cy="361383"/>
          </a:xfrm>
          <a:prstGeom prst="ellipse">
            <a:avLst/>
          </a:prstGeom>
          <a:solidFill>
            <a:schemeClr val="accent5">
              <a:lumMod val="75000"/>
              <a:alpha val="70000"/>
            </a:schemeClr>
          </a:solidFill>
          <a:ln w="28575" cap="rnd" cmpd="sng" algn="ctr">
            <a:solidFill>
              <a:schemeClr val="accent5">
                <a:lumMod val="50000"/>
                <a:alpha val="6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fontAlgn="auto">
              <a:lnSpc>
                <a:spcPct val="90000"/>
              </a:lnSpc>
              <a:spcBef>
                <a:spcPts val="0"/>
              </a:spcBef>
              <a:spcAft>
                <a:spcPts val="750"/>
              </a:spcAft>
            </a:pPr>
            <a:r>
              <a:rPr lang="en-US" sz="1800" dirty="0">
                <a:solidFill>
                  <a:srgbClr val="FFFFFF"/>
                </a:solidFill>
              </a:rPr>
              <a:t>a</a:t>
            </a:r>
          </a:p>
        </p:txBody>
      </p:sp>
      <p:sp>
        <p:nvSpPr>
          <p:cNvPr id="4" name="文本框 3">
            <a:extLst>
              <a:ext uri="{FF2B5EF4-FFF2-40B4-BE49-F238E27FC236}">
                <a16:creationId xmlns="" xmlns:a16="http://schemas.microsoft.com/office/drawing/2014/main" id="{D284E531-558D-AB44-A85B-FC5CB3F341CA}"/>
              </a:ext>
            </a:extLst>
          </p:cNvPr>
          <p:cNvSpPr txBox="1"/>
          <p:nvPr/>
        </p:nvSpPr>
        <p:spPr>
          <a:xfrm>
            <a:off x="7042953" y="2265484"/>
            <a:ext cx="1588091" cy="461665"/>
          </a:xfrm>
          <a:prstGeom prst="rect">
            <a:avLst/>
          </a:prstGeom>
          <a:noFill/>
        </p:spPr>
        <p:txBody>
          <a:bodyPr wrap="square" rtlCol="0">
            <a:spAutoFit/>
          </a:bodyPr>
          <a:lstStyle/>
          <a:p>
            <a:pPr fontAlgn="auto">
              <a:spcBef>
                <a:spcPts val="0"/>
              </a:spcBef>
              <a:spcAft>
                <a:spcPts val="0"/>
              </a:spcAft>
            </a:pPr>
            <a:r>
              <a:rPr lang="en-US" altLang="zh-CN" dirty="0">
                <a:solidFill>
                  <a:srgbClr val="A5A5A5">
                    <a:lumMod val="50000"/>
                  </a:srgbClr>
                </a:solidFill>
                <a:latin typeface="等线" panose="020F0502020204030204"/>
                <a:ea typeface="等线" charset="-122"/>
                <a:cs typeface=""/>
              </a:rPr>
              <a:t>collecting and processing raw data</a:t>
            </a:r>
            <a:endParaRPr kumimoji="1" lang="zh-CN" altLang="en-US" dirty="0">
              <a:solidFill>
                <a:srgbClr val="A5A5A5">
                  <a:lumMod val="50000"/>
                </a:srgbClr>
              </a:solidFill>
              <a:latin typeface="等线" panose="020F0502020204030204"/>
              <a:ea typeface="等线" charset="-122"/>
              <a:cs typeface=""/>
            </a:endParaRPr>
          </a:p>
        </p:txBody>
      </p:sp>
      <p:sp>
        <p:nvSpPr>
          <p:cNvPr id="14" name="圆角矩形 13">
            <a:extLst>
              <a:ext uri="{FF2B5EF4-FFF2-40B4-BE49-F238E27FC236}">
                <a16:creationId xmlns="" xmlns:a16="http://schemas.microsoft.com/office/drawing/2014/main" id="{905442A6-AF3D-124D-B35B-735FE5630541}"/>
              </a:ext>
            </a:extLst>
          </p:cNvPr>
          <p:cNvSpPr/>
          <p:nvPr/>
        </p:nvSpPr>
        <p:spPr>
          <a:xfrm>
            <a:off x="6907160" y="3387751"/>
            <a:ext cx="1723884" cy="640424"/>
          </a:xfrm>
          <a:prstGeom prst="roundRect">
            <a:avLst/>
          </a:prstGeom>
          <a:noFill/>
          <a:ln w="47625">
            <a:solidFill>
              <a:schemeClr val="accent5">
                <a:lumMod val="60000"/>
                <a:lumOff val="4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fontAlgn="auto">
              <a:lnSpc>
                <a:spcPct val="150000"/>
              </a:lnSpc>
              <a:spcBef>
                <a:spcPts val="0"/>
              </a:spcBef>
              <a:spcAft>
                <a:spcPts val="0"/>
              </a:spcAft>
            </a:pPr>
            <a:endParaRPr kumimoji="1" lang="en-US" altLang="zh-CN" sz="900" dirty="0">
              <a:solidFill>
                <a:srgbClr val="002060"/>
              </a:solidFill>
            </a:endParaRPr>
          </a:p>
        </p:txBody>
      </p:sp>
      <p:sp>
        <p:nvSpPr>
          <p:cNvPr id="15" name="Oval 345">
            <a:extLst>
              <a:ext uri="{FF2B5EF4-FFF2-40B4-BE49-F238E27FC236}">
                <a16:creationId xmlns="" xmlns:a16="http://schemas.microsoft.com/office/drawing/2014/main" id="{48F85330-56D1-6A43-8BF5-AA2C2D9E1D53}"/>
              </a:ext>
            </a:extLst>
          </p:cNvPr>
          <p:cNvSpPr>
            <a:spLocks noChangeArrowheads="1"/>
          </p:cNvSpPr>
          <p:nvPr/>
        </p:nvSpPr>
        <p:spPr bwMode="auto">
          <a:xfrm>
            <a:off x="6637220" y="3109628"/>
            <a:ext cx="354530" cy="361383"/>
          </a:xfrm>
          <a:prstGeom prst="ellipse">
            <a:avLst/>
          </a:prstGeom>
          <a:solidFill>
            <a:schemeClr val="accent5">
              <a:lumMod val="75000"/>
              <a:alpha val="70000"/>
            </a:schemeClr>
          </a:solidFill>
          <a:ln w="28575" cap="rnd" cmpd="sng" algn="ctr">
            <a:solidFill>
              <a:schemeClr val="accent5">
                <a:lumMod val="50000"/>
                <a:alpha val="6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fontAlgn="auto">
              <a:lnSpc>
                <a:spcPct val="90000"/>
              </a:lnSpc>
              <a:spcBef>
                <a:spcPts val="0"/>
              </a:spcBef>
              <a:spcAft>
                <a:spcPts val="750"/>
              </a:spcAft>
            </a:pPr>
            <a:r>
              <a:rPr lang="en-US" sz="1800" dirty="0">
                <a:solidFill>
                  <a:srgbClr val="FFFFFF"/>
                </a:solidFill>
              </a:rPr>
              <a:t>b</a:t>
            </a:r>
          </a:p>
        </p:txBody>
      </p:sp>
      <mc:AlternateContent xmlns:mc="http://schemas.openxmlformats.org/markup-compatibility/2006" xmlns:a14="http://schemas.microsoft.com/office/drawing/2010/main">
        <mc:Choice Requires="a14">
          <p:sp>
            <p:nvSpPr>
              <p:cNvPr id="16" name="文本框 15">
                <a:extLst>
                  <a:ext uri="{FF2B5EF4-FFF2-40B4-BE49-F238E27FC236}">
                    <a16:creationId xmlns="" xmlns:a16="http://schemas.microsoft.com/office/drawing/2014/main" id="{1FB4C32C-963E-A348-9247-5EBE0F810098}"/>
                  </a:ext>
                </a:extLst>
              </p:cNvPr>
              <p:cNvSpPr txBox="1"/>
              <p:nvPr/>
            </p:nvSpPr>
            <p:spPr>
              <a:xfrm>
                <a:off x="7042952" y="3471011"/>
                <a:ext cx="1588091" cy="461665"/>
              </a:xfrm>
              <a:prstGeom prst="rect">
                <a:avLst/>
              </a:prstGeom>
              <a:noFill/>
            </p:spPr>
            <p:txBody>
              <a:bodyPr wrap="square" rtlCol="0">
                <a:spAutoFit/>
              </a:bodyPr>
              <a:lstStyle/>
              <a:p>
                <a:pPr fontAlgn="auto">
                  <a:spcBef>
                    <a:spcPts val="0"/>
                  </a:spcBef>
                  <a:spcAft>
                    <a:spcPts val="0"/>
                  </a:spcAft>
                </a:pPr>
                <a:r>
                  <a:rPr kumimoji="1" lang="en-US" altLang="zh-CN" dirty="0">
                    <a:solidFill>
                      <a:srgbClr val="A5A5A5">
                        <a:lumMod val="50000"/>
                      </a:srgbClr>
                    </a:solidFill>
                    <a:latin typeface="等线" panose="020F0502020204030204"/>
                    <a:ea typeface="等线" charset="-122"/>
                    <a:cs typeface=""/>
                  </a:rPr>
                  <a:t>Ligand binding model for </a:t>
                </a:r>
                <a14:m>
                  <m:oMath xmlns:m="http://schemas.openxmlformats.org/officeDocument/2006/math">
                    <m:r>
                      <a:rPr kumimoji="1" lang="en-US" altLang="zh-CN" i="1">
                        <a:solidFill>
                          <a:srgbClr val="A5A5A5">
                            <a:lumMod val="50000"/>
                          </a:srgbClr>
                        </a:solidFill>
                        <a:latin typeface="Cambria Math" charset="0"/>
                        <a:ea typeface="Cambria Math" charset="0"/>
                        <a:cs typeface="Cambria Math" charset="0"/>
                      </a:rPr>
                      <m:t>∆ </m:t>
                    </m:r>
                  </m:oMath>
                </a14:m>
                <a:r>
                  <a:rPr kumimoji="1" lang="en-US" altLang="zh-CN" dirty="0">
                    <a:solidFill>
                      <a:srgbClr val="A5A5A5">
                        <a:lumMod val="50000"/>
                      </a:srgbClr>
                    </a:solidFill>
                    <a:latin typeface="等线" panose="020F0502020204030204"/>
                    <a:ea typeface="等线" charset="-122"/>
                    <a:cs typeface=""/>
                  </a:rPr>
                  <a:t>BA calc. </a:t>
                </a:r>
                <a:endParaRPr kumimoji="1" lang="zh-CN" altLang="en-US" dirty="0">
                  <a:solidFill>
                    <a:srgbClr val="A5A5A5">
                      <a:lumMod val="50000"/>
                    </a:srgbClr>
                  </a:solidFill>
                  <a:latin typeface="等线" panose="020F0502020204030204"/>
                  <a:ea typeface="等线" charset="-122"/>
                  <a:cs typeface=""/>
                </a:endParaRPr>
              </a:p>
            </p:txBody>
          </p:sp>
        </mc:Choice>
        <mc:Fallback xmlns="">
          <p:sp>
            <p:nvSpPr>
              <p:cNvPr id="16" name="文本框 15">
                <a:extLst>
                  <a:ext uri="{FF2B5EF4-FFF2-40B4-BE49-F238E27FC236}">
                    <a16:creationId xmlns:a16="http://schemas.microsoft.com/office/drawing/2014/main" xmlns:a14="http://schemas.microsoft.com/office/drawing/2010/main" xmlns="" id="{1FB4C32C-963E-A348-9247-5EBE0F810098}"/>
                  </a:ext>
                </a:extLst>
              </p:cNvPr>
              <p:cNvSpPr txBox="1">
                <a:spLocks noRot="1" noChangeAspect="1" noMove="1" noResize="1" noEditPoints="1" noAdjustHandles="1" noChangeArrowheads="1" noChangeShapeType="1" noTextEdit="1"/>
              </p:cNvSpPr>
              <p:nvPr/>
            </p:nvSpPr>
            <p:spPr>
              <a:xfrm>
                <a:off x="7042952" y="3471011"/>
                <a:ext cx="1588091" cy="461665"/>
              </a:xfrm>
              <a:prstGeom prst="rect">
                <a:avLst/>
              </a:prstGeom>
              <a:blipFill rotWithShape="0">
                <a:blip r:embed="rId4"/>
                <a:stretch>
                  <a:fillRect t="-7895" r="-766" b="-59211"/>
                </a:stretch>
              </a:blipFill>
            </p:spPr>
            <p:txBody>
              <a:bodyPr/>
              <a:lstStyle/>
              <a:p>
                <a:r>
                  <a:rPr lang="en-US">
                    <a:noFill/>
                  </a:rPr>
                  <a:t> </a:t>
                </a:r>
              </a:p>
            </p:txBody>
          </p:sp>
        </mc:Fallback>
      </mc:AlternateContent>
      <p:sp>
        <p:nvSpPr>
          <p:cNvPr id="17" name="圆角矩形 16">
            <a:extLst>
              <a:ext uri="{FF2B5EF4-FFF2-40B4-BE49-F238E27FC236}">
                <a16:creationId xmlns="" xmlns:a16="http://schemas.microsoft.com/office/drawing/2014/main" id="{7E845393-1554-F749-8ED7-7C85A918C34E}"/>
              </a:ext>
            </a:extLst>
          </p:cNvPr>
          <p:cNvSpPr/>
          <p:nvPr/>
        </p:nvSpPr>
        <p:spPr>
          <a:xfrm>
            <a:off x="6907160" y="4584423"/>
            <a:ext cx="1723884" cy="640424"/>
          </a:xfrm>
          <a:prstGeom prst="roundRect">
            <a:avLst/>
          </a:prstGeom>
          <a:noFill/>
          <a:ln w="47625">
            <a:solidFill>
              <a:schemeClr val="accent5">
                <a:lumMod val="60000"/>
                <a:lumOff val="4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fontAlgn="auto">
              <a:lnSpc>
                <a:spcPct val="150000"/>
              </a:lnSpc>
              <a:spcBef>
                <a:spcPts val="0"/>
              </a:spcBef>
              <a:spcAft>
                <a:spcPts val="0"/>
              </a:spcAft>
            </a:pPr>
            <a:endParaRPr kumimoji="1" lang="en-US" altLang="zh-CN" sz="900" dirty="0">
              <a:solidFill>
                <a:srgbClr val="002060"/>
              </a:solidFill>
            </a:endParaRPr>
          </a:p>
        </p:txBody>
      </p:sp>
      <p:sp>
        <p:nvSpPr>
          <p:cNvPr id="18" name="Oval 345">
            <a:extLst>
              <a:ext uri="{FF2B5EF4-FFF2-40B4-BE49-F238E27FC236}">
                <a16:creationId xmlns="" xmlns:a16="http://schemas.microsoft.com/office/drawing/2014/main" id="{52FD703F-2986-5B4F-BCD8-42446A283DCB}"/>
              </a:ext>
            </a:extLst>
          </p:cNvPr>
          <p:cNvSpPr>
            <a:spLocks noChangeArrowheads="1"/>
          </p:cNvSpPr>
          <p:nvPr/>
        </p:nvSpPr>
        <p:spPr bwMode="auto">
          <a:xfrm>
            <a:off x="6637220" y="4306299"/>
            <a:ext cx="354530" cy="361383"/>
          </a:xfrm>
          <a:prstGeom prst="ellipse">
            <a:avLst/>
          </a:prstGeom>
          <a:solidFill>
            <a:schemeClr val="accent5">
              <a:lumMod val="75000"/>
              <a:alpha val="70000"/>
            </a:schemeClr>
          </a:solidFill>
          <a:ln w="28575" cap="rnd" cmpd="sng" algn="ctr">
            <a:solidFill>
              <a:schemeClr val="accent5">
                <a:lumMod val="50000"/>
                <a:alpha val="6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fontAlgn="auto">
              <a:lnSpc>
                <a:spcPct val="90000"/>
              </a:lnSpc>
              <a:spcBef>
                <a:spcPts val="0"/>
              </a:spcBef>
              <a:spcAft>
                <a:spcPts val="750"/>
              </a:spcAft>
            </a:pPr>
            <a:r>
              <a:rPr lang="en-US" sz="1800" dirty="0">
                <a:solidFill>
                  <a:srgbClr val="FFFFFF"/>
                </a:solidFill>
              </a:rPr>
              <a:t>c</a:t>
            </a:r>
          </a:p>
        </p:txBody>
      </p:sp>
      <p:sp>
        <p:nvSpPr>
          <p:cNvPr id="19" name="文本框 18">
            <a:extLst>
              <a:ext uri="{FF2B5EF4-FFF2-40B4-BE49-F238E27FC236}">
                <a16:creationId xmlns="" xmlns:a16="http://schemas.microsoft.com/office/drawing/2014/main" id="{60C332C9-6676-DA49-B21D-2BF670F3428B}"/>
              </a:ext>
            </a:extLst>
          </p:cNvPr>
          <p:cNvSpPr txBox="1"/>
          <p:nvPr/>
        </p:nvSpPr>
        <p:spPr>
          <a:xfrm>
            <a:off x="7042952" y="4667683"/>
            <a:ext cx="1588091" cy="461665"/>
          </a:xfrm>
          <a:prstGeom prst="rect">
            <a:avLst/>
          </a:prstGeom>
          <a:noFill/>
        </p:spPr>
        <p:txBody>
          <a:bodyPr wrap="square" rtlCol="0">
            <a:spAutoFit/>
          </a:bodyPr>
          <a:lstStyle/>
          <a:p>
            <a:pPr fontAlgn="auto">
              <a:spcBef>
                <a:spcPts val="0"/>
              </a:spcBef>
              <a:spcAft>
                <a:spcPts val="0"/>
              </a:spcAft>
            </a:pPr>
            <a:r>
              <a:rPr kumimoji="1" lang="en-US" altLang="zh-CN" dirty="0">
                <a:solidFill>
                  <a:srgbClr val="A5A5A5">
                    <a:lumMod val="50000"/>
                  </a:srgbClr>
                </a:solidFill>
                <a:latin typeface="等线" panose="020F0502020204030204"/>
                <a:ea typeface="等线" charset="-122"/>
                <a:cs typeface=""/>
              </a:rPr>
              <a:t>Statistical model training and testing</a:t>
            </a:r>
            <a:endParaRPr kumimoji="1" lang="zh-CN" altLang="en-US" dirty="0">
              <a:solidFill>
                <a:srgbClr val="A5A5A5">
                  <a:lumMod val="50000"/>
                </a:srgbClr>
              </a:solidFill>
              <a:latin typeface="等线" panose="020F0502020204030204"/>
              <a:ea typeface="等线" charset="-122"/>
              <a:cs typeface=""/>
            </a:endParaRPr>
          </a:p>
        </p:txBody>
      </p:sp>
      <p:sp>
        <p:nvSpPr>
          <p:cNvPr id="21" name="下箭头 20">
            <a:extLst>
              <a:ext uri="{FF2B5EF4-FFF2-40B4-BE49-F238E27FC236}">
                <a16:creationId xmlns="" xmlns:a16="http://schemas.microsoft.com/office/drawing/2014/main" id="{79168A9B-7026-024E-BCCB-F30AC8A1F857}"/>
              </a:ext>
            </a:extLst>
          </p:cNvPr>
          <p:cNvSpPr/>
          <p:nvPr/>
        </p:nvSpPr>
        <p:spPr>
          <a:xfrm>
            <a:off x="7642306" y="3020796"/>
            <a:ext cx="147881" cy="241501"/>
          </a:xfrm>
          <a:prstGeom prst="downArrow">
            <a:avLst/>
          </a:prstGeom>
          <a:solidFill>
            <a:schemeClr val="bg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sz="1350" b="0">
              <a:solidFill>
                <a:prstClr val="white"/>
              </a:solidFill>
            </a:endParaRPr>
          </a:p>
        </p:txBody>
      </p:sp>
      <p:sp>
        <p:nvSpPr>
          <p:cNvPr id="22" name="下箭头 21">
            <a:extLst>
              <a:ext uri="{FF2B5EF4-FFF2-40B4-BE49-F238E27FC236}">
                <a16:creationId xmlns="" xmlns:a16="http://schemas.microsoft.com/office/drawing/2014/main" id="{D9F78F85-71E7-B24D-AB58-96AA09225706}"/>
              </a:ext>
            </a:extLst>
          </p:cNvPr>
          <p:cNvSpPr/>
          <p:nvPr/>
        </p:nvSpPr>
        <p:spPr>
          <a:xfrm>
            <a:off x="7651147" y="4221441"/>
            <a:ext cx="147881" cy="241501"/>
          </a:xfrm>
          <a:prstGeom prst="downArrow">
            <a:avLst/>
          </a:prstGeom>
          <a:solidFill>
            <a:schemeClr val="bg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zh-CN" altLang="en-US" sz="1350" b="0">
              <a:solidFill>
                <a:prstClr val="white"/>
              </a:solidFill>
            </a:endParaRPr>
          </a:p>
        </p:txBody>
      </p:sp>
      <p:sp>
        <p:nvSpPr>
          <p:cNvPr id="20" name="页脚占位符 3">
            <a:extLst>
              <a:ext uri="{FF2B5EF4-FFF2-40B4-BE49-F238E27FC236}">
                <a16:creationId xmlns="" xmlns:a16="http://schemas.microsoft.com/office/drawing/2014/main" id="{08B7818E-52C5-364A-AE7E-C3F291F5F4C8}"/>
              </a:ext>
            </a:extLst>
          </p:cNvPr>
          <p:cNvSpPr>
            <a:spLocks noGrp="1"/>
          </p:cNvSpPr>
          <p:nvPr>
            <p:ph type="ftr" sz="quarter" idx="11"/>
          </p:nvPr>
        </p:nvSpPr>
        <p:spPr>
          <a:xfrm>
            <a:off x="-1962678" y="6585521"/>
            <a:ext cx="6499333" cy="190532"/>
          </a:xfrm>
        </p:spPr>
        <p:txBody>
          <a:bodyPr/>
          <a:lstStyle/>
          <a:p>
            <a:r>
              <a:rPr lang="en-US" sz="1100" dirty="0" smtClean="0">
                <a:solidFill>
                  <a:prstClr val="black">
                    <a:tint val="75000"/>
                  </a:prstClr>
                </a:solidFill>
              </a:rPr>
              <a:t>[Wang et al. Structure (‘19, in press)]</a:t>
            </a:r>
            <a:endParaRPr lang="en-US" sz="1100" dirty="0">
              <a:solidFill>
                <a:prstClr val="black">
                  <a:tint val="75000"/>
                </a:prstClr>
              </a:solidFill>
            </a:endParaRPr>
          </a:p>
        </p:txBody>
      </p:sp>
    </p:spTree>
    <p:extLst>
      <p:ext uri="{BB962C8B-B14F-4D97-AF65-F5344CB8AC3E}">
        <p14:creationId xmlns:p14="http://schemas.microsoft.com/office/powerpoint/2010/main" val="7842196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2.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3.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4.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5.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6.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heme/theme1.xml><?xml version="1.0" encoding="utf-8"?>
<a:theme xmlns:a="http://schemas.openxmlformats.org/drawingml/2006/main" name="Basic-template-i0jhhsb-20160605">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utline-Style-20160605">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o-follow-up">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l">
          <a:defRPr kumimoji="1" b="1" dirty="0"/>
        </a:defPPr>
      </a:lstStyle>
      <a:style>
        <a:lnRef idx="2">
          <a:schemeClr val="accent3">
            <a:shade val="50000"/>
          </a:schemeClr>
        </a:lnRef>
        <a:fillRef idx="1">
          <a:schemeClr val="accent3"/>
        </a:fillRef>
        <a:effectRef idx="0">
          <a:schemeClr val="accent3"/>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134649</TotalTime>
  <Words>727</Words>
  <Application>Microsoft Macintosh PowerPoint</Application>
  <PresentationFormat>Letter Paper (8.5x11 in)</PresentationFormat>
  <Paragraphs>78</Paragraphs>
  <Slides>5</Slides>
  <Notes>2</Notes>
  <HiddenSlides>0</HiddenSlides>
  <MMClips>0</MMClips>
  <ScaleCrop>false</ScaleCrop>
  <HeadingPairs>
    <vt:vector size="8" baseType="variant">
      <vt:variant>
        <vt:lpstr>Fonts Used</vt:lpstr>
      </vt:variant>
      <vt:variant>
        <vt:i4>13</vt:i4>
      </vt:variant>
      <vt:variant>
        <vt:lpstr>Theme</vt:lpstr>
      </vt:variant>
      <vt:variant>
        <vt:i4>5</vt:i4>
      </vt:variant>
      <vt:variant>
        <vt:lpstr>Embedded OLE Servers</vt:lpstr>
      </vt:variant>
      <vt:variant>
        <vt:i4>1</vt:i4>
      </vt:variant>
      <vt:variant>
        <vt:lpstr>Slide Titles</vt:lpstr>
      </vt:variant>
      <vt:variant>
        <vt:i4>5</vt:i4>
      </vt:variant>
    </vt:vector>
  </HeadingPairs>
  <TitlesOfParts>
    <vt:vector size="24" baseType="lpstr">
      <vt:lpstr>Arial</vt:lpstr>
      <vt:lpstr>Calibri</vt:lpstr>
      <vt:lpstr>Calibri Light</vt:lpstr>
      <vt:lpstr>Cambria Math</vt:lpstr>
      <vt:lpstr>Courier New</vt:lpstr>
      <vt:lpstr>DengXian</vt:lpstr>
      <vt:lpstr>Helvetica</vt:lpstr>
      <vt:lpstr>Lucida Grande</vt:lpstr>
      <vt:lpstr>ＭＳ Ｐゴシック</vt:lpstr>
      <vt:lpstr>Times New Roman</vt:lpstr>
      <vt:lpstr>宋体</vt:lpstr>
      <vt:lpstr>等线</vt:lpstr>
      <vt:lpstr>等线 Light</vt:lpstr>
      <vt:lpstr>Basic-template-i0jhhsb-20160605</vt:lpstr>
      <vt:lpstr>Outline-Style-20160605</vt:lpstr>
      <vt:lpstr>to-follow-up</vt:lpstr>
      <vt:lpstr>3_Office Theme</vt:lpstr>
      <vt:lpstr>Office 主题​​</vt:lpstr>
      <vt:lpstr>Image</vt:lpstr>
      <vt:lpstr>Biomed. Data Science: Transition from Mining to Modeling</vt:lpstr>
      <vt:lpstr>Combining Mining &amp; Modeling</vt:lpstr>
      <vt:lpstr>Hybrid #1:  ML into physical models </vt:lpstr>
      <vt:lpstr>PowerPoint Presentation</vt:lpstr>
      <vt:lpstr>PowerPoint Presentation</vt:lpstr>
    </vt:vector>
  </TitlesOfParts>
  <Company>Yale</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Office97</dc:creator>
  <cp:keywords/>
  <cp:lastModifiedBy>Microsoft Office User</cp:lastModifiedBy>
  <cp:revision>2183</cp:revision>
  <cp:lastPrinted>2018-10-25T18:47:01Z</cp:lastPrinted>
  <dcterms:created xsi:type="dcterms:W3CDTF">2010-09-06T09:08:38Z</dcterms:created>
  <dcterms:modified xsi:type="dcterms:W3CDTF">2019-03-05T03:38:48Z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1</vt:i4>
  </property>
  <property fmtid="{D5CDD505-2E9C-101B-9397-08002B2CF9AE}" pid="4" name="Compression">
    <vt:i4>100</vt:i4>
  </property>
  <property fmtid="{D5CDD505-2E9C-101B-9397-08002B2CF9AE}" pid="5" name="ScreenSize">
    <vt:i4>3</vt:i4>
  </property>
  <property fmtid="{D5CDD505-2E9C-101B-9397-08002B2CF9AE}" pid="6" name="ScreenUsage">
    <vt:i4>2</vt:i4>
  </property>
  <property fmtid="{D5CDD505-2E9C-101B-9397-08002B2CF9AE}" pid="7" name="MailAddress">
    <vt:lpwstr>Mark.Gerstein@Yale.edu</vt:lpwstr>
  </property>
  <property fmtid="{D5CDD505-2E9C-101B-9397-08002B2CF9AE}" pid="8" name="HomePage">
    <vt:lpwstr>http://bioinfo.csb.yale.edu</vt:lpwstr>
  </property>
  <property fmtid="{D5CDD505-2E9C-101B-9397-08002B2CF9AE}" pid="9" name="Other">
    <vt:lpwstr>All overheads are copyright 1997, Mark Gerstein, All Rights Reserved</vt:lpwstr>
  </property>
  <property fmtid="{D5CDD505-2E9C-101B-9397-08002B2CF9AE}" pid="10" name="DownloadOriginal">
    <vt:bool>true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16777215</vt:i4>
  </property>
  <property fmtid="{D5CDD505-2E9C-101B-9397-08002B2CF9AE}" pid="14" name="TextColor">
    <vt:i4>2105376</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4</vt:i4>
  </property>
  <property fmtid="{D5CDD505-2E9C-101B-9397-08002B2CF9AE}" pid="19" name="ShowNotes">
    <vt:bool>true</vt:bool>
  </property>
  <property fmtid="{D5CDD505-2E9C-101B-9397-08002B2CF9AE}" pid="20" name="NavBtnPos">
    <vt:i4>1</vt:i4>
  </property>
  <property fmtid="{D5CDD505-2E9C-101B-9397-08002B2CF9AE}" pid="21" name="OutputDir">
    <vt:lpwstr>C:\ppt</vt:lpwstr>
  </property>
  <property fmtid="{D5CDD505-2E9C-101B-9397-08002B2CF9AE}" pid="22" name="Google.Documents.Tracking">
    <vt:lpwstr>true</vt:lpwstr>
  </property>
  <property fmtid="{D5CDD505-2E9C-101B-9397-08002B2CF9AE}" pid="23" name="Google.Documents.DocumentId">
    <vt:lpwstr>1Ek-17Pv72hYtODFYBrTdtjepGAwqaAfgfBznzdfhS-A</vt:lpwstr>
  </property>
  <property fmtid="{D5CDD505-2E9C-101B-9397-08002B2CF9AE}" pid="24" name="Google.Documents.RevisionId">
    <vt:lpwstr>04373787564666993359</vt:lpwstr>
  </property>
  <property fmtid="{D5CDD505-2E9C-101B-9397-08002B2CF9AE}" pid="25" name="Google.Documents.PluginVersion">
    <vt:lpwstr>2.0.2662.553</vt:lpwstr>
  </property>
  <property fmtid="{D5CDD505-2E9C-101B-9397-08002B2CF9AE}" pid="26" name="Google.Documents.MergeIncapabilityFlags">
    <vt:i4>0</vt:i4>
  </property>
</Properties>
</file>