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527559" r:id="rId1"/>
    <p:sldMasterId id="2147527566" r:id="rId2"/>
    <p:sldMasterId id="2147527586" r:id="rId3"/>
    <p:sldMasterId id="2147527612" r:id="rId4"/>
    <p:sldMasterId id="2147527624" r:id="rId5"/>
    <p:sldMasterId id="2147527636" r:id="rId6"/>
  </p:sldMasterIdLst>
  <p:notesMasterIdLst>
    <p:notesMasterId r:id="rId44"/>
  </p:notesMasterIdLst>
  <p:handoutMasterIdLst>
    <p:handoutMasterId r:id="rId45"/>
  </p:handoutMasterIdLst>
  <p:sldIdLst>
    <p:sldId id="6434" r:id="rId7"/>
    <p:sldId id="6435" r:id="rId8"/>
    <p:sldId id="6090" r:id="rId9"/>
    <p:sldId id="6437" r:id="rId10"/>
    <p:sldId id="6415" r:id="rId11"/>
    <p:sldId id="6416" r:id="rId12"/>
    <p:sldId id="6441" r:id="rId13"/>
    <p:sldId id="6427" r:id="rId14"/>
    <p:sldId id="6417" r:id="rId15"/>
    <p:sldId id="6091" r:id="rId16"/>
    <p:sldId id="6433" r:id="rId17"/>
    <p:sldId id="6092" r:id="rId18"/>
    <p:sldId id="6440" r:id="rId19"/>
    <p:sldId id="6425" r:id="rId20"/>
    <p:sldId id="6423" r:id="rId21"/>
    <p:sldId id="6424" r:id="rId22"/>
    <p:sldId id="6436" r:id="rId23"/>
    <p:sldId id="6422" r:id="rId24"/>
    <p:sldId id="6093" r:id="rId25"/>
    <p:sldId id="6094" r:id="rId26"/>
    <p:sldId id="6095" r:id="rId27"/>
    <p:sldId id="6438" r:id="rId28"/>
    <p:sldId id="6188" r:id="rId29"/>
    <p:sldId id="6192" r:id="rId30"/>
    <p:sldId id="6193" r:id="rId31"/>
    <p:sldId id="6228" r:id="rId32"/>
    <p:sldId id="6114" r:id="rId33"/>
    <p:sldId id="6113" r:id="rId34"/>
    <p:sldId id="6230" r:id="rId35"/>
    <p:sldId id="6439" r:id="rId36"/>
    <p:sldId id="6181" r:id="rId37"/>
    <p:sldId id="6101" r:id="rId38"/>
    <p:sldId id="6102" r:id="rId39"/>
    <p:sldId id="6103" r:id="rId40"/>
    <p:sldId id="6118" r:id="rId41"/>
    <p:sldId id="6122" r:id="rId42"/>
    <p:sldId id="6123" r:id="rId43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3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E97"/>
    <a:srgbClr val="FF7413"/>
    <a:srgbClr val="FFC5AD"/>
    <a:srgbClr val="B3752D"/>
    <a:srgbClr val="4BAB50"/>
    <a:srgbClr val="45B07C"/>
    <a:srgbClr val="00B400"/>
    <a:srgbClr val="68360F"/>
    <a:srgbClr val="20FF37"/>
    <a:srgbClr val="257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23" autoAdjust="0"/>
    <p:restoredTop sz="50000" autoAdjust="0"/>
  </p:normalViewPr>
  <p:slideViewPr>
    <p:cSldViewPr snapToGrid="0">
      <p:cViewPr>
        <p:scale>
          <a:sx n="93" d="100"/>
          <a:sy n="93" d="100"/>
        </p:scale>
        <p:origin x="1496" y="536"/>
      </p:cViewPr>
      <p:guideLst>
        <p:guide orient="horz" pos="2383"/>
        <p:guide pos="2881"/>
      </p:guideLst>
    </p:cSldViewPr>
  </p:slideViewPr>
  <p:outlineViewPr>
    <p:cViewPr>
      <p:scale>
        <a:sx n="33" d="100"/>
        <a:sy n="33" d="100"/>
      </p:scale>
      <p:origin x="0" y="33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2238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67200F20-CDF5-C541-A52C-C75475379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49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6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0725"/>
            <a:ext cx="4799013" cy="35988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2475"/>
            <a:ext cx="5360987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0100BF89-F62E-4F4D-A171-8DD56B98F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68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13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413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413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413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413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2C2EB48B-C28D-004D-8AC5-8A1D9AC2734F}" type="slidenum">
              <a:rPr lang="en-US" altLang="en-US" sz="1300">
                <a:solidFill>
                  <a:prstClr val="black"/>
                </a:solidFill>
                <a:latin typeface="Arial" charset="0"/>
              </a:rPr>
              <a:pPr/>
              <a:t>1</a:t>
            </a:fld>
            <a:endParaRPr lang="en-US" alt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855" tIns="44928" rIns="89855" bIns="4492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570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00BF89-F62E-4F4D-A171-8DD56B98F47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figure illustrates what these datasets look</a:t>
            </a:r>
            <a:r>
              <a:rPr lang="en-US" baseline="0" dirty="0" smtClean="0"/>
              <a:t> like. The movie titles can be matched directly. Date of ratings and rating values are expected to be similar to each other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682B-9735-45A8-B621-44C2C9EB0E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72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you can see, Netflx-1 user can be matched to IMDB-0 user since the date of rating is very close and the ratings are very similar. The rating in </a:t>
            </a:r>
            <a:r>
              <a:rPr lang="en-US" baseline="0" dirty="0" err="1" smtClean="0"/>
              <a:t>imdb</a:t>
            </a:r>
            <a:r>
              <a:rPr lang="en-US" baseline="0" dirty="0" smtClean="0"/>
              <a:t> is from 0 to 10. So 5 is a similar score to 3 in Netflix rating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682B-9735-45A8-B621-44C2C9EB0EC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28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key idea is that in </a:t>
            </a:r>
            <a:r>
              <a:rPr lang="en-US" dirty="0" err="1" smtClean="0"/>
              <a:t>imdb</a:t>
            </a:r>
            <a:r>
              <a:rPr lang="en-US" dirty="0" smtClean="0"/>
              <a:t>, the names are available for many users. Also, </a:t>
            </a:r>
          </a:p>
          <a:p>
            <a:endParaRPr lang="en-US" dirty="0" smtClean="0"/>
          </a:p>
          <a:p>
            <a:r>
              <a:rPr lang="en-US" dirty="0" smtClean="0"/>
              <a:t>Secondly, although another movie in Netflix system is not rated</a:t>
            </a:r>
            <a:r>
              <a:rPr lang="en-US" baseline="0" dirty="0" smtClean="0"/>
              <a:t> by this user in </a:t>
            </a:r>
            <a:r>
              <a:rPr lang="en-US" baseline="0" dirty="0" err="1" smtClean="0"/>
              <a:t>imdb</a:t>
            </a:r>
            <a:r>
              <a:rPr lang="en-US" baseline="0" dirty="0" smtClean="0"/>
              <a:t> system, namely the netflx666, the adversary can see the rating of the individual for this movie.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682B-9735-45A8-B621-44C2C9EB0EC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623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4" indent="0">
              <a:buNone/>
              <a:defRPr sz="2000" b="1"/>
            </a:lvl2pPr>
            <a:lvl3pPr marL="913770" indent="0">
              <a:buNone/>
              <a:defRPr sz="1800" b="1"/>
            </a:lvl3pPr>
            <a:lvl4pPr marL="1370658" indent="0">
              <a:buNone/>
              <a:defRPr sz="1600" b="1"/>
            </a:lvl4pPr>
            <a:lvl5pPr marL="1827542" indent="0">
              <a:buNone/>
              <a:defRPr sz="1600" b="1"/>
            </a:lvl5pPr>
            <a:lvl6pPr marL="2284429" indent="0">
              <a:buNone/>
              <a:defRPr sz="1600" b="1"/>
            </a:lvl6pPr>
            <a:lvl7pPr marL="2741313" indent="0">
              <a:buNone/>
              <a:defRPr sz="1600" b="1"/>
            </a:lvl7pPr>
            <a:lvl8pPr marL="3198199" indent="0">
              <a:buNone/>
              <a:defRPr sz="1600" b="1"/>
            </a:lvl8pPr>
            <a:lvl9pPr marL="36550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4" indent="0">
              <a:buNone/>
              <a:defRPr sz="2000" b="1"/>
            </a:lvl2pPr>
            <a:lvl3pPr marL="913770" indent="0">
              <a:buNone/>
              <a:defRPr sz="1800" b="1"/>
            </a:lvl3pPr>
            <a:lvl4pPr marL="1370658" indent="0">
              <a:buNone/>
              <a:defRPr sz="1600" b="1"/>
            </a:lvl4pPr>
            <a:lvl5pPr marL="1827542" indent="0">
              <a:buNone/>
              <a:defRPr sz="1600" b="1"/>
            </a:lvl5pPr>
            <a:lvl6pPr marL="2284429" indent="0">
              <a:buNone/>
              <a:defRPr sz="1600" b="1"/>
            </a:lvl6pPr>
            <a:lvl7pPr marL="2741313" indent="0">
              <a:buNone/>
              <a:defRPr sz="1600" b="1"/>
            </a:lvl7pPr>
            <a:lvl8pPr marL="3198199" indent="0">
              <a:buNone/>
              <a:defRPr sz="1600" b="1"/>
            </a:lvl8pPr>
            <a:lvl9pPr marL="36550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4" indent="0">
              <a:buNone/>
              <a:defRPr sz="1200"/>
            </a:lvl2pPr>
            <a:lvl3pPr marL="913770" indent="0">
              <a:buNone/>
              <a:defRPr sz="1000"/>
            </a:lvl3pPr>
            <a:lvl4pPr marL="1370658" indent="0">
              <a:buNone/>
              <a:defRPr sz="900"/>
            </a:lvl4pPr>
            <a:lvl5pPr marL="1827542" indent="0">
              <a:buNone/>
              <a:defRPr sz="900"/>
            </a:lvl5pPr>
            <a:lvl6pPr marL="2284429" indent="0">
              <a:buNone/>
              <a:defRPr sz="900"/>
            </a:lvl6pPr>
            <a:lvl7pPr marL="2741313" indent="0">
              <a:buNone/>
              <a:defRPr sz="900"/>
            </a:lvl7pPr>
            <a:lvl8pPr marL="3198199" indent="0">
              <a:buNone/>
              <a:defRPr sz="900"/>
            </a:lvl8pPr>
            <a:lvl9pPr marL="36550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84" indent="0">
              <a:buNone/>
              <a:defRPr sz="2800"/>
            </a:lvl2pPr>
            <a:lvl3pPr marL="913770" indent="0">
              <a:buNone/>
              <a:defRPr sz="2400"/>
            </a:lvl3pPr>
            <a:lvl4pPr marL="1370658" indent="0">
              <a:buNone/>
              <a:defRPr sz="2000"/>
            </a:lvl4pPr>
            <a:lvl5pPr marL="1827542" indent="0">
              <a:buNone/>
              <a:defRPr sz="2000"/>
            </a:lvl5pPr>
            <a:lvl6pPr marL="2284429" indent="0">
              <a:buNone/>
              <a:defRPr sz="2000"/>
            </a:lvl6pPr>
            <a:lvl7pPr marL="2741313" indent="0">
              <a:buNone/>
              <a:defRPr sz="2000"/>
            </a:lvl7pPr>
            <a:lvl8pPr marL="3198199" indent="0">
              <a:buNone/>
              <a:defRPr sz="2000"/>
            </a:lvl8pPr>
            <a:lvl9pPr marL="3655085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4" indent="0">
              <a:buNone/>
              <a:defRPr sz="1200"/>
            </a:lvl2pPr>
            <a:lvl3pPr marL="913770" indent="0">
              <a:buNone/>
              <a:defRPr sz="1000"/>
            </a:lvl3pPr>
            <a:lvl4pPr marL="1370658" indent="0">
              <a:buNone/>
              <a:defRPr sz="900"/>
            </a:lvl4pPr>
            <a:lvl5pPr marL="1827542" indent="0">
              <a:buNone/>
              <a:defRPr sz="900"/>
            </a:lvl5pPr>
            <a:lvl6pPr marL="2284429" indent="0">
              <a:buNone/>
              <a:defRPr sz="900"/>
            </a:lvl6pPr>
            <a:lvl7pPr marL="2741313" indent="0">
              <a:buNone/>
              <a:defRPr sz="900"/>
            </a:lvl7pPr>
            <a:lvl8pPr marL="3198199" indent="0">
              <a:buNone/>
              <a:defRPr sz="900"/>
            </a:lvl8pPr>
            <a:lvl9pPr marL="36550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14"/>
            <a:ext cx="1943100" cy="6010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14"/>
            <a:ext cx="5676900" cy="6010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47"/>
            <a:ext cx="3810000" cy="463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47"/>
            <a:ext cx="3810000" cy="463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5DE1-A080-984C-9DA2-99887ECB3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62A0-916B-B04F-B0BA-11D0EC558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5908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5DE1-A080-984C-9DA2-99887ECB3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62A0-916B-B04F-B0BA-11D0EC558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5DE1-A080-984C-9DA2-99887ECB3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62A0-916B-B04F-B0BA-11D0EC558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5DE1-A080-984C-9DA2-99887ECB3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62A0-916B-B04F-B0BA-11D0EC558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5DE1-A080-984C-9DA2-99887ECB3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62A0-916B-B04F-B0BA-11D0EC558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5DE1-A080-984C-9DA2-99887ECB3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62A0-916B-B04F-B0BA-11D0EC558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5DE1-A080-984C-9DA2-99887ECB3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62A0-916B-B04F-B0BA-11D0EC558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5DE1-A080-984C-9DA2-99887ECB3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62A0-916B-B04F-B0BA-11D0EC558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5DE1-A080-984C-9DA2-99887ECB3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62A0-916B-B04F-B0BA-11D0EC558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5DE1-A080-984C-9DA2-99887ECB3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62A0-916B-B04F-B0BA-11D0EC558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5DE1-A080-984C-9DA2-99887ECB3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62A0-916B-B04F-B0BA-11D0EC558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6586"/>
            <a:ext cx="3810000" cy="54037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3492"/>
            <a:ext cx="3810000" cy="5416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6434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741E-07F1-C045-A7B9-6A4147100C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CD96-627E-094E-9F07-BB804CEF4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741E-07F1-C045-A7B9-6A4147100C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CD96-627E-094E-9F07-BB804CEF4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741E-07F1-C045-A7B9-6A4147100C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CD96-627E-094E-9F07-BB804CEF4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741E-07F1-C045-A7B9-6A4147100C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CD96-627E-094E-9F07-BB804CEF4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741E-07F1-C045-A7B9-6A4147100C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CD96-627E-094E-9F07-BB804CEF4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741E-07F1-C045-A7B9-6A4147100C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CD96-627E-094E-9F07-BB804CEF4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741E-07F1-C045-A7B9-6A4147100C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CD96-627E-094E-9F07-BB804CEF4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741E-07F1-C045-A7B9-6A4147100C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CD96-627E-094E-9F07-BB804CEF4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741E-07F1-C045-A7B9-6A4147100C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CD96-627E-094E-9F07-BB804CEF4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741E-07F1-C045-A7B9-6A4147100C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CD96-627E-094E-9F07-BB804CEF4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6586"/>
            <a:ext cx="3810000" cy="54037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3492"/>
            <a:ext cx="3810000" cy="5416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6186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741E-07F1-C045-A7B9-6A4147100C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CD96-627E-094E-9F07-BB804CEF4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C7CF8-C0C9-4D2F-82AB-4BF7A019E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B101-CC5D-4FEE-A0E2-1C5155129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C7CF8-C0C9-4D2F-82AB-4BF7A019E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B101-CC5D-4FEE-A0E2-1C5155129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C7CF8-C0C9-4D2F-82AB-4BF7A019E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B101-CC5D-4FEE-A0E2-1C5155129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C7CF8-C0C9-4D2F-82AB-4BF7A019E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B101-CC5D-4FEE-A0E2-1C5155129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C7CF8-C0C9-4D2F-82AB-4BF7A019E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B101-CC5D-4FEE-A0E2-1C5155129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C7CF8-C0C9-4D2F-82AB-4BF7A019E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B101-CC5D-4FEE-A0E2-1C5155129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C7CF8-C0C9-4D2F-82AB-4BF7A019E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B101-CC5D-4FEE-A0E2-1C5155129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C7CF8-C0C9-4D2F-82AB-4BF7A019E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B101-CC5D-4FEE-A0E2-1C5155129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C7CF8-C0C9-4D2F-82AB-4BF7A019E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B101-CC5D-4FEE-A0E2-1C5155129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340" indent="0" algn="ctr">
              <a:buNone/>
              <a:defRPr/>
            </a:lvl2pPr>
            <a:lvl3pPr marL="912685" indent="0" algn="ctr">
              <a:buNone/>
              <a:defRPr/>
            </a:lvl3pPr>
            <a:lvl4pPr marL="1369030" indent="0" algn="ctr">
              <a:buNone/>
              <a:defRPr/>
            </a:lvl4pPr>
            <a:lvl5pPr marL="1825372" indent="0" algn="ctr">
              <a:buNone/>
              <a:defRPr/>
            </a:lvl5pPr>
            <a:lvl6pPr marL="2281716" indent="0" algn="ctr">
              <a:buNone/>
              <a:defRPr/>
            </a:lvl6pPr>
            <a:lvl7pPr marL="2738060" indent="0" algn="ctr">
              <a:buNone/>
              <a:defRPr/>
            </a:lvl7pPr>
            <a:lvl8pPr marL="3194393" indent="0" algn="ctr">
              <a:buNone/>
              <a:defRPr/>
            </a:lvl8pPr>
            <a:lvl9pPr marL="365074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4394548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C7CF8-C0C9-4D2F-82AB-4BF7A019E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B101-CC5D-4FEE-A0E2-1C5155129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C7CF8-C0C9-4D2F-82AB-4BF7A019E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B101-CC5D-4FEE-A0E2-1C5155129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45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884" indent="0" algn="ctr">
              <a:buNone/>
              <a:defRPr/>
            </a:lvl2pPr>
            <a:lvl3pPr marL="913770" indent="0" algn="ctr">
              <a:buNone/>
              <a:defRPr/>
            </a:lvl3pPr>
            <a:lvl4pPr marL="1370658" indent="0" algn="ctr">
              <a:buNone/>
              <a:defRPr/>
            </a:lvl4pPr>
            <a:lvl5pPr marL="1827542" indent="0" algn="ctr">
              <a:buNone/>
              <a:defRPr/>
            </a:lvl5pPr>
            <a:lvl6pPr marL="2284429" indent="0" algn="ctr">
              <a:buNone/>
              <a:defRPr/>
            </a:lvl6pPr>
            <a:lvl7pPr marL="2741313" indent="0" algn="ctr">
              <a:buNone/>
              <a:defRPr/>
            </a:lvl7pPr>
            <a:lvl8pPr marL="3198199" indent="0" algn="ctr">
              <a:buNone/>
              <a:defRPr/>
            </a:lvl8pPr>
            <a:lvl9pPr marL="365508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84" indent="0">
              <a:buNone/>
              <a:defRPr sz="1800"/>
            </a:lvl2pPr>
            <a:lvl3pPr marL="913770" indent="0">
              <a:buNone/>
              <a:defRPr sz="1600"/>
            </a:lvl3pPr>
            <a:lvl4pPr marL="1370658" indent="0">
              <a:buNone/>
              <a:defRPr sz="1400"/>
            </a:lvl4pPr>
            <a:lvl5pPr marL="1827542" indent="0">
              <a:buNone/>
              <a:defRPr sz="1400"/>
            </a:lvl5pPr>
            <a:lvl6pPr marL="2284429" indent="0">
              <a:buNone/>
              <a:defRPr sz="1400"/>
            </a:lvl6pPr>
            <a:lvl7pPr marL="2741313" indent="0">
              <a:buNone/>
              <a:defRPr sz="1400"/>
            </a:lvl7pPr>
            <a:lvl8pPr marL="3198199" indent="0">
              <a:buNone/>
              <a:defRPr sz="1400"/>
            </a:lvl8pPr>
            <a:lvl9pPr marL="365508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47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47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tags" Target="../tags/tag1.xml"/><Relationship Id="rId6" Type="http://schemas.openxmlformats.org/officeDocument/2006/relationships/tags" Target="../tags/tag2.xml"/><Relationship Id="rId7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18.xml"/><Relationship Id="rId14" Type="http://schemas.openxmlformats.org/officeDocument/2006/relationships/theme" Target="../theme/theme3.xml"/><Relationship Id="rId15" Type="http://schemas.openxmlformats.org/officeDocument/2006/relationships/tags" Target="../tags/tag4.xml"/><Relationship Id="rId16" Type="http://schemas.openxmlformats.org/officeDocument/2006/relationships/tags" Target="../tags/tag5.xml"/><Relationship Id="rId17" Type="http://schemas.openxmlformats.org/officeDocument/2006/relationships/tags" Target="../tags/tag6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fld id="{41641D8F-FA0A-C44D-A59E-B37C9BB6BE2E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/>
              <a:t>‹#›</a:t>
            </a:fld>
            <a:r>
              <a:rPr lang="en-US" altLang="en-US" sz="2400" smtClean="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1000" smtClean="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300" b="0" smtClean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546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2" r:id="rId1"/>
    <p:sldLayoutId id="2147527568" r:id="rId2"/>
    <p:sldLayoutId id="2147527584" r:id="rId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3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2715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02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7" r:id="rId1"/>
    <p:sldLayoutId id="2147527672" r:id="rId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bg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bg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C5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1" tIns="46002" rIns="92001" bIns="460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85800" y="1981244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1" tIns="46002" rIns="92001" bIns="460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6200000">
            <a:off x="7411245" y="5253874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1" tIns="46002" rIns="92001" bIns="46002"/>
          <a:lstStyle/>
          <a:p>
            <a:pPr defTabSz="910608" eaLnBrk="0" hangingPunct="0">
              <a:defRPr/>
            </a:pPr>
            <a:fld id="{BEA16ABE-66C5-9D4F-B7FD-AEDB9C0B4816}" type="slidenum">
              <a:rPr lang="en-US" sz="1600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</a:rPr>
              <a:pPr defTabSz="910608" eaLnBrk="0" hangingPunct="0">
                <a:defRPr/>
              </a:pPr>
              <a:t>‹#›</a:t>
            </a:fld>
            <a:r>
              <a:rPr lang="en-US" sz="1800">
                <a:solidFill>
                  <a:srgbClr val="808080"/>
                </a:solidFill>
              </a:rPr>
              <a:t> - </a:t>
            </a:r>
            <a:r>
              <a:rPr lang="en-US" sz="1000">
                <a:solidFill>
                  <a:srgbClr val="969696"/>
                </a:solidFill>
              </a:rPr>
              <a:t>Lectures.GersteinLab.org</a:t>
            </a:r>
            <a:endParaRPr lang="en-US" sz="3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2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87" r:id="rId1"/>
    <p:sldLayoutId id="2147527588" r:id="rId2"/>
    <p:sldLayoutId id="2147527589" r:id="rId3"/>
    <p:sldLayoutId id="2147527590" r:id="rId4"/>
    <p:sldLayoutId id="2147527591" r:id="rId5"/>
    <p:sldLayoutId id="2147527592" r:id="rId6"/>
    <p:sldLayoutId id="2147527593" r:id="rId7"/>
    <p:sldLayoutId id="2147527594" r:id="rId8"/>
    <p:sldLayoutId id="2147527595" r:id="rId9"/>
    <p:sldLayoutId id="2147527596" r:id="rId10"/>
    <p:sldLayoutId id="2147527597" r:id="rId11"/>
    <p:sldLayoutId id="2147527598" r:id="rId12"/>
    <p:sldLayoutId id="2147527599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884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770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658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542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26" indent="-223826" algn="l" defTabSz="90799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06" indent="-223826" algn="l" defTabSz="90799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7998" indent="-222238" algn="l" defTabSz="90799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523" indent="-223826" algn="l" defTabSz="90799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348" indent="-223826" algn="l" defTabSz="90799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2871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757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641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526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4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0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8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2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29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3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99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5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E695DE1-A080-984C-9DA2-99887ECB3787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3/5/19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9E62A0-916B-B04F-B0BA-11D0EC5589B4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40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613" r:id="rId1"/>
    <p:sldLayoutId id="2147527614" r:id="rId2"/>
    <p:sldLayoutId id="2147527615" r:id="rId3"/>
    <p:sldLayoutId id="2147527616" r:id="rId4"/>
    <p:sldLayoutId id="2147527617" r:id="rId5"/>
    <p:sldLayoutId id="2147527618" r:id="rId6"/>
    <p:sldLayoutId id="2147527619" r:id="rId7"/>
    <p:sldLayoutId id="2147527620" r:id="rId8"/>
    <p:sldLayoutId id="2147527621" r:id="rId9"/>
    <p:sldLayoutId id="2147527622" r:id="rId10"/>
    <p:sldLayoutId id="21475276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A66741E-07F1-C045-A7B9-6A4147100C1F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3/5/19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385CD96-627E-094E-9F07-BB804CEF4F6E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6756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625" r:id="rId1"/>
    <p:sldLayoutId id="2147527626" r:id="rId2"/>
    <p:sldLayoutId id="2147527627" r:id="rId3"/>
    <p:sldLayoutId id="2147527628" r:id="rId4"/>
    <p:sldLayoutId id="2147527629" r:id="rId5"/>
    <p:sldLayoutId id="2147527630" r:id="rId6"/>
    <p:sldLayoutId id="2147527631" r:id="rId7"/>
    <p:sldLayoutId id="2147527632" r:id="rId8"/>
    <p:sldLayoutId id="2147527633" r:id="rId9"/>
    <p:sldLayoutId id="2147527634" r:id="rId10"/>
    <p:sldLayoutId id="21475276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9CC7CF8-C0C9-4D2F-82AB-4BF7A019E246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3/5/19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AB2B101-CC5D-4FEE-A0E2-1C5155129354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0863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637" r:id="rId1"/>
    <p:sldLayoutId id="2147527638" r:id="rId2"/>
    <p:sldLayoutId id="2147527639" r:id="rId3"/>
    <p:sldLayoutId id="2147527640" r:id="rId4"/>
    <p:sldLayoutId id="2147527641" r:id="rId5"/>
    <p:sldLayoutId id="2147527642" r:id="rId6"/>
    <p:sldLayoutId id="2147527643" r:id="rId7"/>
    <p:sldLayoutId id="2147527644" r:id="rId8"/>
    <p:sldLayoutId id="2147527645" r:id="rId9"/>
    <p:sldLayoutId id="2147527646" r:id="rId10"/>
    <p:sldLayoutId id="21475276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5.png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6.png"/><Relationship Id="rId16" Type="http://schemas.openxmlformats.org/officeDocument/2006/relationships/oleObject" Target="../embeddings/oleObject7.bin"/><Relationship Id="rId17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2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3.png"/><Relationship Id="rId10" Type="http://schemas.openxmlformats.org/officeDocument/2006/relationships/oleObject" Target="../embeddings/oleObject4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Relationship Id="rId3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8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ome.gov/27561246/privacy-in-genomics/" TargetMode="External"/><Relationship Id="rId4" Type="http://schemas.openxmlformats.org/officeDocument/2006/relationships/image" Target="../media/image20.tif"/><Relationship Id="rId5" Type="http://schemas.openxmlformats.org/officeDocument/2006/relationships/image" Target="../media/image21.tif"/><Relationship Id="rId1" Type="http://schemas.openxmlformats.org/officeDocument/2006/relationships/slideLayout" Target="../slideLayouts/slideLayout31.xml"/><Relationship Id="rId2" Type="http://schemas.openxmlformats.org/officeDocument/2006/relationships/hyperlink" Target="http://calorierestrictiondietplan.com/customizing-a-cr-way-lifestyle-for-your-genome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2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3" name="Object 2"/>
          <p:cNvGraphicFramePr>
            <a:graphicFrameLocks noChangeAspect="1"/>
          </p:cNvGraphicFramePr>
          <p:nvPr/>
        </p:nvGraphicFramePr>
        <p:xfrm>
          <a:off x="152400" y="3962400"/>
          <a:ext cx="2286000" cy="201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" name="Image" r:id="rId4" imgW="5184610" imgH="4574656" progId="Photoshop.Image.5">
                  <p:embed/>
                </p:oleObj>
              </mc:Choice>
              <mc:Fallback>
                <p:oleObj name="Image" r:id="rId4" imgW="5184610" imgH="457465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962400"/>
                        <a:ext cx="2286000" cy="201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5715000"/>
            <a:ext cx="64008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400" b="0" dirty="0">
                <a:solidFill>
                  <a:srgbClr val="898989"/>
                </a:solidFill>
                <a:latin typeface="Arial" charset="0"/>
                <a:ea typeface="ＭＳ Ｐゴシック" charset="-128"/>
              </a:rPr>
              <a:t>Mark Gerstein, Yale University</a:t>
            </a:r>
            <a:br>
              <a:rPr lang="en-US" altLang="en-US" sz="1400" b="0" dirty="0">
                <a:solidFill>
                  <a:srgbClr val="898989"/>
                </a:solidFill>
                <a:latin typeface="Arial" charset="0"/>
                <a:ea typeface="ＭＳ Ｐゴシック" charset="-128"/>
              </a:rPr>
            </a:br>
            <a:r>
              <a:rPr lang="en-US" altLang="en-US" sz="1800" b="0" dirty="0" err="1">
                <a:solidFill>
                  <a:srgbClr val="898989"/>
                </a:solidFill>
                <a:latin typeface="Arial" charset="0"/>
                <a:ea typeface="ＭＳ Ｐゴシック" charset="-128"/>
              </a:rPr>
              <a:t>gersteinlab.org</a:t>
            </a:r>
            <a:r>
              <a:rPr lang="en-US" altLang="en-US" sz="1800" b="0" dirty="0">
                <a:solidFill>
                  <a:srgbClr val="898989"/>
                </a:solidFill>
                <a:latin typeface="Arial" charset="0"/>
                <a:ea typeface="ＭＳ Ｐゴシック" charset="-128"/>
              </a:rPr>
              <a:t>/courses/452</a:t>
            </a:r>
          </a:p>
          <a:p>
            <a:pPr eaLnBrk="1" hangingPunct="1"/>
            <a:r>
              <a:rPr lang="en-US" altLang="en-US" sz="1400" b="0" dirty="0">
                <a:solidFill>
                  <a:srgbClr val="898989"/>
                </a:solidFill>
                <a:latin typeface="Arial" charset="0"/>
                <a:ea typeface="ＭＳ Ｐゴシック" charset="-128"/>
              </a:rPr>
              <a:t>(last edit in spring ’19, pack </a:t>
            </a:r>
            <a:r>
              <a:rPr lang="en-US" altLang="en-US" sz="1400" b="0" smtClean="0">
                <a:solidFill>
                  <a:srgbClr val="898989"/>
                </a:solidFill>
                <a:latin typeface="Arial" charset="0"/>
                <a:ea typeface="ＭＳ Ｐゴシック" charset="-128"/>
              </a:rPr>
              <a:t>#13)</a:t>
            </a:r>
            <a:endParaRPr lang="en-US" altLang="en-US" sz="1400" b="0" dirty="0">
              <a:solidFill>
                <a:srgbClr val="898989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8513763" y="0"/>
            <a:ext cx="58737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7200" eaLnBrk="1" hangingPunct="1"/>
            <a:endParaRPr lang="en-US" altLang="en-US" sz="1800" b="0">
              <a:solidFill>
                <a:prstClr val="black"/>
              </a:solidFill>
              <a:cs typeface=""/>
            </a:endParaRPr>
          </a:p>
        </p:txBody>
      </p:sp>
      <p:graphicFrame>
        <p:nvGraphicFramePr>
          <p:cNvPr id="28676" name="Object 3"/>
          <p:cNvGraphicFramePr>
            <a:graphicFrameLocks noChangeAspect="1"/>
          </p:cNvGraphicFramePr>
          <p:nvPr/>
        </p:nvGraphicFramePr>
        <p:xfrm>
          <a:off x="7138988" y="3810000"/>
          <a:ext cx="1547812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" name="Image" r:id="rId6" imgW="3430992" imgH="4727144" progId="Photoshop.Image.5">
                  <p:embed/>
                </p:oleObj>
              </mc:Choice>
              <mc:Fallback>
                <p:oleObj name="Image" r:id="rId6" imgW="3430992" imgH="4727144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8988" y="3810000"/>
                        <a:ext cx="1547812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4"/>
          <p:cNvGraphicFramePr>
            <a:graphicFrameLocks noChangeAspect="1"/>
          </p:cNvGraphicFramePr>
          <p:nvPr/>
        </p:nvGraphicFramePr>
        <p:xfrm>
          <a:off x="7620000" y="1600200"/>
          <a:ext cx="112712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" name="Image" r:id="rId8" imgW="1245323" imgH="1346982" progId="Photoshop.Image.5">
                  <p:embed/>
                </p:oleObj>
              </mc:Choice>
              <mc:Fallback>
                <p:oleObj name="Image" r:id="rId8" imgW="1245323" imgH="134698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1600200"/>
                        <a:ext cx="1127125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8" name="Object 5"/>
          <p:cNvGraphicFramePr>
            <a:graphicFrameLocks noChangeAspect="1"/>
          </p:cNvGraphicFramePr>
          <p:nvPr/>
        </p:nvGraphicFramePr>
        <p:xfrm>
          <a:off x="152400" y="1524000"/>
          <a:ext cx="2362200" cy="190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" name="Image" r:id="rId10" imgW="3430992" imgH="2770208" progId="Photoshop.Image.5">
                  <p:embed/>
                </p:oleObj>
              </mc:Choice>
              <mc:Fallback>
                <p:oleObj name="Image" r:id="rId10" imgW="3430992" imgH="2770208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0"/>
                        <a:ext cx="2362200" cy="190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9" name="Object 6"/>
          <p:cNvGraphicFramePr>
            <a:graphicFrameLocks noChangeAspect="1"/>
          </p:cNvGraphicFramePr>
          <p:nvPr/>
        </p:nvGraphicFramePr>
        <p:xfrm>
          <a:off x="1752600" y="2825750"/>
          <a:ext cx="14478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" name="Image" r:id="rId12" imgW="6989058" imgH="6925521" progId="Photoshop.Image.5">
                  <p:embed/>
                </p:oleObj>
              </mc:Choice>
              <mc:Fallback>
                <p:oleObj name="Image" r:id="rId12" imgW="6989058" imgH="6925521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825750"/>
                        <a:ext cx="1447800" cy="14351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0" name="Object 7"/>
          <p:cNvGraphicFramePr>
            <a:graphicFrameLocks noChangeAspect="1"/>
          </p:cNvGraphicFramePr>
          <p:nvPr/>
        </p:nvGraphicFramePr>
        <p:xfrm>
          <a:off x="6248400" y="2838450"/>
          <a:ext cx="137477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" name="Image" r:id="rId14" imgW="1931521" imgH="1982351" progId="Photoshop.Image.5">
                  <p:embed/>
                </p:oleObj>
              </mc:Choice>
              <mc:Fallback>
                <p:oleObj name="Image" r:id="rId14" imgW="1931521" imgH="1982351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838450"/>
                        <a:ext cx="1374775" cy="14097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1" name="Object 8"/>
          <p:cNvGraphicFramePr>
            <a:graphicFrameLocks noChangeAspect="1"/>
          </p:cNvGraphicFramePr>
          <p:nvPr/>
        </p:nvGraphicFramePr>
        <p:xfrm>
          <a:off x="4211638" y="1905000"/>
          <a:ext cx="1025525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" name="Image" r:id="rId16" imgW="1194493" imgH="3812213" progId="Photoshop.Image.5">
                  <p:embed/>
                </p:oleObj>
              </mc:Choice>
              <mc:Fallback>
                <p:oleObj name="Image" r:id="rId16" imgW="1194493" imgH="3812213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905000"/>
                        <a:ext cx="1025525" cy="32766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304800"/>
            <a:ext cx="81534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Biomed. Data Science: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Arial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Privacy &amp; Mining the “Data Exhaust”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75053"/>
      </p:ext>
    </p:extLst>
  </p:cSld>
  <p:clrMapOvr>
    <a:masterClrMapping/>
  </p:clrMapOvr>
  <p:transition advTm="3204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Title 1"/>
          <p:cNvSpPr>
            <a:spLocks noGrp="1"/>
          </p:cNvSpPr>
          <p:nvPr>
            <p:ph type="title"/>
          </p:nvPr>
        </p:nvSpPr>
        <p:spPr>
          <a:xfrm>
            <a:off x="693738" y="185746"/>
            <a:ext cx="7772400" cy="522287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Tricky Privacy Considerations in Personal Genomics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sz="half" idx="1"/>
          </p:nvPr>
        </p:nvSpPr>
        <p:spPr>
          <a:xfrm>
            <a:off x="474663" y="841383"/>
            <a:ext cx="3267343" cy="5245100"/>
          </a:xfrm>
        </p:spPr>
        <p:txBody>
          <a:bodyPr>
            <a:normAutofit fontScale="92500" lnSpcReduction="20000"/>
          </a:bodyPr>
          <a:lstStyle/>
          <a:p>
            <a:pPr marL="225413" indent="-225413" defTabSz="909586" eaLnBrk="1" hangingPunct="1">
              <a:defRPr/>
            </a:pPr>
            <a:r>
              <a:rPr lang="en-US" sz="2400" b="1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Genetic Exceptionalism : </a:t>
            </a:r>
            <a:br>
              <a:rPr lang="en-US" sz="2400" b="1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The Genome is very fundamental data, potentially very revealing about one’s identity &amp; characteristics</a:t>
            </a:r>
          </a:p>
          <a:p>
            <a:pPr marL="225413" indent="-225413" defTabSz="909586" eaLnBrk="1" hangingPunct="1">
              <a:defRPr/>
            </a:pPr>
            <a:r>
              <a:rPr lang="en-US" altLang="en-US" sz="2400" b="1" dirty="0" smtClean="0">
                <a:solidFill>
                  <a:srgbClr val="C00000"/>
                </a:solidFill>
                <a:ea typeface="ＭＳ Ｐゴシック" pitchFamily="34" charset="-128"/>
              </a:rPr>
              <a:t>Personal </a:t>
            </a:r>
            <a:r>
              <a:rPr lang="en-US" altLang="en-US" sz="2400" b="1" dirty="0">
                <a:solidFill>
                  <a:srgbClr val="C00000"/>
                </a:solidFill>
                <a:ea typeface="ＭＳ Ｐゴシック" pitchFamily="34" charset="-128"/>
              </a:rPr>
              <a:t>Genomic info. essentially meaningless currently but will it be in 20 </a:t>
            </a:r>
            <a:r>
              <a:rPr lang="en-US" altLang="en-US" sz="2400" b="1" dirty="0" err="1">
                <a:solidFill>
                  <a:srgbClr val="C00000"/>
                </a:solidFill>
                <a:ea typeface="ＭＳ Ｐゴシック" pitchFamily="34" charset="-128"/>
              </a:rPr>
              <a:t>yrs</a:t>
            </a:r>
            <a:r>
              <a:rPr lang="en-US" altLang="en-US" sz="2400" b="1" dirty="0">
                <a:solidFill>
                  <a:srgbClr val="C00000"/>
                </a:solidFill>
                <a:ea typeface="ＭＳ Ｐゴシック" pitchFamily="34" charset="-128"/>
              </a:rPr>
              <a:t>? 50 </a:t>
            </a:r>
            <a:r>
              <a:rPr lang="en-US" altLang="en-US" sz="2400" b="1" dirty="0" err="1">
                <a:solidFill>
                  <a:srgbClr val="C00000"/>
                </a:solidFill>
                <a:ea typeface="ＭＳ Ｐゴシック" pitchFamily="34" charset="-128"/>
              </a:rPr>
              <a:t>yrs</a:t>
            </a:r>
            <a:r>
              <a:rPr lang="en-US" altLang="en-US" sz="2400" b="1" dirty="0">
                <a:solidFill>
                  <a:srgbClr val="C00000"/>
                </a:solidFill>
                <a:ea typeface="ＭＳ Ｐゴシック" pitchFamily="34" charset="-128"/>
              </a:rPr>
              <a:t>?</a:t>
            </a:r>
          </a:p>
          <a:p>
            <a:pPr marL="568293" lvl="1" indent="-225413" defTabSz="909586" eaLnBrk="1" hangingPunct="1">
              <a:defRPr/>
            </a:pPr>
            <a:r>
              <a:rPr lang="en-US" altLang="en-US" sz="2200" dirty="0">
                <a:ea typeface="ＭＳ Ｐゴシック" pitchFamily="34" charset="-128"/>
              </a:rPr>
              <a:t>Genomic sequence very revealing about one’s children. Is true consent possible?</a:t>
            </a:r>
          </a:p>
          <a:p>
            <a:pPr marL="568293" lvl="1" indent="-225413" defTabSz="909586" eaLnBrk="1" hangingPunct="1">
              <a:defRPr/>
            </a:pPr>
            <a:r>
              <a:rPr lang="en-US" altLang="en-US" sz="2200" dirty="0">
                <a:ea typeface="ＭＳ Ｐゴシック" pitchFamily="34" charset="-128"/>
              </a:rPr>
              <a:t>Once put on the web it can’t be taken back </a:t>
            </a:r>
          </a:p>
          <a:p>
            <a:pPr eaLnBrk="1" hangingPunct="1">
              <a:defRPr/>
            </a:pPr>
            <a:endParaRPr lang="en-US" altLang="en-US" sz="2400" dirty="0">
              <a:ea typeface="ＭＳ Ｐゴシック" pitchFamily="34" charset="-128"/>
            </a:endParaRPr>
          </a:p>
          <a:p>
            <a:pPr lvl="1" eaLnBrk="1" hangingPunct="1">
              <a:defRPr/>
            </a:pPr>
            <a:endParaRPr lang="en-US" altLang="en-US" sz="2200" dirty="0">
              <a:ea typeface="ＭＳ Ｐゴシック" pitchFamily="34" charset="-128"/>
            </a:endParaRPr>
          </a:p>
          <a:p>
            <a:pPr lvl="1" eaLnBrk="1" hangingPunct="1">
              <a:defRPr/>
            </a:pPr>
            <a:endParaRPr lang="en-US" altLang="en-US" sz="2200" dirty="0">
              <a:ea typeface="ＭＳ Ｐゴシック" pitchFamily="34" charset="-128"/>
            </a:endParaRPr>
          </a:p>
          <a:p>
            <a:pPr eaLnBrk="1" hangingPunct="1">
              <a:defRPr/>
            </a:pPr>
            <a:endParaRPr lang="en-US" altLang="en-US" sz="2400" dirty="0">
              <a:ea typeface="ＭＳ Ｐゴシック" pitchFamily="34" charset="-128"/>
            </a:endParaRPr>
          </a:p>
        </p:txBody>
      </p:sp>
      <p:sp>
        <p:nvSpPr>
          <p:cNvPr id="19459" name="Content Placeholder 1"/>
          <p:cNvSpPr>
            <a:spLocks noGrp="1"/>
          </p:cNvSpPr>
          <p:nvPr>
            <p:ph sz="half" idx="2"/>
          </p:nvPr>
        </p:nvSpPr>
        <p:spPr>
          <a:xfrm>
            <a:off x="3432517" y="841427"/>
            <a:ext cx="5614501" cy="4638675"/>
          </a:xfrm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altLang="en-US" sz="2400" b="1" dirty="0">
                <a:solidFill>
                  <a:srgbClr val="C00000"/>
                </a:solidFill>
                <a:ea typeface="ＭＳ Ｐゴシック" pitchFamily="34" charset="-128"/>
              </a:rPr>
              <a:t>Culture Clash:</a:t>
            </a:r>
            <a:r>
              <a:rPr lang="en-US" altLang="en-US" sz="2400" dirty="0">
                <a:solidFill>
                  <a:srgbClr val="C00000"/>
                </a:solidFill>
                <a:ea typeface="ＭＳ Ｐゴシック" pitchFamily="34" charset="-128"/>
              </a:rPr>
              <a:t> </a:t>
            </a:r>
            <a:r>
              <a:rPr lang="en-US" altLang="en-US" sz="2400" dirty="0">
                <a:ea typeface="ＭＳ Ｐゴシック" pitchFamily="34" charset="-128"/>
              </a:rPr>
              <a:t/>
            </a:r>
            <a:br>
              <a:rPr lang="en-US" altLang="en-US" sz="2400" dirty="0">
                <a:ea typeface="ＭＳ Ｐゴシック" pitchFamily="34" charset="-128"/>
              </a:rPr>
            </a:br>
            <a:r>
              <a:rPr lang="en-US" altLang="en-US" sz="2400" dirty="0">
                <a:ea typeface="ＭＳ Ｐゴシック" pitchFamily="34" charset="-128"/>
              </a:rPr>
              <a:t>Genomics historically has been a proponent of “open data” but not clear personal genomics fits this. </a:t>
            </a:r>
          </a:p>
          <a:p>
            <a:pPr lvl="1" eaLnBrk="1" hangingPunct="1">
              <a:defRPr/>
            </a:pPr>
            <a:r>
              <a:rPr lang="en-US" altLang="en-US" sz="2200" dirty="0">
                <a:ea typeface="ＭＳ Ｐゴシック" pitchFamily="34" charset="-128"/>
              </a:rPr>
              <a:t>Clinical Medline has a very different culture.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Ethically 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challenged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history of genetics </a:t>
            </a:r>
          </a:p>
          <a:p>
            <a:pPr lvl="1" eaLnBrk="1" hangingPunct="1">
              <a:defRPr/>
            </a:pPr>
            <a:r>
              <a:rPr lang="en-US" altLang="en-US" sz="2200" dirty="0" smtClean="0">
                <a:ea typeface="ＭＳ Ｐゴシック" pitchFamily="34" charset="-128"/>
              </a:rPr>
              <a:t>Ownership </a:t>
            </a:r>
            <a:r>
              <a:rPr lang="en-US" altLang="en-US" sz="2200" dirty="0">
                <a:ea typeface="ＭＳ Ｐゴシック" pitchFamily="34" charset="-128"/>
              </a:rPr>
              <a:t>of the data &amp; what consent means (Hela)</a:t>
            </a:r>
          </a:p>
          <a:p>
            <a:pPr lvl="2" eaLnBrk="1" hangingPunct="1">
              <a:defRPr/>
            </a:pPr>
            <a:r>
              <a:rPr lang="en-US" altLang="en-US" sz="2000" dirty="0">
                <a:ea typeface="ＭＳ Ｐゴシック" pitchFamily="34" charset="-128"/>
              </a:rPr>
              <a:t>Could your genetic data give rise to a product line? </a:t>
            </a:r>
          </a:p>
          <a:p>
            <a:pPr eaLnBrk="1" hangingPunct="1">
              <a:defRPr/>
            </a:pP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9252" name="TextBox 4"/>
          <p:cNvSpPr txBox="1">
            <a:spLocks noChangeArrowheads="1"/>
          </p:cNvSpPr>
          <p:nvPr/>
        </p:nvSpPr>
        <p:spPr bwMode="auto">
          <a:xfrm>
            <a:off x="254001" y="6424656"/>
            <a:ext cx="8555038" cy="40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4" tIns="45690" rIns="91374" bIns="456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0">
                <a:solidFill>
                  <a:srgbClr val="7F7F7F"/>
                </a:solidFill>
              </a:rPr>
              <a:t>[D Greenbaum &amp; M Gerstein (</a:t>
            </a:r>
            <a:r>
              <a:rPr lang="fr-FR" sz="1000" b="0">
                <a:solidFill>
                  <a:srgbClr val="7F7F7F"/>
                </a:solidFill>
              </a:rPr>
              <a:t>’</a:t>
            </a:r>
            <a:r>
              <a:rPr lang="en-US" altLang="ja-JP" sz="1000" b="0">
                <a:solidFill>
                  <a:srgbClr val="7F7F7F"/>
                </a:solidFill>
              </a:rPr>
              <a:t>08). Am J. Bioethics; D Greenbaum &amp; M Gerstein, Hartford Courant, 10 Jul. '08 ; SF Chronicle, 2 Nov. '08; </a:t>
            </a:r>
            <a:br>
              <a:rPr lang="en-US" altLang="ja-JP" sz="1000" b="0">
                <a:solidFill>
                  <a:srgbClr val="7F7F7F"/>
                </a:solidFill>
              </a:rPr>
            </a:br>
            <a:r>
              <a:rPr lang="en-US" altLang="ja-JP" sz="1000" b="0">
                <a:solidFill>
                  <a:srgbClr val="7F7F7F"/>
                </a:solidFill>
              </a:rPr>
              <a:t>Greenbaum et al. </a:t>
            </a:r>
            <a:r>
              <a:rPr lang="en-US" altLang="ja-JP" sz="1000" b="0" i="1">
                <a:solidFill>
                  <a:srgbClr val="7F7F7F"/>
                </a:solidFill>
              </a:rPr>
              <a:t>PLOS CB </a:t>
            </a:r>
            <a:r>
              <a:rPr lang="en-US" altLang="ja-JP" sz="1000" b="0">
                <a:solidFill>
                  <a:srgbClr val="7F7F7F"/>
                </a:solidFill>
              </a:rPr>
              <a:t>(</a:t>
            </a:r>
            <a:r>
              <a:rPr lang="en-US" sz="1000" b="0">
                <a:solidFill>
                  <a:srgbClr val="7F7F7F"/>
                </a:solidFill>
              </a:rPr>
              <a:t>‘</a:t>
            </a:r>
            <a:r>
              <a:rPr lang="en-US" altLang="ja-JP" sz="1000" b="0">
                <a:solidFill>
                  <a:srgbClr val="7F7F7F"/>
                </a:solidFill>
              </a:rPr>
              <a:t>11) ; Greenbaum &amp; Gerstein ('13), The Scientist; Photo from NY Times]</a:t>
            </a:r>
            <a:endParaRPr lang="en-US" sz="1000" b="0">
              <a:solidFill>
                <a:srgbClr val="7F7F7F"/>
              </a:solidFill>
            </a:endParaRPr>
          </a:p>
        </p:txBody>
      </p:sp>
      <p:pic>
        <p:nvPicPr>
          <p:cNvPr id="309253" name="Picture 1" descr="24GENOME-superJumb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3842570"/>
            <a:ext cx="2413000" cy="241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257875"/>
      </p:ext>
    </p:extLst>
  </p:cSld>
  <p:clrMapOvr>
    <a:masterClrMapping/>
  </p:clrMapOvr>
  <p:transition spd="slow" advTm="11498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altLang="en-US" sz="8800" dirty="0" smtClean="0">
                <a:solidFill>
                  <a:srgbClr val="FF7413"/>
                </a:solidFill>
                <a:ea typeface="ＭＳ Ｐゴシック" charset="-128"/>
              </a:rPr>
              <a:t>Sharing</a:t>
            </a:r>
            <a:endParaRPr lang="en-US" altLang="en-US" sz="8800" dirty="0">
              <a:solidFill>
                <a:srgbClr val="FF7413"/>
              </a:solidFill>
              <a:ea typeface="ＭＳ Ｐゴシック" charset="-128"/>
            </a:endParaRPr>
          </a:p>
        </p:txBody>
      </p:sp>
      <p:sp>
        <p:nvSpPr>
          <p:cNvPr id="399363" name="Content Placeholder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pPr lvl="1"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8412429"/>
      </p:ext>
    </p:extLst>
  </p:cSld>
  <p:clrMapOvr>
    <a:masterClrMapping/>
  </p:clrMapOvr>
  <p:transition advTm="5607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4905"/>
            <a:ext cx="9144000" cy="1903095"/>
          </a:xfrm>
          <a:prstGeom prst="rect">
            <a:avLst/>
          </a:prstGeom>
        </p:spPr>
      </p:pic>
      <p:sp>
        <p:nvSpPr>
          <p:cNvPr id="310273" name="Title 4"/>
          <p:cNvSpPr>
            <a:spLocks noGrp="1"/>
          </p:cNvSpPr>
          <p:nvPr>
            <p:ph type="title"/>
          </p:nvPr>
        </p:nvSpPr>
        <p:spPr>
          <a:xfrm>
            <a:off x="557214" y="157163"/>
            <a:ext cx="4576762" cy="1143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Other Side of the Coin: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Why we should share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3154" y="1194860"/>
            <a:ext cx="5852045" cy="4776788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Sharing helps </a:t>
            </a:r>
            <a:r>
              <a:rPr lang="en-US" sz="2000" b="1" dirty="0" smtClean="0">
                <a:solidFill>
                  <a:srgbClr val="C00000"/>
                </a:solidFill>
              </a:rPr>
              <a:t>speed research</a:t>
            </a:r>
          </a:p>
          <a:p>
            <a:pPr lvl="1">
              <a:defRPr/>
            </a:pPr>
            <a:r>
              <a:rPr lang="en-US" sz="2000" dirty="0" smtClean="0"/>
              <a:t>Large-scale mining of this information is important for medical research</a:t>
            </a:r>
          </a:p>
          <a:p>
            <a:pPr lvl="1">
              <a:defRPr/>
            </a:pPr>
            <a:r>
              <a:rPr lang="en-US" sz="2000" dirty="0" smtClean="0"/>
              <a:t>Privacy is cumbersome, particularly for big data</a:t>
            </a:r>
          </a:p>
          <a:p>
            <a:pPr>
              <a:defRPr/>
            </a:pPr>
            <a:r>
              <a:rPr lang="en-US" sz="2000" dirty="0" smtClean="0"/>
              <a:t>Sharing is important for </a:t>
            </a:r>
            <a:r>
              <a:rPr lang="en-US" sz="2000" b="1" dirty="0" smtClean="0">
                <a:solidFill>
                  <a:srgbClr val="C00000"/>
                </a:solidFill>
              </a:rPr>
              <a:t>reproducible research</a:t>
            </a:r>
          </a:p>
          <a:p>
            <a:pPr>
              <a:defRPr/>
            </a:pPr>
            <a:r>
              <a:rPr lang="en-US" sz="2000" dirty="0" smtClean="0"/>
              <a:t>Sharing is useful for </a:t>
            </a:r>
            <a:r>
              <a:rPr lang="en-US" sz="2000" b="1" dirty="0" smtClean="0">
                <a:solidFill>
                  <a:srgbClr val="C00000"/>
                </a:solidFill>
              </a:rPr>
              <a:t>education</a:t>
            </a:r>
          </a:p>
          <a:p>
            <a:pPr lvl="1">
              <a:defRPr/>
            </a:pPr>
            <a:r>
              <a:rPr lang="en-US" sz="2000" dirty="0" smtClean="0"/>
              <a:t>More fun to study a known person’s genome </a:t>
            </a:r>
          </a:p>
          <a:p>
            <a:pPr lvl="2">
              <a:defRPr/>
            </a:pPr>
            <a:r>
              <a:rPr lang="en-US" sz="1800" dirty="0" err="1" smtClean="0"/>
              <a:t>Eg</a:t>
            </a:r>
            <a:r>
              <a:rPr lang="en-US" sz="1800" dirty="0" smtClean="0"/>
              <a:t> Zimmer’s Game of Genomes in STAT </a:t>
            </a:r>
          </a:p>
          <a:p>
            <a:pPr marL="0" indent="0">
              <a:buNone/>
              <a:defRPr/>
            </a:pPr>
            <a:endParaRPr lang="en-US" sz="2000" dirty="0"/>
          </a:p>
        </p:txBody>
      </p:sp>
      <p:pic>
        <p:nvPicPr>
          <p:cNvPr id="310275" name="Content Placeholder 3" descr="961878_Enlarged_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81" y="0"/>
            <a:ext cx="2886919" cy="36269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4916" name="Rectangle 1"/>
          <p:cNvSpPr>
            <a:spLocks noChangeArrowheads="1"/>
          </p:cNvSpPr>
          <p:nvPr/>
        </p:nvSpPr>
        <p:spPr bwMode="auto">
          <a:xfrm>
            <a:off x="5999162" y="3821549"/>
            <a:ext cx="2997200" cy="93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[Yale Law Roundtable (‘10). Comp. in Sci. &amp; Eng. 12:8; D </a:t>
            </a:r>
            <a:r>
              <a:rPr lang="en-US" sz="11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Greenbaum</a:t>
            </a:r>
            <a:r>
              <a:rPr lang="en-US" sz="11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M Gerstein (‘09). Am. J. Bioethics; D </a:t>
            </a:r>
            <a:r>
              <a:rPr lang="en-US" sz="11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Greenbaum</a:t>
            </a:r>
            <a:r>
              <a:rPr lang="en-US" sz="11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M Gerstein (‘10). SF Chronicle, May 2, Page E-4; </a:t>
            </a:r>
            <a:br>
              <a:rPr lang="en-US" sz="11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1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Greenbaum</a:t>
            </a:r>
            <a:r>
              <a:rPr lang="en-US" sz="11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</a:t>
            </a:r>
            <a:r>
              <a:rPr lang="en-US" sz="11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PLOS CB </a:t>
            </a:r>
            <a:r>
              <a:rPr lang="en-US" sz="11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(‘11)]</a:t>
            </a:r>
          </a:p>
        </p:txBody>
      </p:sp>
    </p:spTree>
    <p:extLst>
      <p:ext uri="{BB962C8B-B14F-4D97-AF65-F5344CB8AC3E}">
        <p14:creationId xmlns:p14="http://schemas.microsoft.com/office/powerpoint/2010/main" val="34210301"/>
      </p:ext>
    </p:extLst>
  </p:cSld>
  <p:clrMapOvr>
    <a:masterClrMapping/>
  </p:clrMapOvr>
  <p:transition advTm="42517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178" y="0"/>
            <a:ext cx="7772400" cy="1143000"/>
          </a:xfrm>
        </p:spPr>
        <p:txBody>
          <a:bodyPr/>
          <a:lstStyle/>
          <a:p>
            <a:r>
              <a:rPr lang="en-US" sz="4400" dirty="0" smtClean="0"/>
              <a:t>Statistical power 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09244" y="1037746"/>
            <a:ext cx="890332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1800" b="0" dirty="0" smtClean="0"/>
              <a:t>The genomic characterization of millions of individuals is useful for medical research</a:t>
            </a:r>
          </a:p>
          <a:p>
            <a:pPr marL="285750" indent="-285750">
              <a:buFontTx/>
              <a:buChar char="•"/>
            </a:pPr>
            <a:r>
              <a:rPr lang="en-US" sz="1800" b="0" dirty="0" smtClean="0"/>
              <a:t>Having a larger number of studied individuals is assured to boost statistical power, hence discoveries</a:t>
            </a:r>
          </a:p>
          <a:p>
            <a:pPr marL="285750" indent="-285750">
              <a:buFontTx/>
              <a:buChar char="•"/>
            </a:pPr>
            <a:r>
              <a:rPr lang="en-US" sz="1800" b="0" dirty="0" smtClean="0"/>
              <a:t>Expected to have genomes from increasingly more individuals will be sequenced going forward</a:t>
            </a:r>
            <a:endParaRPr lang="en-US" sz="1800" b="0" dirty="0"/>
          </a:p>
        </p:txBody>
      </p:sp>
      <p:pic>
        <p:nvPicPr>
          <p:cNvPr id="6" name="Picture 5" descr="Screen Shot 2019-03-05 at 9.49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5" y="2911215"/>
            <a:ext cx="7887703" cy="363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94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Reproducibility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“The idea is: An article about computational science in </a:t>
            </a:r>
            <a:r>
              <a:rPr lang="en-US" dirty="0" smtClean="0"/>
              <a:t>a scientific </a:t>
            </a:r>
            <a:r>
              <a:rPr lang="en-US" dirty="0"/>
              <a:t>publication is not the scholarship itself, it is </a:t>
            </a:r>
            <a:r>
              <a:rPr lang="en-US" dirty="0" smtClean="0"/>
              <a:t>merely advertising </a:t>
            </a:r>
            <a:r>
              <a:rPr lang="en-US" dirty="0"/>
              <a:t>of the scholarship. The actual scholarship is </a:t>
            </a:r>
            <a:r>
              <a:rPr lang="en-US" dirty="0" smtClean="0"/>
              <a:t>the complete </a:t>
            </a:r>
            <a:r>
              <a:rPr lang="en-US" dirty="0"/>
              <a:t>... set of instructions [and </a:t>
            </a:r>
            <a:r>
              <a:rPr lang="en-US" dirty="0" smtClean="0"/>
              <a:t>data] which generated the </a:t>
            </a:r>
            <a:r>
              <a:rPr lang="en-US" dirty="0"/>
              <a:t>figures.”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David </a:t>
            </a:r>
            <a:r>
              <a:rPr lang="en-US" dirty="0" err="1"/>
              <a:t>Donoho</a:t>
            </a:r>
            <a:r>
              <a:rPr lang="en-US" dirty="0"/>
              <a:t>, 1998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05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4777" y="3445877"/>
            <a:ext cx="4038600" cy="25097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Data should be findable </a:t>
            </a:r>
            <a:endParaRPr lang="en-US" b="1" dirty="0" smtClean="0"/>
          </a:p>
          <a:p>
            <a:r>
              <a:rPr lang="en-US" dirty="0" smtClean="0"/>
              <a:t>both </a:t>
            </a:r>
            <a:r>
              <a:rPr lang="en-US" dirty="0"/>
              <a:t>for human researchers as well as </a:t>
            </a:r>
            <a:r>
              <a:rPr lang="en-US" dirty="0" smtClean="0"/>
              <a:t>computers</a:t>
            </a:r>
          </a:p>
          <a:p>
            <a:r>
              <a:rPr lang="en-US" dirty="0" smtClean="0"/>
              <a:t>requires </a:t>
            </a:r>
            <a:r>
              <a:rPr lang="en-US" dirty="0"/>
              <a:t>unique and persistent identifiers for the data.  </a:t>
            </a: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0" y="3396394"/>
            <a:ext cx="4038600" cy="26534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Data ought to </a:t>
            </a:r>
            <a:r>
              <a:rPr lang="en-US" sz="2000" b="1" dirty="0" smtClean="0"/>
              <a:t>be </a:t>
            </a:r>
            <a:r>
              <a:rPr lang="en-US" sz="2000" b="1" dirty="0"/>
              <a:t>accessible. </a:t>
            </a:r>
          </a:p>
          <a:p>
            <a:r>
              <a:rPr lang="en-US" sz="2000" dirty="0"/>
              <a:t>good data stewardship </a:t>
            </a:r>
          </a:p>
          <a:p>
            <a:r>
              <a:rPr lang="en-US" sz="2000" dirty="0"/>
              <a:t>long term electronic storage, </a:t>
            </a:r>
          </a:p>
          <a:p>
            <a:r>
              <a:rPr lang="en-US" sz="2000" dirty="0"/>
              <a:t>legally in terms of licensing and access conditions that easily provide for authentication of authorized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15169"/>
            <a:ext cx="78676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06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37375" y="3396394"/>
            <a:ext cx="4038600" cy="2509739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dirty="0" smtClean="0"/>
              <a:t>Data needs </a:t>
            </a:r>
            <a:r>
              <a:rPr lang="en-US" dirty="0"/>
              <a:t>to be </a:t>
            </a:r>
            <a:r>
              <a:rPr lang="en-US" b="1" dirty="0" smtClean="0"/>
              <a:t>reusable</a:t>
            </a:r>
          </a:p>
          <a:p>
            <a:pPr marL="285750" lvl="1"/>
            <a:r>
              <a:rPr lang="en-US" dirty="0" smtClean="0"/>
              <a:t>both </a:t>
            </a:r>
            <a:r>
              <a:rPr lang="en-US" dirty="0"/>
              <a:t>humans and machines should be able to either apply the data to follow-up research or additional computational analysis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51520" y="3396394"/>
            <a:ext cx="4038600" cy="2653494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1600" dirty="0"/>
              <a:t>Data </a:t>
            </a:r>
            <a:r>
              <a:rPr lang="en-US" sz="1600" dirty="0" smtClean="0"/>
              <a:t>needs to be </a:t>
            </a:r>
            <a:r>
              <a:rPr lang="en-US" sz="1600" b="1" dirty="0" smtClean="0"/>
              <a:t>interoperable</a:t>
            </a:r>
            <a:endParaRPr lang="en-US" sz="1600" b="1" dirty="0"/>
          </a:p>
          <a:p>
            <a:r>
              <a:rPr lang="en-US" sz="1600" dirty="0" smtClean="0"/>
              <a:t>human </a:t>
            </a:r>
            <a:r>
              <a:rPr lang="en-US" sz="1600" dirty="0"/>
              <a:t>readers can clearly</a:t>
            </a:r>
          </a:p>
          <a:p>
            <a:pPr lvl="1"/>
            <a:r>
              <a:rPr lang="en-US" sz="1600" dirty="0"/>
              <a:t> understand the connection of the data to the main text. </a:t>
            </a:r>
          </a:p>
          <a:p>
            <a:pPr lvl="1"/>
            <a:r>
              <a:rPr lang="en-US" sz="1600" dirty="0"/>
              <a:t>appreciate the nature of the data from the presentation of the data</a:t>
            </a:r>
          </a:p>
          <a:p>
            <a:pPr marL="285750" lvl="1"/>
            <a:r>
              <a:rPr lang="en-US" sz="1600" dirty="0" smtClean="0"/>
              <a:t> easily </a:t>
            </a:r>
            <a:r>
              <a:rPr lang="en-US" sz="1600" dirty="0"/>
              <a:t>able to digested by computational systems, e.g., in an standard that allows for straightforward data manipulation.  </a:t>
            </a:r>
            <a:endParaRPr lang="en-US" sz="16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15169"/>
            <a:ext cx="78676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82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altLang="en-US" sz="8800" dirty="0" smtClean="0">
                <a:solidFill>
                  <a:srgbClr val="FF7413"/>
                </a:solidFill>
                <a:ea typeface="ＭＳ Ｐゴシック" charset="-128"/>
              </a:rPr>
              <a:t>Balancing Privacy &amp; Sharing</a:t>
            </a:r>
            <a:endParaRPr lang="en-US" altLang="en-US" sz="8800" dirty="0">
              <a:solidFill>
                <a:srgbClr val="FF7413"/>
              </a:solidFill>
              <a:ea typeface="ＭＳ Ｐゴシック" charset="-128"/>
            </a:endParaRPr>
          </a:p>
        </p:txBody>
      </p:sp>
      <p:sp>
        <p:nvSpPr>
          <p:cNvPr id="399363" name="Content Placeholder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pPr lvl="1"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91801"/>
      </p:ext>
    </p:extLst>
  </p:cSld>
  <p:clrMapOvr>
    <a:masterClrMapping/>
  </p:clrMapOvr>
  <p:transition advTm="560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546" y="0"/>
            <a:ext cx="944691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866" y="449040"/>
            <a:ext cx="86792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6000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/>
                <a:ea typeface=""/>
                <a:cs typeface=""/>
              </a:rPr>
              <a:t>Goal is to find the balance</a:t>
            </a:r>
            <a:endParaRPr lang="en-US" sz="6000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/>
              <a:ea typeface=""/>
              <a:cs typeface=""/>
            </a:endParaRPr>
          </a:p>
        </p:txBody>
      </p:sp>
      <p:pic>
        <p:nvPicPr>
          <p:cNvPr id="10" name="Picture 9" descr="Balance_icon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48" y="1464703"/>
            <a:ext cx="5864752" cy="4766275"/>
          </a:xfrm>
          <a:prstGeom prst="rect">
            <a:avLst/>
          </a:prstGeom>
        </p:spPr>
      </p:pic>
      <p:sp>
        <p:nvSpPr>
          <p:cNvPr id="11" name="Rounded Rectangle 10"/>
          <p:cNvSpPr>
            <a:spLocks noChangeAspect="1"/>
          </p:cNvSpPr>
          <p:nvPr/>
        </p:nvSpPr>
        <p:spPr>
          <a:xfrm>
            <a:off x="1967413" y="4344348"/>
            <a:ext cx="1371600" cy="41961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srgbClr val="000000"/>
                </a:solidFill>
              </a:rPr>
              <a:t>PRIVACY</a:t>
            </a: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>
            <a:spLocks noChangeAspect="1"/>
          </p:cNvSpPr>
          <p:nvPr/>
        </p:nvSpPr>
        <p:spPr>
          <a:xfrm>
            <a:off x="5947324" y="4344348"/>
            <a:ext cx="1371600" cy="4188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srgbClr val="000000"/>
                </a:solidFill>
              </a:rPr>
              <a:t>UTILITY</a:t>
            </a:r>
            <a:endParaRPr lang="en-US" sz="2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935" y="965200"/>
            <a:ext cx="3632200" cy="1143000"/>
          </a:xfrm>
        </p:spPr>
        <p:txBody>
          <a:bodyPr/>
          <a:lstStyle/>
          <a:p>
            <a:r>
              <a:rPr lang="en-US" dirty="0" smtClean="0"/>
              <a:t>The Dilemma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354" y="3293533"/>
            <a:ext cx="7450646" cy="3233216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The individual (harmed?) v the collective (benefits)</a:t>
            </a:r>
          </a:p>
          <a:p>
            <a:pPr lvl="1">
              <a:defRPr/>
            </a:pPr>
            <a:r>
              <a:rPr lang="en-US" sz="2000" dirty="0" smtClean="0"/>
              <a:t>But do sick patients care about their privacy?</a:t>
            </a:r>
          </a:p>
          <a:p>
            <a:pPr>
              <a:defRPr/>
            </a:pPr>
            <a:r>
              <a:rPr lang="en-US" sz="2000" dirty="0" smtClean="0"/>
              <a:t>How to balance risks v rewards - Quantification</a:t>
            </a:r>
          </a:p>
          <a:p>
            <a:pPr lvl="1">
              <a:defRPr/>
            </a:pPr>
            <a:r>
              <a:rPr lang="en-US" sz="2000" dirty="0" smtClean="0"/>
              <a:t>What </a:t>
            </a:r>
            <a:r>
              <a:rPr lang="en-US" sz="2000" dirty="0"/>
              <a:t>is acceptable risk? </a:t>
            </a:r>
            <a:br>
              <a:rPr lang="en-US" sz="2000" dirty="0"/>
            </a:br>
            <a:r>
              <a:rPr lang="en-US" sz="2000" dirty="0" smtClean="0"/>
              <a:t>Can </a:t>
            </a:r>
            <a:r>
              <a:rPr lang="en-US" sz="2000" dirty="0"/>
              <a:t>we quantify leakage</a:t>
            </a:r>
            <a:r>
              <a:rPr lang="en-US" sz="2000" dirty="0" smtClean="0"/>
              <a:t>?</a:t>
            </a:r>
          </a:p>
          <a:p>
            <a:pPr lvl="2">
              <a:defRPr/>
            </a:pPr>
            <a:r>
              <a:rPr lang="en-US" sz="1600" dirty="0" smtClean="0">
                <a:latin typeface="Arial" charset="0"/>
                <a:ea typeface="ＭＳ Ｐゴシック" charset="0"/>
              </a:rPr>
              <a:t>Ex: photos </a:t>
            </a:r>
            <a:r>
              <a:rPr lang="en-US" sz="1600" dirty="0">
                <a:latin typeface="Arial" charset="0"/>
                <a:ea typeface="ＭＳ Ｐゴシック" charset="0"/>
              </a:rPr>
              <a:t>of eye </a:t>
            </a:r>
            <a:r>
              <a:rPr lang="en-US" sz="1600" dirty="0" smtClean="0">
                <a:latin typeface="Arial" charset="0"/>
                <a:ea typeface="ＭＳ Ｐゴシック" charset="0"/>
              </a:rPr>
              <a:t>color</a:t>
            </a:r>
            <a:endParaRPr lang="en-US" sz="1600" dirty="0"/>
          </a:p>
          <a:p>
            <a:pPr lvl="1">
              <a:defRPr/>
            </a:pPr>
            <a:r>
              <a:rPr lang="en-US" sz="2000" dirty="0"/>
              <a:t>Cost Benefit </a:t>
            </a:r>
            <a:r>
              <a:rPr lang="en-US" sz="2000" dirty="0" smtClean="0"/>
              <a:t>Analysis</a:t>
            </a:r>
            <a:endParaRPr lang="en-US" sz="2000" dirty="0"/>
          </a:p>
          <a:p>
            <a:pPr lvl="1">
              <a:defRPr/>
            </a:pPr>
            <a:endParaRPr lang="en-US" sz="2000" dirty="0"/>
          </a:p>
          <a:p>
            <a:endParaRPr lang="en-US" sz="2800" dirty="0"/>
          </a:p>
        </p:txBody>
      </p:sp>
      <p:pic>
        <p:nvPicPr>
          <p:cNvPr id="4" name="Picture 3" descr="Screen Shot 2015-10-02 at 11.32.1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0"/>
          <a:stretch/>
        </p:blipFill>
        <p:spPr>
          <a:xfrm>
            <a:off x="-16931" y="-33866"/>
            <a:ext cx="5300133" cy="298744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2986502"/>
            <a:ext cx="3218388" cy="230828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>
              <a:defRPr/>
            </a:pP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[Economist, 15 Aug ‘15]</a:t>
            </a:r>
          </a:p>
        </p:txBody>
      </p:sp>
    </p:spTree>
    <p:extLst>
      <p:ext uri="{BB962C8B-B14F-4D97-AF65-F5344CB8AC3E}">
        <p14:creationId xmlns:p14="http://schemas.microsoft.com/office/powerpoint/2010/main" val="1594395158"/>
      </p:ext>
    </p:extLst>
  </p:cSld>
  <p:clrMapOvr>
    <a:masterClrMapping/>
  </p:clrMapOvr>
  <p:transition advTm="3119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altLang="en-US" sz="8800" dirty="0" smtClean="0">
                <a:solidFill>
                  <a:srgbClr val="FF7413"/>
                </a:solidFill>
                <a:ea typeface="ＭＳ Ｐゴシック" charset="-128"/>
              </a:rPr>
              <a:t>Privacy</a:t>
            </a:r>
            <a:endParaRPr lang="en-US" altLang="en-US" sz="8800" dirty="0">
              <a:solidFill>
                <a:srgbClr val="FF7413"/>
              </a:solidFill>
              <a:ea typeface="ＭＳ Ｐゴシック" charset="-128"/>
            </a:endParaRPr>
          </a:p>
        </p:txBody>
      </p:sp>
      <p:sp>
        <p:nvSpPr>
          <p:cNvPr id="399363" name="Content Placeholder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pPr lvl="1"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5618512"/>
      </p:ext>
    </p:extLst>
  </p:cSld>
  <p:clrMapOvr>
    <a:masterClrMapping/>
  </p:clrMapOvr>
  <p:transition advTm="560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Title 1"/>
          <p:cNvSpPr>
            <a:spLocks noGrp="1"/>
          </p:cNvSpPr>
          <p:nvPr>
            <p:ph type="title"/>
          </p:nvPr>
        </p:nvSpPr>
        <p:spPr>
          <a:xfrm>
            <a:off x="685800" y="237067"/>
            <a:ext cx="7772400" cy="11430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Current Social &amp; Technical Solutions</a:t>
            </a:r>
          </a:p>
        </p:txBody>
      </p:sp>
      <p:sp>
        <p:nvSpPr>
          <p:cNvPr id="314370" name="Content Placeholder 2"/>
          <p:cNvSpPr>
            <a:spLocks noGrp="1"/>
          </p:cNvSpPr>
          <p:nvPr>
            <p:ph sz="half" idx="1"/>
          </p:nvPr>
        </p:nvSpPr>
        <p:spPr>
          <a:xfrm>
            <a:off x="685799" y="1270069"/>
            <a:ext cx="5274734" cy="463867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Closed Data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Approach</a:t>
            </a:r>
          </a:p>
          <a:p>
            <a:pPr lvl="1"/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Consents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“Protected” distribution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via </a:t>
            </a:r>
            <a:r>
              <a:rPr lang="en-US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dbGAP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Local computes on secure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computer</a:t>
            </a: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Issues with Closed Data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Non-uniformity of consents &amp; paperwork</a:t>
            </a:r>
          </a:p>
          <a:p>
            <a:pPr lvl="2"/>
            <a:r>
              <a:rPr lang="en-US" sz="1600" dirty="0">
                <a:latin typeface="Arial" charset="0"/>
                <a:ea typeface="ＭＳ Ｐゴシック" charset="0"/>
              </a:rPr>
              <a:t>Different international norms, leading to confusion</a:t>
            </a:r>
            <a:endParaRPr lang="en-US" sz="1800" dirty="0" smtClean="0">
              <a:latin typeface="Arial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Encryption &amp; computer security creates burdensome requirements on data sharing &amp; large scale analysis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Many schemes get “hacked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”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571066" y="1270069"/>
            <a:ext cx="3098799" cy="4638675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B050"/>
                </a:solidFill>
              </a:rPr>
              <a:t>Open Data</a:t>
            </a:r>
            <a:endParaRPr lang="en-US" b="1" dirty="0">
              <a:solidFill>
                <a:srgbClr val="00B050"/>
              </a:solidFill>
            </a:endParaRPr>
          </a:p>
          <a:p>
            <a:pPr lvl="1">
              <a:defRPr/>
            </a:pPr>
            <a:r>
              <a:rPr lang="en-US" sz="2000" dirty="0" smtClean="0"/>
              <a:t>Genomic "test </a:t>
            </a:r>
            <a:r>
              <a:rPr lang="en-US" sz="2000" dirty="0"/>
              <a:t>pilots” (ala PGP)?</a:t>
            </a:r>
          </a:p>
          <a:p>
            <a:pPr lvl="2">
              <a:defRPr/>
            </a:pPr>
            <a:r>
              <a:rPr lang="en-US" sz="1600" dirty="0">
                <a:cs typeface="ＭＳ Ｐゴシック" pitchFamily="-65" charset="-128"/>
              </a:rPr>
              <a:t>Sports stars &amp; celebrities?</a:t>
            </a:r>
          </a:p>
          <a:p>
            <a:pPr lvl="1">
              <a:defRPr/>
            </a:pPr>
            <a:r>
              <a:rPr lang="en-US" sz="2000" dirty="0"/>
              <a:t>Some public data &amp; data donation is helpful but is this a realistic solution for an unbiased sample of ~1M</a:t>
            </a:r>
          </a:p>
          <a:p>
            <a:endParaRPr lang="en-US" sz="2000" dirty="0"/>
          </a:p>
        </p:txBody>
      </p:sp>
      <p:sp>
        <p:nvSpPr>
          <p:cNvPr id="314371" name="TextBox 1"/>
          <p:cNvSpPr txBox="1">
            <a:spLocks noChangeArrowheads="1"/>
          </p:cNvSpPr>
          <p:nvPr/>
        </p:nvSpPr>
        <p:spPr bwMode="auto">
          <a:xfrm>
            <a:off x="157720" y="6500513"/>
            <a:ext cx="7147320" cy="27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>
                <a:solidFill>
                  <a:srgbClr val="7F7F7F"/>
                </a:solidFill>
              </a:rPr>
              <a:t> </a:t>
            </a:r>
            <a:r>
              <a:rPr lang="en-US" b="0" dirty="0" smtClean="0">
                <a:solidFill>
                  <a:srgbClr val="7F7F7F"/>
                </a:solidFill>
              </a:rPr>
              <a:t>[</a:t>
            </a:r>
            <a:r>
              <a:rPr lang="en-US" b="0" dirty="0" err="1" smtClean="0">
                <a:solidFill>
                  <a:srgbClr val="7F7F7F"/>
                </a:solidFill>
              </a:rPr>
              <a:t>Greenbuam</a:t>
            </a:r>
            <a:r>
              <a:rPr lang="en-US" b="0" dirty="0" smtClean="0">
                <a:solidFill>
                  <a:srgbClr val="7F7F7F"/>
                </a:solidFill>
              </a:rPr>
              <a:t> </a:t>
            </a:r>
            <a:r>
              <a:rPr lang="en-US" b="0" dirty="0">
                <a:solidFill>
                  <a:srgbClr val="7F7F7F"/>
                </a:solidFill>
              </a:rPr>
              <a:t>et al ('04), Nat. Biotech; </a:t>
            </a:r>
            <a:r>
              <a:rPr lang="en-US" b="0" dirty="0" err="1">
                <a:solidFill>
                  <a:srgbClr val="7F7F7F"/>
                </a:solidFill>
              </a:rPr>
              <a:t>Greenbaum</a:t>
            </a:r>
            <a:r>
              <a:rPr lang="en-US" b="0" dirty="0">
                <a:solidFill>
                  <a:srgbClr val="7F7F7F"/>
                </a:solidFill>
              </a:rPr>
              <a:t> </a:t>
            </a:r>
            <a:r>
              <a:rPr lang="en-US" b="0" dirty="0" smtClean="0">
                <a:solidFill>
                  <a:srgbClr val="7F7F7F"/>
                </a:solidFill>
              </a:rPr>
              <a:t>&amp; Gerstein </a:t>
            </a:r>
            <a:r>
              <a:rPr lang="en-US" b="0" dirty="0">
                <a:solidFill>
                  <a:srgbClr val="7F7F7F"/>
                </a:solidFill>
              </a:rPr>
              <a:t>('13), The Scientist]</a:t>
            </a:r>
          </a:p>
        </p:txBody>
      </p:sp>
    </p:spTree>
    <p:extLst>
      <p:ext uri="{BB962C8B-B14F-4D97-AF65-F5344CB8AC3E}">
        <p14:creationId xmlns:p14="http://schemas.microsoft.com/office/powerpoint/2010/main" val="698473240"/>
      </p:ext>
    </p:extLst>
  </p:cSld>
  <p:clrMapOvr>
    <a:masterClrMapping/>
  </p:clrMapOvr>
  <p:transition advTm="62012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Title 1"/>
          <p:cNvSpPr>
            <a:spLocks noGrp="1"/>
          </p:cNvSpPr>
          <p:nvPr>
            <p:ph type="title"/>
          </p:nvPr>
        </p:nvSpPr>
        <p:spPr>
          <a:xfrm>
            <a:off x="651933" y="372537"/>
            <a:ext cx="7772400" cy="1143000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Strawman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Hybrid </a:t>
            </a:r>
            <a:r>
              <a:rPr lang="en-US" dirty="0">
                <a:solidFill>
                  <a:srgbClr val="00B050"/>
                </a:solidFill>
                <a:latin typeface="Arial" charset="0"/>
                <a:ea typeface="ＭＳ Ｐゴシック" charset="0"/>
                <a:cs typeface="ＭＳ Ｐゴシック" charset="0"/>
              </a:rPr>
              <a:t>Social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Tech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Proposed Solution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311298" name="Content Placeholder 2"/>
          <p:cNvSpPr>
            <a:spLocks noGrp="1"/>
          </p:cNvSpPr>
          <p:nvPr>
            <p:ph sz="half" idx="1"/>
          </p:nvPr>
        </p:nvSpPr>
        <p:spPr>
          <a:xfrm>
            <a:off x="651932" y="1416437"/>
            <a:ext cx="3733799" cy="4638675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Fundamentally,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researchers have to keep genetic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secrets.</a:t>
            </a:r>
          </a:p>
          <a:p>
            <a:pPr lvl="1">
              <a:defRPr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ＭＳ Ｐゴシック" charset="0"/>
                <a:cs typeface="ＭＳ Ｐゴシック" charset="0"/>
              </a:rPr>
              <a:t>Need for an (international) legal framework</a:t>
            </a:r>
            <a:endParaRPr lang="en-US" sz="1800" b="1" dirty="0">
              <a:solidFill>
                <a:srgbClr val="00B05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Genetic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Licensure &amp; training for individuals </a:t>
            </a:r>
            <a:b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(similar to medical license, drivers license)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Technology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to make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things easier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 sz="1800" dirty="0" smtClean="0">
                <a:latin typeface="Arial" charset="0"/>
                <a:ea typeface="ＭＳ Ｐゴシック" charset="0"/>
              </a:rPr>
              <a:t>Cloud </a:t>
            </a:r>
            <a:r>
              <a:rPr lang="en-US" sz="1800" dirty="0">
                <a:latin typeface="Arial" charset="0"/>
                <a:ea typeface="ＭＳ Ｐゴシック" charset="0"/>
              </a:rPr>
              <a:t>computing &amp;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enclaves (</a:t>
            </a:r>
            <a:r>
              <a:rPr lang="en-US" sz="1800" dirty="0" err="1" smtClean="0">
                <a:latin typeface="Arial" charset="0"/>
                <a:ea typeface="ＭＳ Ｐゴシック" charset="0"/>
              </a:rPr>
              <a:t>eg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 solution of Genomics England)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>
              <a:defRPr/>
            </a:pPr>
            <a:r>
              <a:rPr lang="en-US" sz="2000" dirty="0" smtClean="0">
                <a:latin typeface="Arial" charset="0"/>
                <a:ea typeface="ＭＳ Ｐゴシック" charset="0"/>
              </a:rPr>
              <a:t>Technological barriers shouldn't create a social incentive for “hacking”</a:t>
            </a:r>
          </a:p>
          <a:p>
            <a:pPr marL="0" indent="0">
              <a:buNone/>
              <a:defRPr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385754" y="1416437"/>
            <a:ext cx="4038601" cy="4638675"/>
          </a:xfrm>
        </p:spPr>
        <p:txBody>
          <a:bodyPr/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Quantifying Leakage &amp; allowing a small amounts of it 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Careful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separation &amp; coupling of private &amp; public data </a:t>
            </a:r>
          </a:p>
          <a:p>
            <a:pPr lvl="1">
              <a:defRPr/>
            </a:pPr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Lightweight, freely accessible secondary </a:t>
            </a:r>
            <a:r>
              <a:rPr lang="en-US" sz="1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datasets coupled to underlying variants </a:t>
            </a:r>
          </a:p>
          <a:p>
            <a:pPr lvl="1">
              <a:defRPr/>
            </a:pPr>
            <a:r>
              <a:rPr lang="en-US" sz="1800" dirty="0">
                <a:latin typeface="Arial" charset="0"/>
                <a:ea typeface="ＭＳ Ｐゴシック" charset="0"/>
              </a:rPr>
              <a:t>Selection of stub &amp; "test pilot" datasets for benchmarking</a:t>
            </a:r>
          </a:p>
          <a:p>
            <a:pPr lvl="1">
              <a:defRPr/>
            </a:pPr>
            <a:r>
              <a:rPr lang="en-US" sz="1800" dirty="0">
                <a:latin typeface="Arial" charset="0"/>
                <a:ea typeface="ＭＳ Ｐゴシック" charset="0"/>
              </a:rPr>
              <a:t>Develop programs on public stubs on your laptop, then move the program to the cloud for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private production </a:t>
            </a:r>
            <a:r>
              <a:rPr lang="en-US" sz="1800" dirty="0">
                <a:latin typeface="Arial" charset="0"/>
                <a:ea typeface="ＭＳ Ｐゴシック" charset="0"/>
              </a:rPr>
              <a:t>run</a:t>
            </a:r>
          </a:p>
          <a:p>
            <a:pPr lvl="1">
              <a:defRPr/>
            </a:pPr>
            <a:endParaRPr lang="en-US" sz="1800" b="1" dirty="0" smtClean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  <a:p>
            <a:endParaRPr lang="en-US" sz="2000" dirty="0"/>
          </a:p>
        </p:txBody>
      </p:sp>
      <p:sp>
        <p:nvSpPr>
          <p:cNvPr id="319491" name="TextBox 1"/>
          <p:cNvSpPr txBox="1">
            <a:spLocks noChangeArrowheads="1"/>
          </p:cNvSpPr>
          <p:nvPr/>
        </p:nvSpPr>
        <p:spPr bwMode="auto">
          <a:xfrm>
            <a:off x="31751" y="6560307"/>
            <a:ext cx="6722954" cy="27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>
                <a:solidFill>
                  <a:srgbClr val="7F7F7F"/>
                </a:solidFill>
              </a:rPr>
              <a:t>[D </a:t>
            </a:r>
            <a:r>
              <a:rPr lang="en-US" b="0" dirty="0" err="1">
                <a:solidFill>
                  <a:srgbClr val="7F7F7F"/>
                </a:solidFill>
              </a:rPr>
              <a:t>Greenbaum</a:t>
            </a:r>
            <a:r>
              <a:rPr lang="en-US" b="0" dirty="0">
                <a:solidFill>
                  <a:srgbClr val="7F7F7F"/>
                </a:solidFill>
              </a:rPr>
              <a:t>, M Gerstein (‘11). Am J </a:t>
            </a:r>
            <a:r>
              <a:rPr lang="en-US" b="0" dirty="0" err="1">
                <a:solidFill>
                  <a:srgbClr val="7F7F7F"/>
                </a:solidFill>
              </a:rPr>
              <a:t>Bioeth</a:t>
            </a:r>
            <a:r>
              <a:rPr lang="en-US" b="0" dirty="0">
                <a:solidFill>
                  <a:srgbClr val="7F7F7F"/>
                </a:solidFill>
              </a:rPr>
              <a:t> 11:39. </a:t>
            </a:r>
            <a:r>
              <a:rPr lang="en-US" b="0" dirty="0" err="1">
                <a:solidFill>
                  <a:srgbClr val="7F7F7F"/>
                </a:solidFill>
              </a:rPr>
              <a:t>Greenbaum</a:t>
            </a:r>
            <a:r>
              <a:rPr lang="en-US" b="0" dirty="0">
                <a:solidFill>
                  <a:srgbClr val="7F7F7F"/>
                </a:solidFill>
              </a:rPr>
              <a:t> &amp; Gerstein, The Scientist ('13)]</a:t>
            </a:r>
          </a:p>
        </p:txBody>
      </p:sp>
    </p:spTree>
    <p:extLst>
      <p:ext uri="{BB962C8B-B14F-4D97-AF65-F5344CB8AC3E}">
        <p14:creationId xmlns:p14="http://schemas.microsoft.com/office/powerpoint/2010/main" val="1094130178"/>
      </p:ext>
    </p:extLst>
  </p:cSld>
  <p:clrMapOvr>
    <a:masterClrMapping/>
  </p:clrMapOvr>
  <p:transition advTm="5514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ctrTitle"/>
          </p:nvPr>
        </p:nvSpPr>
        <p:spPr>
          <a:xfrm>
            <a:off x="685800" y="1052946"/>
            <a:ext cx="7772400" cy="3629890"/>
          </a:xfrm>
        </p:spPr>
        <p:txBody>
          <a:bodyPr/>
          <a:lstStyle/>
          <a:p>
            <a:r>
              <a:rPr lang="en-US" altLang="en-US" sz="6600" dirty="0" smtClean="0">
                <a:solidFill>
                  <a:srgbClr val="FF7413"/>
                </a:solidFill>
                <a:ea typeface="ＭＳ Ｐゴシック" charset="-128"/>
              </a:rPr>
              <a:t>Privacy &amp; Functional Genomics Data </a:t>
            </a:r>
            <a:r>
              <a:rPr lang="mr-IN" altLang="en-US" sz="6600" dirty="0" smtClean="0">
                <a:solidFill>
                  <a:srgbClr val="FF7413"/>
                </a:solidFill>
                <a:ea typeface="ＭＳ Ｐゴシック" charset="-128"/>
              </a:rPr>
              <a:t>–</a:t>
            </a:r>
            <a:r>
              <a:rPr lang="en-US" altLang="en-US" sz="6600" dirty="0" smtClean="0">
                <a:solidFill>
                  <a:srgbClr val="FF7413"/>
                </a:solidFill>
                <a:ea typeface="ＭＳ Ｐゴシック" charset="-128"/>
              </a:rPr>
              <a:t> the Data Exhaust</a:t>
            </a:r>
            <a:endParaRPr lang="en-US" altLang="en-US" sz="6600" dirty="0">
              <a:solidFill>
                <a:srgbClr val="FF7413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78904"/>
      </p:ext>
    </p:extLst>
  </p:cSld>
  <p:clrMapOvr>
    <a:masterClrMapping/>
  </p:clrMapOvr>
  <p:transition advTm="5607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772" y="542291"/>
            <a:ext cx="7978637" cy="6478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Transcriptome </a:t>
            </a:r>
            <a:r>
              <a:rPr lang="en-US" sz="1800" dirty="0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= Gene Activity of All Genes in the Genome, </a:t>
            </a:r>
            <a:br>
              <a:rPr lang="en-US" sz="1800" dirty="0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1800" dirty="0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usually quantified by RNA-</a:t>
            </a:r>
            <a:r>
              <a:rPr lang="en-US" sz="1800" dirty="0" err="1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seq</a:t>
            </a:r>
            <a:endParaRPr lang="en-US" sz="1800" dirty="0">
              <a:solidFill>
                <a:srgbClr val="0070C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7638" y="1629373"/>
            <a:ext cx="1292087" cy="357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Genes (DNA)</a:t>
            </a:r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2403682" y="1987182"/>
            <a:ext cx="1588" cy="466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725106" y="2471900"/>
            <a:ext cx="1357151" cy="452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RNA transcripts</a:t>
            </a:r>
          </a:p>
        </p:txBody>
      </p:sp>
      <p:cxnSp>
        <p:nvCxnSpPr>
          <p:cNvPr id="31" name="Straight Arrow Connector 30"/>
          <p:cNvCxnSpPr>
            <a:stCxn id="28" idx="4"/>
            <a:endCxn id="32" idx="0"/>
          </p:cNvCxnSpPr>
          <p:nvPr/>
        </p:nvCxnSpPr>
        <p:spPr>
          <a:xfrm>
            <a:off x="2403682" y="2924561"/>
            <a:ext cx="875423" cy="486397"/>
          </a:xfrm>
          <a:prstGeom prst="straightConnector1">
            <a:avLst/>
          </a:prstGeom>
          <a:ln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2657909" y="3410957"/>
            <a:ext cx="1242391" cy="616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b="0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Protein coding mRNA</a:t>
            </a:r>
          </a:p>
        </p:txBody>
      </p:sp>
      <p:cxnSp>
        <p:nvCxnSpPr>
          <p:cNvPr id="38" name="Straight Arrow Connector 37"/>
          <p:cNvCxnSpPr>
            <a:stCxn id="32" idx="4"/>
            <a:endCxn id="39" idx="0"/>
          </p:cNvCxnSpPr>
          <p:nvPr/>
        </p:nvCxnSpPr>
        <p:spPr>
          <a:xfrm flipH="1">
            <a:off x="3279104" y="4027185"/>
            <a:ext cx="1" cy="899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Diamond 38"/>
          <p:cNvSpPr/>
          <p:nvPr/>
        </p:nvSpPr>
        <p:spPr>
          <a:xfrm>
            <a:off x="2459124" y="4926458"/>
            <a:ext cx="1639959" cy="95167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Proteins</a:t>
            </a:r>
          </a:p>
        </p:txBody>
      </p:sp>
      <p:cxnSp>
        <p:nvCxnSpPr>
          <p:cNvPr id="41" name="Straight Arrow Connector 40"/>
          <p:cNvCxnSpPr>
            <a:stCxn id="28" idx="4"/>
          </p:cNvCxnSpPr>
          <p:nvPr/>
        </p:nvCxnSpPr>
        <p:spPr>
          <a:xfrm flipH="1">
            <a:off x="1741373" y="2924561"/>
            <a:ext cx="662309" cy="418173"/>
          </a:xfrm>
          <a:prstGeom prst="straightConnector1">
            <a:avLst/>
          </a:prstGeom>
          <a:ln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463841" y="3324369"/>
            <a:ext cx="1776621" cy="7894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Non-coding regulatory RNAs</a:t>
            </a:r>
          </a:p>
        </p:txBody>
      </p:sp>
      <p:cxnSp>
        <p:nvCxnSpPr>
          <p:cNvPr id="44" name="Elbow Connector 43"/>
          <p:cNvCxnSpPr>
            <a:stCxn id="42" idx="0"/>
            <a:endCxn id="4" idx="1"/>
          </p:cNvCxnSpPr>
          <p:nvPr/>
        </p:nvCxnSpPr>
        <p:spPr>
          <a:xfrm rot="5400000" flipH="1" flipV="1">
            <a:off x="796849" y="2363580"/>
            <a:ext cx="1516092" cy="40548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33169" y="2369294"/>
            <a:ext cx="10887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Regulation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439006" y="2072091"/>
            <a:ext cx="11787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Transcription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329494" y="4476820"/>
            <a:ext cx="10344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Translation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49088" y="1514258"/>
            <a:ext cx="4542182" cy="2712358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 b="0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087" y="4289654"/>
            <a:ext cx="20603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Gene Expression measured by RNA-</a:t>
            </a:r>
            <a:r>
              <a:rPr lang="en-US" sz="1350" b="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seq</a:t>
            </a:r>
            <a:endParaRPr lang="en-US" sz="1350" b="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57381" y="6114808"/>
            <a:ext cx="228460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50" dirty="0">
                <a:solidFill>
                  <a:prstClr val="black"/>
                </a:solidFill>
                <a:ea typeface="Arial" charset="0"/>
                <a:cs typeface="Arial" charset="0"/>
              </a:rPr>
              <a:t>[ </a:t>
            </a:r>
            <a:r>
              <a:rPr lang="en-US" sz="750" i="1" dirty="0">
                <a:solidFill>
                  <a:prstClr val="black"/>
                </a:solidFill>
                <a:ea typeface="Arial" charset="0"/>
                <a:cs typeface="Arial" charset="0"/>
              </a:rPr>
              <a:t>NATURE 459: 927; NAT. REV. GEN. 10: 57 </a:t>
            </a:r>
            <a:r>
              <a:rPr lang="en-US" sz="750" dirty="0">
                <a:solidFill>
                  <a:prstClr val="black"/>
                </a:solidFill>
                <a:ea typeface="Arial" charset="0"/>
                <a:cs typeface="Arial" charset="0"/>
              </a:rPr>
              <a:t>]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005" y="1423900"/>
            <a:ext cx="3646753" cy="43713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3124" y="621868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dirty="0">
                <a:latin typeface="Helvetica" charset="0"/>
                <a:ea typeface="Helvetica" charset="0"/>
                <a:cs typeface="Helvetica" charset="0"/>
              </a:rPr>
              <a:t>Expression of genes is quantified by transcription: </a:t>
            </a:r>
            <a:br>
              <a:rPr lang="en-US" b="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b="0" dirty="0">
                <a:latin typeface="Helvetica" charset="0"/>
                <a:ea typeface="Helvetica" charset="0"/>
                <a:cs typeface="Helvetica" charset="0"/>
              </a:rPr>
              <a:t>RNA-</a:t>
            </a:r>
            <a:r>
              <a:rPr lang="en-US" b="0" dirty="0" err="1">
                <a:latin typeface="Helvetica" charset="0"/>
                <a:ea typeface="Helvetica" charset="0"/>
                <a:cs typeface="Helvetica" charset="0"/>
              </a:rPr>
              <a:t>Seq</a:t>
            </a:r>
            <a:r>
              <a:rPr lang="en-US" b="0" dirty="0">
                <a:latin typeface="Helvetica" charset="0"/>
                <a:ea typeface="Helvetica" charset="0"/>
                <a:cs typeface="Helvetica" charset="0"/>
              </a:rPr>
              <a:t> measures mRNA transcript amounts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7657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39"/>
    </mc:Choice>
    <mc:Fallback xmlns="">
      <p:transition spd="slow" advTm="31039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1376"/>
            <a:ext cx="7772400" cy="1143000"/>
          </a:xfrm>
        </p:spPr>
        <p:txBody>
          <a:bodyPr/>
          <a:lstStyle/>
          <a:p>
            <a:r>
              <a:rPr lang="en-US" dirty="0"/>
              <a:t>Some Core Science Qs Addressed by RNA-</a:t>
            </a:r>
            <a:r>
              <a:rPr lang="en-US" dirty="0" err="1"/>
              <a:t>seq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112" y="1456767"/>
            <a:ext cx="8092440" cy="4638675"/>
          </a:xfrm>
        </p:spPr>
        <p:txBody>
          <a:bodyPr/>
          <a:lstStyle/>
          <a:p>
            <a:r>
              <a:rPr lang="en-US" sz="2000" dirty="0"/>
              <a:t>Gene activity as a function </a:t>
            </a:r>
            <a:r>
              <a:rPr lang="en-US" sz="2000" dirty="0" smtClean="0"/>
              <a:t>of:</a:t>
            </a:r>
          </a:p>
          <a:p>
            <a:pPr lvl="1"/>
            <a:r>
              <a:rPr lang="en-US" sz="2000" b="1" dirty="0" smtClean="0">
                <a:solidFill>
                  <a:srgbClr val="00B400"/>
                </a:solidFill>
              </a:rPr>
              <a:t>Development</a:t>
            </a:r>
            <a:r>
              <a:rPr lang="en-US" sz="2000" dirty="0"/>
              <a:t>al</a:t>
            </a:r>
            <a:r>
              <a:rPr lang="en-US" sz="2000" dirty="0" smtClean="0"/>
              <a:t> </a:t>
            </a:r>
            <a:r>
              <a:rPr lang="en-US" sz="2000" dirty="0"/>
              <a:t>stage: basic patterns </a:t>
            </a:r>
            <a:r>
              <a:rPr lang="en-US" sz="2000" dirty="0" smtClean="0"/>
              <a:t>of </a:t>
            </a:r>
            <a:r>
              <a:rPr lang="en-US" sz="2000" dirty="0"/>
              <a:t>co-active genes across </a:t>
            </a:r>
            <a:r>
              <a:rPr lang="en-US" sz="2000" dirty="0" smtClean="0"/>
              <a:t>development</a:t>
            </a:r>
          </a:p>
          <a:p>
            <a:pPr lvl="1"/>
            <a:r>
              <a:rPr lang="en-US" sz="2000" b="1" dirty="0" smtClean="0">
                <a:solidFill>
                  <a:srgbClr val="00B400"/>
                </a:solidFill>
              </a:rPr>
              <a:t>Cell-type </a:t>
            </a:r>
            <a:r>
              <a:rPr lang="en-US" sz="2000" dirty="0"/>
              <a:t>&amp; </a:t>
            </a:r>
            <a:r>
              <a:rPr lang="en-US" sz="2000" dirty="0" smtClean="0"/>
              <a:t>Tissue: </a:t>
            </a:r>
            <a:r>
              <a:rPr lang="en-US" sz="2000" dirty="0"/>
              <a:t>relationship </a:t>
            </a:r>
            <a:r>
              <a:rPr lang="en-US" sz="2000" dirty="0" smtClean="0"/>
              <a:t>to specialized functions</a:t>
            </a:r>
          </a:p>
          <a:p>
            <a:pPr lvl="1"/>
            <a:r>
              <a:rPr lang="en-US" sz="2000" b="1" dirty="0">
                <a:solidFill>
                  <a:srgbClr val="00B400"/>
                </a:solidFill>
              </a:rPr>
              <a:t>Evolution</a:t>
            </a:r>
            <a:r>
              <a:rPr lang="en-US" sz="2000" dirty="0" smtClean="0"/>
              <a:t>ary relationships: behavior preserved across a wide range of organisms; patterns in model organisms in relation to those in humans </a:t>
            </a:r>
          </a:p>
          <a:p>
            <a:pPr lvl="1"/>
            <a:r>
              <a:rPr lang="en-US" sz="2000" b="1" dirty="0">
                <a:solidFill>
                  <a:srgbClr val="00B400"/>
                </a:solidFill>
              </a:rPr>
              <a:t>Individual</a:t>
            </a:r>
            <a:r>
              <a:rPr lang="en-US" sz="2000" dirty="0" smtClean="0"/>
              <a:t>, across the human population </a:t>
            </a:r>
          </a:p>
          <a:p>
            <a:pPr lvl="1"/>
            <a:r>
              <a:rPr lang="en-US" sz="2000" b="1" dirty="0">
                <a:solidFill>
                  <a:srgbClr val="00B400"/>
                </a:solidFill>
              </a:rPr>
              <a:t>Disease</a:t>
            </a:r>
            <a:r>
              <a:rPr lang="en-US" sz="2000" dirty="0" smtClean="0"/>
              <a:t> </a:t>
            </a:r>
            <a:r>
              <a:rPr lang="en-US" sz="2000" dirty="0"/>
              <a:t>phenotypes: disruption of patterns in </a:t>
            </a:r>
            <a:r>
              <a:rPr lang="en-US" sz="2000" dirty="0" smtClean="0"/>
              <a:t>disease</a:t>
            </a:r>
          </a:p>
          <a:p>
            <a:pPr lvl="2"/>
            <a:endParaRPr lang="en-US" sz="1600" dirty="0" smtClean="0"/>
          </a:p>
          <a:p>
            <a:r>
              <a:rPr lang="en-US" dirty="0" smtClean="0"/>
              <a:t>Some overarching Qs: 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Are </a:t>
            </a:r>
            <a:r>
              <a:rPr lang="en-US" b="1" dirty="0">
                <a:solidFill>
                  <a:srgbClr val="C00000"/>
                </a:solidFill>
              </a:rPr>
              <a:t>there </a:t>
            </a:r>
            <a:r>
              <a:rPr lang="en-US" b="1" dirty="0" smtClean="0">
                <a:solidFill>
                  <a:srgbClr val="C00000"/>
                </a:solidFill>
              </a:rPr>
              <a:t>core patterns </a:t>
            </a:r>
            <a:r>
              <a:rPr lang="en-US" b="1" dirty="0">
                <a:solidFill>
                  <a:srgbClr val="C00000"/>
                </a:solidFill>
              </a:rPr>
              <a:t>of </a:t>
            </a:r>
            <a:r>
              <a:rPr lang="en-US" b="1" dirty="0" smtClean="0">
                <a:solidFill>
                  <a:srgbClr val="C00000"/>
                </a:solidFill>
              </a:rPr>
              <a:t>gene activity ?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How do they vary across individual ?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Are </a:t>
            </a:r>
            <a:r>
              <a:rPr lang="en-US" b="1" dirty="0">
                <a:solidFill>
                  <a:srgbClr val="C00000"/>
                </a:solidFill>
              </a:rPr>
              <a:t>they disrupted by disease? 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endParaRPr lang="en-US" b="1" dirty="0" smtClean="0">
              <a:solidFill>
                <a:srgbClr val="C00000"/>
              </a:solidFill>
            </a:endParaRP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1788454"/>
      </p:ext>
    </p:extLst>
  </p:cSld>
  <p:clrMapOvr>
    <a:masterClrMapping/>
  </p:clrMapOvr>
  <p:transition advTm="55458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499456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dirty="0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Studying large-scale transcriptome data also produces </a:t>
            </a:r>
            <a:br>
              <a:rPr lang="en-US" sz="2100" dirty="0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2100" dirty="0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100" dirty="0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Data </a:t>
            </a:r>
            <a:r>
              <a:rPr lang="en-US" sz="36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Exhaust</a:t>
            </a:r>
            <a:r>
              <a:rPr lang="en-US" sz="21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945795"/>
            <a:ext cx="7772400" cy="1674080"/>
          </a:xfrm>
        </p:spPr>
        <p:txBody>
          <a:bodyPr/>
          <a:lstStyle/>
          <a:p>
            <a:r>
              <a:rPr lang="en-US" dirty="0"/>
              <a:t>Data Exhaust </a:t>
            </a:r>
            <a:r>
              <a:rPr lang="en-US" dirty="0" smtClean="0"/>
              <a:t>= </a:t>
            </a:r>
            <a:r>
              <a:rPr lang="en-US" dirty="0"/>
              <a:t>Exploitable byproducts of big data collection and </a:t>
            </a:r>
            <a:r>
              <a:rPr lang="en-US" dirty="0" smtClean="0"/>
              <a:t>analysis</a:t>
            </a:r>
          </a:p>
          <a:p>
            <a:r>
              <a:rPr lang="en-US" dirty="0" smtClean="0"/>
              <a:t>Creative use of Data is key to Data Science !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77" y="492905"/>
            <a:ext cx="2649814" cy="1767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9502" y="6314335"/>
            <a:ext cx="30893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[PHOTO: RELAXNEWS; from http://</a:t>
            </a:r>
            <a:r>
              <a:rPr lang="en-US" sz="900" dirty="0" err="1"/>
              <a:t>www.lapresse.ca</a:t>
            </a:r>
            <a:r>
              <a:rPr lang="en-US" sz="900" dirty="0"/>
              <a:t>]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2165" y="3262520"/>
            <a:ext cx="1242392" cy="735496"/>
          </a:xfrm>
          <a:prstGeom prst="rect">
            <a:avLst/>
          </a:prstGeom>
          <a:solidFill>
            <a:srgbClr val="00B0F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Data collection and analysis</a:t>
            </a:r>
          </a:p>
        </p:txBody>
      </p:sp>
      <p:sp>
        <p:nvSpPr>
          <p:cNvPr id="8" name="Right Arrow 7"/>
          <p:cNvSpPr/>
          <p:nvPr/>
        </p:nvSpPr>
        <p:spPr>
          <a:xfrm rot="10800000">
            <a:off x="1967948" y="3510997"/>
            <a:ext cx="944218" cy="168965"/>
          </a:xfrm>
          <a:prstGeom prst="rightArrow">
            <a:avLst/>
          </a:prstGeom>
          <a:solidFill>
            <a:srgbClr val="00B0F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TextBox 8"/>
          <p:cNvSpPr txBox="1"/>
          <p:nvPr/>
        </p:nvSpPr>
        <p:spPr>
          <a:xfrm>
            <a:off x="2029728" y="3278076"/>
            <a:ext cx="7296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Front End</a:t>
            </a:r>
          </a:p>
        </p:txBody>
      </p:sp>
      <p:sp>
        <p:nvSpPr>
          <p:cNvPr id="10" name="Oval 9"/>
          <p:cNvSpPr/>
          <p:nvPr/>
        </p:nvSpPr>
        <p:spPr>
          <a:xfrm>
            <a:off x="336857" y="3208502"/>
            <a:ext cx="1600200" cy="789513"/>
          </a:xfrm>
          <a:prstGeom prst="ellipse">
            <a:avLst/>
          </a:prstGeom>
          <a:solidFill>
            <a:srgbClr val="00B0F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Core scientific purposes</a:t>
            </a:r>
          </a:p>
        </p:txBody>
      </p:sp>
      <p:sp>
        <p:nvSpPr>
          <p:cNvPr id="11" name="Cloud 10"/>
          <p:cNvSpPr/>
          <p:nvPr/>
        </p:nvSpPr>
        <p:spPr>
          <a:xfrm>
            <a:off x="4989443" y="3182357"/>
            <a:ext cx="1411357" cy="745436"/>
          </a:xfrm>
          <a:prstGeom prst="cloud">
            <a:avLst/>
          </a:prstGeom>
          <a:solidFill>
            <a:srgbClr val="00B0F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Data Exhaust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154557" y="3495440"/>
            <a:ext cx="805289" cy="184523"/>
          </a:xfrm>
          <a:prstGeom prst="rightArrow">
            <a:avLst/>
          </a:prstGeom>
          <a:solidFill>
            <a:srgbClr val="00B0F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" name="TextBox 13"/>
          <p:cNvSpPr txBox="1"/>
          <p:nvPr/>
        </p:nvSpPr>
        <p:spPr>
          <a:xfrm>
            <a:off x="4184154" y="3278076"/>
            <a:ext cx="6976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Back end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400800" y="3086624"/>
            <a:ext cx="764536" cy="44856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165335" y="2806168"/>
            <a:ext cx="1193474" cy="545804"/>
          </a:xfrm>
          <a:prstGeom prst="ellipse">
            <a:avLst/>
          </a:prstGeom>
          <a:solidFill>
            <a:srgbClr val="00B0F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Metadata</a:t>
            </a:r>
          </a:p>
        </p:txBody>
      </p:sp>
      <p:cxnSp>
        <p:nvCxnSpPr>
          <p:cNvPr id="19" name="Straight Arrow Connector 18"/>
          <p:cNvCxnSpPr>
            <a:stCxn id="11" idx="0"/>
            <a:endCxn id="22" idx="2"/>
          </p:cNvCxnSpPr>
          <p:nvPr/>
        </p:nvCxnSpPr>
        <p:spPr>
          <a:xfrm>
            <a:off x="6399623" y="3555075"/>
            <a:ext cx="627342" cy="57014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026966" y="3555075"/>
            <a:ext cx="1835425" cy="1140296"/>
          </a:xfrm>
          <a:prstGeom prst="ellipse">
            <a:avLst/>
          </a:prstGeom>
          <a:solidFill>
            <a:srgbClr val="00B0F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Data on Collaboration, publication 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70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39"/>
    </mc:Choice>
    <mc:Fallback xmlns="">
      <p:transition spd="slow" advTm="54139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41" y="444500"/>
            <a:ext cx="5479159" cy="1397000"/>
          </a:xfrm>
        </p:spPr>
        <p:txBody>
          <a:bodyPr/>
          <a:lstStyle/>
          <a:p>
            <a:r>
              <a:rPr lang="en-US" dirty="0" smtClean="0"/>
              <a:t>2-sided nature of functional </a:t>
            </a:r>
            <a:br>
              <a:rPr lang="en-US" dirty="0" smtClean="0"/>
            </a:br>
            <a:r>
              <a:rPr lang="en-US" dirty="0" smtClean="0"/>
              <a:t>genomics data: Analysis can be </a:t>
            </a:r>
            <a:br>
              <a:rPr lang="en-US" dirty="0" smtClean="0"/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very General/Public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>
                <a:solidFill>
                  <a:srgbClr val="800000"/>
                </a:solidFill>
              </a:rPr>
              <a:t>or Individual/Private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168" y="2083547"/>
            <a:ext cx="8599207" cy="4334666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General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quantifications</a:t>
            </a:r>
            <a:r>
              <a:rPr lang="en-US" sz="2000" dirty="0"/>
              <a:t> related to </a:t>
            </a:r>
            <a:r>
              <a:rPr lang="en-US" sz="2000" dirty="0" smtClean="0"/>
              <a:t>overall aspects </a:t>
            </a:r>
            <a:br>
              <a:rPr lang="en-US" sz="2000" dirty="0" smtClean="0"/>
            </a:br>
            <a:r>
              <a:rPr lang="en-US" sz="2000" dirty="0" smtClean="0"/>
              <a:t>of </a:t>
            </a:r>
            <a:r>
              <a:rPr lang="en-US" sz="2000" dirty="0"/>
              <a:t>a </a:t>
            </a:r>
            <a:r>
              <a:rPr lang="en-US" sz="2000" dirty="0" smtClean="0"/>
              <a:t>condition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en-US" sz="2000" dirty="0" err="1"/>
              <a:t>ie</a:t>
            </a:r>
            <a:r>
              <a:rPr lang="en-US" sz="2000" dirty="0"/>
              <a:t> </a:t>
            </a:r>
            <a:r>
              <a:rPr lang="en-US" sz="2000" dirty="0" smtClean="0"/>
              <a:t>gene </a:t>
            </a:r>
            <a:r>
              <a:rPr lang="en-US" sz="2000" dirty="0"/>
              <a:t>activity as a function of:</a:t>
            </a:r>
          </a:p>
          <a:p>
            <a:pPr lvl="1"/>
            <a:r>
              <a:rPr lang="en-US" sz="1800" dirty="0"/>
              <a:t>Developmental </a:t>
            </a:r>
            <a:r>
              <a:rPr lang="en-US" sz="1800" dirty="0" smtClean="0"/>
              <a:t>stage, Evolutionary relationships, Cell-type, Disease</a:t>
            </a:r>
            <a:endParaRPr lang="en-US" sz="1800" dirty="0"/>
          </a:p>
          <a:p>
            <a:endParaRPr lang="en-US" sz="2000" b="1" dirty="0" smtClean="0"/>
          </a:p>
          <a:p>
            <a:r>
              <a:rPr lang="en-US" sz="2000" b="1" dirty="0" smtClean="0"/>
              <a:t>Above are </a:t>
            </a:r>
            <a:r>
              <a:rPr lang="en-US" sz="2000" b="1" dirty="0"/>
              <a:t>not tied to an </a:t>
            </a:r>
            <a:r>
              <a:rPr lang="en-US" sz="2000" b="1" dirty="0" smtClean="0"/>
              <a:t>individual’s genotype. </a:t>
            </a:r>
            <a:r>
              <a:rPr lang="en-US" sz="2000" b="1" dirty="0" smtClean="0">
                <a:solidFill>
                  <a:srgbClr val="C00000"/>
                </a:solidFill>
              </a:rPr>
              <a:t>However</a:t>
            </a:r>
            <a:r>
              <a:rPr lang="en-US" sz="2000" b="1" dirty="0">
                <a:solidFill>
                  <a:srgbClr val="C00000"/>
                </a:solidFill>
              </a:rPr>
              <a:t>, data </a:t>
            </a:r>
            <a:r>
              <a:rPr lang="en-US" sz="2000" b="1" dirty="0" smtClean="0">
                <a:solidFill>
                  <a:srgbClr val="C00000"/>
                </a:solidFill>
              </a:rPr>
              <a:t>is derived </a:t>
            </a:r>
            <a:r>
              <a:rPr lang="en-US" sz="2000" b="1" dirty="0">
                <a:solidFill>
                  <a:srgbClr val="C00000"/>
                </a:solidFill>
              </a:rPr>
              <a:t>from </a:t>
            </a:r>
            <a:r>
              <a:rPr lang="en-US" sz="2000" b="1" dirty="0" smtClean="0">
                <a:solidFill>
                  <a:srgbClr val="C00000"/>
                </a:solidFill>
              </a:rPr>
              <a:t>individuals &amp; tagged </a:t>
            </a:r>
            <a:r>
              <a:rPr lang="en-US" sz="2000" b="1" dirty="0">
                <a:solidFill>
                  <a:srgbClr val="C00000"/>
                </a:solidFill>
              </a:rPr>
              <a:t>with </a:t>
            </a:r>
            <a:r>
              <a:rPr lang="en-US" sz="2000" b="1" dirty="0" smtClean="0">
                <a:solidFill>
                  <a:srgbClr val="C00000"/>
                </a:solidFill>
              </a:rPr>
              <a:t>their genotypes</a:t>
            </a:r>
            <a:endParaRPr lang="en-US" sz="2000" b="1" dirty="0">
              <a:solidFill>
                <a:srgbClr val="C00000"/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(Note, a few calculations aim </a:t>
            </a:r>
            <a:r>
              <a:rPr lang="en-US" sz="1800" dirty="0"/>
              <a:t>to use </a:t>
            </a:r>
            <a:r>
              <a:rPr lang="en-US" sz="1800" dirty="0" smtClean="0"/>
              <a:t>explicitly genotype to </a:t>
            </a:r>
            <a:r>
              <a:rPr lang="en-US" sz="1800" dirty="0"/>
              <a:t>derive general relations related to sequence variation &amp; gene </a:t>
            </a:r>
            <a:r>
              <a:rPr lang="en-US" sz="1800" dirty="0" smtClean="0"/>
              <a:t>expression - </a:t>
            </a:r>
            <a:r>
              <a:rPr lang="en-US" sz="1800" dirty="0" err="1" smtClean="0"/>
              <a:t>eg</a:t>
            </a:r>
            <a:r>
              <a:rPr lang="en-US" sz="1800" dirty="0" smtClean="0"/>
              <a:t> allelic activity)</a:t>
            </a:r>
            <a:endParaRPr lang="en-US" sz="1800" dirty="0"/>
          </a:p>
        </p:txBody>
      </p:sp>
      <p:pic>
        <p:nvPicPr>
          <p:cNvPr id="4" name="Picture 1" descr="32300504070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71" y="178267"/>
            <a:ext cx="2487704" cy="248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14862"/>
      </p:ext>
    </p:extLst>
  </p:cSld>
  <p:clrMapOvr>
    <a:masterClrMapping/>
  </p:clrMapOvr>
  <p:transition advTm="90569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uvadis RNA sequencing project of 1000 Genomes sam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665" y="5550268"/>
            <a:ext cx="3287906" cy="110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715" y="5454347"/>
            <a:ext cx="2160149" cy="13068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04194"/>
            <a:ext cx="7948820" cy="111763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Representative Functional Genomics, Genotype, </a:t>
            </a:r>
            <a:r>
              <a:rPr lang="en-US" dirty="0" err="1" smtClean="0"/>
              <a:t>eQTL</a:t>
            </a:r>
            <a:r>
              <a:rPr lang="en-US" dirty="0" smtClean="0"/>
              <a:t>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841" y="1534689"/>
            <a:ext cx="7886700" cy="3263504"/>
          </a:xfrm>
        </p:spPr>
        <p:txBody>
          <a:bodyPr/>
          <a:lstStyle/>
          <a:p>
            <a:r>
              <a:rPr lang="en-US" dirty="0"/>
              <a:t>Genotypes are available from the 1000 Genomes </a:t>
            </a:r>
            <a:r>
              <a:rPr lang="en-US" dirty="0" smtClean="0"/>
              <a:t>Project</a:t>
            </a:r>
          </a:p>
          <a:p>
            <a:r>
              <a:rPr lang="en-US" dirty="0" smtClean="0"/>
              <a:t>mRNA </a:t>
            </a:r>
            <a:r>
              <a:rPr lang="en-US" dirty="0"/>
              <a:t>sequencing </a:t>
            </a:r>
            <a:r>
              <a:rPr lang="en-US" dirty="0" smtClean="0"/>
              <a:t>for </a:t>
            </a:r>
            <a:r>
              <a:rPr lang="en-US" dirty="0"/>
              <a:t>462 </a:t>
            </a:r>
            <a:r>
              <a:rPr lang="en-US" dirty="0" smtClean="0"/>
              <a:t>individuals from </a:t>
            </a:r>
            <a:r>
              <a:rPr lang="en-US" dirty="0" err="1" smtClean="0"/>
              <a:t>gEUVADIS</a:t>
            </a:r>
            <a:r>
              <a:rPr lang="en-US" dirty="0" smtClean="0"/>
              <a:t> and ENCODE</a:t>
            </a:r>
          </a:p>
          <a:p>
            <a:pPr lvl="1"/>
            <a:r>
              <a:rPr lang="en-US" dirty="0" smtClean="0"/>
              <a:t>Publicly available quantification for protein coding genes</a:t>
            </a:r>
          </a:p>
          <a:p>
            <a:r>
              <a:rPr lang="en-US" dirty="0" smtClean="0"/>
              <a:t>Functional genomics data (</a:t>
            </a:r>
            <a:r>
              <a:rPr lang="en-US" dirty="0" err="1" smtClean="0"/>
              <a:t>ChIP-Seq</a:t>
            </a:r>
            <a:r>
              <a:rPr lang="en-US" dirty="0" smtClean="0"/>
              <a:t>, RNA-</a:t>
            </a:r>
            <a:r>
              <a:rPr lang="en-US" dirty="0" err="1" smtClean="0"/>
              <a:t>Seq</a:t>
            </a:r>
            <a:r>
              <a:rPr lang="en-US" dirty="0" smtClean="0"/>
              <a:t>, Hi-C) available from ENCODE</a:t>
            </a:r>
          </a:p>
          <a:p>
            <a:r>
              <a:rPr lang="en-US" dirty="0" smtClean="0"/>
              <a:t>Approximately 3,000 </a:t>
            </a:r>
            <a:r>
              <a:rPr lang="en-US" dirty="0" err="1" smtClean="0"/>
              <a:t>cis-eQTL</a:t>
            </a:r>
            <a:r>
              <a:rPr lang="en-US" dirty="0" smtClean="0"/>
              <a:t> (FDR&lt;0.05)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2657"/>
            <a:ext cx="4032228" cy="102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3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6"/>
    </mc:Choice>
    <mc:Fallback xmlns="">
      <p:transition spd="slow" advTm="21576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875" y="452105"/>
            <a:ext cx="6529589" cy="639301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888" y="0"/>
            <a:ext cx="9137561" cy="4521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Information Content and Predictability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35768" y="6583511"/>
            <a:ext cx="23791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813"/>
            <a:r>
              <a:rPr lang="en-US" sz="1100" dirty="0">
                <a:solidFill>
                  <a:srgbClr val="A6A6A6"/>
                </a:solidFill>
              </a:rPr>
              <a:t>[</a:t>
            </a:r>
            <a:r>
              <a:rPr lang="en-US" sz="1100" dirty="0" err="1" smtClean="0">
                <a:solidFill>
                  <a:srgbClr val="A6A6A6"/>
                </a:solidFill>
              </a:rPr>
              <a:t>Harmanci</a:t>
            </a:r>
            <a:r>
              <a:rPr lang="en-US" sz="1100" dirty="0" smtClean="0">
                <a:solidFill>
                  <a:srgbClr val="A6A6A6"/>
                </a:solidFill>
              </a:rPr>
              <a:t> et al. Nat. Meth.  2016</a:t>
            </a:r>
            <a:r>
              <a:rPr lang="en-US" altLang="ja-JP" sz="1100" dirty="0" smtClean="0">
                <a:solidFill>
                  <a:srgbClr val="A6A6A6"/>
                </a:solidFill>
              </a:rPr>
              <a:t>]</a:t>
            </a:r>
            <a:endParaRPr lang="en-US" sz="1100" dirty="0">
              <a:solidFill>
                <a:srgbClr val="A6A6A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7516" y="1187355"/>
            <a:ext cx="30464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 smtClean="0"/>
              <a:t>Naive measure of information (no LD, distant correlations, pop. </a:t>
            </a:r>
            <a:r>
              <a:rPr lang="en-US" sz="1500" dirty="0" err="1" smtClean="0"/>
              <a:t>struc</a:t>
            </a:r>
            <a:r>
              <a:rPr lang="en-US" sz="1500" dirty="0" smtClean="0"/>
              <a:t>., &amp;c)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 smtClean="0"/>
              <a:t>Higher frequency: Lower ICI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 smtClean="0"/>
              <a:t>Additive for multiple variants</a:t>
            </a:r>
            <a:endParaRPr lang="en-US" sz="1500" dirty="0"/>
          </a:p>
        </p:txBody>
      </p:sp>
      <p:sp>
        <p:nvSpPr>
          <p:cNvPr id="7" name="TextBox 6"/>
          <p:cNvSpPr txBox="1"/>
          <p:nvPr/>
        </p:nvSpPr>
        <p:spPr>
          <a:xfrm>
            <a:off x="6097517" y="4260376"/>
            <a:ext cx="3046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 smtClean="0"/>
              <a:t>Condition specific entropy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 smtClean="0"/>
              <a:t>Higher cond. entropy: Lower predictability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 smtClean="0"/>
              <a:t>Additive for multiple </a:t>
            </a:r>
            <a:r>
              <a:rPr lang="en-US" sz="1500" dirty="0" err="1" smtClean="0"/>
              <a:t>eQTLs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63204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62"/>
    </mc:Choice>
    <mc:Fallback xmlns="">
      <p:transition spd="slow" advTm="151062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59504" y="4222359"/>
            <a:ext cx="2992847" cy="2145323"/>
          </a:xfrm>
        </p:spPr>
        <p:txBody>
          <a:bodyPr>
            <a:noAutofit/>
          </a:bodyPr>
          <a:lstStyle/>
          <a:p>
            <a:r>
              <a:rPr lang="en-US" dirty="0" smtClean="0"/>
              <a:t>ICI Leakage </a:t>
            </a:r>
            <a:r>
              <a:rPr lang="en-US" dirty="0"/>
              <a:t>versus Genotype Predictability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3" y="1613647"/>
            <a:ext cx="4975756" cy="52174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16396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813"/>
            <a:r>
              <a:rPr lang="en-US" sz="1100" dirty="0">
                <a:solidFill>
                  <a:srgbClr val="A6A6A6"/>
                </a:solidFill>
              </a:rPr>
              <a:t>[</a:t>
            </a:r>
            <a:r>
              <a:rPr lang="en-US" sz="1100" dirty="0" err="1">
                <a:solidFill>
                  <a:srgbClr val="A6A6A6"/>
                </a:solidFill>
              </a:rPr>
              <a:t>Harmanciet</a:t>
            </a:r>
            <a:r>
              <a:rPr lang="en-US" sz="1100" dirty="0">
                <a:solidFill>
                  <a:srgbClr val="A6A6A6"/>
                </a:solidFill>
              </a:rPr>
              <a:t> </a:t>
            </a:r>
            <a:r>
              <a:rPr lang="en-US" sz="1100" dirty="0" smtClean="0">
                <a:solidFill>
                  <a:srgbClr val="A6A6A6"/>
                </a:solidFill>
              </a:rPr>
              <a:t>al. Nat. Meth. (‘16</a:t>
            </a:r>
            <a:r>
              <a:rPr lang="en-US" altLang="ja-JP" sz="1100" dirty="0" smtClean="0">
                <a:solidFill>
                  <a:srgbClr val="A6A6A6"/>
                </a:solidFill>
              </a:rPr>
              <a:t>]</a:t>
            </a:r>
            <a:endParaRPr lang="en-US" sz="1100" dirty="0">
              <a:solidFill>
                <a:srgbClr val="A6A6A6"/>
              </a:solidFill>
            </a:endParaRPr>
          </a:p>
        </p:txBody>
      </p:sp>
      <p:pic>
        <p:nvPicPr>
          <p:cNvPr id="10" name="Picture 9" descr="MG_GI_slides_Nov.2015_Large-AH_Page_0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1" t="9172" r="16859"/>
          <a:stretch/>
        </p:blipFill>
        <p:spPr>
          <a:xfrm>
            <a:off x="4101353" y="116396"/>
            <a:ext cx="5042647" cy="384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46"/>
    </mc:Choice>
    <mc:Fallback xmlns="">
      <p:transition spd="slow" advTm="7454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Title 1"/>
          <p:cNvSpPr>
            <a:spLocks noGrp="1"/>
          </p:cNvSpPr>
          <p:nvPr>
            <p:ph type="title"/>
          </p:nvPr>
        </p:nvSpPr>
        <p:spPr>
          <a:xfrm>
            <a:off x="685800" y="312495"/>
            <a:ext cx="4343400" cy="1440105"/>
          </a:xfrm>
        </p:spPr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Genomics has similar "Big Data" Dilemma in the Rest of Society</a:t>
            </a:r>
          </a:p>
        </p:txBody>
      </p:sp>
      <p:sp>
        <p:nvSpPr>
          <p:cNvPr id="311298" name="Content Placeholder 2"/>
          <p:cNvSpPr>
            <a:spLocks noGrp="1"/>
          </p:cNvSpPr>
          <p:nvPr>
            <p:ph sz="half" idx="1"/>
          </p:nvPr>
        </p:nvSpPr>
        <p:spPr>
          <a:xfrm>
            <a:off x="685799" y="1981253"/>
            <a:ext cx="4174067" cy="4638675"/>
          </a:xfrm>
        </p:spPr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Sharing &amp; "peer-production" is central to success of many new ventures, with the same risks as in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genomics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EG web search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: Large-scale mining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essential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312" y="3482056"/>
            <a:ext cx="3810000" cy="2779315"/>
          </a:xfrm>
        </p:spPr>
        <p:txBody>
          <a:bodyPr/>
          <a:lstStyle/>
          <a:p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We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confront privacy risks every day we access the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internet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11299" name="Group 4"/>
          <p:cNvGrpSpPr>
            <a:grpSpLocks/>
          </p:cNvGrpSpPr>
          <p:nvPr/>
        </p:nvGrpSpPr>
        <p:grpSpPr bwMode="auto">
          <a:xfrm>
            <a:off x="5473701" y="184200"/>
            <a:ext cx="3670300" cy="2830513"/>
            <a:chOff x="144463" y="0"/>
            <a:chExt cx="8999537" cy="6724650"/>
          </a:xfrm>
        </p:grpSpPr>
        <p:pic>
          <p:nvPicPr>
            <p:cNvPr id="311301" name="Picture 5" descr="ANd9GcSVncikErXRBqBL8pxBqdJaLzS8YMDUg05A9sxsovUYk-nFENRu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3" y="46038"/>
              <a:ext cx="2065337" cy="206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02" name="Picture 6" descr="ANd9GcTqtJcEBT_PY3JaOKuPafAQEbtLAZTA3-sTWDhxD-5VGOvYdwq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209800"/>
              <a:ext cx="2143125" cy="214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03" name="Picture 11" descr="ANd9GcTwCouIvt-qdBI5vr9vSxbA8W3PPlOK8Sa9djB0d9Rl5sxZ0wN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362200"/>
              <a:ext cx="1943100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04" name="Picture 13" descr="ANd9GcQsMogq3a7fwA-3V2XTzZ6SXlB20qgq48IxnSV0DQIseHR4lqF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572000"/>
              <a:ext cx="19050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05" name="Picture 15" descr="ANd9GcTLh14QRSBFoI4TDYAJMMpWZ5WkrSGjYDV9abFFcwFUJwjr4ge_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4572000"/>
              <a:ext cx="1943100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06" name="Picture 17" descr="pinterest-1345141049_6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0"/>
              <a:ext cx="23622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07" name="Picture 19" descr="icon-512x5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4648200"/>
              <a:ext cx="17526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08" name="Picture 21" descr="flickr-log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304800"/>
              <a:ext cx="2066925" cy="154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09" name="Picture 23" descr="google-plus_log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0"/>
              <a:ext cx="2173288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10" name="Picture 25" descr="linkedin-logo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8950" y="4419600"/>
              <a:ext cx="2305050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11" name="Picture 27" descr="youtube_logo_standard_againstwhite-vflKoO81_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971800"/>
              <a:ext cx="2519363" cy="91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12" name="Picture 29" descr="blogger-log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2590800"/>
              <a:ext cx="1685925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6220" y="6571625"/>
            <a:ext cx="8501063" cy="230828"/>
          </a:xfrm>
          <a:prstGeom prst="rect">
            <a:avLst/>
          </a:prstGeom>
          <a:noFill/>
        </p:spPr>
        <p:txBody>
          <a:bodyPr lIns="91435" tIns="45718" rIns="91435" bIns="45718">
            <a:spAutoFit/>
          </a:bodyPr>
          <a:lstStyle/>
          <a:p>
            <a:pPr>
              <a:defRPr/>
            </a:pP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900" b="0" dirty="0" err="1">
                <a:solidFill>
                  <a:schemeClr val="bg1">
                    <a:lumMod val="50000"/>
                  </a:schemeClr>
                </a:solidFill>
              </a:rPr>
              <a:t>Seringhaus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 &amp; Gerstein ('09), </a:t>
            </a:r>
            <a:r>
              <a:rPr lang="en-US" sz="900" b="0" i="1" dirty="0">
                <a:solidFill>
                  <a:schemeClr val="bg1">
                    <a:lumMod val="50000"/>
                  </a:schemeClr>
                </a:solidFill>
              </a:rPr>
              <a:t>Hart. Courant 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(Jun 5); </a:t>
            </a:r>
            <a:r>
              <a:rPr lang="en-US" sz="900" b="0" dirty="0" err="1">
                <a:solidFill>
                  <a:schemeClr val="bg1">
                    <a:lumMod val="50000"/>
                  </a:schemeClr>
                </a:solidFill>
              </a:rPr>
              <a:t>Greenbaum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 &amp; Gerstein ('11), </a:t>
            </a:r>
            <a:r>
              <a:rPr lang="en-US" sz="900" b="0" i="1" dirty="0">
                <a:solidFill>
                  <a:schemeClr val="bg1">
                    <a:lumMod val="50000"/>
                  </a:schemeClr>
                </a:solidFill>
              </a:rPr>
              <a:t> NY Times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 (6 Oct)]</a:t>
            </a:r>
          </a:p>
        </p:txBody>
      </p:sp>
    </p:spTree>
    <p:extLst>
      <p:ext uri="{BB962C8B-B14F-4D97-AF65-F5344CB8AC3E}">
        <p14:creationId xmlns:p14="http://schemas.microsoft.com/office/powerpoint/2010/main" val="1058053005"/>
      </p:ext>
    </p:extLst>
  </p:cSld>
  <p:clrMapOvr>
    <a:masterClrMapping/>
  </p:clrMapOvr>
  <p:transition advTm="30354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ctrTitle"/>
          </p:nvPr>
        </p:nvSpPr>
        <p:spPr>
          <a:xfrm>
            <a:off x="685800" y="1052946"/>
            <a:ext cx="7772400" cy="3629890"/>
          </a:xfrm>
        </p:spPr>
        <p:txBody>
          <a:bodyPr/>
          <a:lstStyle/>
          <a:p>
            <a:r>
              <a:rPr lang="en-US" altLang="en-US" sz="6600" dirty="0" smtClean="0">
                <a:solidFill>
                  <a:srgbClr val="FF7413"/>
                </a:solidFill>
                <a:ea typeface="ＭＳ Ｐゴシック" charset="-128"/>
              </a:rPr>
              <a:t>Linking Attacks</a:t>
            </a:r>
            <a:endParaRPr lang="en-US" altLang="en-US" sz="6600" dirty="0">
              <a:solidFill>
                <a:srgbClr val="FF7413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6741965"/>
      </p:ext>
    </p:extLst>
  </p:cSld>
  <p:clrMapOvr>
    <a:masterClrMapping/>
  </p:clrMapOvr>
  <p:transition advTm="5607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1"/>
          <p:cNvSpPr>
            <a:spLocks noGrp="1"/>
          </p:cNvSpPr>
          <p:nvPr>
            <p:ph type="title"/>
          </p:nvPr>
        </p:nvSpPr>
        <p:spPr>
          <a:xfrm>
            <a:off x="628651" y="-521467"/>
            <a:ext cx="7948820" cy="1490179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Linking Attack Scenario</a:t>
            </a:r>
            <a:endParaRPr lang="en-US" sz="3600" dirty="0"/>
          </a:p>
        </p:txBody>
      </p:sp>
      <p:pic>
        <p:nvPicPr>
          <p:cNvPr id="2" name="Picture 1" descr="MG_GI_slides_Nov.2015_Large-AH_Page_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8" b="-1"/>
          <a:stretch/>
        </p:blipFill>
        <p:spPr>
          <a:xfrm>
            <a:off x="-677333" y="1473200"/>
            <a:ext cx="9482666" cy="49953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81001"/>
            <a:ext cx="27948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813"/>
            <a:r>
              <a:rPr lang="en-US" sz="1100" dirty="0">
                <a:solidFill>
                  <a:srgbClr val="A6A6A6"/>
                </a:solidFill>
              </a:rPr>
              <a:t>[</a:t>
            </a:r>
            <a:r>
              <a:rPr lang="en-US" sz="1100" dirty="0" err="1">
                <a:solidFill>
                  <a:srgbClr val="A6A6A6"/>
                </a:solidFill>
              </a:rPr>
              <a:t>Harmanciet</a:t>
            </a:r>
            <a:r>
              <a:rPr lang="en-US" sz="1100" dirty="0">
                <a:solidFill>
                  <a:srgbClr val="A6A6A6"/>
                </a:solidFill>
              </a:rPr>
              <a:t> </a:t>
            </a:r>
            <a:r>
              <a:rPr lang="en-US" sz="1100" dirty="0" smtClean="0">
                <a:solidFill>
                  <a:srgbClr val="A6A6A6"/>
                </a:solidFill>
              </a:rPr>
              <a:t>al. Nat. Meth. (in revision)</a:t>
            </a:r>
            <a:r>
              <a:rPr lang="en-US" altLang="ja-JP" sz="1100" dirty="0" smtClean="0">
                <a:solidFill>
                  <a:srgbClr val="A6A6A6"/>
                </a:solidFill>
              </a:rPr>
              <a:t>]</a:t>
            </a:r>
            <a:endParaRPr lang="en-US" sz="11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9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38"/>
    </mc:Choice>
    <mc:Fallback xmlns="">
      <p:transition spd="slow" advTm="90838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4844"/>
            <a:ext cx="7886700" cy="994172"/>
          </a:xfrm>
        </p:spPr>
        <p:txBody>
          <a:bodyPr/>
          <a:lstStyle/>
          <a:p>
            <a:pPr algn="ctr"/>
            <a:r>
              <a:rPr lang="en-US" dirty="0" smtClean="0"/>
              <a:t>Linking Attacks: Case of Netflix Prize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48" y="1709428"/>
            <a:ext cx="1813301" cy="1019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136" y="1525150"/>
            <a:ext cx="2172844" cy="1046071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0" y="2787554"/>
          <a:ext cx="4602996" cy="2468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749"/>
                <a:gridCol w="1150749"/>
                <a:gridCol w="1150749"/>
                <a:gridCol w="1150749"/>
              </a:tblGrid>
              <a:tr h="44821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User (ID)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Movie (ID)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Date of Grade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Grade [1,2,3,4,5]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NTFLX-0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NTFLX-19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10/12/2008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NTFLX-1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NTFLX-116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4/23/2009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NTFLX-2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NTFLX-92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5/27/2010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NTFLX-1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NTFLX-666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6/6/2016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777353" y="2804610"/>
          <a:ext cx="4250408" cy="2481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602"/>
                <a:gridCol w="1062602"/>
                <a:gridCol w="1062602"/>
                <a:gridCol w="1062602"/>
              </a:tblGrid>
              <a:tr h="54307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User (ID)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Movie (ID)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Date of Grade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Grade [0-10]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IMDB-0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IMDB-173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4/20/2009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IMDB-1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IMDB-18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10/18/2008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IMDB-2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IMDB-341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5/27/2010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73348" y="2528807"/>
            <a:ext cx="19800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Names available for many users!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29359" y="5308253"/>
            <a:ext cx="39600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Many users are shared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The grades of same users are correlated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A user grades one movie around the same date in two databases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20709" y="6071812"/>
            <a:ext cx="41374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Anonymized Netflix Prize Training Dataset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made available to contestants</a:t>
            </a:r>
          </a:p>
        </p:txBody>
      </p:sp>
    </p:spTree>
    <p:extLst>
      <p:ext uri="{BB962C8B-B14F-4D97-AF65-F5344CB8AC3E}">
        <p14:creationId xmlns:p14="http://schemas.microsoft.com/office/powerpoint/2010/main" val="1084593953"/>
      </p:ext>
    </p:extLst>
  </p:cSld>
  <p:clrMapOvr>
    <a:masterClrMapping/>
  </p:clrMapOvr>
  <p:transition advTm="95256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4844"/>
            <a:ext cx="7886700" cy="994172"/>
          </a:xfrm>
        </p:spPr>
        <p:txBody>
          <a:bodyPr/>
          <a:lstStyle/>
          <a:p>
            <a:pPr algn="ctr"/>
            <a:r>
              <a:rPr lang="en-US" dirty="0" smtClean="0"/>
              <a:t>Linking Attacks: Case of Netflix Prize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48" y="1709428"/>
            <a:ext cx="1813301" cy="1019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136" y="1525150"/>
            <a:ext cx="2172844" cy="1046071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0" y="2787554"/>
          <a:ext cx="4602996" cy="2468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749"/>
                <a:gridCol w="1150749"/>
                <a:gridCol w="1150749"/>
                <a:gridCol w="1150749"/>
              </a:tblGrid>
              <a:tr h="44821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User (ID)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Movie (ID)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Date of Grade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Grade [1,2,3,4,5]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NTFLX-0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NTFLX-19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10/12/2008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NTFLX-1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NTFLX-116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4/23/2009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NTFLX-2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NTFLX-92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5/27/2010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NTFLX-1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NTFLX-666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6/6/2016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EAEFF7"/>
                    </a:solidFill>
                  </a:tcPr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777353" y="2804610"/>
          <a:ext cx="4250408" cy="2481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602"/>
                <a:gridCol w="1062602"/>
                <a:gridCol w="1062602"/>
                <a:gridCol w="1062602"/>
              </a:tblGrid>
              <a:tr h="54307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User (ID)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Movie (ID)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Date of Grade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Grade [0-10]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IMDB-0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IMDB-173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4/20/2009</a:t>
                      </a:r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IMDB-1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IMDB-18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10/18/2008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IMDB-2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IMDB-341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5/27/2010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73348" y="2528807"/>
            <a:ext cx="19800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Names available for many users!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3890" y="5308253"/>
            <a:ext cx="47471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Many users are shared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The grades of same users are correlated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A user grades one movie around the same date in two </a:t>
            </a:r>
            <a:r>
              <a:rPr lang="en-US" sz="1100" dirty="0" smtClean="0"/>
              <a:t>databases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 smtClean="0"/>
              <a:t>IMDB users are public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 err="1" smtClean="0"/>
              <a:t>NetFLIX</a:t>
            </a:r>
            <a:r>
              <a:rPr lang="en-US" sz="1100" dirty="0" smtClean="0"/>
              <a:t> and </a:t>
            </a:r>
            <a:r>
              <a:rPr lang="en-US" sz="1100" dirty="0" err="1" smtClean="0"/>
              <a:t>IMdB</a:t>
            </a:r>
            <a:r>
              <a:rPr lang="en-US" sz="1100" dirty="0" smtClean="0"/>
              <a:t> moves are public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591374" y="3507460"/>
            <a:ext cx="197603" cy="337088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192375" y="2134014"/>
            <a:ext cx="2626963" cy="0"/>
          </a:xfrm>
          <a:prstGeom prst="straightConnector1">
            <a:avLst/>
          </a:prstGeom>
          <a:ln w="1174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269714"/>
      </p:ext>
    </p:extLst>
  </p:cSld>
  <p:clrMapOvr>
    <a:masterClrMapping/>
  </p:clrMapOvr>
  <p:transition advTm="32621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4844"/>
            <a:ext cx="7886700" cy="994172"/>
          </a:xfrm>
        </p:spPr>
        <p:txBody>
          <a:bodyPr/>
          <a:lstStyle/>
          <a:p>
            <a:pPr algn="ctr"/>
            <a:r>
              <a:rPr lang="en-US" dirty="0" smtClean="0"/>
              <a:t>Linking Attacks: Case of Netflix Prize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48" y="1709428"/>
            <a:ext cx="1813301" cy="1019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136" y="1525150"/>
            <a:ext cx="2172844" cy="1046071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0" y="2787554"/>
          <a:ext cx="4602996" cy="2468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749"/>
                <a:gridCol w="1150749"/>
                <a:gridCol w="1150749"/>
                <a:gridCol w="1150749"/>
              </a:tblGrid>
              <a:tr h="44821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User (ID)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Movie (ID)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Date of Grade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Grade [1,2,3,4,5]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NTFLX-0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NTFLX-19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10/12/2008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NTFLX-1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NTFLX-116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4/23/2009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NTFLX-2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NTFLX-92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5/27/2010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NTFLX-1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B050"/>
                          </a:solidFill>
                        </a:rPr>
                        <a:t>NTFLX-666</a:t>
                      </a:r>
                      <a:endParaRPr lang="en-US" sz="1000" b="1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6/6/2016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367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777353" y="2804610"/>
          <a:ext cx="4250408" cy="2481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602"/>
                <a:gridCol w="1062602"/>
                <a:gridCol w="1062602"/>
                <a:gridCol w="1062602"/>
              </a:tblGrid>
              <a:tr h="54307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User (ID)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Movie (ID)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Date of Grade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Grade [0-10]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IMDB-0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IMDB-173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4/20/2009</a:t>
                      </a:r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IMDB-1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IMDB-18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10/18/2008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IMDB-2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IMDB-341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5/27/2010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  <a:tr h="3230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…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73348" y="2528807"/>
            <a:ext cx="19800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Names available for many users!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29359" y="5308253"/>
            <a:ext cx="39600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Many users are shared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The grades of same users are correlated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A user grades one movie around the same date in two databases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591374" y="3507460"/>
            <a:ext cx="197603" cy="337088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4591424" y="3832038"/>
            <a:ext cx="126334" cy="652182"/>
          </a:xfrm>
          <a:custGeom>
            <a:avLst/>
            <a:gdLst>
              <a:gd name="connsiteX0" fmla="*/ 16933 w 140343"/>
              <a:gd name="connsiteY0" fmla="*/ 0 h 863600"/>
              <a:gd name="connsiteX1" fmla="*/ 101600 w 140343"/>
              <a:gd name="connsiteY1" fmla="*/ 372533 h 863600"/>
              <a:gd name="connsiteX2" fmla="*/ 135467 w 140343"/>
              <a:gd name="connsiteY2" fmla="*/ 728133 h 863600"/>
              <a:gd name="connsiteX3" fmla="*/ 0 w 140343"/>
              <a:gd name="connsiteY3" fmla="*/ 863600 h 863600"/>
              <a:gd name="connsiteX0" fmla="*/ 16933 w 156122"/>
              <a:gd name="connsiteY0" fmla="*/ 0 h 863600"/>
              <a:gd name="connsiteX1" fmla="*/ 143436 w 156122"/>
              <a:gd name="connsiteY1" fmla="*/ 187263 h 863600"/>
              <a:gd name="connsiteX2" fmla="*/ 135467 w 156122"/>
              <a:gd name="connsiteY2" fmla="*/ 728133 h 863600"/>
              <a:gd name="connsiteX3" fmla="*/ 0 w 156122"/>
              <a:gd name="connsiteY3" fmla="*/ 863600 h 863600"/>
              <a:gd name="connsiteX0" fmla="*/ 16933 w 169032"/>
              <a:gd name="connsiteY0" fmla="*/ 0 h 863600"/>
              <a:gd name="connsiteX1" fmla="*/ 143436 w 169032"/>
              <a:gd name="connsiteY1" fmla="*/ 187263 h 863600"/>
              <a:gd name="connsiteX2" fmla="*/ 135467 w 169032"/>
              <a:gd name="connsiteY2" fmla="*/ 728133 h 863600"/>
              <a:gd name="connsiteX3" fmla="*/ 0 w 169032"/>
              <a:gd name="connsiteY3" fmla="*/ 863600 h 863600"/>
              <a:gd name="connsiteX0" fmla="*/ 0 w 171171"/>
              <a:gd name="connsiteY0" fmla="*/ 0 h 875553"/>
              <a:gd name="connsiteX1" fmla="*/ 156385 w 171171"/>
              <a:gd name="connsiteY1" fmla="*/ 199216 h 875553"/>
              <a:gd name="connsiteX2" fmla="*/ 148416 w 171171"/>
              <a:gd name="connsiteY2" fmla="*/ 740086 h 875553"/>
              <a:gd name="connsiteX3" fmla="*/ 12949 w 171171"/>
              <a:gd name="connsiteY3" fmla="*/ 875553 h 875553"/>
              <a:gd name="connsiteX0" fmla="*/ 0 w 171171"/>
              <a:gd name="connsiteY0" fmla="*/ 0 h 875553"/>
              <a:gd name="connsiteX1" fmla="*/ 156385 w 171171"/>
              <a:gd name="connsiteY1" fmla="*/ 199216 h 875553"/>
              <a:gd name="connsiteX2" fmla="*/ 148416 w 171171"/>
              <a:gd name="connsiteY2" fmla="*/ 740086 h 875553"/>
              <a:gd name="connsiteX3" fmla="*/ 12949 w 171171"/>
              <a:gd name="connsiteY3" fmla="*/ 875553 h 875553"/>
              <a:gd name="connsiteX0" fmla="*/ 0 w 171477"/>
              <a:gd name="connsiteY0" fmla="*/ 0 h 869576"/>
              <a:gd name="connsiteX1" fmla="*/ 156385 w 171477"/>
              <a:gd name="connsiteY1" fmla="*/ 199216 h 869576"/>
              <a:gd name="connsiteX2" fmla="*/ 148416 w 171477"/>
              <a:gd name="connsiteY2" fmla="*/ 740086 h 869576"/>
              <a:gd name="connsiteX3" fmla="*/ 6972 w 171477"/>
              <a:gd name="connsiteY3" fmla="*/ 869576 h 869576"/>
              <a:gd name="connsiteX0" fmla="*/ 0 w 171477"/>
              <a:gd name="connsiteY0" fmla="*/ 0 h 869576"/>
              <a:gd name="connsiteX1" fmla="*/ 156385 w 171477"/>
              <a:gd name="connsiteY1" fmla="*/ 199216 h 869576"/>
              <a:gd name="connsiteX2" fmla="*/ 148416 w 171477"/>
              <a:gd name="connsiteY2" fmla="*/ 692708 h 869576"/>
              <a:gd name="connsiteX3" fmla="*/ 6972 w 171477"/>
              <a:gd name="connsiteY3" fmla="*/ 869576 h 869576"/>
              <a:gd name="connsiteX0" fmla="*/ 0 w 168445"/>
              <a:gd name="connsiteY0" fmla="*/ 0 h 869576"/>
              <a:gd name="connsiteX1" fmla="*/ 151647 w 168445"/>
              <a:gd name="connsiteY1" fmla="*/ 213430 h 869576"/>
              <a:gd name="connsiteX2" fmla="*/ 148416 w 168445"/>
              <a:gd name="connsiteY2" fmla="*/ 692708 h 869576"/>
              <a:gd name="connsiteX3" fmla="*/ 6972 w 168445"/>
              <a:gd name="connsiteY3" fmla="*/ 869576 h 869576"/>
              <a:gd name="connsiteX0" fmla="*/ 0 w 168445"/>
              <a:gd name="connsiteY0" fmla="*/ 0 h 869576"/>
              <a:gd name="connsiteX1" fmla="*/ 151647 w 168445"/>
              <a:gd name="connsiteY1" fmla="*/ 213430 h 869576"/>
              <a:gd name="connsiteX2" fmla="*/ 148416 w 168445"/>
              <a:gd name="connsiteY2" fmla="*/ 692708 h 869576"/>
              <a:gd name="connsiteX3" fmla="*/ 6972 w 168445"/>
              <a:gd name="connsiteY3" fmla="*/ 869576 h 869576"/>
              <a:gd name="connsiteX0" fmla="*/ 0 w 168445"/>
              <a:gd name="connsiteY0" fmla="*/ 0 h 869576"/>
              <a:gd name="connsiteX1" fmla="*/ 151647 w 168445"/>
              <a:gd name="connsiteY1" fmla="*/ 241857 h 869576"/>
              <a:gd name="connsiteX2" fmla="*/ 148416 w 168445"/>
              <a:gd name="connsiteY2" fmla="*/ 692708 h 869576"/>
              <a:gd name="connsiteX3" fmla="*/ 6972 w 168445"/>
              <a:gd name="connsiteY3" fmla="*/ 869576 h 86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45" h="869576">
                <a:moveTo>
                  <a:pt x="0" y="0"/>
                </a:moveTo>
                <a:cubicBezTo>
                  <a:pt x="104173" y="101683"/>
                  <a:pt x="126911" y="126406"/>
                  <a:pt x="151647" y="241857"/>
                </a:cubicBezTo>
                <a:cubicBezTo>
                  <a:pt x="176383" y="357308"/>
                  <a:pt x="172529" y="588088"/>
                  <a:pt x="148416" y="692708"/>
                </a:cubicBezTo>
                <a:cubicBezTo>
                  <a:pt x="124304" y="797328"/>
                  <a:pt x="66239" y="842765"/>
                  <a:pt x="6972" y="869576"/>
                </a:cubicBezTo>
              </a:path>
            </a:pathLst>
          </a:custGeom>
          <a:noFill/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92375" y="2134014"/>
            <a:ext cx="2626963" cy="0"/>
          </a:xfrm>
          <a:prstGeom prst="straightConnector1">
            <a:avLst/>
          </a:prstGeom>
          <a:ln w="1174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097201"/>
      </p:ext>
    </p:extLst>
  </p:cSld>
  <p:clrMapOvr>
    <a:masterClrMapping/>
  </p:clrMapOvr>
  <p:transition advTm="23638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1"/>
          <p:cNvSpPr>
            <a:spLocks noGrp="1"/>
          </p:cNvSpPr>
          <p:nvPr>
            <p:ph type="title"/>
          </p:nvPr>
        </p:nvSpPr>
        <p:spPr>
          <a:xfrm>
            <a:off x="628651" y="-521467"/>
            <a:ext cx="7948820" cy="1490179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Linking Attack Scenario</a:t>
            </a:r>
            <a:endParaRPr lang="en-US" sz="3600" dirty="0"/>
          </a:p>
        </p:txBody>
      </p:sp>
      <p:pic>
        <p:nvPicPr>
          <p:cNvPr id="2" name="Picture 1" descr="MG_GI_slides_Nov.2015_Large-AH_Page_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8" b="-1"/>
          <a:stretch/>
        </p:blipFill>
        <p:spPr>
          <a:xfrm>
            <a:off x="-677333" y="1473200"/>
            <a:ext cx="9482666" cy="49953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81001"/>
            <a:ext cx="27948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813"/>
            <a:r>
              <a:rPr lang="en-US" sz="1100" dirty="0">
                <a:solidFill>
                  <a:srgbClr val="A6A6A6"/>
                </a:solidFill>
              </a:rPr>
              <a:t>[</a:t>
            </a:r>
            <a:r>
              <a:rPr lang="en-US" sz="1100" dirty="0" err="1">
                <a:solidFill>
                  <a:srgbClr val="A6A6A6"/>
                </a:solidFill>
              </a:rPr>
              <a:t>Harmanciet</a:t>
            </a:r>
            <a:r>
              <a:rPr lang="en-US" sz="1100" dirty="0">
                <a:solidFill>
                  <a:srgbClr val="A6A6A6"/>
                </a:solidFill>
              </a:rPr>
              <a:t> </a:t>
            </a:r>
            <a:r>
              <a:rPr lang="en-US" sz="1100" dirty="0" smtClean="0">
                <a:solidFill>
                  <a:srgbClr val="A6A6A6"/>
                </a:solidFill>
              </a:rPr>
              <a:t>al. Nat. Meth. (in revision)</a:t>
            </a:r>
            <a:r>
              <a:rPr lang="en-US" altLang="ja-JP" sz="1100" dirty="0" smtClean="0">
                <a:solidFill>
                  <a:srgbClr val="A6A6A6"/>
                </a:solidFill>
              </a:rPr>
              <a:t>]</a:t>
            </a:r>
            <a:endParaRPr lang="en-US" sz="11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7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84"/>
    </mc:Choice>
    <mc:Fallback xmlns="">
      <p:transition spd="slow" advTm="55984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9594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 smtClean="0"/>
              <a:t>Success in Linking </a:t>
            </a:r>
            <a:r>
              <a:rPr lang="en-US" dirty="0"/>
              <a:t>Attack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/>
              <a:t>Extremity based Genotype Prediction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8" y="2770934"/>
            <a:ext cx="4196974" cy="32869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0374" y="1946696"/>
            <a:ext cx="2947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200 individuals </a:t>
            </a:r>
            <a:r>
              <a:rPr lang="en-US" sz="1400" dirty="0" err="1"/>
              <a:t>eQTL</a:t>
            </a:r>
            <a:r>
              <a:rPr lang="en-US" sz="1400" dirty="0"/>
              <a:t> Discovery </a:t>
            </a:r>
          </a:p>
          <a:p>
            <a:r>
              <a:rPr lang="en-US" sz="1400" dirty="0"/>
              <a:t>200 individuals in Linking Attack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78173" y="6103962"/>
            <a:ext cx="3697406" cy="0"/>
          </a:xfrm>
          <a:prstGeom prst="straightConnector1">
            <a:avLst/>
          </a:prstGeom>
          <a:ln w="476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91530" y="2838734"/>
            <a:ext cx="0" cy="2825088"/>
          </a:xfrm>
          <a:prstGeom prst="straightConnector1">
            <a:avLst/>
          </a:prstGeom>
          <a:ln w="476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80750" y="2212129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High</a:t>
            </a:r>
          </a:p>
          <a:p>
            <a:r>
              <a:rPr lang="en-US" sz="1400" dirty="0" smtClean="0"/>
              <a:t>Sensitivity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-78380" y="5626345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Low</a:t>
            </a:r>
          </a:p>
          <a:p>
            <a:r>
              <a:rPr lang="en-US" sz="1400" dirty="0" smtClean="0"/>
              <a:t>Sensitivity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91571" y="6175667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High Number</a:t>
            </a:r>
          </a:p>
          <a:p>
            <a:pPr algn="ctr"/>
            <a:r>
              <a:rPr lang="en-US" sz="1400" dirty="0" smtClean="0"/>
              <a:t>Of </a:t>
            </a:r>
            <a:r>
              <a:rPr lang="en-US" sz="1400" dirty="0" err="1" smtClean="0"/>
              <a:t>eQTLs</a:t>
            </a:r>
            <a:endParaRPr lang="en-US" sz="1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823234" y="6170928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Low Number</a:t>
            </a:r>
          </a:p>
          <a:p>
            <a:pPr algn="ctr"/>
            <a:r>
              <a:rPr lang="en-US" sz="1400" dirty="0" smtClean="0"/>
              <a:t>Of </a:t>
            </a:r>
            <a:r>
              <a:rPr lang="en-US" sz="1400" dirty="0" err="1" smtClean="0"/>
              <a:t>eQTLs</a:t>
            </a:r>
            <a:endParaRPr lang="en-US" sz="14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5899023" y="6596390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813"/>
            <a:r>
              <a:rPr lang="en-US" sz="1100" dirty="0">
                <a:solidFill>
                  <a:srgbClr val="A6A6A6"/>
                </a:solidFill>
              </a:rPr>
              <a:t>[</a:t>
            </a:r>
            <a:r>
              <a:rPr lang="en-US" sz="1100" dirty="0" err="1" smtClean="0">
                <a:solidFill>
                  <a:srgbClr val="A6A6A6"/>
                </a:solidFill>
              </a:rPr>
              <a:t>Harmanci</a:t>
            </a:r>
            <a:r>
              <a:rPr lang="en-US" sz="1100" smtClean="0">
                <a:solidFill>
                  <a:srgbClr val="A6A6A6"/>
                </a:solidFill>
              </a:rPr>
              <a:t> et </a:t>
            </a:r>
            <a:r>
              <a:rPr lang="en-US" sz="1100" dirty="0" smtClean="0">
                <a:solidFill>
                  <a:srgbClr val="A6A6A6"/>
                </a:solidFill>
              </a:rPr>
              <a:t>al. </a:t>
            </a:r>
            <a:r>
              <a:rPr lang="en-US" sz="1100" i="1" dirty="0" smtClean="0">
                <a:solidFill>
                  <a:srgbClr val="A6A6A6"/>
                </a:solidFill>
              </a:rPr>
              <a:t>Nat. Meth. </a:t>
            </a:r>
            <a:r>
              <a:rPr lang="en-US" sz="1100" dirty="0" smtClean="0">
                <a:solidFill>
                  <a:srgbClr val="A6A6A6"/>
                </a:solidFill>
              </a:rPr>
              <a:t>(16)</a:t>
            </a:r>
            <a:r>
              <a:rPr lang="en-US" altLang="ja-JP" sz="1100" dirty="0" smtClean="0">
                <a:solidFill>
                  <a:srgbClr val="A6A6A6"/>
                </a:solidFill>
              </a:rPr>
              <a:t>]</a:t>
            </a:r>
            <a:endParaRPr lang="en-US" sz="11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93790"/>
      </p:ext>
    </p:extLst>
  </p:cSld>
  <p:clrMapOvr>
    <a:masterClrMapping/>
  </p:clrMapOvr>
  <p:transition advTm="16975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9594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Success in Linking Attack </a:t>
            </a:r>
            <a:br>
              <a:rPr lang="en-US" dirty="0"/>
            </a:br>
            <a:r>
              <a:rPr lang="en-US" dirty="0"/>
              <a:t>with Extremity based Genotype Prediction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8" y="2770934"/>
            <a:ext cx="4196974" cy="32869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0374" y="1946696"/>
            <a:ext cx="2947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200 individuals </a:t>
            </a:r>
            <a:r>
              <a:rPr lang="en-US" sz="1400" dirty="0" err="1">
                <a:solidFill>
                  <a:srgbClr val="FF0000"/>
                </a:solidFill>
              </a:rPr>
              <a:t>eQTL</a:t>
            </a:r>
            <a:r>
              <a:rPr lang="en-US" sz="1400" dirty="0">
                <a:solidFill>
                  <a:srgbClr val="FF0000"/>
                </a:solidFill>
              </a:rPr>
              <a:t> Discovery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200 individuals in Linking Attack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2728945"/>
            <a:ext cx="4241800" cy="331878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03424" y="1946696"/>
            <a:ext cx="3295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200 individuals </a:t>
            </a:r>
            <a:r>
              <a:rPr lang="en-US" sz="1400" dirty="0" err="1">
                <a:solidFill>
                  <a:srgbClr val="FF0000"/>
                </a:solidFill>
              </a:rPr>
              <a:t>eQTL</a:t>
            </a:r>
            <a:r>
              <a:rPr lang="en-US" sz="1400" dirty="0">
                <a:solidFill>
                  <a:srgbClr val="FF0000"/>
                </a:solidFill>
              </a:rPr>
              <a:t> Discovery </a:t>
            </a:r>
          </a:p>
          <a:p>
            <a:r>
              <a:rPr lang="en-US" sz="1400" dirty="0"/>
              <a:t>100,200 individuals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in Linking Attack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58100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813"/>
            <a:r>
              <a:rPr lang="en-US" sz="1100" dirty="0">
                <a:solidFill>
                  <a:srgbClr val="A6A6A6"/>
                </a:solidFill>
              </a:rPr>
              <a:t>[</a:t>
            </a:r>
            <a:r>
              <a:rPr lang="en-US" sz="1100" dirty="0" err="1" smtClean="0">
                <a:solidFill>
                  <a:srgbClr val="A6A6A6"/>
                </a:solidFill>
              </a:rPr>
              <a:t>Harmanci</a:t>
            </a:r>
            <a:r>
              <a:rPr lang="en-US" sz="1100" smtClean="0">
                <a:solidFill>
                  <a:srgbClr val="A6A6A6"/>
                </a:solidFill>
              </a:rPr>
              <a:t> et </a:t>
            </a:r>
            <a:r>
              <a:rPr lang="en-US" sz="1100" dirty="0" smtClean="0">
                <a:solidFill>
                  <a:srgbClr val="A6A6A6"/>
                </a:solidFill>
              </a:rPr>
              <a:t>al. </a:t>
            </a:r>
            <a:r>
              <a:rPr lang="en-US" sz="1100" i="1" dirty="0" smtClean="0">
                <a:solidFill>
                  <a:srgbClr val="A6A6A6"/>
                </a:solidFill>
              </a:rPr>
              <a:t>Nat. Meth. </a:t>
            </a:r>
            <a:r>
              <a:rPr lang="en-US" sz="1100" dirty="0" smtClean="0">
                <a:solidFill>
                  <a:srgbClr val="A6A6A6"/>
                </a:solidFill>
              </a:rPr>
              <a:t>(16)</a:t>
            </a:r>
            <a:r>
              <a:rPr lang="en-US" altLang="ja-JP" sz="1100" dirty="0" smtClean="0">
                <a:solidFill>
                  <a:srgbClr val="A6A6A6"/>
                </a:solidFill>
              </a:rPr>
              <a:t>]</a:t>
            </a:r>
            <a:endParaRPr lang="en-US" sz="11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50906"/>
      </p:ext>
    </p:extLst>
  </p:cSld>
  <p:clrMapOvr>
    <a:masterClrMapping/>
  </p:clrMapOvr>
  <p:transition advTm="196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ctrTitle"/>
          </p:nvPr>
        </p:nvSpPr>
        <p:spPr>
          <a:xfrm>
            <a:off x="685800" y="2500750"/>
            <a:ext cx="7772400" cy="1470025"/>
          </a:xfrm>
        </p:spPr>
        <p:txBody>
          <a:bodyPr/>
          <a:lstStyle/>
          <a:p>
            <a:r>
              <a:rPr lang="en-US" altLang="en-US" sz="8800" dirty="0" smtClean="0">
                <a:solidFill>
                  <a:srgbClr val="FF7413"/>
                </a:solidFill>
                <a:ea typeface="ＭＳ Ｐゴシック" charset="-128"/>
              </a:rPr>
              <a:t>Specific </a:t>
            </a:r>
            <a:r>
              <a:rPr lang="en-US" altLang="en-US" sz="8800" smtClean="0">
                <a:solidFill>
                  <a:srgbClr val="FF7413"/>
                </a:solidFill>
                <a:ea typeface="ＭＳ Ｐゴシック" charset="-128"/>
              </a:rPr>
              <a:t>Genomic Privacy Issues</a:t>
            </a:r>
            <a:endParaRPr lang="en-US" altLang="en-US" sz="8800" dirty="0">
              <a:solidFill>
                <a:srgbClr val="FF7413"/>
              </a:solidFill>
              <a:ea typeface="ＭＳ Ｐゴシック" charset="-128"/>
            </a:endParaRPr>
          </a:p>
        </p:txBody>
      </p:sp>
      <p:sp>
        <p:nvSpPr>
          <p:cNvPr id="399363" name="Content Placeholder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pPr lvl="1"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  <a:p>
            <a:pPr>
              <a:defRPr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9357160"/>
      </p:ext>
    </p:extLst>
  </p:cSld>
  <p:clrMapOvr>
    <a:masterClrMapping/>
  </p:clrMapOvr>
  <p:transition advTm="560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L: http://calorierestrictiondietplan.com/customizing-a-cr-way-lifestyle-for-your-genome/…"/>
          <p:cNvSpPr txBox="1"/>
          <p:nvPr/>
        </p:nvSpPr>
        <p:spPr>
          <a:xfrm>
            <a:off x="-2411051" y="8408242"/>
            <a:ext cx="7057492" cy="668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t>Image L: </a:t>
            </a:r>
            <a:r>
              <a:rPr u="sng">
                <a:hlinkClick r:id="rId2"/>
              </a:rPr>
              <a:t>http://calorierestrictiondietplan.com/customizing-a-cr-way-lifestyle-for-your-genome/</a:t>
            </a:r>
          </a:p>
          <a:p>
            <a:pPr>
              <a:defRPr sz="1200"/>
            </a:pPr>
            <a:r>
              <a:t>Image R: </a:t>
            </a:r>
            <a:r>
              <a:rPr u="sng">
                <a:hlinkClick r:id="rId3"/>
              </a:rPr>
              <a:t>https://www.genome.gov/27561246/privacy-in-genomics/</a:t>
            </a: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296" y="946403"/>
            <a:ext cx="3508123" cy="2631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/>
          <p:cNvPicPr>
            <a:picLocks noChangeAspect="1"/>
          </p:cNvPicPr>
          <p:nvPr/>
        </p:nvPicPr>
        <p:blipFill rotWithShape="1">
          <a:blip r:embed="rId5">
            <a:extLst/>
          </a:blip>
          <a:srcRect l="17358"/>
          <a:stretch/>
        </p:blipFill>
        <p:spPr>
          <a:xfrm>
            <a:off x="5243673" y="948871"/>
            <a:ext cx="3509309" cy="263347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From Personal Genomics to Genome Privacy"/>
          <p:cNvSpPr txBox="1"/>
          <p:nvPr/>
        </p:nvSpPr>
        <p:spPr>
          <a:xfrm>
            <a:off x="440020" y="0"/>
            <a:ext cx="782265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rPr sz="2800" dirty="0">
                <a:solidFill>
                  <a:srgbClr val="000090"/>
                </a:solidFill>
              </a:rPr>
              <a:t>From Personal Genomics to Genome Privacy</a:t>
            </a:r>
          </a:p>
        </p:txBody>
      </p:sp>
      <p:sp>
        <p:nvSpPr>
          <p:cNvPr id="10" name="Genome of an Individual…"/>
          <p:cNvSpPr txBox="1"/>
          <p:nvPr/>
        </p:nvSpPr>
        <p:spPr>
          <a:xfrm>
            <a:off x="0" y="3789825"/>
            <a:ext cx="3968616" cy="2826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/>
            <a:r>
              <a:rPr sz="1800" dirty="0"/>
              <a:t>Genome of an </a:t>
            </a:r>
            <a:r>
              <a:rPr sz="1800" dirty="0" smtClean="0"/>
              <a:t>Individual</a:t>
            </a:r>
            <a:endParaRPr lang="en-US" sz="1800" dirty="0" smtClean="0"/>
          </a:p>
          <a:p>
            <a:pPr algn="just"/>
            <a:endParaRPr lang="en-US" sz="1800" dirty="0" smtClean="0"/>
          </a:p>
          <a:p>
            <a:pPr marL="285750" indent="-285750">
              <a:buFontTx/>
              <a:buChar char="•"/>
            </a:pPr>
            <a:r>
              <a:rPr lang="en-US" sz="1800" b="0" dirty="0" smtClean="0"/>
              <a:t>Sequencing, analysis and interpretation</a:t>
            </a:r>
          </a:p>
          <a:p>
            <a:pPr marL="285750" indent="-285750">
              <a:buFontTx/>
              <a:buChar char="•"/>
            </a:pPr>
            <a:r>
              <a:rPr lang="en-US" sz="1800" b="0" dirty="0" smtClean="0"/>
              <a:t>Soon will become part of medical practice</a:t>
            </a:r>
          </a:p>
          <a:p>
            <a:pPr marL="285750" indent="-285750">
              <a:buFontTx/>
              <a:buChar char="•"/>
            </a:pPr>
            <a:r>
              <a:rPr lang="en-US" sz="1800" b="0" dirty="0" smtClean="0"/>
              <a:t>NCI: prevent, diagnose, and treat disease through personalized medicine</a:t>
            </a:r>
            <a:endParaRPr sz="1800" b="0" dirty="0"/>
          </a:p>
          <a:p>
            <a:pPr algn="just"/>
            <a:endParaRPr sz="1500" dirty="0"/>
          </a:p>
        </p:txBody>
      </p:sp>
      <p:sp>
        <p:nvSpPr>
          <p:cNvPr id="11" name="Double Arrow"/>
          <p:cNvSpPr/>
          <p:nvPr/>
        </p:nvSpPr>
        <p:spPr>
          <a:xfrm>
            <a:off x="3800247" y="1750959"/>
            <a:ext cx="1171130" cy="510641"/>
          </a:xfrm>
          <a:prstGeom prst="leftRightArrow">
            <a:avLst>
              <a:gd name="adj1" fmla="val 32000"/>
              <a:gd name="adj2" fmla="val 61552"/>
            </a:avLst>
          </a:prstGeom>
          <a:gradFill>
            <a:gsLst>
              <a:gs pos="0">
                <a:srgbClr val="676D6B"/>
              </a:gs>
              <a:gs pos="100000">
                <a:srgbClr val="ECFEF7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Privacy risk…"/>
          <p:cNvSpPr txBox="1"/>
          <p:nvPr/>
        </p:nvSpPr>
        <p:spPr>
          <a:xfrm>
            <a:off x="4519939" y="3756541"/>
            <a:ext cx="4506283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/>
            <a:r>
              <a:rPr lang="en-US" sz="1800" dirty="0" smtClean="0"/>
              <a:t>Privacy risk</a:t>
            </a:r>
          </a:p>
          <a:p>
            <a:pPr algn="just"/>
            <a:endParaRPr lang="en-US" sz="1800" dirty="0" smtClean="0"/>
          </a:p>
          <a:p>
            <a:pPr marL="171450" indent="-171450" algn="just">
              <a:buFontTx/>
              <a:buChar char="•"/>
            </a:pPr>
            <a:r>
              <a:rPr sz="1800" dirty="0" smtClean="0"/>
              <a:t>Identity tracing</a:t>
            </a:r>
            <a:endParaRPr lang="en-US" sz="1800" dirty="0"/>
          </a:p>
          <a:p>
            <a:pPr marL="628650" lvl="1" indent="-171450" algn="just">
              <a:buFontTx/>
              <a:buChar char="•"/>
            </a:pPr>
            <a:r>
              <a:rPr sz="1500" b="0" dirty="0" smtClean="0"/>
              <a:t>Link </a:t>
            </a:r>
            <a:r>
              <a:rPr sz="1500" b="0" dirty="0"/>
              <a:t>between unknown genome to a panel of individual through quasi-</a:t>
            </a:r>
            <a:r>
              <a:rPr sz="1500" b="0" dirty="0" smtClean="0"/>
              <a:t>identifiers</a:t>
            </a:r>
            <a:endParaRPr lang="en-US" sz="1500" b="0" dirty="0" smtClean="0"/>
          </a:p>
          <a:p>
            <a:pPr marL="171450" indent="-171450" algn="just">
              <a:buFontTx/>
              <a:buChar char="•"/>
            </a:pPr>
            <a:r>
              <a:rPr sz="1800" dirty="0" smtClean="0"/>
              <a:t>Attribute </a:t>
            </a:r>
            <a:r>
              <a:rPr sz="1800" dirty="0"/>
              <a:t>Disclosure </a:t>
            </a:r>
            <a:r>
              <a:rPr sz="1800" dirty="0" smtClean="0"/>
              <a:t>Attacks</a:t>
            </a:r>
            <a:endParaRPr lang="en-US" sz="1800" dirty="0" smtClean="0"/>
          </a:p>
          <a:p>
            <a:pPr marL="628650" lvl="1" indent="-171450" algn="just">
              <a:buFontTx/>
              <a:buChar char="•"/>
            </a:pPr>
            <a:r>
              <a:rPr sz="1500" b="0" dirty="0" smtClean="0"/>
              <a:t>Known </a:t>
            </a:r>
            <a:r>
              <a:rPr sz="1500" b="0" dirty="0"/>
              <a:t>DNA sample to private data such as HIV status or drug </a:t>
            </a:r>
            <a:r>
              <a:rPr sz="1500" b="0" dirty="0" smtClean="0"/>
              <a:t>abuse</a:t>
            </a:r>
            <a:endParaRPr lang="en-US" sz="1500" b="0" dirty="0" smtClean="0"/>
          </a:p>
          <a:p>
            <a:pPr marL="171450" indent="-171450" algn="just">
              <a:buFontTx/>
              <a:buChar char="•"/>
            </a:pPr>
            <a:r>
              <a:rPr sz="1800" dirty="0" smtClean="0"/>
              <a:t>Completion Techniques</a:t>
            </a:r>
            <a:endParaRPr lang="en-US" sz="1800" dirty="0" smtClean="0"/>
          </a:p>
          <a:p>
            <a:pPr marL="628650" lvl="1" indent="-171450" algn="just">
              <a:buFontTx/>
              <a:buChar char="•"/>
            </a:pPr>
            <a:r>
              <a:rPr sz="1500" b="0" dirty="0" smtClean="0"/>
              <a:t>Impute </a:t>
            </a:r>
            <a:r>
              <a:rPr sz="1500" b="0" dirty="0"/>
              <a:t>sensitive information from partial genomic data (e.g. bipolar disorder risk)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3845468" y="8640982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943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57" y="0"/>
            <a:ext cx="8907575" cy="1143000"/>
          </a:xfrm>
        </p:spPr>
        <p:txBody>
          <a:bodyPr>
            <a:normAutofit fontScale="90000"/>
          </a:bodyPr>
          <a:lstStyle/>
          <a:p>
            <a:r>
              <a:rPr lang="en-US" sz="3900" u="sng" dirty="0" smtClean="0">
                <a:solidFill>
                  <a:srgbClr val="000000"/>
                </a:solidFill>
              </a:rPr>
              <a:t>Genetic Data</a:t>
            </a:r>
            <a:r>
              <a:rPr lang="en-US" sz="3900" dirty="0" smtClean="0">
                <a:solidFill>
                  <a:srgbClr val="000000"/>
                </a:solidFill>
              </a:rPr>
              <a:t>: </a:t>
            </a:r>
            <a:r>
              <a:rPr lang="en-US" sz="3300" dirty="0" smtClean="0">
                <a:solidFill>
                  <a:srgbClr val="000000"/>
                </a:solidFill>
              </a:rPr>
              <a:t>Traditionally focus of genome privacy</a:t>
            </a:r>
            <a:br>
              <a:rPr lang="en-US" sz="3300" dirty="0" smtClean="0">
                <a:solidFill>
                  <a:srgbClr val="000000"/>
                </a:solidFill>
              </a:rPr>
            </a:br>
            <a:endParaRPr lang="en-US" sz="33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3014" y="1590667"/>
            <a:ext cx="527098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Calibri"/>
                <a:ea typeface=""/>
                <a:cs typeface=""/>
              </a:rPr>
              <a:t>Homer at al., 2008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Detecting  an individual with known genotypes in a mixture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Allele frequency of a SNP in study vs. in population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If allele frequency of a SNP of an individual is more similar to the </a:t>
            </a:r>
            <a:r>
              <a:rPr lang="en-US" sz="1800" b="0" dirty="0" err="1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sudy</a:t>
            </a:r>
            <a:r>
              <a:rPr lang="en-US" sz="18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 than to the population </a:t>
            </a:r>
            <a:r>
              <a:rPr lang="en-US" sz="1800" b="0" dirty="0" smtClean="0">
                <a:solidFill>
                  <a:srgbClr val="000000"/>
                </a:solidFill>
                <a:latin typeface="Calibri"/>
                <a:ea typeface=""/>
                <a:cs typeface=""/>
                <a:sym typeface="Wingdings"/>
              </a:rPr>
              <a:t></a:t>
            </a:r>
            <a:r>
              <a:rPr lang="en-US" sz="18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 individual is in the mixture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Implications for GWAS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Shaped NIH GWAS sharing policy until </a:t>
            </a:r>
            <a:r>
              <a:rPr lang="mr-IN" sz="18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’</a:t>
            </a:r>
            <a:r>
              <a:rPr lang="en-US" sz="18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18</a:t>
            </a:r>
          </a:p>
        </p:txBody>
      </p:sp>
      <p:pic>
        <p:nvPicPr>
          <p:cNvPr id="5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004" y="2384985"/>
            <a:ext cx="3700736" cy="156118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2894946" y="751000"/>
            <a:ext cx="33618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Participation Attacks</a:t>
            </a:r>
            <a:endParaRPr lang="en-US" sz="2500" dirty="0"/>
          </a:p>
        </p:txBody>
      </p:sp>
      <p:sp>
        <p:nvSpPr>
          <p:cNvPr id="9" name="Rectangle 8"/>
          <p:cNvSpPr/>
          <p:nvPr/>
        </p:nvSpPr>
        <p:spPr>
          <a:xfrm>
            <a:off x="0" y="4945292"/>
            <a:ext cx="89169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800" b="0" dirty="0" err="1">
                <a:solidFill>
                  <a:srgbClr val="000000"/>
                </a:solidFill>
                <a:latin typeface="Calibri"/>
                <a:ea typeface=""/>
                <a:cs typeface=""/>
              </a:rPr>
              <a:t>Im</a:t>
            </a:r>
            <a:r>
              <a:rPr lang="en-US" sz="1800" b="0" dirty="0">
                <a:solidFill>
                  <a:srgbClr val="000000"/>
                </a:solidFill>
                <a:latin typeface="Calibri"/>
                <a:ea typeface=""/>
                <a:cs typeface=""/>
              </a:rPr>
              <a:t> et al., 2012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Calibri"/>
                <a:ea typeface=""/>
                <a:cs typeface=""/>
              </a:rPr>
              <a:t>Regression coefficients of GWAS summary </a:t>
            </a:r>
            <a:r>
              <a:rPr lang="en-US" sz="18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statistics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Created a statistics using the regression coefficients and compute the statistics for an individual</a:t>
            </a:r>
          </a:p>
          <a:p>
            <a:pPr marL="1200150" lvl="2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If individual falls within the reference distribution </a:t>
            </a:r>
            <a:r>
              <a:rPr lang="en-US" sz="1800" b="0" dirty="0" smtClean="0">
                <a:solidFill>
                  <a:srgbClr val="000000"/>
                </a:solidFill>
                <a:latin typeface="Calibri"/>
                <a:ea typeface=""/>
                <a:cs typeface=""/>
                <a:sym typeface="Wingdings"/>
              </a:rPr>
              <a:t> no participation</a:t>
            </a:r>
          </a:p>
          <a:p>
            <a:pPr marL="1200150" lvl="2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ea typeface=""/>
                <a:cs typeface=""/>
                <a:sym typeface="Wingdings"/>
              </a:rPr>
              <a:t>If individual is in the tail  participation is inferred!</a:t>
            </a:r>
          </a:p>
          <a:p>
            <a:pPr marL="1200150" lvl="2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5758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057" y="0"/>
            <a:ext cx="8907575" cy="1143000"/>
          </a:xfrm>
        </p:spPr>
        <p:txBody>
          <a:bodyPr>
            <a:normAutofit fontScale="90000"/>
          </a:bodyPr>
          <a:lstStyle/>
          <a:p>
            <a:r>
              <a:rPr lang="en-US" sz="3900" u="sng" dirty="0" smtClean="0">
                <a:solidFill>
                  <a:srgbClr val="000000"/>
                </a:solidFill>
              </a:rPr>
              <a:t>Genetic Data</a:t>
            </a:r>
            <a:r>
              <a:rPr lang="en-US" sz="3900" dirty="0" smtClean="0">
                <a:solidFill>
                  <a:srgbClr val="000000"/>
                </a:solidFill>
              </a:rPr>
              <a:t>: </a:t>
            </a:r>
            <a:r>
              <a:rPr lang="en-US" sz="3300" dirty="0" smtClean="0">
                <a:solidFill>
                  <a:srgbClr val="000000"/>
                </a:solidFill>
              </a:rPr>
              <a:t>Traditionally focus of genome privacy</a:t>
            </a:r>
            <a:br>
              <a:rPr lang="en-US" sz="3300" dirty="0" smtClean="0">
                <a:solidFill>
                  <a:srgbClr val="000000"/>
                </a:solidFill>
              </a:rPr>
            </a:br>
            <a:endParaRPr lang="en-US" sz="3300" dirty="0">
              <a:solidFill>
                <a:srgbClr val="000000"/>
              </a:solidFill>
            </a:endParaRPr>
          </a:p>
        </p:txBody>
      </p:sp>
      <p:pic>
        <p:nvPicPr>
          <p:cNvPr id="5" name="Screen Shot 2017-09-15 at 4.15.45 PM.png" descr="Screen Shot 2017-09-15 at 4.15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1312" y="1264515"/>
            <a:ext cx="2566762" cy="1509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Screen Shot 2017-09-15 at 4.29.07 PM.png" descr="Screen Shot 2017-09-15 at 4.29.0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5700" y="4082665"/>
            <a:ext cx="3181259" cy="237774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3165038" y="4299888"/>
            <a:ext cx="59789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500" b="0" dirty="0" err="1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Gymrek</a:t>
            </a:r>
            <a:r>
              <a:rPr lang="en-US" sz="15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 et al., 2013</a:t>
            </a:r>
          </a:p>
          <a:p>
            <a:pPr marL="1200150" lvl="2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5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Y-STRs with recreational genetic genealogy database</a:t>
            </a:r>
          </a:p>
          <a:p>
            <a:pPr marL="1200150" lvl="2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5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Majority of surnames are transferred from males in the family</a:t>
            </a:r>
          </a:p>
          <a:p>
            <a:pPr marL="1200150" lvl="2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5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STRs are unique to an individual, Y-STRs are unique to male individuals</a:t>
            </a:r>
          </a:p>
          <a:p>
            <a:pPr marL="1200150" lvl="2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5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Cross reference Y-STRs with genealogy database and find surname of the individual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4946" y="751000"/>
            <a:ext cx="393152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Re-identification Attacks</a:t>
            </a:r>
            <a:endParaRPr lang="en-US" sz="2500" dirty="0"/>
          </a:p>
        </p:txBody>
      </p:sp>
      <p:sp>
        <p:nvSpPr>
          <p:cNvPr id="9" name="Rectangle 8"/>
          <p:cNvSpPr/>
          <p:nvPr/>
        </p:nvSpPr>
        <p:spPr>
          <a:xfrm>
            <a:off x="0" y="1560235"/>
            <a:ext cx="538022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1500" b="0" dirty="0" smtClean="0"/>
              <a:t>In </a:t>
            </a:r>
            <a:r>
              <a:rPr lang="en-US" sz="1500" b="0" dirty="0"/>
              <a:t>1997, </a:t>
            </a:r>
            <a:r>
              <a:rPr lang="en-US" sz="1500" b="0" dirty="0" err="1" smtClean="0"/>
              <a:t>Latanya</a:t>
            </a:r>
            <a:r>
              <a:rPr lang="en-US" sz="1500" b="0" dirty="0" smtClean="0"/>
              <a:t> Sweeney successfully </a:t>
            </a:r>
            <a:r>
              <a:rPr lang="en-US" sz="1500" b="0" dirty="0"/>
              <a:t>identified then Massachusetts governor, William Weld to his medical records using publicly accessible records</a:t>
            </a:r>
            <a:r>
              <a:rPr lang="en-US" sz="1500" b="0" dirty="0" smtClean="0"/>
              <a:t>.</a:t>
            </a:r>
          </a:p>
          <a:p>
            <a:pPr marL="285750" indent="-285750">
              <a:buFontTx/>
              <a:buChar char="•"/>
            </a:pPr>
            <a:r>
              <a:rPr lang="en-US" sz="1500" b="0" dirty="0" smtClean="0"/>
              <a:t>significant </a:t>
            </a:r>
            <a:r>
              <a:rPr lang="en-US" sz="1500" b="0" dirty="0"/>
              <a:t>impact on privacy centered policymaking including the health privacy legislation </a:t>
            </a:r>
            <a:r>
              <a:rPr lang="en-US" sz="1500" b="0" dirty="0" smtClean="0"/>
              <a:t>HIPAA</a:t>
            </a:r>
          </a:p>
          <a:p>
            <a:pPr marL="285750" indent="-285750">
              <a:buFontTx/>
              <a:buChar char="•"/>
            </a:pPr>
            <a:r>
              <a:rPr lang="en-US" sz="1500" b="0" dirty="0" smtClean="0"/>
              <a:t>publication </a:t>
            </a:r>
            <a:r>
              <a:rPr lang="en-US" sz="1500" b="0" dirty="0"/>
              <a:t>of the experiment was rejected twenty </a:t>
            </a:r>
            <a:r>
              <a:rPr lang="en-US" sz="1500" b="0" dirty="0" smtClean="0"/>
              <a:t>times! </a:t>
            </a:r>
          </a:p>
          <a:p>
            <a:pPr marL="285750" indent="-285750">
              <a:buFontTx/>
              <a:buChar char="•"/>
            </a:pPr>
            <a:r>
              <a:rPr lang="en-US" sz="1500" b="0" dirty="0" smtClean="0"/>
              <a:t>In </a:t>
            </a:r>
            <a:r>
              <a:rPr lang="en-US" sz="1500" b="0" dirty="0"/>
              <a:t>fact, a court ruling in Southern </a:t>
            </a:r>
            <a:r>
              <a:rPr lang="en-US" sz="1500" b="0" dirty="0" smtClean="0"/>
              <a:t>Illinois v</a:t>
            </a:r>
            <a:r>
              <a:rPr lang="en-US" sz="1500" b="0" dirty="0"/>
              <a:t>. Department of Public Health barred her from publication and sharing of </a:t>
            </a:r>
            <a:r>
              <a:rPr lang="en-US" sz="1500" b="0" dirty="0" smtClean="0"/>
              <a:t>her</a:t>
            </a:r>
            <a:endParaRPr lang="en-US" sz="1500" b="0" dirty="0"/>
          </a:p>
        </p:txBody>
      </p:sp>
      <p:sp>
        <p:nvSpPr>
          <p:cNvPr id="10" name="Rectangle 9"/>
          <p:cNvSpPr/>
          <p:nvPr/>
        </p:nvSpPr>
        <p:spPr>
          <a:xfrm>
            <a:off x="5607252" y="2863303"/>
            <a:ext cx="35367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500" b="0" dirty="0">
                <a:solidFill>
                  <a:srgbClr val="000000"/>
                </a:solidFill>
                <a:latin typeface="Calibri"/>
                <a:ea typeface=""/>
                <a:cs typeface=""/>
              </a:rPr>
              <a:t>Sweeney et al., </a:t>
            </a:r>
            <a:r>
              <a:rPr lang="en-US" sz="15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2013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5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Re</a:t>
            </a:r>
            <a:r>
              <a:rPr lang="en-US" sz="1500" b="0" dirty="0">
                <a:solidFill>
                  <a:srgbClr val="000000"/>
                </a:solidFill>
                <a:latin typeface="Calibri"/>
                <a:ea typeface=""/>
                <a:cs typeface=""/>
              </a:rPr>
              <a:t>-Identification by cross-referencing independent </a:t>
            </a:r>
            <a:r>
              <a:rPr lang="en-US" sz="1500" b="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datasets</a:t>
            </a:r>
            <a:endParaRPr lang="en-US" sz="1500" b="0" dirty="0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23776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7" name="Picture 2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5958" y="1309752"/>
            <a:ext cx="7198361" cy="2841020"/>
          </a:xfrm>
        </p:spPr>
      </p:pic>
      <p:pic>
        <p:nvPicPr>
          <p:cNvPr id="290818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108" y="3028508"/>
            <a:ext cx="4220284" cy="3693601"/>
          </a:xfrm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8907575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 u="sng" dirty="0" smtClean="0">
                <a:solidFill>
                  <a:srgbClr val="000000"/>
                </a:solidFill>
              </a:rPr>
              <a:t>Genetic Data</a:t>
            </a:r>
            <a:r>
              <a:rPr lang="en-US" sz="3900" dirty="0" smtClean="0">
                <a:solidFill>
                  <a:srgbClr val="000000"/>
                </a:solidFill>
              </a:rPr>
              <a:t>: </a:t>
            </a:r>
            <a:r>
              <a:rPr lang="en-US" sz="3300" dirty="0" smtClean="0">
                <a:solidFill>
                  <a:srgbClr val="000000"/>
                </a:solidFill>
              </a:rPr>
              <a:t>Traditionally focus of genome privacy</a:t>
            </a:r>
            <a:br>
              <a:rPr lang="en-US" sz="3300" dirty="0" smtClean="0">
                <a:solidFill>
                  <a:srgbClr val="000000"/>
                </a:solidFill>
              </a:rPr>
            </a:br>
            <a:endParaRPr lang="en-US" sz="33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0115" y="751000"/>
            <a:ext cx="393215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Characterization Attacks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03006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261215"/>
            <a:ext cx="9231814" cy="1143000"/>
          </a:xfrm>
        </p:spPr>
        <p:txBody>
          <a:bodyPr>
            <a:normAutofit fontScale="90000"/>
          </a:bodyPr>
          <a:lstStyle/>
          <a:p>
            <a:r>
              <a:rPr lang="en-US" sz="3900" u="sng" dirty="0" smtClean="0">
                <a:solidFill>
                  <a:srgbClr val="000000"/>
                </a:solidFill>
              </a:rPr>
              <a:t>Genetic Data</a:t>
            </a:r>
            <a:r>
              <a:rPr lang="en-US" sz="3900" dirty="0" smtClean="0">
                <a:solidFill>
                  <a:srgbClr val="000000"/>
                </a:solidFill>
              </a:rPr>
              <a:t>: </a:t>
            </a:r>
            <a:r>
              <a:rPr lang="en-US" sz="3300" dirty="0" smtClean="0">
                <a:solidFill>
                  <a:srgbClr val="000000"/>
                </a:solidFill>
              </a:rPr>
              <a:t>Now with a focus on forensic applications </a:t>
            </a:r>
            <a:endParaRPr lang="en-US" sz="3300" dirty="0">
              <a:solidFill>
                <a:srgbClr val="000000"/>
              </a:solidFill>
            </a:endParaRPr>
          </a:p>
        </p:txBody>
      </p:sp>
      <p:pic>
        <p:nvPicPr>
          <p:cNvPr id="5" name="Picture 4" descr="Screen Shot 2019-01-03 at 11.59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40" y="3039205"/>
            <a:ext cx="5468819" cy="2108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creen Shot 2019-01-03 at 12.02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55" y="4092882"/>
            <a:ext cx="5403990" cy="1699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creen Shot 2019-01-03 at 11.49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57" y="1051278"/>
            <a:ext cx="8643204" cy="12490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226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o-follow-up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134715</TotalTime>
  <Words>2049</Words>
  <Application>Microsoft Macintosh PowerPoint</Application>
  <PresentationFormat>Letter Paper (8.5x11 in)</PresentationFormat>
  <Paragraphs>437</Paragraphs>
  <Slides>37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Arial</vt:lpstr>
      <vt:lpstr>Calibri</vt:lpstr>
      <vt:lpstr>Calibri Light</vt:lpstr>
      <vt:lpstr>Courier New</vt:lpstr>
      <vt:lpstr>Helvetica</vt:lpstr>
      <vt:lpstr>Helvetica Neue Medium</vt:lpstr>
      <vt:lpstr>Lucida Grande</vt:lpstr>
      <vt:lpstr>ＭＳ Ｐゴシック</vt:lpstr>
      <vt:lpstr>Wingdings</vt:lpstr>
      <vt:lpstr>Basic-template-i0jhhsb-20160605</vt:lpstr>
      <vt:lpstr>Outline-Style-20160605</vt:lpstr>
      <vt:lpstr>to-follow-up</vt:lpstr>
      <vt:lpstr>Office Theme</vt:lpstr>
      <vt:lpstr>1_Office Theme</vt:lpstr>
      <vt:lpstr>2_Office Theme</vt:lpstr>
      <vt:lpstr>Image</vt:lpstr>
      <vt:lpstr>Biomed. Data Science: Privacy &amp; Mining the “Data Exhaust”</vt:lpstr>
      <vt:lpstr>Privacy</vt:lpstr>
      <vt:lpstr>Genomics has similar "Big Data" Dilemma in the Rest of Society</vt:lpstr>
      <vt:lpstr>Specific Genomic Privacy Issues</vt:lpstr>
      <vt:lpstr>PowerPoint Presentation</vt:lpstr>
      <vt:lpstr>Genetic Data: Traditionally focus of genome privacy </vt:lpstr>
      <vt:lpstr>Genetic Data: Traditionally focus of genome privacy </vt:lpstr>
      <vt:lpstr>PowerPoint Presentation</vt:lpstr>
      <vt:lpstr>Genetic Data: Now with a focus on forensic applications </vt:lpstr>
      <vt:lpstr>Tricky Privacy Considerations in Personal Genomics</vt:lpstr>
      <vt:lpstr>Sharing</vt:lpstr>
      <vt:lpstr>The Other Side of the Coin: Why we should share</vt:lpstr>
      <vt:lpstr>Statistical power </vt:lpstr>
      <vt:lpstr>Reproducibility</vt:lpstr>
      <vt:lpstr>FAIR</vt:lpstr>
      <vt:lpstr>FAIR</vt:lpstr>
      <vt:lpstr>Balancing Privacy &amp; Sharing</vt:lpstr>
      <vt:lpstr>PowerPoint Presentation</vt:lpstr>
      <vt:lpstr>The Dilemma</vt:lpstr>
      <vt:lpstr>Current Social &amp; Technical Solutions</vt:lpstr>
      <vt:lpstr>Strawman Hybrid Social &amp; Tech Proposed Solution?</vt:lpstr>
      <vt:lpstr>Privacy &amp; Functional Genomics Data – the Data Exhaust</vt:lpstr>
      <vt:lpstr>Transcriptome = Gene Activity of All Genes in the Genome,  usually quantified by RNA-seq</vt:lpstr>
      <vt:lpstr>Some Core Science Qs Addressed by RNA-seq</vt:lpstr>
      <vt:lpstr>Studying large-scale transcriptome data also produces   Data Exhaust </vt:lpstr>
      <vt:lpstr>2-sided nature of functional  genomics data: Analysis can be  very General/Public  or Individual/Private</vt:lpstr>
      <vt:lpstr>Representative Functional Genomics, Genotype, eQTL Datasets</vt:lpstr>
      <vt:lpstr>Information Content and Predictability</vt:lpstr>
      <vt:lpstr>ICI Leakage versus Genotype Predictability</vt:lpstr>
      <vt:lpstr>Linking Attacks</vt:lpstr>
      <vt:lpstr>Linking Attack Scenario</vt:lpstr>
      <vt:lpstr>Linking Attacks: Case of Netflix Prize</vt:lpstr>
      <vt:lpstr>Linking Attacks: Case of Netflix Prize</vt:lpstr>
      <vt:lpstr>Linking Attacks: Case of Netflix Prize</vt:lpstr>
      <vt:lpstr>Linking Attack Scenario</vt:lpstr>
      <vt:lpstr>Success in Linking Attack  with Extremity based Genotype Prediction</vt:lpstr>
      <vt:lpstr>Success in Linking Attack  with Extremity based Genotype Prediction</vt:lpstr>
    </vt:vector>
  </TitlesOfParts>
  <Company>Yale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Office97</dc:creator>
  <cp:keywords/>
  <cp:lastModifiedBy>Microsoft Office User</cp:lastModifiedBy>
  <cp:revision>2194</cp:revision>
  <cp:lastPrinted>2018-10-25T18:47:01Z</cp:lastPrinted>
  <dcterms:created xsi:type="dcterms:W3CDTF">2010-09-06T09:08:38Z</dcterms:created>
  <dcterms:modified xsi:type="dcterms:W3CDTF">2019-03-06T01:14:16Z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>Mark.Gerstein@Yale.edu</vt:lpwstr>
  </property>
  <property fmtid="{D5CDD505-2E9C-101B-9397-08002B2CF9AE}" pid="8" name="HomePage">
    <vt:lpwstr>http://bioinfo.csb.yale.edu</vt:lpwstr>
  </property>
  <property fmtid="{D5CDD505-2E9C-101B-9397-08002B2CF9AE}" pid="9" name="Other">
    <vt:lpwstr>All overheads are copyright 1997, Mark Gerstein, All Rights Reserved</vt:lpwstr>
  </property>
  <property fmtid="{D5CDD505-2E9C-101B-9397-08002B2CF9AE}" pid="10" name="DownloadOriginal">
    <vt:bool>true</vt:bool>
  </property>
  <property fmtid="{D5CDD505-2E9C-101B-9397-08002B2CF9AE}" pid="11" name="DownloadIEButton">
    <vt:bool>true</vt:bool>
  </property>
  <property fmtid="{D5CDD505-2E9C-101B-9397-08002B2CF9AE}" pid="12" name="UseBrowserColor">
    <vt:bool>true</vt:bool>
  </property>
  <property fmtid="{D5CDD505-2E9C-101B-9397-08002B2CF9AE}" pid="13" name="BackColor">
    <vt:i4>16777215</vt:i4>
  </property>
  <property fmtid="{D5CDD505-2E9C-101B-9397-08002B2CF9AE}" pid="14" name="TextColor">
    <vt:i4>2105376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4</vt:i4>
  </property>
  <property fmtid="{D5CDD505-2E9C-101B-9397-08002B2CF9AE}" pid="19" name="ShowNotes">
    <vt:bool>true</vt:bool>
  </property>
  <property fmtid="{D5CDD505-2E9C-101B-9397-08002B2CF9AE}" pid="20" name="NavBtnPos">
    <vt:i4>1</vt:i4>
  </property>
  <property fmtid="{D5CDD505-2E9C-101B-9397-08002B2CF9AE}" pid="21" name="OutputDir">
    <vt:lpwstr>C:\ppt</vt:lpwstr>
  </property>
  <property fmtid="{D5CDD505-2E9C-101B-9397-08002B2CF9AE}" pid="22" name="Google.Documents.Tracking">
    <vt:lpwstr>true</vt:lpwstr>
  </property>
  <property fmtid="{D5CDD505-2E9C-101B-9397-08002B2CF9AE}" pid="23" name="Google.Documents.DocumentId">
    <vt:lpwstr>1Ek-17Pv72hYtODFYBrTdtjepGAwqaAfgfBznzdfhS-A</vt:lpwstr>
  </property>
  <property fmtid="{D5CDD505-2E9C-101B-9397-08002B2CF9AE}" pid="24" name="Google.Documents.RevisionId">
    <vt:lpwstr>04373787564666993359</vt:lpwstr>
  </property>
  <property fmtid="{D5CDD505-2E9C-101B-9397-08002B2CF9AE}" pid="25" name="Google.Documents.PluginVersion">
    <vt:lpwstr>2.0.2662.553</vt:lpwstr>
  </property>
  <property fmtid="{D5CDD505-2E9C-101B-9397-08002B2CF9AE}" pid="26" name="Google.Documents.MergeIncapabilityFlags">
    <vt:i4>0</vt:i4>
  </property>
</Properties>
</file>