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07" r:id="rId2"/>
    <p:sldMasterId id="2147483823" r:id="rId3"/>
    <p:sldMasterId id="2147483837" r:id="rId4"/>
    <p:sldMasterId id="2147483851" r:id="rId5"/>
    <p:sldMasterId id="2147483867" r:id="rId6"/>
    <p:sldMasterId id="2147483908" r:id="rId7"/>
  </p:sldMasterIdLst>
  <p:notesMasterIdLst>
    <p:notesMasterId r:id="rId44"/>
  </p:notesMasterIdLst>
  <p:handoutMasterIdLst>
    <p:handoutMasterId r:id="rId45"/>
  </p:handoutMasterIdLst>
  <p:sldIdLst>
    <p:sldId id="1925" r:id="rId8"/>
    <p:sldId id="1978" r:id="rId9"/>
    <p:sldId id="1981" r:id="rId10"/>
    <p:sldId id="1980" r:id="rId11"/>
    <p:sldId id="1982" r:id="rId12"/>
    <p:sldId id="1983" r:id="rId13"/>
    <p:sldId id="1984" r:id="rId14"/>
    <p:sldId id="1985" r:id="rId15"/>
    <p:sldId id="1986" r:id="rId16"/>
    <p:sldId id="1987" r:id="rId17"/>
    <p:sldId id="1988" r:id="rId18"/>
    <p:sldId id="1989" r:id="rId19"/>
    <p:sldId id="1990" r:id="rId20"/>
    <p:sldId id="1991" r:id="rId21"/>
    <p:sldId id="1992" r:id="rId22"/>
    <p:sldId id="1993" r:id="rId23"/>
    <p:sldId id="1994" r:id="rId24"/>
    <p:sldId id="1995" r:id="rId25"/>
    <p:sldId id="1996" r:id="rId26"/>
    <p:sldId id="1998" r:id="rId27"/>
    <p:sldId id="1999" r:id="rId28"/>
    <p:sldId id="2002" r:id="rId29"/>
    <p:sldId id="2015" r:id="rId30"/>
    <p:sldId id="2016" r:id="rId31"/>
    <p:sldId id="2017" r:id="rId32"/>
    <p:sldId id="2018" r:id="rId33"/>
    <p:sldId id="2019" r:id="rId34"/>
    <p:sldId id="2020" r:id="rId35"/>
    <p:sldId id="2088" r:id="rId36"/>
    <p:sldId id="2089" r:id="rId37"/>
    <p:sldId id="2091" r:id="rId38"/>
    <p:sldId id="2092" r:id="rId39"/>
    <p:sldId id="2093" r:id="rId40"/>
    <p:sldId id="2094" r:id="rId41"/>
    <p:sldId id="1926" r:id="rId42"/>
    <p:sldId id="1927" r:id="rId43"/>
  </p:sldIdLst>
  <p:sldSz cx="9144000" cy="6858000" type="letter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CCECFF"/>
    <a:srgbClr val="FFCCCC"/>
    <a:srgbClr val="000066"/>
    <a:srgbClr val="FF33CC"/>
    <a:srgbClr val="CC6600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94666"/>
  </p:normalViewPr>
  <p:slideViewPr>
    <p:cSldViewPr>
      <p:cViewPr varScale="1">
        <p:scale>
          <a:sx n="102" d="100"/>
          <a:sy n="102" d="100"/>
        </p:scale>
        <p:origin x="1192" y="184"/>
      </p:cViewPr>
      <p:guideLst>
        <p:guide orient="horz" pos="2400"/>
        <p:guide pos="2544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296" y="-7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/>
            </a:lvl1pPr>
          </a:lstStyle>
          <a:p>
            <a:fld id="{655629FD-3195-A74E-8CA2-653BDE7878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29213" cy="417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fld id="{21395EB7-8C0F-CC48-9287-E53ABC40D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83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D0E8FB-62EA-3C4A-BF14-E28BCEF7E95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18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8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173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D2571-FD05-EB42-A159-1F5A43ECA36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38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52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282C2D-3496-1446-8474-A83966884F9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38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4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2EFCCC-8960-5C48-894A-FE11ABAA04E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39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821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AD4A7-6B11-ED46-9E98-E7A0C19470F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39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943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18E2CC-FA64-4F41-AA51-0652F0B9162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02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4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DD94D3-A10C-FC4B-8DD2-8B3E7801413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39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353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FE812F-D302-BD4D-8B63-420E42162FA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06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90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E983E-60AC-8449-8A8D-A9D1AA64D84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56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70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1E77CB-6339-5944-BF72-0CA5E4C3476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06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481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88673D-D4E1-EA47-8294-D49092835F7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06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35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DFADF-14A1-4B4E-BCA3-EC26252779F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7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593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08D468-5B29-BF49-A6FF-1691548C5A7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55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2B8C92-DA38-A74B-A683-BF500F9FEBCE}" type="slidenum">
              <a:rPr lang="en-US" sz="1300" b="0"/>
              <a:pPr/>
              <a:t>21</a:t>
            </a:fld>
            <a:endParaRPr lang="en-US" sz="1300" b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5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CFBEC1-1ED0-8441-B015-A23FB49B9D68}" type="slidenum">
              <a:rPr lang="en-US" sz="1300" b="0"/>
              <a:pPr/>
              <a:t>22</a:t>
            </a:fld>
            <a:endParaRPr lang="en-US" sz="1300" b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4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6D3129-98BE-5441-82E5-F2CF9D1C6D82}" type="slidenum">
              <a:rPr lang="en-US" sz="1300" b="0"/>
              <a:pPr/>
              <a:t>23</a:t>
            </a:fld>
            <a:endParaRPr lang="en-US" sz="1300" b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91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61533F-AD0D-CF4D-9B36-CF457EFEEA61}" type="slidenum">
              <a:rPr lang="en-US" sz="1300" b="0"/>
              <a:pPr/>
              <a:t>24</a:t>
            </a:fld>
            <a:endParaRPr lang="en-US" sz="1300" b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21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A80099-DE69-8547-BA03-071623F57BC0}" type="slidenum">
              <a:rPr lang="en-US" sz="1300" b="0"/>
              <a:pPr/>
              <a:t>25</a:t>
            </a:fld>
            <a:endParaRPr lang="en-US" sz="1300" b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84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B5D407-E773-F54F-B982-617808A062D4}" type="slidenum">
              <a:rPr lang="en-US" sz="1300" b="0"/>
              <a:pPr/>
              <a:t>26</a:t>
            </a:fld>
            <a:endParaRPr lang="en-US" sz="1300" b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3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C1E9F4-0C6A-2C48-96B7-292609454E94}" type="slidenum">
              <a:rPr lang="en-US" sz="1300" b="0"/>
              <a:pPr/>
              <a:t>27</a:t>
            </a:fld>
            <a:endParaRPr lang="en-US" sz="1300" b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23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047996-F230-FF46-AF0C-42CD52598FD2}" type="slidenum">
              <a:rPr lang="en-US" sz="1300" b="0"/>
              <a:pPr/>
              <a:t>28</a:t>
            </a:fld>
            <a:endParaRPr lang="en-US" sz="1300" b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0B5E2A-6D5B-B441-99E3-432DE1D76216}" type="slidenum">
              <a:rPr lang="en-US" sz="1300" b="0"/>
              <a:pPr/>
              <a:t>29</a:t>
            </a:fld>
            <a:endParaRPr lang="en-US" sz="1300" b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6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B29B3A-B7D3-AC45-B51B-668C4C49281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23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69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BB239E-5A7C-FB4F-822A-A1F064ABDA39}" type="slidenum">
              <a:rPr lang="en-US" sz="1300" b="0"/>
              <a:pPr/>
              <a:t>30</a:t>
            </a:fld>
            <a:endParaRPr lang="en-US" sz="1300" b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65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2E1171-91F6-1F40-94EA-CCB526A5CD29}" type="slidenum">
              <a:rPr lang="en-US" sz="1300" b="0"/>
              <a:pPr/>
              <a:t>31</a:t>
            </a:fld>
            <a:endParaRPr lang="en-US" sz="1300" b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05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765AC2-9534-A544-9D6C-012692C0B2AC}" type="slidenum">
              <a:rPr lang="en-US" sz="1300" b="0"/>
              <a:pPr/>
              <a:t>32</a:t>
            </a:fld>
            <a:endParaRPr lang="en-US" sz="1300" b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08488"/>
            <a:ext cx="5597525" cy="41783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05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0ABF2D-8ECA-FE46-8952-254CFA86EC73}" type="slidenum">
              <a:rPr lang="en-US" sz="1300" b="0"/>
              <a:pPr/>
              <a:t>33</a:t>
            </a:fld>
            <a:endParaRPr lang="en-US" sz="1300" b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08488"/>
            <a:ext cx="5597525" cy="41783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61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82163F-AA2D-F941-94D4-26F05EF4809A}" type="slidenum">
              <a:rPr lang="en-US" sz="1300" b="0"/>
              <a:pPr/>
              <a:t>34</a:t>
            </a:fld>
            <a:endParaRPr lang="en-US" sz="1300" b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08488"/>
            <a:ext cx="5597525" cy="41783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48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E42A64-5897-F146-8BF8-C076E64177D4}" type="slidenum">
              <a:rPr lang="en-US" sz="1300" b="0"/>
              <a:pPr/>
              <a:t>35</a:t>
            </a:fld>
            <a:endParaRPr lang="en-US" sz="1300" b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685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06AA66-CD1F-7E40-AAF4-D3B3F4623BC4}" type="slidenum">
              <a:rPr lang="en-US" sz="1300" b="0"/>
              <a:pPr/>
              <a:t>36</a:t>
            </a:fld>
            <a:endParaRPr lang="en-US" sz="1300" b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F1CB7-788C-C54B-B052-27750E49506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3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202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2A659E-ECEC-8B49-B208-204E22F2323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23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86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A4F813-BEA1-6C44-88E3-93CA05A8FDD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24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87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77334-4080-344E-AC9D-4844C254985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24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79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966AE0-4ABC-9649-B93A-72B6670C282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24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72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44219-CFE3-274C-A113-F8C7B1E9536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38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34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12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84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65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37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960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360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5730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2699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1384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4072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7614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35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12654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3614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257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2570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9941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61753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0450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627695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44850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1268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865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41775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6008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13838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792156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4449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96688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6752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0336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0126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4297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982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137230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94794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35701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15412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46510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83365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307959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6325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44165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3326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172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84149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67794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18002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849838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04828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08746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61508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15237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99959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8736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283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73210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266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88058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20904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31234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2853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924760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7722E01-06B9-8A46-9806-9393F58A6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785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033652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764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1713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70505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805002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50523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358478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36199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51710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74901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32335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1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82801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64688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5226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750514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97214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97254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61515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724598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19208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579071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06006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58684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8894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7850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06821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1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568258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14034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54953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7.xml"/><Relationship Id="rId15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theme" Target="../theme/theme7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-5400000">
            <a:off x="7583487" y="5302251"/>
            <a:ext cx="28670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defRPr/>
            </a:pPr>
            <a:r>
              <a:rPr lang="en-US" sz="1000" dirty="0">
                <a:solidFill>
                  <a:srgbClr val="B2B2B2"/>
                </a:solidFill>
                <a:cs typeface="+mn-cs"/>
              </a:rPr>
              <a:t>     (c) M Gerstein, </a:t>
            </a:r>
            <a:r>
              <a:rPr lang="en-US" sz="1000" dirty="0" err="1">
                <a:solidFill>
                  <a:srgbClr val="B2B2B2"/>
                </a:solidFill>
                <a:cs typeface="+mn-cs"/>
              </a:rPr>
              <a:t>gerstein.info</a:t>
            </a:r>
            <a:r>
              <a:rPr lang="en-US" sz="1000" dirty="0">
                <a:solidFill>
                  <a:srgbClr val="B2B2B2"/>
                </a:solidFill>
                <a:cs typeface="+mn-cs"/>
              </a:rPr>
              <a:t>/talks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8845550" y="6589713"/>
            <a:ext cx="37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fld id="{A6A99A9D-2250-414A-9798-885FE723D205}" type="slidenum">
              <a:rPr lang="en-US" sz="1000">
                <a:solidFill>
                  <a:srgbClr val="000066"/>
                </a:solidFill>
                <a:cs typeface="+mn-cs"/>
              </a:rPr>
              <a:pPr algn="r">
                <a:defRPr/>
              </a:pPr>
              <a:t>‹#›</a:t>
            </a:fld>
            <a:r>
              <a:rPr lang="en-US" sz="1000" dirty="0">
                <a:solidFill>
                  <a:srgbClr val="000066"/>
                </a:solidFill>
                <a:cs typeface="+mn-cs"/>
              </a:rPr>
              <a:t> 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02700" y="4191000"/>
            <a:ext cx="609600" cy="2906713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7" r:id="rId1"/>
    <p:sldLayoutId id="2147485158" r:id="rId2"/>
    <p:sldLayoutId id="2147485159" r:id="rId3"/>
    <p:sldLayoutId id="2147485160" r:id="rId4"/>
    <p:sldLayoutId id="2147485161" r:id="rId5"/>
    <p:sldLayoutId id="2147485162" r:id="rId6"/>
    <p:sldLayoutId id="2147485163" r:id="rId7"/>
    <p:sldLayoutId id="2147485164" r:id="rId8"/>
    <p:sldLayoutId id="2147485165" r:id="rId9"/>
    <p:sldLayoutId id="2147485166" r:id="rId10"/>
    <p:sldLayoutId id="2147485167" r:id="rId11"/>
    <p:sldLayoutId id="2147485168" r:id="rId12"/>
    <p:sldLayoutId id="2147485169" r:id="rId13"/>
    <p:sldLayoutId id="214748517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charset="0"/>
        <a:buChar char="à"/>
        <a:defRPr>
          <a:solidFill>
            <a:schemeClr val="tx1"/>
          </a:solidFill>
          <a:latin typeface="+mn-lt"/>
          <a:ea typeface="+mn-ea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o"/>
        <a:defRPr>
          <a:solidFill>
            <a:schemeClr val="tx1"/>
          </a:solidFill>
          <a:latin typeface="+mn-lt"/>
          <a:ea typeface="+mn-ea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Se2_default_3_cbb752_11apr10con2_default_3_cbb752_11apr10d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FDBFCD91-A0CC-804B-83D8-42C1501E7FF5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2" r:id="rId1"/>
    <p:sldLayoutId id="2147485173" r:id="rId2"/>
    <p:sldLayoutId id="2147485174" r:id="rId3"/>
    <p:sldLayoutId id="2147485175" r:id="rId4"/>
    <p:sldLayoutId id="2147485176" r:id="rId5"/>
    <p:sldLayoutId id="2147485177" r:id="rId6"/>
    <p:sldLayoutId id="2147485178" r:id="rId7"/>
    <p:sldLayoutId id="2147485179" r:id="rId8"/>
    <p:sldLayoutId id="2147485180" r:id="rId9"/>
    <p:sldLayoutId id="2147485181" r:id="rId10"/>
    <p:sldLayoutId id="2147485182" r:id="rId11"/>
    <p:sldLayoutId id="2147485183" r:id="rId12"/>
    <p:sldLayoutId id="2147485184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670CECD5-5E91-8E49-BB29-6E5A3D6775AA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r>
              <a:rPr lang="en-US" sz="400" b="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  <p:sldLayoutId id="2147485196" r:id="rId12"/>
    <p:sldLayoutId id="2147485197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Se2_default_3_cbb752_11apr10con2_default_3_cbb752_11apr10d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 userDrawn="1"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8B76E4F1-3642-4248-9CF2-8EA127EB7CCD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  <p:sldLayoutId id="2147485199" r:id="rId2"/>
    <p:sldLayoutId id="2147485200" r:id="rId3"/>
    <p:sldLayoutId id="2147485201" r:id="rId4"/>
    <p:sldLayoutId id="2147485202" r:id="rId5"/>
    <p:sldLayoutId id="2147485203" r:id="rId6"/>
    <p:sldLayoutId id="2147485204" r:id="rId7"/>
    <p:sldLayoutId id="2147485205" r:id="rId8"/>
    <p:sldLayoutId id="2147485206" r:id="rId9"/>
    <p:sldLayoutId id="2147485207" r:id="rId10"/>
    <p:sldLayoutId id="2147485208" r:id="rId11"/>
    <p:sldLayoutId id="2147485209" r:id="rId12"/>
    <p:sldLayoutId id="2147485210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C9B9E3B9-F894-454B-BDEA-577E2787C58D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r>
              <a:rPr lang="en-US" sz="400" b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300" b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  <p:sldLayoutId id="2147485222" r:id="rId12"/>
    <p:sldLayoutId id="2147485223" r:id="rId13"/>
    <p:sldLayoutId id="2147485250" r:id="rId14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/>
          <a:p>
            <a:pPr defTabSz="912804" eaLnBrk="0" hangingPunct="0">
              <a:defRPr/>
            </a:pPr>
            <a:fld id="{BD396A6D-58B7-BF40-A9E5-92AD8CE8DBA3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04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  <p:sldLayoutId id="2147485226" r:id="rId3"/>
    <p:sldLayoutId id="2147485227" r:id="rId4"/>
    <p:sldLayoutId id="2147485228" r:id="rId5"/>
    <p:sldLayoutId id="2147485229" r:id="rId6"/>
    <p:sldLayoutId id="2147485230" r:id="rId7"/>
    <p:sldLayoutId id="2147485231" r:id="rId8"/>
    <p:sldLayoutId id="2147485232" r:id="rId9"/>
    <p:sldLayoutId id="2147485233" r:id="rId10"/>
    <p:sldLayoutId id="2147485234" r:id="rId11"/>
    <p:sldLayoutId id="2147485235" r:id="rId12"/>
    <p:sldLayoutId id="2147485236" r:id="rId13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/>
          <a:p>
            <a:pPr defTabSz="912804" eaLnBrk="0" hangingPunct="0">
              <a:defRPr/>
            </a:pPr>
            <a:fld id="{7A3A90F1-9CF8-CB4C-B677-FC0B34811908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04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  <p:sldLayoutId id="2147485247" r:id="rId11"/>
    <p:sldLayoutId id="2147485248" r:id="rId12"/>
    <p:sldLayoutId id="2147485249" r:id="rId13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.png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6.png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png"/><Relationship Id="rId10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1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3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32.wmf"/><Relationship Id="rId8" Type="http://schemas.openxmlformats.org/officeDocument/2006/relationships/image" Target="../media/image9.png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9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3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4.wmf"/><Relationship Id="rId8" Type="http://schemas.openxmlformats.org/officeDocument/2006/relationships/image" Target="../media/image9.png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9.w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4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Object 2"/>
          <p:cNvGraphicFramePr>
            <a:graphicFrameLocks noChangeAspect="1"/>
          </p:cNvGraphicFramePr>
          <p:nvPr/>
        </p:nvGraphicFramePr>
        <p:xfrm>
          <a:off x="152400" y="3962400"/>
          <a:ext cx="22860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4" name="Image" r:id="rId4" imgW="5184610" imgH="4574656" progId="Photoshop.Image.5">
                  <p:embed/>
                </p:oleObj>
              </mc:Choice>
              <mc:Fallback>
                <p:oleObj name="Image" r:id="rId4" imgW="5184610" imgH="4574656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62400"/>
                        <a:ext cx="2286000" cy="201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3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none" dirty="0" smtClean="0">
                <a:cs typeface="+mj-cs"/>
              </a:rPr>
              <a:t>Biomedical Data Science:</a:t>
            </a:r>
            <a:r>
              <a:rPr lang="en-US" b="1" u="none" dirty="0">
                <a:cs typeface="+mj-cs"/>
              </a:rPr>
              <a:t/>
            </a:r>
            <a:br>
              <a:rPr lang="en-US" b="1" u="none" dirty="0">
                <a:cs typeface="+mj-cs"/>
              </a:rPr>
            </a:br>
            <a:r>
              <a:rPr lang="en-US" b="1" u="none" dirty="0">
                <a:cs typeface="+mj-cs"/>
              </a:rPr>
              <a:t>Predicting Networks</a:t>
            </a:r>
            <a:endParaRPr lang="en-US" sz="1600" dirty="0">
              <a:cs typeface="+mj-cs"/>
            </a:endParaRPr>
          </a:p>
        </p:txBody>
      </p:sp>
      <p:sp>
        <p:nvSpPr>
          <p:cNvPr id="31836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715000"/>
            <a:ext cx="64008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cs typeface="+mn-cs"/>
              </a:rPr>
              <a:t>Mark Gerstein, Yale University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cs typeface="+mn-cs"/>
              </a:rPr>
              <a:t>gersteinlab.org</a:t>
            </a:r>
            <a:r>
              <a:rPr lang="en-US" sz="2000" dirty="0">
                <a:cs typeface="+mn-cs"/>
              </a:rPr>
              <a:t>/courses/452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cs typeface="+mn-cs"/>
              </a:rPr>
              <a:t>(last edit in Spring </a:t>
            </a:r>
            <a:r>
              <a:rPr lang="en-US" sz="2000" dirty="0" smtClean="0">
                <a:cs typeface="+mn-cs"/>
              </a:rPr>
              <a:t>'19, pack #11)</a:t>
            </a:r>
            <a:endParaRPr lang="en-US" sz="2000" dirty="0">
              <a:cs typeface="+mn-cs"/>
            </a:endParaRPr>
          </a:p>
        </p:txBody>
      </p:sp>
      <p:sp>
        <p:nvSpPr>
          <p:cNvPr id="3183621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aphicFrame>
        <p:nvGraphicFramePr>
          <p:cNvPr id="11269" name="Object 6"/>
          <p:cNvGraphicFramePr>
            <a:graphicFrameLocks noChangeAspect="1"/>
          </p:cNvGraphicFramePr>
          <p:nvPr/>
        </p:nvGraphicFramePr>
        <p:xfrm>
          <a:off x="7138988" y="3810000"/>
          <a:ext cx="1547812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" name="Image" r:id="rId6" imgW="3430992" imgH="4727144" progId="Photoshop.Image.5">
                  <p:embed/>
                </p:oleObj>
              </mc:Choice>
              <mc:Fallback>
                <p:oleObj name="Image" r:id="rId6" imgW="3430992" imgH="4727144" progId="Photoshop.Image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3810000"/>
                        <a:ext cx="1547812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7620000" y="1600200"/>
          <a:ext cx="11271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Image" r:id="rId8" imgW="1245323" imgH="1346982" progId="Photoshop.Image.5">
                  <p:embed/>
                </p:oleObj>
              </mc:Choice>
              <mc:Fallback>
                <p:oleObj name="Image" r:id="rId8" imgW="1245323" imgH="1346982" progId="Photoshop.Image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00200"/>
                        <a:ext cx="11271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8"/>
          <p:cNvGraphicFramePr>
            <a:graphicFrameLocks noChangeAspect="1"/>
          </p:cNvGraphicFramePr>
          <p:nvPr/>
        </p:nvGraphicFramePr>
        <p:xfrm>
          <a:off x="152400" y="1524000"/>
          <a:ext cx="2362200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name="Image" r:id="rId10" imgW="3430992" imgH="2770208" progId="Photoshop.Image.5">
                  <p:embed/>
                </p:oleObj>
              </mc:Choice>
              <mc:Fallback>
                <p:oleObj name="Image" r:id="rId10" imgW="3430992" imgH="2770208" progId="Photoshop.Image.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2362200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9"/>
          <p:cNvGraphicFramePr>
            <a:graphicFrameLocks noChangeAspect="1"/>
          </p:cNvGraphicFramePr>
          <p:nvPr/>
        </p:nvGraphicFramePr>
        <p:xfrm>
          <a:off x="1752600" y="2825750"/>
          <a:ext cx="1447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Image" r:id="rId12" imgW="6989058" imgH="6925521" progId="Photoshop.Image.5">
                  <p:embed/>
                </p:oleObj>
              </mc:Choice>
              <mc:Fallback>
                <p:oleObj name="Image" r:id="rId12" imgW="6989058" imgH="6925521" progId="Photoshop.Image.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25750"/>
                        <a:ext cx="1447800" cy="14351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10"/>
          <p:cNvGraphicFramePr>
            <a:graphicFrameLocks noChangeAspect="1"/>
          </p:cNvGraphicFramePr>
          <p:nvPr/>
        </p:nvGraphicFramePr>
        <p:xfrm>
          <a:off x="6248400" y="2838450"/>
          <a:ext cx="13747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name="Image" r:id="rId14" imgW="1931521" imgH="1982351" progId="Photoshop.Image.5">
                  <p:embed/>
                </p:oleObj>
              </mc:Choice>
              <mc:Fallback>
                <p:oleObj name="Image" r:id="rId14" imgW="1931521" imgH="1982351" progId="Photoshop.Image.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38450"/>
                        <a:ext cx="1374775" cy="1409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1"/>
          <p:cNvGraphicFramePr>
            <a:graphicFrameLocks noChangeAspect="1"/>
          </p:cNvGraphicFramePr>
          <p:nvPr/>
        </p:nvGraphicFramePr>
        <p:xfrm>
          <a:off x="4211638" y="1905000"/>
          <a:ext cx="10255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" name="Image" r:id="rId16" imgW="1194493" imgH="3812213" progId="Photoshop.Image.5">
                  <p:embed/>
                </p:oleObj>
              </mc:Choice>
              <mc:Fallback>
                <p:oleObj name="Image" r:id="rId16" imgW="1194493" imgH="3812213" progId="Photoshop.Image.5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905000"/>
                        <a:ext cx="1025525" cy="3276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3204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8" name="AutoShape 2"/>
          <p:cNvSpPr>
            <a:spLocks noChangeArrowheads="1"/>
          </p:cNvSpPr>
          <p:nvPr/>
        </p:nvSpPr>
        <p:spPr bwMode="auto">
          <a:xfrm>
            <a:off x="3886200" y="44196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4899" name="Text Box 3"/>
          <p:cNvSpPr txBox="1">
            <a:spLocks noChangeArrowheads="1"/>
          </p:cNvSpPr>
          <p:nvPr/>
        </p:nvSpPr>
        <p:spPr bwMode="auto">
          <a:xfrm>
            <a:off x="4343400" y="4495800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Times New Roman" charset="0"/>
                <a:cs typeface="+mn-cs"/>
              </a:rPr>
              <a:t>Integrate using naive Bayes classifier</a:t>
            </a: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103188" y="1295400"/>
          <a:ext cx="8812212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Worksheet" r:id="rId4" imgW="17653000" imgH="10515600" progId="Excel.Sheet.8">
                  <p:embed/>
                </p:oleObj>
              </mc:Choice>
              <mc:Fallback>
                <p:oleObj name="Worksheet" r:id="rId4" imgW="17653000" imgH="105156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066"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49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548313"/>
            <a:ext cx="8820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49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915025"/>
            <a:ext cx="88090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49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73800"/>
            <a:ext cx="88217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4904" name="Rectangle 8"/>
          <p:cNvSpPr>
            <a:spLocks noChangeArrowheads="1"/>
          </p:cNvSpPr>
          <p:nvPr/>
        </p:nvSpPr>
        <p:spPr bwMode="auto">
          <a:xfrm>
            <a:off x="0" y="5130800"/>
            <a:ext cx="8948738" cy="1092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4905" name="Rectangle 9"/>
          <p:cNvSpPr>
            <a:spLocks noChangeArrowheads="1"/>
          </p:cNvSpPr>
          <p:nvPr/>
        </p:nvSpPr>
        <p:spPr bwMode="auto">
          <a:xfrm>
            <a:off x="4411663" y="4538663"/>
            <a:ext cx="4579937" cy="498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aphicFrame>
        <p:nvGraphicFramePr>
          <p:cNvPr id="29705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5638800" y="4916488"/>
          <a:ext cx="18288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Worksheet" r:id="rId9" imgW="17653000" imgH="10515600" progId="Excel.Sheet.8">
                  <p:embed/>
                </p:oleObj>
              </mc:Choice>
              <mc:Fallback>
                <p:oleObj name="Worksheet" r:id="rId9" imgW="17653000" imgH="10515600" progId="Excel.Shee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529" t="84413" r="52942"/>
                      <a:stretch>
                        <a:fillRect/>
                      </a:stretch>
                    </p:blipFill>
                    <p:spPr bwMode="auto">
                      <a:xfrm>
                        <a:off x="5638800" y="4916488"/>
                        <a:ext cx="1828800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4907" name="Rectangle 11"/>
          <p:cNvSpPr>
            <a:spLocks noChangeArrowheads="1"/>
          </p:cNvSpPr>
          <p:nvPr/>
        </p:nvSpPr>
        <p:spPr bwMode="auto">
          <a:xfrm>
            <a:off x="685800" y="228600"/>
            <a:ext cx="7772400" cy="8413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66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b="0" u="sng">
                <a:solidFill>
                  <a:schemeClr val="tx2"/>
                </a:solidFill>
                <a:cs typeface="+mn-cs"/>
              </a:rPr>
              <a:t>Data integration: RNA polymerase II</a:t>
            </a:r>
          </a:p>
        </p:txBody>
      </p:sp>
    </p:spTree>
  </p:cSld>
  <p:clrMapOvr>
    <a:masterClrMapping/>
  </p:clrMapOvr>
  <p:transition advTm="556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096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Data integration: RNA polymerase II</a:t>
            </a:r>
          </a:p>
        </p:txBody>
      </p:sp>
      <p:sp>
        <p:nvSpPr>
          <p:cNvPr id="2386947" name="AutoShape 3"/>
          <p:cNvSpPr>
            <a:spLocks noChangeArrowheads="1"/>
          </p:cNvSpPr>
          <p:nvPr/>
        </p:nvSpPr>
        <p:spPr bwMode="auto">
          <a:xfrm>
            <a:off x="3886200" y="44196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6948" name="Text Box 4"/>
          <p:cNvSpPr txBox="1">
            <a:spLocks noChangeArrowheads="1"/>
          </p:cNvSpPr>
          <p:nvPr/>
        </p:nvSpPr>
        <p:spPr bwMode="auto">
          <a:xfrm>
            <a:off x="4343400" y="4495800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Times New Roman" charset="0"/>
                <a:cs typeface="+mn-cs"/>
              </a:rPr>
              <a:t>Integrate using naive Bayes classifier</a:t>
            </a:r>
          </a:p>
        </p:txBody>
      </p:sp>
      <p:graphicFrame>
        <p:nvGraphicFramePr>
          <p:cNvPr id="31748" name="Object 5"/>
          <p:cNvGraphicFramePr>
            <a:graphicFrameLocks noChangeAspect="1"/>
          </p:cNvGraphicFramePr>
          <p:nvPr/>
        </p:nvGraphicFramePr>
        <p:xfrm>
          <a:off x="103188" y="1295400"/>
          <a:ext cx="8812212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Worksheet" r:id="rId4" imgW="17653000" imgH="10515600" progId="Excel.Sheet.8">
                  <p:embed/>
                </p:oleObj>
              </mc:Choice>
              <mc:Fallback>
                <p:oleObj name="Worksheet" r:id="rId4" imgW="17653000" imgH="105156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066"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69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548313"/>
            <a:ext cx="8820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69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915025"/>
            <a:ext cx="88090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69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73800"/>
            <a:ext cx="88217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6953" name="Rectangle 9"/>
          <p:cNvSpPr>
            <a:spLocks noChangeArrowheads="1"/>
          </p:cNvSpPr>
          <p:nvPr/>
        </p:nvSpPr>
        <p:spPr bwMode="auto">
          <a:xfrm>
            <a:off x="0" y="5130800"/>
            <a:ext cx="894873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6954" name="Rectangle 10"/>
          <p:cNvSpPr>
            <a:spLocks noChangeArrowheads="1"/>
          </p:cNvSpPr>
          <p:nvPr/>
        </p:nvSpPr>
        <p:spPr bwMode="auto">
          <a:xfrm>
            <a:off x="4411663" y="4538663"/>
            <a:ext cx="4579937" cy="498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advTm="447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096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Data integration: RNA polymerase II</a:t>
            </a:r>
          </a:p>
        </p:txBody>
      </p:sp>
      <p:sp>
        <p:nvSpPr>
          <p:cNvPr id="2388995" name="AutoShape 3"/>
          <p:cNvSpPr>
            <a:spLocks noChangeArrowheads="1"/>
          </p:cNvSpPr>
          <p:nvPr/>
        </p:nvSpPr>
        <p:spPr bwMode="auto">
          <a:xfrm>
            <a:off x="3886200" y="44196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8996" name="Text Box 4"/>
          <p:cNvSpPr txBox="1">
            <a:spLocks noChangeArrowheads="1"/>
          </p:cNvSpPr>
          <p:nvPr/>
        </p:nvSpPr>
        <p:spPr bwMode="auto">
          <a:xfrm>
            <a:off x="4343400" y="4495800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Times New Roman" charset="0"/>
                <a:cs typeface="+mn-cs"/>
              </a:rPr>
              <a:t>Integrate using naive Bayes classifier</a:t>
            </a:r>
          </a:p>
        </p:txBody>
      </p:sp>
      <p:graphicFrame>
        <p:nvGraphicFramePr>
          <p:cNvPr id="33796" name="Object 5"/>
          <p:cNvGraphicFramePr>
            <a:graphicFrameLocks noChangeAspect="1"/>
          </p:cNvGraphicFramePr>
          <p:nvPr/>
        </p:nvGraphicFramePr>
        <p:xfrm>
          <a:off x="103188" y="1295400"/>
          <a:ext cx="8812212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Worksheet" r:id="rId4" imgW="17653000" imgH="10515600" progId="Excel.Sheet.8">
                  <p:embed/>
                </p:oleObj>
              </mc:Choice>
              <mc:Fallback>
                <p:oleObj name="Worksheet" r:id="rId4" imgW="17653000" imgH="105156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066"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89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548313"/>
            <a:ext cx="8820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89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915025"/>
            <a:ext cx="88090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90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73800"/>
            <a:ext cx="88217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9001" name="Text Box 9"/>
          <p:cNvSpPr txBox="1">
            <a:spLocks noChangeArrowheads="1"/>
          </p:cNvSpPr>
          <p:nvPr/>
        </p:nvSpPr>
        <p:spPr bwMode="auto">
          <a:xfrm>
            <a:off x="222250" y="465296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>
                <a:cs typeface="+mn-cs"/>
              </a:rPr>
              <a:t>(Cross validate)</a:t>
            </a:r>
          </a:p>
        </p:txBody>
      </p:sp>
    </p:spTree>
  </p:cSld>
  <p:clrMapOvr>
    <a:masterClrMapping/>
  </p:clrMapOvr>
  <p:transition advTm="1725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43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Weighted Voting: the Likelihood Ratio</a:t>
            </a:r>
          </a:p>
        </p:txBody>
      </p:sp>
      <p:pic>
        <p:nvPicPr>
          <p:cNvPr id="2391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1603375"/>
            <a:ext cx="6850062" cy="3743325"/>
          </a:xfrm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1044" name="Rectangle 4"/>
          <p:cNvSpPr>
            <a:spLocks noChangeArrowheads="1"/>
          </p:cNvSpPr>
          <p:nvPr/>
        </p:nvSpPr>
        <p:spPr bwMode="auto">
          <a:xfrm>
            <a:off x="184150" y="5741988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cs typeface="+mn-cs"/>
              </a:rPr>
              <a:t>Maj. Vote: </a:t>
            </a:r>
            <a:r>
              <a:rPr lang="en-US" b="0">
                <a:solidFill>
                  <a:srgbClr val="008000"/>
                </a:solidFill>
                <a:cs typeface="+mn-cs"/>
              </a:rPr>
              <a:t>0 </a:t>
            </a:r>
            <a:r>
              <a:rPr lang="en-US" b="0">
                <a:cs typeface="+mn-cs"/>
              </a:rPr>
              <a:t>= </a:t>
            </a:r>
            <a:r>
              <a:rPr lang="en-US" sz="1400" b="0">
                <a:cs typeface="+mn-cs"/>
              </a:rPr>
              <a:t>round(avg(</a:t>
            </a:r>
            <a:r>
              <a:rPr lang="en-US" b="0">
                <a:cs typeface="+mn-cs"/>
              </a:rPr>
              <a:t>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800000"/>
                </a:solidFill>
                <a:cs typeface="+mn-cs"/>
              </a:rPr>
              <a:t>1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800000"/>
                </a:solidFill>
                <a:cs typeface="+mn-cs"/>
              </a:rPr>
              <a:t>1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 </a:t>
            </a:r>
            <a:r>
              <a:rPr lang="en-US" sz="1600" b="0">
                <a:cs typeface="+mn-cs"/>
              </a:rPr>
              <a:t>)</a:t>
            </a:r>
          </a:p>
          <a:p>
            <a:pPr>
              <a:defRPr/>
            </a:pPr>
            <a:r>
              <a:rPr lang="en-US" b="0">
                <a:cs typeface="+mn-cs"/>
              </a:rPr>
              <a:t>With weights: </a:t>
            </a:r>
            <a:r>
              <a:rPr lang="en-US" u="sng">
                <a:solidFill>
                  <a:srgbClr val="0033CC"/>
                </a:solidFill>
                <a:cs typeface="+mn-cs"/>
              </a:rPr>
              <a:t>likelihood ratio L</a:t>
            </a:r>
            <a:r>
              <a:rPr lang="en-US" b="0">
                <a:cs typeface="+mn-cs"/>
              </a:rPr>
              <a:t> =  L</a:t>
            </a:r>
            <a:r>
              <a:rPr lang="en-US" b="0" baseline="-25000">
                <a:cs typeface="+mn-cs"/>
              </a:rPr>
              <a:t>1</a:t>
            </a:r>
            <a:r>
              <a:rPr lang="en-US" b="0">
                <a:cs typeface="+mn-cs"/>
              </a:rPr>
              <a:t> + L</a:t>
            </a:r>
            <a:r>
              <a:rPr lang="en-US" b="0" baseline="-25000">
                <a:cs typeface="+mn-cs"/>
              </a:rPr>
              <a:t>2</a:t>
            </a:r>
            <a:r>
              <a:rPr lang="en-US" b="0">
                <a:cs typeface="+mn-cs"/>
              </a:rPr>
              <a:t> + L</a:t>
            </a:r>
            <a:r>
              <a:rPr lang="en-US" b="0" baseline="-25000">
                <a:cs typeface="+mn-cs"/>
              </a:rPr>
              <a:t>3</a:t>
            </a:r>
            <a:r>
              <a:rPr lang="en-US" b="0">
                <a:cs typeface="+mn-cs"/>
              </a:rPr>
              <a:t> …</a:t>
            </a:r>
          </a:p>
        </p:txBody>
      </p:sp>
      <p:sp>
        <p:nvSpPr>
          <p:cNvPr id="2391045" name="Rectangle 5"/>
          <p:cNvSpPr>
            <a:spLocks noChangeArrowheads="1"/>
          </p:cNvSpPr>
          <p:nvPr/>
        </p:nvSpPr>
        <p:spPr bwMode="auto">
          <a:xfrm>
            <a:off x="6253163" y="1533525"/>
            <a:ext cx="268287" cy="4033838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4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/>
            </a:r>
            <a:br>
              <a:rPr lang="en-US">
                <a:cs typeface="+mj-cs"/>
              </a:rPr>
            </a:br>
            <a:r>
              <a:rPr lang="en-US" sz="5400" b="1">
                <a:solidFill>
                  <a:srgbClr val="FFFFCC"/>
                </a:solidFill>
                <a:cs typeface="+mj-cs"/>
              </a:rPr>
              <a:t>Predicting Networks via Bayesian Integration: Intuition &amp; Formalism</a:t>
            </a:r>
            <a:br>
              <a:rPr lang="en-US" sz="5400" b="1">
                <a:solidFill>
                  <a:srgbClr val="FFFFCC"/>
                </a:solidFill>
                <a:cs typeface="+mj-cs"/>
              </a:rPr>
            </a:br>
            <a:endParaRPr lang="en-US" sz="5400" b="1">
              <a:solidFill>
                <a:srgbClr val="FFFFCC"/>
              </a:solidFill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381000"/>
            <a:ext cx="472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Supervised </a:t>
            </a: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Classification by Weighted Voting</a:t>
            </a:r>
          </a:p>
        </p:txBody>
      </p:sp>
      <p:sp>
        <p:nvSpPr>
          <p:cNvPr id="2393118" name="Text Box 30"/>
          <p:cNvSpPr txBox="1">
            <a:spLocks noChangeArrowheads="1"/>
          </p:cNvSpPr>
          <p:nvPr/>
        </p:nvSpPr>
        <p:spPr bwMode="auto">
          <a:xfrm>
            <a:off x="304800" y="228600"/>
            <a:ext cx="2362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0" dirty="0">
                <a:cs typeface="+mn-cs"/>
              </a:rPr>
              <a:t>Derived from </a:t>
            </a:r>
            <a:br>
              <a:rPr lang="en-US" sz="1600" b="0" dirty="0">
                <a:cs typeface="+mn-cs"/>
              </a:rPr>
            </a:br>
            <a:r>
              <a:rPr lang="en-US" sz="1600" b="0" dirty="0">
                <a:cs typeface="+mn-cs"/>
              </a:rPr>
              <a:t>"perceptron model”  </a:t>
            </a:r>
            <a:br>
              <a:rPr lang="en-US" sz="1600" b="0" dirty="0">
                <a:cs typeface="+mn-cs"/>
              </a:rPr>
            </a:br>
            <a:r>
              <a:rPr lang="en-US" sz="1600" b="0" dirty="0">
                <a:cs typeface="+mn-cs"/>
              </a:rPr>
              <a:t>R = &lt;</a:t>
            </a:r>
            <a:r>
              <a:rPr lang="en-US" sz="1600" b="0" dirty="0" err="1">
                <a:cs typeface="+mn-cs"/>
              </a:rPr>
              <a:t>w,f</a:t>
            </a:r>
            <a:r>
              <a:rPr lang="en-US" sz="1600" b="0" dirty="0">
                <a:cs typeface="+mn-cs"/>
              </a:rPr>
              <a:t>&gt; + b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228600" y="1981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Simple Vote: </a:t>
            </a:r>
          </a:p>
        </p:txBody>
      </p:sp>
      <p:sp>
        <p:nvSpPr>
          <p:cNvPr id="39940" name="TextBox 33"/>
          <p:cNvSpPr txBox="1">
            <a:spLocks noChangeArrowheads="1"/>
          </p:cNvSpPr>
          <p:nvPr/>
        </p:nvSpPr>
        <p:spPr bwMode="auto">
          <a:xfrm>
            <a:off x="1828800" y="2971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If</a:t>
            </a:r>
          </a:p>
        </p:txBody>
      </p:sp>
      <p:sp>
        <p:nvSpPr>
          <p:cNvPr id="39941" name="TextBox 34"/>
          <p:cNvSpPr txBox="1">
            <a:spLocks noChangeArrowheads="1"/>
          </p:cNvSpPr>
          <p:nvPr/>
        </p:nvSpPr>
        <p:spPr bwMode="auto">
          <a:xfrm>
            <a:off x="4038600" y="2743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Interact</a:t>
            </a:r>
          </a:p>
        </p:txBody>
      </p:sp>
      <p:sp>
        <p:nvSpPr>
          <p:cNvPr id="39942" name="TextBox 35"/>
          <p:cNvSpPr txBox="1">
            <a:spLocks noChangeArrowheads="1"/>
          </p:cNvSpPr>
          <p:nvPr/>
        </p:nvSpPr>
        <p:spPr bwMode="auto">
          <a:xfrm>
            <a:off x="4191000" y="32004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No interaction</a:t>
            </a:r>
          </a:p>
        </p:txBody>
      </p:sp>
      <p:sp>
        <p:nvSpPr>
          <p:cNvPr id="39943" name="TextBox 36"/>
          <p:cNvSpPr txBox="1">
            <a:spLocks noChangeArrowheads="1"/>
          </p:cNvSpPr>
          <p:nvPr/>
        </p:nvSpPr>
        <p:spPr bwMode="auto">
          <a:xfrm>
            <a:off x="228600" y="41910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Modify with feature weight:</a:t>
            </a:r>
          </a:p>
        </p:txBody>
      </p:sp>
      <p:pic>
        <p:nvPicPr>
          <p:cNvPr id="3994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981200"/>
            <a:ext cx="808355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358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+mj-cs"/>
              </a:rPr>
              <a:t>Classification by Voting</a:t>
            </a:r>
          </a:p>
        </p:txBody>
      </p:sp>
      <p:sp>
        <p:nvSpPr>
          <p:cNvPr id="41986" name="TextBox 32"/>
          <p:cNvSpPr txBox="1">
            <a:spLocks noChangeArrowheads="1"/>
          </p:cNvSpPr>
          <p:nvPr/>
        </p:nvSpPr>
        <p:spPr bwMode="auto">
          <a:xfrm>
            <a:off x="5334000" y="8382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On Training Set</a:t>
            </a:r>
          </a:p>
        </p:txBody>
      </p:sp>
      <p:pic>
        <p:nvPicPr>
          <p:cNvPr id="41987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96875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447800"/>
            <a:ext cx="3309937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>
                <a:cs typeface="+mj-cs"/>
              </a:rPr>
              <a:t>Bayes Rule</a:t>
            </a:r>
          </a:p>
        </p:txBody>
      </p:sp>
      <p:sp>
        <p:nvSpPr>
          <p:cNvPr id="256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>
              <a:cs typeface="+mn-cs"/>
            </a:endParaRP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560006" name="Text Box 6"/>
          <p:cNvSpPr txBox="1">
            <a:spLocks noChangeArrowheads="1"/>
          </p:cNvSpPr>
          <p:nvPr/>
        </p:nvSpPr>
        <p:spPr bwMode="auto">
          <a:xfrm>
            <a:off x="914400" y="3367088"/>
            <a:ext cx="739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0" dirty="0">
                <a:latin typeface="Arial Unicode MS" charset="0"/>
                <a:cs typeface="+mn-cs"/>
              </a:rPr>
              <a:t>Which is shorthand for:</a:t>
            </a:r>
          </a:p>
        </p:txBody>
      </p:sp>
      <p:sp>
        <p:nvSpPr>
          <p:cNvPr id="2560007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247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0" dirty="0">
                <a:cs typeface="+mn-cs"/>
              </a:rPr>
              <a:t>[From Mitchell, Machine Learning]</a:t>
            </a:r>
          </a:p>
        </p:txBody>
      </p:sp>
      <p:pic>
        <p:nvPicPr>
          <p:cNvPr id="44037" name="Picture 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11350"/>
            <a:ext cx="756443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77825"/>
            <a:ext cx="8167687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266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More Bayes Rule</a:t>
            </a:r>
          </a:p>
        </p:txBody>
      </p:sp>
      <p:sp>
        <p:nvSpPr>
          <p:cNvPr id="46083" name="TextBox 36"/>
          <p:cNvSpPr txBox="1">
            <a:spLocks noChangeArrowheads="1"/>
          </p:cNvSpPr>
          <p:nvPr/>
        </p:nvSpPr>
        <p:spPr bwMode="auto">
          <a:xfrm>
            <a:off x="609600" y="762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Thus</a:t>
            </a:r>
          </a:p>
        </p:txBody>
      </p:sp>
      <p:sp>
        <p:nvSpPr>
          <p:cNvPr id="46084" name="TextBox 39"/>
          <p:cNvSpPr txBox="1">
            <a:spLocks noChangeArrowheads="1"/>
          </p:cNvSpPr>
          <p:nvPr/>
        </p:nvSpPr>
        <p:spPr bwMode="auto">
          <a:xfrm>
            <a:off x="304800" y="1501775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Assume Naïve Bayes (independent)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10200"/>
            <a:ext cx="297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More Bayes Rule</a:t>
            </a:r>
          </a:p>
        </p:txBody>
      </p:sp>
      <p:pic>
        <p:nvPicPr>
          <p:cNvPr id="48130" name="Picture 6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3089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/>
            </a:r>
            <a:br>
              <a:rPr lang="en-US">
                <a:cs typeface="+mj-cs"/>
              </a:rPr>
            </a:br>
            <a:r>
              <a:rPr lang="en-US" sz="5400" b="1">
                <a:solidFill>
                  <a:srgbClr val="FFFFCC"/>
                </a:solidFill>
                <a:cs typeface="+mj-cs"/>
              </a:rPr>
              <a:t>Predicting Networks via Bayesian Integration: Problem Motivation</a:t>
            </a:r>
            <a:br>
              <a:rPr lang="en-US" sz="5400" b="1">
                <a:solidFill>
                  <a:srgbClr val="FFFFCC"/>
                </a:solidFill>
                <a:cs typeface="+mj-cs"/>
              </a:rPr>
            </a:br>
            <a:endParaRPr lang="en-US" sz="5400" b="1">
              <a:solidFill>
                <a:srgbClr val="FFFFCC"/>
              </a:solidFill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Estimating Probabilities</a:t>
            </a:r>
          </a:p>
        </p:txBody>
      </p:sp>
      <p:sp>
        <p:nvSpPr>
          <p:cNvPr id="255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cs typeface="+mn-cs"/>
              </a:rPr>
              <a:t>We have so far estimated </a:t>
            </a:r>
            <a:r>
              <a:rPr lang="en-US" sz="2000" i="1" dirty="0">
                <a:cs typeface="+mn-cs"/>
              </a:rPr>
              <a:t>P</a:t>
            </a:r>
            <a:r>
              <a:rPr lang="en-US" sz="2000" dirty="0">
                <a:cs typeface="+mn-cs"/>
              </a:rPr>
              <a:t>(</a:t>
            </a:r>
            <a:r>
              <a:rPr lang="en-US" sz="2000" i="1" dirty="0">
                <a:cs typeface="+mn-cs"/>
              </a:rPr>
              <a:t>X</a:t>
            </a:r>
            <a:r>
              <a:rPr lang="en-US" sz="2000" dirty="0">
                <a:cs typeface="+mn-cs"/>
              </a:rPr>
              <a:t>=</a:t>
            </a:r>
            <a:r>
              <a:rPr lang="en-US" sz="2000" i="1" dirty="0">
                <a:cs typeface="+mn-cs"/>
              </a:rPr>
              <a:t>x</a:t>
            </a:r>
            <a:r>
              <a:rPr lang="en-US" sz="2000" dirty="0">
                <a:cs typeface="+mn-cs"/>
              </a:rPr>
              <a:t> | </a:t>
            </a:r>
            <a:r>
              <a:rPr lang="en-US" sz="2000" i="1" dirty="0">
                <a:cs typeface="+mn-cs"/>
              </a:rPr>
              <a:t>Y</a:t>
            </a:r>
            <a:r>
              <a:rPr lang="en-US" sz="2000" dirty="0">
                <a:cs typeface="+mn-cs"/>
              </a:rPr>
              <a:t>=</a:t>
            </a:r>
            <a:r>
              <a:rPr lang="en-US" sz="2000" i="1" dirty="0">
                <a:cs typeface="+mn-cs"/>
              </a:rPr>
              <a:t>y</a:t>
            </a:r>
            <a:r>
              <a:rPr lang="en-US" sz="2000" dirty="0">
                <a:cs typeface="+mn-cs"/>
              </a:rPr>
              <a:t>) by the fraction </a:t>
            </a:r>
            <a:r>
              <a:rPr lang="en-US" sz="2000" i="1" dirty="0" err="1">
                <a:cs typeface="+mn-cs"/>
              </a:rPr>
              <a:t>n</a:t>
            </a:r>
            <a:r>
              <a:rPr lang="en-US" sz="2000" i="1" baseline="-25000" dirty="0" err="1">
                <a:cs typeface="+mn-cs"/>
              </a:rPr>
              <a:t>x</a:t>
            </a:r>
            <a:r>
              <a:rPr lang="en-US" sz="2000" baseline="-25000" dirty="0" err="1">
                <a:cs typeface="+mn-cs"/>
              </a:rPr>
              <a:t>|</a:t>
            </a:r>
            <a:r>
              <a:rPr lang="en-US" sz="2000" i="1" baseline="-25000" dirty="0" err="1">
                <a:cs typeface="+mn-cs"/>
              </a:rPr>
              <a:t>y</a:t>
            </a:r>
            <a:r>
              <a:rPr lang="en-US" sz="2000" dirty="0">
                <a:cs typeface="+mn-cs"/>
              </a:rPr>
              <a:t>/</a:t>
            </a:r>
            <a:r>
              <a:rPr lang="en-US" sz="2000" i="1" dirty="0" err="1">
                <a:cs typeface="+mn-cs"/>
              </a:rPr>
              <a:t>n</a:t>
            </a:r>
            <a:r>
              <a:rPr lang="en-US" sz="2000" i="1" baseline="-25000" dirty="0" err="1">
                <a:cs typeface="+mn-cs"/>
              </a:rPr>
              <a:t>y</a:t>
            </a:r>
            <a:r>
              <a:rPr lang="en-US" sz="2000" dirty="0">
                <a:cs typeface="+mn-cs"/>
              </a:rPr>
              <a:t>, where </a:t>
            </a:r>
            <a:r>
              <a:rPr lang="en-US" sz="2000" i="1" dirty="0" err="1">
                <a:cs typeface="+mn-cs"/>
              </a:rPr>
              <a:t>n</a:t>
            </a:r>
            <a:r>
              <a:rPr lang="en-US" sz="2000" i="1" baseline="-25000" dirty="0" err="1">
                <a:cs typeface="+mn-cs"/>
              </a:rPr>
              <a:t>y</a:t>
            </a:r>
            <a:r>
              <a:rPr lang="en-US" sz="2000" dirty="0">
                <a:cs typeface="+mn-cs"/>
              </a:rPr>
              <a:t> is the number of instances for which </a:t>
            </a:r>
            <a:r>
              <a:rPr lang="en-US" sz="2000" i="1" dirty="0">
                <a:cs typeface="+mn-cs"/>
              </a:rPr>
              <a:t>Y</a:t>
            </a:r>
            <a:r>
              <a:rPr lang="en-US" sz="2000" dirty="0">
                <a:cs typeface="+mn-cs"/>
              </a:rPr>
              <a:t>=</a:t>
            </a:r>
            <a:r>
              <a:rPr lang="en-US" sz="2000" i="1" dirty="0">
                <a:cs typeface="+mn-cs"/>
              </a:rPr>
              <a:t>y</a:t>
            </a:r>
            <a:r>
              <a:rPr lang="en-US" sz="2000" dirty="0">
                <a:cs typeface="+mn-cs"/>
              </a:rPr>
              <a:t> and </a:t>
            </a:r>
            <a:r>
              <a:rPr lang="en-US" sz="2000" i="1" dirty="0" err="1">
                <a:cs typeface="+mn-cs"/>
              </a:rPr>
              <a:t>n</a:t>
            </a:r>
            <a:r>
              <a:rPr lang="en-US" sz="2000" i="1" baseline="-25000" dirty="0" err="1">
                <a:cs typeface="+mn-cs"/>
              </a:rPr>
              <a:t>x</a:t>
            </a:r>
            <a:r>
              <a:rPr lang="en-US" sz="2000" baseline="-25000" dirty="0" err="1">
                <a:cs typeface="+mn-cs"/>
              </a:rPr>
              <a:t>|</a:t>
            </a:r>
            <a:r>
              <a:rPr lang="en-US" sz="2000" i="1" baseline="-25000" dirty="0" err="1">
                <a:cs typeface="+mn-cs"/>
              </a:rPr>
              <a:t>y</a:t>
            </a:r>
            <a:r>
              <a:rPr lang="en-US" sz="2000" dirty="0">
                <a:cs typeface="+mn-cs"/>
              </a:rPr>
              <a:t> is the number of these for which </a:t>
            </a:r>
            <a:r>
              <a:rPr lang="en-US" sz="2000" i="1" dirty="0">
                <a:cs typeface="+mn-cs"/>
              </a:rPr>
              <a:t>X</a:t>
            </a:r>
            <a:r>
              <a:rPr lang="en-US" sz="2000" dirty="0">
                <a:cs typeface="+mn-cs"/>
              </a:rPr>
              <a:t>=</a:t>
            </a:r>
            <a:r>
              <a:rPr lang="en-US" sz="2000" i="1" dirty="0">
                <a:cs typeface="+mn-cs"/>
              </a:rPr>
              <a:t>x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cs typeface="+mn-cs"/>
              </a:rPr>
              <a:t>This is a problem when </a:t>
            </a:r>
            <a:r>
              <a:rPr lang="en-US" sz="2000" i="1" dirty="0" err="1">
                <a:cs typeface="+mn-cs"/>
              </a:rPr>
              <a:t>n</a:t>
            </a:r>
            <a:r>
              <a:rPr lang="en-US" sz="2000" i="1" baseline="-25000" dirty="0" err="1">
                <a:cs typeface="+mn-cs"/>
              </a:rPr>
              <a:t>x</a:t>
            </a:r>
            <a:r>
              <a:rPr lang="en-US" sz="2000" dirty="0">
                <a:cs typeface="+mn-cs"/>
              </a:rPr>
              <a:t> is small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/>
              <a:t>E.g., assume </a:t>
            </a:r>
            <a:r>
              <a:rPr lang="en-US" sz="1600" i="1" dirty="0"/>
              <a:t>P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/>
              <a:t>=</a:t>
            </a:r>
            <a:r>
              <a:rPr lang="en-US" sz="1600" i="1" dirty="0"/>
              <a:t>x</a:t>
            </a:r>
            <a:r>
              <a:rPr lang="en-US" sz="1600" dirty="0"/>
              <a:t> | </a:t>
            </a:r>
            <a:r>
              <a:rPr lang="en-US" sz="1600" i="1" dirty="0"/>
              <a:t>Y</a:t>
            </a:r>
            <a:r>
              <a:rPr lang="en-US" sz="1600" dirty="0"/>
              <a:t>=</a:t>
            </a:r>
            <a:r>
              <a:rPr lang="en-US" sz="1600" i="1" dirty="0"/>
              <a:t>y</a:t>
            </a:r>
            <a:r>
              <a:rPr lang="en-US" sz="1600" dirty="0"/>
              <a:t>)=0.05 and the training set is </a:t>
            </a:r>
            <a:r>
              <a:rPr lang="en-US" sz="1600" dirty="0" err="1"/>
              <a:t>s.t.</a:t>
            </a:r>
            <a:r>
              <a:rPr lang="en-US" sz="1600" dirty="0"/>
              <a:t> that </a:t>
            </a:r>
            <a:r>
              <a:rPr lang="en-US" sz="1600" i="1" dirty="0" err="1"/>
              <a:t>n</a:t>
            </a:r>
            <a:r>
              <a:rPr lang="en-US" sz="1600" i="1" baseline="-25000" dirty="0" err="1"/>
              <a:t>y</a:t>
            </a:r>
            <a:r>
              <a:rPr lang="en-US" sz="1600" dirty="0"/>
              <a:t>=5. Then it is highly probable that </a:t>
            </a:r>
            <a:r>
              <a:rPr lang="en-US" sz="1600" i="1" dirty="0" err="1"/>
              <a:t>n</a:t>
            </a:r>
            <a:r>
              <a:rPr lang="en-US" sz="1600" i="1" baseline="-25000" dirty="0" err="1"/>
              <a:t>x</a:t>
            </a:r>
            <a:r>
              <a:rPr lang="en-US" sz="1600" baseline="-25000" dirty="0" err="1"/>
              <a:t>|</a:t>
            </a:r>
            <a:r>
              <a:rPr lang="en-US" sz="1600" i="1" baseline="-25000" dirty="0" err="1"/>
              <a:t>y</a:t>
            </a:r>
            <a:r>
              <a:rPr lang="en-US" sz="1600" dirty="0"/>
              <a:t>=0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/>
              <a:t>The fraction is thus an underestimate of the actual probability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/>
              <a:t>It will dominate the Bayes classifier for all new queries with </a:t>
            </a:r>
            <a:r>
              <a:rPr lang="en-US" sz="1600" i="1" dirty="0"/>
              <a:t>X</a:t>
            </a:r>
            <a:r>
              <a:rPr lang="en-US" sz="1600" dirty="0"/>
              <a:t>=</a:t>
            </a:r>
            <a:r>
              <a:rPr lang="en-US" sz="1600" i="1" dirty="0"/>
              <a:t>x</a:t>
            </a:r>
          </a:p>
        </p:txBody>
      </p:sp>
      <p:pic>
        <p:nvPicPr>
          <p:cNvPr id="501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Times New Roman" charset="0"/>
                <a:cs typeface="Times New Roman" charset="0"/>
              </a:rPr>
              <a:t># count with feature i in GS+</a:t>
            </a:r>
          </a:p>
        </p:txBody>
      </p:sp>
      <p:sp>
        <p:nvSpPr>
          <p:cNvPr id="50181" name="TextBox 23"/>
          <p:cNvSpPr txBox="1">
            <a:spLocks noChangeArrowheads="1"/>
          </p:cNvSpPr>
          <p:nvPr/>
        </p:nvSpPr>
        <p:spPr bwMode="auto">
          <a:xfrm>
            <a:off x="1828800" y="50292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Times New Roman" charset="0"/>
                <a:cs typeface="Times New Roman" charset="0"/>
              </a:rPr>
              <a:t># count with feature i in GS-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905000" y="5029200"/>
            <a:ext cx="2743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6569" name="Donut 236568"/>
          <p:cNvSpPr/>
          <p:nvPr/>
        </p:nvSpPr>
        <p:spPr bwMode="auto">
          <a:xfrm>
            <a:off x="6934200" y="1676400"/>
            <a:ext cx="1143000" cy="533400"/>
          </a:xfrm>
          <a:prstGeom prst="donut">
            <a:avLst>
              <a:gd name="adj" fmla="val 7567"/>
            </a:avLst>
          </a:prstGeom>
          <a:solidFill>
            <a:srgbClr val="FF0000">
              <a:alpha val="5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36570" name="Bent Arrow 236569"/>
          <p:cNvSpPr/>
          <p:nvPr/>
        </p:nvSpPr>
        <p:spPr bwMode="auto">
          <a:xfrm rot="10800000">
            <a:off x="5791200" y="1981200"/>
            <a:ext cx="2362200" cy="3276600"/>
          </a:xfrm>
          <a:prstGeom prst="bentArrow">
            <a:avLst>
              <a:gd name="adj1" fmla="val 1716"/>
              <a:gd name="adj2" fmla="val 6764"/>
              <a:gd name="adj3" fmla="val 8788"/>
              <a:gd name="adj4" fmla="val 43750"/>
            </a:avLst>
          </a:prstGeom>
          <a:solidFill>
            <a:srgbClr val="FF0000">
              <a:alpha val="4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 sz="180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>
                <a:cs typeface="+mj-cs"/>
              </a:rPr>
              <a:t>m</a:t>
            </a:r>
            <a:r>
              <a:rPr lang="en-US">
                <a:cs typeface="+mj-cs"/>
              </a:rPr>
              <a:t>-estimate</a:t>
            </a:r>
          </a:p>
        </p:txBody>
      </p:sp>
      <p:sp>
        <p:nvSpPr>
          <p:cNvPr id="2557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11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>
                <a:cs typeface="+mn-cs"/>
              </a:rPr>
              <a:t>Replace </a:t>
            </a:r>
            <a:r>
              <a:rPr lang="en-US" sz="2000" i="1">
                <a:cs typeface="+mn-cs"/>
              </a:rPr>
              <a:t>n</a:t>
            </a:r>
            <a:r>
              <a:rPr lang="en-US" sz="2000" i="1" baseline="-25000">
                <a:cs typeface="+mn-cs"/>
              </a:rPr>
              <a:t>x</a:t>
            </a:r>
            <a:r>
              <a:rPr lang="en-US" sz="2000" baseline="-25000">
                <a:cs typeface="+mn-cs"/>
              </a:rPr>
              <a:t>|</a:t>
            </a:r>
            <a:r>
              <a:rPr lang="en-US" sz="2000" i="1" baseline="-25000">
                <a:cs typeface="+mn-cs"/>
              </a:rPr>
              <a:t>y</a:t>
            </a:r>
            <a:r>
              <a:rPr lang="en-US" sz="2000">
                <a:cs typeface="+mn-cs"/>
              </a:rPr>
              <a:t>/</a:t>
            </a:r>
            <a:r>
              <a:rPr lang="en-US" sz="2000" i="1">
                <a:cs typeface="+mn-cs"/>
              </a:rPr>
              <a:t>n</a:t>
            </a:r>
            <a:r>
              <a:rPr lang="en-US" sz="2000" i="1" baseline="-25000">
                <a:cs typeface="+mn-cs"/>
              </a:rPr>
              <a:t>y</a:t>
            </a:r>
            <a:r>
              <a:rPr lang="en-US" sz="2000">
                <a:cs typeface="+mn-cs"/>
              </a:rPr>
              <a:t> by:</a:t>
            </a:r>
          </a:p>
        </p:txBody>
      </p:sp>
      <p:graphicFrame>
        <p:nvGraphicFramePr>
          <p:cNvPr id="52227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725863" y="2420938"/>
          <a:ext cx="125095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Equation" r:id="rId4" imgW="1180588" imgH="888614" progId="Equation.3">
                  <p:embed/>
                </p:oleObj>
              </mc:Choice>
              <mc:Fallback>
                <p:oleObj name="Equation" r:id="rId4" imgW="1180588" imgH="888614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2420938"/>
                        <a:ext cx="1250950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7957" name="Rectangle 5"/>
          <p:cNvSpPr>
            <a:spLocks noChangeArrowheads="1"/>
          </p:cNvSpPr>
          <p:nvPr/>
        </p:nvSpPr>
        <p:spPr bwMode="auto">
          <a:xfrm>
            <a:off x="457200" y="3670300"/>
            <a:ext cx="8116888" cy="25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000" b="0">
                <a:cs typeface="+mn-cs"/>
              </a:rPr>
              <a:t>Where </a:t>
            </a:r>
            <a:r>
              <a:rPr lang="en-US" sz="2000" b="0" i="1">
                <a:cs typeface="+mn-cs"/>
              </a:rPr>
              <a:t>p</a:t>
            </a:r>
            <a:r>
              <a:rPr lang="en-US" sz="2000" b="0">
                <a:cs typeface="+mn-cs"/>
              </a:rPr>
              <a:t> is our prior estimate of the probability we wish to determine and </a:t>
            </a:r>
            <a:r>
              <a:rPr lang="en-US" sz="2000" b="0" i="1">
                <a:cs typeface="+mn-cs"/>
              </a:rPr>
              <a:t>m</a:t>
            </a:r>
            <a:r>
              <a:rPr lang="en-US" sz="2000" b="0">
                <a:cs typeface="+mn-cs"/>
              </a:rPr>
              <a:t> is a constant</a:t>
            </a:r>
          </a:p>
          <a:p>
            <a:pPr marL="571500" lvl="1" indent="-228600">
              <a:spcBef>
                <a:spcPct val="20000"/>
              </a:spcBef>
              <a:buFont typeface="Symbol" charset="0"/>
              <a:buChar char="à"/>
              <a:defRPr/>
            </a:pPr>
            <a:r>
              <a:rPr lang="en-US" sz="1600" b="0">
                <a:cs typeface="+mn-cs"/>
              </a:rPr>
              <a:t>Typically, </a:t>
            </a:r>
            <a:r>
              <a:rPr lang="en-US" sz="1600" b="0" i="1">
                <a:cs typeface="+mn-cs"/>
              </a:rPr>
              <a:t>p</a:t>
            </a:r>
            <a:r>
              <a:rPr lang="en-US" sz="1600" b="0">
                <a:cs typeface="+mn-cs"/>
              </a:rPr>
              <a:t> = 1/</a:t>
            </a:r>
            <a:r>
              <a:rPr lang="en-US" sz="1600" b="0" i="1">
                <a:cs typeface="+mn-cs"/>
              </a:rPr>
              <a:t>k</a:t>
            </a:r>
            <a:r>
              <a:rPr lang="en-US" sz="1600" b="0">
                <a:cs typeface="+mn-cs"/>
              </a:rPr>
              <a:t> (where </a:t>
            </a:r>
            <a:r>
              <a:rPr lang="en-US" sz="1600" b="0" i="1">
                <a:cs typeface="+mn-cs"/>
              </a:rPr>
              <a:t>k</a:t>
            </a:r>
            <a:r>
              <a:rPr lang="en-US" sz="1600" b="0">
                <a:cs typeface="+mn-cs"/>
              </a:rPr>
              <a:t> is the number of possible values of </a:t>
            </a:r>
            <a:r>
              <a:rPr lang="en-US" sz="1600" b="0" i="1">
                <a:cs typeface="+mn-cs"/>
              </a:rPr>
              <a:t>X</a:t>
            </a:r>
            <a:r>
              <a:rPr lang="en-US" sz="1600" b="0">
                <a:cs typeface="+mn-cs"/>
              </a:rPr>
              <a:t>) </a:t>
            </a:r>
          </a:p>
          <a:p>
            <a:pPr marL="571500" lvl="1" indent="-228600">
              <a:spcBef>
                <a:spcPct val="20000"/>
              </a:spcBef>
              <a:buFont typeface="Symbol" charset="0"/>
              <a:buChar char="à"/>
              <a:defRPr/>
            </a:pPr>
            <a:r>
              <a:rPr lang="en-US" sz="1600" b="0" i="1">
                <a:cs typeface="+mn-cs"/>
              </a:rPr>
              <a:t>m</a:t>
            </a:r>
            <a:r>
              <a:rPr lang="en-US" sz="1600" b="0">
                <a:cs typeface="+mn-cs"/>
              </a:rPr>
              <a:t> acts as a weight (similar to adding </a:t>
            </a:r>
            <a:r>
              <a:rPr lang="en-US" sz="1600" b="0" i="1">
                <a:cs typeface="+mn-cs"/>
              </a:rPr>
              <a:t>m</a:t>
            </a:r>
            <a:r>
              <a:rPr lang="en-US" sz="1600" b="0">
                <a:cs typeface="+mn-cs"/>
              </a:rPr>
              <a:t> virtual instances distributed according to </a:t>
            </a:r>
            <a:r>
              <a:rPr lang="en-US" sz="1600" b="0" i="1">
                <a:cs typeface="+mn-cs"/>
              </a:rPr>
              <a:t>p</a:t>
            </a:r>
            <a:r>
              <a:rPr lang="en-US" sz="1600" b="0">
                <a:cs typeface="+mn-cs"/>
              </a:rPr>
              <a:t>)</a:t>
            </a:r>
          </a:p>
        </p:txBody>
      </p:sp>
      <p:sp>
        <p:nvSpPr>
          <p:cNvPr id="52229" name="TextBox 2"/>
          <p:cNvSpPr txBox="1">
            <a:spLocks noChangeArrowheads="1"/>
          </p:cNvSpPr>
          <p:nvPr/>
        </p:nvSpPr>
        <p:spPr bwMode="auto">
          <a:xfrm>
            <a:off x="5715000" y="22860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FF0000"/>
                </a:solidFill>
              </a:rPr>
              <a:t>Dummy Counts</a:t>
            </a:r>
          </a:p>
        </p:txBody>
      </p:sp>
      <p:cxnSp>
        <p:nvCxnSpPr>
          <p:cNvPr id="5" name="Straight Arrow Connector 4"/>
          <p:cNvCxnSpPr>
            <a:stCxn id="52229" idx="1"/>
          </p:cNvCxnSpPr>
          <p:nvPr/>
        </p:nvCxnSpPr>
        <p:spPr bwMode="auto">
          <a:xfrm flipH="1">
            <a:off x="5029200" y="2486025"/>
            <a:ext cx="685800" cy="1809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/>
            </a:r>
            <a:br>
              <a:rPr lang="en-US">
                <a:cs typeface="+mj-cs"/>
              </a:rPr>
            </a:br>
            <a:r>
              <a:rPr lang="en-US" sz="5400" b="1">
                <a:solidFill>
                  <a:srgbClr val="FFFFCC"/>
                </a:solidFill>
                <a:cs typeface="+mj-cs"/>
              </a:rPr>
              <a:t>Predicting Networks via Bayesian Integration: Worked Examples</a:t>
            </a:r>
            <a:br>
              <a:rPr lang="en-US" sz="5400" b="1">
                <a:solidFill>
                  <a:srgbClr val="FFFFCC"/>
                </a:solidFill>
                <a:cs typeface="+mj-cs"/>
              </a:rPr>
            </a:br>
            <a:endParaRPr lang="en-US" sz="5400" b="1">
              <a:solidFill>
                <a:srgbClr val="FFFFCC"/>
              </a:solidFill>
              <a:cs typeface="+mj-cs"/>
            </a:endParaRPr>
          </a:p>
        </p:txBody>
      </p:sp>
      <p:sp>
        <p:nvSpPr>
          <p:cNvPr id="58370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33488" y="6608763"/>
            <a:ext cx="22225" cy="11112"/>
          </a:xfrm>
          <a:custGeom>
            <a:avLst/>
            <a:gdLst>
              <a:gd name="T0" fmla="*/ 2147483647 w 64"/>
              <a:gd name="T1" fmla="*/ 2147483647 h 30"/>
              <a:gd name="T2" fmla="*/ 0 w 64"/>
              <a:gd name="T3" fmla="*/ 2147483647 h 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4" h="30" extrusionOk="0">
                <a:moveTo>
                  <a:pt x="63" y="0"/>
                </a:moveTo>
                <a:cubicBezTo>
                  <a:pt x="42" y="10"/>
                  <a:pt x="21" y="19"/>
                  <a:pt x="0" y="29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Likelihood Ratios</a:t>
            </a:r>
          </a:p>
        </p:txBody>
      </p:sp>
      <p:grpSp>
        <p:nvGrpSpPr>
          <p:cNvPr id="60418" name="Group 3"/>
          <p:cNvGrpSpPr>
            <a:grpSpLocks/>
          </p:cNvGrpSpPr>
          <p:nvPr/>
        </p:nvGrpSpPr>
        <p:grpSpPr bwMode="auto">
          <a:xfrm>
            <a:off x="152400" y="2057400"/>
            <a:ext cx="8839200" cy="228600"/>
            <a:chOff x="96" y="1728"/>
            <a:chExt cx="5568" cy="144"/>
          </a:xfrm>
        </p:grpSpPr>
        <p:sp>
          <p:nvSpPr>
            <p:cNvPr id="2245636" name="Rectangle 4"/>
            <p:cNvSpPr>
              <a:spLocks noChangeArrowheads="1"/>
            </p:cNvSpPr>
            <p:nvPr/>
          </p:nvSpPr>
          <p:spPr bwMode="auto">
            <a:xfrm>
              <a:off x="1440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37" name="Rectangle 5"/>
            <p:cNvSpPr>
              <a:spLocks noChangeArrowheads="1"/>
            </p:cNvSpPr>
            <p:nvPr/>
          </p:nvSpPr>
          <p:spPr bwMode="auto">
            <a:xfrm>
              <a:off x="153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38" name="Rectangle 6"/>
            <p:cNvSpPr>
              <a:spLocks noChangeArrowheads="1"/>
            </p:cNvSpPr>
            <p:nvPr/>
          </p:nvSpPr>
          <p:spPr bwMode="auto">
            <a:xfrm>
              <a:off x="1632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39" name="Rectangle 7"/>
            <p:cNvSpPr>
              <a:spLocks noChangeArrowheads="1"/>
            </p:cNvSpPr>
            <p:nvPr/>
          </p:nvSpPr>
          <p:spPr bwMode="auto">
            <a:xfrm>
              <a:off x="172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0" name="Rectangle 8"/>
            <p:cNvSpPr>
              <a:spLocks noChangeArrowheads="1"/>
            </p:cNvSpPr>
            <p:nvPr/>
          </p:nvSpPr>
          <p:spPr bwMode="auto">
            <a:xfrm>
              <a:off x="1824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1" name="Rectangle 9"/>
            <p:cNvSpPr>
              <a:spLocks noChangeArrowheads="1"/>
            </p:cNvSpPr>
            <p:nvPr/>
          </p:nvSpPr>
          <p:spPr bwMode="auto">
            <a:xfrm>
              <a:off x="1920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2" name="Rectangle 10"/>
            <p:cNvSpPr>
              <a:spLocks noChangeArrowheads="1"/>
            </p:cNvSpPr>
            <p:nvPr/>
          </p:nvSpPr>
          <p:spPr bwMode="auto">
            <a:xfrm>
              <a:off x="201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3" name="Rectangle 11"/>
            <p:cNvSpPr>
              <a:spLocks noChangeArrowheads="1"/>
            </p:cNvSpPr>
            <p:nvPr/>
          </p:nvSpPr>
          <p:spPr bwMode="auto">
            <a:xfrm>
              <a:off x="96" y="172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Pull-down 1</a:t>
              </a:r>
            </a:p>
          </p:txBody>
        </p:sp>
        <p:sp>
          <p:nvSpPr>
            <p:cNvPr id="2245644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5" name="Rectangle 13"/>
            <p:cNvSpPr>
              <a:spLocks noChangeArrowheads="1"/>
            </p:cNvSpPr>
            <p:nvPr/>
          </p:nvSpPr>
          <p:spPr bwMode="auto">
            <a:xfrm>
              <a:off x="2304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6" name="Rectangle 14"/>
            <p:cNvSpPr>
              <a:spLocks noChangeArrowheads="1"/>
            </p:cNvSpPr>
            <p:nvPr/>
          </p:nvSpPr>
          <p:spPr bwMode="auto">
            <a:xfrm>
              <a:off x="240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7" name="Rectangle 15"/>
            <p:cNvSpPr>
              <a:spLocks noChangeArrowheads="1"/>
            </p:cNvSpPr>
            <p:nvPr/>
          </p:nvSpPr>
          <p:spPr bwMode="auto">
            <a:xfrm>
              <a:off x="249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8" name="Rectangle 16"/>
            <p:cNvSpPr>
              <a:spLocks noChangeArrowheads="1"/>
            </p:cNvSpPr>
            <p:nvPr/>
          </p:nvSpPr>
          <p:spPr bwMode="auto">
            <a:xfrm>
              <a:off x="2592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9" name="Rectangle 17"/>
            <p:cNvSpPr>
              <a:spLocks noChangeArrowheads="1"/>
            </p:cNvSpPr>
            <p:nvPr/>
          </p:nvSpPr>
          <p:spPr bwMode="auto">
            <a:xfrm>
              <a:off x="268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0" name="Rectangle 18"/>
            <p:cNvSpPr>
              <a:spLocks noChangeArrowheads="1"/>
            </p:cNvSpPr>
            <p:nvPr/>
          </p:nvSpPr>
          <p:spPr bwMode="auto">
            <a:xfrm>
              <a:off x="278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51" name="Rectangle 19"/>
            <p:cNvSpPr>
              <a:spLocks noChangeArrowheads="1"/>
            </p:cNvSpPr>
            <p:nvPr/>
          </p:nvSpPr>
          <p:spPr bwMode="auto">
            <a:xfrm>
              <a:off x="297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2" name="Rectangle 20"/>
            <p:cNvSpPr>
              <a:spLocks noChangeArrowheads="1"/>
            </p:cNvSpPr>
            <p:nvPr/>
          </p:nvSpPr>
          <p:spPr bwMode="auto">
            <a:xfrm>
              <a:off x="3072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3" name="Rectangle 21"/>
            <p:cNvSpPr>
              <a:spLocks noChangeArrowheads="1"/>
            </p:cNvSpPr>
            <p:nvPr/>
          </p:nvSpPr>
          <p:spPr bwMode="auto">
            <a:xfrm>
              <a:off x="326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54" name="Rectangle 22"/>
            <p:cNvSpPr>
              <a:spLocks noChangeArrowheads="1"/>
            </p:cNvSpPr>
            <p:nvPr/>
          </p:nvSpPr>
          <p:spPr bwMode="auto">
            <a:xfrm>
              <a:off x="336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5" name="Rectangle 23"/>
            <p:cNvSpPr>
              <a:spLocks noChangeArrowheads="1"/>
            </p:cNvSpPr>
            <p:nvPr/>
          </p:nvSpPr>
          <p:spPr bwMode="auto">
            <a:xfrm>
              <a:off x="345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6" name="Rectangle 24"/>
            <p:cNvSpPr>
              <a:spLocks noChangeArrowheads="1"/>
            </p:cNvSpPr>
            <p:nvPr/>
          </p:nvSpPr>
          <p:spPr bwMode="auto">
            <a:xfrm>
              <a:off x="3168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7" name="Rectangle 25"/>
            <p:cNvSpPr>
              <a:spLocks noChangeArrowheads="1"/>
            </p:cNvSpPr>
            <p:nvPr/>
          </p:nvSpPr>
          <p:spPr bwMode="auto">
            <a:xfrm>
              <a:off x="3648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8" name="Rectangle 26"/>
            <p:cNvSpPr>
              <a:spLocks noChangeArrowheads="1"/>
            </p:cNvSpPr>
            <p:nvPr/>
          </p:nvSpPr>
          <p:spPr bwMode="auto">
            <a:xfrm>
              <a:off x="384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59" name="Rectangle 27"/>
            <p:cNvSpPr>
              <a:spLocks noChangeArrowheads="1"/>
            </p:cNvSpPr>
            <p:nvPr/>
          </p:nvSpPr>
          <p:spPr bwMode="auto">
            <a:xfrm>
              <a:off x="393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60" name="Rectangle 28"/>
            <p:cNvSpPr>
              <a:spLocks noChangeArrowheads="1"/>
            </p:cNvSpPr>
            <p:nvPr/>
          </p:nvSpPr>
          <p:spPr bwMode="auto">
            <a:xfrm>
              <a:off x="4032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1" name="Rectangle 29"/>
            <p:cNvSpPr>
              <a:spLocks noChangeArrowheads="1"/>
            </p:cNvSpPr>
            <p:nvPr/>
          </p:nvSpPr>
          <p:spPr bwMode="auto">
            <a:xfrm>
              <a:off x="3744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62" name="Rectangle 30"/>
            <p:cNvSpPr>
              <a:spLocks noChangeArrowheads="1"/>
            </p:cNvSpPr>
            <p:nvPr/>
          </p:nvSpPr>
          <p:spPr bwMode="auto">
            <a:xfrm>
              <a:off x="422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3" name="Rectangle 31"/>
            <p:cNvSpPr>
              <a:spLocks noChangeArrowheads="1"/>
            </p:cNvSpPr>
            <p:nvPr/>
          </p:nvSpPr>
          <p:spPr bwMode="auto">
            <a:xfrm>
              <a:off x="432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4" name="Rectangle 32"/>
            <p:cNvSpPr>
              <a:spLocks noChangeArrowheads="1"/>
            </p:cNvSpPr>
            <p:nvPr/>
          </p:nvSpPr>
          <p:spPr bwMode="auto">
            <a:xfrm>
              <a:off x="441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5" name="Rectangle 33"/>
            <p:cNvSpPr>
              <a:spLocks noChangeArrowheads="1"/>
            </p:cNvSpPr>
            <p:nvPr/>
          </p:nvSpPr>
          <p:spPr bwMode="auto">
            <a:xfrm>
              <a:off x="4512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6" name="Rectangle 34"/>
            <p:cNvSpPr>
              <a:spLocks noChangeArrowheads="1"/>
            </p:cNvSpPr>
            <p:nvPr/>
          </p:nvSpPr>
          <p:spPr bwMode="auto">
            <a:xfrm>
              <a:off x="470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7" name="Rectangle 35"/>
            <p:cNvSpPr>
              <a:spLocks noChangeArrowheads="1"/>
            </p:cNvSpPr>
            <p:nvPr/>
          </p:nvSpPr>
          <p:spPr bwMode="auto">
            <a:xfrm>
              <a:off x="4800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68" name="Rectangle 36"/>
            <p:cNvSpPr>
              <a:spLocks noChangeArrowheads="1"/>
            </p:cNvSpPr>
            <p:nvPr/>
          </p:nvSpPr>
          <p:spPr bwMode="auto">
            <a:xfrm>
              <a:off x="489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9" name="Rectangle 37"/>
            <p:cNvSpPr>
              <a:spLocks noChangeArrowheads="1"/>
            </p:cNvSpPr>
            <p:nvPr/>
          </p:nvSpPr>
          <p:spPr bwMode="auto">
            <a:xfrm>
              <a:off x="508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70" name="Rectangle 38"/>
            <p:cNvSpPr>
              <a:spLocks noChangeArrowheads="1"/>
            </p:cNvSpPr>
            <p:nvPr/>
          </p:nvSpPr>
          <p:spPr bwMode="auto">
            <a:xfrm>
              <a:off x="518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71" name="Rectangle 39"/>
            <p:cNvSpPr>
              <a:spLocks noChangeArrowheads="1"/>
            </p:cNvSpPr>
            <p:nvPr/>
          </p:nvSpPr>
          <p:spPr bwMode="auto">
            <a:xfrm>
              <a:off x="537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72" name="Rectangle 40"/>
            <p:cNvSpPr>
              <a:spLocks noChangeArrowheads="1"/>
            </p:cNvSpPr>
            <p:nvPr/>
          </p:nvSpPr>
          <p:spPr bwMode="auto">
            <a:xfrm>
              <a:off x="1344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3" name="Rectangle 41"/>
            <p:cNvSpPr>
              <a:spLocks noChangeArrowheads="1"/>
            </p:cNvSpPr>
            <p:nvPr/>
          </p:nvSpPr>
          <p:spPr bwMode="auto">
            <a:xfrm>
              <a:off x="211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4" name="Rectangle 42"/>
            <p:cNvSpPr>
              <a:spLocks noChangeArrowheads="1"/>
            </p:cNvSpPr>
            <p:nvPr/>
          </p:nvSpPr>
          <p:spPr bwMode="auto">
            <a:xfrm>
              <a:off x="499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5" name="Rectangle 43"/>
            <p:cNvSpPr>
              <a:spLocks noChangeArrowheads="1"/>
            </p:cNvSpPr>
            <p:nvPr/>
          </p:nvSpPr>
          <p:spPr bwMode="auto">
            <a:xfrm>
              <a:off x="5280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6" name="Rectangle 44"/>
            <p:cNvSpPr>
              <a:spLocks noChangeArrowheads="1"/>
            </p:cNvSpPr>
            <p:nvPr/>
          </p:nvSpPr>
          <p:spPr bwMode="auto">
            <a:xfrm>
              <a:off x="5568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7" name="Rectangle 45"/>
            <p:cNvSpPr>
              <a:spLocks noChangeArrowheads="1"/>
            </p:cNvSpPr>
            <p:nvPr/>
          </p:nvSpPr>
          <p:spPr bwMode="auto">
            <a:xfrm>
              <a:off x="547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8" name="Rectangle 46"/>
            <p:cNvSpPr>
              <a:spLocks noChangeArrowheads="1"/>
            </p:cNvSpPr>
            <p:nvPr/>
          </p:nvSpPr>
          <p:spPr bwMode="auto">
            <a:xfrm>
              <a:off x="4608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9" name="Rectangle 47"/>
            <p:cNvSpPr>
              <a:spLocks noChangeArrowheads="1"/>
            </p:cNvSpPr>
            <p:nvPr/>
          </p:nvSpPr>
          <p:spPr bwMode="auto">
            <a:xfrm>
              <a:off x="4128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80" name="Rectangle 48"/>
            <p:cNvSpPr>
              <a:spLocks noChangeArrowheads="1"/>
            </p:cNvSpPr>
            <p:nvPr/>
          </p:nvSpPr>
          <p:spPr bwMode="auto">
            <a:xfrm>
              <a:off x="355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81" name="Rectangle 49"/>
            <p:cNvSpPr>
              <a:spLocks noChangeArrowheads="1"/>
            </p:cNvSpPr>
            <p:nvPr/>
          </p:nvSpPr>
          <p:spPr bwMode="auto">
            <a:xfrm>
              <a:off x="2880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</p:grpSp>
      <p:grpSp>
        <p:nvGrpSpPr>
          <p:cNvPr id="60419" name="Group 50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0437" name="Group 51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5684" name="Rectangle 52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5" name="Rectangle 53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6" name="Rectangle 54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7" name="Rectangle 55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8" name="Rectangle 56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9" name="Rectangle 57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0" name="Rectangle 58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1" name="Rectangle 59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2" name="Rectangle 60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3" name="Rectangle 61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694" name="Rectangle 62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695" name="Rectangle 63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696" name="Rectangle 64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697" name="Rectangle 65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698" name="Rectangle 66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699" name="Rectangle 67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00" name="Rectangle 68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01" name="Rectangle 69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2" name="Rectangle 70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3" name="Rectangle 71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4" name="Rectangle 72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5" name="Rectangle 73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06" name="Rectangle 74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07" name="Rectangle 75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08" name="Rectangle 76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09" name="Rectangle 77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10" name="Rectangle 78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11" name="Rectangle 79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2" name="Rectangle 80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3" name="Rectangle 81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4" name="Rectangle 82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5" name="Rectangle 83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6" name="Rectangle 84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7" name="Rectangle 85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8" name="Rectangle 86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19" name="Rectangle 87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0" name="Rectangle 88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1" name="Rectangle 89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2" name="Rectangle 90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3" name="Rectangle 91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4" name="Rectangle 92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5" name="Rectangle 93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6" name="Rectangle 94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7" name="Rectangle 95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8" name="Rectangle 96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9" name="Rectangle 97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0438" name="Group 98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5731" name="Rectangle 99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32" name="Rectangle 100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33" name="Rectangle 101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34" name="Rectangle 102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35" name="Rectangle 103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36" name="Rectangle 104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37" name="Rectangle 105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38" name="Rectangle 106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39" name="Rectangle 107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40" name="Rectangle 108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41" name="Rectangle 109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42" name="Rectangle 110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43" name="Rectangle 111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44" name="Rectangle 112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45" name="Rectangle 113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46" name="Rectangle 114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47" name="Rectangle 115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48" name="Rectangle 116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49" name="Rectangle 117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50" name="Rectangle 118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51" name="Rectangle 119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52" name="Rectangle 120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53" name="Rectangle 121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54" name="Rectangle 122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55" name="Rectangle 123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56" name="Rectangle 12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57" name="Rectangle 125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58" name="Rectangle 126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59" name="Rectangle 127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60" name="Rectangle 128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61" name="Rectangle 129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62" name="Rectangle 130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63" name="Rectangle 13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64" name="Rectangle 132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65" name="Rectangle 133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66" name="Rectangle 134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67" name="Rectangle 135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68" name="Rectangle 136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69" name="Rectangle 137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70" name="Rectangle 138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71" name="Rectangle 139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72" name="Rectangle 140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73" name="Rectangle 141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74" name="Rectangle 142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75" name="Rectangle 143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76" name="Rectangle 144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0420" name="Group 145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5778" name="Rectangle 146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79" name="Rectangle 147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80" name="Rectangle 148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5781" name="Rectangle 149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5782" name="Rectangle 150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83" name="Rectangle 151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84" name="Rectangle 152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5785" name="Rectangle 153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0421" name="Group 15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5787" name="Rectangle 15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0428" name="Picture 156" descr="ne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0422" name="Object 157"/>
          <p:cNvGraphicFramePr>
            <a:graphicFrameLocks noChangeAspect="1"/>
          </p:cNvGraphicFramePr>
          <p:nvPr/>
        </p:nvGraphicFramePr>
        <p:xfrm>
          <a:off x="1981200" y="3709988"/>
          <a:ext cx="19812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2" r:id="rId5" imgW="1308100" imgH="469900" progId="Equation.DSMT4">
                  <p:embed/>
                </p:oleObj>
              </mc:Choice>
              <mc:Fallback>
                <p:oleObj r:id="rId5" imgW="1308100" imgH="469900" progId="Equation.DSMT4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09988"/>
                        <a:ext cx="19812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158"/>
          <p:cNvGraphicFramePr>
            <a:graphicFrameLocks noChangeAspect="1"/>
          </p:cNvGraphicFramePr>
          <p:nvPr/>
        </p:nvGraphicFramePr>
        <p:xfrm>
          <a:off x="2024063" y="2544763"/>
          <a:ext cx="20145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3" r:id="rId7" imgW="1282700" imgH="469900" progId="Equation.DSMT4">
                  <p:embed/>
                </p:oleObj>
              </mc:Choice>
              <mc:Fallback>
                <p:oleObj r:id="rId7" imgW="1282700" imgH="469900" progId="Equation.DSMT4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44763"/>
                        <a:ext cx="20145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424" name="Group 159"/>
          <p:cNvGrpSpPr>
            <a:grpSpLocks/>
          </p:cNvGrpSpPr>
          <p:nvPr/>
        </p:nvGrpSpPr>
        <p:grpSpPr bwMode="auto">
          <a:xfrm>
            <a:off x="3429000" y="4495800"/>
            <a:ext cx="2438400" cy="1676400"/>
            <a:chOff x="2160" y="2640"/>
            <a:chExt cx="1536" cy="1056"/>
          </a:xfrm>
        </p:grpSpPr>
        <p:sp>
          <p:nvSpPr>
            <p:cNvPr id="2245792" name="Rectangle 160"/>
            <p:cNvSpPr>
              <a:spLocks noChangeArrowheads="1"/>
            </p:cNvSpPr>
            <p:nvPr/>
          </p:nvSpPr>
          <p:spPr bwMode="auto">
            <a:xfrm>
              <a:off x="2160" y="2640"/>
              <a:ext cx="153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2000" b="0">
                  <a:latin typeface="Times New Roman" charset="0"/>
                  <a:cs typeface="+mn-cs"/>
                </a:rPr>
                <a:t>Likelihood Ratio </a:t>
              </a:r>
            </a:p>
            <a:p>
              <a:pPr>
                <a:defRPr/>
              </a:pPr>
              <a:r>
                <a:rPr lang="en-US" sz="2000" b="0">
                  <a:latin typeface="Times New Roman" charset="0"/>
                  <a:cs typeface="+mn-cs"/>
                </a:rPr>
                <a:t>for Feature </a:t>
              </a:r>
              <a:r>
                <a:rPr lang="en-US" sz="2000" b="0" i="1">
                  <a:latin typeface="Times New Roman" charset="0"/>
                  <a:cs typeface="+mn-cs"/>
                </a:rPr>
                <a:t>f:</a:t>
              </a:r>
            </a:p>
            <a:p>
              <a:pPr>
                <a:defRPr/>
              </a:pPr>
              <a:endParaRPr lang="en-US" sz="2000" b="0" i="1">
                <a:latin typeface="Times New Roman" charset="0"/>
                <a:cs typeface="+mn-cs"/>
              </a:endParaRPr>
            </a:p>
            <a:p>
              <a:pPr>
                <a:defRPr/>
              </a:pPr>
              <a:endParaRPr lang="en-US" sz="2000" b="0" i="1">
                <a:latin typeface="Times New Roman" charset="0"/>
                <a:cs typeface="+mn-cs"/>
              </a:endParaRPr>
            </a:p>
            <a:p>
              <a:pPr>
                <a:defRPr/>
              </a:pPr>
              <a:endParaRPr lang="en-US" sz="2000" b="0" i="1">
                <a:latin typeface="Times New Roman" charset="0"/>
                <a:cs typeface="+mn-cs"/>
              </a:endParaRPr>
            </a:p>
          </p:txBody>
        </p:sp>
        <p:graphicFrame>
          <p:nvGraphicFramePr>
            <p:cNvPr id="60426" name="Object 161"/>
            <p:cNvGraphicFramePr>
              <a:graphicFrameLocks noChangeAspect="1"/>
            </p:cNvGraphicFramePr>
            <p:nvPr/>
          </p:nvGraphicFramePr>
          <p:xfrm>
            <a:off x="2208" y="3075"/>
            <a:ext cx="1440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634" r:id="rId9" imgW="1346200" imgH="533400" progId="Equation.DSMT4">
                    <p:embed/>
                  </p:oleObj>
                </mc:Choice>
                <mc:Fallback>
                  <p:oleObj r:id="rId9" imgW="1346200" imgH="533400" progId="Equation.DSMT4">
                    <p:embed/>
                    <p:pic>
                      <p:nvPicPr>
                        <p:cNvPr id="0" name="Object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75"/>
                          <a:ext cx="1440" cy="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Calculating Likelihood Ratios</a:t>
            </a:r>
          </a:p>
        </p:txBody>
      </p:sp>
      <p:grpSp>
        <p:nvGrpSpPr>
          <p:cNvPr id="62466" name="Group 3"/>
          <p:cNvGrpSpPr>
            <a:grpSpLocks/>
          </p:cNvGrpSpPr>
          <p:nvPr/>
        </p:nvGrpSpPr>
        <p:grpSpPr bwMode="auto">
          <a:xfrm>
            <a:off x="152400" y="2057400"/>
            <a:ext cx="8839200" cy="228600"/>
            <a:chOff x="96" y="1296"/>
            <a:chExt cx="5568" cy="144"/>
          </a:xfrm>
        </p:grpSpPr>
        <p:sp>
          <p:nvSpPr>
            <p:cNvPr id="2247684" name="Rectangle 4"/>
            <p:cNvSpPr>
              <a:spLocks noChangeArrowheads="1"/>
            </p:cNvSpPr>
            <p:nvPr/>
          </p:nvSpPr>
          <p:spPr bwMode="auto">
            <a:xfrm>
              <a:off x="1536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85" name="Rectangle 5"/>
            <p:cNvSpPr>
              <a:spLocks noChangeArrowheads="1"/>
            </p:cNvSpPr>
            <p:nvPr/>
          </p:nvSpPr>
          <p:spPr bwMode="auto">
            <a:xfrm>
              <a:off x="1632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86" name="Rectangle 6"/>
            <p:cNvSpPr>
              <a:spLocks noChangeArrowheads="1"/>
            </p:cNvSpPr>
            <p:nvPr/>
          </p:nvSpPr>
          <p:spPr bwMode="auto">
            <a:xfrm>
              <a:off x="1728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87" name="Rectangle 7"/>
            <p:cNvSpPr>
              <a:spLocks noChangeArrowheads="1"/>
            </p:cNvSpPr>
            <p:nvPr/>
          </p:nvSpPr>
          <p:spPr bwMode="auto">
            <a:xfrm>
              <a:off x="1824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88" name="Rectangle 8"/>
            <p:cNvSpPr>
              <a:spLocks noChangeArrowheads="1"/>
            </p:cNvSpPr>
            <p:nvPr/>
          </p:nvSpPr>
          <p:spPr bwMode="auto">
            <a:xfrm>
              <a:off x="2016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89" name="Rectangle 9"/>
            <p:cNvSpPr>
              <a:spLocks noChangeArrowheads="1"/>
            </p:cNvSpPr>
            <p:nvPr/>
          </p:nvSpPr>
          <p:spPr bwMode="auto">
            <a:xfrm>
              <a:off x="96" y="129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Pull-down 1</a:t>
              </a:r>
            </a:p>
          </p:txBody>
        </p:sp>
        <p:sp>
          <p:nvSpPr>
            <p:cNvPr id="2247690" name="Rectangle 10"/>
            <p:cNvSpPr>
              <a:spLocks noChangeArrowheads="1"/>
            </p:cNvSpPr>
            <p:nvPr/>
          </p:nvSpPr>
          <p:spPr bwMode="auto">
            <a:xfrm>
              <a:off x="2208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1" name="Rectangle 11"/>
            <p:cNvSpPr>
              <a:spLocks noChangeArrowheads="1"/>
            </p:cNvSpPr>
            <p:nvPr/>
          </p:nvSpPr>
          <p:spPr bwMode="auto">
            <a:xfrm>
              <a:off x="2592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92" name="Rectangle 12"/>
            <p:cNvSpPr>
              <a:spLocks noChangeArrowheads="1"/>
            </p:cNvSpPr>
            <p:nvPr/>
          </p:nvSpPr>
          <p:spPr bwMode="auto">
            <a:xfrm>
              <a:off x="2688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3" name="Rectangle 13"/>
            <p:cNvSpPr>
              <a:spLocks noChangeArrowheads="1"/>
            </p:cNvSpPr>
            <p:nvPr/>
          </p:nvSpPr>
          <p:spPr bwMode="auto">
            <a:xfrm>
              <a:off x="3360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4" name="Rectangle 14"/>
            <p:cNvSpPr>
              <a:spLocks noChangeArrowheads="1"/>
            </p:cNvSpPr>
            <p:nvPr/>
          </p:nvSpPr>
          <p:spPr bwMode="auto">
            <a:xfrm>
              <a:off x="3456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5" name="Rectangle 15"/>
            <p:cNvSpPr>
              <a:spLocks noChangeArrowheads="1"/>
            </p:cNvSpPr>
            <p:nvPr/>
          </p:nvSpPr>
          <p:spPr bwMode="auto">
            <a:xfrm>
              <a:off x="1344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6" name="Rectangle 16"/>
            <p:cNvSpPr>
              <a:spLocks noChangeArrowheads="1"/>
            </p:cNvSpPr>
            <p:nvPr/>
          </p:nvSpPr>
          <p:spPr bwMode="auto">
            <a:xfrm>
              <a:off x="2112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7" name="Rectangle 17"/>
            <p:cNvSpPr>
              <a:spLocks noChangeArrowheads="1"/>
            </p:cNvSpPr>
            <p:nvPr/>
          </p:nvSpPr>
          <p:spPr bwMode="auto">
            <a:xfrm>
              <a:off x="5568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8" name="Rectangle 18"/>
            <p:cNvSpPr>
              <a:spLocks noChangeArrowheads="1"/>
            </p:cNvSpPr>
            <p:nvPr/>
          </p:nvSpPr>
          <p:spPr bwMode="auto">
            <a:xfrm>
              <a:off x="3552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9" name="Rectangle 19"/>
            <p:cNvSpPr>
              <a:spLocks noChangeArrowheads="1"/>
            </p:cNvSpPr>
            <p:nvPr/>
          </p:nvSpPr>
          <p:spPr bwMode="auto">
            <a:xfrm>
              <a:off x="2880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</p:grpSp>
      <p:graphicFrame>
        <p:nvGraphicFramePr>
          <p:cNvPr id="62467" name="Object 20"/>
          <p:cNvGraphicFramePr>
            <a:graphicFrameLocks noChangeAspect="1"/>
          </p:cNvGraphicFramePr>
          <p:nvPr/>
        </p:nvGraphicFramePr>
        <p:xfrm>
          <a:off x="4114800" y="2514600"/>
          <a:ext cx="9144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5" r:id="rId4" imgW="482391" imgH="393529" progId="Equation.DSMT4">
                  <p:embed/>
                </p:oleObj>
              </mc:Choice>
              <mc:Fallback>
                <p:oleObj r:id="rId4" imgW="482391" imgH="39352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14600"/>
                        <a:ext cx="9144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21"/>
          <p:cNvGraphicFramePr>
            <a:graphicFrameLocks noChangeAspect="1"/>
          </p:cNvGraphicFramePr>
          <p:nvPr/>
        </p:nvGraphicFramePr>
        <p:xfrm>
          <a:off x="4114800" y="3673475"/>
          <a:ext cx="9286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6" r:id="rId6" imgW="482391" imgH="393529" progId="Equation.DSMT4">
                  <p:embed/>
                </p:oleObj>
              </mc:Choice>
              <mc:Fallback>
                <p:oleObj r:id="rId6" imgW="482391" imgH="393529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73475"/>
                        <a:ext cx="9286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469" name="Group 22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2484" name="Group 23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7704" name="Rectangle 24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5" name="Rectangle 25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6" name="Rectangle 26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7" name="Rectangle 27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8" name="Rectangle 28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9" name="Rectangle 29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0" name="Rectangle 30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1" name="Rectangle 31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2" name="Rectangle 32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3" name="Rectangle 33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14" name="Rectangle 34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15" name="Rectangle 35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16" name="Rectangle 36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17" name="Rectangle 37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18" name="Rectangle 38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19" name="Rectangle 39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20" name="Rectangle 40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21" name="Rectangle 41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2" name="Rectangle 42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3" name="Rectangle 43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4" name="Rectangle 44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5" name="Rectangle 45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26" name="Rectangle 46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27" name="Rectangle 47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28" name="Rectangle 48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29" name="Rectangle 49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30" name="Rectangle 50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31" name="Rectangle 51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2" name="Rectangle 52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3" name="Rectangle 53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4" name="Rectangle 54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5" name="Rectangle 55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6" name="Rectangle 56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7" name="Rectangle 57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8" name="Rectangle 58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39" name="Rectangle 59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0" name="Rectangle 60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1" name="Rectangle 61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2" name="Rectangle 62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3" name="Rectangle 63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4" name="Rectangle 64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5" name="Rectangle 65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6" name="Rectangle 66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7" name="Rectangle 67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8" name="Rectangle 68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9" name="Rectangle 69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2485" name="Group 70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7751" name="Rectangle 71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52" name="Rectangle 72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53" name="Rectangle 73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54" name="Rectangle 74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55" name="Rectangle 75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56" name="Rectangle 76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57" name="Rectangle 77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58" name="Rectangle 78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59" name="Rectangle 79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60" name="Rectangle 80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61" name="Rectangle 81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62" name="Rectangle 82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63" name="Rectangle 83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64" name="Rectangle 84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65" name="Rectangle 85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66" name="Rectangle 86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67" name="Rectangle 87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68" name="Rectangle 88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69" name="Rectangle 89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70" name="Rectangle 90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71" name="Rectangle 91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72" name="Rectangle 92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73" name="Rectangle 93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74" name="Rectangle 94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75" name="Rectangle 95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76" name="Rectangle 96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77" name="Rectangle 97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78" name="Rectangle 98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79" name="Rectangle 99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80" name="Rectangle 100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81" name="Rectangle 101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82" name="Rectangle 102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83" name="Rectangle 103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84" name="Rectangle 104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85" name="Rectangle 105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86" name="Rectangle 10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87" name="Rectangle 107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88" name="Rectangle 108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89" name="Rectangle 109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90" name="Rectangle 110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91" name="Rectangle 111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92" name="Rectangle 112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93" name="Rectangle 113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94" name="Rectangle 114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95" name="Rectangle 115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96" name="Rectangle 116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2470" name="Group 117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7798" name="Rectangle 118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799" name="Rectangle 119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800" name="Rectangle 120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7801" name="Rectangle 121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7802" name="Rectangle 122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803" name="Rectangle 123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804" name="Rectangle 124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7805" name="Rectangle 125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2471" name="Group 126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7807" name="Rectangle 127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2475" name="Picture 128" descr="net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2472" name="Object 129"/>
          <p:cNvGraphicFramePr>
            <a:graphicFrameLocks noChangeAspect="1"/>
          </p:cNvGraphicFramePr>
          <p:nvPr/>
        </p:nvGraphicFramePr>
        <p:xfrm>
          <a:off x="1981200" y="3709988"/>
          <a:ext cx="19812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7" r:id="rId9" imgW="1308100" imgH="469900" progId="Equation.DSMT4">
                  <p:embed/>
                </p:oleObj>
              </mc:Choice>
              <mc:Fallback>
                <p:oleObj r:id="rId9" imgW="1308100" imgH="46990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09988"/>
                        <a:ext cx="19812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130"/>
          <p:cNvGraphicFramePr>
            <a:graphicFrameLocks noChangeAspect="1"/>
          </p:cNvGraphicFramePr>
          <p:nvPr/>
        </p:nvGraphicFramePr>
        <p:xfrm>
          <a:off x="2024063" y="2544763"/>
          <a:ext cx="20145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8" r:id="rId11" imgW="1282700" imgH="469900" progId="Equation.DSMT4">
                  <p:embed/>
                </p:oleObj>
              </mc:Choice>
              <mc:Fallback>
                <p:oleObj r:id="rId11" imgW="1282700" imgH="469900" progId="Equation.DSMT4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44763"/>
                        <a:ext cx="20145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Calculating Likelihood Ratios</a:t>
            </a:r>
          </a:p>
        </p:txBody>
      </p:sp>
      <p:sp>
        <p:nvSpPr>
          <p:cNvPr id="2249731" name="Rectangle 3"/>
          <p:cNvSpPr>
            <a:spLocks noChangeArrowheads="1"/>
          </p:cNvSpPr>
          <p:nvPr/>
        </p:nvSpPr>
        <p:spPr bwMode="auto">
          <a:xfrm>
            <a:off x="22860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2" name="Rectangle 4"/>
          <p:cNvSpPr>
            <a:spLocks noChangeArrowheads="1"/>
          </p:cNvSpPr>
          <p:nvPr/>
        </p:nvSpPr>
        <p:spPr bwMode="auto">
          <a:xfrm>
            <a:off x="30480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3" name="Rectangle 5"/>
          <p:cNvSpPr>
            <a:spLocks noChangeArrowheads="1"/>
          </p:cNvSpPr>
          <p:nvPr/>
        </p:nvSpPr>
        <p:spPr bwMode="auto">
          <a:xfrm>
            <a:off x="152400" y="2057400"/>
            <a:ext cx="198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Pull-down 1</a:t>
            </a:r>
          </a:p>
        </p:txBody>
      </p:sp>
      <p:sp>
        <p:nvSpPr>
          <p:cNvPr id="2249734" name="Rectangle 6"/>
          <p:cNvSpPr>
            <a:spLocks noChangeArrowheads="1"/>
          </p:cNvSpPr>
          <p:nvPr/>
        </p:nvSpPr>
        <p:spPr bwMode="auto">
          <a:xfrm>
            <a:off x="36576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5" name="Rectangle 7"/>
          <p:cNvSpPr>
            <a:spLocks noChangeArrowheads="1"/>
          </p:cNvSpPr>
          <p:nvPr/>
        </p:nvSpPr>
        <p:spPr bwMode="auto">
          <a:xfrm>
            <a:off x="38100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36" name="Rectangle 8"/>
          <p:cNvSpPr>
            <a:spLocks noChangeArrowheads="1"/>
          </p:cNvSpPr>
          <p:nvPr/>
        </p:nvSpPr>
        <p:spPr bwMode="auto">
          <a:xfrm>
            <a:off x="39624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7" name="Rectangle 9"/>
          <p:cNvSpPr>
            <a:spLocks noChangeArrowheads="1"/>
          </p:cNvSpPr>
          <p:nvPr/>
        </p:nvSpPr>
        <p:spPr bwMode="auto">
          <a:xfrm>
            <a:off x="4419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38" name="Rectangle 10"/>
          <p:cNvSpPr>
            <a:spLocks noChangeArrowheads="1"/>
          </p:cNvSpPr>
          <p:nvPr/>
        </p:nvSpPr>
        <p:spPr bwMode="auto">
          <a:xfrm>
            <a:off x="47244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9" name="Rectangle 11"/>
          <p:cNvSpPr>
            <a:spLocks noChangeArrowheads="1"/>
          </p:cNvSpPr>
          <p:nvPr/>
        </p:nvSpPr>
        <p:spPr bwMode="auto">
          <a:xfrm>
            <a:off x="48768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0" name="Rectangle 12"/>
          <p:cNvSpPr>
            <a:spLocks noChangeArrowheads="1"/>
          </p:cNvSpPr>
          <p:nvPr/>
        </p:nvSpPr>
        <p:spPr bwMode="auto">
          <a:xfrm>
            <a:off x="5181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1" name="Rectangle 13"/>
          <p:cNvSpPr>
            <a:spLocks noChangeArrowheads="1"/>
          </p:cNvSpPr>
          <p:nvPr/>
        </p:nvSpPr>
        <p:spPr bwMode="auto">
          <a:xfrm>
            <a:off x="50292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2" name="Rectangle 14"/>
          <p:cNvSpPr>
            <a:spLocks noChangeArrowheads="1"/>
          </p:cNvSpPr>
          <p:nvPr/>
        </p:nvSpPr>
        <p:spPr bwMode="auto">
          <a:xfrm>
            <a:off x="57912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3" name="Rectangle 15"/>
          <p:cNvSpPr>
            <a:spLocks noChangeArrowheads="1"/>
          </p:cNvSpPr>
          <p:nvPr/>
        </p:nvSpPr>
        <p:spPr bwMode="auto">
          <a:xfrm>
            <a:off x="60960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4" name="Rectangle 16"/>
          <p:cNvSpPr>
            <a:spLocks noChangeArrowheads="1"/>
          </p:cNvSpPr>
          <p:nvPr/>
        </p:nvSpPr>
        <p:spPr bwMode="auto">
          <a:xfrm>
            <a:off x="62484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5" name="Rectangle 17"/>
          <p:cNvSpPr>
            <a:spLocks noChangeArrowheads="1"/>
          </p:cNvSpPr>
          <p:nvPr/>
        </p:nvSpPr>
        <p:spPr bwMode="auto">
          <a:xfrm>
            <a:off x="64008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6" name="Rectangle 18"/>
          <p:cNvSpPr>
            <a:spLocks noChangeArrowheads="1"/>
          </p:cNvSpPr>
          <p:nvPr/>
        </p:nvSpPr>
        <p:spPr bwMode="auto">
          <a:xfrm>
            <a:off x="59436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7" name="Rectangle 19"/>
          <p:cNvSpPr>
            <a:spLocks noChangeArrowheads="1"/>
          </p:cNvSpPr>
          <p:nvPr/>
        </p:nvSpPr>
        <p:spPr bwMode="auto">
          <a:xfrm>
            <a:off x="6705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8" name="Rectangle 20"/>
          <p:cNvSpPr>
            <a:spLocks noChangeArrowheads="1"/>
          </p:cNvSpPr>
          <p:nvPr/>
        </p:nvSpPr>
        <p:spPr bwMode="auto">
          <a:xfrm>
            <a:off x="68580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9" name="Rectangle 21"/>
          <p:cNvSpPr>
            <a:spLocks noChangeArrowheads="1"/>
          </p:cNvSpPr>
          <p:nvPr/>
        </p:nvSpPr>
        <p:spPr bwMode="auto">
          <a:xfrm>
            <a:off x="70104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0" name="Rectangle 22"/>
          <p:cNvSpPr>
            <a:spLocks noChangeArrowheads="1"/>
          </p:cNvSpPr>
          <p:nvPr/>
        </p:nvSpPr>
        <p:spPr bwMode="auto">
          <a:xfrm>
            <a:off x="71628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1" name="Rectangle 23"/>
          <p:cNvSpPr>
            <a:spLocks noChangeArrowheads="1"/>
          </p:cNvSpPr>
          <p:nvPr/>
        </p:nvSpPr>
        <p:spPr bwMode="auto">
          <a:xfrm>
            <a:off x="7467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2" name="Rectangle 24"/>
          <p:cNvSpPr>
            <a:spLocks noChangeArrowheads="1"/>
          </p:cNvSpPr>
          <p:nvPr/>
        </p:nvSpPr>
        <p:spPr bwMode="auto">
          <a:xfrm>
            <a:off x="76200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53" name="Rectangle 25"/>
          <p:cNvSpPr>
            <a:spLocks noChangeArrowheads="1"/>
          </p:cNvSpPr>
          <p:nvPr/>
        </p:nvSpPr>
        <p:spPr bwMode="auto">
          <a:xfrm>
            <a:off x="77724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4" name="Rectangle 26"/>
          <p:cNvSpPr>
            <a:spLocks noChangeArrowheads="1"/>
          </p:cNvSpPr>
          <p:nvPr/>
        </p:nvSpPr>
        <p:spPr bwMode="auto">
          <a:xfrm>
            <a:off x="80772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5" name="Rectangle 27"/>
          <p:cNvSpPr>
            <a:spLocks noChangeArrowheads="1"/>
          </p:cNvSpPr>
          <p:nvPr/>
        </p:nvSpPr>
        <p:spPr bwMode="auto">
          <a:xfrm>
            <a:off x="8229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6" name="Rectangle 28"/>
          <p:cNvSpPr>
            <a:spLocks noChangeArrowheads="1"/>
          </p:cNvSpPr>
          <p:nvPr/>
        </p:nvSpPr>
        <p:spPr bwMode="auto">
          <a:xfrm>
            <a:off x="85344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7" name="Rectangle 29"/>
          <p:cNvSpPr>
            <a:spLocks noChangeArrowheads="1"/>
          </p:cNvSpPr>
          <p:nvPr/>
        </p:nvSpPr>
        <p:spPr bwMode="auto">
          <a:xfrm>
            <a:off x="21336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58" name="Rectangle 30"/>
          <p:cNvSpPr>
            <a:spLocks noChangeArrowheads="1"/>
          </p:cNvSpPr>
          <p:nvPr/>
        </p:nvSpPr>
        <p:spPr bwMode="auto">
          <a:xfrm>
            <a:off x="3352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59" name="Rectangle 31"/>
          <p:cNvSpPr>
            <a:spLocks noChangeArrowheads="1"/>
          </p:cNvSpPr>
          <p:nvPr/>
        </p:nvSpPr>
        <p:spPr bwMode="auto">
          <a:xfrm>
            <a:off x="7924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0" name="Rectangle 32"/>
          <p:cNvSpPr>
            <a:spLocks noChangeArrowheads="1"/>
          </p:cNvSpPr>
          <p:nvPr/>
        </p:nvSpPr>
        <p:spPr bwMode="auto">
          <a:xfrm>
            <a:off x="83820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1" name="Rectangle 33"/>
          <p:cNvSpPr>
            <a:spLocks noChangeArrowheads="1"/>
          </p:cNvSpPr>
          <p:nvPr/>
        </p:nvSpPr>
        <p:spPr bwMode="auto">
          <a:xfrm>
            <a:off x="88392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2" name="Rectangle 34"/>
          <p:cNvSpPr>
            <a:spLocks noChangeArrowheads="1"/>
          </p:cNvSpPr>
          <p:nvPr/>
        </p:nvSpPr>
        <p:spPr bwMode="auto">
          <a:xfrm>
            <a:off x="8686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3" name="Rectangle 35"/>
          <p:cNvSpPr>
            <a:spLocks noChangeArrowheads="1"/>
          </p:cNvSpPr>
          <p:nvPr/>
        </p:nvSpPr>
        <p:spPr bwMode="auto">
          <a:xfrm>
            <a:off x="73152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4" name="Rectangle 36"/>
          <p:cNvSpPr>
            <a:spLocks noChangeArrowheads="1"/>
          </p:cNvSpPr>
          <p:nvPr/>
        </p:nvSpPr>
        <p:spPr bwMode="auto">
          <a:xfrm>
            <a:off x="65532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5" name="Rectangle 37"/>
          <p:cNvSpPr>
            <a:spLocks noChangeArrowheads="1"/>
          </p:cNvSpPr>
          <p:nvPr/>
        </p:nvSpPr>
        <p:spPr bwMode="auto">
          <a:xfrm>
            <a:off x="5638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6" name="Rectangle 38"/>
          <p:cNvSpPr>
            <a:spLocks noChangeArrowheads="1"/>
          </p:cNvSpPr>
          <p:nvPr/>
        </p:nvSpPr>
        <p:spPr bwMode="auto">
          <a:xfrm>
            <a:off x="45720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graphicFrame>
        <p:nvGraphicFramePr>
          <p:cNvPr id="64550" name="Object 39"/>
          <p:cNvGraphicFramePr>
            <a:graphicFrameLocks noChangeAspect="1"/>
          </p:cNvGraphicFramePr>
          <p:nvPr/>
        </p:nvGraphicFramePr>
        <p:xfrm>
          <a:off x="4114800" y="25146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2" r:id="rId4" imgW="545863" imgH="393529" progId="Equation.DSMT4">
                  <p:embed/>
                </p:oleObj>
              </mc:Choice>
              <mc:Fallback>
                <p:oleObj r:id="rId4" imgW="545863" imgH="393529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146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1" name="Object 40"/>
          <p:cNvGraphicFramePr>
            <a:graphicFrameLocks noChangeAspect="1"/>
          </p:cNvGraphicFramePr>
          <p:nvPr/>
        </p:nvGraphicFramePr>
        <p:xfrm>
          <a:off x="4114800" y="3657600"/>
          <a:ext cx="9906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3" r:id="rId6" imgW="558558" imgH="393529" progId="Equation.DSMT4">
                  <p:embed/>
                </p:oleObj>
              </mc:Choice>
              <mc:Fallback>
                <p:oleObj r:id="rId6" imgW="558558" imgH="393529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9906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552" name="Group 41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4617" name="Group 42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9771" name="Rectangle 43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2" name="Rectangle 44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3" name="Rectangle 45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4" name="Rectangle 46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5" name="Rectangle 47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6" name="Rectangle 48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7" name="Rectangle 49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8" name="Rectangle 50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9" name="Rectangle 51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80" name="Rectangle 52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781" name="Rectangle 53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782" name="Rectangle 54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783" name="Rectangle 55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4" name="Rectangle 56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5" name="Rectangle 57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6" name="Rectangle 58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7" name="Rectangle 59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8" name="Rectangle 60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89" name="Rectangle 61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90" name="Rectangle 62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91" name="Rectangle 63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92" name="Rectangle 64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793" name="Rectangle 65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794" name="Rectangle 66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795" name="Rectangle 67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796" name="Rectangle 68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797" name="Rectangle 69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798" name="Rectangle 70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799" name="Rectangle 71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0" name="Rectangle 72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1" name="Rectangle 73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2" name="Rectangle 74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3" name="Rectangle 75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4" name="Rectangle 76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5" name="Rectangle 77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6" name="Rectangle 78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7" name="Rectangle 79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8" name="Rectangle 80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9" name="Rectangle 81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10" name="Rectangle 82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11" name="Rectangle 83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2" name="Rectangle 84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3" name="Rectangle 85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4" name="Rectangle 86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5" name="Rectangle 87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6" name="Rectangle 88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4618" name="Group 89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9818" name="Rectangle 90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19" name="Rectangle 91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20" name="Rectangle 92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21" name="Rectangle 93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22" name="Rectangle 94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23" name="Rectangle 95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24" name="Rectangle 96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25" name="Rectangle 97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26" name="Rectangle 98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27" name="Rectangle 99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28" name="Rectangle 100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29" name="Rectangle 101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30" name="Rectangle 102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31" name="Rectangle 103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32" name="Rectangle 104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33" name="Rectangle 105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34" name="Rectangle 106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35" name="Rectangle 107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36" name="Rectangle 108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37" name="Rectangle 109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38" name="Rectangle 110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39" name="Rectangle 111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40" name="Rectangle 112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41" name="Rectangle 113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42" name="Rectangle 114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43" name="Rectangle 115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44" name="Rectangle 116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45" name="Rectangle 117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46" name="Rectangle 118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47" name="Rectangle 119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48" name="Rectangle 120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49" name="Rectangle 121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50" name="Rectangle 122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51" name="Rectangle 123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52" name="Rectangle 124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53" name="Rectangle 125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54" name="Rectangle 126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55" name="Rectangle 127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56" name="Rectangle 128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57" name="Rectangle 129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58" name="Rectangle 130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59" name="Rectangle 131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60" name="Rectangle 132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61" name="Rectangle 133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62" name="Rectangle 134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63" name="Rectangle 135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4553" name="Group 136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9865" name="Rectangle 137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66" name="Rectangle 138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67" name="Rectangle 139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9868" name="Rectangle 140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9869" name="Rectangle 141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70" name="Rectangle 142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71" name="Rectangle 143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9872" name="Rectangle 144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4554" name="Group 145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9874" name="Rectangle 146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4608" name="Picture 147" descr="net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49876" name="Group 148"/>
          <p:cNvGrpSpPr>
            <a:grpSpLocks/>
          </p:cNvGrpSpPr>
          <p:nvPr/>
        </p:nvGrpSpPr>
        <p:grpSpPr bwMode="auto">
          <a:xfrm>
            <a:off x="152400" y="2057400"/>
            <a:ext cx="8839200" cy="2209800"/>
            <a:chOff x="96" y="1296"/>
            <a:chExt cx="5568" cy="1392"/>
          </a:xfrm>
        </p:grpSpPr>
        <p:sp>
          <p:nvSpPr>
            <p:cNvPr id="2249877" name="Text Box 149"/>
            <p:cNvSpPr txBox="1">
              <a:spLocks noChangeArrowheads="1"/>
            </p:cNvSpPr>
            <p:nvPr/>
          </p:nvSpPr>
          <p:spPr bwMode="auto">
            <a:xfrm>
              <a:off x="3216" y="1680"/>
              <a:ext cx="5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>
                  <a:latin typeface="Times New Roman" charset="0"/>
                  <a:cs typeface="+mn-cs"/>
                </a:rPr>
                <a:t>=1.34</a:t>
              </a:r>
            </a:p>
          </p:txBody>
        </p:sp>
        <p:grpSp>
          <p:nvGrpSpPr>
            <p:cNvPr id="64559" name="Group 150"/>
            <p:cNvGrpSpPr>
              <a:grpSpLocks/>
            </p:cNvGrpSpPr>
            <p:nvPr/>
          </p:nvGrpSpPr>
          <p:grpSpPr bwMode="auto">
            <a:xfrm>
              <a:off x="96" y="1296"/>
              <a:ext cx="5568" cy="144"/>
              <a:chOff x="96" y="1728"/>
              <a:chExt cx="5568" cy="144"/>
            </a:xfrm>
          </p:grpSpPr>
          <p:sp>
            <p:nvSpPr>
              <p:cNvPr id="2249879" name="Rectangle 151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0" name="Rectangle 152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1" name="Rectangle 153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82" name="Rectangle 154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3" name="Rectangle 155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84" name="Rectangle 156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5" name="Rectangle 157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86" name="Rectangle 158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49887" name="Rectangle 159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8" name="Rectangle 160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9" name="Rectangle 161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0" name="Rectangle 162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1" name="Rectangle 163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2" name="Rectangle 164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3" name="Rectangle 165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4" name="Rectangle 166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5" name="Rectangle 167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6" name="Rectangle 168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7" name="Rectangle 169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8" name="Rectangle 170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9" name="Rectangle 171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0" name="Rectangle 172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1" name="Rectangle 173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2" name="Rectangle 174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3" name="Rectangle 175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4" name="Rectangle 176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5" name="Rectangle 177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6" name="Rectangle 178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7" name="Rectangle 179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8" name="Rectangle 180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9" name="Rectangle 181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0" name="Rectangle 182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11" name="Rectangle 183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2" name="Rectangle 184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3" name="Rectangle 185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4" name="Rectangle 186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5" name="Rectangle 187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6" name="Rectangle 188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7" name="Rectangle 189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8" name="Rectangle 190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9" name="Rectangle 191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0" name="Rectangle 192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1" name="Rectangle 193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2" name="Rectangle 194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3" name="Rectangle 195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4" name="Rectangle 196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sp>
          <p:nvSpPr>
            <p:cNvPr id="2249925" name="Text Box 197"/>
            <p:cNvSpPr txBox="1">
              <a:spLocks noChangeArrowheads="1"/>
            </p:cNvSpPr>
            <p:nvPr/>
          </p:nvSpPr>
          <p:spPr bwMode="auto">
            <a:xfrm>
              <a:off x="3216" y="2400"/>
              <a:ext cx="5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>
                  <a:latin typeface="Times New Roman" charset="0"/>
                  <a:cs typeface="+mn-cs"/>
                </a:rPr>
                <a:t>=0.70</a:t>
              </a:r>
            </a:p>
          </p:txBody>
        </p:sp>
      </p:grpSp>
      <p:graphicFrame>
        <p:nvGraphicFramePr>
          <p:cNvPr id="64556" name="Object 198"/>
          <p:cNvGraphicFramePr>
            <a:graphicFrameLocks noChangeAspect="1"/>
          </p:cNvGraphicFramePr>
          <p:nvPr/>
        </p:nvGraphicFramePr>
        <p:xfrm>
          <a:off x="1981200" y="3709988"/>
          <a:ext cx="19812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4" r:id="rId9" imgW="1308100" imgH="469900" progId="Equation.DSMT4">
                  <p:embed/>
                </p:oleObj>
              </mc:Choice>
              <mc:Fallback>
                <p:oleObj r:id="rId9" imgW="1308100" imgH="469900" progId="Equation.DSMT4">
                  <p:embed/>
                  <p:pic>
                    <p:nvPicPr>
                      <p:cNvPr id="0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09988"/>
                        <a:ext cx="19812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7" name="Object 199"/>
          <p:cNvGraphicFramePr>
            <a:graphicFrameLocks noChangeAspect="1"/>
          </p:cNvGraphicFramePr>
          <p:nvPr/>
        </p:nvGraphicFramePr>
        <p:xfrm>
          <a:off x="2024063" y="2544763"/>
          <a:ext cx="20145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5" r:id="rId11" imgW="1282700" imgH="469900" progId="Equation.DSMT4">
                  <p:embed/>
                </p:oleObj>
              </mc:Choice>
              <mc:Fallback>
                <p:oleObj r:id="rId11" imgW="1282700" imgH="469900" progId="Equation.DSMT4">
                  <p:embed/>
                  <p:pic>
                    <p:nvPicPr>
                      <p:cNvPr id="0" name="Object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44763"/>
                        <a:ext cx="20145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Calculating Likelihood Ratios</a:t>
            </a:r>
          </a:p>
        </p:txBody>
      </p:sp>
      <p:grpSp>
        <p:nvGrpSpPr>
          <p:cNvPr id="66562" name="Group 3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6934" name="Group 4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51781" name="Rectangle 5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2" name="Rectangle 6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3" name="Rectangle 7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4" name="Rectangle 8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5" name="Rectangle 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6" name="Rectangle 10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7" name="Rectangle 11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8" name="Rectangle 12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9" name="Rectangle 13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90" name="Rectangle 14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791" name="Rectangle 15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792" name="Rectangle 16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793" name="Rectangle 17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4" name="Rectangle 18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5" name="Rectangle 19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6" name="Rectangle 20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7" name="Rectangle 21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8" name="Rectangle 22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799" name="Rectangle 23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00" name="Rectangle 24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01" name="Rectangle 25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02" name="Rectangle 26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03" name="Rectangle 27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04" name="Rectangle 28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05" name="Rectangle 29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06" name="Rectangle 30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07" name="Rectangle 31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08" name="Rectangle 32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09" name="Rectangle 33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0" name="Rectangle 34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1" name="Rectangle 35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2" name="Rectangle 36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3" name="Rectangle 37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4" name="Rectangle 38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5" name="Rectangle 39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6" name="Rectangle 40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7" name="Rectangle 41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8" name="Rectangle 42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9" name="Rectangle 43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20" name="Rectangle 44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21" name="Rectangle 45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2" name="Rectangle 46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3" name="Rectangle 47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4" name="Rectangle 48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5" name="Rectangle 49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6" name="Rectangle 50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6935" name="Group 51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51828" name="Rectangle 52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29" name="Rectangle 53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30" name="Rectangle 54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31" name="Rectangle 55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32" name="Rectangle 5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33" name="Rectangle 57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34" name="Rectangle 58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35" name="Rectangle 59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36" name="Rectangle 60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37" name="Rectangle 61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38" name="Rectangle 62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39" name="Rectangle 63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40" name="Rectangle 64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41" name="Rectangle 65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42" name="Rectangle 66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43" name="Rectangle 67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44" name="Rectangle 68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45" name="Rectangle 69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46" name="Rectangle 70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47" name="Rectangle 71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48" name="Rectangle 72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49" name="Rectangle 73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50" name="Rectangle 74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51" name="Rectangle 75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52" name="Rectangle 76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53" name="Rectangle 77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54" name="Rectangle 78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55" name="Rectangle 79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56" name="Rectangle 80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57" name="Rectangle 81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58" name="Rectangle 82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59" name="Rectangle 83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60" name="Rectangle 8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61" name="Rectangle 85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62" name="Rectangle 86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63" name="Rectangle 87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64" name="Rectangle 88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65" name="Rectangle 89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66" name="Rectangle 90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67" name="Rectangle 91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68" name="Rectangle 92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69" name="Rectangle 93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70" name="Rectangle 94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71" name="Rectangle 95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72" name="Rectangle 96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73" name="Rectangle 97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6563" name="Group 98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51875" name="Rectangle 99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76" name="Rectangle 100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77" name="Rectangle 101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51878" name="Rectangle 102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51879" name="Rectangle 103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80" name="Rectangle 104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81" name="Rectangle 105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51882" name="Rectangle 106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6564" name="Group 107"/>
          <p:cNvGrpSpPr>
            <a:grpSpLocks/>
          </p:cNvGrpSpPr>
          <p:nvPr/>
        </p:nvGrpSpPr>
        <p:grpSpPr bwMode="auto">
          <a:xfrm>
            <a:off x="152400" y="3733800"/>
            <a:ext cx="6934200" cy="1600200"/>
            <a:chOff x="96" y="2352"/>
            <a:chExt cx="4368" cy="1008"/>
          </a:xfrm>
        </p:grpSpPr>
        <p:grpSp>
          <p:nvGrpSpPr>
            <p:cNvPr id="66898" name="Group 108"/>
            <p:cNvGrpSpPr>
              <a:grpSpLocks/>
            </p:cNvGrpSpPr>
            <p:nvPr/>
          </p:nvGrpSpPr>
          <p:grpSpPr bwMode="auto">
            <a:xfrm>
              <a:off x="96" y="2352"/>
              <a:ext cx="4368" cy="144"/>
              <a:chOff x="96" y="2352"/>
              <a:chExt cx="4368" cy="144"/>
            </a:xfrm>
          </p:grpSpPr>
          <p:sp>
            <p:nvSpPr>
              <p:cNvPr id="2251885" name="Rectangle 109"/>
              <p:cNvSpPr>
                <a:spLocks noChangeArrowheads="1"/>
              </p:cNvSpPr>
              <p:nvPr/>
            </p:nvSpPr>
            <p:spPr bwMode="auto">
              <a:xfrm>
                <a:off x="96" y="235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51886" name="Rectangle 110"/>
              <p:cNvSpPr>
                <a:spLocks noChangeArrowheads="1"/>
              </p:cNvSpPr>
              <p:nvPr/>
            </p:nvSpPr>
            <p:spPr bwMode="auto">
              <a:xfrm>
                <a:off x="1344" y="2352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 </a:t>
                </a:r>
                <a:r>
                  <a:rPr lang="en-US" sz="1400" b="0">
                    <a:cs typeface="+mn-cs"/>
                  </a:rPr>
                  <a:t>= (6/13) / (11/32)  = 1.34</a:t>
                </a:r>
              </a:p>
            </p:txBody>
          </p:sp>
          <p:sp>
            <p:nvSpPr>
              <p:cNvPr id="2251887" name="Rectangle 111"/>
              <p:cNvSpPr>
                <a:spLocks noChangeArrowheads="1"/>
              </p:cNvSpPr>
              <p:nvPr/>
            </p:nvSpPr>
            <p:spPr bwMode="auto">
              <a:xfrm>
                <a:off x="2880" y="2352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(4/13) / (14/32)   = 0.70</a:t>
                </a:r>
              </a:p>
            </p:txBody>
          </p:sp>
        </p:grpSp>
        <p:grpSp>
          <p:nvGrpSpPr>
            <p:cNvPr id="66899" name="Group 112"/>
            <p:cNvGrpSpPr>
              <a:grpSpLocks/>
            </p:cNvGrpSpPr>
            <p:nvPr/>
          </p:nvGrpSpPr>
          <p:grpSpPr bwMode="auto">
            <a:xfrm>
              <a:off x="96" y="2496"/>
              <a:ext cx="4368" cy="144"/>
              <a:chOff x="96" y="2496"/>
              <a:chExt cx="4368" cy="144"/>
            </a:xfrm>
          </p:grpSpPr>
          <p:sp>
            <p:nvSpPr>
              <p:cNvPr id="2251889" name="Rectangle 113"/>
              <p:cNvSpPr>
                <a:spLocks noChangeArrowheads="1"/>
              </p:cNvSpPr>
              <p:nvPr/>
            </p:nvSpPr>
            <p:spPr bwMode="auto">
              <a:xfrm>
                <a:off x="96" y="24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51890" name="Rectangle 114"/>
              <p:cNvSpPr>
                <a:spLocks noChangeArrowheads="1"/>
              </p:cNvSpPr>
              <p:nvPr/>
            </p:nvSpPr>
            <p:spPr bwMode="auto">
              <a:xfrm>
                <a:off x="1344" y="2496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(7/13) / (9/32)    = 1.91</a:t>
                </a:r>
              </a:p>
            </p:txBody>
          </p:sp>
          <p:sp>
            <p:nvSpPr>
              <p:cNvPr id="2251891" name="Rectangle 115"/>
              <p:cNvSpPr>
                <a:spLocks noChangeArrowheads="1"/>
              </p:cNvSpPr>
              <p:nvPr/>
            </p:nvSpPr>
            <p:spPr bwMode="auto">
              <a:xfrm>
                <a:off x="2880" y="2496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(16/32)   = 0.31</a:t>
                </a:r>
              </a:p>
            </p:txBody>
          </p:sp>
        </p:grpSp>
        <p:grpSp>
          <p:nvGrpSpPr>
            <p:cNvPr id="66900" name="Group 116"/>
            <p:cNvGrpSpPr>
              <a:grpSpLocks/>
            </p:cNvGrpSpPr>
            <p:nvPr/>
          </p:nvGrpSpPr>
          <p:grpSpPr bwMode="auto">
            <a:xfrm>
              <a:off x="96" y="2640"/>
              <a:ext cx="4368" cy="144"/>
              <a:chOff x="96" y="2640"/>
              <a:chExt cx="4368" cy="144"/>
            </a:xfrm>
          </p:grpSpPr>
          <p:sp>
            <p:nvSpPr>
              <p:cNvPr id="2251893" name="Rectangle 117"/>
              <p:cNvSpPr>
                <a:spLocks noChangeArrowheads="1"/>
              </p:cNvSpPr>
              <p:nvPr/>
            </p:nvSpPr>
            <p:spPr bwMode="auto">
              <a:xfrm>
                <a:off x="96" y="26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51894" name="Rectangle 118"/>
              <p:cNvSpPr>
                <a:spLocks noChangeArrowheads="1"/>
              </p:cNvSpPr>
              <p:nvPr/>
            </p:nvSpPr>
            <p:spPr bwMode="auto">
              <a:xfrm>
                <a:off x="1344" y="2640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(2/13) / (3/32)    = 1.64</a:t>
                </a:r>
              </a:p>
            </p:txBody>
          </p:sp>
          <p:sp>
            <p:nvSpPr>
              <p:cNvPr id="2251895" name="Rectangle 119"/>
              <p:cNvSpPr>
                <a:spLocks noChangeArrowheads="1"/>
              </p:cNvSpPr>
              <p:nvPr/>
            </p:nvSpPr>
            <p:spPr bwMode="auto">
              <a:xfrm>
                <a:off x="2880" y="2640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(2/32)     = 2.46</a:t>
                </a:r>
              </a:p>
            </p:txBody>
          </p:sp>
        </p:grpSp>
        <p:grpSp>
          <p:nvGrpSpPr>
            <p:cNvPr id="66901" name="Group 120"/>
            <p:cNvGrpSpPr>
              <a:grpSpLocks/>
            </p:cNvGrpSpPr>
            <p:nvPr/>
          </p:nvGrpSpPr>
          <p:grpSpPr bwMode="auto">
            <a:xfrm>
              <a:off x="96" y="2784"/>
              <a:ext cx="4368" cy="144"/>
              <a:chOff x="96" y="2784"/>
              <a:chExt cx="4368" cy="144"/>
            </a:xfrm>
          </p:grpSpPr>
          <p:sp>
            <p:nvSpPr>
              <p:cNvPr id="2251897" name="Rectangle 121"/>
              <p:cNvSpPr>
                <a:spLocks noChangeArrowheads="1"/>
              </p:cNvSpPr>
              <p:nvPr/>
            </p:nvSpPr>
            <p:spPr bwMode="auto">
              <a:xfrm>
                <a:off x="96" y="27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51898" name="Rectangle 122"/>
              <p:cNvSpPr>
                <a:spLocks noChangeArrowheads="1"/>
              </p:cNvSpPr>
              <p:nvPr/>
            </p:nvSpPr>
            <p:spPr bwMode="auto">
              <a:xfrm>
                <a:off x="1344" y="2784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(10/13) / (7/32)  = 3.52</a:t>
                </a:r>
              </a:p>
            </p:txBody>
          </p:sp>
          <p:sp>
            <p:nvSpPr>
              <p:cNvPr id="2251899" name="Rectangle 123"/>
              <p:cNvSpPr>
                <a:spLocks noChangeArrowheads="1"/>
              </p:cNvSpPr>
              <p:nvPr/>
            </p:nvSpPr>
            <p:spPr bwMode="auto">
              <a:xfrm>
                <a:off x="2880" y="2784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(0/13) / (3/32)     = 0</a:t>
                </a:r>
              </a:p>
            </p:txBody>
          </p:sp>
        </p:grpSp>
        <p:grpSp>
          <p:nvGrpSpPr>
            <p:cNvPr id="66902" name="Group 124"/>
            <p:cNvGrpSpPr>
              <a:grpSpLocks/>
            </p:cNvGrpSpPr>
            <p:nvPr/>
          </p:nvGrpSpPr>
          <p:grpSpPr bwMode="auto">
            <a:xfrm>
              <a:off x="96" y="2928"/>
              <a:ext cx="4368" cy="144"/>
              <a:chOff x="96" y="2928"/>
              <a:chExt cx="4368" cy="144"/>
            </a:xfrm>
          </p:grpSpPr>
          <p:sp>
            <p:nvSpPr>
              <p:cNvPr id="2251901" name="Rectangle 125"/>
              <p:cNvSpPr>
                <a:spLocks noChangeArrowheads="1"/>
              </p:cNvSpPr>
              <p:nvPr/>
            </p:nvSpPr>
            <p:spPr bwMode="auto">
              <a:xfrm>
                <a:off x="96" y="29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51902" name="Rectangle 126"/>
              <p:cNvSpPr>
                <a:spLocks noChangeArrowheads="1"/>
              </p:cNvSpPr>
              <p:nvPr/>
            </p:nvSpPr>
            <p:spPr bwMode="auto">
              <a:xfrm>
                <a:off x="1344" y="2928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(2/13) / (4/32)    = 1.23</a:t>
                </a:r>
              </a:p>
            </p:txBody>
          </p:sp>
          <p:sp>
            <p:nvSpPr>
              <p:cNvPr id="2251903" name="Rectangle 127"/>
              <p:cNvSpPr>
                <a:spLocks noChangeArrowheads="1"/>
              </p:cNvSpPr>
              <p:nvPr/>
            </p:nvSpPr>
            <p:spPr bwMode="auto">
              <a:xfrm>
                <a:off x="2880" y="2928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(3/13) / (6/32)     = 1.23</a:t>
                </a:r>
              </a:p>
            </p:txBody>
          </p:sp>
        </p:grpSp>
        <p:grpSp>
          <p:nvGrpSpPr>
            <p:cNvPr id="66903" name="Group 128"/>
            <p:cNvGrpSpPr>
              <a:grpSpLocks/>
            </p:cNvGrpSpPr>
            <p:nvPr/>
          </p:nvGrpSpPr>
          <p:grpSpPr bwMode="auto">
            <a:xfrm>
              <a:off x="96" y="3072"/>
              <a:ext cx="4368" cy="144"/>
              <a:chOff x="96" y="3072"/>
              <a:chExt cx="4368" cy="144"/>
            </a:xfrm>
          </p:grpSpPr>
          <p:sp>
            <p:nvSpPr>
              <p:cNvPr id="2251905" name="Rectangle 129"/>
              <p:cNvSpPr>
                <a:spLocks noChangeArrowheads="1"/>
              </p:cNvSpPr>
              <p:nvPr/>
            </p:nvSpPr>
            <p:spPr bwMode="auto">
              <a:xfrm>
                <a:off x="96" y="30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51906" name="Rectangle 130"/>
              <p:cNvSpPr>
                <a:spLocks noChangeArrowheads="1"/>
              </p:cNvSpPr>
              <p:nvPr/>
            </p:nvSpPr>
            <p:spPr bwMode="auto">
              <a:xfrm>
                <a:off x="1344" y="3072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(6/13) / (5/32)    = 2.95</a:t>
                </a:r>
              </a:p>
            </p:txBody>
          </p:sp>
          <p:sp>
            <p:nvSpPr>
              <p:cNvPr id="2251907" name="Rectangle 131"/>
              <p:cNvSpPr>
                <a:spLocks noChangeArrowheads="1"/>
              </p:cNvSpPr>
              <p:nvPr/>
            </p:nvSpPr>
            <p:spPr bwMode="auto">
              <a:xfrm>
                <a:off x="2880" y="3072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(17/32)   = 0.29</a:t>
                </a:r>
              </a:p>
            </p:txBody>
          </p:sp>
        </p:grpSp>
        <p:grpSp>
          <p:nvGrpSpPr>
            <p:cNvPr id="66904" name="Group 132"/>
            <p:cNvGrpSpPr>
              <a:grpSpLocks/>
            </p:cNvGrpSpPr>
            <p:nvPr/>
          </p:nvGrpSpPr>
          <p:grpSpPr bwMode="auto">
            <a:xfrm>
              <a:off x="96" y="3216"/>
              <a:ext cx="4368" cy="144"/>
              <a:chOff x="96" y="3216"/>
              <a:chExt cx="4368" cy="144"/>
            </a:xfrm>
          </p:grpSpPr>
          <p:sp>
            <p:nvSpPr>
              <p:cNvPr id="2251909" name="Rectangle 133"/>
              <p:cNvSpPr>
                <a:spLocks noChangeArrowheads="1"/>
              </p:cNvSpPr>
              <p:nvPr/>
            </p:nvSpPr>
            <p:spPr bwMode="auto">
              <a:xfrm>
                <a:off x="96" y="32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51910" name="Rectangle 134"/>
              <p:cNvSpPr>
                <a:spLocks noChangeArrowheads="1"/>
              </p:cNvSpPr>
              <p:nvPr/>
            </p:nvSpPr>
            <p:spPr bwMode="auto">
              <a:xfrm>
                <a:off x="1344" y="3216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(1/13) / (1/32)    = 2.46</a:t>
                </a:r>
              </a:p>
            </p:txBody>
          </p:sp>
          <p:sp>
            <p:nvSpPr>
              <p:cNvPr id="2251911" name="Rectangle 135"/>
              <p:cNvSpPr>
                <a:spLocks noChangeArrowheads="1"/>
              </p:cNvSpPr>
              <p:nvPr/>
            </p:nvSpPr>
            <p:spPr bwMode="auto">
              <a:xfrm>
                <a:off x="2880" y="3216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(2/32)     = 2.46</a:t>
                </a:r>
              </a:p>
            </p:txBody>
          </p:sp>
        </p:grpSp>
      </p:grpSp>
      <p:grpSp>
        <p:nvGrpSpPr>
          <p:cNvPr id="66565" name="Group 136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440"/>
            <a:chExt cx="5568" cy="1008"/>
          </a:xfrm>
        </p:grpSpPr>
        <p:grpSp>
          <p:nvGrpSpPr>
            <p:cNvPr id="66569" name="Group 137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1872"/>
              <a:chExt cx="5568" cy="144"/>
            </a:xfrm>
          </p:grpSpPr>
          <p:sp>
            <p:nvSpPr>
              <p:cNvPr id="2251914" name="Rectangle 138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5" name="Rectangle 139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6" name="Rectangle 140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7" name="Rectangle 141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8" name="Rectangle 142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19" name="Rectangle 143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0" name="Rectangle 144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1" name="Rectangle 145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51922" name="Rectangle 146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3" name="Rectangle 147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4" name="Rectangle 148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5" name="Rectangle 149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6" name="Rectangle 150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7" name="Rectangle 151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8" name="Rectangle 152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9" name="Rectangle 15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0" name="Rectangle 15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1" name="Rectangle 15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2" name="Rectangle 15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3" name="Rectangle 157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4" name="Rectangle 15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5" name="Rectangle 159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6" name="Rectangle 160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7" name="Rectangle 161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8" name="Rectangle 162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9" name="Rectangle 163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40" name="Rectangle 164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1" name="Rectangle 165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2" name="Rectangle 166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3" name="Rectangle 167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4" name="Rectangle 168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5" name="Rectangle 169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6" name="Rectangle 170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7" name="Rectangle 171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8" name="Rectangle 172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9" name="Rectangle 173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50" name="Rectangle 174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1" name="Rectangle 175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2" name="Rectangle 176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3" name="Rectangle 177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4" name="Rectangle 178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5" name="Rectangle 179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6" name="Rectangle 180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7" name="Rectangle 181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8" name="Rectangle 182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9" name="Rectangle 183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0" name="Group 184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728"/>
              <a:chExt cx="5568" cy="144"/>
            </a:xfrm>
          </p:grpSpPr>
          <p:sp>
            <p:nvSpPr>
              <p:cNvPr id="2251961" name="Rectangle 185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2" name="Rectangle 186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3" name="Rectangle 187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64" name="Rectangle 188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5" name="Rectangle 189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66" name="Rectangle 190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7" name="Rectangle 191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68" name="Rectangle 192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51969" name="Rectangle 193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0" name="Rectangle 194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1" name="Rectangle 195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2" name="Rectangle 196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3" name="Rectangle 197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4" name="Rectangle 198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5" name="Rectangle 199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6" name="Rectangle 200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7" name="Rectangle 201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8" name="Rectangle 202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9" name="Rectangle 203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0" name="Rectangle 204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1" name="Rectangle 205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2" name="Rectangle 206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3" name="Rectangle 207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4" name="Rectangle 208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5" name="Rectangle 209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6" name="Rectangle 21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7" name="Rectangle 211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8" name="Rectangle 212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9" name="Rectangle 213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0" name="Rectangle 214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1" name="Rectangle 215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2" name="Rectangle 216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93" name="Rectangle 217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4" name="Rectangle 218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5" name="Rectangle 219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6" name="Rectangle 220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7" name="Rectangle 221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98" name="Rectangle 222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99" name="Rectangle 223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0" name="Rectangle 224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1" name="Rectangle 225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2" name="Rectangle 226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3" name="Rectangle 227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4" name="Rectangle 228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5" name="Rectangle 229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6" name="Rectangle 230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1" name="Group 231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440"/>
              <a:chExt cx="5568" cy="144"/>
            </a:xfrm>
          </p:grpSpPr>
          <p:sp>
            <p:nvSpPr>
              <p:cNvPr id="2252008" name="Rectangle 232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09" name="Rectangle 233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10" name="Rectangle 234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1" name="Rectangle 235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2" name="Rectangle 236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3" name="Rectangle 237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4" name="Rectangle 238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5" name="Rectangle 239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6" name="Rectangle 240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17" name="Rectangle 241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8" name="Rectangle 242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52019" name="Rectangle 24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0" name="Rectangle 244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1" name="Rectangle 245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2" name="Rectangle 246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3" name="Rectangle 247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4" name="Rectangle 248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5" name="Rectangle 249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6" name="Rectangle 250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7" name="Rectangle 251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8" name="Rectangle 252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9" name="Rectangle 253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0" name="Rectangle 254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1" name="Rectangle 255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2" name="Rectangle 256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3" name="Rectangle 25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4" name="Rectangle 258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5" name="Rectangle 259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6" name="Rectangle 260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7" name="Rectangle 261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8" name="Rectangle 262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9" name="Rectangle 263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0" name="Rectangle 264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1" name="Rectangle 265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2" name="Rectangle 266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3" name="Rectangle 267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4" name="Rectangle 268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5" name="Rectangle 269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6" name="Rectangle 270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7" name="Rectangle 271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8" name="Rectangle 272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9" name="Rectangle 273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0" name="Rectangle 274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1" name="Rectangle 275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2" name="Rectangle 276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3" name="Rectangle 277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2" name="Group 278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2016"/>
              <a:chExt cx="5568" cy="144"/>
            </a:xfrm>
          </p:grpSpPr>
          <p:sp>
            <p:nvSpPr>
              <p:cNvPr id="2252055" name="Rectangle 279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56" name="Rectangle 280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52057" name="Rectangle 281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58" name="Rectangle 282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59" name="Rectangle 283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0" name="Rectangle 284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1" name="Rectangle 285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2" name="Rectangle 286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63" name="Rectangle 287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64" name="Rectangle 288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5" name="Rectangle 289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6" name="Rectangle 290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7" name="Rectangle 291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8" name="Rectangle 292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9" name="Rectangle 293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0" name="Rectangle 294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1" name="Rectangle 295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2" name="Rectangle 296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3" name="Rectangle 297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4" name="Rectangle 298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5" name="Rectangle 299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6" name="Rectangle 300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7" name="Rectangle 301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8" name="Rectangle 302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9" name="Rectangle 303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0" name="Rectangle 304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1" name="Rectangle 305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2" name="Rectangle 306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3" name="Rectangle 307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4" name="Rectangle 308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5" name="Rectangle 309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6" name="Rectangle 310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7" name="Rectangle 311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8" name="Rectangle 312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9" name="Rectangle 313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0" name="Rectangle 314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1" name="Rectangle 315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2" name="Rectangle 316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3" name="Rectangle 317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4" name="Rectangle 318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5" name="Rectangle 319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6" name="Rectangle 320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7" name="Rectangle 321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8" name="Rectangle 322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9" name="Rectangle 323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00" name="Rectangle 324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3" name="Group 325"/>
            <p:cNvGrpSpPr>
              <a:grpSpLocks/>
            </p:cNvGrpSpPr>
            <p:nvPr/>
          </p:nvGrpSpPr>
          <p:grpSpPr bwMode="auto">
            <a:xfrm>
              <a:off x="96" y="2304"/>
              <a:ext cx="5568" cy="144"/>
              <a:chOff x="96" y="2160"/>
              <a:chExt cx="5568" cy="144"/>
            </a:xfrm>
          </p:grpSpPr>
          <p:sp>
            <p:nvSpPr>
              <p:cNvPr id="2252102" name="Rectangle 326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52103" name="Rectangle 327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04" name="Rectangle 328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5" name="Rectangle 329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6" name="Rectangle 330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07" name="Rectangle 331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8" name="Rectangle 332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9" name="Rectangle 333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0" name="Rectangle 334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1" name="Rectangle 335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2" name="Rectangle 336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3" name="Rectangle 337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4" name="Rectangle 338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5" name="Rectangle 339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6" name="Rectangle 340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7" name="Rectangle 341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8" name="Rectangle 342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9" name="Rectangle 343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0" name="Rectangle 344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1" name="Rectangle 345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2" name="Rectangle 346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3" name="Rectangle 347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4" name="Rectangle 348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5" name="Rectangle 349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6" name="Rectangle 350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7" name="Rectangle 351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8" name="Rectangle 352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9" name="Rectangle 353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0" name="Rectangle 354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1" name="Rectangle 355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2" name="Rectangle 356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3" name="Rectangle 357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4" name="Rectangle 358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5" name="Rectangle 359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6" name="Rectangle 360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7" name="Rectangle 361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8" name="Rectangle 362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9" name="Rectangle 363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0" name="Rectangle 364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1" name="Rectangle 365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2" name="Rectangle 366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3" name="Rectangle 367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4" name="Rectangle 368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5" name="Rectangle 369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6" name="Rectangle 370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7" name="Rectangle 371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4" name="Group 372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1584"/>
              <a:chExt cx="5568" cy="144"/>
            </a:xfrm>
          </p:grpSpPr>
          <p:sp>
            <p:nvSpPr>
              <p:cNvPr id="2252149" name="Rectangle 373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52150" name="Rectangle 374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1" name="Rectangle 375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2" name="Rectangle 376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3" name="Rectangle 377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4" name="Rectangle 378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5" name="Rectangle 379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6" name="Rectangle 380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7" name="Rectangle 381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8" name="Rectangle 382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9" name="Rectangle 383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60" name="Rectangle 384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1" name="Rectangle 385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2" name="Rectangle 386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3" name="Rectangle 387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4" name="Rectangle 38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5" name="Rectangle 389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66" name="Rectangle 390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7" name="Rectangle 391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8" name="Rectangle 392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9" name="Rectangle 393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0" name="Rectangle 394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1" name="Rectangle 395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2" name="Rectangle 396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3" name="Rectangle 397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4" name="Rectangle 398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5" name="Rectangle 399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6" name="Rectangle 400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7" name="Rectangle 401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8" name="Rectangle 402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9" name="Rectangle 403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80" name="Rectangle 404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1" name="Rectangle 405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2" name="Rectangle 406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3" name="Rectangle 407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4" name="Rectangle 408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5" name="Rectangle 409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6" name="Rectangle 410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7" name="Rectangle 411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8" name="Rectangle 412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9" name="Rectangle 413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0" name="Rectangle 414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1" name="Rectangle 415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2" name="Rectangle 416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3" name="Rectangle 417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4" name="Rectangle 418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5" name="Group 419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296"/>
              <a:chExt cx="5568" cy="144"/>
            </a:xfrm>
          </p:grpSpPr>
          <p:sp>
            <p:nvSpPr>
              <p:cNvPr id="2252196" name="Rectangle 420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97" name="Rectangle 421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98" name="Rectangle 422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99" name="Rectangle 423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200" name="Rectangle 424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201" name="Rectangle 425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2" name="Rectangle 426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3" name="Rectangle 427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204" name="Rectangle 428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52205" name="Rectangle 429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6" name="Rectangle 430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7" name="Rectangle 431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8" name="Rectangle 432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9" name="Rectangle 433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10" name="Rectangle 434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11" name="Rectangle 435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12" name="Rectangle 436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3" name="Rectangle 437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4" name="Rectangle 438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5" name="Rectangle 439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6" name="Rectangle 440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7" name="Rectangle 441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8" name="Rectangle 442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9" name="Rectangle 443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0" name="Rectangle 444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1" name="Rectangle 445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2" name="Rectangle 446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3" name="Rectangle 447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4" name="Rectangle 448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5" name="Rectangle 449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6" name="Rectangle 450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7" name="Rectangle 451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8" name="Rectangle 452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9" name="Rectangle 453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0" name="Rectangle 454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1" name="Rectangle 455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2" name="Rectangle 456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3" name="Rectangle 457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4" name="Rectangle 458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5" name="Rectangle 459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6" name="Rectangle 460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7" name="Rectangle 461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8" name="Rectangle 462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9" name="Rectangle 463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40" name="Rectangle 464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41" name="Rectangle 465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grpSp>
        <p:nvGrpSpPr>
          <p:cNvPr id="66566" name="Group 466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52243" name="Rectangle 467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6568" name="Picture 468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Data Integration: ROC-Curve</a:t>
            </a:r>
          </a:p>
        </p:txBody>
      </p:sp>
      <p:grpSp>
        <p:nvGrpSpPr>
          <p:cNvPr id="68610" name="Group 3"/>
          <p:cNvGrpSpPr>
            <a:grpSpLocks/>
          </p:cNvGrpSpPr>
          <p:nvPr/>
        </p:nvGrpSpPr>
        <p:grpSpPr bwMode="auto">
          <a:xfrm>
            <a:off x="152400" y="4267200"/>
            <a:ext cx="8839200" cy="228600"/>
            <a:chOff x="96" y="2688"/>
            <a:chExt cx="5568" cy="144"/>
          </a:xfrm>
        </p:grpSpPr>
        <p:sp>
          <p:nvSpPr>
            <p:cNvPr id="2253828" name="Rectangle 4"/>
            <p:cNvSpPr>
              <a:spLocks noChangeArrowheads="1"/>
            </p:cNvSpPr>
            <p:nvPr/>
          </p:nvSpPr>
          <p:spPr bwMode="auto">
            <a:xfrm>
              <a:off x="19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29" name="Rectangle 5"/>
            <p:cNvSpPr>
              <a:spLocks noChangeArrowheads="1"/>
            </p:cNvSpPr>
            <p:nvPr/>
          </p:nvSpPr>
          <p:spPr bwMode="auto">
            <a:xfrm>
              <a:off x="24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0" name="Rectangle 6"/>
            <p:cNvSpPr>
              <a:spLocks noChangeArrowheads="1"/>
            </p:cNvSpPr>
            <p:nvPr/>
          </p:nvSpPr>
          <p:spPr bwMode="auto">
            <a:xfrm>
              <a:off x="26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1" name="Rectangle 7"/>
            <p:cNvSpPr>
              <a:spLocks noChangeArrowheads="1"/>
            </p:cNvSpPr>
            <p:nvPr/>
          </p:nvSpPr>
          <p:spPr bwMode="auto">
            <a:xfrm>
              <a:off x="27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2" name="Rectangle 8"/>
            <p:cNvSpPr>
              <a:spLocks noChangeArrowheads="1"/>
            </p:cNvSpPr>
            <p:nvPr/>
          </p:nvSpPr>
          <p:spPr bwMode="auto">
            <a:xfrm>
              <a:off x="28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3" name="Rectangle 9"/>
            <p:cNvSpPr>
              <a:spLocks noChangeArrowheads="1"/>
            </p:cNvSpPr>
            <p:nvPr/>
          </p:nvSpPr>
          <p:spPr bwMode="auto">
            <a:xfrm>
              <a:off x="336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4" name="Rectangle 10"/>
            <p:cNvSpPr>
              <a:spLocks noChangeArrowheads="1"/>
            </p:cNvSpPr>
            <p:nvPr/>
          </p:nvSpPr>
          <p:spPr bwMode="auto">
            <a:xfrm>
              <a:off x="345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5" name="Rectangle 11"/>
            <p:cNvSpPr>
              <a:spLocks noChangeArrowheads="1"/>
            </p:cNvSpPr>
            <p:nvPr/>
          </p:nvSpPr>
          <p:spPr bwMode="auto">
            <a:xfrm>
              <a:off x="364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6" name="Rectangle 12"/>
            <p:cNvSpPr>
              <a:spLocks noChangeArrowheads="1"/>
            </p:cNvSpPr>
            <p:nvPr/>
          </p:nvSpPr>
          <p:spPr bwMode="auto">
            <a:xfrm>
              <a:off x="374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7" name="Rectangle 13"/>
            <p:cNvSpPr>
              <a:spLocks noChangeArrowheads="1"/>
            </p:cNvSpPr>
            <p:nvPr/>
          </p:nvSpPr>
          <p:spPr bwMode="auto">
            <a:xfrm>
              <a:off x="96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Combined (Bayes)</a:t>
              </a:r>
            </a:p>
          </p:txBody>
        </p:sp>
        <p:sp>
          <p:nvSpPr>
            <p:cNvPr id="2253838" name="Rectangle 14"/>
            <p:cNvSpPr>
              <a:spLocks noChangeArrowheads="1"/>
            </p:cNvSpPr>
            <p:nvPr/>
          </p:nvSpPr>
          <p:spPr bwMode="auto">
            <a:xfrm>
              <a:off x="134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9" name="Rectangle 15"/>
            <p:cNvSpPr>
              <a:spLocks noChangeArrowheads="1"/>
            </p:cNvSpPr>
            <p:nvPr/>
          </p:nvSpPr>
          <p:spPr bwMode="auto">
            <a:xfrm>
              <a:off x="17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0" name="Rectangle 16"/>
            <p:cNvSpPr>
              <a:spLocks noChangeArrowheads="1"/>
            </p:cNvSpPr>
            <p:nvPr/>
          </p:nvSpPr>
          <p:spPr bwMode="auto">
            <a:xfrm>
              <a:off x="1440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1" name="Rectangle 17"/>
            <p:cNvSpPr>
              <a:spLocks noChangeArrowheads="1"/>
            </p:cNvSpPr>
            <p:nvPr/>
          </p:nvSpPr>
          <p:spPr bwMode="auto">
            <a:xfrm>
              <a:off x="15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2" name="Rectangle 18"/>
            <p:cNvSpPr>
              <a:spLocks noChangeArrowheads="1"/>
            </p:cNvSpPr>
            <p:nvPr/>
          </p:nvSpPr>
          <p:spPr bwMode="auto">
            <a:xfrm>
              <a:off x="16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3" name="Rectangle 19"/>
            <p:cNvSpPr>
              <a:spLocks noChangeArrowheads="1"/>
            </p:cNvSpPr>
            <p:nvPr/>
          </p:nvSpPr>
          <p:spPr bwMode="auto">
            <a:xfrm>
              <a:off x="24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44" name="Rectangle 20"/>
            <p:cNvSpPr>
              <a:spLocks noChangeArrowheads="1"/>
            </p:cNvSpPr>
            <p:nvPr/>
          </p:nvSpPr>
          <p:spPr bwMode="auto">
            <a:xfrm>
              <a:off x="230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5" name="Rectangle 21"/>
            <p:cNvSpPr>
              <a:spLocks noChangeArrowheads="1"/>
            </p:cNvSpPr>
            <p:nvPr/>
          </p:nvSpPr>
          <p:spPr bwMode="auto">
            <a:xfrm>
              <a:off x="22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6" name="Rectangle 22"/>
            <p:cNvSpPr>
              <a:spLocks noChangeArrowheads="1"/>
            </p:cNvSpPr>
            <p:nvPr/>
          </p:nvSpPr>
          <p:spPr bwMode="auto">
            <a:xfrm>
              <a:off x="211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7" name="Rectangle 23"/>
            <p:cNvSpPr>
              <a:spLocks noChangeArrowheads="1"/>
            </p:cNvSpPr>
            <p:nvPr/>
          </p:nvSpPr>
          <p:spPr bwMode="auto">
            <a:xfrm>
              <a:off x="201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48" name="Rectangle 24"/>
            <p:cNvSpPr>
              <a:spLocks noChangeArrowheads="1"/>
            </p:cNvSpPr>
            <p:nvPr/>
          </p:nvSpPr>
          <p:spPr bwMode="auto">
            <a:xfrm>
              <a:off x="259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49" name="Rectangle 25"/>
            <p:cNvSpPr>
              <a:spLocks noChangeArrowheads="1"/>
            </p:cNvSpPr>
            <p:nvPr/>
          </p:nvSpPr>
          <p:spPr bwMode="auto">
            <a:xfrm>
              <a:off x="182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0" name="Rectangle 26"/>
            <p:cNvSpPr>
              <a:spLocks noChangeArrowheads="1"/>
            </p:cNvSpPr>
            <p:nvPr/>
          </p:nvSpPr>
          <p:spPr bwMode="auto">
            <a:xfrm>
              <a:off x="355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1" name="Rectangle 27"/>
            <p:cNvSpPr>
              <a:spLocks noChangeArrowheads="1"/>
            </p:cNvSpPr>
            <p:nvPr/>
          </p:nvSpPr>
          <p:spPr bwMode="auto">
            <a:xfrm>
              <a:off x="297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52" name="Rectangle 28"/>
            <p:cNvSpPr>
              <a:spLocks noChangeArrowheads="1"/>
            </p:cNvSpPr>
            <p:nvPr/>
          </p:nvSpPr>
          <p:spPr bwMode="auto">
            <a:xfrm>
              <a:off x="30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3" name="Rectangle 29"/>
            <p:cNvSpPr>
              <a:spLocks noChangeArrowheads="1"/>
            </p:cNvSpPr>
            <p:nvPr/>
          </p:nvSpPr>
          <p:spPr bwMode="auto">
            <a:xfrm>
              <a:off x="31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4" name="Rectangle 30"/>
            <p:cNvSpPr>
              <a:spLocks noChangeArrowheads="1"/>
            </p:cNvSpPr>
            <p:nvPr/>
          </p:nvSpPr>
          <p:spPr bwMode="auto">
            <a:xfrm>
              <a:off x="326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5" name="Rectangle 31"/>
            <p:cNvSpPr>
              <a:spLocks noChangeArrowheads="1"/>
            </p:cNvSpPr>
            <p:nvPr/>
          </p:nvSpPr>
          <p:spPr bwMode="auto">
            <a:xfrm>
              <a:off x="384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6" name="Rectangle 32"/>
            <p:cNvSpPr>
              <a:spLocks noChangeArrowheads="1"/>
            </p:cNvSpPr>
            <p:nvPr/>
          </p:nvSpPr>
          <p:spPr bwMode="auto">
            <a:xfrm>
              <a:off x="39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7" name="Rectangle 33"/>
            <p:cNvSpPr>
              <a:spLocks noChangeArrowheads="1"/>
            </p:cNvSpPr>
            <p:nvPr/>
          </p:nvSpPr>
          <p:spPr bwMode="auto">
            <a:xfrm>
              <a:off x="40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8" name="Rectangle 34"/>
            <p:cNvSpPr>
              <a:spLocks noChangeArrowheads="1"/>
            </p:cNvSpPr>
            <p:nvPr/>
          </p:nvSpPr>
          <p:spPr bwMode="auto">
            <a:xfrm>
              <a:off x="41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9" name="Rectangle 35"/>
            <p:cNvSpPr>
              <a:spLocks noChangeArrowheads="1"/>
            </p:cNvSpPr>
            <p:nvPr/>
          </p:nvSpPr>
          <p:spPr bwMode="auto">
            <a:xfrm>
              <a:off x="422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0" name="Rectangle 36"/>
            <p:cNvSpPr>
              <a:spLocks noChangeArrowheads="1"/>
            </p:cNvSpPr>
            <p:nvPr/>
          </p:nvSpPr>
          <p:spPr bwMode="auto">
            <a:xfrm>
              <a:off x="43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1" name="Rectangle 37"/>
            <p:cNvSpPr>
              <a:spLocks noChangeArrowheads="1"/>
            </p:cNvSpPr>
            <p:nvPr/>
          </p:nvSpPr>
          <p:spPr bwMode="auto">
            <a:xfrm>
              <a:off x="441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2" name="Rectangle 38"/>
            <p:cNvSpPr>
              <a:spLocks noChangeArrowheads="1"/>
            </p:cNvSpPr>
            <p:nvPr/>
          </p:nvSpPr>
          <p:spPr bwMode="auto">
            <a:xfrm>
              <a:off x="451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3" name="Rectangle 39"/>
            <p:cNvSpPr>
              <a:spLocks noChangeArrowheads="1"/>
            </p:cNvSpPr>
            <p:nvPr/>
          </p:nvSpPr>
          <p:spPr bwMode="auto">
            <a:xfrm>
              <a:off x="46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4" name="Rectangle 40"/>
            <p:cNvSpPr>
              <a:spLocks noChangeArrowheads="1"/>
            </p:cNvSpPr>
            <p:nvPr/>
          </p:nvSpPr>
          <p:spPr bwMode="auto">
            <a:xfrm>
              <a:off x="470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5" name="Rectangle 41"/>
            <p:cNvSpPr>
              <a:spLocks noChangeArrowheads="1"/>
            </p:cNvSpPr>
            <p:nvPr/>
          </p:nvSpPr>
          <p:spPr bwMode="auto">
            <a:xfrm>
              <a:off x="48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6" name="Rectangle 42"/>
            <p:cNvSpPr>
              <a:spLocks noChangeArrowheads="1"/>
            </p:cNvSpPr>
            <p:nvPr/>
          </p:nvSpPr>
          <p:spPr bwMode="auto">
            <a:xfrm>
              <a:off x="48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7" name="Rectangle 43"/>
            <p:cNvSpPr>
              <a:spLocks noChangeArrowheads="1"/>
            </p:cNvSpPr>
            <p:nvPr/>
          </p:nvSpPr>
          <p:spPr bwMode="auto">
            <a:xfrm>
              <a:off x="499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8" name="Rectangle 44"/>
            <p:cNvSpPr>
              <a:spLocks noChangeArrowheads="1"/>
            </p:cNvSpPr>
            <p:nvPr/>
          </p:nvSpPr>
          <p:spPr bwMode="auto">
            <a:xfrm>
              <a:off x="50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9" name="Rectangle 45"/>
            <p:cNvSpPr>
              <a:spLocks noChangeArrowheads="1"/>
            </p:cNvSpPr>
            <p:nvPr/>
          </p:nvSpPr>
          <p:spPr bwMode="auto">
            <a:xfrm>
              <a:off x="51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0" name="Rectangle 46"/>
            <p:cNvSpPr>
              <a:spLocks noChangeArrowheads="1"/>
            </p:cNvSpPr>
            <p:nvPr/>
          </p:nvSpPr>
          <p:spPr bwMode="auto">
            <a:xfrm>
              <a:off x="52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1" name="Rectangle 47"/>
            <p:cNvSpPr>
              <a:spLocks noChangeArrowheads="1"/>
            </p:cNvSpPr>
            <p:nvPr/>
          </p:nvSpPr>
          <p:spPr bwMode="auto">
            <a:xfrm>
              <a:off x="537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2" name="Rectangle 48"/>
            <p:cNvSpPr>
              <a:spLocks noChangeArrowheads="1"/>
            </p:cNvSpPr>
            <p:nvPr/>
          </p:nvSpPr>
          <p:spPr bwMode="auto">
            <a:xfrm>
              <a:off x="54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3" name="Rectangle 49"/>
            <p:cNvSpPr>
              <a:spLocks noChangeArrowheads="1"/>
            </p:cNvSpPr>
            <p:nvPr/>
          </p:nvSpPr>
          <p:spPr bwMode="auto">
            <a:xfrm>
              <a:off x="55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</p:grpSp>
      <p:grpSp>
        <p:nvGrpSpPr>
          <p:cNvPr id="68611" name="Group 50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440"/>
            <a:chExt cx="5568" cy="1008"/>
          </a:xfrm>
        </p:grpSpPr>
        <p:grpSp>
          <p:nvGrpSpPr>
            <p:cNvPr id="68768" name="Group 51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1872"/>
              <a:chExt cx="5568" cy="144"/>
            </a:xfrm>
          </p:grpSpPr>
          <p:sp>
            <p:nvSpPr>
              <p:cNvPr id="2253876" name="Rectangle 52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77" name="Rectangle 53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78" name="Rectangle 54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79" name="Rectangle 55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0" name="Rectangle 56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1" name="Rectangle 57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2" name="Rectangle 58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3" name="Rectangle 59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53884" name="Rectangle 60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5" name="Rectangle 61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6" name="Rectangle 62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7" name="Rectangle 63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8" name="Rectangle 64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9" name="Rectangle 65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0" name="Rectangle 66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1" name="Rectangle 67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2" name="Rectangle 68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3" name="Rectangle 6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4" name="Rectangle 7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5" name="Rectangle 71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6" name="Rectangle 72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7" name="Rectangle 73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8" name="Rectangle 74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9" name="Rectangle 75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00" name="Rectangle 76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1" name="Rectangle 77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02" name="Rectangle 78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3" name="Rectangle 79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4" name="Rectangle 80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5" name="Rectangle 81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6" name="Rectangle 82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7" name="Rectangle 83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8" name="Rectangle 84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9" name="Rectangle 85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10" name="Rectangle 86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11" name="Rectangle 87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12" name="Rectangle 88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3" name="Rectangle 89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4" name="Rectangle 90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5" name="Rectangle 91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6" name="Rectangle 92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7" name="Rectangle 93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8" name="Rectangle 94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9" name="Rectangle 95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20" name="Rectangle 96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21" name="Rectangle 97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69" name="Group 98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728"/>
              <a:chExt cx="5568" cy="144"/>
            </a:xfrm>
          </p:grpSpPr>
          <p:sp>
            <p:nvSpPr>
              <p:cNvPr id="2253923" name="Rectangle 99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4" name="Rectangle 100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5" name="Rectangle 101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26" name="Rectangle 102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7" name="Rectangle 103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28" name="Rectangle 104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9" name="Rectangle 105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0" name="Rectangle 106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53931" name="Rectangle 107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2" name="Rectangle 108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3" name="Rectangle 109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4" name="Rectangle 110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5" name="Rectangle 111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6" name="Rectangle 112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7" name="Rectangle 113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8" name="Rectangle 114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9" name="Rectangle 115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0" name="Rectangle 116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41" name="Rectangle 117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2" name="Rectangle 118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3" name="Rectangle 119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4" name="Rectangle 120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5" name="Rectangle 121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46" name="Rectangle 122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7" name="Rectangle 123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48" name="Rectangle 124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9" name="Rectangle 125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0" name="Rectangle 126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1" name="Rectangle 127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2" name="Rectangle 128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3" name="Rectangle 129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4" name="Rectangle 130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55" name="Rectangle 131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6" name="Rectangle 132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7" name="Rectangle 133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8" name="Rectangle 134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9" name="Rectangle 135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0" name="Rectangle 136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1" name="Rectangle 137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2" name="Rectangle 138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3" name="Rectangle 139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4" name="Rectangle 140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5" name="Rectangle 141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6" name="Rectangle 142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7" name="Rectangle 143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8" name="Rectangle 144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0" name="Group 145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440"/>
              <a:chExt cx="5568" cy="144"/>
            </a:xfrm>
          </p:grpSpPr>
          <p:sp>
            <p:nvSpPr>
              <p:cNvPr id="2253970" name="Rectangle 146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71" name="Rectangle 147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72" name="Rectangle 148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3" name="Rectangle 149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4" name="Rectangle 150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5" name="Rectangle 151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6" name="Rectangle 152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7" name="Rectangle 153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8" name="Rectangle 154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79" name="Rectangle 155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0" name="Rectangle 156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53981" name="Rectangle 157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2" name="Rectangle 158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3" name="Rectangle 159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4" name="Rectangle 160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5" name="Rectangle 161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6" name="Rectangle 162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7" name="Rectangle 163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8" name="Rectangle 164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9" name="Rectangle 165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90" name="Rectangle 166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91" name="Rectangle 167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2" name="Rectangle 168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3" name="Rectangle 169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4" name="Rectangle 170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5" name="Rectangle 171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6" name="Rectangle 172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7" name="Rectangle 173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8" name="Rectangle 174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9" name="Rectangle 175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0" name="Rectangle 176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1" name="Rectangle 177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2" name="Rectangle 178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3" name="Rectangle 179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4" name="Rectangle 180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5" name="Rectangle 181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6" name="Rectangle 182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7" name="Rectangle 183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8" name="Rectangle 184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9" name="Rectangle 185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0" name="Rectangle 186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1" name="Rectangle 187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2" name="Rectangle 188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3" name="Rectangle 189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4" name="Rectangle 190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5" name="Rectangle 191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1" name="Group 192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2016"/>
              <a:chExt cx="5568" cy="144"/>
            </a:xfrm>
          </p:grpSpPr>
          <p:sp>
            <p:nvSpPr>
              <p:cNvPr id="2254017" name="Rectangle 193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18" name="Rectangle 194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54019" name="Rectangle 195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0" name="Rectangle 196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1" name="Rectangle 197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2" name="Rectangle 198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3" name="Rectangle 199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4" name="Rectangle 200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5" name="Rectangle 201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6" name="Rectangle 202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7" name="Rectangle 203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28" name="Rectangle 204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29" name="Rectangle 205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0" name="Rectangle 206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1" name="Rectangle 207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2" name="Rectangle 208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3" name="Rectangle 209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4" name="Rectangle 210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5" name="Rectangle 211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6" name="Rectangle 21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7" name="Rectangle 213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8" name="Rectangle 214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9" name="Rectangle 215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0" name="Rectangle 216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1" name="Rectangle 217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2" name="Rectangle 21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3" name="Rectangle 219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4" name="Rectangle 220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5" name="Rectangle 221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6" name="Rectangle 222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7" name="Rectangle 223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8" name="Rectangle 224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9" name="Rectangle 225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0" name="Rectangle 226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1" name="Rectangle 227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2" name="Rectangle 228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3" name="Rectangle 229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4" name="Rectangle 230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5" name="Rectangle 231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6" name="Rectangle 232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7" name="Rectangle 233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8" name="Rectangle 234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9" name="Rectangle 235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60" name="Rectangle 236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61" name="Rectangle 237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62" name="Rectangle 238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2" name="Group 239"/>
            <p:cNvGrpSpPr>
              <a:grpSpLocks/>
            </p:cNvGrpSpPr>
            <p:nvPr/>
          </p:nvGrpSpPr>
          <p:grpSpPr bwMode="auto">
            <a:xfrm>
              <a:off x="96" y="2304"/>
              <a:ext cx="5568" cy="144"/>
              <a:chOff x="96" y="2160"/>
              <a:chExt cx="5568" cy="144"/>
            </a:xfrm>
          </p:grpSpPr>
          <p:sp>
            <p:nvSpPr>
              <p:cNvPr id="2254064" name="Rectangle 240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54065" name="Rectangle 241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66" name="Rectangle 242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67" name="Rectangle 243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68" name="Rectangle 244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69" name="Rectangle 245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70" name="Rectangle 246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71" name="Rectangle 247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2" name="Rectangle 248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3" name="Rectangle 249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4" name="Rectangle 250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5" name="Rectangle 251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6" name="Rectangle 252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7" name="Rectangle 253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8" name="Rectangle 254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9" name="Rectangle 255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0" name="Rectangle 256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1" name="Rectangle 257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2" name="Rectangle 258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3" name="Rectangle 259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4" name="Rectangle 260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5" name="Rectangle 261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6" name="Rectangle 262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7" name="Rectangle 263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8" name="Rectangle 264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9" name="Rectangle 265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0" name="Rectangle 266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1" name="Rectangle 267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2" name="Rectangle 268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3" name="Rectangle 269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4" name="Rectangle 270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5" name="Rectangle 271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6" name="Rectangle 272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7" name="Rectangle 273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8" name="Rectangle 274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9" name="Rectangle 275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0" name="Rectangle 276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1" name="Rectangle 277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2" name="Rectangle 278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3" name="Rectangle 279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4" name="Rectangle 280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5" name="Rectangle 281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6" name="Rectangle 282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7" name="Rectangle 283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8" name="Rectangle 284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9" name="Rectangle 285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3" name="Group 286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1584"/>
              <a:chExt cx="5568" cy="144"/>
            </a:xfrm>
          </p:grpSpPr>
          <p:sp>
            <p:nvSpPr>
              <p:cNvPr id="2254111" name="Rectangle 287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54112" name="Rectangle 288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3" name="Rectangle 289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4" name="Rectangle 290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5" name="Rectangle 291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6" name="Rectangle 292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7" name="Rectangle 293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8" name="Rectangle 294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9" name="Rectangle 295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0" name="Rectangle 296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1" name="Rectangle 297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2" name="Rectangle 298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3" name="Rectangle 299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4" name="Rectangle 300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5" name="Rectangle 301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6" name="Rectangle 302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7" name="Rectangle 303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8" name="Rectangle 304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9" name="Rectangle 305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0" name="Rectangle 306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1" name="Rectangle 307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2" name="Rectangle 308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3" name="Rectangle 309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4" name="Rectangle 310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5" name="Rectangle 311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6" name="Rectangle 312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7" name="Rectangle 313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8" name="Rectangle 314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9" name="Rectangle 315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40" name="Rectangle 316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41" name="Rectangle 317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42" name="Rectangle 318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3" name="Rectangle 319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4" name="Rectangle 320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5" name="Rectangle 321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6" name="Rectangle 322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7" name="Rectangle 323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8" name="Rectangle 324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9" name="Rectangle 325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0" name="Rectangle 326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1" name="Rectangle 327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2" name="Rectangle 328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3" name="Rectangle 329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4" name="Rectangle 330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5" name="Rectangle 331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6" name="Rectangle 332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4" name="Group 333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296"/>
              <a:chExt cx="5568" cy="144"/>
            </a:xfrm>
          </p:grpSpPr>
          <p:sp>
            <p:nvSpPr>
              <p:cNvPr id="2254158" name="Rectangle 334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59" name="Rectangle 335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0" name="Rectangle 336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1" name="Rectangle 337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2" name="Rectangle 338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3" name="Rectangle 339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4" name="Rectangle 340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5" name="Rectangle 341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6" name="Rectangle 342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54167" name="Rectangle 343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8" name="Rectangle 344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9" name="Rectangle 345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0" name="Rectangle 346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1" name="Rectangle 347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2" name="Rectangle 348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3" name="Rectangle 349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4" name="Rectangle 350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5" name="Rectangle 351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6" name="Rectangle 352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7" name="Rectangle 353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8" name="Rectangle 354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9" name="Rectangle 355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0" name="Rectangle 356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1" name="Rectangle 357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2" name="Rectangle 358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3" name="Rectangle 359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4" name="Rectangle 360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5" name="Rectangle 36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6" name="Rectangle 362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7" name="Rectangle 363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8" name="Rectangle 364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9" name="Rectangle 365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0" name="Rectangle 366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1" name="Rectangle 367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2" name="Rectangle 368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3" name="Rectangle 369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4" name="Rectangle 370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5" name="Rectangle 371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6" name="Rectangle 372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7" name="Rectangle 373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8" name="Rectangle 374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9" name="Rectangle 375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0" name="Rectangle 376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1" name="Rectangle 377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2" name="Rectangle 378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3" name="Rectangle 379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grpSp>
        <p:nvGrpSpPr>
          <p:cNvPr id="68612" name="Group 380"/>
          <p:cNvGrpSpPr>
            <a:grpSpLocks/>
          </p:cNvGrpSpPr>
          <p:nvPr/>
        </p:nvGrpSpPr>
        <p:grpSpPr bwMode="auto">
          <a:xfrm>
            <a:off x="2133600" y="3810000"/>
            <a:ext cx="6858000" cy="457200"/>
            <a:chOff x="1344" y="2448"/>
            <a:chExt cx="4320" cy="288"/>
          </a:xfrm>
        </p:grpSpPr>
        <p:sp>
          <p:nvSpPr>
            <p:cNvPr id="2254205" name="Rectangle 381"/>
            <p:cNvSpPr>
              <a:spLocks noChangeArrowheads="1"/>
            </p:cNvSpPr>
            <p:nvPr/>
          </p:nvSpPr>
          <p:spPr bwMode="auto">
            <a:xfrm rot="-5400000">
              <a:off x="12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3.52</a:t>
              </a:r>
            </a:p>
          </p:txBody>
        </p:sp>
        <p:sp>
          <p:nvSpPr>
            <p:cNvPr id="2254206" name="Rectangle 382"/>
            <p:cNvSpPr>
              <a:spLocks noChangeArrowheads="1"/>
            </p:cNvSpPr>
            <p:nvPr/>
          </p:nvSpPr>
          <p:spPr bwMode="auto">
            <a:xfrm rot="-5400000">
              <a:off x="13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4207" name="Rectangle 383"/>
            <p:cNvSpPr>
              <a:spLocks noChangeArrowheads="1"/>
            </p:cNvSpPr>
            <p:nvPr/>
          </p:nvSpPr>
          <p:spPr bwMode="auto">
            <a:xfrm rot="-5400000">
              <a:off x="14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4208" name="Rectangle 384"/>
            <p:cNvSpPr>
              <a:spLocks noChangeArrowheads="1"/>
            </p:cNvSpPr>
            <p:nvPr/>
          </p:nvSpPr>
          <p:spPr bwMode="auto">
            <a:xfrm rot="-5400000">
              <a:off x="15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13.9</a:t>
              </a:r>
            </a:p>
          </p:txBody>
        </p:sp>
        <p:sp>
          <p:nvSpPr>
            <p:cNvPr id="2254209" name="Rectangle 385"/>
            <p:cNvSpPr>
              <a:spLocks noChangeArrowheads="1"/>
            </p:cNvSpPr>
            <p:nvPr/>
          </p:nvSpPr>
          <p:spPr bwMode="auto">
            <a:xfrm rot="-5400000">
              <a:off x="16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4210" name="Rectangle 386"/>
            <p:cNvSpPr>
              <a:spLocks noChangeArrowheads="1"/>
            </p:cNvSpPr>
            <p:nvPr/>
          </p:nvSpPr>
          <p:spPr bwMode="auto">
            <a:xfrm rot="-5400000">
              <a:off x="17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1" name="Rectangle 387"/>
            <p:cNvSpPr>
              <a:spLocks noChangeArrowheads="1"/>
            </p:cNvSpPr>
            <p:nvPr/>
          </p:nvSpPr>
          <p:spPr bwMode="auto">
            <a:xfrm rot="-5400000">
              <a:off x="18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4212" name="Rectangle 388"/>
            <p:cNvSpPr>
              <a:spLocks noChangeArrowheads="1"/>
            </p:cNvSpPr>
            <p:nvPr/>
          </p:nvSpPr>
          <p:spPr bwMode="auto">
            <a:xfrm rot="-5400000">
              <a:off x="50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3" name="Rectangle 389"/>
            <p:cNvSpPr>
              <a:spLocks noChangeArrowheads="1"/>
            </p:cNvSpPr>
            <p:nvPr/>
          </p:nvSpPr>
          <p:spPr bwMode="auto">
            <a:xfrm rot="-5400000">
              <a:off x="49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4" name="Rectangle 390"/>
            <p:cNvSpPr>
              <a:spLocks noChangeArrowheads="1"/>
            </p:cNvSpPr>
            <p:nvPr/>
          </p:nvSpPr>
          <p:spPr bwMode="auto">
            <a:xfrm rot="-5400000">
              <a:off x="48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15" name="Rectangle 391"/>
            <p:cNvSpPr>
              <a:spLocks noChangeArrowheads="1"/>
            </p:cNvSpPr>
            <p:nvPr/>
          </p:nvSpPr>
          <p:spPr bwMode="auto">
            <a:xfrm rot="-5400000">
              <a:off x="48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16" name="Rectangle 392"/>
            <p:cNvSpPr>
              <a:spLocks noChangeArrowheads="1"/>
            </p:cNvSpPr>
            <p:nvPr/>
          </p:nvSpPr>
          <p:spPr bwMode="auto">
            <a:xfrm rot="-5400000">
              <a:off x="47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0.12</a:t>
              </a:r>
            </a:p>
          </p:txBody>
        </p:sp>
        <p:sp>
          <p:nvSpPr>
            <p:cNvPr id="2254217" name="Rectangle 393"/>
            <p:cNvSpPr>
              <a:spLocks noChangeArrowheads="1"/>
            </p:cNvSpPr>
            <p:nvPr/>
          </p:nvSpPr>
          <p:spPr bwMode="auto">
            <a:xfrm rot="-5400000">
              <a:off x="46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8" name="Rectangle 394"/>
            <p:cNvSpPr>
              <a:spLocks noChangeArrowheads="1"/>
            </p:cNvSpPr>
            <p:nvPr/>
          </p:nvSpPr>
          <p:spPr bwMode="auto">
            <a:xfrm rot="-5400000">
              <a:off x="45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19" name="Rectangle 395"/>
            <p:cNvSpPr>
              <a:spLocks noChangeArrowheads="1"/>
            </p:cNvSpPr>
            <p:nvPr/>
          </p:nvSpPr>
          <p:spPr bwMode="auto">
            <a:xfrm rot="-5400000">
              <a:off x="44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20" name="Rectangle 396"/>
            <p:cNvSpPr>
              <a:spLocks noChangeArrowheads="1"/>
            </p:cNvSpPr>
            <p:nvPr/>
          </p:nvSpPr>
          <p:spPr bwMode="auto">
            <a:xfrm rot="-5400000">
              <a:off x="43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21" name="Rectangle 397"/>
            <p:cNvSpPr>
              <a:spLocks noChangeArrowheads="1"/>
            </p:cNvSpPr>
            <p:nvPr/>
          </p:nvSpPr>
          <p:spPr bwMode="auto">
            <a:xfrm rot="-5400000">
              <a:off x="42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22" name="Rectangle 398"/>
            <p:cNvSpPr>
              <a:spLocks noChangeArrowheads="1"/>
            </p:cNvSpPr>
            <p:nvPr/>
          </p:nvSpPr>
          <p:spPr bwMode="auto">
            <a:xfrm rot="-5400000">
              <a:off x="41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23" name="Rectangle 399"/>
            <p:cNvSpPr>
              <a:spLocks noChangeArrowheads="1"/>
            </p:cNvSpPr>
            <p:nvPr/>
          </p:nvSpPr>
          <p:spPr bwMode="auto">
            <a:xfrm rot="-5400000">
              <a:off x="40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0.36</a:t>
              </a:r>
            </a:p>
          </p:txBody>
        </p:sp>
        <p:sp>
          <p:nvSpPr>
            <p:cNvPr id="2254224" name="Rectangle 400"/>
            <p:cNvSpPr>
              <a:spLocks noChangeArrowheads="1"/>
            </p:cNvSpPr>
            <p:nvPr/>
          </p:nvSpPr>
          <p:spPr bwMode="auto">
            <a:xfrm rot="-5400000">
              <a:off x="39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0.08</a:t>
              </a:r>
            </a:p>
          </p:txBody>
        </p:sp>
        <p:sp>
          <p:nvSpPr>
            <p:cNvPr id="2254225" name="Rectangle 401"/>
            <p:cNvSpPr>
              <a:spLocks noChangeArrowheads="1"/>
            </p:cNvSpPr>
            <p:nvPr/>
          </p:nvSpPr>
          <p:spPr bwMode="auto">
            <a:xfrm rot="-5400000">
              <a:off x="38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0.91</a:t>
              </a:r>
            </a:p>
          </p:txBody>
        </p:sp>
        <p:sp>
          <p:nvSpPr>
            <p:cNvPr id="2254226" name="Rectangle 402"/>
            <p:cNvSpPr>
              <a:spLocks noChangeArrowheads="1"/>
            </p:cNvSpPr>
            <p:nvPr/>
          </p:nvSpPr>
          <p:spPr bwMode="auto">
            <a:xfrm rot="-5400000">
              <a:off x="37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27" name="Rectangle 403"/>
            <p:cNvSpPr>
              <a:spLocks noChangeArrowheads="1"/>
            </p:cNvSpPr>
            <p:nvPr/>
          </p:nvSpPr>
          <p:spPr bwMode="auto">
            <a:xfrm rot="-5400000">
              <a:off x="36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4228" name="Rectangle 404"/>
            <p:cNvSpPr>
              <a:spLocks noChangeArrowheads="1"/>
            </p:cNvSpPr>
            <p:nvPr/>
          </p:nvSpPr>
          <p:spPr bwMode="auto">
            <a:xfrm rot="-5400000">
              <a:off x="355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0.52</a:t>
              </a:r>
            </a:p>
          </p:txBody>
        </p:sp>
        <p:sp>
          <p:nvSpPr>
            <p:cNvPr id="2254229" name="Rectangle 405"/>
            <p:cNvSpPr>
              <a:spLocks noChangeArrowheads="1"/>
            </p:cNvSpPr>
            <p:nvPr/>
          </p:nvSpPr>
          <p:spPr bwMode="auto">
            <a:xfrm rot="-5400000">
              <a:off x="345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2.16</a:t>
              </a:r>
            </a:p>
          </p:txBody>
        </p:sp>
        <p:sp>
          <p:nvSpPr>
            <p:cNvPr id="2254230" name="Rectangle 406"/>
            <p:cNvSpPr>
              <a:spLocks noChangeArrowheads="1"/>
            </p:cNvSpPr>
            <p:nvPr/>
          </p:nvSpPr>
          <p:spPr bwMode="auto">
            <a:xfrm rot="-5400000">
              <a:off x="336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132</a:t>
              </a:r>
            </a:p>
          </p:txBody>
        </p:sp>
        <p:sp>
          <p:nvSpPr>
            <p:cNvPr id="2254231" name="Rectangle 407"/>
            <p:cNvSpPr>
              <a:spLocks noChangeArrowheads="1"/>
            </p:cNvSpPr>
            <p:nvPr/>
          </p:nvSpPr>
          <p:spPr bwMode="auto">
            <a:xfrm rot="-5400000">
              <a:off x="326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19.5</a:t>
              </a:r>
            </a:p>
          </p:txBody>
        </p:sp>
        <p:sp>
          <p:nvSpPr>
            <p:cNvPr id="2254232" name="Rectangle 408"/>
            <p:cNvSpPr>
              <a:spLocks noChangeArrowheads="1"/>
            </p:cNvSpPr>
            <p:nvPr/>
          </p:nvSpPr>
          <p:spPr bwMode="auto">
            <a:xfrm rot="-5400000">
              <a:off x="316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0.53</a:t>
              </a:r>
            </a:p>
          </p:txBody>
        </p:sp>
        <p:sp>
          <p:nvSpPr>
            <p:cNvPr id="2254233" name="Rectangle 409"/>
            <p:cNvSpPr>
              <a:spLocks noChangeArrowheads="1"/>
            </p:cNvSpPr>
            <p:nvPr/>
          </p:nvSpPr>
          <p:spPr bwMode="auto">
            <a:xfrm rot="-5400000">
              <a:off x="30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3.68</a:t>
              </a:r>
            </a:p>
          </p:txBody>
        </p:sp>
        <p:sp>
          <p:nvSpPr>
            <p:cNvPr id="2254234" name="Rectangle 410"/>
            <p:cNvSpPr>
              <a:spLocks noChangeArrowheads="1"/>
            </p:cNvSpPr>
            <p:nvPr/>
          </p:nvSpPr>
          <p:spPr bwMode="auto">
            <a:xfrm rot="-5400000">
              <a:off x="29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5.52</a:t>
              </a:r>
            </a:p>
          </p:txBody>
        </p:sp>
        <p:sp>
          <p:nvSpPr>
            <p:cNvPr id="2254235" name="Rectangle 411"/>
            <p:cNvSpPr>
              <a:spLocks noChangeArrowheads="1"/>
            </p:cNvSpPr>
            <p:nvPr/>
          </p:nvSpPr>
          <p:spPr bwMode="auto">
            <a:xfrm rot="-5400000">
              <a:off x="28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12.7</a:t>
              </a:r>
            </a:p>
          </p:txBody>
        </p:sp>
        <p:sp>
          <p:nvSpPr>
            <p:cNvPr id="2254236" name="Rectangle 412"/>
            <p:cNvSpPr>
              <a:spLocks noChangeArrowheads="1"/>
            </p:cNvSpPr>
            <p:nvPr/>
          </p:nvSpPr>
          <p:spPr bwMode="auto">
            <a:xfrm rot="-5400000">
              <a:off x="27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4237" name="Rectangle 413"/>
            <p:cNvSpPr>
              <a:spLocks noChangeArrowheads="1"/>
            </p:cNvSpPr>
            <p:nvPr/>
          </p:nvSpPr>
          <p:spPr bwMode="auto">
            <a:xfrm rot="-5400000">
              <a:off x="26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4238" name="Rectangle 414"/>
            <p:cNvSpPr>
              <a:spLocks noChangeArrowheads="1"/>
            </p:cNvSpPr>
            <p:nvPr/>
          </p:nvSpPr>
          <p:spPr bwMode="auto">
            <a:xfrm rot="-5400000">
              <a:off x="25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4239" name="Rectangle 415"/>
            <p:cNvSpPr>
              <a:spLocks noChangeArrowheads="1"/>
            </p:cNvSpPr>
            <p:nvPr/>
          </p:nvSpPr>
          <p:spPr bwMode="auto">
            <a:xfrm rot="-5400000">
              <a:off x="24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40" name="Rectangle 416"/>
            <p:cNvSpPr>
              <a:spLocks noChangeArrowheads="1"/>
            </p:cNvSpPr>
            <p:nvPr/>
          </p:nvSpPr>
          <p:spPr bwMode="auto">
            <a:xfrm rot="-5400000">
              <a:off x="24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4241" name="Rectangle 417"/>
            <p:cNvSpPr>
              <a:spLocks noChangeArrowheads="1"/>
            </p:cNvSpPr>
            <p:nvPr/>
          </p:nvSpPr>
          <p:spPr bwMode="auto">
            <a:xfrm rot="-5400000">
              <a:off x="23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4242" name="Rectangle 418"/>
            <p:cNvSpPr>
              <a:spLocks noChangeArrowheads="1"/>
            </p:cNvSpPr>
            <p:nvPr/>
          </p:nvSpPr>
          <p:spPr bwMode="auto">
            <a:xfrm rot="-5400000">
              <a:off x="22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4243" name="Rectangle 419"/>
            <p:cNvSpPr>
              <a:spLocks noChangeArrowheads="1"/>
            </p:cNvSpPr>
            <p:nvPr/>
          </p:nvSpPr>
          <p:spPr bwMode="auto">
            <a:xfrm rot="-5400000">
              <a:off x="21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4244" name="Rectangle 420"/>
            <p:cNvSpPr>
              <a:spLocks noChangeArrowheads="1"/>
            </p:cNvSpPr>
            <p:nvPr/>
          </p:nvSpPr>
          <p:spPr bwMode="auto">
            <a:xfrm rot="-5400000">
              <a:off x="20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4245" name="Rectangle 421"/>
            <p:cNvSpPr>
              <a:spLocks noChangeArrowheads="1"/>
            </p:cNvSpPr>
            <p:nvPr/>
          </p:nvSpPr>
          <p:spPr bwMode="auto">
            <a:xfrm rot="-5400000">
              <a:off x="19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4246" name="Rectangle 422"/>
            <p:cNvSpPr>
              <a:spLocks noChangeArrowheads="1"/>
            </p:cNvSpPr>
            <p:nvPr/>
          </p:nvSpPr>
          <p:spPr bwMode="auto">
            <a:xfrm rot="-5400000">
              <a:off x="52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47" name="Rectangle 423"/>
            <p:cNvSpPr>
              <a:spLocks noChangeArrowheads="1"/>
            </p:cNvSpPr>
            <p:nvPr/>
          </p:nvSpPr>
          <p:spPr bwMode="auto">
            <a:xfrm rot="-5400000">
              <a:off x="53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48" name="Rectangle 424"/>
            <p:cNvSpPr>
              <a:spLocks noChangeArrowheads="1"/>
            </p:cNvSpPr>
            <p:nvPr/>
          </p:nvSpPr>
          <p:spPr bwMode="auto">
            <a:xfrm rot="-5400000">
              <a:off x="54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49" name="Rectangle 425"/>
            <p:cNvSpPr>
              <a:spLocks noChangeArrowheads="1"/>
            </p:cNvSpPr>
            <p:nvPr/>
          </p:nvSpPr>
          <p:spPr bwMode="auto">
            <a:xfrm rot="-5400000">
              <a:off x="51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</p:grpSp>
      <p:grpSp>
        <p:nvGrpSpPr>
          <p:cNvPr id="68613" name="Group 426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8629" name="Group 427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54252" name="Rectangle 428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3" name="Rectangle 429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4" name="Rectangle 430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5" name="Rectangle 431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6" name="Rectangle 432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7" name="Rectangle 433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8" name="Rectangle 434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9" name="Rectangle 435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60" name="Rectangle 436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61" name="Rectangle 437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62" name="Rectangle 438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63" name="Rectangle 439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64" name="Rectangle 440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5" name="Rectangle 441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6" name="Rectangle 442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7" name="Rectangle 443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8" name="Rectangle 444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9" name="Rectangle 445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0" name="Rectangle 446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1" name="Rectangle 447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2" name="Rectangle 448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3" name="Rectangle 449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274" name="Rectangle 450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275" name="Rectangle 451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276" name="Rectangle 452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277" name="Rectangle 453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278" name="Rectangle 454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279" name="Rectangle 455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0" name="Rectangle 456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1" name="Rectangle 457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2" name="Rectangle 458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3" name="Rectangle 459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4" name="Rectangle 460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5" name="Rectangle 461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6" name="Rectangle 462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87" name="Rectangle 463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88" name="Rectangle 464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89" name="Rectangle 465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90" name="Rectangle 466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91" name="Rectangle 467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92" name="Rectangle 468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3" name="Rectangle 469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4" name="Rectangle 470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5" name="Rectangle 471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6" name="Rectangle 472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7" name="Rectangle 473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8630" name="Group 474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54299" name="Rectangle 475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300" name="Rectangle 476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301" name="Rectangle 477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302" name="Rectangle 478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03" name="Rectangle 479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04" name="Rectangle 480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05" name="Rectangle 481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06" name="Rectangle 482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07" name="Rectangle 483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08" name="Rectangle 484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309" name="Rectangle 485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310" name="Rectangle 486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11" name="Rectangle 487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12" name="Rectangle 488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13" name="Rectangle 489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14" name="Rectangle 490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15" name="Rectangle 491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16" name="Rectangle 492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317" name="Rectangle 493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18" name="Rectangle 494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19" name="Rectangle 495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20" name="Rectangle 496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21" name="Rectangle 497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22" name="Rectangle 498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23" name="Rectangle 499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24" name="Rectangle 500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25" name="Rectangle 501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26" name="Rectangle 502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27" name="Rectangle 503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28" name="Rectangle 50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29" name="Rectangle 505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30" name="Rectangle 506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31" name="Rectangle 50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32" name="Rectangle 508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33" name="Rectangle 509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34" name="Rectangle 510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35" name="Rectangle 511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36" name="Rectangle 512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37" name="Rectangle 513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38" name="Rectangle 514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39" name="Rectangle 515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40" name="Rectangle 516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41" name="Rectangle 517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42" name="Rectangle 518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43" name="Rectangle 519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44" name="Rectangle 520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8614" name="Group 521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54346" name="Rectangle 522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47" name="Rectangle 523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48" name="Rectangle 524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54349" name="Rectangle 525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54350" name="Rectangle 526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51" name="Rectangle 527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52" name="Rectangle 528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54353" name="Rectangle 529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8615" name="Group 530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54355" name="Rectangle 531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8620" name="Picture 532" descr="ne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57" name="Text Box 533"/>
          <p:cNvSpPr txBox="1">
            <a:spLocks noChangeArrowheads="1"/>
          </p:cNvSpPr>
          <p:nvPr/>
        </p:nvSpPr>
        <p:spPr bwMode="auto">
          <a:xfrm>
            <a:off x="5384800" y="5519738"/>
            <a:ext cx="265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b="0">
                <a:solidFill>
                  <a:srgbClr val="800080"/>
                </a:solidFill>
                <a:latin typeface="Arial"/>
                <a:cs typeface="+mn-cs"/>
              </a:rPr>
              <a:t>“</a:t>
            </a:r>
            <a:r>
              <a:rPr lang="en-US" b="0">
                <a:solidFill>
                  <a:srgbClr val="800080"/>
                </a:solidFill>
                <a:latin typeface="Tahoma" charset="0"/>
                <a:cs typeface="+mn-cs"/>
              </a:rPr>
              <a:t>Weighted Voting</a:t>
            </a:r>
            <a:r>
              <a:rPr lang="ja-JP" altLang="en-US" b="0">
                <a:solidFill>
                  <a:srgbClr val="800080"/>
                </a:solidFill>
                <a:latin typeface="Arial"/>
                <a:cs typeface="+mn-cs"/>
              </a:rPr>
              <a:t>”</a:t>
            </a:r>
            <a:endParaRPr lang="en-US" b="0">
              <a:solidFill>
                <a:srgbClr val="800080"/>
              </a:solidFill>
              <a:latin typeface="Tahoma" charset="0"/>
              <a:cs typeface="+mn-cs"/>
            </a:endParaRPr>
          </a:p>
        </p:txBody>
      </p:sp>
      <p:graphicFrame>
        <p:nvGraphicFramePr>
          <p:cNvPr id="68617" name="Object 534"/>
          <p:cNvGraphicFramePr>
            <a:graphicFrameLocks noChangeAspect="1"/>
          </p:cNvGraphicFramePr>
          <p:nvPr/>
        </p:nvGraphicFramePr>
        <p:xfrm>
          <a:off x="2057400" y="4876800"/>
          <a:ext cx="3124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66" r:id="rId5" imgW="1752600" imgH="254000" progId="Equation.DSMT4">
                  <p:embed/>
                </p:oleObj>
              </mc:Choice>
              <mc:Fallback>
                <p:oleObj r:id="rId5" imgW="1752600" imgH="254000" progId="Equation.DSMT4">
                  <p:embed/>
                  <p:pic>
                    <p:nvPicPr>
                      <p:cNvPr id="0" name="Object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76800"/>
                        <a:ext cx="31242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59" name="Line 535"/>
          <p:cNvSpPr>
            <a:spLocks noChangeShapeType="1"/>
          </p:cNvSpPr>
          <p:nvPr/>
        </p:nvSpPr>
        <p:spPr bwMode="auto">
          <a:xfrm flipV="1">
            <a:off x="2209800" y="4572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Data Integration: ROC Curve</a:t>
            </a:r>
          </a:p>
        </p:txBody>
      </p:sp>
      <p:grpSp>
        <p:nvGrpSpPr>
          <p:cNvPr id="70658" name="Group 3"/>
          <p:cNvGrpSpPr>
            <a:grpSpLocks/>
          </p:cNvGrpSpPr>
          <p:nvPr/>
        </p:nvGrpSpPr>
        <p:grpSpPr bwMode="auto">
          <a:xfrm>
            <a:off x="152400" y="2438400"/>
            <a:ext cx="8839200" cy="228600"/>
            <a:chOff x="96" y="2688"/>
            <a:chExt cx="5568" cy="144"/>
          </a:xfrm>
        </p:grpSpPr>
        <p:sp>
          <p:nvSpPr>
            <p:cNvPr id="2255876" name="Rectangle 4"/>
            <p:cNvSpPr>
              <a:spLocks noChangeArrowheads="1"/>
            </p:cNvSpPr>
            <p:nvPr/>
          </p:nvSpPr>
          <p:spPr bwMode="auto">
            <a:xfrm>
              <a:off x="19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77" name="Rectangle 5"/>
            <p:cNvSpPr>
              <a:spLocks noChangeArrowheads="1"/>
            </p:cNvSpPr>
            <p:nvPr/>
          </p:nvSpPr>
          <p:spPr bwMode="auto">
            <a:xfrm>
              <a:off x="24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78" name="Rectangle 6"/>
            <p:cNvSpPr>
              <a:spLocks noChangeArrowheads="1"/>
            </p:cNvSpPr>
            <p:nvPr/>
          </p:nvSpPr>
          <p:spPr bwMode="auto">
            <a:xfrm>
              <a:off x="26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79" name="Rectangle 7"/>
            <p:cNvSpPr>
              <a:spLocks noChangeArrowheads="1"/>
            </p:cNvSpPr>
            <p:nvPr/>
          </p:nvSpPr>
          <p:spPr bwMode="auto">
            <a:xfrm>
              <a:off x="27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80" name="Rectangle 8"/>
            <p:cNvSpPr>
              <a:spLocks noChangeArrowheads="1"/>
            </p:cNvSpPr>
            <p:nvPr/>
          </p:nvSpPr>
          <p:spPr bwMode="auto">
            <a:xfrm>
              <a:off x="28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1" name="Rectangle 9"/>
            <p:cNvSpPr>
              <a:spLocks noChangeArrowheads="1"/>
            </p:cNvSpPr>
            <p:nvPr/>
          </p:nvSpPr>
          <p:spPr bwMode="auto">
            <a:xfrm>
              <a:off x="336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2" name="Rectangle 10"/>
            <p:cNvSpPr>
              <a:spLocks noChangeArrowheads="1"/>
            </p:cNvSpPr>
            <p:nvPr/>
          </p:nvSpPr>
          <p:spPr bwMode="auto">
            <a:xfrm>
              <a:off x="345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3" name="Rectangle 11"/>
            <p:cNvSpPr>
              <a:spLocks noChangeArrowheads="1"/>
            </p:cNvSpPr>
            <p:nvPr/>
          </p:nvSpPr>
          <p:spPr bwMode="auto">
            <a:xfrm>
              <a:off x="364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84" name="Rectangle 12"/>
            <p:cNvSpPr>
              <a:spLocks noChangeArrowheads="1"/>
            </p:cNvSpPr>
            <p:nvPr/>
          </p:nvSpPr>
          <p:spPr bwMode="auto">
            <a:xfrm>
              <a:off x="374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85" name="Rectangle 13"/>
            <p:cNvSpPr>
              <a:spLocks noChangeArrowheads="1"/>
            </p:cNvSpPr>
            <p:nvPr/>
          </p:nvSpPr>
          <p:spPr bwMode="auto">
            <a:xfrm>
              <a:off x="96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Combined (Bayes)</a:t>
              </a:r>
            </a:p>
          </p:txBody>
        </p:sp>
        <p:sp>
          <p:nvSpPr>
            <p:cNvPr id="2255886" name="Rectangle 14"/>
            <p:cNvSpPr>
              <a:spLocks noChangeArrowheads="1"/>
            </p:cNvSpPr>
            <p:nvPr/>
          </p:nvSpPr>
          <p:spPr bwMode="auto">
            <a:xfrm>
              <a:off x="134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7" name="Rectangle 15"/>
            <p:cNvSpPr>
              <a:spLocks noChangeArrowheads="1"/>
            </p:cNvSpPr>
            <p:nvPr/>
          </p:nvSpPr>
          <p:spPr bwMode="auto">
            <a:xfrm>
              <a:off x="17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8" name="Rectangle 16"/>
            <p:cNvSpPr>
              <a:spLocks noChangeArrowheads="1"/>
            </p:cNvSpPr>
            <p:nvPr/>
          </p:nvSpPr>
          <p:spPr bwMode="auto">
            <a:xfrm>
              <a:off x="1440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9" name="Rectangle 17"/>
            <p:cNvSpPr>
              <a:spLocks noChangeArrowheads="1"/>
            </p:cNvSpPr>
            <p:nvPr/>
          </p:nvSpPr>
          <p:spPr bwMode="auto">
            <a:xfrm>
              <a:off x="15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0" name="Rectangle 18"/>
            <p:cNvSpPr>
              <a:spLocks noChangeArrowheads="1"/>
            </p:cNvSpPr>
            <p:nvPr/>
          </p:nvSpPr>
          <p:spPr bwMode="auto">
            <a:xfrm>
              <a:off x="16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1" name="Rectangle 19"/>
            <p:cNvSpPr>
              <a:spLocks noChangeArrowheads="1"/>
            </p:cNvSpPr>
            <p:nvPr/>
          </p:nvSpPr>
          <p:spPr bwMode="auto">
            <a:xfrm>
              <a:off x="24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2" name="Rectangle 20"/>
            <p:cNvSpPr>
              <a:spLocks noChangeArrowheads="1"/>
            </p:cNvSpPr>
            <p:nvPr/>
          </p:nvSpPr>
          <p:spPr bwMode="auto">
            <a:xfrm>
              <a:off x="230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3" name="Rectangle 21"/>
            <p:cNvSpPr>
              <a:spLocks noChangeArrowheads="1"/>
            </p:cNvSpPr>
            <p:nvPr/>
          </p:nvSpPr>
          <p:spPr bwMode="auto">
            <a:xfrm>
              <a:off x="22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4" name="Rectangle 22"/>
            <p:cNvSpPr>
              <a:spLocks noChangeArrowheads="1"/>
            </p:cNvSpPr>
            <p:nvPr/>
          </p:nvSpPr>
          <p:spPr bwMode="auto">
            <a:xfrm>
              <a:off x="211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5" name="Rectangle 23"/>
            <p:cNvSpPr>
              <a:spLocks noChangeArrowheads="1"/>
            </p:cNvSpPr>
            <p:nvPr/>
          </p:nvSpPr>
          <p:spPr bwMode="auto">
            <a:xfrm>
              <a:off x="201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6" name="Rectangle 24"/>
            <p:cNvSpPr>
              <a:spLocks noChangeArrowheads="1"/>
            </p:cNvSpPr>
            <p:nvPr/>
          </p:nvSpPr>
          <p:spPr bwMode="auto">
            <a:xfrm>
              <a:off x="259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7" name="Rectangle 25"/>
            <p:cNvSpPr>
              <a:spLocks noChangeArrowheads="1"/>
            </p:cNvSpPr>
            <p:nvPr/>
          </p:nvSpPr>
          <p:spPr bwMode="auto">
            <a:xfrm>
              <a:off x="182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8" name="Rectangle 26"/>
            <p:cNvSpPr>
              <a:spLocks noChangeArrowheads="1"/>
            </p:cNvSpPr>
            <p:nvPr/>
          </p:nvSpPr>
          <p:spPr bwMode="auto">
            <a:xfrm>
              <a:off x="355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9" name="Rectangle 27"/>
            <p:cNvSpPr>
              <a:spLocks noChangeArrowheads="1"/>
            </p:cNvSpPr>
            <p:nvPr/>
          </p:nvSpPr>
          <p:spPr bwMode="auto">
            <a:xfrm>
              <a:off x="297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900" name="Rectangle 28"/>
            <p:cNvSpPr>
              <a:spLocks noChangeArrowheads="1"/>
            </p:cNvSpPr>
            <p:nvPr/>
          </p:nvSpPr>
          <p:spPr bwMode="auto">
            <a:xfrm>
              <a:off x="30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1" name="Rectangle 29"/>
            <p:cNvSpPr>
              <a:spLocks noChangeArrowheads="1"/>
            </p:cNvSpPr>
            <p:nvPr/>
          </p:nvSpPr>
          <p:spPr bwMode="auto">
            <a:xfrm>
              <a:off x="31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2" name="Rectangle 30"/>
            <p:cNvSpPr>
              <a:spLocks noChangeArrowheads="1"/>
            </p:cNvSpPr>
            <p:nvPr/>
          </p:nvSpPr>
          <p:spPr bwMode="auto">
            <a:xfrm>
              <a:off x="326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3" name="Rectangle 31"/>
            <p:cNvSpPr>
              <a:spLocks noChangeArrowheads="1"/>
            </p:cNvSpPr>
            <p:nvPr/>
          </p:nvSpPr>
          <p:spPr bwMode="auto">
            <a:xfrm>
              <a:off x="384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4" name="Rectangle 32"/>
            <p:cNvSpPr>
              <a:spLocks noChangeArrowheads="1"/>
            </p:cNvSpPr>
            <p:nvPr/>
          </p:nvSpPr>
          <p:spPr bwMode="auto">
            <a:xfrm>
              <a:off x="39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5" name="Rectangle 33"/>
            <p:cNvSpPr>
              <a:spLocks noChangeArrowheads="1"/>
            </p:cNvSpPr>
            <p:nvPr/>
          </p:nvSpPr>
          <p:spPr bwMode="auto">
            <a:xfrm>
              <a:off x="40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6" name="Rectangle 34"/>
            <p:cNvSpPr>
              <a:spLocks noChangeArrowheads="1"/>
            </p:cNvSpPr>
            <p:nvPr/>
          </p:nvSpPr>
          <p:spPr bwMode="auto">
            <a:xfrm>
              <a:off x="41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7" name="Rectangle 35"/>
            <p:cNvSpPr>
              <a:spLocks noChangeArrowheads="1"/>
            </p:cNvSpPr>
            <p:nvPr/>
          </p:nvSpPr>
          <p:spPr bwMode="auto">
            <a:xfrm>
              <a:off x="422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8" name="Rectangle 36"/>
            <p:cNvSpPr>
              <a:spLocks noChangeArrowheads="1"/>
            </p:cNvSpPr>
            <p:nvPr/>
          </p:nvSpPr>
          <p:spPr bwMode="auto">
            <a:xfrm>
              <a:off x="43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9" name="Rectangle 37"/>
            <p:cNvSpPr>
              <a:spLocks noChangeArrowheads="1"/>
            </p:cNvSpPr>
            <p:nvPr/>
          </p:nvSpPr>
          <p:spPr bwMode="auto">
            <a:xfrm>
              <a:off x="441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0" name="Rectangle 38"/>
            <p:cNvSpPr>
              <a:spLocks noChangeArrowheads="1"/>
            </p:cNvSpPr>
            <p:nvPr/>
          </p:nvSpPr>
          <p:spPr bwMode="auto">
            <a:xfrm>
              <a:off x="451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1" name="Rectangle 39"/>
            <p:cNvSpPr>
              <a:spLocks noChangeArrowheads="1"/>
            </p:cNvSpPr>
            <p:nvPr/>
          </p:nvSpPr>
          <p:spPr bwMode="auto">
            <a:xfrm>
              <a:off x="46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2" name="Rectangle 40"/>
            <p:cNvSpPr>
              <a:spLocks noChangeArrowheads="1"/>
            </p:cNvSpPr>
            <p:nvPr/>
          </p:nvSpPr>
          <p:spPr bwMode="auto">
            <a:xfrm>
              <a:off x="470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3" name="Rectangle 41"/>
            <p:cNvSpPr>
              <a:spLocks noChangeArrowheads="1"/>
            </p:cNvSpPr>
            <p:nvPr/>
          </p:nvSpPr>
          <p:spPr bwMode="auto">
            <a:xfrm>
              <a:off x="48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4" name="Rectangle 42"/>
            <p:cNvSpPr>
              <a:spLocks noChangeArrowheads="1"/>
            </p:cNvSpPr>
            <p:nvPr/>
          </p:nvSpPr>
          <p:spPr bwMode="auto">
            <a:xfrm>
              <a:off x="48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5" name="Rectangle 43"/>
            <p:cNvSpPr>
              <a:spLocks noChangeArrowheads="1"/>
            </p:cNvSpPr>
            <p:nvPr/>
          </p:nvSpPr>
          <p:spPr bwMode="auto">
            <a:xfrm>
              <a:off x="499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6" name="Rectangle 44"/>
            <p:cNvSpPr>
              <a:spLocks noChangeArrowheads="1"/>
            </p:cNvSpPr>
            <p:nvPr/>
          </p:nvSpPr>
          <p:spPr bwMode="auto">
            <a:xfrm>
              <a:off x="50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7" name="Rectangle 45"/>
            <p:cNvSpPr>
              <a:spLocks noChangeArrowheads="1"/>
            </p:cNvSpPr>
            <p:nvPr/>
          </p:nvSpPr>
          <p:spPr bwMode="auto">
            <a:xfrm>
              <a:off x="51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8" name="Rectangle 46"/>
            <p:cNvSpPr>
              <a:spLocks noChangeArrowheads="1"/>
            </p:cNvSpPr>
            <p:nvPr/>
          </p:nvSpPr>
          <p:spPr bwMode="auto">
            <a:xfrm>
              <a:off x="52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9" name="Rectangle 47"/>
            <p:cNvSpPr>
              <a:spLocks noChangeArrowheads="1"/>
            </p:cNvSpPr>
            <p:nvPr/>
          </p:nvSpPr>
          <p:spPr bwMode="auto">
            <a:xfrm>
              <a:off x="537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20" name="Rectangle 48"/>
            <p:cNvSpPr>
              <a:spLocks noChangeArrowheads="1"/>
            </p:cNvSpPr>
            <p:nvPr/>
          </p:nvSpPr>
          <p:spPr bwMode="auto">
            <a:xfrm>
              <a:off x="54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21" name="Rectangle 49"/>
            <p:cNvSpPr>
              <a:spLocks noChangeArrowheads="1"/>
            </p:cNvSpPr>
            <p:nvPr/>
          </p:nvSpPr>
          <p:spPr bwMode="auto">
            <a:xfrm>
              <a:off x="55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</p:grpSp>
      <p:grpSp>
        <p:nvGrpSpPr>
          <p:cNvPr id="70659" name="Group 50"/>
          <p:cNvGrpSpPr>
            <a:grpSpLocks/>
          </p:cNvGrpSpPr>
          <p:nvPr/>
        </p:nvGrpSpPr>
        <p:grpSpPr bwMode="auto">
          <a:xfrm>
            <a:off x="2133600" y="1981200"/>
            <a:ext cx="6858000" cy="457200"/>
            <a:chOff x="1344" y="2448"/>
            <a:chExt cx="4320" cy="288"/>
          </a:xfrm>
        </p:grpSpPr>
        <p:sp>
          <p:nvSpPr>
            <p:cNvPr id="2255923" name="Rectangle 51"/>
            <p:cNvSpPr>
              <a:spLocks noChangeArrowheads="1"/>
            </p:cNvSpPr>
            <p:nvPr/>
          </p:nvSpPr>
          <p:spPr bwMode="auto">
            <a:xfrm rot="-5400000">
              <a:off x="12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3.52</a:t>
              </a:r>
            </a:p>
          </p:txBody>
        </p:sp>
        <p:sp>
          <p:nvSpPr>
            <p:cNvPr id="2255924" name="Rectangle 52"/>
            <p:cNvSpPr>
              <a:spLocks noChangeArrowheads="1"/>
            </p:cNvSpPr>
            <p:nvPr/>
          </p:nvSpPr>
          <p:spPr bwMode="auto">
            <a:xfrm rot="-5400000">
              <a:off x="13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5925" name="Rectangle 53"/>
            <p:cNvSpPr>
              <a:spLocks noChangeArrowheads="1"/>
            </p:cNvSpPr>
            <p:nvPr/>
          </p:nvSpPr>
          <p:spPr bwMode="auto">
            <a:xfrm rot="-5400000">
              <a:off x="14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5926" name="Rectangle 54"/>
            <p:cNvSpPr>
              <a:spLocks noChangeArrowheads="1"/>
            </p:cNvSpPr>
            <p:nvPr/>
          </p:nvSpPr>
          <p:spPr bwMode="auto">
            <a:xfrm rot="-5400000">
              <a:off x="15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13.9</a:t>
              </a:r>
            </a:p>
          </p:txBody>
        </p:sp>
        <p:sp>
          <p:nvSpPr>
            <p:cNvPr id="2255927" name="Rectangle 55"/>
            <p:cNvSpPr>
              <a:spLocks noChangeArrowheads="1"/>
            </p:cNvSpPr>
            <p:nvPr/>
          </p:nvSpPr>
          <p:spPr bwMode="auto">
            <a:xfrm rot="-5400000">
              <a:off x="16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5928" name="Rectangle 56"/>
            <p:cNvSpPr>
              <a:spLocks noChangeArrowheads="1"/>
            </p:cNvSpPr>
            <p:nvPr/>
          </p:nvSpPr>
          <p:spPr bwMode="auto">
            <a:xfrm rot="-5400000">
              <a:off x="17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29" name="Rectangle 57"/>
            <p:cNvSpPr>
              <a:spLocks noChangeArrowheads="1"/>
            </p:cNvSpPr>
            <p:nvPr/>
          </p:nvSpPr>
          <p:spPr bwMode="auto">
            <a:xfrm rot="-5400000">
              <a:off x="18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5930" name="Rectangle 58"/>
            <p:cNvSpPr>
              <a:spLocks noChangeArrowheads="1"/>
            </p:cNvSpPr>
            <p:nvPr/>
          </p:nvSpPr>
          <p:spPr bwMode="auto">
            <a:xfrm rot="-5400000">
              <a:off x="50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31" name="Rectangle 59"/>
            <p:cNvSpPr>
              <a:spLocks noChangeArrowheads="1"/>
            </p:cNvSpPr>
            <p:nvPr/>
          </p:nvSpPr>
          <p:spPr bwMode="auto">
            <a:xfrm rot="-5400000">
              <a:off x="49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32" name="Rectangle 60"/>
            <p:cNvSpPr>
              <a:spLocks noChangeArrowheads="1"/>
            </p:cNvSpPr>
            <p:nvPr/>
          </p:nvSpPr>
          <p:spPr bwMode="auto">
            <a:xfrm rot="-5400000">
              <a:off x="48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33" name="Rectangle 61"/>
            <p:cNvSpPr>
              <a:spLocks noChangeArrowheads="1"/>
            </p:cNvSpPr>
            <p:nvPr/>
          </p:nvSpPr>
          <p:spPr bwMode="auto">
            <a:xfrm rot="-5400000">
              <a:off x="48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34" name="Rectangle 62"/>
            <p:cNvSpPr>
              <a:spLocks noChangeArrowheads="1"/>
            </p:cNvSpPr>
            <p:nvPr/>
          </p:nvSpPr>
          <p:spPr bwMode="auto">
            <a:xfrm rot="-5400000">
              <a:off x="47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0.12</a:t>
              </a:r>
            </a:p>
          </p:txBody>
        </p:sp>
        <p:sp>
          <p:nvSpPr>
            <p:cNvPr id="2255935" name="Rectangle 63"/>
            <p:cNvSpPr>
              <a:spLocks noChangeArrowheads="1"/>
            </p:cNvSpPr>
            <p:nvPr/>
          </p:nvSpPr>
          <p:spPr bwMode="auto">
            <a:xfrm rot="-5400000">
              <a:off x="46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36" name="Rectangle 64"/>
            <p:cNvSpPr>
              <a:spLocks noChangeArrowheads="1"/>
            </p:cNvSpPr>
            <p:nvPr/>
          </p:nvSpPr>
          <p:spPr bwMode="auto">
            <a:xfrm rot="-5400000">
              <a:off x="45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37" name="Rectangle 65"/>
            <p:cNvSpPr>
              <a:spLocks noChangeArrowheads="1"/>
            </p:cNvSpPr>
            <p:nvPr/>
          </p:nvSpPr>
          <p:spPr bwMode="auto">
            <a:xfrm rot="-5400000">
              <a:off x="44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38" name="Rectangle 66"/>
            <p:cNvSpPr>
              <a:spLocks noChangeArrowheads="1"/>
            </p:cNvSpPr>
            <p:nvPr/>
          </p:nvSpPr>
          <p:spPr bwMode="auto">
            <a:xfrm rot="-5400000">
              <a:off x="43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39" name="Rectangle 67"/>
            <p:cNvSpPr>
              <a:spLocks noChangeArrowheads="1"/>
            </p:cNvSpPr>
            <p:nvPr/>
          </p:nvSpPr>
          <p:spPr bwMode="auto">
            <a:xfrm rot="-5400000">
              <a:off x="42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40" name="Rectangle 68"/>
            <p:cNvSpPr>
              <a:spLocks noChangeArrowheads="1"/>
            </p:cNvSpPr>
            <p:nvPr/>
          </p:nvSpPr>
          <p:spPr bwMode="auto">
            <a:xfrm rot="-5400000">
              <a:off x="41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41" name="Rectangle 69"/>
            <p:cNvSpPr>
              <a:spLocks noChangeArrowheads="1"/>
            </p:cNvSpPr>
            <p:nvPr/>
          </p:nvSpPr>
          <p:spPr bwMode="auto">
            <a:xfrm rot="-5400000">
              <a:off x="40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0.36</a:t>
              </a:r>
            </a:p>
          </p:txBody>
        </p:sp>
        <p:sp>
          <p:nvSpPr>
            <p:cNvPr id="2255942" name="Rectangle 70"/>
            <p:cNvSpPr>
              <a:spLocks noChangeArrowheads="1"/>
            </p:cNvSpPr>
            <p:nvPr/>
          </p:nvSpPr>
          <p:spPr bwMode="auto">
            <a:xfrm rot="-5400000">
              <a:off x="39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0.08</a:t>
              </a:r>
            </a:p>
          </p:txBody>
        </p:sp>
        <p:sp>
          <p:nvSpPr>
            <p:cNvPr id="2255943" name="Rectangle 71"/>
            <p:cNvSpPr>
              <a:spLocks noChangeArrowheads="1"/>
            </p:cNvSpPr>
            <p:nvPr/>
          </p:nvSpPr>
          <p:spPr bwMode="auto">
            <a:xfrm rot="-5400000">
              <a:off x="38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0.91</a:t>
              </a:r>
            </a:p>
          </p:txBody>
        </p:sp>
        <p:sp>
          <p:nvSpPr>
            <p:cNvPr id="2255944" name="Rectangle 72"/>
            <p:cNvSpPr>
              <a:spLocks noChangeArrowheads="1"/>
            </p:cNvSpPr>
            <p:nvPr/>
          </p:nvSpPr>
          <p:spPr bwMode="auto">
            <a:xfrm rot="-5400000">
              <a:off x="37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45" name="Rectangle 73"/>
            <p:cNvSpPr>
              <a:spLocks noChangeArrowheads="1"/>
            </p:cNvSpPr>
            <p:nvPr/>
          </p:nvSpPr>
          <p:spPr bwMode="auto">
            <a:xfrm rot="-5400000">
              <a:off x="36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5946" name="Rectangle 74"/>
            <p:cNvSpPr>
              <a:spLocks noChangeArrowheads="1"/>
            </p:cNvSpPr>
            <p:nvPr/>
          </p:nvSpPr>
          <p:spPr bwMode="auto">
            <a:xfrm rot="-5400000">
              <a:off x="355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0.52</a:t>
              </a:r>
            </a:p>
          </p:txBody>
        </p:sp>
        <p:sp>
          <p:nvSpPr>
            <p:cNvPr id="2255947" name="Rectangle 75"/>
            <p:cNvSpPr>
              <a:spLocks noChangeArrowheads="1"/>
            </p:cNvSpPr>
            <p:nvPr/>
          </p:nvSpPr>
          <p:spPr bwMode="auto">
            <a:xfrm rot="-5400000">
              <a:off x="345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2.16</a:t>
              </a:r>
            </a:p>
          </p:txBody>
        </p:sp>
        <p:sp>
          <p:nvSpPr>
            <p:cNvPr id="2255948" name="Rectangle 76"/>
            <p:cNvSpPr>
              <a:spLocks noChangeArrowheads="1"/>
            </p:cNvSpPr>
            <p:nvPr/>
          </p:nvSpPr>
          <p:spPr bwMode="auto">
            <a:xfrm rot="-5400000">
              <a:off x="336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132</a:t>
              </a:r>
            </a:p>
          </p:txBody>
        </p:sp>
        <p:sp>
          <p:nvSpPr>
            <p:cNvPr id="2255949" name="Rectangle 77"/>
            <p:cNvSpPr>
              <a:spLocks noChangeArrowheads="1"/>
            </p:cNvSpPr>
            <p:nvPr/>
          </p:nvSpPr>
          <p:spPr bwMode="auto">
            <a:xfrm rot="-5400000">
              <a:off x="326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19.5</a:t>
              </a:r>
            </a:p>
          </p:txBody>
        </p:sp>
        <p:sp>
          <p:nvSpPr>
            <p:cNvPr id="2255950" name="Rectangle 78"/>
            <p:cNvSpPr>
              <a:spLocks noChangeArrowheads="1"/>
            </p:cNvSpPr>
            <p:nvPr/>
          </p:nvSpPr>
          <p:spPr bwMode="auto">
            <a:xfrm rot="-5400000">
              <a:off x="316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0.53</a:t>
              </a:r>
            </a:p>
          </p:txBody>
        </p:sp>
        <p:sp>
          <p:nvSpPr>
            <p:cNvPr id="2255951" name="Rectangle 79"/>
            <p:cNvSpPr>
              <a:spLocks noChangeArrowheads="1"/>
            </p:cNvSpPr>
            <p:nvPr/>
          </p:nvSpPr>
          <p:spPr bwMode="auto">
            <a:xfrm rot="-5400000">
              <a:off x="30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3.68</a:t>
              </a:r>
            </a:p>
          </p:txBody>
        </p:sp>
        <p:sp>
          <p:nvSpPr>
            <p:cNvPr id="2255952" name="Rectangle 80"/>
            <p:cNvSpPr>
              <a:spLocks noChangeArrowheads="1"/>
            </p:cNvSpPr>
            <p:nvPr/>
          </p:nvSpPr>
          <p:spPr bwMode="auto">
            <a:xfrm rot="-5400000">
              <a:off x="29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5.52</a:t>
              </a:r>
            </a:p>
          </p:txBody>
        </p:sp>
        <p:sp>
          <p:nvSpPr>
            <p:cNvPr id="2255953" name="Rectangle 81"/>
            <p:cNvSpPr>
              <a:spLocks noChangeArrowheads="1"/>
            </p:cNvSpPr>
            <p:nvPr/>
          </p:nvSpPr>
          <p:spPr bwMode="auto">
            <a:xfrm rot="-5400000">
              <a:off x="28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12.7</a:t>
              </a:r>
            </a:p>
          </p:txBody>
        </p:sp>
        <p:sp>
          <p:nvSpPr>
            <p:cNvPr id="2255954" name="Rectangle 82"/>
            <p:cNvSpPr>
              <a:spLocks noChangeArrowheads="1"/>
            </p:cNvSpPr>
            <p:nvPr/>
          </p:nvSpPr>
          <p:spPr bwMode="auto">
            <a:xfrm rot="-5400000">
              <a:off x="27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5955" name="Rectangle 83"/>
            <p:cNvSpPr>
              <a:spLocks noChangeArrowheads="1"/>
            </p:cNvSpPr>
            <p:nvPr/>
          </p:nvSpPr>
          <p:spPr bwMode="auto">
            <a:xfrm rot="-5400000">
              <a:off x="26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5956" name="Rectangle 84"/>
            <p:cNvSpPr>
              <a:spLocks noChangeArrowheads="1"/>
            </p:cNvSpPr>
            <p:nvPr/>
          </p:nvSpPr>
          <p:spPr bwMode="auto">
            <a:xfrm rot="-5400000">
              <a:off x="25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5957" name="Rectangle 85"/>
            <p:cNvSpPr>
              <a:spLocks noChangeArrowheads="1"/>
            </p:cNvSpPr>
            <p:nvPr/>
          </p:nvSpPr>
          <p:spPr bwMode="auto">
            <a:xfrm rot="-5400000">
              <a:off x="24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58" name="Rectangle 86"/>
            <p:cNvSpPr>
              <a:spLocks noChangeArrowheads="1"/>
            </p:cNvSpPr>
            <p:nvPr/>
          </p:nvSpPr>
          <p:spPr bwMode="auto">
            <a:xfrm rot="-5400000">
              <a:off x="24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5959" name="Rectangle 87"/>
            <p:cNvSpPr>
              <a:spLocks noChangeArrowheads="1"/>
            </p:cNvSpPr>
            <p:nvPr/>
          </p:nvSpPr>
          <p:spPr bwMode="auto">
            <a:xfrm rot="-5400000">
              <a:off x="23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5960" name="Rectangle 88"/>
            <p:cNvSpPr>
              <a:spLocks noChangeArrowheads="1"/>
            </p:cNvSpPr>
            <p:nvPr/>
          </p:nvSpPr>
          <p:spPr bwMode="auto">
            <a:xfrm rot="-5400000">
              <a:off x="22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5961" name="Rectangle 89"/>
            <p:cNvSpPr>
              <a:spLocks noChangeArrowheads="1"/>
            </p:cNvSpPr>
            <p:nvPr/>
          </p:nvSpPr>
          <p:spPr bwMode="auto">
            <a:xfrm rot="-5400000">
              <a:off x="21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5962" name="Rectangle 90"/>
            <p:cNvSpPr>
              <a:spLocks noChangeArrowheads="1"/>
            </p:cNvSpPr>
            <p:nvPr/>
          </p:nvSpPr>
          <p:spPr bwMode="auto">
            <a:xfrm rot="-5400000">
              <a:off x="20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5963" name="Rectangle 91"/>
            <p:cNvSpPr>
              <a:spLocks noChangeArrowheads="1"/>
            </p:cNvSpPr>
            <p:nvPr/>
          </p:nvSpPr>
          <p:spPr bwMode="auto">
            <a:xfrm rot="-5400000">
              <a:off x="19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5964" name="Rectangle 92"/>
            <p:cNvSpPr>
              <a:spLocks noChangeArrowheads="1"/>
            </p:cNvSpPr>
            <p:nvPr/>
          </p:nvSpPr>
          <p:spPr bwMode="auto">
            <a:xfrm rot="-5400000">
              <a:off x="52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65" name="Rectangle 93"/>
            <p:cNvSpPr>
              <a:spLocks noChangeArrowheads="1"/>
            </p:cNvSpPr>
            <p:nvPr/>
          </p:nvSpPr>
          <p:spPr bwMode="auto">
            <a:xfrm rot="-5400000">
              <a:off x="53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66" name="Rectangle 94"/>
            <p:cNvSpPr>
              <a:spLocks noChangeArrowheads="1"/>
            </p:cNvSpPr>
            <p:nvPr/>
          </p:nvSpPr>
          <p:spPr bwMode="auto">
            <a:xfrm rot="-5400000">
              <a:off x="54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67" name="Rectangle 95"/>
            <p:cNvSpPr>
              <a:spLocks noChangeArrowheads="1"/>
            </p:cNvSpPr>
            <p:nvPr/>
          </p:nvSpPr>
          <p:spPr bwMode="auto">
            <a:xfrm rot="-5400000">
              <a:off x="51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</p:grpSp>
      <p:grpSp>
        <p:nvGrpSpPr>
          <p:cNvPr id="70660" name="Group 96"/>
          <p:cNvGrpSpPr>
            <a:grpSpLocks/>
          </p:cNvGrpSpPr>
          <p:nvPr/>
        </p:nvGrpSpPr>
        <p:grpSpPr bwMode="auto">
          <a:xfrm>
            <a:off x="152400" y="2743200"/>
            <a:ext cx="8839200" cy="685800"/>
            <a:chOff x="96" y="2496"/>
            <a:chExt cx="5568" cy="432"/>
          </a:xfrm>
        </p:grpSpPr>
        <p:grpSp>
          <p:nvGrpSpPr>
            <p:cNvPr id="70824" name="Group 97"/>
            <p:cNvGrpSpPr>
              <a:grpSpLocks/>
            </p:cNvGrpSpPr>
            <p:nvPr/>
          </p:nvGrpSpPr>
          <p:grpSpPr bwMode="auto">
            <a:xfrm>
              <a:off x="96" y="2496"/>
              <a:ext cx="5568" cy="144"/>
              <a:chOff x="96" y="2688"/>
              <a:chExt cx="5568" cy="144"/>
            </a:xfrm>
          </p:grpSpPr>
          <p:sp>
            <p:nvSpPr>
              <p:cNvPr id="2255970" name="Rectangle 98"/>
              <p:cNvSpPr>
                <a:spLocks noChangeArrowheads="1"/>
              </p:cNvSpPr>
              <p:nvPr/>
            </p:nvSpPr>
            <p:spPr bwMode="auto">
              <a:xfrm>
                <a:off x="1920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1" name="Rectangle 99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2" name="Rectangle 100"/>
              <p:cNvSpPr>
                <a:spLocks noChangeArrowheads="1"/>
              </p:cNvSpPr>
              <p:nvPr/>
            </p:nvSpPr>
            <p:spPr bwMode="auto">
              <a:xfrm>
                <a:off x="268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3" name="Rectangle 101"/>
              <p:cNvSpPr>
                <a:spLocks noChangeArrowheads="1"/>
              </p:cNvSpPr>
              <p:nvPr/>
            </p:nvSpPr>
            <p:spPr bwMode="auto">
              <a:xfrm>
                <a:off x="278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74" name="Rectangle 102"/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5" name="Rectangle 103"/>
              <p:cNvSpPr>
                <a:spLocks noChangeArrowheads="1"/>
              </p:cNvSpPr>
              <p:nvPr/>
            </p:nvSpPr>
            <p:spPr bwMode="auto">
              <a:xfrm>
                <a:off x="3360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76" name="Rectangle 104"/>
              <p:cNvSpPr>
                <a:spLocks noChangeArrowheads="1"/>
              </p:cNvSpPr>
              <p:nvPr/>
            </p:nvSpPr>
            <p:spPr bwMode="auto">
              <a:xfrm>
                <a:off x="345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7" name="Rectangle 105"/>
              <p:cNvSpPr>
                <a:spLocks noChangeArrowheads="1"/>
              </p:cNvSpPr>
              <p:nvPr/>
            </p:nvSpPr>
            <p:spPr bwMode="auto">
              <a:xfrm>
                <a:off x="364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78" name="Rectangle 106"/>
              <p:cNvSpPr>
                <a:spLocks noChangeArrowheads="1"/>
              </p:cNvSpPr>
              <p:nvPr/>
            </p:nvSpPr>
            <p:spPr bwMode="auto">
              <a:xfrm>
                <a:off x="3744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9" name="Rectangle 107"/>
              <p:cNvSpPr>
                <a:spLocks noChangeArrowheads="1"/>
              </p:cNvSpPr>
              <p:nvPr/>
            </p:nvSpPr>
            <p:spPr bwMode="auto">
              <a:xfrm>
                <a:off x="96" y="268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Majority</a:t>
                </a:r>
              </a:p>
            </p:txBody>
          </p:sp>
          <p:sp>
            <p:nvSpPr>
              <p:cNvPr id="2255980" name="Rectangle 108"/>
              <p:cNvSpPr>
                <a:spLocks noChangeArrowheads="1"/>
              </p:cNvSpPr>
              <p:nvPr/>
            </p:nvSpPr>
            <p:spPr bwMode="auto">
              <a:xfrm>
                <a:off x="134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1" name="Rectangle 10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2" name="Rectangle 110"/>
              <p:cNvSpPr>
                <a:spLocks noChangeArrowheads="1"/>
              </p:cNvSpPr>
              <p:nvPr/>
            </p:nvSpPr>
            <p:spPr bwMode="auto">
              <a:xfrm>
                <a:off x="1440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3" name="Rectangle 111"/>
              <p:cNvSpPr>
                <a:spLocks noChangeArrowheads="1"/>
              </p:cNvSpPr>
              <p:nvPr/>
            </p:nvSpPr>
            <p:spPr bwMode="auto">
              <a:xfrm>
                <a:off x="153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4" name="Rectangle 112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5" name="Rectangle 113"/>
              <p:cNvSpPr>
                <a:spLocks noChangeArrowheads="1"/>
              </p:cNvSpPr>
              <p:nvPr/>
            </p:nvSpPr>
            <p:spPr bwMode="auto">
              <a:xfrm>
                <a:off x="240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86" name="Rectangle 114"/>
              <p:cNvSpPr>
                <a:spLocks noChangeArrowheads="1"/>
              </p:cNvSpPr>
              <p:nvPr/>
            </p:nvSpPr>
            <p:spPr bwMode="auto">
              <a:xfrm>
                <a:off x="2304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7" name="Rectangle 115"/>
              <p:cNvSpPr>
                <a:spLocks noChangeArrowheads="1"/>
              </p:cNvSpPr>
              <p:nvPr/>
            </p:nvSpPr>
            <p:spPr bwMode="auto">
              <a:xfrm>
                <a:off x="220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8" name="Rectangle 116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9" name="Rectangle 117"/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0" name="Rectangle 118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1" name="Rectangle 119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2" name="Rectangle 120"/>
              <p:cNvSpPr>
                <a:spLocks noChangeArrowheads="1"/>
              </p:cNvSpPr>
              <p:nvPr/>
            </p:nvSpPr>
            <p:spPr bwMode="auto">
              <a:xfrm>
                <a:off x="3552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3" name="Rectangle 121"/>
              <p:cNvSpPr>
                <a:spLocks noChangeArrowheads="1"/>
              </p:cNvSpPr>
              <p:nvPr/>
            </p:nvSpPr>
            <p:spPr bwMode="auto">
              <a:xfrm>
                <a:off x="2976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94" name="Rectangle 122"/>
              <p:cNvSpPr>
                <a:spLocks noChangeArrowheads="1"/>
              </p:cNvSpPr>
              <p:nvPr/>
            </p:nvSpPr>
            <p:spPr bwMode="auto">
              <a:xfrm>
                <a:off x="307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5" name="Rectangle 123"/>
              <p:cNvSpPr>
                <a:spLocks noChangeArrowheads="1"/>
              </p:cNvSpPr>
              <p:nvPr/>
            </p:nvSpPr>
            <p:spPr bwMode="auto">
              <a:xfrm>
                <a:off x="316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6" name="Rectangle 124"/>
              <p:cNvSpPr>
                <a:spLocks noChangeArrowheads="1"/>
              </p:cNvSpPr>
              <p:nvPr/>
            </p:nvSpPr>
            <p:spPr bwMode="auto">
              <a:xfrm>
                <a:off x="326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7" name="Rectangle 125"/>
              <p:cNvSpPr>
                <a:spLocks noChangeArrowheads="1"/>
              </p:cNvSpPr>
              <p:nvPr/>
            </p:nvSpPr>
            <p:spPr bwMode="auto">
              <a:xfrm>
                <a:off x="384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8" name="Rectangle 126"/>
              <p:cNvSpPr>
                <a:spLocks noChangeArrowheads="1"/>
              </p:cNvSpPr>
              <p:nvPr/>
            </p:nvSpPr>
            <p:spPr bwMode="auto">
              <a:xfrm>
                <a:off x="393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9" name="Rectangle 127"/>
              <p:cNvSpPr>
                <a:spLocks noChangeArrowheads="1"/>
              </p:cNvSpPr>
              <p:nvPr/>
            </p:nvSpPr>
            <p:spPr bwMode="auto">
              <a:xfrm>
                <a:off x="403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0" name="Rectangle 128"/>
              <p:cNvSpPr>
                <a:spLocks noChangeArrowheads="1"/>
              </p:cNvSpPr>
              <p:nvPr/>
            </p:nvSpPr>
            <p:spPr bwMode="auto">
              <a:xfrm>
                <a:off x="412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1" name="Rectangle 129"/>
              <p:cNvSpPr>
                <a:spLocks noChangeArrowheads="1"/>
              </p:cNvSpPr>
              <p:nvPr/>
            </p:nvSpPr>
            <p:spPr bwMode="auto">
              <a:xfrm>
                <a:off x="422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2" name="Rectangle 130"/>
              <p:cNvSpPr>
                <a:spLocks noChangeArrowheads="1"/>
              </p:cNvSpPr>
              <p:nvPr/>
            </p:nvSpPr>
            <p:spPr bwMode="auto">
              <a:xfrm>
                <a:off x="432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3" name="Rectangle 131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4" name="Rectangle 132"/>
              <p:cNvSpPr>
                <a:spLocks noChangeArrowheads="1"/>
              </p:cNvSpPr>
              <p:nvPr/>
            </p:nvSpPr>
            <p:spPr bwMode="auto">
              <a:xfrm>
                <a:off x="451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5" name="Rectangle 133"/>
              <p:cNvSpPr>
                <a:spLocks noChangeArrowheads="1"/>
              </p:cNvSpPr>
              <p:nvPr/>
            </p:nvSpPr>
            <p:spPr bwMode="auto">
              <a:xfrm>
                <a:off x="460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6" name="Rectangle 134"/>
              <p:cNvSpPr>
                <a:spLocks noChangeArrowheads="1"/>
              </p:cNvSpPr>
              <p:nvPr/>
            </p:nvSpPr>
            <p:spPr bwMode="auto">
              <a:xfrm>
                <a:off x="470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7" name="Rectangle 135"/>
              <p:cNvSpPr>
                <a:spLocks noChangeArrowheads="1"/>
              </p:cNvSpPr>
              <p:nvPr/>
            </p:nvSpPr>
            <p:spPr bwMode="auto">
              <a:xfrm>
                <a:off x="480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8" name="Rectangle 136"/>
              <p:cNvSpPr>
                <a:spLocks noChangeArrowheads="1"/>
              </p:cNvSpPr>
              <p:nvPr/>
            </p:nvSpPr>
            <p:spPr bwMode="auto">
              <a:xfrm>
                <a:off x="489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9" name="Rectangle 137"/>
              <p:cNvSpPr>
                <a:spLocks noChangeArrowheads="1"/>
              </p:cNvSpPr>
              <p:nvPr/>
            </p:nvSpPr>
            <p:spPr bwMode="auto">
              <a:xfrm>
                <a:off x="499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0" name="Rectangle 138"/>
              <p:cNvSpPr>
                <a:spLocks noChangeArrowheads="1"/>
              </p:cNvSpPr>
              <p:nvPr/>
            </p:nvSpPr>
            <p:spPr bwMode="auto">
              <a:xfrm>
                <a:off x="508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1" name="Rectangle 139"/>
              <p:cNvSpPr>
                <a:spLocks noChangeArrowheads="1"/>
              </p:cNvSpPr>
              <p:nvPr/>
            </p:nvSpPr>
            <p:spPr bwMode="auto">
              <a:xfrm>
                <a:off x="518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2" name="Rectangle 140"/>
              <p:cNvSpPr>
                <a:spLocks noChangeArrowheads="1"/>
              </p:cNvSpPr>
              <p:nvPr/>
            </p:nvSpPr>
            <p:spPr bwMode="auto">
              <a:xfrm>
                <a:off x="528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3" name="Rectangle 141"/>
              <p:cNvSpPr>
                <a:spLocks noChangeArrowheads="1"/>
              </p:cNvSpPr>
              <p:nvPr/>
            </p:nvSpPr>
            <p:spPr bwMode="auto">
              <a:xfrm>
                <a:off x="537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4" name="Rectangle 142"/>
              <p:cNvSpPr>
                <a:spLocks noChangeArrowheads="1"/>
              </p:cNvSpPr>
              <p:nvPr/>
            </p:nvSpPr>
            <p:spPr bwMode="auto">
              <a:xfrm>
                <a:off x="547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5" name="Rectangle 143"/>
              <p:cNvSpPr>
                <a:spLocks noChangeArrowheads="1"/>
              </p:cNvSpPr>
              <p:nvPr/>
            </p:nvSpPr>
            <p:spPr bwMode="auto">
              <a:xfrm>
                <a:off x="556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</p:grpSp>
        <p:grpSp>
          <p:nvGrpSpPr>
            <p:cNvPr id="70825" name="Group 144"/>
            <p:cNvGrpSpPr>
              <a:grpSpLocks/>
            </p:cNvGrpSpPr>
            <p:nvPr/>
          </p:nvGrpSpPr>
          <p:grpSpPr bwMode="auto">
            <a:xfrm>
              <a:off x="96" y="2640"/>
              <a:ext cx="5568" cy="144"/>
              <a:chOff x="96" y="2832"/>
              <a:chExt cx="5568" cy="144"/>
            </a:xfrm>
          </p:grpSpPr>
          <p:sp>
            <p:nvSpPr>
              <p:cNvPr id="2256017" name="Rectangle 145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8" name="Rectangle 146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9" name="Rectangle 147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0" name="Rectangle 148"/>
              <p:cNvSpPr>
                <a:spLocks noChangeArrowheads="1"/>
              </p:cNvSpPr>
              <p:nvPr/>
            </p:nvSpPr>
            <p:spPr bwMode="auto">
              <a:xfrm>
                <a:off x="278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1" name="Rectangle 149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2" name="Rectangle 150"/>
              <p:cNvSpPr>
                <a:spLocks noChangeArrowheads="1"/>
              </p:cNvSpPr>
              <p:nvPr/>
            </p:nvSpPr>
            <p:spPr bwMode="auto">
              <a:xfrm>
                <a:off x="3360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3" name="Rectangle 151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4" name="Rectangle 152"/>
              <p:cNvSpPr>
                <a:spLocks noChangeArrowheads="1"/>
              </p:cNvSpPr>
              <p:nvPr/>
            </p:nvSpPr>
            <p:spPr bwMode="auto">
              <a:xfrm>
                <a:off x="364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5" name="Rectangle 153"/>
              <p:cNvSpPr>
                <a:spLocks noChangeArrowheads="1"/>
              </p:cNvSpPr>
              <p:nvPr/>
            </p:nvSpPr>
            <p:spPr bwMode="auto">
              <a:xfrm>
                <a:off x="374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6" name="Rectangle 154"/>
              <p:cNvSpPr>
                <a:spLocks noChangeArrowheads="1"/>
              </p:cNvSpPr>
              <p:nvPr/>
            </p:nvSpPr>
            <p:spPr bwMode="auto">
              <a:xfrm>
                <a:off x="96" y="283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Intersection</a:t>
                </a:r>
              </a:p>
            </p:txBody>
          </p:sp>
          <p:sp>
            <p:nvSpPr>
              <p:cNvPr id="2256027" name="Rectangle 155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8" name="Rectangle 156"/>
              <p:cNvSpPr>
                <a:spLocks noChangeArrowheads="1"/>
              </p:cNvSpPr>
              <p:nvPr/>
            </p:nvSpPr>
            <p:spPr bwMode="auto">
              <a:xfrm>
                <a:off x="172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9" name="Rectangle 157"/>
              <p:cNvSpPr>
                <a:spLocks noChangeArrowheads="1"/>
              </p:cNvSpPr>
              <p:nvPr/>
            </p:nvSpPr>
            <p:spPr bwMode="auto">
              <a:xfrm>
                <a:off x="1440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0" name="Rectangle 158"/>
              <p:cNvSpPr>
                <a:spLocks noChangeArrowheads="1"/>
              </p:cNvSpPr>
              <p:nvPr/>
            </p:nvSpPr>
            <p:spPr bwMode="auto">
              <a:xfrm>
                <a:off x="153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1" name="Rectangle 159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2" name="Rectangle 160"/>
              <p:cNvSpPr>
                <a:spLocks noChangeArrowheads="1"/>
              </p:cNvSpPr>
              <p:nvPr/>
            </p:nvSpPr>
            <p:spPr bwMode="auto">
              <a:xfrm>
                <a:off x="240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3" name="Rectangle 161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4" name="Rectangle 162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5" name="Rectangle 163"/>
              <p:cNvSpPr>
                <a:spLocks noChangeArrowheads="1"/>
              </p:cNvSpPr>
              <p:nvPr/>
            </p:nvSpPr>
            <p:spPr bwMode="auto">
              <a:xfrm>
                <a:off x="211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6" name="Rectangle 164"/>
              <p:cNvSpPr>
                <a:spLocks noChangeArrowheads="1"/>
              </p:cNvSpPr>
              <p:nvPr/>
            </p:nvSpPr>
            <p:spPr bwMode="auto">
              <a:xfrm>
                <a:off x="2016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7" name="Rectangle 165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8" name="Rectangle 166"/>
              <p:cNvSpPr>
                <a:spLocks noChangeArrowheads="1"/>
              </p:cNvSpPr>
              <p:nvPr/>
            </p:nvSpPr>
            <p:spPr bwMode="auto">
              <a:xfrm>
                <a:off x="1824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9" name="Rectangle 167"/>
              <p:cNvSpPr>
                <a:spLocks noChangeArrowheads="1"/>
              </p:cNvSpPr>
              <p:nvPr/>
            </p:nvSpPr>
            <p:spPr bwMode="auto">
              <a:xfrm>
                <a:off x="355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0" name="Rectangle 168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41" name="Rectangle 169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2" name="Rectangle 170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3" name="Rectangle 171"/>
              <p:cNvSpPr>
                <a:spLocks noChangeArrowheads="1"/>
              </p:cNvSpPr>
              <p:nvPr/>
            </p:nvSpPr>
            <p:spPr bwMode="auto">
              <a:xfrm>
                <a:off x="326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4" name="Rectangle 172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5" name="Rectangle 173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6" name="Rectangle 174"/>
              <p:cNvSpPr>
                <a:spLocks noChangeArrowheads="1"/>
              </p:cNvSpPr>
              <p:nvPr/>
            </p:nvSpPr>
            <p:spPr bwMode="auto">
              <a:xfrm>
                <a:off x="403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7" name="Rectangle 175"/>
              <p:cNvSpPr>
                <a:spLocks noChangeArrowheads="1"/>
              </p:cNvSpPr>
              <p:nvPr/>
            </p:nvSpPr>
            <p:spPr bwMode="auto">
              <a:xfrm>
                <a:off x="412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8" name="Rectangle 176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9" name="Rectangle 177"/>
              <p:cNvSpPr>
                <a:spLocks noChangeArrowheads="1"/>
              </p:cNvSpPr>
              <p:nvPr/>
            </p:nvSpPr>
            <p:spPr bwMode="auto">
              <a:xfrm>
                <a:off x="432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0" name="Rectangle 178"/>
              <p:cNvSpPr>
                <a:spLocks noChangeArrowheads="1"/>
              </p:cNvSpPr>
              <p:nvPr/>
            </p:nvSpPr>
            <p:spPr bwMode="auto">
              <a:xfrm>
                <a:off x="441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1" name="Rectangle 179"/>
              <p:cNvSpPr>
                <a:spLocks noChangeArrowheads="1"/>
              </p:cNvSpPr>
              <p:nvPr/>
            </p:nvSpPr>
            <p:spPr bwMode="auto">
              <a:xfrm>
                <a:off x="451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2" name="Rectangle 180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3" name="Rectangle 181"/>
              <p:cNvSpPr>
                <a:spLocks noChangeArrowheads="1"/>
              </p:cNvSpPr>
              <p:nvPr/>
            </p:nvSpPr>
            <p:spPr bwMode="auto">
              <a:xfrm>
                <a:off x="470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4" name="Rectangle 182"/>
              <p:cNvSpPr>
                <a:spLocks noChangeArrowheads="1"/>
              </p:cNvSpPr>
              <p:nvPr/>
            </p:nvSpPr>
            <p:spPr bwMode="auto">
              <a:xfrm>
                <a:off x="480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5" name="Rectangle 183"/>
              <p:cNvSpPr>
                <a:spLocks noChangeArrowheads="1"/>
              </p:cNvSpPr>
              <p:nvPr/>
            </p:nvSpPr>
            <p:spPr bwMode="auto">
              <a:xfrm>
                <a:off x="489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6" name="Rectangle 184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7" name="Rectangle 185"/>
              <p:cNvSpPr>
                <a:spLocks noChangeArrowheads="1"/>
              </p:cNvSpPr>
              <p:nvPr/>
            </p:nvSpPr>
            <p:spPr bwMode="auto">
              <a:xfrm>
                <a:off x="508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8" name="Rectangle 186"/>
              <p:cNvSpPr>
                <a:spLocks noChangeArrowheads="1"/>
              </p:cNvSpPr>
              <p:nvPr/>
            </p:nvSpPr>
            <p:spPr bwMode="auto">
              <a:xfrm>
                <a:off x="518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9" name="Rectangle 187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60" name="Rectangle 188"/>
              <p:cNvSpPr>
                <a:spLocks noChangeArrowheads="1"/>
              </p:cNvSpPr>
              <p:nvPr/>
            </p:nvSpPr>
            <p:spPr bwMode="auto">
              <a:xfrm>
                <a:off x="537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61" name="Rectangle 189"/>
              <p:cNvSpPr>
                <a:spLocks noChangeArrowheads="1"/>
              </p:cNvSpPr>
              <p:nvPr/>
            </p:nvSpPr>
            <p:spPr bwMode="auto">
              <a:xfrm>
                <a:off x="547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62" name="Rectangle 190"/>
              <p:cNvSpPr>
                <a:spLocks noChangeArrowheads="1"/>
              </p:cNvSpPr>
              <p:nvPr/>
            </p:nvSpPr>
            <p:spPr bwMode="auto">
              <a:xfrm>
                <a:off x="556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</p:grpSp>
        <p:grpSp>
          <p:nvGrpSpPr>
            <p:cNvPr id="70826" name="Group 191"/>
            <p:cNvGrpSpPr>
              <a:grpSpLocks/>
            </p:cNvGrpSpPr>
            <p:nvPr/>
          </p:nvGrpSpPr>
          <p:grpSpPr bwMode="auto">
            <a:xfrm>
              <a:off x="96" y="2784"/>
              <a:ext cx="5568" cy="144"/>
              <a:chOff x="96" y="2976"/>
              <a:chExt cx="5568" cy="144"/>
            </a:xfrm>
          </p:grpSpPr>
          <p:sp>
            <p:nvSpPr>
              <p:cNvPr id="2256064" name="Rectangle 192"/>
              <p:cNvSpPr>
                <a:spLocks noChangeArrowheads="1"/>
              </p:cNvSpPr>
              <p:nvPr/>
            </p:nvSpPr>
            <p:spPr bwMode="auto">
              <a:xfrm>
                <a:off x="192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5" name="Rectangle 193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6" name="Rectangle 194"/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7" name="Rectangle 195"/>
              <p:cNvSpPr>
                <a:spLocks noChangeArrowheads="1"/>
              </p:cNvSpPr>
              <p:nvPr/>
            </p:nvSpPr>
            <p:spPr bwMode="auto">
              <a:xfrm>
                <a:off x="278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8" name="Rectangle 196"/>
              <p:cNvSpPr>
                <a:spLocks noChangeArrowheads="1"/>
              </p:cNvSpPr>
              <p:nvPr/>
            </p:nvSpPr>
            <p:spPr bwMode="auto">
              <a:xfrm>
                <a:off x="288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9" name="Rectangle 197"/>
              <p:cNvSpPr>
                <a:spLocks noChangeArrowheads="1"/>
              </p:cNvSpPr>
              <p:nvPr/>
            </p:nvSpPr>
            <p:spPr bwMode="auto">
              <a:xfrm>
                <a:off x="336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0" name="Rectangle 198"/>
              <p:cNvSpPr>
                <a:spLocks noChangeArrowheads="1"/>
              </p:cNvSpPr>
              <p:nvPr/>
            </p:nvSpPr>
            <p:spPr bwMode="auto">
              <a:xfrm>
                <a:off x="345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1" name="Rectangle 199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2" name="Rectangle 200"/>
              <p:cNvSpPr>
                <a:spLocks noChangeArrowheads="1"/>
              </p:cNvSpPr>
              <p:nvPr/>
            </p:nvSpPr>
            <p:spPr bwMode="auto">
              <a:xfrm>
                <a:off x="374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3" name="Rectangle 201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Union</a:t>
                </a:r>
              </a:p>
            </p:txBody>
          </p:sp>
          <p:sp>
            <p:nvSpPr>
              <p:cNvPr id="2256074" name="Rectangle 202"/>
              <p:cNvSpPr>
                <a:spLocks noChangeArrowheads="1"/>
              </p:cNvSpPr>
              <p:nvPr/>
            </p:nvSpPr>
            <p:spPr bwMode="auto">
              <a:xfrm>
                <a:off x="134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5" name="Rectangle 203"/>
              <p:cNvSpPr>
                <a:spLocks noChangeArrowheads="1"/>
              </p:cNvSpPr>
              <p:nvPr/>
            </p:nvSpPr>
            <p:spPr bwMode="auto">
              <a:xfrm>
                <a:off x="172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6" name="Rectangle 204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7" name="Rectangle 205"/>
              <p:cNvSpPr>
                <a:spLocks noChangeArrowheads="1"/>
              </p:cNvSpPr>
              <p:nvPr/>
            </p:nvSpPr>
            <p:spPr bwMode="auto">
              <a:xfrm>
                <a:off x="153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8" name="Rectangle 206"/>
              <p:cNvSpPr>
                <a:spLocks noChangeArrowheads="1"/>
              </p:cNvSpPr>
              <p:nvPr/>
            </p:nvSpPr>
            <p:spPr bwMode="auto">
              <a:xfrm>
                <a:off x="163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9" name="Rectangle 207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0" name="Rectangle 208"/>
              <p:cNvSpPr>
                <a:spLocks noChangeArrowheads="1"/>
              </p:cNvSpPr>
              <p:nvPr/>
            </p:nvSpPr>
            <p:spPr bwMode="auto">
              <a:xfrm>
                <a:off x="230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1" name="Rectangle 209"/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2" name="Rectangle 210"/>
              <p:cNvSpPr>
                <a:spLocks noChangeArrowheads="1"/>
              </p:cNvSpPr>
              <p:nvPr/>
            </p:nvSpPr>
            <p:spPr bwMode="auto">
              <a:xfrm>
                <a:off x="211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3" name="Rectangle 211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4" name="Rectangle 212"/>
              <p:cNvSpPr>
                <a:spLocks noChangeArrowheads="1"/>
              </p:cNvSpPr>
              <p:nvPr/>
            </p:nvSpPr>
            <p:spPr bwMode="auto">
              <a:xfrm>
                <a:off x="259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85" name="Rectangle 213"/>
              <p:cNvSpPr>
                <a:spLocks noChangeArrowheads="1"/>
              </p:cNvSpPr>
              <p:nvPr/>
            </p:nvSpPr>
            <p:spPr bwMode="auto">
              <a:xfrm>
                <a:off x="182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86" name="Rectangle 214"/>
              <p:cNvSpPr>
                <a:spLocks noChangeArrowheads="1"/>
              </p:cNvSpPr>
              <p:nvPr/>
            </p:nvSpPr>
            <p:spPr bwMode="auto">
              <a:xfrm>
                <a:off x="355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87" name="Rectangle 215"/>
              <p:cNvSpPr>
                <a:spLocks noChangeArrowheads="1"/>
              </p:cNvSpPr>
              <p:nvPr/>
            </p:nvSpPr>
            <p:spPr bwMode="auto">
              <a:xfrm>
                <a:off x="2976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8" name="Rectangle 216"/>
              <p:cNvSpPr>
                <a:spLocks noChangeArrowheads="1"/>
              </p:cNvSpPr>
              <p:nvPr/>
            </p:nvSpPr>
            <p:spPr bwMode="auto">
              <a:xfrm>
                <a:off x="307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9" name="Rectangle 217"/>
              <p:cNvSpPr>
                <a:spLocks noChangeArrowheads="1"/>
              </p:cNvSpPr>
              <p:nvPr/>
            </p:nvSpPr>
            <p:spPr bwMode="auto">
              <a:xfrm>
                <a:off x="3168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90" name="Rectangle 218"/>
              <p:cNvSpPr>
                <a:spLocks noChangeArrowheads="1"/>
              </p:cNvSpPr>
              <p:nvPr/>
            </p:nvSpPr>
            <p:spPr bwMode="auto">
              <a:xfrm>
                <a:off x="326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1" name="Rectangle 219"/>
              <p:cNvSpPr>
                <a:spLocks noChangeArrowheads="1"/>
              </p:cNvSpPr>
              <p:nvPr/>
            </p:nvSpPr>
            <p:spPr bwMode="auto">
              <a:xfrm>
                <a:off x="384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2" name="Rectangle 220"/>
              <p:cNvSpPr>
                <a:spLocks noChangeArrowheads="1"/>
              </p:cNvSpPr>
              <p:nvPr/>
            </p:nvSpPr>
            <p:spPr bwMode="auto">
              <a:xfrm>
                <a:off x="3936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93" name="Rectangle 221"/>
              <p:cNvSpPr>
                <a:spLocks noChangeArrowheads="1"/>
              </p:cNvSpPr>
              <p:nvPr/>
            </p:nvSpPr>
            <p:spPr bwMode="auto">
              <a:xfrm>
                <a:off x="403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4" name="Rectangle 222"/>
              <p:cNvSpPr>
                <a:spLocks noChangeArrowheads="1"/>
              </p:cNvSpPr>
              <p:nvPr/>
            </p:nvSpPr>
            <p:spPr bwMode="auto">
              <a:xfrm>
                <a:off x="412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5" name="Rectangle 223"/>
              <p:cNvSpPr>
                <a:spLocks noChangeArrowheads="1"/>
              </p:cNvSpPr>
              <p:nvPr/>
            </p:nvSpPr>
            <p:spPr bwMode="auto">
              <a:xfrm>
                <a:off x="422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96" name="Rectangle 224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7" name="Rectangle 225"/>
              <p:cNvSpPr>
                <a:spLocks noChangeArrowheads="1"/>
              </p:cNvSpPr>
              <p:nvPr/>
            </p:nvSpPr>
            <p:spPr bwMode="auto">
              <a:xfrm>
                <a:off x="441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8" name="Rectangle 226"/>
              <p:cNvSpPr>
                <a:spLocks noChangeArrowheads="1"/>
              </p:cNvSpPr>
              <p:nvPr/>
            </p:nvSpPr>
            <p:spPr bwMode="auto">
              <a:xfrm>
                <a:off x="451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9" name="Rectangle 227"/>
              <p:cNvSpPr>
                <a:spLocks noChangeArrowheads="1"/>
              </p:cNvSpPr>
              <p:nvPr/>
            </p:nvSpPr>
            <p:spPr bwMode="auto">
              <a:xfrm>
                <a:off x="460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0" name="Rectangle 228"/>
              <p:cNvSpPr>
                <a:spLocks noChangeArrowheads="1"/>
              </p:cNvSpPr>
              <p:nvPr/>
            </p:nvSpPr>
            <p:spPr bwMode="auto">
              <a:xfrm>
                <a:off x="470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1" name="Rectangle 229"/>
              <p:cNvSpPr>
                <a:spLocks noChangeArrowheads="1"/>
              </p:cNvSpPr>
              <p:nvPr/>
            </p:nvSpPr>
            <p:spPr bwMode="auto">
              <a:xfrm>
                <a:off x="480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02" name="Rectangle 230"/>
              <p:cNvSpPr>
                <a:spLocks noChangeArrowheads="1"/>
              </p:cNvSpPr>
              <p:nvPr/>
            </p:nvSpPr>
            <p:spPr bwMode="auto">
              <a:xfrm>
                <a:off x="489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3" name="Rectangle 231"/>
              <p:cNvSpPr>
                <a:spLocks noChangeArrowheads="1"/>
              </p:cNvSpPr>
              <p:nvPr/>
            </p:nvSpPr>
            <p:spPr bwMode="auto">
              <a:xfrm>
                <a:off x="499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4" name="Rectangle 232"/>
              <p:cNvSpPr>
                <a:spLocks noChangeArrowheads="1"/>
              </p:cNvSpPr>
              <p:nvPr/>
            </p:nvSpPr>
            <p:spPr bwMode="auto">
              <a:xfrm>
                <a:off x="508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5" name="Rectangle 233"/>
              <p:cNvSpPr>
                <a:spLocks noChangeArrowheads="1"/>
              </p:cNvSpPr>
              <p:nvPr/>
            </p:nvSpPr>
            <p:spPr bwMode="auto">
              <a:xfrm>
                <a:off x="518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6" name="Rectangle 234"/>
              <p:cNvSpPr>
                <a:spLocks noChangeArrowheads="1"/>
              </p:cNvSpPr>
              <p:nvPr/>
            </p:nvSpPr>
            <p:spPr bwMode="auto">
              <a:xfrm>
                <a:off x="528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7" name="Rectangle 235"/>
              <p:cNvSpPr>
                <a:spLocks noChangeArrowheads="1"/>
              </p:cNvSpPr>
              <p:nvPr/>
            </p:nvSpPr>
            <p:spPr bwMode="auto">
              <a:xfrm>
                <a:off x="537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8" name="Rectangle 236"/>
              <p:cNvSpPr>
                <a:spLocks noChangeArrowheads="1"/>
              </p:cNvSpPr>
              <p:nvPr/>
            </p:nvSpPr>
            <p:spPr bwMode="auto">
              <a:xfrm>
                <a:off x="547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9" name="Rectangle 237"/>
              <p:cNvSpPr>
                <a:spLocks noChangeArrowheads="1"/>
              </p:cNvSpPr>
              <p:nvPr/>
            </p:nvSpPr>
            <p:spPr bwMode="auto">
              <a:xfrm>
                <a:off x="556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</p:grpSp>
      </p:grpSp>
      <p:grpSp>
        <p:nvGrpSpPr>
          <p:cNvPr id="70661" name="Group 238"/>
          <p:cNvGrpSpPr>
            <a:grpSpLocks/>
          </p:cNvGrpSpPr>
          <p:nvPr/>
        </p:nvGrpSpPr>
        <p:grpSpPr bwMode="auto">
          <a:xfrm>
            <a:off x="1787525" y="3581400"/>
            <a:ext cx="6518275" cy="3048000"/>
            <a:chOff x="624" y="2256"/>
            <a:chExt cx="4106" cy="1920"/>
          </a:xfrm>
        </p:grpSpPr>
        <p:sp>
          <p:nvSpPr>
            <p:cNvPr id="2256111" name="Line 239"/>
            <p:cNvSpPr>
              <a:spLocks noChangeShapeType="1"/>
            </p:cNvSpPr>
            <p:nvPr/>
          </p:nvSpPr>
          <p:spPr bwMode="auto">
            <a:xfrm>
              <a:off x="842" y="4032"/>
              <a:ext cx="38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2" name="Line 240"/>
            <p:cNvSpPr>
              <a:spLocks noChangeShapeType="1"/>
            </p:cNvSpPr>
            <p:nvPr/>
          </p:nvSpPr>
          <p:spPr bwMode="auto">
            <a:xfrm flipV="1">
              <a:off x="842" y="225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3" name="Line 241"/>
            <p:cNvSpPr>
              <a:spLocks noChangeShapeType="1"/>
            </p:cNvSpPr>
            <p:nvPr/>
          </p:nvSpPr>
          <p:spPr bwMode="auto">
            <a:xfrm flipH="1">
              <a:off x="79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4" name="Line 242"/>
            <p:cNvSpPr>
              <a:spLocks noChangeShapeType="1"/>
            </p:cNvSpPr>
            <p:nvPr/>
          </p:nvSpPr>
          <p:spPr bwMode="auto">
            <a:xfrm flipH="1">
              <a:off x="794" y="33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5" name="Line 243"/>
            <p:cNvSpPr>
              <a:spLocks noChangeShapeType="1"/>
            </p:cNvSpPr>
            <p:nvPr/>
          </p:nvSpPr>
          <p:spPr bwMode="auto">
            <a:xfrm flipH="1">
              <a:off x="794" y="302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6" name="Line 244"/>
            <p:cNvSpPr>
              <a:spLocks noChangeShapeType="1"/>
            </p:cNvSpPr>
            <p:nvPr/>
          </p:nvSpPr>
          <p:spPr bwMode="auto">
            <a:xfrm flipH="1">
              <a:off x="794" y="26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7" name="Line 245"/>
            <p:cNvSpPr>
              <a:spLocks noChangeShapeType="1"/>
            </p:cNvSpPr>
            <p:nvPr/>
          </p:nvSpPr>
          <p:spPr bwMode="auto">
            <a:xfrm flipH="1">
              <a:off x="794" y="235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8" name="Line 246"/>
            <p:cNvSpPr>
              <a:spLocks noChangeShapeType="1"/>
            </p:cNvSpPr>
            <p:nvPr/>
          </p:nvSpPr>
          <p:spPr bwMode="auto">
            <a:xfrm>
              <a:off x="156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9" name="Line 247"/>
            <p:cNvSpPr>
              <a:spLocks noChangeShapeType="1"/>
            </p:cNvSpPr>
            <p:nvPr/>
          </p:nvSpPr>
          <p:spPr bwMode="auto">
            <a:xfrm>
              <a:off x="228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0" name="Line 248"/>
            <p:cNvSpPr>
              <a:spLocks noChangeShapeType="1"/>
            </p:cNvSpPr>
            <p:nvPr/>
          </p:nvSpPr>
          <p:spPr bwMode="auto">
            <a:xfrm>
              <a:off x="300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1" name="Line 249"/>
            <p:cNvSpPr>
              <a:spLocks noChangeShapeType="1"/>
            </p:cNvSpPr>
            <p:nvPr/>
          </p:nvSpPr>
          <p:spPr bwMode="auto">
            <a:xfrm>
              <a:off x="372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2" name="Line 250"/>
            <p:cNvSpPr>
              <a:spLocks noChangeShapeType="1"/>
            </p:cNvSpPr>
            <p:nvPr/>
          </p:nvSpPr>
          <p:spPr bwMode="auto">
            <a:xfrm>
              <a:off x="444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3" name="Text Box 251"/>
            <p:cNvSpPr txBox="1">
              <a:spLocks noChangeArrowheads="1"/>
            </p:cNvSpPr>
            <p:nvPr/>
          </p:nvSpPr>
          <p:spPr bwMode="auto">
            <a:xfrm>
              <a:off x="624" y="3609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0.2</a:t>
              </a:r>
            </a:p>
          </p:txBody>
        </p:sp>
        <p:sp>
          <p:nvSpPr>
            <p:cNvPr id="2256124" name="Text Box 252"/>
            <p:cNvSpPr txBox="1">
              <a:spLocks noChangeArrowheads="1"/>
            </p:cNvSpPr>
            <p:nvPr/>
          </p:nvSpPr>
          <p:spPr bwMode="auto">
            <a:xfrm>
              <a:off x="624" y="3273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0.4</a:t>
              </a:r>
            </a:p>
          </p:txBody>
        </p:sp>
        <p:sp>
          <p:nvSpPr>
            <p:cNvPr id="2256125" name="Text Box 253"/>
            <p:cNvSpPr txBox="1">
              <a:spLocks noChangeArrowheads="1"/>
            </p:cNvSpPr>
            <p:nvPr/>
          </p:nvSpPr>
          <p:spPr bwMode="auto">
            <a:xfrm>
              <a:off x="624" y="2937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0.6</a:t>
              </a:r>
            </a:p>
          </p:txBody>
        </p:sp>
        <p:sp>
          <p:nvSpPr>
            <p:cNvPr id="2256126" name="Text Box 254"/>
            <p:cNvSpPr txBox="1">
              <a:spLocks noChangeArrowheads="1"/>
            </p:cNvSpPr>
            <p:nvPr/>
          </p:nvSpPr>
          <p:spPr bwMode="auto">
            <a:xfrm>
              <a:off x="624" y="2592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0.8</a:t>
              </a:r>
            </a:p>
          </p:txBody>
        </p:sp>
        <p:sp>
          <p:nvSpPr>
            <p:cNvPr id="2256127" name="Text Box 255"/>
            <p:cNvSpPr txBox="1">
              <a:spLocks noChangeArrowheads="1"/>
            </p:cNvSpPr>
            <p:nvPr/>
          </p:nvSpPr>
          <p:spPr bwMode="auto">
            <a:xfrm>
              <a:off x="624" y="2256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1.0</a:t>
              </a:r>
            </a:p>
          </p:txBody>
        </p:sp>
        <p:sp>
          <p:nvSpPr>
            <p:cNvPr id="2256128" name="Text Box 256"/>
            <p:cNvSpPr txBox="1">
              <a:spLocks noChangeArrowheads="1"/>
            </p:cNvSpPr>
            <p:nvPr/>
          </p:nvSpPr>
          <p:spPr bwMode="auto">
            <a:xfrm>
              <a:off x="146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0.2</a:t>
              </a:r>
            </a:p>
          </p:txBody>
        </p:sp>
        <p:sp>
          <p:nvSpPr>
            <p:cNvPr id="2256129" name="Text Box 257"/>
            <p:cNvSpPr txBox="1">
              <a:spLocks noChangeArrowheads="1"/>
            </p:cNvSpPr>
            <p:nvPr/>
          </p:nvSpPr>
          <p:spPr bwMode="auto">
            <a:xfrm>
              <a:off x="218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0.4</a:t>
              </a:r>
            </a:p>
          </p:txBody>
        </p:sp>
        <p:sp>
          <p:nvSpPr>
            <p:cNvPr id="2256130" name="Text Box 258"/>
            <p:cNvSpPr txBox="1">
              <a:spLocks noChangeArrowheads="1"/>
            </p:cNvSpPr>
            <p:nvPr/>
          </p:nvSpPr>
          <p:spPr bwMode="auto">
            <a:xfrm>
              <a:off x="290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0.6</a:t>
              </a:r>
            </a:p>
          </p:txBody>
        </p:sp>
        <p:sp>
          <p:nvSpPr>
            <p:cNvPr id="2256131" name="Text Box 259"/>
            <p:cNvSpPr txBox="1">
              <a:spLocks noChangeArrowheads="1"/>
            </p:cNvSpPr>
            <p:nvPr/>
          </p:nvSpPr>
          <p:spPr bwMode="auto">
            <a:xfrm>
              <a:off x="362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0.8</a:t>
              </a:r>
            </a:p>
          </p:txBody>
        </p:sp>
        <p:sp>
          <p:nvSpPr>
            <p:cNvPr id="2256132" name="Text Box 260"/>
            <p:cNvSpPr txBox="1">
              <a:spLocks noChangeArrowheads="1"/>
            </p:cNvSpPr>
            <p:nvPr/>
          </p:nvSpPr>
          <p:spPr bwMode="auto">
            <a:xfrm>
              <a:off x="434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1.0</a:t>
              </a:r>
            </a:p>
          </p:txBody>
        </p:sp>
      </p:grpSp>
      <p:sp>
        <p:nvSpPr>
          <p:cNvPr id="2256133" name="Text Box 261"/>
          <p:cNvSpPr txBox="1">
            <a:spLocks noChangeArrowheads="1"/>
          </p:cNvSpPr>
          <p:nvPr/>
        </p:nvSpPr>
        <p:spPr bwMode="auto">
          <a:xfrm>
            <a:off x="3327400" y="6583363"/>
            <a:ext cx="2082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Tahoma" charset="0"/>
                <a:cs typeface="+mn-cs"/>
              </a:rPr>
              <a:t>FPR=FP/N=1-Specificity</a:t>
            </a:r>
          </a:p>
        </p:txBody>
      </p:sp>
      <p:sp>
        <p:nvSpPr>
          <p:cNvPr id="2256134" name="Text Box 262"/>
          <p:cNvSpPr txBox="1">
            <a:spLocks noChangeArrowheads="1"/>
          </p:cNvSpPr>
          <p:nvPr/>
        </p:nvSpPr>
        <p:spPr bwMode="auto">
          <a:xfrm rot="-5400000">
            <a:off x="631032" y="4868069"/>
            <a:ext cx="1924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Tahoma" charset="0"/>
                <a:cs typeface="+mn-cs"/>
              </a:rPr>
              <a:t>TPR=TP/P=Sensitivity</a:t>
            </a:r>
          </a:p>
        </p:txBody>
      </p:sp>
      <p:sp>
        <p:nvSpPr>
          <p:cNvPr id="2256135" name="Oval 263"/>
          <p:cNvSpPr>
            <a:spLocks noChangeArrowheads="1"/>
          </p:cNvSpPr>
          <p:nvPr/>
        </p:nvSpPr>
        <p:spPr bwMode="auto">
          <a:xfrm>
            <a:off x="3311525" y="4724400"/>
            <a:ext cx="76200" cy="762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256136" name="Oval 264"/>
          <p:cNvSpPr>
            <a:spLocks noChangeArrowheads="1"/>
          </p:cNvSpPr>
          <p:nvPr/>
        </p:nvSpPr>
        <p:spPr bwMode="auto">
          <a:xfrm>
            <a:off x="2701925" y="51054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256137" name="Oval 265"/>
          <p:cNvSpPr>
            <a:spLocks noChangeArrowheads="1"/>
          </p:cNvSpPr>
          <p:nvPr/>
        </p:nvSpPr>
        <p:spPr bwMode="auto">
          <a:xfrm>
            <a:off x="4835525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256138" name="Text Box 266"/>
          <p:cNvSpPr txBox="1">
            <a:spLocks noChangeArrowheads="1"/>
          </p:cNvSpPr>
          <p:nvPr/>
        </p:nvSpPr>
        <p:spPr bwMode="auto">
          <a:xfrm>
            <a:off x="3735388" y="5943600"/>
            <a:ext cx="2779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Tahoma" charset="0"/>
                <a:cs typeface="+mn-cs"/>
              </a:rPr>
              <a:t>ROC Curves of RNA Polymerase II</a:t>
            </a:r>
          </a:p>
        </p:txBody>
      </p:sp>
      <p:grpSp>
        <p:nvGrpSpPr>
          <p:cNvPr id="70668" name="Group 267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70708" name="Group 268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56141" name="Rectangle 269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2" name="Rectangle 270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3" name="Rectangle 271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4" name="Rectangle 272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5" name="Rectangle 273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6" name="Rectangle 274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7" name="Rectangle 275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8" name="Rectangle 276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9" name="Rectangle 277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50" name="Rectangle 278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51" name="Rectangle 279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52" name="Rectangle 280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53" name="Rectangle 281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4" name="Rectangle 282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5" name="Rectangle 283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6" name="Rectangle 284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7" name="Rectangle 285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8" name="Rectangle 286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59" name="Rectangle 287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60" name="Rectangle 288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61" name="Rectangle 289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62" name="Rectangle 290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63" name="Rectangle 291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64" name="Rectangle 292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65" name="Rectangle 293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166" name="Rectangle 294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167" name="Rectangle 295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168" name="Rectangle 296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69" name="Rectangle 297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0" name="Rectangle 298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1" name="Rectangle 299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2" name="Rectangle 300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3" name="Rectangle 301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4" name="Rectangle 302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5" name="Rectangle 303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6" name="Rectangle 304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7" name="Rectangle 305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8" name="Rectangle 306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9" name="Rectangle 307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80" name="Rectangle 308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81" name="Rectangle 309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2" name="Rectangle 310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3" name="Rectangle 311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4" name="Rectangle 312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5" name="Rectangle 313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6" name="Rectangle 314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70709" name="Group 315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56188" name="Rectangle 316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89" name="Rectangle 317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90" name="Rectangle 318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91" name="Rectangle 319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92" name="Rectangle 320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93" name="Rectangle 321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94" name="Rectangle 322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195" name="Rectangle 323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196" name="Rectangle 324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197" name="Rectangle 325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98" name="Rectangle 326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99" name="Rectangle 327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200" name="Rectangle 328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01" name="Rectangle 329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02" name="Rectangle 330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03" name="Rectangle 331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04" name="Rectangle 332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05" name="Rectangle 333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206" name="Rectangle 334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207" name="Rectangle 335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08" name="Rectangle 336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09" name="Rectangle 337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10" name="Rectangle 338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11" name="Rectangle 339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12" name="Rectangle 340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213" name="Rectangle 341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14" name="Rectangle 342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15" name="Rectangle 343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16" name="Rectangle 344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17" name="Rectangle 345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18" name="Rectangle 346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19" name="Rectangle 347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20" name="Rectangle 348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21" name="Rectangle 349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22" name="Rectangle 350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23" name="Rectangle 351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24" name="Rectangle 352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25" name="Rectangle 353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26" name="Rectangle 354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27" name="Rectangle 355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28" name="Rectangle 356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29" name="Rectangle 357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30" name="Rectangle 358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31" name="Rectangle 359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32" name="Rectangle 360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33" name="Rectangle 361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70669" name="Group 362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56235" name="Rectangle 363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36" name="Rectangle 364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37" name="Rectangle 365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56238" name="Rectangle 366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56239" name="Rectangle 367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40" name="Rectangle 368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41" name="Rectangle 369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56242" name="Rectangle 370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70670" name="Group 371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56244" name="Rectangle 372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70699" name="Picture 373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671" name="Group 374"/>
          <p:cNvGrpSpPr>
            <a:grpSpLocks/>
          </p:cNvGrpSpPr>
          <p:nvPr/>
        </p:nvGrpSpPr>
        <p:grpSpPr bwMode="auto">
          <a:xfrm>
            <a:off x="2092325" y="3733800"/>
            <a:ext cx="5791200" cy="2667000"/>
            <a:chOff x="1318" y="2352"/>
            <a:chExt cx="3648" cy="1680"/>
          </a:xfrm>
        </p:grpSpPr>
        <p:sp>
          <p:nvSpPr>
            <p:cNvPr id="2256247" name="Oval 375"/>
            <p:cNvSpPr>
              <a:spLocks noChangeArrowheads="1"/>
            </p:cNvSpPr>
            <p:nvPr/>
          </p:nvSpPr>
          <p:spPr bwMode="auto">
            <a:xfrm>
              <a:off x="1318" y="3984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48" name="Oval 376"/>
            <p:cNvSpPr>
              <a:spLocks noChangeArrowheads="1"/>
            </p:cNvSpPr>
            <p:nvPr/>
          </p:nvSpPr>
          <p:spPr bwMode="auto">
            <a:xfrm>
              <a:off x="1318" y="3600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49" name="Oval 377"/>
            <p:cNvSpPr>
              <a:spLocks noChangeArrowheads="1"/>
            </p:cNvSpPr>
            <p:nvPr/>
          </p:nvSpPr>
          <p:spPr bwMode="auto">
            <a:xfrm>
              <a:off x="1558" y="321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0" name="Oval 378"/>
            <p:cNvSpPr>
              <a:spLocks noChangeArrowheads="1"/>
            </p:cNvSpPr>
            <p:nvPr/>
          </p:nvSpPr>
          <p:spPr bwMode="auto">
            <a:xfrm>
              <a:off x="4918" y="235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1" name="Oval 379"/>
            <p:cNvSpPr>
              <a:spLocks noChangeArrowheads="1"/>
            </p:cNvSpPr>
            <p:nvPr/>
          </p:nvSpPr>
          <p:spPr bwMode="auto">
            <a:xfrm>
              <a:off x="3862" y="235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2" name="Oval 380"/>
            <p:cNvSpPr>
              <a:spLocks noChangeArrowheads="1"/>
            </p:cNvSpPr>
            <p:nvPr/>
          </p:nvSpPr>
          <p:spPr bwMode="auto">
            <a:xfrm>
              <a:off x="2374" y="259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3" name="Oval 381"/>
            <p:cNvSpPr>
              <a:spLocks noChangeArrowheads="1"/>
            </p:cNvSpPr>
            <p:nvPr/>
          </p:nvSpPr>
          <p:spPr bwMode="auto">
            <a:xfrm>
              <a:off x="2230" y="259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4" name="Oval 382"/>
            <p:cNvSpPr>
              <a:spLocks noChangeArrowheads="1"/>
            </p:cNvSpPr>
            <p:nvPr/>
          </p:nvSpPr>
          <p:spPr bwMode="auto">
            <a:xfrm>
              <a:off x="1942" y="283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5" name="Oval 383"/>
            <p:cNvSpPr>
              <a:spLocks noChangeArrowheads="1"/>
            </p:cNvSpPr>
            <p:nvPr/>
          </p:nvSpPr>
          <p:spPr bwMode="auto">
            <a:xfrm>
              <a:off x="1798" y="297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6" name="Oval 384"/>
            <p:cNvSpPr>
              <a:spLocks noChangeArrowheads="1"/>
            </p:cNvSpPr>
            <p:nvPr/>
          </p:nvSpPr>
          <p:spPr bwMode="auto">
            <a:xfrm>
              <a:off x="1702" y="297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cxnSp>
          <p:nvCxnSpPr>
            <p:cNvPr id="2256257" name="AutoShape 385"/>
            <p:cNvCxnSpPr>
              <a:cxnSpLocks noChangeShapeType="1"/>
              <a:stCxn id="2256248" idx="0"/>
              <a:endCxn id="2256249" idx="3"/>
            </p:cNvCxnSpPr>
            <p:nvPr/>
          </p:nvCxnSpPr>
          <p:spPr bwMode="auto">
            <a:xfrm flipV="1">
              <a:off x="1342" y="3257"/>
              <a:ext cx="22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58" name="AutoShape 386"/>
            <p:cNvCxnSpPr>
              <a:cxnSpLocks noChangeShapeType="1"/>
              <a:stCxn id="2256249" idx="7"/>
              <a:endCxn id="2256256" idx="3"/>
            </p:cNvCxnSpPr>
            <p:nvPr/>
          </p:nvCxnSpPr>
          <p:spPr bwMode="auto">
            <a:xfrm flipV="1">
              <a:off x="1599" y="3017"/>
              <a:ext cx="110" cy="2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59" name="AutoShape 387"/>
            <p:cNvCxnSpPr>
              <a:cxnSpLocks noChangeShapeType="1"/>
              <a:stCxn id="2256256" idx="6"/>
              <a:endCxn id="2256255" idx="2"/>
            </p:cNvCxnSpPr>
            <p:nvPr/>
          </p:nvCxnSpPr>
          <p:spPr bwMode="auto">
            <a:xfrm>
              <a:off x="1750" y="3000"/>
              <a:ext cx="4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0" name="AutoShape 388"/>
            <p:cNvCxnSpPr>
              <a:cxnSpLocks noChangeShapeType="1"/>
              <a:stCxn id="2256255" idx="7"/>
              <a:endCxn id="2256254" idx="3"/>
            </p:cNvCxnSpPr>
            <p:nvPr/>
          </p:nvCxnSpPr>
          <p:spPr bwMode="auto">
            <a:xfrm flipV="1">
              <a:off x="1839" y="2873"/>
              <a:ext cx="110" cy="1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1" name="AutoShape 389"/>
            <p:cNvCxnSpPr>
              <a:cxnSpLocks noChangeShapeType="1"/>
              <a:stCxn id="2256254" idx="7"/>
              <a:endCxn id="2256253" idx="3"/>
            </p:cNvCxnSpPr>
            <p:nvPr/>
          </p:nvCxnSpPr>
          <p:spPr bwMode="auto">
            <a:xfrm flipV="1">
              <a:off x="1983" y="2633"/>
              <a:ext cx="254" cy="2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2" name="AutoShape 390"/>
            <p:cNvCxnSpPr>
              <a:cxnSpLocks noChangeShapeType="1"/>
              <a:stCxn id="2256253" idx="6"/>
              <a:endCxn id="2256252" idx="2"/>
            </p:cNvCxnSpPr>
            <p:nvPr/>
          </p:nvCxnSpPr>
          <p:spPr bwMode="auto">
            <a:xfrm>
              <a:off x="2278" y="2616"/>
              <a:ext cx="9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3" name="AutoShape 391"/>
            <p:cNvCxnSpPr>
              <a:cxnSpLocks noChangeShapeType="1"/>
              <a:stCxn id="2256252" idx="7"/>
              <a:endCxn id="2256251" idx="2"/>
            </p:cNvCxnSpPr>
            <p:nvPr/>
          </p:nvCxnSpPr>
          <p:spPr bwMode="auto">
            <a:xfrm flipV="1">
              <a:off x="2415" y="2376"/>
              <a:ext cx="1447" cy="2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4" name="AutoShape 392"/>
            <p:cNvCxnSpPr>
              <a:cxnSpLocks noChangeShapeType="1"/>
              <a:stCxn id="2256251" idx="6"/>
              <a:endCxn id="2256250" idx="2"/>
            </p:cNvCxnSpPr>
            <p:nvPr/>
          </p:nvCxnSpPr>
          <p:spPr bwMode="auto">
            <a:xfrm>
              <a:off x="3910" y="2376"/>
              <a:ext cx="100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0672" name="Group 393"/>
          <p:cNvGrpSpPr>
            <a:grpSpLocks/>
          </p:cNvGrpSpPr>
          <p:nvPr/>
        </p:nvGrpSpPr>
        <p:grpSpPr bwMode="auto">
          <a:xfrm>
            <a:off x="6172200" y="4708525"/>
            <a:ext cx="1711325" cy="701675"/>
            <a:chOff x="3888" y="2966"/>
            <a:chExt cx="1078" cy="442"/>
          </a:xfrm>
        </p:grpSpPr>
        <p:grpSp>
          <p:nvGrpSpPr>
            <p:cNvPr id="70673" name="Group 394"/>
            <p:cNvGrpSpPr>
              <a:grpSpLocks/>
            </p:cNvGrpSpPr>
            <p:nvPr/>
          </p:nvGrpSpPr>
          <p:grpSpPr bwMode="auto">
            <a:xfrm>
              <a:off x="3957" y="2966"/>
              <a:ext cx="1009" cy="442"/>
              <a:chOff x="2832" y="3264"/>
              <a:chExt cx="1009" cy="442"/>
            </a:xfrm>
          </p:grpSpPr>
          <p:sp>
            <p:nvSpPr>
              <p:cNvPr id="2256267" name="Text Box 395"/>
              <p:cNvSpPr txBox="1">
                <a:spLocks noChangeArrowheads="1"/>
              </p:cNvSpPr>
              <p:nvPr/>
            </p:nvSpPr>
            <p:spPr bwMode="auto">
              <a:xfrm>
                <a:off x="2880" y="3264"/>
                <a:ext cx="96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Bayesian Integration</a:t>
                </a:r>
              </a:p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Majority</a:t>
                </a:r>
              </a:p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Intersection</a:t>
                </a:r>
              </a:p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Union</a:t>
                </a:r>
              </a:p>
            </p:txBody>
          </p:sp>
          <p:sp>
            <p:nvSpPr>
              <p:cNvPr id="2256268" name="Oval 396"/>
              <p:cNvSpPr>
                <a:spLocks noChangeArrowheads="1"/>
              </p:cNvSpPr>
              <p:nvPr/>
            </p:nvSpPr>
            <p:spPr bwMode="auto">
              <a:xfrm>
                <a:off x="2832" y="33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256269" name="Oval 397"/>
              <p:cNvSpPr>
                <a:spLocks noChangeArrowheads="1"/>
              </p:cNvSpPr>
              <p:nvPr/>
            </p:nvSpPr>
            <p:spPr bwMode="auto">
              <a:xfrm>
                <a:off x="2832" y="3504"/>
                <a:ext cx="48" cy="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256270" name="Oval 398"/>
              <p:cNvSpPr>
                <a:spLocks noChangeArrowheads="1"/>
              </p:cNvSpPr>
              <p:nvPr/>
            </p:nvSpPr>
            <p:spPr bwMode="auto">
              <a:xfrm>
                <a:off x="2832" y="3408"/>
                <a:ext cx="48" cy="48"/>
              </a:xfrm>
              <a:prstGeom prst="ellipse">
                <a:avLst/>
              </a:prstGeom>
              <a:solidFill>
                <a:srgbClr val="CC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256271" name="Oval 399"/>
              <p:cNvSpPr>
                <a:spLocks noChangeArrowheads="1"/>
              </p:cNvSpPr>
              <p:nvPr/>
            </p:nvSpPr>
            <p:spPr bwMode="auto">
              <a:xfrm>
                <a:off x="2832" y="3600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2256272" name="AutoShape 400"/>
            <p:cNvSpPr>
              <a:spLocks noChangeArrowheads="1"/>
            </p:cNvSpPr>
            <p:nvPr/>
          </p:nvSpPr>
          <p:spPr bwMode="auto">
            <a:xfrm>
              <a:off x="3888" y="2976"/>
              <a:ext cx="1056" cy="43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/>
            </a:r>
            <a:br>
              <a:rPr lang="en-US">
                <a:cs typeface="+mj-cs"/>
              </a:rPr>
            </a:br>
            <a:r>
              <a:rPr lang="en-US" sz="5400" b="1">
                <a:solidFill>
                  <a:srgbClr val="FFFFCC"/>
                </a:solidFill>
                <a:cs typeface="+mj-cs"/>
              </a:rPr>
              <a:t>Predicting Networks via Bayesian Integration: Features Correlation</a:t>
            </a:r>
            <a:br>
              <a:rPr lang="en-US" sz="5400" b="1">
                <a:solidFill>
                  <a:srgbClr val="FFFFCC"/>
                </a:solidFill>
                <a:cs typeface="+mj-cs"/>
              </a:rPr>
            </a:br>
            <a:endParaRPr lang="en-US" sz="5400" b="1">
              <a:solidFill>
                <a:srgbClr val="FFFFCC"/>
              </a:solidFill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rgbClr val="800080"/>
                </a:solidFill>
                <a:cs typeface="+mj-cs"/>
              </a:rPr>
              <a:t>RNA polymerase II: Structure</a:t>
            </a:r>
          </a:p>
        </p:txBody>
      </p:sp>
      <p:sp>
        <p:nvSpPr>
          <p:cNvPr id="2235395" name="Text Box 3"/>
          <p:cNvSpPr txBox="1">
            <a:spLocks noChangeArrowheads="1"/>
          </p:cNvSpPr>
          <p:nvPr/>
        </p:nvSpPr>
        <p:spPr bwMode="auto">
          <a:xfrm>
            <a:off x="433388" y="1439863"/>
            <a:ext cx="34813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Which subunits interact?</a:t>
            </a:r>
          </a:p>
          <a:p>
            <a:pPr algn="ctr"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Based on Binding</a:t>
            </a:r>
          </a:p>
          <a:p>
            <a:pPr algn="ctr"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experiments</a:t>
            </a:r>
          </a:p>
        </p:txBody>
      </p:sp>
      <p:pic>
        <p:nvPicPr>
          <p:cNvPr id="17411" name="Picture 4" descr="RNPII_1I3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5397" name="Text Box 5"/>
          <p:cNvSpPr txBox="1">
            <a:spLocks noChangeArrowheads="1"/>
          </p:cNvSpPr>
          <p:nvPr/>
        </p:nvSpPr>
        <p:spPr bwMode="auto">
          <a:xfrm>
            <a:off x="5367338" y="6308725"/>
            <a:ext cx="3395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1"/>
                </a:solidFill>
                <a:latin typeface="Tahoma" charset="0"/>
                <a:cs typeface="Arial" charset="0"/>
              </a:rPr>
              <a:t>Source: Cramer et al., 2000, </a:t>
            </a:r>
            <a:r>
              <a:rPr lang="en-US" sz="1000" i="1">
                <a:solidFill>
                  <a:schemeClr val="bg1"/>
                </a:solidFill>
                <a:latin typeface="Tahoma" charset="0"/>
                <a:cs typeface="Arial" charset="0"/>
              </a:rPr>
              <a:t>Science</a:t>
            </a:r>
            <a:r>
              <a:rPr lang="en-US" sz="1000">
                <a:solidFill>
                  <a:schemeClr val="bg1"/>
                </a:solidFill>
                <a:latin typeface="Tahoma" charset="0"/>
                <a:cs typeface="Arial" charset="0"/>
              </a:rPr>
              <a:t>, 288:632-633</a:t>
            </a:r>
          </a:p>
        </p:txBody>
      </p:sp>
      <p:sp>
        <p:nvSpPr>
          <p:cNvPr id="2235398" name="Text Box 6"/>
          <p:cNvSpPr txBox="1">
            <a:spLocks noChangeArrowheads="1"/>
          </p:cNvSpPr>
          <p:nvPr/>
        </p:nvSpPr>
        <p:spPr bwMode="auto">
          <a:xfrm>
            <a:off x="4114800" y="1473200"/>
            <a:ext cx="470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Compare with Gold Std. Structure</a:t>
            </a:r>
          </a:p>
        </p:txBody>
      </p:sp>
      <p:grpSp>
        <p:nvGrpSpPr>
          <p:cNvPr id="17414" name="Group 7"/>
          <p:cNvGrpSpPr>
            <a:grpSpLocks/>
          </p:cNvGrpSpPr>
          <p:nvPr/>
        </p:nvGrpSpPr>
        <p:grpSpPr bwMode="auto">
          <a:xfrm>
            <a:off x="304800" y="2895600"/>
            <a:ext cx="3581400" cy="3200400"/>
            <a:chOff x="192" y="1824"/>
            <a:chExt cx="2256" cy="2016"/>
          </a:xfrm>
        </p:grpSpPr>
        <p:sp>
          <p:nvSpPr>
            <p:cNvPr id="2235400" name="Oval 8"/>
            <p:cNvSpPr>
              <a:spLocks noChangeArrowheads="1"/>
            </p:cNvSpPr>
            <p:nvPr/>
          </p:nvSpPr>
          <p:spPr bwMode="auto">
            <a:xfrm>
              <a:off x="912" y="182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5</a:t>
              </a:r>
            </a:p>
          </p:txBody>
        </p:sp>
        <p:sp>
          <p:nvSpPr>
            <p:cNvPr id="2235401" name="Oval 9"/>
            <p:cNvSpPr>
              <a:spLocks noChangeArrowheads="1"/>
            </p:cNvSpPr>
            <p:nvPr/>
          </p:nvSpPr>
          <p:spPr bwMode="auto">
            <a:xfrm>
              <a:off x="432" y="211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6</a:t>
              </a:r>
            </a:p>
          </p:txBody>
        </p:sp>
        <p:sp>
          <p:nvSpPr>
            <p:cNvPr id="2235402" name="Oval 10"/>
            <p:cNvSpPr>
              <a:spLocks noChangeArrowheads="1"/>
            </p:cNvSpPr>
            <p:nvPr/>
          </p:nvSpPr>
          <p:spPr bwMode="auto">
            <a:xfrm>
              <a:off x="192" y="27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8</a:t>
              </a:r>
            </a:p>
          </p:txBody>
        </p:sp>
        <p:sp>
          <p:nvSpPr>
            <p:cNvPr id="2235403" name="Oval 11"/>
            <p:cNvSpPr>
              <a:spLocks noChangeArrowheads="1"/>
            </p:cNvSpPr>
            <p:nvPr/>
          </p:nvSpPr>
          <p:spPr bwMode="auto">
            <a:xfrm>
              <a:off x="432" y="33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9</a:t>
              </a:r>
            </a:p>
          </p:txBody>
        </p:sp>
        <p:sp>
          <p:nvSpPr>
            <p:cNvPr id="2235404" name="Oval 12"/>
            <p:cNvSpPr>
              <a:spLocks noChangeArrowheads="1"/>
            </p:cNvSpPr>
            <p:nvPr/>
          </p:nvSpPr>
          <p:spPr bwMode="auto">
            <a:xfrm>
              <a:off x="912" y="364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10</a:t>
              </a:r>
            </a:p>
          </p:txBody>
        </p:sp>
        <p:sp>
          <p:nvSpPr>
            <p:cNvPr id="2235405" name="Oval 13"/>
            <p:cNvSpPr>
              <a:spLocks noChangeArrowheads="1"/>
            </p:cNvSpPr>
            <p:nvPr/>
          </p:nvSpPr>
          <p:spPr bwMode="auto">
            <a:xfrm>
              <a:off x="1536" y="364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11</a:t>
              </a:r>
            </a:p>
          </p:txBody>
        </p:sp>
        <p:sp>
          <p:nvSpPr>
            <p:cNvPr id="2235406" name="Oval 14"/>
            <p:cNvSpPr>
              <a:spLocks noChangeArrowheads="1"/>
            </p:cNvSpPr>
            <p:nvPr/>
          </p:nvSpPr>
          <p:spPr bwMode="auto">
            <a:xfrm>
              <a:off x="2016" y="33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12</a:t>
              </a:r>
            </a:p>
          </p:txBody>
        </p:sp>
        <p:sp>
          <p:nvSpPr>
            <p:cNvPr id="2235407" name="Oval 15"/>
            <p:cNvSpPr>
              <a:spLocks noChangeArrowheads="1"/>
            </p:cNvSpPr>
            <p:nvPr/>
          </p:nvSpPr>
          <p:spPr bwMode="auto">
            <a:xfrm>
              <a:off x="2256" y="27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</a:t>
              </a:r>
            </a:p>
          </p:txBody>
        </p:sp>
        <p:sp>
          <p:nvSpPr>
            <p:cNvPr id="2235408" name="Oval 16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2</a:t>
              </a:r>
            </a:p>
          </p:txBody>
        </p:sp>
        <p:sp>
          <p:nvSpPr>
            <p:cNvPr id="2235409" name="Oval 17"/>
            <p:cNvSpPr>
              <a:spLocks noChangeArrowheads="1"/>
            </p:cNvSpPr>
            <p:nvPr/>
          </p:nvSpPr>
          <p:spPr bwMode="auto">
            <a:xfrm>
              <a:off x="1536" y="182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3</a:t>
              </a:r>
            </a:p>
          </p:txBody>
        </p:sp>
        <p:cxnSp>
          <p:nvCxnSpPr>
            <p:cNvPr id="2235410" name="AutoShape 18"/>
            <p:cNvCxnSpPr>
              <a:cxnSpLocks noChangeShapeType="1"/>
              <a:stCxn id="2235400" idx="6"/>
              <a:endCxn id="2235409" idx="2"/>
            </p:cNvCxnSpPr>
            <p:nvPr/>
          </p:nvCxnSpPr>
          <p:spPr bwMode="auto">
            <a:xfrm>
              <a:off x="1104" y="1920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1" name="AutoShape 19"/>
            <p:cNvCxnSpPr>
              <a:cxnSpLocks noChangeShapeType="1"/>
              <a:stCxn id="2235409" idx="6"/>
              <a:endCxn id="2235408" idx="1"/>
            </p:cNvCxnSpPr>
            <p:nvPr/>
          </p:nvCxnSpPr>
          <p:spPr bwMode="auto">
            <a:xfrm>
              <a:off x="1728" y="19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2" name="AutoShape 20"/>
            <p:cNvCxnSpPr>
              <a:cxnSpLocks noChangeShapeType="1"/>
              <a:stCxn id="2235408" idx="5"/>
              <a:endCxn id="2235407" idx="0"/>
            </p:cNvCxnSpPr>
            <p:nvPr/>
          </p:nvCxnSpPr>
          <p:spPr bwMode="auto">
            <a:xfrm>
              <a:off x="2180" y="2276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3" name="AutoShape 21"/>
            <p:cNvCxnSpPr>
              <a:cxnSpLocks noChangeShapeType="1"/>
              <a:stCxn id="2235408" idx="5"/>
              <a:endCxn id="2235406" idx="7"/>
            </p:cNvCxnSpPr>
            <p:nvPr/>
          </p:nvCxnSpPr>
          <p:spPr bwMode="auto">
            <a:xfrm>
              <a:off x="2180" y="2276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4" name="AutoShape 22"/>
            <p:cNvCxnSpPr>
              <a:cxnSpLocks noChangeShapeType="1"/>
              <a:stCxn id="2235407" idx="4"/>
              <a:endCxn id="2235406" idx="7"/>
            </p:cNvCxnSpPr>
            <p:nvPr/>
          </p:nvCxnSpPr>
          <p:spPr bwMode="auto">
            <a:xfrm flipH="1">
              <a:off x="2180" y="2928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5" name="AutoShape 23"/>
            <p:cNvCxnSpPr>
              <a:cxnSpLocks noChangeShapeType="1"/>
              <a:stCxn id="2235402" idx="6"/>
              <a:endCxn id="2235407" idx="2"/>
            </p:cNvCxnSpPr>
            <p:nvPr/>
          </p:nvCxnSpPr>
          <p:spPr bwMode="auto">
            <a:xfrm>
              <a:off x="384" y="2832"/>
              <a:ext cx="187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6" name="AutoShape 24"/>
            <p:cNvCxnSpPr>
              <a:cxnSpLocks noChangeShapeType="1"/>
              <a:stCxn id="2235403" idx="6"/>
              <a:endCxn id="2235406" idx="2"/>
            </p:cNvCxnSpPr>
            <p:nvPr/>
          </p:nvCxnSpPr>
          <p:spPr bwMode="auto">
            <a:xfrm>
              <a:off x="624" y="3456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7" name="AutoShape 25"/>
            <p:cNvCxnSpPr>
              <a:cxnSpLocks noChangeShapeType="1"/>
              <a:stCxn id="2235401" idx="6"/>
              <a:endCxn id="2235408" idx="2"/>
            </p:cNvCxnSpPr>
            <p:nvPr/>
          </p:nvCxnSpPr>
          <p:spPr bwMode="auto">
            <a:xfrm>
              <a:off x="624" y="2208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8" name="AutoShape 26"/>
            <p:cNvCxnSpPr>
              <a:cxnSpLocks noChangeShapeType="1"/>
              <a:stCxn id="2235401" idx="3"/>
              <a:endCxn id="2235403" idx="1"/>
            </p:cNvCxnSpPr>
            <p:nvPr/>
          </p:nvCxnSpPr>
          <p:spPr bwMode="auto">
            <a:xfrm>
              <a:off x="460" y="2276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9" name="AutoShape 27"/>
            <p:cNvCxnSpPr>
              <a:cxnSpLocks noChangeShapeType="1"/>
              <a:stCxn id="2235409" idx="4"/>
              <a:endCxn id="2235405" idx="0"/>
            </p:cNvCxnSpPr>
            <p:nvPr/>
          </p:nvCxnSpPr>
          <p:spPr bwMode="auto">
            <a:xfrm>
              <a:off x="1632" y="2016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0" name="AutoShape 28"/>
            <p:cNvCxnSpPr>
              <a:cxnSpLocks noChangeShapeType="1"/>
              <a:stCxn id="2235400" idx="4"/>
              <a:endCxn id="2235404" idx="0"/>
            </p:cNvCxnSpPr>
            <p:nvPr/>
          </p:nvCxnSpPr>
          <p:spPr bwMode="auto">
            <a:xfrm>
              <a:off x="1008" y="2016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1" name="AutoShape 29"/>
            <p:cNvCxnSpPr>
              <a:cxnSpLocks noChangeShapeType="1"/>
              <a:stCxn id="2235403" idx="7"/>
              <a:endCxn id="2235408" idx="3"/>
            </p:cNvCxnSpPr>
            <p:nvPr/>
          </p:nvCxnSpPr>
          <p:spPr bwMode="auto">
            <a:xfrm flipV="1">
              <a:off x="596" y="2276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2" name="AutoShape 30"/>
            <p:cNvCxnSpPr>
              <a:cxnSpLocks noChangeShapeType="1"/>
              <a:stCxn id="2235404" idx="6"/>
              <a:endCxn id="2235405" idx="2"/>
            </p:cNvCxnSpPr>
            <p:nvPr/>
          </p:nvCxnSpPr>
          <p:spPr bwMode="auto">
            <a:xfrm>
              <a:off x="1104" y="3744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3" name="AutoShape 31"/>
            <p:cNvCxnSpPr>
              <a:cxnSpLocks noChangeShapeType="1"/>
              <a:stCxn id="2235403" idx="5"/>
              <a:endCxn id="2235404" idx="2"/>
            </p:cNvCxnSpPr>
            <p:nvPr/>
          </p:nvCxnSpPr>
          <p:spPr bwMode="auto">
            <a:xfrm>
              <a:off x="596" y="3524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4" name="AutoShape 32"/>
            <p:cNvCxnSpPr>
              <a:cxnSpLocks noChangeShapeType="1"/>
              <a:stCxn id="2235406" idx="3"/>
              <a:endCxn id="2235405" idx="6"/>
            </p:cNvCxnSpPr>
            <p:nvPr/>
          </p:nvCxnSpPr>
          <p:spPr bwMode="auto">
            <a:xfrm flipH="1">
              <a:off x="1728" y="3524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5" name="AutoShape 33"/>
            <p:cNvCxnSpPr>
              <a:cxnSpLocks noChangeShapeType="1"/>
              <a:stCxn id="2235400" idx="2"/>
              <a:endCxn id="2235401" idx="7"/>
            </p:cNvCxnSpPr>
            <p:nvPr/>
          </p:nvCxnSpPr>
          <p:spPr bwMode="auto">
            <a:xfrm flipH="1">
              <a:off x="596" y="19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6" name="AutoShape 34"/>
            <p:cNvCxnSpPr>
              <a:cxnSpLocks noChangeShapeType="1"/>
              <a:stCxn id="2235401" idx="3"/>
              <a:endCxn id="2235402" idx="0"/>
            </p:cNvCxnSpPr>
            <p:nvPr/>
          </p:nvCxnSpPr>
          <p:spPr bwMode="auto">
            <a:xfrm flipH="1">
              <a:off x="288" y="2276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7" name="AutoShape 35"/>
            <p:cNvCxnSpPr>
              <a:cxnSpLocks noChangeShapeType="1"/>
              <a:stCxn id="2235402" idx="4"/>
              <a:endCxn id="2235403" idx="1"/>
            </p:cNvCxnSpPr>
            <p:nvPr/>
          </p:nvCxnSpPr>
          <p:spPr bwMode="auto">
            <a:xfrm>
              <a:off x="288" y="2928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8" name="AutoShape 36"/>
            <p:cNvCxnSpPr>
              <a:cxnSpLocks noChangeShapeType="1"/>
              <a:stCxn id="2235401" idx="5"/>
              <a:endCxn id="2235406" idx="1"/>
            </p:cNvCxnSpPr>
            <p:nvPr/>
          </p:nvCxnSpPr>
          <p:spPr bwMode="auto">
            <a:xfrm>
              <a:off x="596" y="2276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9" name="AutoShape 37"/>
            <p:cNvCxnSpPr>
              <a:cxnSpLocks noChangeShapeType="1"/>
              <a:stCxn id="2235403" idx="5"/>
              <a:endCxn id="2235405" idx="2"/>
            </p:cNvCxnSpPr>
            <p:nvPr/>
          </p:nvCxnSpPr>
          <p:spPr bwMode="auto">
            <a:xfrm>
              <a:off x="596" y="3524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0" name="AutoShape 38"/>
            <p:cNvCxnSpPr>
              <a:cxnSpLocks noChangeShapeType="1"/>
              <a:stCxn id="2235404" idx="6"/>
              <a:endCxn id="2235406" idx="3"/>
            </p:cNvCxnSpPr>
            <p:nvPr/>
          </p:nvCxnSpPr>
          <p:spPr bwMode="auto">
            <a:xfrm flipV="1">
              <a:off x="1104" y="3524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1" name="AutoShape 39"/>
            <p:cNvCxnSpPr>
              <a:cxnSpLocks noChangeShapeType="1"/>
              <a:stCxn id="2235405" idx="6"/>
              <a:endCxn id="2235407" idx="4"/>
            </p:cNvCxnSpPr>
            <p:nvPr/>
          </p:nvCxnSpPr>
          <p:spPr bwMode="auto">
            <a:xfrm flipV="1">
              <a:off x="1728" y="2928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2" name="AutoShape 40"/>
            <p:cNvCxnSpPr>
              <a:cxnSpLocks noChangeShapeType="1"/>
              <a:stCxn id="2235407" idx="0"/>
              <a:endCxn id="2235409" idx="6"/>
            </p:cNvCxnSpPr>
            <p:nvPr/>
          </p:nvCxnSpPr>
          <p:spPr bwMode="auto">
            <a:xfrm flipH="1" flipV="1">
              <a:off x="1728" y="1920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3" name="AutoShape 41"/>
            <p:cNvCxnSpPr>
              <a:cxnSpLocks noChangeShapeType="1"/>
              <a:stCxn id="2235402" idx="0"/>
              <a:endCxn id="2235400" idx="2"/>
            </p:cNvCxnSpPr>
            <p:nvPr/>
          </p:nvCxnSpPr>
          <p:spPr bwMode="auto">
            <a:xfrm flipV="1">
              <a:off x="288" y="1920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4" name="AutoShape 42"/>
            <p:cNvCxnSpPr>
              <a:cxnSpLocks noChangeShapeType="1"/>
              <a:stCxn id="2235402" idx="4"/>
              <a:endCxn id="2235404" idx="2"/>
            </p:cNvCxnSpPr>
            <p:nvPr/>
          </p:nvCxnSpPr>
          <p:spPr bwMode="auto">
            <a:xfrm>
              <a:off x="288" y="2928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5" name="AutoShape 43"/>
            <p:cNvCxnSpPr>
              <a:cxnSpLocks noChangeShapeType="1"/>
              <a:stCxn id="2235401" idx="7"/>
              <a:endCxn id="2235409" idx="2"/>
            </p:cNvCxnSpPr>
            <p:nvPr/>
          </p:nvCxnSpPr>
          <p:spPr bwMode="auto">
            <a:xfrm flipV="1">
              <a:off x="596" y="19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6" name="AutoShape 44"/>
            <p:cNvCxnSpPr>
              <a:cxnSpLocks noChangeShapeType="1"/>
              <a:stCxn id="2235400" idx="6"/>
              <a:endCxn id="2235408" idx="1"/>
            </p:cNvCxnSpPr>
            <p:nvPr/>
          </p:nvCxnSpPr>
          <p:spPr bwMode="auto">
            <a:xfrm>
              <a:off x="1104" y="19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7" name="AutoShape 45"/>
            <p:cNvCxnSpPr>
              <a:cxnSpLocks noChangeShapeType="1"/>
              <a:stCxn id="2235404" idx="7"/>
              <a:endCxn id="2235407" idx="3"/>
            </p:cNvCxnSpPr>
            <p:nvPr/>
          </p:nvCxnSpPr>
          <p:spPr bwMode="auto">
            <a:xfrm flipV="1">
              <a:off x="1076" y="2900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8" name="AutoShape 46"/>
            <p:cNvCxnSpPr>
              <a:cxnSpLocks noChangeShapeType="1"/>
              <a:stCxn id="2235405" idx="7"/>
              <a:endCxn id="2235408" idx="4"/>
            </p:cNvCxnSpPr>
            <p:nvPr/>
          </p:nvCxnSpPr>
          <p:spPr bwMode="auto">
            <a:xfrm flipV="1">
              <a:off x="1700" y="230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9" name="AutoShape 47"/>
            <p:cNvCxnSpPr>
              <a:cxnSpLocks noChangeShapeType="1"/>
              <a:stCxn id="2235401" idx="5"/>
              <a:endCxn id="2235407" idx="2"/>
            </p:cNvCxnSpPr>
            <p:nvPr/>
          </p:nvCxnSpPr>
          <p:spPr bwMode="auto">
            <a:xfrm>
              <a:off x="596" y="2276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0" name="AutoShape 48"/>
            <p:cNvCxnSpPr>
              <a:cxnSpLocks noChangeShapeType="1"/>
              <a:stCxn id="2235400" idx="5"/>
              <a:endCxn id="2235407" idx="1"/>
            </p:cNvCxnSpPr>
            <p:nvPr/>
          </p:nvCxnSpPr>
          <p:spPr bwMode="auto">
            <a:xfrm>
              <a:off x="1076" y="1988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1" name="AutoShape 49"/>
            <p:cNvCxnSpPr>
              <a:cxnSpLocks noChangeShapeType="1"/>
              <a:stCxn id="2235408" idx="3"/>
              <a:endCxn id="2235404" idx="0"/>
            </p:cNvCxnSpPr>
            <p:nvPr/>
          </p:nvCxnSpPr>
          <p:spPr bwMode="auto">
            <a:xfrm flipH="1">
              <a:off x="1008" y="227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2" name="AutoShape 50"/>
            <p:cNvCxnSpPr>
              <a:cxnSpLocks noChangeShapeType="1"/>
              <a:stCxn id="2235408" idx="3"/>
              <a:endCxn id="2235402" idx="6"/>
            </p:cNvCxnSpPr>
            <p:nvPr/>
          </p:nvCxnSpPr>
          <p:spPr bwMode="auto">
            <a:xfrm flipH="1">
              <a:off x="384" y="2276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3" name="AutoShape 51"/>
            <p:cNvCxnSpPr>
              <a:cxnSpLocks noChangeShapeType="1"/>
              <a:stCxn id="2235409" idx="4"/>
              <a:endCxn id="2235404" idx="0"/>
            </p:cNvCxnSpPr>
            <p:nvPr/>
          </p:nvCxnSpPr>
          <p:spPr bwMode="auto">
            <a:xfrm flipH="1">
              <a:off x="1008" y="2016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4" name="AutoShape 52"/>
            <p:cNvCxnSpPr>
              <a:cxnSpLocks noChangeShapeType="1"/>
              <a:stCxn id="2235409" idx="4"/>
              <a:endCxn id="2235403" idx="7"/>
            </p:cNvCxnSpPr>
            <p:nvPr/>
          </p:nvCxnSpPr>
          <p:spPr bwMode="auto">
            <a:xfrm flipH="1">
              <a:off x="596" y="201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5" name="AutoShape 53"/>
            <p:cNvCxnSpPr>
              <a:cxnSpLocks noChangeShapeType="1"/>
              <a:stCxn id="2235409" idx="3"/>
              <a:endCxn id="2235402" idx="7"/>
            </p:cNvCxnSpPr>
            <p:nvPr/>
          </p:nvCxnSpPr>
          <p:spPr bwMode="auto">
            <a:xfrm flipH="1">
              <a:off x="356" y="1988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6" name="AutoShape 54"/>
            <p:cNvCxnSpPr>
              <a:cxnSpLocks noChangeShapeType="1"/>
              <a:stCxn id="2235400" idx="4"/>
              <a:endCxn id="2235405" idx="0"/>
            </p:cNvCxnSpPr>
            <p:nvPr/>
          </p:nvCxnSpPr>
          <p:spPr bwMode="auto">
            <a:xfrm>
              <a:off x="1008" y="2016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7" name="AutoShape 55"/>
            <p:cNvCxnSpPr>
              <a:cxnSpLocks noChangeShapeType="1"/>
              <a:stCxn id="2235401" idx="5"/>
              <a:endCxn id="2235405" idx="0"/>
            </p:cNvCxnSpPr>
            <p:nvPr/>
          </p:nvCxnSpPr>
          <p:spPr bwMode="auto">
            <a:xfrm>
              <a:off x="596" y="227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8" name="AutoShape 56"/>
            <p:cNvCxnSpPr>
              <a:cxnSpLocks noChangeShapeType="1"/>
              <a:stCxn id="2235401" idx="4"/>
              <a:endCxn id="2235404" idx="1"/>
            </p:cNvCxnSpPr>
            <p:nvPr/>
          </p:nvCxnSpPr>
          <p:spPr bwMode="auto">
            <a:xfrm>
              <a:off x="528" y="230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9" name="AutoShape 57"/>
            <p:cNvCxnSpPr>
              <a:cxnSpLocks noChangeShapeType="1"/>
              <a:stCxn id="2235402" idx="5"/>
              <a:endCxn id="2235405" idx="1"/>
            </p:cNvCxnSpPr>
            <p:nvPr/>
          </p:nvCxnSpPr>
          <p:spPr bwMode="auto">
            <a:xfrm>
              <a:off x="356" y="2900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0" name="AutoShape 58"/>
            <p:cNvCxnSpPr>
              <a:cxnSpLocks noChangeShapeType="1"/>
              <a:stCxn id="2235402" idx="6"/>
              <a:endCxn id="2235406" idx="1"/>
            </p:cNvCxnSpPr>
            <p:nvPr/>
          </p:nvCxnSpPr>
          <p:spPr bwMode="auto">
            <a:xfrm>
              <a:off x="384" y="283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1" name="AutoShape 59"/>
            <p:cNvCxnSpPr>
              <a:cxnSpLocks noChangeShapeType="1"/>
              <a:stCxn id="2235400" idx="3"/>
              <a:endCxn id="2235403" idx="0"/>
            </p:cNvCxnSpPr>
            <p:nvPr/>
          </p:nvCxnSpPr>
          <p:spPr bwMode="auto">
            <a:xfrm flipH="1">
              <a:off x="528" y="1988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2" name="AutoShape 60"/>
            <p:cNvCxnSpPr>
              <a:cxnSpLocks noChangeShapeType="1"/>
              <a:stCxn id="2235403" idx="7"/>
              <a:endCxn id="2235407" idx="2"/>
            </p:cNvCxnSpPr>
            <p:nvPr/>
          </p:nvCxnSpPr>
          <p:spPr bwMode="auto">
            <a:xfrm flipV="1">
              <a:off x="596" y="283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3" name="AutoShape 61"/>
            <p:cNvCxnSpPr>
              <a:cxnSpLocks noChangeShapeType="1"/>
              <a:stCxn id="2235400" idx="4"/>
              <a:endCxn id="2235406" idx="1"/>
            </p:cNvCxnSpPr>
            <p:nvPr/>
          </p:nvCxnSpPr>
          <p:spPr bwMode="auto">
            <a:xfrm>
              <a:off x="1008" y="201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4" name="AutoShape 62"/>
            <p:cNvCxnSpPr>
              <a:cxnSpLocks noChangeShapeType="1"/>
              <a:stCxn id="2235409" idx="5"/>
              <a:endCxn id="2235406" idx="0"/>
            </p:cNvCxnSpPr>
            <p:nvPr/>
          </p:nvCxnSpPr>
          <p:spPr bwMode="auto">
            <a:xfrm>
              <a:off x="1700" y="1988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235455" name="Text Box 63"/>
          <p:cNvSpPr txBox="1">
            <a:spLocks noChangeArrowheads="1"/>
          </p:cNvSpPr>
          <p:nvPr/>
        </p:nvSpPr>
        <p:spPr bwMode="auto">
          <a:xfrm>
            <a:off x="223838" y="6477000"/>
            <a:ext cx="3260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rgbClr val="800080"/>
                </a:solidFill>
                <a:latin typeface="Tahoma" charset="0"/>
                <a:cs typeface="+mn-cs"/>
              </a:rPr>
              <a:t>Source: Edwards et al., 2002, </a:t>
            </a:r>
            <a:r>
              <a:rPr lang="en-US" sz="1000" i="1">
                <a:solidFill>
                  <a:srgbClr val="800080"/>
                </a:solidFill>
                <a:latin typeface="Tahoma" charset="0"/>
                <a:cs typeface="+mn-cs"/>
              </a:rPr>
              <a:t>Trends in Genetics</a:t>
            </a:r>
            <a:endParaRPr lang="en-US" sz="1000">
              <a:solidFill>
                <a:srgbClr val="800080"/>
              </a:solidFill>
              <a:latin typeface="Tahoma" charset="0"/>
              <a:cs typeface="+mn-cs"/>
            </a:endParaRPr>
          </a:p>
        </p:txBody>
      </p:sp>
      <p:grpSp>
        <p:nvGrpSpPr>
          <p:cNvPr id="17416" name="Group 6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5457" name="Rectangle 6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17418" name="Picture 66" descr="ne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43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Correlations between similar features</a:t>
            </a:r>
          </a:p>
        </p:txBody>
      </p:sp>
      <p:pic>
        <p:nvPicPr>
          <p:cNvPr id="23951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1603375"/>
            <a:ext cx="6850062" cy="3743325"/>
          </a:xfrm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5140" name="Rectangle 4"/>
          <p:cNvSpPr>
            <a:spLocks noChangeArrowheads="1"/>
          </p:cNvSpPr>
          <p:nvPr/>
        </p:nvSpPr>
        <p:spPr bwMode="auto">
          <a:xfrm>
            <a:off x="882650" y="2062163"/>
            <a:ext cx="7566025" cy="69215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19600"/>
            <a:ext cx="2362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cs typeface="+mj-cs"/>
              </a:rPr>
              <a:t>Feature Correlation and Fully Connected Bayes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600200" y="685800"/>
          <a:ext cx="6095997" cy="2586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77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6580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F2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F3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F4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F5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F6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68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45878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Naive Bayes</a:t>
            </a:r>
          </a:p>
        </p:txBody>
      </p:sp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1042988" y="2060575"/>
          <a:ext cx="7086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1" name="Equation" r:id="rId4" imgW="1943100" imgH="254000" progId="Equation.3">
                  <p:embed/>
                </p:oleObj>
              </mc:Choice>
              <mc:Fallback>
                <p:oleObj name="Equation" r:id="rId4" imgW="1943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060575"/>
                        <a:ext cx="7086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5"/>
          <p:cNvGraphicFramePr>
            <a:graphicFrameLocks noChangeAspect="1"/>
          </p:cNvGraphicFramePr>
          <p:nvPr/>
        </p:nvGraphicFramePr>
        <p:xfrm>
          <a:off x="1763713" y="3141663"/>
          <a:ext cx="563880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2" name="Visio" r:id="rId6" imgW="2463800" imgH="1244600" progId="Visio.Drawing.6">
                  <p:embed/>
                </p:oleObj>
              </mc:Choice>
              <mc:Fallback>
                <p:oleObj name="Visio" r:id="rId6" imgW="2463800" imgH="12446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141663"/>
                        <a:ext cx="563880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 </a:t>
            </a:r>
            <a:r>
              <a:rPr lang="ja-JP" altLang="en-US">
                <a:latin typeface="Arial"/>
                <a:cs typeface="+mj-cs"/>
              </a:rPr>
              <a:t>‘</a:t>
            </a:r>
            <a:r>
              <a:rPr lang="en-US">
                <a:cs typeface="+mj-cs"/>
              </a:rPr>
              <a:t>correct</a:t>
            </a:r>
            <a:r>
              <a:rPr lang="ja-JP" altLang="en-US">
                <a:latin typeface="Arial"/>
                <a:cs typeface="+mj-cs"/>
              </a:rPr>
              <a:t>’</a:t>
            </a:r>
            <a:r>
              <a:rPr lang="en-US">
                <a:cs typeface="+mj-cs"/>
              </a:rPr>
              <a:t> factorisation</a:t>
            </a:r>
          </a:p>
        </p:txBody>
      </p:sp>
      <p:graphicFrame>
        <p:nvGraphicFramePr>
          <p:cNvPr id="80898" name="Object 4"/>
          <p:cNvGraphicFramePr>
            <a:graphicFrameLocks noChangeAspect="1"/>
          </p:cNvGraphicFramePr>
          <p:nvPr/>
        </p:nvGraphicFramePr>
        <p:xfrm>
          <a:off x="827088" y="1916113"/>
          <a:ext cx="74676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9" name="Equation" r:id="rId4" imgW="2095500" imgH="254000" progId="Equation.3">
                  <p:embed/>
                </p:oleObj>
              </mc:Choice>
              <mc:Fallback>
                <p:oleObj name="Equation" r:id="rId4" imgW="20955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16113"/>
                        <a:ext cx="74676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5"/>
          <p:cNvGraphicFramePr>
            <a:graphicFrameLocks noChangeAspect="1"/>
          </p:cNvGraphicFramePr>
          <p:nvPr/>
        </p:nvGraphicFramePr>
        <p:xfrm>
          <a:off x="3276600" y="3141663"/>
          <a:ext cx="2627313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0" name="Visio" r:id="rId6" imgW="1079500" imgH="1244600" progId="Visio.Drawing.6">
                  <p:embed/>
                </p:oleObj>
              </mc:Choice>
              <mc:Fallback>
                <p:oleObj name="Visio" r:id="rId6" imgW="1079500" imgH="12446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141663"/>
                        <a:ext cx="2627313" cy="304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Dem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8659813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53859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0" u="sng">
                <a:solidFill>
                  <a:schemeClr val="tx2"/>
                </a:solidFill>
                <a:cs typeface="+mn-cs"/>
              </a:rPr>
              <a:t>A Typical BBN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8077200" cy="41941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5400" b="1">
                <a:solidFill>
                  <a:srgbClr val="FFFFCC"/>
                </a:solidFill>
                <a:cs typeface="+mj-cs"/>
              </a:rPr>
              <a:t>Predicting Networks via Bayesian Integration: Real Thing</a:t>
            </a:r>
            <a:br>
              <a:rPr lang="en-US" sz="5400" b="1">
                <a:solidFill>
                  <a:srgbClr val="FFFFCC"/>
                </a:solidFill>
                <a:cs typeface="+mj-cs"/>
              </a:rPr>
            </a:br>
            <a:r>
              <a:rPr lang="en-US" sz="5400" b="1">
                <a:solidFill>
                  <a:srgbClr val="FFFFCC"/>
                </a:solidFill>
                <a:cs typeface="+mj-cs"/>
              </a:rPr>
              <a:t>but with a few features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Papers on Predicting Protein Interactions</a:t>
            </a:r>
          </a:p>
        </p:txBody>
      </p:sp>
      <p:sp>
        <p:nvSpPr>
          <p:cNvPr id="234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91600" cy="4267200"/>
          </a:xfrm>
        </p:spPr>
        <p:txBody>
          <a:bodyPr/>
          <a:lstStyle/>
          <a:p>
            <a:pPr lvl="1" eaLnBrk="1" hangingPunct="1">
              <a:buFont typeface="Courier New"/>
              <a:buChar char="o"/>
              <a:defRPr/>
            </a:pPr>
            <a:r>
              <a:rPr lang="en-US" sz="1600" dirty="0"/>
              <a:t>A Enright et al. (</a:t>
            </a:r>
            <a:r>
              <a:rPr lang="en-US" sz="2400" b="1" dirty="0"/>
              <a:t>1999</a:t>
            </a:r>
            <a:r>
              <a:rPr lang="en-US" sz="1600" dirty="0"/>
              <a:t>) "Protein interaction maps for complete genomes based on gene fusion events." Nature. 402(6757):86-90.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/>
              <a:t>E </a:t>
            </a:r>
            <a:r>
              <a:rPr lang="en-US" sz="1600" dirty="0" err="1"/>
              <a:t>Marcotte</a:t>
            </a:r>
            <a:r>
              <a:rPr lang="en-US" sz="1600" dirty="0"/>
              <a:t> et al. (1999)  "A Combined Algorithm for Genome-Wide Prediction of Protein Function." Nature 402, 83-86 (1999).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/>
              <a:t>E </a:t>
            </a:r>
            <a:r>
              <a:rPr lang="en-US" sz="1600" dirty="0" err="1"/>
              <a:t>Marcotte</a:t>
            </a:r>
            <a:r>
              <a:rPr lang="en-US" sz="1600" dirty="0"/>
              <a:t> et al. (1999) "Detecting Protein Function &amp; Protein-Protein Interactions from Genome Sequences."  Science  285, 751-753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/>
              <a:t>M </a:t>
            </a:r>
            <a:r>
              <a:rPr lang="en-US" sz="1600" dirty="0" err="1"/>
              <a:t>Pellegrini</a:t>
            </a:r>
            <a:r>
              <a:rPr lang="en-US" sz="1600" dirty="0"/>
              <a:t> et al. (1999) "Assigning protein functions by comparative genome analysis: protein phylogenetic profiles."   </a:t>
            </a:r>
            <a:r>
              <a:rPr lang="en-US" sz="1600" dirty="0" err="1"/>
              <a:t>Proc.Natl</a:t>
            </a:r>
            <a:r>
              <a:rPr lang="en-US" sz="1600" dirty="0"/>
              <a:t>. Acad. Sci. 96, 4285-4288. 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/>
              <a:t>R Jansen et al. (2003). "A Bayesian networks approach for predicting protein-protein interactions from genomic data." Science 302: 449-53.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b="1" dirty="0"/>
              <a:t>I Lee et al. (2004) "A Probabilistic Functional Network of Yeast Genes". </a:t>
            </a:r>
            <a:r>
              <a:rPr lang="en-US" sz="1600" b="1" i="1" dirty="0"/>
              <a:t>Science</a:t>
            </a:r>
            <a:r>
              <a:rPr lang="en-US" sz="1600" b="1" dirty="0"/>
              <a:t> 206: 1555-1558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/>
              <a:t>H Yu et al. (2004) "Annotation transfer between genomes: protein-protein </a:t>
            </a:r>
            <a:r>
              <a:rPr lang="en-US" sz="1600" dirty="0" err="1"/>
              <a:t>interologs</a:t>
            </a:r>
            <a:r>
              <a:rPr lang="en-US" sz="1600" dirty="0"/>
              <a:t> and protein-DNA </a:t>
            </a:r>
            <a:r>
              <a:rPr lang="en-US" sz="1600" dirty="0" err="1"/>
              <a:t>regulogs</a:t>
            </a:r>
            <a:r>
              <a:rPr lang="en-US" sz="1600" dirty="0"/>
              <a:t>." Genome Res 14: 1107-18.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b="1" dirty="0"/>
              <a:t>L Lu et al. (2005) "Assessing the limits of genomic data integration for predicting protein networks." Genome Res 15: 945-53.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/>
              <a:t>A </a:t>
            </a:r>
            <a:r>
              <a:rPr lang="en-US" sz="1600" dirty="0" err="1"/>
              <a:t>Ramani</a:t>
            </a:r>
            <a:r>
              <a:rPr lang="en-US" sz="1600" dirty="0"/>
              <a:t> et al. (2005) "Consolidating the set of known human protein-protein interactions in preparation for large-scale mapping of the human </a:t>
            </a:r>
            <a:r>
              <a:rPr lang="en-US" sz="1600" dirty="0" err="1"/>
              <a:t>interactome</a:t>
            </a:r>
            <a:r>
              <a:rPr lang="en-US" sz="1600" dirty="0"/>
              <a:t>." Genome Biology 6:r40.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/>
              <a:t>Xia et al. (</a:t>
            </a:r>
            <a:r>
              <a:rPr lang="en-US" sz="2000" b="1" dirty="0"/>
              <a:t>2006</a:t>
            </a:r>
            <a:r>
              <a:rPr lang="en-US" sz="1600" dirty="0"/>
              <a:t>) "Integrated prediction of the helical membrane protein </a:t>
            </a:r>
            <a:r>
              <a:rPr lang="en-US" sz="1600" dirty="0" err="1"/>
              <a:t>interactome</a:t>
            </a:r>
            <a:r>
              <a:rPr lang="en-US" sz="1600" dirty="0"/>
              <a:t> in yeast." J </a:t>
            </a:r>
            <a:r>
              <a:rPr lang="en-US" sz="1600" dirty="0" err="1"/>
              <a:t>Mol</a:t>
            </a:r>
            <a:r>
              <a:rPr lang="en-US" sz="1600" dirty="0"/>
              <a:t> Biol. 357:339-49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>
                <a:solidFill>
                  <a:srgbClr val="800080"/>
                </a:solidFill>
                <a:cs typeface="+mj-cs"/>
              </a:rPr>
              <a:t>Binding Experiments on Subunit Pairs</a:t>
            </a:r>
          </a:p>
        </p:txBody>
      </p:sp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440"/>
            <a:chExt cx="5568" cy="1008"/>
          </a:xfrm>
        </p:grpSpPr>
        <p:grpSp>
          <p:nvGrpSpPr>
            <p:cNvPr id="15460" name="Group 4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1872"/>
              <a:chExt cx="5568" cy="144"/>
            </a:xfrm>
          </p:grpSpPr>
          <p:sp>
            <p:nvSpPr>
              <p:cNvPr id="2233349" name="Rectangle 5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0" name="Rectangle 6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1" name="Rectangle 7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2" name="Rectangle 8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3" name="Rectangle 9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54" name="Rectangle 10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5" name="Rectangle 11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56" name="Rectangle 12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33357" name="Rectangle 13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8" name="Rectangle 14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9" name="Rectangle 15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0" name="Rectangle 16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1" name="Rectangle 17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2" name="Rectangle 18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3" name="Rectangle 19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4" name="Rectangle 2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5" name="Rectangle 2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6" name="Rectangle 2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7" name="Rectangle 2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8" name="Rectangle 24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9" name="Rectangle 2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70" name="Rectangle 26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1" name="Rectangle 27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2" name="Rectangle 28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73" name="Rectangle 29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4" name="Rectangle 30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75" name="Rectangle 31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6" name="Rectangle 32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7" name="Rectangle 33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8" name="Rectangle 34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9" name="Rectangle 35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0" name="Rectangle 36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1" name="Rectangle 37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2" name="Rectangle 38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3" name="Rectangle 39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4" name="Rectangle 40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5" name="Rectangle 41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6" name="Rectangle 42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7" name="Rectangle 43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8" name="Rectangle 44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9" name="Rectangle 45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0" name="Rectangle 46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1" name="Rectangle 47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2" name="Rectangle 48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3" name="Rectangle 49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4" name="Rectangle 50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1" name="Group 51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728"/>
              <a:chExt cx="5568" cy="144"/>
            </a:xfrm>
          </p:grpSpPr>
          <p:sp>
            <p:nvSpPr>
              <p:cNvPr id="2233396" name="Rectangle 5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97" name="Rectangle 53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98" name="Rectangle 54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99" name="Rectangle 5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0" name="Rectangle 56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1" name="Rectangle 57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2" name="Rectangle 58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3" name="Rectangle 59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33404" name="Rectangle 60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5" name="Rectangle 6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6" name="Rectangle 62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7" name="Rectangle 63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8" name="Rectangle 64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9" name="Rectangle 65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0" name="Rectangle 66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11" name="Rectangle 67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2" name="Rectangle 68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3" name="Rectangle 69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14" name="Rectangle 70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5" name="Rectangle 71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6" name="Rectangle 72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7" name="Rectangle 73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8" name="Rectangle 74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19" name="Rectangle 75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20" name="Rectangle 76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1" name="Rectangle 77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22" name="Rectangle 78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3" name="Rectangle 79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4" name="Rectangle 8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5" name="Rectangle 81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6" name="Rectangle 82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7" name="Rectangle 83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28" name="Rectangle 84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9" name="Rectangle 85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30" name="Rectangle 86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31" name="Rectangle 87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32" name="Rectangle 88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3" name="Rectangle 89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4" name="Rectangle 90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5" name="Rectangle 91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6" name="Rectangle 92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7" name="Rectangle 93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8" name="Rectangle 94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9" name="Rectangle 95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40" name="Rectangle 96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41" name="Rectangle 97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2" name="Group 98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440"/>
              <a:chExt cx="5568" cy="144"/>
            </a:xfrm>
          </p:grpSpPr>
          <p:sp>
            <p:nvSpPr>
              <p:cNvPr id="2233443" name="Rectangle 99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44" name="Rectangle 100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45" name="Rectangle 101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6" name="Rectangle 102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7" name="Rectangle 103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8" name="Rectangle 104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9" name="Rectangle 105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0" name="Rectangle 106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1" name="Rectangle 107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52" name="Rectangle 108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3" name="Rectangle 109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33454" name="Rectangle 110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5" name="Rectangle 111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6" name="Rectangle 112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7" name="Rectangle 113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8" name="Rectangle 114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9" name="Rectangle 115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0" name="Rectangle 116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1" name="Rectangle 117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2" name="Rectangle 118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3" name="Rectangle 119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4" name="Rectangle 120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5" name="Rectangle 121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6" name="Rectangle 122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7" name="Rectangle 123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8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9" name="Rectangle 125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0" name="Rectangle 126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1" name="Rectangle 127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2" name="Rectangle 128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3" name="Rectangle 129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4" name="Rectangle 130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5" name="Rectangle 131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6" name="Rectangle 132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7" name="Rectangle 133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8" name="Rectangle 134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9" name="Rectangle 135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0" name="Rectangle 136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1" name="Rectangle 137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2" name="Rectangle 138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3" name="Rectangle 139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4" name="Rectangle 140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5" name="Rectangle 141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6" name="Rectangle 142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7" name="Rectangle 143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8" name="Rectangle 144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3" name="Group 145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2016"/>
              <a:chExt cx="5568" cy="144"/>
            </a:xfrm>
          </p:grpSpPr>
          <p:sp>
            <p:nvSpPr>
              <p:cNvPr id="2233490" name="Rectangle 146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1" name="Rectangle 147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33492" name="Rectangle 148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3" name="Rectangle 14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4" name="Rectangle 150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95" name="Rectangle 151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96" name="Rectangle 152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97" name="Rectangle 153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8" name="Rectangle 154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9" name="Rectangle 155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00" name="Rectangle 156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1" name="Rectangle 157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2" name="Rectangle 158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3" name="Rectangle 159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4" name="Rectangle 160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5" name="Rectangle 161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6" name="Rectangle 162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7" name="Rectangle 163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8" name="Rectangle 164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9" name="Rectangle 165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0" name="Rectangle 166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1" name="Rectangle 167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2" name="Rectangle 168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3" name="Rectangle 169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4" name="Rectangle 170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5" name="Rectangle 171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6" name="Rectangle 172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7" name="Rectangle 173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8" name="Rectangle 174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9" name="Rectangle 175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0" name="Rectangle 176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1" name="Rectangle 177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2" name="Rectangle 178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3" name="Rectangle 179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4" name="Rectangle 180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5" name="Rectangle 181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6" name="Rectangle 182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7" name="Rectangle 183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8" name="Rectangle 184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9" name="Rectangle 185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0" name="Rectangle 186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1" name="Rectangle 187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2" name="Rectangle 188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3" name="Rectangle 189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4" name="Rectangle 190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5" name="Rectangle 191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4" name="Group 192"/>
            <p:cNvGrpSpPr>
              <a:grpSpLocks/>
            </p:cNvGrpSpPr>
            <p:nvPr/>
          </p:nvGrpSpPr>
          <p:grpSpPr bwMode="auto">
            <a:xfrm>
              <a:off x="96" y="2304"/>
              <a:ext cx="5568" cy="144"/>
              <a:chOff x="96" y="2160"/>
              <a:chExt cx="5568" cy="144"/>
            </a:xfrm>
          </p:grpSpPr>
          <p:sp>
            <p:nvSpPr>
              <p:cNvPr id="2233537" name="Rectangle 193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33538" name="Rectangle 194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39" name="Rectangle 195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0" name="Rectangle 19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1" name="Rectangle 197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42" name="Rectangle 198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3" name="Rectangle 199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4" name="Rectangle 200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5" name="Rectangle 201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6" name="Rectangle 202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7" name="Rectangle 203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8" name="Rectangle 204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9" name="Rectangle 205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0" name="Rectangle 20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1" name="Rectangle 207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2" name="Rectangle 208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3" name="Rectangle 209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4" name="Rectangle 210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5" name="Rectangle 211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6" name="Rectangle 212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7" name="Rectangle 213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8" name="Rectangle 214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9" name="Rectangle 215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0" name="Rectangle 216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1" name="Rectangle 217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2" name="Rectangle 218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3" name="Rectangle 219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4" name="Rectangle 220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5" name="Rectangle 221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6" name="Rectangle 222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7" name="Rectangle 223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8" name="Rectangle 224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9" name="Rectangle 225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0" name="Rectangle 226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1" name="Rectangle 227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2" name="Rectangle 228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3" name="Rectangle 229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4" name="Rectangle 230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5" name="Rectangle 231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6" name="Rectangle 232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7" name="Rectangle 233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8" name="Rectangle 234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9" name="Rectangle 235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80" name="Rectangle 236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81" name="Rectangle 237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82" name="Rectangle 238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5" name="Group 239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1584"/>
              <a:chExt cx="5568" cy="144"/>
            </a:xfrm>
          </p:grpSpPr>
          <p:sp>
            <p:nvSpPr>
              <p:cNvPr id="2233584" name="Rectangle 240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33585" name="Rectangle 241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6" name="Rectangle 242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7" name="Rectangle 243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8" name="Rectangle 244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9" name="Rectangle 24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0" name="Rectangle 246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1" name="Rectangle 247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2" name="Rectangle 248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3" name="Rectangle 249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4" name="Rectangle 250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5" name="Rectangle 251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6" name="Rectangle 252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7" name="Rectangle 25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8" name="Rectangle 254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9" name="Rectangle 255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0" name="Rectangle 256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01" name="Rectangle 257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2" name="Rectangle 258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3" name="Rectangle 259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4" name="Rectangle 260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5" name="Rectangle 26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6" name="Rectangle 262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7" name="Rectangle 263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8" name="Rectangle 264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9" name="Rectangle 265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0" name="Rectangle 266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1" name="Rectangle 267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2" name="Rectangle 268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3" name="Rectangle 269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4" name="Rectangle 270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5" name="Rectangle 271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6" name="Rectangle 272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7" name="Rectangle 273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8" name="Rectangle 274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9" name="Rectangle 275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0" name="Rectangle 27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1" name="Rectangle 277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2" name="Rectangle 278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3" name="Rectangle 279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4" name="Rectangle 280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5" name="Rectangle 281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6" name="Rectangle 282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7" name="Rectangle 283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8" name="Rectangle 284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9" name="Rectangle 285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6" name="Group 286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296"/>
              <a:chExt cx="5568" cy="144"/>
            </a:xfrm>
          </p:grpSpPr>
          <p:sp>
            <p:nvSpPr>
              <p:cNvPr id="2233631" name="Rectangle 287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2" name="Rectangle 288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3" name="Rectangle 289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4" name="Rectangle 290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5" name="Rectangle 291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6" name="Rectangle 292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37" name="Rectangle 293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38" name="Rectangle 294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9" name="Rectangle 295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33640" name="Rectangle 296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1" name="Rectangle 297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2" name="Rectangle 298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3" name="Rectangle 299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4" name="Rectangle 300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5" name="Rectangle 301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6" name="Rectangle 302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7" name="Rectangle 30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48" name="Rectangle 304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49" name="Rectangle 305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0" name="Rectangle 306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1" name="Rectangle 307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2" name="Rectangle 308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3" name="Rectangle 309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4" name="Rectangle 310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5" name="Rectangle 311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6" name="Rectangle 312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7" name="Rectangle 313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8" name="Rectangle 314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9" name="Rectangle 315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0" name="Rectangle 316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1" name="Rectangle 317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2" name="Rectangle 318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3" name="Rectangle 319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4" name="Rectangle 320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5" name="Rectangle 321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6" name="Rectangle 322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7" name="Rectangle 323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8" name="Rectangle 324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9" name="Rectangle 325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0" name="Rectangle 326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1" name="Rectangle 327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2" name="Rectangle 328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3" name="Rectangle 329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4" name="Rectangle 330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5" name="Rectangle 331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6" name="Rectangle 332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sp>
        <p:nvSpPr>
          <p:cNvPr id="2233677" name="Text Box 333"/>
          <p:cNvSpPr txBox="1">
            <a:spLocks noChangeArrowheads="1"/>
          </p:cNvSpPr>
          <p:nvPr/>
        </p:nvSpPr>
        <p:spPr bwMode="auto">
          <a:xfrm>
            <a:off x="228600" y="5484813"/>
            <a:ext cx="3979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800080"/>
                </a:solidFill>
                <a:cs typeface="Arial" charset="0"/>
              </a:rPr>
              <a:t>Interaction experiments </a:t>
            </a:r>
          </a:p>
          <a:p>
            <a:pPr>
              <a:defRPr/>
            </a:pPr>
            <a:r>
              <a:rPr lang="en-US" i="1">
                <a:solidFill>
                  <a:srgbClr val="800080"/>
                </a:solidFill>
                <a:cs typeface="Arial" charset="0"/>
              </a:rPr>
              <a:t>before</a:t>
            </a:r>
            <a:r>
              <a:rPr lang="en-US" b="0">
                <a:solidFill>
                  <a:srgbClr val="800080"/>
                </a:solidFill>
                <a:cs typeface="Arial" charset="0"/>
              </a:rPr>
              <a:t> structure was known</a:t>
            </a:r>
          </a:p>
        </p:txBody>
      </p:sp>
      <p:grpSp>
        <p:nvGrpSpPr>
          <p:cNvPr id="15364" name="Group 33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3679" name="Rectangle 33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15459" name="Picture 336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Group 337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sp>
          <p:nvSpPr>
            <p:cNvPr id="2233682" name="Rectangle 338"/>
            <p:cNvSpPr>
              <a:spLocks noChangeArrowheads="1"/>
            </p:cNvSpPr>
            <p:nvPr/>
          </p:nvSpPr>
          <p:spPr bwMode="auto">
            <a:xfrm>
              <a:off x="134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3" name="Rectangle 339"/>
            <p:cNvSpPr>
              <a:spLocks noChangeArrowheads="1"/>
            </p:cNvSpPr>
            <p:nvPr/>
          </p:nvSpPr>
          <p:spPr bwMode="auto">
            <a:xfrm>
              <a:off x="144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4" name="Rectangle 340"/>
            <p:cNvSpPr>
              <a:spLocks noChangeArrowheads="1"/>
            </p:cNvSpPr>
            <p:nvPr/>
          </p:nvSpPr>
          <p:spPr bwMode="auto">
            <a:xfrm>
              <a:off x="153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5" name="Rectangle 341"/>
            <p:cNvSpPr>
              <a:spLocks noChangeArrowheads="1"/>
            </p:cNvSpPr>
            <p:nvPr/>
          </p:nvSpPr>
          <p:spPr bwMode="auto">
            <a:xfrm>
              <a:off x="163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6" name="Rectangle 342"/>
            <p:cNvSpPr>
              <a:spLocks noChangeArrowheads="1"/>
            </p:cNvSpPr>
            <p:nvPr/>
          </p:nvSpPr>
          <p:spPr bwMode="auto">
            <a:xfrm>
              <a:off x="172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7" name="Rectangle 343"/>
            <p:cNvSpPr>
              <a:spLocks noChangeArrowheads="1"/>
            </p:cNvSpPr>
            <p:nvPr/>
          </p:nvSpPr>
          <p:spPr bwMode="auto">
            <a:xfrm>
              <a:off x="182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8" name="Rectangle 344"/>
            <p:cNvSpPr>
              <a:spLocks noChangeArrowheads="1"/>
            </p:cNvSpPr>
            <p:nvPr/>
          </p:nvSpPr>
          <p:spPr bwMode="auto">
            <a:xfrm>
              <a:off x="192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9" name="Rectangle 345"/>
            <p:cNvSpPr>
              <a:spLocks noChangeArrowheads="1"/>
            </p:cNvSpPr>
            <p:nvPr/>
          </p:nvSpPr>
          <p:spPr bwMode="auto">
            <a:xfrm>
              <a:off x="201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90" name="Rectangle 346"/>
            <p:cNvSpPr>
              <a:spLocks noChangeArrowheads="1"/>
            </p:cNvSpPr>
            <p:nvPr/>
          </p:nvSpPr>
          <p:spPr bwMode="auto">
            <a:xfrm>
              <a:off x="211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91" name="Rectangle 347"/>
            <p:cNvSpPr>
              <a:spLocks noChangeArrowheads="1"/>
            </p:cNvSpPr>
            <p:nvPr/>
          </p:nvSpPr>
          <p:spPr bwMode="auto">
            <a:xfrm>
              <a:off x="220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692" name="Rectangle 348"/>
            <p:cNvSpPr>
              <a:spLocks noChangeArrowheads="1"/>
            </p:cNvSpPr>
            <p:nvPr/>
          </p:nvSpPr>
          <p:spPr bwMode="auto">
            <a:xfrm>
              <a:off x="297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693" name="Rectangle 349"/>
            <p:cNvSpPr>
              <a:spLocks noChangeArrowheads="1"/>
            </p:cNvSpPr>
            <p:nvPr/>
          </p:nvSpPr>
          <p:spPr bwMode="auto">
            <a:xfrm>
              <a:off x="364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694" name="Rectangle 350"/>
            <p:cNvSpPr>
              <a:spLocks noChangeArrowheads="1"/>
            </p:cNvSpPr>
            <p:nvPr/>
          </p:nvSpPr>
          <p:spPr bwMode="auto">
            <a:xfrm>
              <a:off x="422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5" name="Rectangle 351"/>
            <p:cNvSpPr>
              <a:spLocks noChangeArrowheads="1"/>
            </p:cNvSpPr>
            <p:nvPr/>
          </p:nvSpPr>
          <p:spPr bwMode="auto">
            <a:xfrm>
              <a:off x="432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6" name="Rectangle 352"/>
            <p:cNvSpPr>
              <a:spLocks noChangeArrowheads="1"/>
            </p:cNvSpPr>
            <p:nvPr/>
          </p:nvSpPr>
          <p:spPr bwMode="auto">
            <a:xfrm>
              <a:off x="441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7" name="Rectangle 353"/>
            <p:cNvSpPr>
              <a:spLocks noChangeArrowheads="1"/>
            </p:cNvSpPr>
            <p:nvPr/>
          </p:nvSpPr>
          <p:spPr bwMode="auto">
            <a:xfrm>
              <a:off x="451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8" name="Rectangle 354"/>
            <p:cNvSpPr>
              <a:spLocks noChangeArrowheads="1"/>
            </p:cNvSpPr>
            <p:nvPr/>
          </p:nvSpPr>
          <p:spPr bwMode="auto">
            <a:xfrm>
              <a:off x="460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9" name="Rectangle 355"/>
            <p:cNvSpPr>
              <a:spLocks noChangeArrowheads="1"/>
            </p:cNvSpPr>
            <p:nvPr/>
          </p:nvSpPr>
          <p:spPr bwMode="auto">
            <a:xfrm>
              <a:off x="470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0" name="Rectangle 356"/>
            <p:cNvSpPr>
              <a:spLocks noChangeArrowheads="1"/>
            </p:cNvSpPr>
            <p:nvPr/>
          </p:nvSpPr>
          <p:spPr bwMode="auto">
            <a:xfrm>
              <a:off x="480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1" name="Rectangle 357"/>
            <p:cNvSpPr>
              <a:spLocks noChangeArrowheads="1"/>
            </p:cNvSpPr>
            <p:nvPr/>
          </p:nvSpPr>
          <p:spPr bwMode="auto">
            <a:xfrm>
              <a:off x="489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2" name="Rectangle 358"/>
            <p:cNvSpPr>
              <a:spLocks noChangeArrowheads="1"/>
            </p:cNvSpPr>
            <p:nvPr/>
          </p:nvSpPr>
          <p:spPr bwMode="auto">
            <a:xfrm>
              <a:off x="499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3" name="Rectangle 359"/>
            <p:cNvSpPr>
              <a:spLocks noChangeArrowheads="1"/>
            </p:cNvSpPr>
            <p:nvPr/>
          </p:nvSpPr>
          <p:spPr bwMode="auto">
            <a:xfrm>
              <a:off x="508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04" name="Rectangle 360"/>
            <p:cNvSpPr>
              <a:spLocks noChangeArrowheads="1"/>
            </p:cNvSpPr>
            <p:nvPr/>
          </p:nvSpPr>
          <p:spPr bwMode="auto">
            <a:xfrm>
              <a:off x="518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05" name="Rectangle 361"/>
            <p:cNvSpPr>
              <a:spLocks noChangeArrowheads="1"/>
            </p:cNvSpPr>
            <p:nvPr/>
          </p:nvSpPr>
          <p:spPr bwMode="auto">
            <a:xfrm>
              <a:off x="528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06" name="Rectangle 362"/>
            <p:cNvSpPr>
              <a:spLocks noChangeArrowheads="1"/>
            </p:cNvSpPr>
            <p:nvPr/>
          </p:nvSpPr>
          <p:spPr bwMode="auto">
            <a:xfrm>
              <a:off x="537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07" name="Rectangle 363"/>
            <p:cNvSpPr>
              <a:spLocks noChangeArrowheads="1"/>
            </p:cNvSpPr>
            <p:nvPr/>
          </p:nvSpPr>
          <p:spPr bwMode="auto">
            <a:xfrm>
              <a:off x="547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08" name="Rectangle 364"/>
            <p:cNvSpPr>
              <a:spLocks noChangeArrowheads="1"/>
            </p:cNvSpPr>
            <p:nvPr/>
          </p:nvSpPr>
          <p:spPr bwMode="auto">
            <a:xfrm>
              <a:off x="556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09" name="Rectangle 365"/>
            <p:cNvSpPr>
              <a:spLocks noChangeArrowheads="1"/>
            </p:cNvSpPr>
            <p:nvPr/>
          </p:nvSpPr>
          <p:spPr bwMode="auto">
            <a:xfrm>
              <a:off x="134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10" name="Rectangle 366"/>
            <p:cNvSpPr>
              <a:spLocks noChangeArrowheads="1"/>
            </p:cNvSpPr>
            <p:nvPr/>
          </p:nvSpPr>
          <p:spPr bwMode="auto">
            <a:xfrm>
              <a:off x="144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11" name="Rectangle 367"/>
            <p:cNvSpPr>
              <a:spLocks noChangeArrowheads="1"/>
            </p:cNvSpPr>
            <p:nvPr/>
          </p:nvSpPr>
          <p:spPr bwMode="auto">
            <a:xfrm>
              <a:off x="153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12" name="Rectangle 368"/>
            <p:cNvSpPr>
              <a:spLocks noChangeArrowheads="1"/>
            </p:cNvSpPr>
            <p:nvPr/>
          </p:nvSpPr>
          <p:spPr bwMode="auto">
            <a:xfrm>
              <a:off x="163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13" name="Rectangle 369"/>
            <p:cNvSpPr>
              <a:spLocks noChangeArrowheads="1"/>
            </p:cNvSpPr>
            <p:nvPr/>
          </p:nvSpPr>
          <p:spPr bwMode="auto">
            <a:xfrm>
              <a:off x="172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14" name="Rectangle 370"/>
            <p:cNvSpPr>
              <a:spLocks noChangeArrowheads="1"/>
            </p:cNvSpPr>
            <p:nvPr/>
          </p:nvSpPr>
          <p:spPr bwMode="auto">
            <a:xfrm>
              <a:off x="182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15" name="Rectangle 371"/>
            <p:cNvSpPr>
              <a:spLocks noChangeArrowheads="1"/>
            </p:cNvSpPr>
            <p:nvPr/>
          </p:nvSpPr>
          <p:spPr bwMode="auto">
            <a:xfrm>
              <a:off x="192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16" name="Rectangle 372"/>
            <p:cNvSpPr>
              <a:spLocks noChangeArrowheads="1"/>
            </p:cNvSpPr>
            <p:nvPr/>
          </p:nvSpPr>
          <p:spPr bwMode="auto">
            <a:xfrm>
              <a:off x="201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17" name="Rectangle 373"/>
            <p:cNvSpPr>
              <a:spLocks noChangeArrowheads="1"/>
            </p:cNvSpPr>
            <p:nvPr/>
          </p:nvSpPr>
          <p:spPr bwMode="auto">
            <a:xfrm>
              <a:off x="211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18" name="Rectangle 374"/>
            <p:cNvSpPr>
              <a:spLocks noChangeArrowheads="1"/>
            </p:cNvSpPr>
            <p:nvPr/>
          </p:nvSpPr>
          <p:spPr bwMode="auto">
            <a:xfrm>
              <a:off x="220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19" name="Rectangle 375"/>
            <p:cNvSpPr>
              <a:spLocks noChangeArrowheads="1"/>
            </p:cNvSpPr>
            <p:nvPr/>
          </p:nvSpPr>
          <p:spPr bwMode="auto">
            <a:xfrm>
              <a:off x="230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20" name="Rectangle 376"/>
            <p:cNvSpPr>
              <a:spLocks noChangeArrowheads="1"/>
            </p:cNvSpPr>
            <p:nvPr/>
          </p:nvSpPr>
          <p:spPr bwMode="auto">
            <a:xfrm>
              <a:off x="240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21" name="Rectangle 377"/>
            <p:cNvSpPr>
              <a:spLocks noChangeArrowheads="1"/>
            </p:cNvSpPr>
            <p:nvPr/>
          </p:nvSpPr>
          <p:spPr bwMode="auto">
            <a:xfrm>
              <a:off x="249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22" name="Rectangle 378"/>
            <p:cNvSpPr>
              <a:spLocks noChangeArrowheads="1"/>
            </p:cNvSpPr>
            <p:nvPr/>
          </p:nvSpPr>
          <p:spPr bwMode="auto">
            <a:xfrm>
              <a:off x="259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23" name="Rectangle 379"/>
            <p:cNvSpPr>
              <a:spLocks noChangeArrowheads="1"/>
            </p:cNvSpPr>
            <p:nvPr/>
          </p:nvSpPr>
          <p:spPr bwMode="auto">
            <a:xfrm>
              <a:off x="268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24" name="Rectangle 380"/>
            <p:cNvSpPr>
              <a:spLocks noChangeArrowheads="1"/>
            </p:cNvSpPr>
            <p:nvPr/>
          </p:nvSpPr>
          <p:spPr bwMode="auto">
            <a:xfrm>
              <a:off x="278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25" name="Rectangle 381"/>
            <p:cNvSpPr>
              <a:spLocks noChangeArrowheads="1"/>
            </p:cNvSpPr>
            <p:nvPr/>
          </p:nvSpPr>
          <p:spPr bwMode="auto">
            <a:xfrm>
              <a:off x="288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26" name="Rectangle 382"/>
            <p:cNvSpPr>
              <a:spLocks noChangeArrowheads="1"/>
            </p:cNvSpPr>
            <p:nvPr/>
          </p:nvSpPr>
          <p:spPr bwMode="auto">
            <a:xfrm>
              <a:off x="297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27" name="Rectangle 383"/>
            <p:cNvSpPr>
              <a:spLocks noChangeArrowheads="1"/>
            </p:cNvSpPr>
            <p:nvPr/>
          </p:nvSpPr>
          <p:spPr bwMode="auto">
            <a:xfrm>
              <a:off x="307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28" name="Rectangle 384"/>
            <p:cNvSpPr>
              <a:spLocks noChangeArrowheads="1"/>
            </p:cNvSpPr>
            <p:nvPr/>
          </p:nvSpPr>
          <p:spPr bwMode="auto">
            <a:xfrm>
              <a:off x="316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29" name="Rectangle 385"/>
            <p:cNvSpPr>
              <a:spLocks noChangeArrowheads="1"/>
            </p:cNvSpPr>
            <p:nvPr/>
          </p:nvSpPr>
          <p:spPr bwMode="auto">
            <a:xfrm>
              <a:off x="326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30" name="Rectangle 386"/>
            <p:cNvSpPr>
              <a:spLocks noChangeArrowheads="1"/>
            </p:cNvSpPr>
            <p:nvPr/>
          </p:nvSpPr>
          <p:spPr bwMode="auto">
            <a:xfrm>
              <a:off x="336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31" name="Rectangle 387"/>
            <p:cNvSpPr>
              <a:spLocks noChangeArrowheads="1"/>
            </p:cNvSpPr>
            <p:nvPr/>
          </p:nvSpPr>
          <p:spPr bwMode="auto">
            <a:xfrm>
              <a:off x="345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32" name="Rectangle 388"/>
            <p:cNvSpPr>
              <a:spLocks noChangeArrowheads="1"/>
            </p:cNvSpPr>
            <p:nvPr/>
          </p:nvSpPr>
          <p:spPr bwMode="auto">
            <a:xfrm>
              <a:off x="355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33" name="Rectangle 389"/>
            <p:cNvSpPr>
              <a:spLocks noChangeArrowheads="1"/>
            </p:cNvSpPr>
            <p:nvPr/>
          </p:nvSpPr>
          <p:spPr bwMode="auto">
            <a:xfrm>
              <a:off x="364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34" name="Rectangle 390"/>
            <p:cNvSpPr>
              <a:spLocks noChangeArrowheads="1"/>
            </p:cNvSpPr>
            <p:nvPr/>
          </p:nvSpPr>
          <p:spPr bwMode="auto">
            <a:xfrm>
              <a:off x="374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35" name="Rectangle 391"/>
            <p:cNvSpPr>
              <a:spLocks noChangeArrowheads="1"/>
            </p:cNvSpPr>
            <p:nvPr/>
          </p:nvSpPr>
          <p:spPr bwMode="auto">
            <a:xfrm>
              <a:off x="384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36" name="Rectangle 392"/>
            <p:cNvSpPr>
              <a:spLocks noChangeArrowheads="1"/>
            </p:cNvSpPr>
            <p:nvPr/>
          </p:nvSpPr>
          <p:spPr bwMode="auto">
            <a:xfrm>
              <a:off x="393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37" name="Rectangle 393"/>
            <p:cNvSpPr>
              <a:spLocks noChangeArrowheads="1"/>
            </p:cNvSpPr>
            <p:nvPr/>
          </p:nvSpPr>
          <p:spPr bwMode="auto">
            <a:xfrm>
              <a:off x="403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38" name="Rectangle 394"/>
            <p:cNvSpPr>
              <a:spLocks noChangeArrowheads="1"/>
            </p:cNvSpPr>
            <p:nvPr/>
          </p:nvSpPr>
          <p:spPr bwMode="auto">
            <a:xfrm>
              <a:off x="412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39" name="Rectangle 395"/>
            <p:cNvSpPr>
              <a:spLocks noChangeArrowheads="1"/>
            </p:cNvSpPr>
            <p:nvPr/>
          </p:nvSpPr>
          <p:spPr bwMode="auto">
            <a:xfrm>
              <a:off x="422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40" name="Rectangle 396"/>
            <p:cNvSpPr>
              <a:spLocks noChangeArrowheads="1"/>
            </p:cNvSpPr>
            <p:nvPr/>
          </p:nvSpPr>
          <p:spPr bwMode="auto">
            <a:xfrm>
              <a:off x="432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41" name="Rectangle 397"/>
            <p:cNvSpPr>
              <a:spLocks noChangeArrowheads="1"/>
            </p:cNvSpPr>
            <p:nvPr/>
          </p:nvSpPr>
          <p:spPr bwMode="auto">
            <a:xfrm>
              <a:off x="441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42" name="Rectangle 398"/>
            <p:cNvSpPr>
              <a:spLocks noChangeArrowheads="1"/>
            </p:cNvSpPr>
            <p:nvPr/>
          </p:nvSpPr>
          <p:spPr bwMode="auto">
            <a:xfrm>
              <a:off x="451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43" name="Rectangle 399"/>
            <p:cNvSpPr>
              <a:spLocks noChangeArrowheads="1"/>
            </p:cNvSpPr>
            <p:nvPr/>
          </p:nvSpPr>
          <p:spPr bwMode="auto">
            <a:xfrm>
              <a:off x="460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44" name="Rectangle 400"/>
            <p:cNvSpPr>
              <a:spLocks noChangeArrowheads="1"/>
            </p:cNvSpPr>
            <p:nvPr/>
          </p:nvSpPr>
          <p:spPr bwMode="auto">
            <a:xfrm>
              <a:off x="470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45" name="Rectangle 401"/>
            <p:cNvSpPr>
              <a:spLocks noChangeArrowheads="1"/>
            </p:cNvSpPr>
            <p:nvPr/>
          </p:nvSpPr>
          <p:spPr bwMode="auto">
            <a:xfrm>
              <a:off x="480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46" name="Rectangle 402"/>
            <p:cNvSpPr>
              <a:spLocks noChangeArrowheads="1"/>
            </p:cNvSpPr>
            <p:nvPr/>
          </p:nvSpPr>
          <p:spPr bwMode="auto">
            <a:xfrm>
              <a:off x="489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47" name="Rectangle 403"/>
            <p:cNvSpPr>
              <a:spLocks noChangeArrowheads="1"/>
            </p:cNvSpPr>
            <p:nvPr/>
          </p:nvSpPr>
          <p:spPr bwMode="auto">
            <a:xfrm>
              <a:off x="499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48" name="Rectangle 404"/>
            <p:cNvSpPr>
              <a:spLocks noChangeArrowheads="1"/>
            </p:cNvSpPr>
            <p:nvPr/>
          </p:nvSpPr>
          <p:spPr bwMode="auto">
            <a:xfrm>
              <a:off x="508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49" name="Rectangle 405"/>
            <p:cNvSpPr>
              <a:spLocks noChangeArrowheads="1"/>
            </p:cNvSpPr>
            <p:nvPr/>
          </p:nvSpPr>
          <p:spPr bwMode="auto">
            <a:xfrm>
              <a:off x="518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50" name="Rectangle 406"/>
            <p:cNvSpPr>
              <a:spLocks noChangeArrowheads="1"/>
            </p:cNvSpPr>
            <p:nvPr/>
          </p:nvSpPr>
          <p:spPr bwMode="auto">
            <a:xfrm>
              <a:off x="528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51" name="Rectangle 407"/>
            <p:cNvSpPr>
              <a:spLocks noChangeArrowheads="1"/>
            </p:cNvSpPr>
            <p:nvPr/>
          </p:nvSpPr>
          <p:spPr bwMode="auto">
            <a:xfrm>
              <a:off x="537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52" name="Rectangle 408"/>
            <p:cNvSpPr>
              <a:spLocks noChangeArrowheads="1"/>
            </p:cNvSpPr>
            <p:nvPr/>
          </p:nvSpPr>
          <p:spPr bwMode="auto">
            <a:xfrm>
              <a:off x="547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53" name="Rectangle 409"/>
            <p:cNvSpPr>
              <a:spLocks noChangeArrowheads="1"/>
            </p:cNvSpPr>
            <p:nvPr/>
          </p:nvSpPr>
          <p:spPr bwMode="auto">
            <a:xfrm>
              <a:off x="556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54" name="Rectangle 410"/>
            <p:cNvSpPr>
              <a:spLocks noChangeArrowheads="1"/>
            </p:cNvSpPr>
            <p:nvPr/>
          </p:nvSpPr>
          <p:spPr bwMode="auto">
            <a:xfrm>
              <a:off x="230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5" name="Rectangle 411"/>
            <p:cNvSpPr>
              <a:spLocks noChangeArrowheads="1"/>
            </p:cNvSpPr>
            <p:nvPr/>
          </p:nvSpPr>
          <p:spPr bwMode="auto">
            <a:xfrm>
              <a:off x="240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6" name="Rectangle 412"/>
            <p:cNvSpPr>
              <a:spLocks noChangeArrowheads="1"/>
            </p:cNvSpPr>
            <p:nvPr/>
          </p:nvSpPr>
          <p:spPr bwMode="auto">
            <a:xfrm>
              <a:off x="259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7" name="Rectangle 413"/>
            <p:cNvSpPr>
              <a:spLocks noChangeArrowheads="1"/>
            </p:cNvSpPr>
            <p:nvPr/>
          </p:nvSpPr>
          <p:spPr bwMode="auto">
            <a:xfrm>
              <a:off x="268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8" name="Rectangle 414"/>
            <p:cNvSpPr>
              <a:spLocks noChangeArrowheads="1"/>
            </p:cNvSpPr>
            <p:nvPr/>
          </p:nvSpPr>
          <p:spPr bwMode="auto">
            <a:xfrm>
              <a:off x="278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9" name="Rectangle 415"/>
            <p:cNvSpPr>
              <a:spLocks noChangeArrowheads="1"/>
            </p:cNvSpPr>
            <p:nvPr/>
          </p:nvSpPr>
          <p:spPr bwMode="auto">
            <a:xfrm>
              <a:off x="288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60" name="Rectangle 416"/>
            <p:cNvSpPr>
              <a:spLocks noChangeArrowheads="1"/>
            </p:cNvSpPr>
            <p:nvPr/>
          </p:nvSpPr>
          <p:spPr bwMode="auto">
            <a:xfrm>
              <a:off x="249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61" name="Rectangle 417"/>
            <p:cNvSpPr>
              <a:spLocks noChangeArrowheads="1"/>
            </p:cNvSpPr>
            <p:nvPr/>
          </p:nvSpPr>
          <p:spPr bwMode="auto">
            <a:xfrm>
              <a:off x="307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2" name="Rectangle 418"/>
            <p:cNvSpPr>
              <a:spLocks noChangeArrowheads="1"/>
            </p:cNvSpPr>
            <p:nvPr/>
          </p:nvSpPr>
          <p:spPr bwMode="auto">
            <a:xfrm>
              <a:off x="316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3" name="Rectangle 419"/>
            <p:cNvSpPr>
              <a:spLocks noChangeArrowheads="1"/>
            </p:cNvSpPr>
            <p:nvPr/>
          </p:nvSpPr>
          <p:spPr bwMode="auto">
            <a:xfrm>
              <a:off x="336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4" name="Rectangle 420"/>
            <p:cNvSpPr>
              <a:spLocks noChangeArrowheads="1"/>
            </p:cNvSpPr>
            <p:nvPr/>
          </p:nvSpPr>
          <p:spPr bwMode="auto">
            <a:xfrm>
              <a:off x="345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5" name="Rectangle 421"/>
            <p:cNvSpPr>
              <a:spLocks noChangeArrowheads="1"/>
            </p:cNvSpPr>
            <p:nvPr/>
          </p:nvSpPr>
          <p:spPr bwMode="auto">
            <a:xfrm>
              <a:off x="355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6" name="Rectangle 422"/>
            <p:cNvSpPr>
              <a:spLocks noChangeArrowheads="1"/>
            </p:cNvSpPr>
            <p:nvPr/>
          </p:nvSpPr>
          <p:spPr bwMode="auto">
            <a:xfrm>
              <a:off x="326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7" name="Rectangle 423"/>
            <p:cNvSpPr>
              <a:spLocks noChangeArrowheads="1"/>
            </p:cNvSpPr>
            <p:nvPr/>
          </p:nvSpPr>
          <p:spPr bwMode="auto">
            <a:xfrm>
              <a:off x="374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68" name="Rectangle 424"/>
            <p:cNvSpPr>
              <a:spLocks noChangeArrowheads="1"/>
            </p:cNvSpPr>
            <p:nvPr/>
          </p:nvSpPr>
          <p:spPr bwMode="auto">
            <a:xfrm>
              <a:off x="384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69" name="Rectangle 425"/>
            <p:cNvSpPr>
              <a:spLocks noChangeArrowheads="1"/>
            </p:cNvSpPr>
            <p:nvPr/>
          </p:nvSpPr>
          <p:spPr bwMode="auto">
            <a:xfrm>
              <a:off x="403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70" name="Rectangle 426"/>
            <p:cNvSpPr>
              <a:spLocks noChangeArrowheads="1"/>
            </p:cNvSpPr>
            <p:nvPr/>
          </p:nvSpPr>
          <p:spPr bwMode="auto">
            <a:xfrm>
              <a:off x="412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71" name="Rectangle 427"/>
            <p:cNvSpPr>
              <a:spLocks noChangeArrowheads="1"/>
            </p:cNvSpPr>
            <p:nvPr/>
          </p:nvSpPr>
          <p:spPr bwMode="auto">
            <a:xfrm>
              <a:off x="393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72" name="Rectangle 428"/>
            <p:cNvSpPr>
              <a:spLocks noChangeArrowheads="1"/>
            </p:cNvSpPr>
            <p:nvPr/>
          </p:nvSpPr>
          <p:spPr bwMode="auto">
            <a:xfrm>
              <a:off x="96" y="912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Subunits</a:t>
              </a:r>
            </a:p>
          </p:txBody>
        </p:sp>
        <p:sp>
          <p:nvSpPr>
            <p:cNvPr id="2233773" name="Rectangle 429"/>
            <p:cNvSpPr>
              <a:spLocks noChangeArrowheads="1"/>
            </p:cNvSpPr>
            <p:nvPr/>
          </p:nvSpPr>
          <p:spPr bwMode="auto">
            <a:xfrm>
              <a:off x="96" y="105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Subunits</a:t>
              </a:r>
            </a:p>
          </p:txBody>
        </p:sp>
      </p:grp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Gold-Standard Positives</a:t>
            </a:r>
          </a:p>
        </p:txBody>
      </p:sp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152400" y="1447800"/>
            <a:ext cx="8839200" cy="4800600"/>
            <a:chOff x="96" y="912"/>
            <a:chExt cx="5568" cy="3024"/>
          </a:xfrm>
        </p:grpSpPr>
        <p:grpSp>
          <p:nvGrpSpPr>
            <p:cNvPr id="19462" name="Group 4"/>
            <p:cNvGrpSpPr>
              <a:grpSpLocks/>
            </p:cNvGrpSpPr>
            <p:nvPr/>
          </p:nvGrpSpPr>
          <p:grpSpPr bwMode="auto">
            <a:xfrm>
              <a:off x="1680" y="1920"/>
              <a:ext cx="2256" cy="2016"/>
              <a:chOff x="432" y="1920"/>
              <a:chExt cx="2256" cy="2016"/>
            </a:xfrm>
          </p:grpSpPr>
          <p:sp>
            <p:nvSpPr>
              <p:cNvPr id="2237445" name="Oval 5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5</a:t>
                </a:r>
              </a:p>
            </p:txBody>
          </p:sp>
          <p:sp>
            <p:nvSpPr>
              <p:cNvPr id="2237446" name="Oval 6"/>
              <p:cNvSpPr>
                <a:spLocks noChangeArrowheads="1"/>
              </p:cNvSpPr>
              <p:nvPr/>
            </p:nvSpPr>
            <p:spPr bwMode="auto">
              <a:xfrm>
                <a:off x="672" y="22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6</a:t>
                </a:r>
              </a:p>
            </p:txBody>
          </p:sp>
          <p:sp>
            <p:nvSpPr>
              <p:cNvPr id="2237447" name="Oval 7"/>
              <p:cNvSpPr>
                <a:spLocks noChangeArrowheads="1"/>
              </p:cNvSpPr>
              <p:nvPr/>
            </p:nvSpPr>
            <p:spPr bwMode="auto">
              <a:xfrm>
                <a:off x="432" y="28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8</a:t>
                </a:r>
              </a:p>
            </p:txBody>
          </p:sp>
          <p:sp>
            <p:nvSpPr>
              <p:cNvPr id="2237448" name="Oval 8"/>
              <p:cNvSpPr>
                <a:spLocks noChangeArrowheads="1"/>
              </p:cNvSpPr>
              <p:nvPr/>
            </p:nvSpPr>
            <p:spPr bwMode="auto">
              <a:xfrm>
                <a:off x="672" y="34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9</a:t>
                </a:r>
              </a:p>
            </p:txBody>
          </p:sp>
          <p:sp>
            <p:nvSpPr>
              <p:cNvPr id="2237449" name="Oval 9"/>
              <p:cNvSpPr>
                <a:spLocks noChangeArrowheads="1"/>
              </p:cNvSpPr>
              <p:nvPr/>
            </p:nvSpPr>
            <p:spPr bwMode="auto">
              <a:xfrm>
                <a:off x="1152" y="374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10</a:t>
                </a:r>
              </a:p>
            </p:txBody>
          </p:sp>
          <p:sp>
            <p:nvSpPr>
              <p:cNvPr id="2237450" name="Oval 10"/>
              <p:cNvSpPr>
                <a:spLocks noChangeArrowheads="1"/>
              </p:cNvSpPr>
              <p:nvPr/>
            </p:nvSpPr>
            <p:spPr bwMode="auto">
              <a:xfrm>
                <a:off x="1776" y="374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11</a:t>
                </a:r>
              </a:p>
            </p:txBody>
          </p:sp>
          <p:sp>
            <p:nvSpPr>
              <p:cNvPr id="2237451" name="Oval 11"/>
              <p:cNvSpPr>
                <a:spLocks noChangeArrowheads="1"/>
              </p:cNvSpPr>
              <p:nvPr/>
            </p:nvSpPr>
            <p:spPr bwMode="auto">
              <a:xfrm>
                <a:off x="2256" y="34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12</a:t>
                </a:r>
              </a:p>
            </p:txBody>
          </p:sp>
          <p:sp>
            <p:nvSpPr>
              <p:cNvPr id="2237452" name="Oval 12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</a:t>
                </a:r>
              </a:p>
            </p:txBody>
          </p:sp>
          <p:sp>
            <p:nvSpPr>
              <p:cNvPr id="2237453" name="Oval 13"/>
              <p:cNvSpPr>
                <a:spLocks noChangeArrowheads="1"/>
              </p:cNvSpPr>
              <p:nvPr/>
            </p:nvSpPr>
            <p:spPr bwMode="auto">
              <a:xfrm>
                <a:off x="2256" y="22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2</a:t>
                </a:r>
              </a:p>
            </p:txBody>
          </p:sp>
          <p:sp>
            <p:nvSpPr>
              <p:cNvPr id="2237454" name="Oval 14"/>
              <p:cNvSpPr>
                <a:spLocks noChangeArrowheads="1"/>
              </p:cNvSpPr>
              <p:nvPr/>
            </p:nvSpPr>
            <p:spPr bwMode="auto">
              <a:xfrm>
                <a:off x="1776" y="1920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3</a:t>
                </a:r>
              </a:p>
            </p:txBody>
          </p:sp>
          <p:cxnSp>
            <p:nvCxnSpPr>
              <p:cNvPr id="2237455" name="AutoShape 15"/>
              <p:cNvCxnSpPr>
                <a:cxnSpLocks noChangeShapeType="1"/>
                <a:stCxn id="2237454" idx="6"/>
                <a:endCxn id="2237453" idx="1"/>
              </p:cNvCxnSpPr>
              <p:nvPr/>
            </p:nvCxnSpPr>
            <p:spPr bwMode="auto">
              <a:xfrm>
                <a:off x="1968" y="2016"/>
                <a:ext cx="316" cy="220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6" name="AutoShape 16"/>
              <p:cNvCxnSpPr>
                <a:cxnSpLocks noChangeShapeType="1"/>
                <a:stCxn id="2237453" idx="5"/>
                <a:endCxn id="2237452" idx="0"/>
              </p:cNvCxnSpPr>
              <p:nvPr/>
            </p:nvCxnSpPr>
            <p:spPr bwMode="auto">
              <a:xfrm>
                <a:off x="2420" y="2372"/>
                <a:ext cx="172" cy="460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7" name="AutoShape 17"/>
              <p:cNvCxnSpPr>
                <a:cxnSpLocks noChangeShapeType="1"/>
                <a:stCxn id="2237453" idx="5"/>
                <a:endCxn id="2237451" idx="7"/>
              </p:cNvCxnSpPr>
              <p:nvPr/>
            </p:nvCxnSpPr>
            <p:spPr bwMode="auto">
              <a:xfrm>
                <a:off x="2420" y="2372"/>
                <a:ext cx="0" cy="111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8" name="AutoShape 18"/>
              <p:cNvCxnSpPr>
                <a:cxnSpLocks noChangeShapeType="1"/>
                <a:stCxn id="2237447" idx="6"/>
                <a:endCxn id="2237452" idx="2"/>
              </p:cNvCxnSpPr>
              <p:nvPr/>
            </p:nvCxnSpPr>
            <p:spPr bwMode="auto">
              <a:xfrm>
                <a:off x="624" y="2928"/>
                <a:ext cx="1872" cy="0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9" name="AutoShape 19"/>
              <p:cNvCxnSpPr>
                <a:cxnSpLocks noChangeShapeType="1"/>
                <a:stCxn id="2237454" idx="4"/>
                <a:endCxn id="2237450" idx="0"/>
              </p:cNvCxnSpPr>
              <p:nvPr/>
            </p:nvCxnSpPr>
            <p:spPr bwMode="auto">
              <a:xfrm>
                <a:off x="1872" y="2112"/>
                <a:ext cx="0" cy="163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0" name="AutoShape 20"/>
              <p:cNvCxnSpPr>
                <a:cxnSpLocks noChangeShapeType="1"/>
                <a:stCxn id="2237448" idx="7"/>
                <a:endCxn id="2237453" idx="3"/>
              </p:cNvCxnSpPr>
              <p:nvPr/>
            </p:nvCxnSpPr>
            <p:spPr bwMode="auto">
              <a:xfrm flipV="1">
                <a:off x="836" y="2372"/>
                <a:ext cx="1448" cy="111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1" name="AutoShape 21"/>
              <p:cNvCxnSpPr>
                <a:cxnSpLocks noChangeShapeType="1"/>
                <a:stCxn id="2237450" idx="6"/>
                <a:endCxn id="2237452" idx="4"/>
              </p:cNvCxnSpPr>
              <p:nvPr/>
            </p:nvCxnSpPr>
            <p:spPr bwMode="auto">
              <a:xfrm flipV="1">
                <a:off x="1968" y="3024"/>
                <a:ext cx="624" cy="81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2" name="AutoShape 22"/>
              <p:cNvCxnSpPr>
                <a:cxnSpLocks noChangeShapeType="1"/>
                <a:stCxn id="2237446" idx="5"/>
                <a:endCxn id="2237452" idx="2"/>
              </p:cNvCxnSpPr>
              <p:nvPr/>
            </p:nvCxnSpPr>
            <p:spPr bwMode="auto">
              <a:xfrm>
                <a:off x="836" y="2372"/>
                <a:ext cx="1660" cy="55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3" name="AutoShape 23"/>
              <p:cNvCxnSpPr>
                <a:cxnSpLocks noChangeShapeType="1"/>
                <a:stCxn id="2237445" idx="5"/>
                <a:endCxn id="2237452" idx="1"/>
              </p:cNvCxnSpPr>
              <p:nvPr/>
            </p:nvCxnSpPr>
            <p:spPr bwMode="auto">
              <a:xfrm>
                <a:off x="1316" y="2084"/>
                <a:ext cx="1208" cy="77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4" name="AutoShape 24"/>
              <p:cNvCxnSpPr>
                <a:cxnSpLocks noChangeShapeType="1"/>
                <a:stCxn id="2237453" idx="3"/>
                <a:endCxn id="2237449" idx="0"/>
              </p:cNvCxnSpPr>
              <p:nvPr/>
            </p:nvCxnSpPr>
            <p:spPr bwMode="auto">
              <a:xfrm flipH="1">
                <a:off x="1248" y="2372"/>
                <a:ext cx="1036" cy="137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5" name="AutoShape 25"/>
              <p:cNvCxnSpPr>
                <a:cxnSpLocks noChangeShapeType="1"/>
                <a:stCxn id="2237454" idx="4"/>
                <a:endCxn id="2237449" idx="0"/>
              </p:cNvCxnSpPr>
              <p:nvPr/>
            </p:nvCxnSpPr>
            <p:spPr bwMode="auto">
              <a:xfrm flipH="1">
                <a:off x="1248" y="2112"/>
                <a:ext cx="624" cy="163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6" name="AutoShape 26"/>
              <p:cNvCxnSpPr>
                <a:cxnSpLocks noChangeShapeType="1"/>
                <a:stCxn id="2237448" idx="7"/>
                <a:endCxn id="2237452" idx="2"/>
              </p:cNvCxnSpPr>
              <p:nvPr/>
            </p:nvCxnSpPr>
            <p:spPr bwMode="auto">
              <a:xfrm flipV="1">
                <a:off x="836" y="2928"/>
                <a:ext cx="1660" cy="55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7" name="AutoShape 27"/>
              <p:cNvCxnSpPr>
                <a:cxnSpLocks noChangeShapeType="1"/>
                <a:stCxn id="2237454" idx="5"/>
                <a:endCxn id="2237451" idx="0"/>
              </p:cNvCxnSpPr>
              <p:nvPr/>
            </p:nvCxnSpPr>
            <p:spPr bwMode="auto">
              <a:xfrm>
                <a:off x="1940" y="2084"/>
                <a:ext cx="412" cy="137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37468" name="Rectangle 28"/>
            <p:cNvSpPr>
              <a:spLocks noChangeArrowheads="1"/>
            </p:cNvSpPr>
            <p:nvPr/>
          </p:nvSpPr>
          <p:spPr bwMode="auto">
            <a:xfrm>
              <a:off x="1824" y="1296"/>
              <a:ext cx="211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0">
                  <a:solidFill>
                    <a:srgbClr val="800080"/>
                  </a:solidFill>
                  <a:latin typeface="Tahoma" charset="0"/>
                  <a:cs typeface="+mn-cs"/>
                </a:rPr>
                <a:t>Gold-Standard Positive (GSTD+): 13</a:t>
              </a:r>
            </a:p>
          </p:txBody>
        </p:sp>
        <p:grpSp>
          <p:nvGrpSpPr>
            <p:cNvPr id="19464" name="Group 29"/>
            <p:cNvGrpSpPr>
              <a:grpSpLocks/>
            </p:cNvGrpSpPr>
            <p:nvPr/>
          </p:nvGrpSpPr>
          <p:grpSpPr bwMode="auto">
            <a:xfrm>
              <a:off x="96" y="912"/>
              <a:ext cx="5568" cy="288"/>
              <a:chOff x="96" y="912"/>
              <a:chExt cx="5568" cy="288"/>
            </a:xfrm>
          </p:grpSpPr>
          <p:grpSp>
            <p:nvGrpSpPr>
              <p:cNvPr id="19465" name="Group 30"/>
              <p:cNvGrpSpPr>
                <a:grpSpLocks/>
              </p:cNvGrpSpPr>
              <p:nvPr/>
            </p:nvGrpSpPr>
            <p:grpSpPr bwMode="auto">
              <a:xfrm>
                <a:off x="96" y="912"/>
                <a:ext cx="5568" cy="144"/>
                <a:chOff x="96" y="912"/>
                <a:chExt cx="5568" cy="144"/>
              </a:xfrm>
            </p:grpSpPr>
            <p:sp>
              <p:nvSpPr>
                <p:cNvPr id="2237471" name="Rectangle 31"/>
                <p:cNvSpPr>
                  <a:spLocks noChangeArrowheads="1"/>
                </p:cNvSpPr>
                <p:nvPr/>
              </p:nvSpPr>
              <p:spPr bwMode="auto">
                <a:xfrm>
                  <a:off x="1344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2" name="Rectangle 32"/>
                <p:cNvSpPr>
                  <a:spLocks noChangeArrowheads="1"/>
                </p:cNvSpPr>
                <p:nvPr/>
              </p:nvSpPr>
              <p:spPr bwMode="auto">
                <a:xfrm>
                  <a:off x="144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3" name="Rectangle 33"/>
                <p:cNvSpPr>
                  <a:spLocks noChangeArrowheads="1"/>
                </p:cNvSpPr>
                <p:nvPr/>
              </p:nvSpPr>
              <p:spPr bwMode="auto">
                <a:xfrm>
                  <a:off x="1536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4" name="Rectangle 34"/>
                <p:cNvSpPr>
                  <a:spLocks noChangeArrowheads="1"/>
                </p:cNvSpPr>
                <p:nvPr/>
              </p:nvSpPr>
              <p:spPr bwMode="auto">
                <a:xfrm>
                  <a:off x="1632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5" name="Rectangle 35"/>
                <p:cNvSpPr>
                  <a:spLocks noChangeArrowheads="1"/>
                </p:cNvSpPr>
                <p:nvPr/>
              </p:nvSpPr>
              <p:spPr bwMode="auto">
                <a:xfrm>
                  <a:off x="1728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6" name="Rectangle 36"/>
                <p:cNvSpPr>
                  <a:spLocks noChangeArrowheads="1"/>
                </p:cNvSpPr>
                <p:nvPr/>
              </p:nvSpPr>
              <p:spPr bwMode="auto">
                <a:xfrm>
                  <a:off x="1824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7" name="Rectangle 37"/>
                <p:cNvSpPr>
                  <a:spLocks noChangeArrowheads="1"/>
                </p:cNvSpPr>
                <p:nvPr/>
              </p:nvSpPr>
              <p:spPr bwMode="auto">
                <a:xfrm>
                  <a:off x="192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8" name="Rectangle 38"/>
                <p:cNvSpPr>
                  <a:spLocks noChangeArrowheads="1"/>
                </p:cNvSpPr>
                <p:nvPr/>
              </p:nvSpPr>
              <p:spPr bwMode="auto">
                <a:xfrm>
                  <a:off x="2016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9" name="Rectangle 39"/>
                <p:cNvSpPr>
                  <a:spLocks noChangeArrowheads="1"/>
                </p:cNvSpPr>
                <p:nvPr/>
              </p:nvSpPr>
              <p:spPr bwMode="auto">
                <a:xfrm>
                  <a:off x="211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80" name="Rectangle 40"/>
                <p:cNvSpPr>
                  <a:spLocks noChangeArrowheads="1"/>
                </p:cNvSpPr>
                <p:nvPr/>
              </p:nvSpPr>
              <p:spPr bwMode="auto">
                <a:xfrm>
                  <a:off x="2208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481" name="Rectangle 41"/>
                <p:cNvSpPr>
                  <a:spLocks noChangeArrowheads="1"/>
                </p:cNvSpPr>
                <p:nvPr/>
              </p:nvSpPr>
              <p:spPr bwMode="auto">
                <a:xfrm>
                  <a:off x="297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482" name="Rectangle 42"/>
                <p:cNvSpPr>
                  <a:spLocks noChangeArrowheads="1"/>
                </p:cNvSpPr>
                <p:nvPr/>
              </p:nvSpPr>
              <p:spPr bwMode="auto">
                <a:xfrm>
                  <a:off x="364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483" name="Rectangle 43"/>
                <p:cNvSpPr>
                  <a:spLocks noChangeArrowheads="1"/>
                </p:cNvSpPr>
                <p:nvPr/>
              </p:nvSpPr>
              <p:spPr bwMode="auto">
                <a:xfrm>
                  <a:off x="422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4" name="Rectangle 44"/>
                <p:cNvSpPr>
                  <a:spLocks noChangeArrowheads="1"/>
                </p:cNvSpPr>
                <p:nvPr/>
              </p:nvSpPr>
              <p:spPr bwMode="auto">
                <a:xfrm>
                  <a:off x="432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5" name="Rectangle 45"/>
                <p:cNvSpPr>
                  <a:spLocks noChangeArrowheads="1"/>
                </p:cNvSpPr>
                <p:nvPr/>
              </p:nvSpPr>
              <p:spPr bwMode="auto">
                <a:xfrm>
                  <a:off x="441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6" name="Rectangle 46"/>
                <p:cNvSpPr>
                  <a:spLocks noChangeArrowheads="1"/>
                </p:cNvSpPr>
                <p:nvPr/>
              </p:nvSpPr>
              <p:spPr bwMode="auto">
                <a:xfrm>
                  <a:off x="451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7" name="Rectangle 47"/>
                <p:cNvSpPr>
                  <a:spLocks noChangeArrowheads="1"/>
                </p:cNvSpPr>
                <p:nvPr/>
              </p:nvSpPr>
              <p:spPr bwMode="auto">
                <a:xfrm>
                  <a:off x="460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8" name="Rectangle 48"/>
                <p:cNvSpPr>
                  <a:spLocks noChangeArrowheads="1"/>
                </p:cNvSpPr>
                <p:nvPr/>
              </p:nvSpPr>
              <p:spPr bwMode="auto">
                <a:xfrm>
                  <a:off x="470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89" name="Rectangle 49"/>
                <p:cNvSpPr>
                  <a:spLocks noChangeArrowheads="1"/>
                </p:cNvSpPr>
                <p:nvPr/>
              </p:nvSpPr>
              <p:spPr bwMode="auto">
                <a:xfrm>
                  <a:off x="480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90" name="Rectangle 50"/>
                <p:cNvSpPr>
                  <a:spLocks noChangeArrowheads="1"/>
                </p:cNvSpPr>
                <p:nvPr/>
              </p:nvSpPr>
              <p:spPr bwMode="auto">
                <a:xfrm>
                  <a:off x="489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91" name="Rectangle 51"/>
                <p:cNvSpPr>
                  <a:spLocks noChangeArrowheads="1"/>
                </p:cNvSpPr>
                <p:nvPr/>
              </p:nvSpPr>
              <p:spPr bwMode="auto">
                <a:xfrm>
                  <a:off x="499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92" name="Rectangle 52"/>
                <p:cNvSpPr>
                  <a:spLocks noChangeArrowheads="1"/>
                </p:cNvSpPr>
                <p:nvPr/>
              </p:nvSpPr>
              <p:spPr bwMode="auto">
                <a:xfrm>
                  <a:off x="508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493" name="Rectangle 53"/>
                <p:cNvSpPr>
                  <a:spLocks noChangeArrowheads="1"/>
                </p:cNvSpPr>
                <p:nvPr/>
              </p:nvSpPr>
              <p:spPr bwMode="auto">
                <a:xfrm>
                  <a:off x="518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494" name="Rectangle 54"/>
                <p:cNvSpPr>
                  <a:spLocks noChangeArrowheads="1"/>
                </p:cNvSpPr>
                <p:nvPr/>
              </p:nvSpPr>
              <p:spPr bwMode="auto">
                <a:xfrm>
                  <a:off x="528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495" name="Rectangle 55"/>
                <p:cNvSpPr>
                  <a:spLocks noChangeArrowheads="1"/>
                </p:cNvSpPr>
                <p:nvPr/>
              </p:nvSpPr>
              <p:spPr bwMode="auto">
                <a:xfrm>
                  <a:off x="537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496" name="Rectangle 56"/>
                <p:cNvSpPr>
                  <a:spLocks noChangeArrowheads="1"/>
                </p:cNvSpPr>
                <p:nvPr/>
              </p:nvSpPr>
              <p:spPr bwMode="auto">
                <a:xfrm>
                  <a:off x="547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497" name="Rectangle 57"/>
                <p:cNvSpPr>
                  <a:spLocks noChangeArrowheads="1"/>
                </p:cNvSpPr>
                <p:nvPr/>
              </p:nvSpPr>
              <p:spPr bwMode="auto">
                <a:xfrm>
                  <a:off x="556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498" name="Rectangle 58"/>
                <p:cNvSpPr>
                  <a:spLocks noChangeArrowheads="1"/>
                </p:cNvSpPr>
                <p:nvPr/>
              </p:nvSpPr>
              <p:spPr bwMode="auto">
                <a:xfrm>
                  <a:off x="230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499" name="Rectangle 59"/>
                <p:cNvSpPr>
                  <a:spLocks noChangeArrowheads="1"/>
                </p:cNvSpPr>
                <p:nvPr/>
              </p:nvSpPr>
              <p:spPr bwMode="auto">
                <a:xfrm>
                  <a:off x="240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0" name="Rectangle 60"/>
                <p:cNvSpPr>
                  <a:spLocks noChangeArrowheads="1"/>
                </p:cNvSpPr>
                <p:nvPr/>
              </p:nvSpPr>
              <p:spPr bwMode="auto">
                <a:xfrm>
                  <a:off x="2592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1" name="Rectangle 61"/>
                <p:cNvSpPr>
                  <a:spLocks noChangeArrowheads="1"/>
                </p:cNvSpPr>
                <p:nvPr/>
              </p:nvSpPr>
              <p:spPr bwMode="auto">
                <a:xfrm>
                  <a:off x="2688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2" name="Rectangle 62"/>
                <p:cNvSpPr>
                  <a:spLocks noChangeArrowheads="1"/>
                </p:cNvSpPr>
                <p:nvPr/>
              </p:nvSpPr>
              <p:spPr bwMode="auto">
                <a:xfrm>
                  <a:off x="278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3" name="Rectangle 63"/>
                <p:cNvSpPr>
                  <a:spLocks noChangeArrowheads="1"/>
                </p:cNvSpPr>
                <p:nvPr/>
              </p:nvSpPr>
              <p:spPr bwMode="auto">
                <a:xfrm>
                  <a:off x="2880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4" name="Rectangle 64"/>
                <p:cNvSpPr>
                  <a:spLocks noChangeArrowheads="1"/>
                </p:cNvSpPr>
                <p:nvPr/>
              </p:nvSpPr>
              <p:spPr bwMode="auto">
                <a:xfrm>
                  <a:off x="249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5" name="Rectangle 65"/>
                <p:cNvSpPr>
                  <a:spLocks noChangeArrowheads="1"/>
                </p:cNvSpPr>
                <p:nvPr/>
              </p:nvSpPr>
              <p:spPr bwMode="auto">
                <a:xfrm>
                  <a:off x="307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6" name="Rectangle 66"/>
                <p:cNvSpPr>
                  <a:spLocks noChangeArrowheads="1"/>
                </p:cNvSpPr>
                <p:nvPr/>
              </p:nvSpPr>
              <p:spPr bwMode="auto">
                <a:xfrm>
                  <a:off x="316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7" name="Rectangle 67"/>
                <p:cNvSpPr>
                  <a:spLocks noChangeArrowheads="1"/>
                </p:cNvSpPr>
                <p:nvPr/>
              </p:nvSpPr>
              <p:spPr bwMode="auto">
                <a:xfrm>
                  <a:off x="3360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8" name="Rectangle 68"/>
                <p:cNvSpPr>
                  <a:spLocks noChangeArrowheads="1"/>
                </p:cNvSpPr>
                <p:nvPr/>
              </p:nvSpPr>
              <p:spPr bwMode="auto">
                <a:xfrm>
                  <a:off x="3456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9" name="Rectangle 69"/>
                <p:cNvSpPr>
                  <a:spLocks noChangeArrowheads="1"/>
                </p:cNvSpPr>
                <p:nvPr/>
              </p:nvSpPr>
              <p:spPr bwMode="auto">
                <a:xfrm>
                  <a:off x="3552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10" name="Rectangle 70"/>
                <p:cNvSpPr>
                  <a:spLocks noChangeArrowheads="1"/>
                </p:cNvSpPr>
                <p:nvPr/>
              </p:nvSpPr>
              <p:spPr bwMode="auto">
                <a:xfrm>
                  <a:off x="326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11" name="Rectangle 71"/>
                <p:cNvSpPr>
                  <a:spLocks noChangeArrowheads="1"/>
                </p:cNvSpPr>
                <p:nvPr/>
              </p:nvSpPr>
              <p:spPr bwMode="auto">
                <a:xfrm>
                  <a:off x="374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2" name="Rectangle 72"/>
                <p:cNvSpPr>
                  <a:spLocks noChangeArrowheads="1"/>
                </p:cNvSpPr>
                <p:nvPr/>
              </p:nvSpPr>
              <p:spPr bwMode="auto">
                <a:xfrm>
                  <a:off x="384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3" name="Rectangle 73"/>
                <p:cNvSpPr>
                  <a:spLocks noChangeArrowheads="1"/>
                </p:cNvSpPr>
                <p:nvPr/>
              </p:nvSpPr>
              <p:spPr bwMode="auto">
                <a:xfrm>
                  <a:off x="403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4" name="Rectangle 74"/>
                <p:cNvSpPr>
                  <a:spLocks noChangeArrowheads="1"/>
                </p:cNvSpPr>
                <p:nvPr/>
              </p:nvSpPr>
              <p:spPr bwMode="auto">
                <a:xfrm>
                  <a:off x="412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5" name="Rectangle 75"/>
                <p:cNvSpPr>
                  <a:spLocks noChangeArrowheads="1"/>
                </p:cNvSpPr>
                <p:nvPr/>
              </p:nvSpPr>
              <p:spPr bwMode="auto">
                <a:xfrm>
                  <a:off x="393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6" name="Rectangle 76"/>
                <p:cNvSpPr>
                  <a:spLocks noChangeArrowheads="1"/>
                </p:cNvSpPr>
                <p:nvPr/>
              </p:nvSpPr>
              <p:spPr bwMode="auto">
                <a:xfrm>
                  <a:off x="96" y="912"/>
                  <a:ext cx="1248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en-US" sz="1600">
                      <a:cs typeface="+mn-cs"/>
                    </a:rPr>
                    <a:t>Subunits</a:t>
                  </a:r>
                </a:p>
              </p:txBody>
            </p:sp>
          </p:grpSp>
          <p:grpSp>
            <p:nvGrpSpPr>
              <p:cNvPr id="19466" name="Group 77"/>
              <p:cNvGrpSpPr>
                <a:grpSpLocks/>
              </p:cNvGrpSpPr>
              <p:nvPr/>
            </p:nvGrpSpPr>
            <p:grpSpPr bwMode="auto">
              <a:xfrm>
                <a:off x="96" y="1056"/>
                <a:ext cx="5568" cy="144"/>
                <a:chOff x="96" y="1056"/>
                <a:chExt cx="5568" cy="144"/>
              </a:xfrm>
            </p:grpSpPr>
            <p:sp>
              <p:nvSpPr>
                <p:cNvPr id="2237518" name="Rectangle 78"/>
                <p:cNvSpPr>
                  <a:spLocks noChangeArrowheads="1"/>
                </p:cNvSpPr>
                <p:nvPr/>
              </p:nvSpPr>
              <p:spPr bwMode="auto">
                <a:xfrm>
                  <a:off x="1344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19" name="Rectangle 79"/>
                <p:cNvSpPr>
                  <a:spLocks noChangeArrowheads="1"/>
                </p:cNvSpPr>
                <p:nvPr/>
              </p:nvSpPr>
              <p:spPr bwMode="auto">
                <a:xfrm>
                  <a:off x="144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20" name="Rectangle 80"/>
                <p:cNvSpPr>
                  <a:spLocks noChangeArrowheads="1"/>
                </p:cNvSpPr>
                <p:nvPr/>
              </p:nvSpPr>
              <p:spPr bwMode="auto">
                <a:xfrm>
                  <a:off x="1536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21" name="Rectangle 81"/>
                <p:cNvSpPr>
                  <a:spLocks noChangeArrowheads="1"/>
                </p:cNvSpPr>
                <p:nvPr/>
              </p:nvSpPr>
              <p:spPr bwMode="auto">
                <a:xfrm>
                  <a:off x="1632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22" name="Rectangle 82"/>
                <p:cNvSpPr>
                  <a:spLocks noChangeArrowheads="1"/>
                </p:cNvSpPr>
                <p:nvPr/>
              </p:nvSpPr>
              <p:spPr bwMode="auto">
                <a:xfrm>
                  <a:off x="1728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23" name="Rectangle 83"/>
                <p:cNvSpPr>
                  <a:spLocks noChangeArrowheads="1"/>
                </p:cNvSpPr>
                <p:nvPr/>
              </p:nvSpPr>
              <p:spPr bwMode="auto">
                <a:xfrm>
                  <a:off x="1824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24" name="Rectangle 84"/>
                <p:cNvSpPr>
                  <a:spLocks noChangeArrowheads="1"/>
                </p:cNvSpPr>
                <p:nvPr/>
              </p:nvSpPr>
              <p:spPr bwMode="auto">
                <a:xfrm>
                  <a:off x="192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25" name="Rectangle 85"/>
                <p:cNvSpPr>
                  <a:spLocks noChangeArrowheads="1"/>
                </p:cNvSpPr>
                <p:nvPr/>
              </p:nvSpPr>
              <p:spPr bwMode="auto">
                <a:xfrm>
                  <a:off x="2016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26" name="Rectangle 86"/>
                <p:cNvSpPr>
                  <a:spLocks noChangeArrowheads="1"/>
                </p:cNvSpPr>
                <p:nvPr/>
              </p:nvSpPr>
              <p:spPr bwMode="auto">
                <a:xfrm>
                  <a:off x="211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27" name="Rectangle 87"/>
                <p:cNvSpPr>
                  <a:spLocks noChangeArrowheads="1"/>
                </p:cNvSpPr>
                <p:nvPr/>
              </p:nvSpPr>
              <p:spPr bwMode="auto">
                <a:xfrm>
                  <a:off x="2208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28" name="Rectangle 88"/>
                <p:cNvSpPr>
                  <a:spLocks noChangeArrowheads="1"/>
                </p:cNvSpPr>
                <p:nvPr/>
              </p:nvSpPr>
              <p:spPr bwMode="auto">
                <a:xfrm>
                  <a:off x="230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29" name="Rectangle 89"/>
                <p:cNvSpPr>
                  <a:spLocks noChangeArrowheads="1"/>
                </p:cNvSpPr>
                <p:nvPr/>
              </p:nvSpPr>
              <p:spPr bwMode="auto">
                <a:xfrm>
                  <a:off x="240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30" name="Rectangle 90"/>
                <p:cNvSpPr>
                  <a:spLocks noChangeArrowheads="1"/>
                </p:cNvSpPr>
                <p:nvPr/>
              </p:nvSpPr>
              <p:spPr bwMode="auto">
                <a:xfrm>
                  <a:off x="249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31" name="Rectangle 91"/>
                <p:cNvSpPr>
                  <a:spLocks noChangeArrowheads="1"/>
                </p:cNvSpPr>
                <p:nvPr/>
              </p:nvSpPr>
              <p:spPr bwMode="auto">
                <a:xfrm>
                  <a:off x="2592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32" name="Rectangle 92"/>
                <p:cNvSpPr>
                  <a:spLocks noChangeArrowheads="1"/>
                </p:cNvSpPr>
                <p:nvPr/>
              </p:nvSpPr>
              <p:spPr bwMode="auto">
                <a:xfrm>
                  <a:off x="2688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33" name="Rectangle 93"/>
                <p:cNvSpPr>
                  <a:spLocks noChangeArrowheads="1"/>
                </p:cNvSpPr>
                <p:nvPr/>
              </p:nvSpPr>
              <p:spPr bwMode="auto">
                <a:xfrm>
                  <a:off x="278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34" name="Rectangle 94"/>
                <p:cNvSpPr>
                  <a:spLocks noChangeArrowheads="1"/>
                </p:cNvSpPr>
                <p:nvPr/>
              </p:nvSpPr>
              <p:spPr bwMode="auto">
                <a:xfrm>
                  <a:off x="2880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35" name="Rectangle 95"/>
                <p:cNvSpPr>
                  <a:spLocks noChangeArrowheads="1"/>
                </p:cNvSpPr>
                <p:nvPr/>
              </p:nvSpPr>
              <p:spPr bwMode="auto">
                <a:xfrm>
                  <a:off x="297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36" name="Rectangle 96"/>
                <p:cNvSpPr>
                  <a:spLocks noChangeArrowheads="1"/>
                </p:cNvSpPr>
                <p:nvPr/>
              </p:nvSpPr>
              <p:spPr bwMode="auto">
                <a:xfrm>
                  <a:off x="307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37" name="Rectangle 97"/>
                <p:cNvSpPr>
                  <a:spLocks noChangeArrowheads="1"/>
                </p:cNvSpPr>
                <p:nvPr/>
              </p:nvSpPr>
              <p:spPr bwMode="auto">
                <a:xfrm>
                  <a:off x="316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38" name="Rectangle 98"/>
                <p:cNvSpPr>
                  <a:spLocks noChangeArrowheads="1"/>
                </p:cNvSpPr>
                <p:nvPr/>
              </p:nvSpPr>
              <p:spPr bwMode="auto">
                <a:xfrm>
                  <a:off x="326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39" name="Rectangle 99"/>
                <p:cNvSpPr>
                  <a:spLocks noChangeArrowheads="1"/>
                </p:cNvSpPr>
                <p:nvPr/>
              </p:nvSpPr>
              <p:spPr bwMode="auto">
                <a:xfrm>
                  <a:off x="3360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40" name="Rectangle 100"/>
                <p:cNvSpPr>
                  <a:spLocks noChangeArrowheads="1"/>
                </p:cNvSpPr>
                <p:nvPr/>
              </p:nvSpPr>
              <p:spPr bwMode="auto">
                <a:xfrm>
                  <a:off x="3456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41" name="Rectangle 101"/>
                <p:cNvSpPr>
                  <a:spLocks noChangeArrowheads="1"/>
                </p:cNvSpPr>
                <p:nvPr/>
              </p:nvSpPr>
              <p:spPr bwMode="auto">
                <a:xfrm>
                  <a:off x="3552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42" name="Rectangle 102"/>
                <p:cNvSpPr>
                  <a:spLocks noChangeArrowheads="1"/>
                </p:cNvSpPr>
                <p:nvPr/>
              </p:nvSpPr>
              <p:spPr bwMode="auto">
                <a:xfrm>
                  <a:off x="364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374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44" name="Rectangle 104"/>
                <p:cNvSpPr>
                  <a:spLocks noChangeArrowheads="1"/>
                </p:cNvSpPr>
                <p:nvPr/>
              </p:nvSpPr>
              <p:spPr bwMode="auto">
                <a:xfrm>
                  <a:off x="384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4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93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46" name="Rectangle 106"/>
                <p:cNvSpPr>
                  <a:spLocks noChangeArrowheads="1"/>
                </p:cNvSpPr>
                <p:nvPr/>
              </p:nvSpPr>
              <p:spPr bwMode="auto">
                <a:xfrm>
                  <a:off x="403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47" name="Rectangle 107"/>
                <p:cNvSpPr>
                  <a:spLocks noChangeArrowheads="1"/>
                </p:cNvSpPr>
                <p:nvPr/>
              </p:nvSpPr>
              <p:spPr bwMode="auto">
                <a:xfrm>
                  <a:off x="412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48" name="Rectangle 108"/>
                <p:cNvSpPr>
                  <a:spLocks noChangeArrowheads="1"/>
                </p:cNvSpPr>
                <p:nvPr/>
              </p:nvSpPr>
              <p:spPr bwMode="auto">
                <a:xfrm>
                  <a:off x="422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49" name="Rectangle 109"/>
                <p:cNvSpPr>
                  <a:spLocks noChangeArrowheads="1"/>
                </p:cNvSpPr>
                <p:nvPr/>
              </p:nvSpPr>
              <p:spPr bwMode="auto">
                <a:xfrm>
                  <a:off x="432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50" name="Rectangle 110"/>
                <p:cNvSpPr>
                  <a:spLocks noChangeArrowheads="1"/>
                </p:cNvSpPr>
                <p:nvPr/>
              </p:nvSpPr>
              <p:spPr bwMode="auto">
                <a:xfrm>
                  <a:off x="441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51" name="Rectangle 111"/>
                <p:cNvSpPr>
                  <a:spLocks noChangeArrowheads="1"/>
                </p:cNvSpPr>
                <p:nvPr/>
              </p:nvSpPr>
              <p:spPr bwMode="auto">
                <a:xfrm>
                  <a:off x="451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52" name="Rectangle 112"/>
                <p:cNvSpPr>
                  <a:spLocks noChangeArrowheads="1"/>
                </p:cNvSpPr>
                <p:nvPr/>
              </p:nvSpPr>
              <p:spPr bwMode="auto">
                <a:xfrm>
                  <a:off x="460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53" name="Rectangle 113"/>
                <p:cNvSpPr>
                  <a:spLocks noChangeArrowheads="1"/>
                </p:cNvSpPr>
                <p:nvPr/>
              </p:nvSpPr>
              <p:spPr bwMode="auto">
                <a:xfrm>
                  <a:off x="470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54" name="Rectangle 114"/>
                <p:cNvSpPr>
                  <a:spLocks noChangeArrowheads="1"/>
                </p:cNvSpPr>
                <p:nvPr/>
              </p:nvSpPr>
              <p:spPr bwMode="auto">
                <a:xfrm>
                  <a:off x="480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55" name="Rectangle 115"/>
                <p:cNvSpPr>
                  <a:spLocks noChangeArrowheads="1"/>
                </p:cNvSpPr>
                <p:nvPr/>
              </p:nvSpPr>
              <p:spPr bwMode="auto">
                <a:xfrm>
                  <a:off x="489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56" name="Rectangle 116"/>
                <p:cNvSpPr>
                  <a:spLocks noChangeArrowheads="1"/>
                </p:cNvSpPr>
                <p:nvPr/>
              </p:nvSpPr>
              <p:spPr bwMode="auto">
                <a:xfrm>
                  <a:off x="499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57" name="Rectangle 117"/>
                <p:cNvSpPr>
                  <a:spLocks noChangeArrowheads="1"/>
                </p:cNvSpPr>
                <p:nvPr/>
              </p:nvSpPr>
              <p:spPr bwMode="auto">
                <a:xfrm>
                  <a:off x="508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58" name="Rectangle 118"/>
                <p:cNvSpPr>
                  <a:spLocks noChangeArrowheads="1"/>
                </p:cNvSpPr>
                <p:nvPr/>
              </p:nvSpPr>
              <p:spPr bwMode="auto">
                <a:xfrm>
                  <a:off x="518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59" name="Rectangle 119"/>
                <p:cNvSpPr>
                  <a:spLocks noChangeArrowheads="1"/>
                </p:cNvSpPr>
                <p:nvPr/>
              </p:nvSpPr>
              <p:spPr bwMode="auto">
                <a:xfrm>
                  <a:off x="528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60" name="Rectangle 120"/>
                <p:cNvSpPr>
                  <a:spLocks noChangeArrowheads="1"/>
                </p:cNvSpPr>
                <p:nvPr/>
              </p:nvSpPr>
              <p:spPr bwMode="auto">
                <a:xfrm>
                  <a:off x="537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61" name="Rectangle 121"/>
                <p:cNvSpPr>
                  <a:spLocks noChangeArrowheads="1"/>
                </p:cNvSpPr>
                <p:nvPr/>
              </p:nvSpPr>
              <p:spPr bwMode="auto">
                <a:xfrm>
                  <a:off x="547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62" name="Rectangle 122"/>
                <p:cNvSpPr>
                  <a:spLocks noChangeArrowheads="1"/>
                </p:cNvSpPr>
                <p:nvPr/>
              </p:nvSpPr>
              <p:spPr bwMode="auto">
                <a:xfrm>
                  <a:off x="556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63" name="Rectangle 123"/>
                <p:cNvSpPr>
                  <a:spLocks noChangeArrowheads="1"/>
                </p:cNvSpPr>
                <p:nvPr/>
              </p:nvSpPr>
              <p:spPr bwMode="auto">
                <a:xfrm>
                  <a:off x="96" y="1056"/>
                  <a:ext cx="1248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en-US" sz="1600">
                      <a:cs typeface="+mn-cs"/>
                    </a:rPr>
                    <a:t>Subunits</a:t>
                  </a:r>
                </a:p>
              </p:txBody>
            </p:sp>
          </p:grpSp>
        </p:grpSp>
      </p:grpSp>
      <p:grpSp>
        <p:nvGrpSpPr>
          <p:cNvPr id="19459" name="Group 12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7565" name="Rectangle 12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19461" name="Picture 126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Gold-Standard Negatives</a:t>
            </a:r>
          </a:p>
        </p:txBody>
      </p:sp>
      <p:sp>
        <p:nvSpPr>
          <p:cNvPr id="2239491" name="Rectangle 3"/>
          <p:cNvSpPr>
            <a:spLocks noChangeArrowheads="1"/>
          </p:cNvSpPr>
          <p:nvPr/>
        </p:nvSpPr>
        <p:spPr bwMode="auto">
          <a:xfrm>
            <a:off x="2895600" y="2438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solidFill>
                  <a:srgbClr val="800080"/>
                </a:solidFill>
                <a:latin typeface="Tahoma" charset="0"/>
                <a:cs typeface="+mn-cs"/>
              </a:rPr>
              <a:t>Gold-Standard Negative (GSTD-): 32</a:t>
            </a: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2667000" y="3048000"/>
            <a:ext cx="3581400" cy="3200400"/>
            <a:chOff x="2880" y="1920"/>
            <a:chExt cx="2256" cy="2016"/>
          </a:xfrm>
        </p:grpSpPr>
        <p:sp>
          <p:nvSpPr>
            <p:cNvPr id="2239493" name="Oval 5"/>
            <p:cNvSpPr>
              <a:spLocks noChangeArrowheads="1"/>
            </p:cNvSpPr>
            <p:nvPr/>
          </p:nvSpPr>
          <p:spPr bwMode="auto">
            <a:xfrm>
              <a:off x="3600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5</a:t>
              </a:r>
            </a:p>
          </p:txBody>
        </p:sp>
        <p:sp>
          <p:nvSpPr>
            <p:cNvPr id="2239494" name="Oval 6"/>
            <p:cNvSpPr>
              <a:spLocks noChangeArrowheads="1"/>
            </p:cNvSpPr>
            <p:nvPr/>
          </p:nvSpPr>
          <p:spPr bwMode="auto">
            <a:xfrm>
              <a:off x="3120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6</a:t>
              </a:r>
            </a:p>
          </p:txBody>
        </p:sp>
        <p:sp>
          <p:nvSpPr>
            <p:cNvPr id="2239495" name="Oval 7"/>
            <p:cNvSpPr>
              <a:spLocks noChangeArrowheads="1"/>
            </p:cNvSpPr>
            <p:nvPr/>
          </p:nvSpPr>
          <p:spPr bwMode="auto">
            <a:xfrm>
              <a:off x="2880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8</a:t>
              </a:r>
            </a:p>
          </p:txBody>
        </p:sp>
        <p:sp>
          <p:nvSpPr>
            <p:cNvPr id="2239496" name="Oval 8"/>
            <p:cNvSpPr>
              <a:spLocks noChangeArrowheads="1"/>
            </p:cNvSpPr>
            <p:nvPr/>
          </p:nvSpPr>
          <p:spPr bwMode="auto">
            <a:xfrm>
              <a:off x="3120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9</a:t>
              </a:r>
            </a:p>
          </p:txBody>
        </p:sp>
        <p:sp>
          <p:nvSpPr>
            <p:cNvPr id="2239497" name="Oval 9"/>
            <p:cNvSpPr>
              <a:spLocks noChangeArrowheads="1"/>
            </p:cNvSpPr>
            <p:nvPr/>
          </p:nvSpPr>
          <p:spPr bwMode="auto">
            <a:xfrm>
              <a:off x="3600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10</a:t>
              </a:r>
            </a:p>
          </p:txBody>
        </p:sp>
        <p:sp>
          <p:nvSpPr>
            <p:cNvPr id="2239498" name="Oval 10"/>
            <p:cNvSpPr>
              <a:spLocks noChangeArrowheads="1"/>
            </p:cNvSpPr>
            <p:nvPr/>
          </p:nvSpPr>
          <p:spPr bwMode="auto">
            <a:xfrm>
              <a:off x="4224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11</a:t>
              </a:r>
            </a:p>
          </p:txBody>
        </p:sp>
        <p:sp>
          <p:nvSpPr>
            <p:cNvPr id="2239499" name="Oval 11"/>
            <p:cNvSpPr>
              <a:spLocks noChangeArrowheads="1"/>
            </p:cNvSpPr>
            <p:nvPr/>
          </p:nvSpPr>
          <p:spPr bwMode="auto">
            <a:xfrm>
              <a:off x="4704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12</a:t>
              </a:r>
            </a:p>
          </p:txBody>
        </p:sp>
        <p:sp>
          <p:nvSpPr>
            <p:cNvPr id="2239500" name="Oval 12"/>
            <p:cNvSpPr>
              <a:spLocks noChangeArrowheads="1"/>
            </p:cNvSpPr>
            <p:nvPr/>
          </p:nvSpPr>
          <p:spPr bwMode="auto">
            <a:xfrm>
              <a:off x="4944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</a:t>
              </a:r>
            </a:p>
          </p:txBody>
        </p:sp>
        <p:sp>
          <p:nvSpPr>
            <p:cNvPr id="2239501" name="Oval 13"/>
            <p:cNvSpPr>
              <a:spLocks noChangeArrowheads="1"/>
            </p:cNvSpPr>
            <p:nvPr/>
          </p:nvSpPr>
          <p:spPr bwMode="auto">
            <a:xfrm>
              <a:off x="4704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2</a:t>
              </a:r>
            </a:p>
          </p:txBody>
        </p:sp>
        <p:sp>
          <p:nvSpPr>
            <p:cNvPr id="2239502" name="Oval 14"/>
            <p:cNvSpPr>
              <a:spLocks noChangeArrowheads="1"/>
            </p:cNvSpPr>
            <p:nvPr/>
          </p:nvSpPr>
          <p:spPr bwMode="auto">
            <a:xfrm>
              <a:off x="4224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3</a:t>
              </a:r>
            </a:p>
          </p:txBody>
        </p:sp>
        <p:cxnSp>
          <p:nvCxnSpPr>
            <p:cNvPr id="2239503" name="AutoShape 15"/>
            <p:cNvCxnSpPr>
              <a:cxnSpLocks noChangeShapeType="1"/>
              <a:stCxn id="2239493" idx="6"/>
              <a:endCxn id="2239502" idx="2"/>
            </p:cNvCxnSpPr>
            <p:nvPr/>
          </p:nvCxnSpPr>
          <p:spPr bwMode="auto">
            <a:xfrm>
              <a:off x="3792" y="2016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4" name="AutoShape 16"/>
            <p:cNvCxnSpPr>
              <a:cxnSpLocks noChangeShapeType="1"/>
              <a:stCxn id="2239500" idx="4"/>
              <a:endCxn id="2239499" idx="7"/>
            </p:cNvCxnSpPr>
            <p:nvPr/>
          </p:nvCxnSpPr>
          <p:spPr bwMode="auto">
            <a:xfrm flipH="1">
              <a:off x="4868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5" name="AutoShape 17"/>
            <p:cNvCxnSpPr>
              <a:cxnSpLocks noChangeShapeType="1"/>
              <a:stCxn id="2239496" idx="6"/>
              <a:endCxn id="2239499" idx="2"/>
            </p:cNvCxnSpPr>
            <p:nvPr/>
          </p:nvCxnSpPr>
          <p:spPr bwMode="auto">
            <a:xfrm>
              <a:off x="3312" y="3552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6" name="AutoShape 18"/>
            <p:cNvCxnSpPr>
              <a:cxnSpLocks noChangeShapeType="1"/>
              <a:stCxn id="2239494" idx="6"/>
              <a:endCxn id="2239501" idx="2"/>
            </p:cNvCxnSpPr>
            <p:nvPr/>
          </p:nvCxnSpPr>
          <p:spPr bwMode="auto">
            <a:xfrm>
              <a:off x="3312" y="2304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7" name="AutoShape 19"/>
            <p:cNvCxnSpPr>
              <a:cxnSpLocks noChangeShapeType="1"/>
              <a:stCxn id="2239494" idx="3"/>
              <a:endCxn id="2239496" idx="1"/>
            </p:cNvCxnSpPr>
            <p:nvPr/>
          </p:nvCxnSpPr>
          <p:spPr bwMode="auto">
            <a:xfrm>
              <a:off x="3148" y="2372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8" name="AutoShape 20"/>
            <p:cNvCxnSpPr>
              <a:cxnSpLocks noChangeShapeType="1"/>
              <a:stCxn id="2239493" idx="4"/>
              <a:endCxn id="2239497" idx="0"/>
            </p:cNvCxnSpPr>
            <p:nvPr/>
          </p:nvCxnSpPr>
          <p:spPr bwMode="auto">
            <a:xfrm>
              <a:off x="3696" y="2112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9" name="AutoShape 21"/>
            <p:cNvCxnSpPr>
              <a:cxnSpLocks noChangeShapeType="1"/>
              <a:stCxn id="2239497" idx="6"/>
              <a:endCxn id="2239498" idx="2"/>
            </p:cNvCxnSpPr>
            <p:nvPr/>
          </p:nvCxnSpPr>
          <p:spPr bwMode="auto">
            <a:xfrm>
              <a:off x="3792" y="3840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0" name="AutoShape 22"/>
            <p:cNvCxnSpPr>
              <a:cxnSpLocks noChangeShapeType="1"/>
              <a:stCxn id="2239496" idx="5"/>
              <a:endCxn id="2239497" idx="2"/>
            </p:cNvCxnSpPr>
            <p:nvPr/>
          </p:nvCxnSpPr>
          <p:spPr bwMode="auto">
            <a:xfrm>
              <a:off x="3284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1" name="AutoShape 23"/>
            <p:cNvCxnSpPr>
              <a:cxnSpLocks noChangeShapeType="1"/>
              <a:stCxn id="2239499" idx="3"/>
              <a:endCxn id="2239498" idx="6"/>
            </p:cNvCxnSpPr>
            <p:nvPr/>
          </p:nvCxnSpPr>
          <p:spPr bwMode="auto">
            <a:xfrm flipH="1">
              <a:off x="4416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2" name="AutoShape 24"/>
            <p:cNvCxnSpPr>
              <a:cxnSpLocks noChangeShapeType="1"/>
              <a:stCxn id="2239493" idx="2"/>
              <a:endCxn id="2239494" idx="7"/>
            </p:cNvCxnSpPr>
            <p:nvPr/>
          </p:nvCxnSpPr>
          <p:spPr bwMode="auto">
            <a:xfrm flipH="1">
              <a:off x="3284" y="2016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3" name="AutoShape 25"/>
            <p:cNvCxnSpPr>
              <a:cxnSpLocks noChangeShapeType="1"/>
              <a:stCxn id="2239494" idx="3"/>
              <a:endCxn id="2239495" idx="0"/>
            </p:cNvCxnSpPr>
            <p:nvPr/>
          </p:nvCxnSpPr>
          <p:spPr bwMode="auto">
            <a:xfrm flipH="1">
              <a:off x="2976" y="2372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4" name="AutoShape 26"/>
            <p:cNvCxnSpPr>
              <a:cxnSpLocks noChangeShapeType="1"/>
              <a:stCxn id="2239495" idx="4"/>
              <a:endCxn id="2239496" idx="1"/>
            </p:cNvCxnSpPr>
            <p:nvPr/>
          </p:nvCxnSpPr>
          <p:spPr bwMode="auto">
            <a:xfrm>
              <a:off x="2976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5" name="AutoShape 27"/>
            <p:cNvCxnSpPr>
              <a:cxnSpLocks noChangeShapeType="1"/>
              <a:stCxn id="2239494" idx="5"/>
              <a:endCxn id="2239499" idx="1"/>
            </p:cNvCxnSpPr>
            <p:nvPr/>
          </p:nvCxnSpPr>
          <p:spPr bwMode="auto">
            <a:xfrm>
              <a:off x="3284" y="2372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6" name="AutoShape 28"/>
            <p:cNvCxnSpPr>
              <a:cxnSpLocks noChangeShapeType="1"/>
              <a:stCxn id="2239496" idx="5"/>
              <a:endCxn id="2239498" idx="2"/>
            </p:cNvCxnSpPr>
            <p:nvPr/>
          </p:nvCxnSpPr>
          <p:spPr bwMode="auto">
            <a:xfrm>
              <a:off x="3284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7" name="AutoShape 29"/>
            <p:cNvCxnSpPr>
              <a:cxnSpLocks noChangeShapeType="1"/>
              <a:stCxn id="2239497" idx="6"/>
              <a:endCxn id="2239499" idx="3"/>
            </p:cNvCxnSpPr>
            <p:nvPr/>
          </p:nvCxnSpPr>
          <p:spPr bwMode="auto">
            <a:xfrm flipV="1">
              <a:off x="3792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8" name="AutoShape 30"/>
            <p:cNvCxnSpPr>
              <a:cxnSpLocks noChangeShapeType="1"/>
              <a:stCxn id="2239500" idx="0"/>
              <a:endCxn id="2239502" idx="6"/>
            </p:cNvCxnSpPr>
            <p:nvPr/>
          </p:nvCxnSpPr>
          <p:spPr bwMode="auto">
            <a:xfrm flipH="1" flipV="1">
              <a:off x="441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9" name="AutoShape 31"/>
            <p:cNvCxnSpPr>
              <a:cxnSpLocks noChangeShapeType="1"/>
              <a:stCxn id="2239495" idx="0"/>
              <a:endCxn id="2239493" idx="2"/>
            </p:cNvCxnSpPr>
            <p:nvPr/>
          </p:nvCxnSpPr>
          <p:spPr bwMode="auto">
            <a:xfrm flipV="1">
              <a:off x="297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0" name="AutoShape 32"/>
            <p:cNvCxnSpPr>
              <a:cxnSpLocks noChangeShapeType="1"/>
              <a:stCxn id="2239495" idx="4"/>
              <a:endCxn id="2239497" idx="2"/>
            </p:cNvCxnSpPr>
            <p:nvPr/>
          </p:nvCxnSpPr>
          <p:spPr bwMode="auto">
            <a:xfrm>
              <a:off x="2976" y="3024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1" name="AutoShape 33"/>
            <p:cNvCxnSpPr>
              <a:cxnSpLocks noChangeShapeType="1"/>
              <a:stCxn id="2239494" idx="7"/>
              <a:endCxn id="2239502" idx="2"/>
            </p:cNvCxnSpPr>
            <p:nvPr/>
          </p:nvCxnSpPr>
          <p:spPr bwMode="auto">
            <a:xfrm flipV="1">
              <a:off x="3284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2" name="AutoShape 34"/>
            <p:cNvCxnSpPr>
              <a:cxnSpLocks noChangeShapeType="1"/>
              <a:stCxn id="2239493" idx="6"/>
              <a:endCxn id="2239501" idx="1"/>
            </p:cNvCxnSpPr>
            <p:nvPr/>
          </p:nvCxnSpPr>
          <p:spPr bwMode="auto">
            <a:xfrm>
              <a:off x="3792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3" name="AutoShape 35"/>
            <p:cNvCxnSpPr>
              <a:cxnSpLocks noChangeShapeType="1"/>
              <a:stCxn id="2239497" idx="7"/>
              <a:endCxn id="2239500" idx="3"/>
            </p:cNvCxnSpPr>
            <p:nvPr/>
          </p:nvCxnSpPr>
          <p:spPr bwMode="auto">
            <a:xfrm flipV="1">
              <a:off x="376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4" name="AutoShape 36"/>
            <p:cNvCxnSpPr>
              <a:cxnSpLocks noChangeShapeType="1"/>
              <a:stCxn id="2239498" idx="7"/>
              <a:endCxn id="2239501" idx="4"/>
            </p:cNvCxnSpPr>
            <p:nvPr/>
          </p:nvCxnSpPr>
          <p:spPr bwMode="auto">
            <a:xfrm flipV="1">
              <a:off x="4388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5" name="AutoShape 37"/>
            <p:cNvCxnSpPr>
              <a:cxnSpLocks noChangeShapeType="1"/>
              <a:stCxn id="2239501" idx="3"/>
              <a:endCxn id="2239495" idx="6"/>
            </p:cNvCxnSpPr>
            <p:nvPr/>
          </p:nvCxnSpPr>
          <p:spPr bwMode="auto">
            <a:xfrm flipH="1">
              <a:off x="3072" y="237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6" name="AutoShape 38"/>
            <p:cNvCxnSpPr>
              <a:cxnSpLocks noChangeShapeType="1"/>
              <a:stCxn id="2239502" idx="4"/>
              <a:endCxn id="2239496" idx="7"/>
            </p:cNvCxnSpPr>
            <p:nvPr/>
          </p:nvCxnSpPr>
          <p:spPr bwMode="auto">
            <a:xfrm flipH="1">
              <a:off x="3284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7" name="AutoShape 39"/>
            <p:cNvCxnSpPr>
              <a:cxnSpLocks noChangeShapeType="1"/>
              <a:stCxn id="2239502" idx="3"/>
              <a:endCxn id="2239495" idx="7"/>
            </p:cNvCxnSpPr>
            <p:nvPr/>
          </p:nvCxnSpPr>
          <p:spPr bwMode="auto">
            <a:xfrm flipH="1">
              <a:off x="3044" y="2084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8" name="AutoShape 40"/>
            <p:cNvCxnSpPr>
              <a:cxnSpLocks noChangeShapeType="1"/>
              <a:stCxn id="2239493" idx="4"/>
              <a:endCxn id="2239498" idx="0"/>
            </p:cNvCxnSpPr>
            <p:nvPr/>
          </p:nvCxnSpPr>
          <p:spPr bwMode="auto">
            <a:xfrm>
              <a:off x="3696" y="2112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9" name="AutoShape 41"/>
            <p:cNvCxnSpPr>
              <a:cxnSpLocks noChangeShapeType="1"/>
              <a:stCxn id="2239494" idx="5"/>
              <a:endCxn id="2239498" idx="0"/>
            </p:cNvCxnSpPr>
            <p:nvPr/>
          </p:nvCxnSpPr>
          <p:spPr bwMode="auto">
            <a:xfrm>
              <a:off x="3284" y="237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0" name="AutoShape 42"/>
            <p:cNvCxnSpPr>
              <a:cxnSpLocks noChangeShapeType="1"/>
              <a:stCxn id="2239494" idx="4"/>
              <a:endCxn id="2239497" idx="1"/>
            </p:cNvCxnSpPr>
            <p:nvPr/>
          </p:nvCxnSpPr>
          <p:spPr bwMode="auto">
            <a:xfrm>
              <a:off x="3216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1" name="AutoShape 43"/>
            <p:cNvCxnSpPr>
              <a:cxnSpLocks noChangeShapeType="1"/>
              <a:stCxn id="2239495" idx="5"/>
              <a:endCxn id="2239498" idx="1"/>
            </p:cNvCxnSpPr>
            <p:nvPr/>
          </p:nvCxnSpPr>
          <p:spPr bwMode="auto">
            <a:xfrm>
              <a:off x="304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2" name="AutoShape 44"/>
            <p:cNvCxnSpPr>
              <a:cxnSpLocks noChangeShapeType="1"/>
              <a:stCxn id="2239495" idx="6"/>
              <a:endCxn id="2239499" idx="1"/>
            </p:cNvCxnSpPr>
            <p:nvPr/>
          </p:nvCxnSpPr>
          <p:spPr bwMode="auto">
            <a:xfrm>
              <a:off x="3072" y="2928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3" name="AutoShape 45"/>
            <p:cNvCxnSpPr>
              <a:cxnSpLocks noChangeShapeType="1"/>
              <a:stCxn id="2239493" idx="3"/>
              <a:endCxn id="2239496" idx="0"/>
            </p:cNvCxnSpPr>
            <p:nvPr/>
          </p:nvCxnSpPr>
          <p:spPr bwMode="auto">
            <a:xfrm flipH="1">
              <a:off x="3216" y="208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4" name="AutoShape 46"/>
            <p:cNvCxnSpPr>
              <a:cxnSpLocks noChangeShapeType="1"/>
              <a:stCxn id="2239493" idx="4"/>
              <a:endCxn id="2239499" idx="1"/>
            </p:cNvCxnSpPr>
            <p:nvPr/>
          </p:nvCxnSpPr>
          <p:spPr bwMode="auto">
            <a:xfrm>
              <a:off x="3696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1508" name="Group 47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21512" name="Group 48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39537" name="Rectangle 49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38" name="Rectangle 50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39" name="Rectangle 51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0" name="Rectangle 52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1" name="Rectangle 53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2" name="Rectangle 54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3" name="Rectangle 55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4" name="Rectangle 56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5" name="Rectangle 57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6" name="Rectangle 58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47" name="Rectangle 59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48" name="Rectangle 60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49" name="Rectangle 61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0" name="Rectangle 62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1" name="Rectangle 63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2" name="Rectangle 64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3" name="Rectangle 65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4" name="Rectangle 66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5" name="Rectangle 67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6" name="Rectangle 68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7" name="Rectangle 69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8" name="Rectangle 70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59" name="Rectangle 71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60" name="Rectangle 72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61" name="Rectangle 73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62" name="Rectangle 74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63" name="Rectangle 75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564" name="Rectangle 76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5" name="Rectangle 77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6" name="Rectangle 78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7" name="Rectangle 79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8" name="Rectangle 80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9" name="Rectangle 81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70" name="Rectangle 82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71" name="Rectangle 83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2" name="Rectangle 84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3" name="Rectangle 85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4" name="Rectangle 86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5" name="Rectangle 87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6" name="Rectangle 88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7" name="Rectangle 89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78" name="Rectangle 90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79" name="Rectangle 91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0" name="Rectangle 92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1" name="Rectangle 93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2" name="Rectangle 94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21513" name="Group 95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39584" name="Rectangle 96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85" name="Rectangle 97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86" name="Rectangle 98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7" name="Rectangle 99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88" name="Rectangle 100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89" name="Rectangle 101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90" name="Rectangle 102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91" name="Rectangle 103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592" name="Rectangle 104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593" name="Rectangle 105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94" name="Rectangle 106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95" name="Rectangle 107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96" name="Rectangle 108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97" name="Rectangle 109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98" name="Rectangle 110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99" name="Rectangle 111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00" name="Rectangle 112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01" name="Rectangle 113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602" name="Rectangle 114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603" name="Rectangle 115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604" name="Rectangle 116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05" name="Rectangle 117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06" name="Rectangle 118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07" name="Rectangle 119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08" name="Rectangle 120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609" name="Rectangle 121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610" name="Rectangle 122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11" name="Rectangle 123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12" name="Rectangle 124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13" name="Rectangle 125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14" name="Rectangle 126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615" name="Rectangle 127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16" name="Rectangle 128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17" name="Rectangle 129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18" name="Rectangle 130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19" name="Rectangle 131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20" name="Rectangle 132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21" name="Rectangle 133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2" name="Rectangle 134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23" name="Rectangle 135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24" name="Rectangle 136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5" name="Rectangle 137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26" name="Rectangle 138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7" name="Rectangle 139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8" name="Rectangle 140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29" name="Rectangle 141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21509" name="Group 142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9631" name="Rectangle 143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21511" name="Picture 144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800080"/>
                </a:solidFill>
                <a:cs typeface="+mj-cs"/>
              </a:rPr>
              <a:t>RNA Polymerase II: Gold-Standards</a:t>
            </a:r>
          </a:p>
        </p:txBody>
      </p:sp>
      <p:sp>
        <p:nvSpPr>
          <p:cNvPr id="2241539" name="Rectangle 3"/>
          <p:cNvSpPr>
            <a:spLocks noChangeArrowheads="1"/>
          </p:cNvSpPr>
          <p:nvPr/>
        </p:nvSpPr>
        <p:spPr bwMode="auto">
          <a:xfrm>
            <a:off x="2895600" y="2438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solidFill>
                  <a:srgbClr val="800080"/>
                </a:solidFill>
                <a:latin typeface="Tahoma" charset="0"/>
                <a:cs typeface="+mn-cs"/>
              </a:rPr>
              <a:t>Gold-Standard Negative (GSTD-): 32</a:t>
            </a:r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23616" name="Group 5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1542" name="Rectangle 6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3" name="Rectangle 7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4" name="Rectangle 8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5" name="Rectangle 9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6" name="Rectangle 10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7" name="Rectangle 11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8" name="Rectangle 12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9" name="Rectangle 13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50" name="Rectangle 14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51" name="Rectangle 15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52" name="Rectangle 16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53" name="Rectangle 17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54" name="Rectangle 18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5" name="Rectangle 19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6" name="Rectangle 20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7" name="Rectangle 21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8" name="Rectangle 22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9" name="Rectangle 23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0" name="Rectangle 24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1" name="Rectangle 25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2" name="Rectangle 26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3" name="Rectangle 27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64" name="Rectangle 28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65" name="Rectangle 29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66" name="Rectangle 30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567" name="Rectangle 31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568" name="Rectangle 32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569" name="Rectangle 33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0" name="Rectangle 34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1" name="Rectangle 35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2" name="Rectangle 36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3" name="Rectangle 37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4" name="Rectangle 38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5" name="Rectangle 39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6" name="Rectangle 40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77" name="Rectangle 41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78" name="Rectangle 42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79" name="Rectangle 43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80" name="Rectangle 44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81" name="Rectangle 45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82" name="Rectangle 46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3" name="Rectangle 47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4" name="Rectangle 48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5" name="Rectangle 49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6" name="Rectangle 50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7" name="Rectangle 51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23617" name="Group 52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1589" name="Rectangle 53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90" name="Rectangle 54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91" name="Rectangle 55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92" name="Rectangle 56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93" name="Rectangle 57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94" name="Rectangle 58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95" name="Rectangle 59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596" name="Rectangle 60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597" name="Rectangle 61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598" name="Rectangle 62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99" name="Rectangle 63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600" name="Rectangle 64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601" name="Rectangle 65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02" name="Rectangle 66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03" name="Rectangle 67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04" name="Rectangle 68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05" name="Rectangle 69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06" name="Rectangle 70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607" name="Rectangle 71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608" name="Rectangle 72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09" name="Rectangle 73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10" name="Rectangle 74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11" name="Rectangle 75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12" name="Rectangle 76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13" name="Rectangle 77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614" name="Rectangle 7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15" name="Rectangle 79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16" name="Rectangle 80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17" name="Rectangle 81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18" name="Rectangle 82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19" name="Rectangle 83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20" name="Rectangle 84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21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22" name="Rectangle 86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23" name="Rectangle 87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24" name="Rectangle 88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25" name="Rectangle 89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26" name="Rectangle 90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27" name="Rectangle 91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28" name="Rectangle 92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29" name="Rectangle 93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30" name="Rectangle 94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31" name="Rectangle 95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32" name="Rectangle 96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33" name="Rectangle 97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34" name="Rectangle 98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sp>
        <p:nvSpPr>
          <p:cNvPr id="2241635" name="Rectangle 99"/>
          <p:cNvSpPr>
            <a:spLocks noChangeArrowheads="1"/>
          </p:cNvSpPr>
          <p:nvPr/>
        </p:nvSpPr>
        <p:spPr bwMode="auto">
          <a:xfrm>
            <a:off x="2895600" y="2057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solidFill>
                  <a:srgbClr val="800080"/>
                </a:solidFill>
                <a:latin typeface="Tahoma" charset="0"/>
                <a:cs typeface="+mn-cs"/>
              </a:rPr>
              <a:t>Gold-Standard Positive (GSTD+): 13</a:t>
            </a:r>
          </a:p>
        </p:txBody>
      </p:sp>
      <p:grpSp>
        <p:nvGrpSpPr>
          <p:cNvPr id="23557" name="Group 100"/>
          <p:cNvGrpSpPr>
            <a:grpSpLocks/>
          </p:cNvGrpSpPr>
          <p:nvPr/>
        </p:nvGrpSpPr>
        <p:grpSpPr bwMode="auto">
          <a:xfrm>
            <a:off x="2667000" y="3048000"/>
            <a:ext cx="3581400" cy="3200400"/>
            <a:chOff x="1680" y="1920"/>
            <a:chExt cx="2256" cy="2016"/>
          </a:xfrm>
        </p:grpSpPr>
        <p:sp>
          <p:nvSpPr>
            <p:cNvPr id="2241637" name="Oval 101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5</a:t>
              </a:r>
            </a:p>
          </p:txBody>
        </p:sp>
        <p:sp>
          <p:nvSpPr>
            <p:cNvPr id="2241638" name="Oval 102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6</a:t>
              </a:r>
            </a:p>
          </p:txBody>
        </p:sp>
        <p:sp>
          <p:nvSpPr>
            <p:cNvPr id="2241639" name="Oval 103"/>
            <p:cNvSpPr>
              <a:spLocks noChangeArrowheads="1"/>
            </p:cNvSpPr>
            <p:nvPr/>
          </p:nvSpPr>
          <p:spPr bwMode="auto">
            <a:xfrm>
              <a:off x="1680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8</a:t>
              </a:r>
            </a:p>
          </p:txBody>
        </p:sp>
        <p:sp>
          <p:nvSpPr>
            <p:cNvPr id="2241640" name="Oval 104"/>
            <p:cNvSpPr>
              <a:spLocks noChangeArrowheads="1"/>
            </p:cNvSpPr>
            <p:nvPr/>
          </p:nvSpPr>
          <p:spPr bwMode="auto">
            <a:xfrm>
              <a:off x="1920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9</a:t>
              </a:r>
            </a:p>
          </p:txBody>
        </p:sp>
        <p:sp>
          <p:nvSpPr>
            <p:cNvPr id="2241641" name="Oval 105"/>
            <p:cNvSpPr>
              <a:spLocks noChangeArrowheads="1"/>
            </p:cNvSpPr>
            <p:nvPr/>
          </p:nvSpPr>
          <p:spPr bwMode="auto">
            <a:xfrm>
              <a:off x="2400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10</a:t>
              </a:r>
            </a:p>
          </p:txBody>
        </p:sp>
        <p:sp>
          <p:nvSpPr>
            <p:cNvPr id="2241642" name="Oval 106"/>
            <p:cNvSpPr>
              <a:spLocks noChangeArrowheads="1"/>
            </p:cNvSpPr>
            <p:nvPr/>
          </p:nvSpPr>
          <p:spPr bwMode="auto">
            <a:xfrm>
              <a:off x="3024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11</a:t>
              </a:r>
            </a:p>
          </p:txBody>
        </p:sp>
        <p:sp>
          <p:nvSpPr>
            <p:cNvPr id="2241643" name="Oval 107"/>
            <p:cNvSpPr>
              <a:spLocks noChangeArrowheads="1"/>
            </p:cNvSpPr>
            <p:nvPr/>
          </p:nvSpPr>
          <p:spPr bwMode="auto">
            <a:xfrm>
              <a:off x="3504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12</a:t>
              </a:r>
            </a:p>
          </p:txBody>
        </p:sp>
        <p:sp>
          <p:nvSpPr>
            <p:cNvPr id="2241644" name="Oval 108"/>
            <p:cNvSpPr>
              <a:spLocks noChangeArrowheads="1"/>
            </p:cNvSpPr>
            <p:nvPr/>
          </p:nvSpPr>
          <p:spPr bwMode="auto">
            <a:xfrm>
              <a:off x="3744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</a:t>
              </a:r>
            </a:p>
          </p:txBody>
        </p:sp>
        <p:sp>
          <p:nvSpPr>
            <p:cNvPr id="2241645" name="Oval 109"/>
            <p:cNvSpPr>
              <a:spLocks noChangeArrowheads="1"/>
            </p:cNvSpPr>
            <p:nvPr/>
          </p:nvSpPr>
          <p:spPr bwMode="auto">
            <a:xfrm>
              <a:off x="3504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2</a:t>
              </a:r>
            </a:p>
          </p:txBody>
        </p:sp>
        <p:sp>
          <p:nvSpPr>
            <p:cNvPr id="2241646" name="Oval 110"/>
            <p:cNvSpPr>
              <a:spLocks noChangeArrowheads="1"/>
            </p:cNvSpPr>
            <p:nvPr/>
          </p:nvSpPr>
          <p:spPr bwMode="auto">
            <a:xfrm>
              <a:off x="3024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3</a:t>
              </a:r>
            </a:p>
          </p:txBody>
        </p:sp>
        <p:cxnSp>
          <p:nvCxnSpPr>
            <p:cNvPr id="2241647" name="AutoShape 111"/>
            <p:cNvCxnSpPr>
              <a:cxnSpLocks noChangeShapeType="1"/>
              <a:stCxn id="2241637" idx="6"/>
              <a:endCxn id="2241646" idx="2"/>
            </p:cNvCxnSpPr>
            <p:nvPr/>
          </p:nvCxnSpPr>
          <p:spPr bwMode="auto">
            <a:xfrm>
              <a:off x="2592" y="2016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48" name="AutoShape 112"/>
            <p:cNvCxnSpPr>
              <a:cxnSpLocks noChangeShapeType="1"/>
              <a:stCxn id="2241646" idx="6"/>
              <a:endCxn id="2241645" idx="1"/>
            </p:cNvCxnSpPr>
            <p:nvPr/>
          </p:nvCxnSpPr>
          <p:spPr bwMode="auto">
            <a:xfrm>
              <a:off x="3216" y="2016"/>
              <a:ext cx="316" cy="22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49" name="AutoShape 113"/>
            <p:cNvCxnSpPr>
              <a:cxnSpLocks noChangeShapeType="1"/>
              <a:stCxn id="2241645" idx="5"/>
              <a:endCxn id="2241644" idx="0"/>
            </p:cNvCxnSpPr>
            <p:nvPr/>
          </p:nvCxnSpPr>
          <p:spPr bwMode="auto">
            <a:xfrm>
              <a:off x="3668" y="2372"/>
              <a:ext cx="172" cy="46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0" name="AutoShape 114"/>
            <p:cNvCxnSpPr>
              <a:cxnSpLocks noChangeShapeType="1"/>
              <a:stCxn id="2241645" idx="5"/>
              <a:endCxn id="2241643" idx="7"/>
            </p:cNvCxnSpPr>
            <p:nvPr/>
          </p:nvCxnSpPr>
          <p:spPr bwMode="auto">
            <a:xfrm>
              <a:off x="3668" y="2372"/>
              <a:ext cx="0" cy="111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1" name="AutoShape 115"/>
            <p:cNvCxnSpPr>
              <a:cxnSpLocks noChangeShapeType="1"/>
              <a:stCxn id="2241644" idx="4"/>
              <a:endCxn id="2241643" idx="7"/>
            </p:cNvCxnSpPr>
            <p:nvPr/>
          </p:nvCxnSpPr>
          <p:spPr bwMode="auto">
            <a:xfrm flipH="1">
              <a:off x="3668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2" name="AutoShape 116"/>
            <p:cNvCxnSpPr>
              <a:cxnSpLocks noChangeShapeType="1"/>
              <a:stCxn id="2241639" idx="6"/>
              <a:endCxn id="2241644" idx="2"/>
            </p:cNvCxnSpPr>
            <p:nvPr/>
          </p:nvCxnSpPr>
          <p:spPr bwMode="auto">
            <a:xfrm>
              <a:off x="1872" y="2928"/>
              <a:ext cx="1872" cy="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3" name="AutoShape 117"/>
            <p:cNvCxnSpPr>
              <a:cxnSpLocks noChangeShapeType="1"/>
              <a:stCxn id="2241640" idx="6"/>
              <a:endCxn id="2241643" idx="2"/>
            </p:cNvCxnSpPr>
            <p:nvPr/>
          </p:nvCxnSpPr>
          <p:spPr bwMode="auto">
            <a:xfrm>
              <a:off x="2112" y="3552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4" name="AutoShape 118"/>
            <p:cNvCxnSpPr>
              <a:cxnSpLocks noChangeShapeType="1"/>
              <a:stCxn id="2241638" idx="6"/>
              <a:endCxn id="2241645" idx="2"/>
            </p:cNvCxnSpPr>
            <p:nvPr/>
          </p:nvCxnSpPr>
          <p:spPr bwMode="auto">
            <a:xfrm>
              <a:off x="2112" y="2304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5" name="AutoShape 119"/>
            <p:cNvCxnSpPr>
              <a:cxnSpLocks noChangeShapeType="1"/>
              <a:stCxn id="2241638" idx="3"/>
              <a:endCxn id="2241640" idx="1"/>
            </p:cNvCxnSpPr>
            <p:nvPr/>
          </p:nvCxnSpPr>
          <p:spPr bwMode="auto">
            <a:xfrm>
              <a:off x="1948" y="2372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6" name="AutoShape 120"/>
            <p:cNvCxnSpPr>
              <a:cxnSpLocks noChangeShapeType="1"/>
              <a:stCxn id="2241646" idx="4"/>
              <a:endCxn id="2241642" idx="0"/>
            </p:cNvCxnSpPr>
            <p:nvPr/>
          </p:nvCxnSpPr>
          <p:spPr bwMode="auto">
            <a:xfrm>
              <a:off x="3120" y="2112"/>
              <a:ext cx="0" cy="163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7" name="AutoShape 121"/>
            <p:cNvCxnSpPr>
              <a:cxnSpLocks noChangeShapeType="1"/>
              <a:stCxn id="2241637" idx="4"/>
              <a:endCxn id="2241641" idx="0"/>
            </p:cNvCxnSpPr>
            <p:nvPr/>
          </p:nvCxnSpPr>
          <p:spPr bwMode="auto">
            <a:xfrm>
              <a:off x="2496" y="2112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8" name="AutoShape 122"/>
            <p:cNvCxnSpPr>
              <a:cxnSpLocks noChangeShapeType="1"/>
              <a:stCxn id="2241640" idx="7"/>
              <a:endCxn id="2241645" idx="3"/>
            </p:cNvCxnSpPr>
            <p:nvPr/>
          </p:nvCxnSpPr>
          <p:spPr bwMode="auto">
            <a:xfrm flipV="1">
              <a:off x="2084" y="2372"/>
              <a:ext cx="1448" cy="111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9" name="AutoShape 123"/>
            <p:cNvCxnSpPr>
              <a:cxnSpLocks noChangeShapeType="1"/>
              <a:stCxn id="2241641" idx="6"/>
              <a:endCxn id="2241642" idx="2"/>
            </p:cNvCxnSpPr>
            <p:nvPr/>
          </p:nvCxnSpPr>
          <p:spPr bwMode="auto">
            <a:xfrm>
              <a:off x="2592" y="3840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0" name="AutoShape 124"/>
            <p:cNvCxnSpPr>
              <a:cxnSpLocks noChangeShapeType="1"/>
              <a:stCxn id="2241640" idx="5"/>
              <a:endCxn id="2241641" idx="2"/>
            </p:cNvCxnSpPr>
            <p:nvPr/>
          </p:nvCxnSpPr>
          <p:spPr bwMode="auto">
            <a:xfrm>
              <a:off x="2084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1" name="AutoShape 125"/>
            <p:cNvCxnSpPr>
              <a:cxnSpLocks noChangeShapeType="1"/>
              <a:stCxn id="2241643" idx="3"/>
              <a:endCxn id="2241642" idx="6"/>
            </p:cNvCxnSpPr>
            <p:nvPr/>
          </p:nvCxnSpPr>
          <p:spPr bwMode="auto">
            <a:xfrm flipH="1">
              <a:off x="3216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2" name="AutoShape 126"/>
            <p:cNvCxnSpPr>
              <a:cxnSpLocks noChangeShapeType="1"/>
              <a:stCxn id="2241637" idx="2"/>
              <a:endCxn id="2241638" idx="7"/>
            </p:cNvCxnSpPr>
            <p:nvPr/>
          </p:nvCxnSpPr>
          <p:spPr bwMode="auto">
            <a:xfrm flipH="1">
              <a:off x="2084" y="2016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3" name="AutoShape 127"/>
            <p:cNvCxnSpPr>
              <a:cxnSpLocks noChangeShapeType="1"/>
              <a:stCxn id="2241638" idx="3"/>
              <a:endCxn id="2241639" idx="0"/>
            </p:cNvCxnSpPr>
            <p:nvPr/>
          </p:nvCxnSpPr>
          <p:spPr bwMode="auto">
            <a:xfrm flipH="1">
              <a:off x="1776" y="2372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4" name="AutoShape 128"/>
            <p:cNvCxnSpPr>
              <a:cxnSpLocks noChangeShapeType="1"/>
              <a:stCxn id="2241639" idx="4"/>
              <a:endCxn id="2241640" idx="1"/>
            </p:cNvCxnSpPr>
            <p:nvPr/>
          </p:nvCxnSpPr>
          <p:spPr bwMode="auto">
            <a:xfrm>
              <a:off x="1776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5" name="AutoShape 129"/>
            <p:cNvCxnSpPr>
              <a:cxnSpLocks noChangeShapeType="1"/>
              <a:stCxn id="2241638" idx="5"/>
              <a:endCxn id="2241643" idx="1"/>
            </p:cNvCxnSpPr>
            <p:nvPr/>
          </p:nvCxnSpPr>
          <p:spPr bwMode="auto">
            <a:xfrm>
              <a:off x="2084" y="2372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6" name="AutoShape 130"/>
            <p:cNvCxnSpPr>
              <a:cxnSpLocks noChangeShapeType="1"/>
              <a:stCxn id="2241640" idx="5"/>
              <a:endCxn id="2241642" idx="2"/>
            </p:cNvCxnSpPr>
            <p:nvPr/>
          </p:nvCxnSpPr>
          <p:spPr bwMode="auto">
            <a:xfrm>
              <a:off x="2084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7" name="AutoShape 131"/>
            <p:cNvCxnSpPr>
              <a:cxnSpLocks noChangeShapeType="1"/>
              <a:stCxn id="2241641" idx="6"/>
              <a:endCxn id="2241643" idx="3"/>
            </p:cNvCxnSpPr>
            <p:nvPr/>
          </p:nvCxnSpPr>
          <p:spPr bwMode="auto">
            <a:xfrm flipV="1">
              <a:off x="2592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8" name="AutoShape 132"/>
            <p:cNvCxnSpPr>
              <a:cxnSpLocks noChangeShapeType="1"/>
              <a:stCxn id="2241642" idx="6"/>
              <a:endCxn id="2241644" idx="4"/>
            </p:cNvCxnSpPr>
            <p:nvPr/>
          </p:nvCxnSpPr>
          <p:spPr bwMode="auto">
            <a:xfrm flipV="1">
              <a:off x="3216" y="3024"/>
              <a:ext cx="624" cy="81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9" name="AutoShape 133"/>
            <p:cNvCxnSpPr>
              <a:cxnSpLocks noChangeShapeType="1"/>
              <a:stCxn id="2241644" idx="0"/>
              <a:endCxn id="2241646" idx="6"/>
            </p:cNvCxnSpPr>
            <p:nvPr/>
          </p:nvCxnSpPr>
          <p:spPr bwMode="auto">
            <a:xfrm flipH="1" flipV="1">
              <a:off x="321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0" name="AutoShape 134"/>
            <p:cNvCxnSpPr>
              <a:cxnSpLocks noChangeShapeType="1"/>
              <a:stCxn id="2241639" idx="0"/>
              <a:endCxn id="2241637" idx="2"/>
            </p:cNvCxnSpPr>
            <p:nvPr/>
          </p:nvCxnSpPr>
          <p:spPr bwMode="auto">
            <a:xfrm flipV="1">
              <a:off x="177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1" name="AutoShape 135"/>
            <p:cNvCxnSpPr>
              <a:cxnSpLocks noChangeShapeType="1"/>
              <a:stCxn id="2241639" idx="4"/>
              <a:endCxn id="2241641" idx="2"/>
            </p:cNvCxnSpPr>
            <p:nvPr/>
          </p:nvCxnSpPr>
          <p:spPr bwMode="auto">
            <a:xfrm>
              <a:off x="1776" y="3024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2" name="AutoShape 136"/>
            <p:cNvCxnSpPr>
              <a:cxnSpLocks noChangeShapeType="1"/>
              <a:stCxn id="2241638" idx="7"/>
              <a:endCxn id="2241646" idx="2"/>
            </p:cNvCxnSpPr>
            <p:nvPr/>
          </p:nvCxnSpPr>
          <p:spPr bwMode="auto">
            <a:xfrm flipV="1">
              <a:off x="2084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3" name="AutoShape 137"/>
            <p:cNvCxnSpPr>
              <a:cxnSpLocks noChangeShapeType="1"/>
              <a:stCxn id="2241637" idx="6"/>
              <a:endCxn id="2241645" idx="1"/>
            </p:cNvCxnSpPr>
            <p:nvPr/>
          </p:nvCxnSpPr>
          <p:spPr bwMode="auto">
            <a:xfrm>
              <a:off x="2592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4" name="AutoShape 138"/>
            <p:cNvCxnSpPr>
              <a:cxnSpLocks noChangeShapeType="1"/>
              <a:stCxn id="2241641" idx="7"/>
              <a:endCxn id="2241644" idx="3"/>
            </p:cNvCxnSpPr>
            <p:nvPr/>
          </p:nvCxnSpPr>
          <p:spPr bwMode="auto">
            <a:xfrm flipV="1">
              <a:off x="256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5" name="AutoShape 139"/>
            <p:cNvCxnSpPr>
              <a:cxnSpLocks noChangeShapeType="1"/>
              <a:stCxn id="2241642" idx="7"/>
              <a:endCxn id="2241645" idx="4"/>
            </p:cNvCxnSpPr>
            <p:nvPr/>
          </p:nvCxnSpPr>
          <p:spPr bwMode="auto">
            <a:xfrm flipV="1">
              <a:off x="3188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6" name="AutoShape 140"/>
            <p:cNvCxnSpPr>
              <a:cxnSpLocks noChangeShapeType="1"/>
              <a:stCxn id="2241638" idx="5"/>
              <a:endCxn id="2241644" idx="2"/>
            </p:cNvCxnSpPr>
            <p:nvPr/>
          </p:nvCxnSpPr>
          <p:spPr bwMode="auto">
            <a:xfrm>
              <a:off x="2084" y="2372"/>
              <a:ext cx="1660" cy="55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7" name="AutoShape 141"/>
            <p:cNvCxnSpPr>
              <a:cxnSpLocks noChangeShapeType="1"/>
              <a:stCxn id="2241637" idx="5"/>
              <a:endCxn id="2241644" idx="1"/>
            </p:cNvCxnSpPr>
            <p:nvPr/>
          </p:nvCxnSpPr>
          <p:spPr bwMode="auto">
            <a:xfrm>
              <a:off x="2564" y="2084"/>
              <a:ext cx="1208" cy="77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8" name="AutoShape 142"/>
            <p:cNvCxnSpPr>
              <a:cxnSpLocks noChangeShapeType="1"/>
              <a:stCxn id="2241645" idx="3"/>
              <a:endCxn id="2241641" idx="0"/>
            </p:cNvCxnSpPr>
            <p:nvPr/>
          </p:nvCxnSpPr>
          <p:spPr bwMode="auto">
            <a:xfrm flipH="1">
              <a:off x="2496" y="2372"/>
              <a:ext cx="1036" cy="137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9" name="AutoShape 143"/>
            <p:cNvCxnSpPr>
              <a:cxnSpLocks noChangeShapeType="1"/>
              <a:stCxn id="2241645" idx="3"/>
              <a:endCxn id="2241639" idx="6"/>
            </p:cNvCxnSpPr>
            <p:nvPr/>
          </p:nvCxnSpPr>
          <p:spPr bwMode="auto">
            <a:xfrm flipH="1">
              <a:off x="1872" y="237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0" name="AutoShape 144"/>
            <p:cNvCxnSpPr>
              <a:cxnSpLocks noChangeShapeType="1"/>
              <a:stCxn id="2241646" idx="4"/>
              <a:endCxn id="2241641" idx="0"/>
            </p:cNvCxnSpPr>
            <p:nvPr/>
          </p:nvCxnSpPr>
          <p:spPr bwMode="auto">
            <a:xfrm flipH="1">
              <a:off x="2496" y="2112"/>
              <a:ext cx="624" cy="163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1" name="AutoShape 145"/>
            <p:cNvCxnSpPr>
              <a:cxnSpLocks noChangeShapeType="1"/>
              <a:stCxn id="2241646" idx="4"/>
              <a:endCxn id="2241640" idx="7"/>
            </p:cNvCxnSpPr>
            <p:nvPr/>
          </p:nvCxnSpPr>
          <p:spPr bwMode="auto">
            <a:xfrm flipH="1">
              <a:off x="2084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2" name="AutoShape 146"/>
            <p:cNvCxnSpPr>
              <a:cxnSpLocks noChangeShapeType="1"/>
              <a:stCxn id="2241646" idx="3"/>
              <a:endCxn id="2241639" idx="7"/>
            </p:cNvCxnSpPr>
            <p:nvPr/>
          </p:nvCxnSpPr>
          <p:spPr bwMode="auto">
            <a:xfrm flipH="1">
              <a:off x="1844" y="2084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3" name="AutoShape 147"/>
            <p:cNvCxnSpPr>
              <a:cxnSpLocks noChangeShapeType="1"/>
              <a:stCxn id="2241637" idx="4"/>
              <a:endCxn id="2241642" idx="0"/>
            </p:cNvCxnSpPr>
            <p:nvPr/>
          </p:nvCxnSpPr>
          <p:spPr bwMode="auto">
            <a:xfrm>
              <a:off x="2496" y="2112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4" name="AutoShape 148"/>
            <p:cNvCxnSpPr>
              <a:cxnSpLocks noChangeShapeType="1"/>
              <a:stCxn id="2241638" idx="5"/>
              <a:endCxn id="2241642" idx="0"/>
            </p:cNvCxnSpPr>
            <p:nvPr/>
          </p:nvCxnSpPr>
          <p:spPr bwMode="auto">
            <a:xfrm>
              <a:off x="2084" y="237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5" name="AutoShape 149"/>
            <p:cNvCxnSpPr>
              <a:cxnSpLocks noChangeShapeType="1"/>
              <a:stCxn id="2241638" idx="4"/>
              <a:endCxn id="2241641" idx="1"/>
            </p:cNvCxnSpPr>
            <p:nvPr/>
          </p:nvCxnSpPr>
          <p:spPr bwMode="auto">
            <a:xfrm>
              <a:off x="2016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6" name="AutoShape 150"/>
            <p:cNvCxnSpPr>
              <a:cxnSpLocks noChangeShapeType="1"/>
              <a:stCxn id="2241639" idx="5"/>
              <a:endCxn id="2241642" idx="1"/>
            </p:cNvCxnSpPr>
            <p:nvPr/>
          </p:nvCxnSpPr>
          <p:spPr bwMode="auto">
            <a:xfrm>
              <a:off x="184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7" name="AutoShape 151"/>
            <p:cNvCxnSpPr>
              <a:cxnSpLocks noChangeShapeType="1"/>
              <a:stCxn id="2241639" idx="6"/>
              <a:endCxn id="2241643" idx="1"/>
            </p:cNvCxnSpPr>
            <p:nvPr/>
          </p:nvCxnSpPr>
          <p:spPr bwMode="auto">
            <a:xfrm>
              <a:off x="1872" y="2928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8" name="AutoShape 152"/>
            <p:cNvCxnSpPr>
              <a:cxnSpLocks noChangeShapeType="1"/>
              <a:stCxn id="2241637" idx="3"/>
              <a:endCxn id="2241640" idx="0"/>
            </p:cNvCxnSpPr>
            <p:nvPr/>
          </p:nvCxnSpPr>
          <p:spPr bwMode="auto">
            <a:xfrm flipH="1">
              <a:off x="2016" y="208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9" name="AutoShape 153"/>
            <p:cNvCxnSpPr>
              <a:cxnSpLocks noChangeShapeType="1"/>
              <a:stCxn id="2241640" idx="7"/>
              <a:endCxn id="2241644" idx="2"/>
            </p:cNvCxnSpPr>
            <p:nvPr/>
          </p:nvCxnSpPr>
          <p:spPr bwMode="auto">
            <a:xfrm flipV="1">
              <a:off x="2084" y="2928"/>
              <a:ext cx="1660" cy="55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90" name="AutoShape 154"/>
            <p:cNvCxnSpPr>
              <a:cxnSpLocks noChangeShapeType="1"/>
              <a:stCxn id="2241637" idx="4"/>
              <a:endCxn id="2241643" idx="1"/>
            </p:cNvCxnSpPr>
            <p:nvPr/>
          </p:nvCxnSpPr>
          <p:spPr bwMode="auto">
            <a:xfrm>
              <a:off x="2496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91" name="AutoShape 155"/>
            <p:cNvCxnSpPr>
              <a:cxnSpLocks noChangeShapeType="1"/>
              <a:stCxn id="2241646" idx="5"/>
              <a:endCxn id="2241643" idx="0"/>
            </p:cNvCxnSpPr>
            <p:nvPr/>
          </p:nvCxnSpPr>
          <p:spPr bwMode="auto">
            <a:xfrm>
              <a:off x="3188" y="2084"/>
              <a:ext cx="412" cy="137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558" name="Group 156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1693" name="Rectangle 157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23560" name="Picture 158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800080"/>
                </a:solidFill>
                <a:cs typeface="+mj-cs"/>
              </a:rPr>
              <a:t>Assess Quality and Coverage of </a:t>
            </a:r>
            <a:r>
              <a:rPr lang="en-US" sz="2400" dirty="0" err="1">
                <a:solidFill>
                  <a:srgbClr val="800080"/>
                </a:solidFill>
                <a:cs typeface="+mj-cs"/>
              </a:rPr>
              <a:t>PPints</a:t>
            </a:r>
            <a:endParaRPr lang="en-US" sz="2400" dirty="0">
              <a:solidFill>
                <a:srgbClr val="800080"/>
              </a:solidFill>
              <a:cs typeface="+mj-cs"/>
            </a:endParaRPr>
          </a:p>
        </p:txBody>
      </p:sp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296"/>
            <a:chExt cx="5568" cy="1008"/>
          </a:xfrm>
        </p:grpSpPr>
        <p:grpSp>
          <p:nvGrpSpPr>
            <p:cNvPr id="25714" name="Group 4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872"/>
              <a:chExt cx="5568" cy="144"/>
            </a:xfrm>
          </p:grpSpPr>
          <p:sp>
            <p:nvSpPr>
              <p:cNvPr id="2243589" name="Rectangle 5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0" name="Rectangle 6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1" name="Rectangle 7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2" name="Rectangle 8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3" name="Rectangle 9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594" name="Rectangle 10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5" name="Rectangle 11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596" name="Rectangle 12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43597" name="Rectangle 13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8" name="Rectangle 14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9" name="Rectangle 15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0" name="Rectangle 16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1" name="Rectangle 17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2" name="Rectangle 18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3" name="Rectangle 19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4" name="Rectangle 2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5" name="Rectangle 2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6" name="Rectangle 2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7" name="Rectangle 2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8" name="Rectangle 24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9" name="Rectangle 2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10" name="Rectangle 26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1" name="Rectangle 27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2" name="Rectangle 28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13" name="Rectangle 29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4" name="Rectangle 30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15" name="Rectangle 31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6" name="Rectangle 32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7" name="Rectangle 33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8" name="Rectangle 34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9" name="Rectangle 35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0" name="Rectangle 36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1" name="Rectangle 37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2" name="Rectangle 38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3" name="Rectangle 39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4" name="Rectangle 40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5" name="Rectangle 41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6" name="Rectangle 42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7" name="Rectangle 43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8" name="Rectangle 44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9" name="Rectangle 45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0" name="Rectangle 46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1" name="Rectangle 47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2" name="Rectangle 48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3" name="Rectangle 49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4" name="Rectangle 50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5" name="Group 51"/>
            <p:cNvGrpSpPr>
              <a:grpSpLocks/>
            </p:cNvGrpSpPr>
            <p:nvPr/>
          </p:nvGrpSpPr>
          <p:grpSpPr bwMode="auto">
            <a:xfrm>
              <a:off x="96" y="1296"/>
              <a:ext cx="5568" cy="144"/>
              <a:chOff x="96" y="1728"/>
              <a:chExt cx="5568" cy="144"/>
            </a:xfrm>
          </p:grpSpPr>
          <p:sp>
            <p:nvSpPr>
              <p:cNvPr id="2243636" name="Rectangle 5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37" name="Rectangle 53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38" name="Rectangle 54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39" name="Rectangle 5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0" name="Rectangle 56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1" name="Rectangle 57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2" name="Rectangle 58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3" name="Rectangle 59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43644" name="Rectangle 60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5" name="Rectangle 6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6" name="Rectangle 62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7" name="Rectangle 63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8" name="Rectangle 64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9" name="Rectangle 65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0" name="Rectangle 66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51" name="Rectangle 67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2" name="Rectangle 68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3" name="Rectangle 69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54" name="Rectangle 70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5" name="Rectangle 71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6" name="Rectangle 72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7" name="Rectangle 73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8" name="Rectangle 74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59" name="Rectangle 75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60" name="Rectangle 76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1" name="Rectangle 77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62" name="Rectangle 78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3" name="Rectangle 79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4" name="Rectangle 8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5" name="Rectangle 81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6" name="Rectangle 82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7" name="Rectangle 83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68" name="Rectangle 84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9" name="Rectangle 85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70" name="Rectangle 86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71" name="Rectangle 87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72" name="Rectangle 88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3" name="Rectangle 89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4" name="Rectangle 90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5" name="Rectangle 91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6" name="Rectangle 92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7" name="Rectangle 93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8" name="Rectangle 94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9" name="Rectangle 95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80" name="Rectangle 96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81" name="Rectangle 97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6" name="Group 98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1440"/>
              <a:chExt cx="5568" cy="144"/>
            </a:xfrm>
          </p:grpSpPr>
          <p:sp>
            <p:nvSpPr>
              <p:cNvPr id="2243683" name="Rectangle 99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84" name="Rectangle 100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85" name="Rectangle 101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6" name="Rectangle 102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7" name="Rectangle 103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8" name="Rectangle 104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9" name="Rectangle 105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0" name="Rectangle 106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1" name="Rectangle 107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92" name="Rectangle 108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3" name="Rectangle 109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43694" name="Rectangle 110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5" name="Rectangle 111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6" name="Rectangle 112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7" name="Rectangle 113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8" name="Rectangle 114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9" name="Rectangle 115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0" name="Rectangle 116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1" name="Rectangle 117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2" name="Rectangle 118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3" name="Rectangle 119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4" name="Rectangle 120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5" name="Rectangle 121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6" name="Rectangle 122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7" name="Rectangle 123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8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9" name="Rectangle 125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0" name="Rectangle 126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1" name="Rectangle 127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2" name="Rectangle 128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3" name="Rectangle 129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4" name="Rectangle 130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5" name="Rectangle 131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6" name="Rectangle 132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7" name="Rectangle 133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8" name="Rectangle 134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9" name="Rectangle 135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0" name="Rectangle 136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1" name="Rectangle 137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2" name="Rectangle 138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3" name="Rectangle 139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4" name="Rectangle 140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5" name="Rectangle 141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6" name="Rectangle 142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7" name="Rectangle 143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8" name="Rectangle 144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7" name="Group 145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2016"/>
              <a:chExt cx="5568" cy="144"/>
            </a:xfrm>
          </p:grpSpPr>
          <p:sp>
            <p:nvSpPr>
              <p:cNvPr id="2243730" name="Rectangle 146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1" name="Rectangle 147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43732" name="Rectangle 148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3" name="Rectangle 14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4" name="Rectangle 150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35" name="Rectangle 151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36" name="Rectangle 152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37" name="Rectangle 153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8" name="Rectangle 154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9" name="Rectangle 155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40" name="Rectangle 156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1" name="Rectangle 157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2" name="Rectangle 158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3" name="Rectangle 159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4" name="Rectangle 160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5" name="Rectangle 161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6" name="Rectangle 162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7" name="Rectangle 163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8" name="Rectangle 164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9" name="Rectangle 165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0" name="Rectangle 166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1" name="Rectangle 167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2" name="Rectangle 168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3" name="Rectangle 169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4" name="Rectangle 170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5" name="Rectangle 171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6" name="Rectangle 172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7" name="Rectangle 173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8" name="Rectangle 174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9" name="Rectangle 175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0" name="Rectangle 176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1" name="Rectangle 177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2" name="Rectangle 178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3" name="Rectangle 179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4" name="Rectangle 180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5" name="Rectangle 181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6" name="Rectangle 182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7" name="Rectangle 183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8" name="Rectangle 184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9" name="Rectangle 185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0" name="Rectangle 186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1" name="Rectangle 187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2" name="Rectangle 188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3" name="Rectangle 189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4" name="Rectangle 190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5" name="Rectangle 191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8" name="Group 192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2160"/>
              <a:chExt cx="5568" cy="144"/>
            </a:xfrm>
          </p:grpSpPr>
          <p:sp>
            <p:nvSpPr>
              <p:cNvPr id="2243777" name="Rectangle 193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43778" name="Rectangle 194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79" name="Rectangle 195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0" name="Rectangle 19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1" name="Rectangle 197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82" name="Rectangle 198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3" name="Rectangle 199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4" name="Rectangle 200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5" name="Rectangle 201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6" name="Rectangle 202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7" name="Rectangle 203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8" name="Rectangle 204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9" name="Rectangle 205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0" name="Rectangle 20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1" name="Rectangle 207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2" name="Rectangle 208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3" name="Rectangle 209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4" name="Rectangle 210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5" name="Rectangle 211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6" name="Rectangle 212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7" name="Rectangle 213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8" name="Rectangle 214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9" name="Rectangle 215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0" name="Rectangle 216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1" name="Rectangle 217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2" name="Rectangle 218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3" name="Rectangle 219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4" name="Rectangle 220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5" name="Rectangle 221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6" name="Rectangle 222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7" name="Rectangle 223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8" name="Rectangle 224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9" name="Rectangle 225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0" name="Rectangle 226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1" name="Rectangle 227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2" name="Rectangle 228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3" name="Rectangle 229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4" name="Rectangle 230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5" name="Rectangle 231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6" name="Rectangle 232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7" name="Rectangle 233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8" name="Rectangle 234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9" name="Rectangle 235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20" name="Rectangle 236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21" name="Rectangle 237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22" name="Rectangle 238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9" name="Group 239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584"/>
              <a:chExt cx="5568" cy="144"/>
            </a:xfrm>
          </p:grpSpPr>
          <p:sp>
            <p:nvSpPr>
              <p:cNvPr id="2243824" name="Rectangle 240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43825" name="Rectangle 241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6" name="Rectangle 242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7" name="Rectangle 243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8" name="Rectangle 244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9" name="Rectangle 24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0" name="Rectangle 246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1" name="Rectangle 247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2" name="Rectangle 248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3" name="Rectangle 249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4" name="Rectangle 250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5" name="Rectangle 251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6" name="Rectangle 252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7" name="Rectangle 25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8" name="Rectangle 254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9" name="Rectangle 255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0" name="Rectangle 256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41" name="Rectangle 257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2" name="Rectangle 258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3" name="Rectangle 259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4" name="Rectangle 260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5" name="Rectangle 26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6" name="Rectangle 262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7" name="Rectangle 263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8" name="Rectangle 264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9" name="Rectangle 265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0" name="Rectangle 266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1" name="Rectangle 267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2" name="Rectangle 268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3" name="Rectangle 269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4" name="Rectangle 270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5" name="Rectangle 271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6" name="Rectangle 272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7" name="Rectangle 273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8" name="Rectangle 274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9" name="Rectangle 275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0" name="Rectangle 27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1" name="Rectangle 277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2" name="Rectangle 278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3" name="Rectangle 279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4" name="Rectangle 280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5" name="Rectangle 281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6" name="Rectangle 282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7" name="Rectangle 283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8" name="Rectangle 284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9" name="Rectangle 285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20" name="Group 286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296"/>
              <a:chExt cx="5568" cy="144"/>
            </a:xfrm>
          </p:grpSpPr>
          <p:sp>
            <p:nvSpPr>
              <p:cNvPr id="2243871" name="Rectangle 287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2" name="Rectangle 288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3" name="Rectangle 289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4" name="Rectangle 290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5" name="Rectangle 291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6" name="Rectangle 292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77" name="Rectangle 293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78" name="Rectangle 294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9" name="Rectangle 295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43880" name="Rectangle 296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1" name="Rectangle 297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2" name="Rectangle 298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3" name="Rectangle 299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4" name="Rectangle 300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5" name="Rectangle 301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6" name="Rectangle 302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7" name="Rectangle 30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88" name="Rectangle 304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89" name="Rectangle 305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0" name="Rectangle 306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1" name="Rectangle 307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2" name="Rectangle 308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3" name="Rectangle 309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4" name="Rectangle 310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5" name="Rectangle 311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6" name="Rectangle 312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7" name="Rectangle 313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8" name="Rectangle 314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9" name="Rectangle 315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0" name="Rectangle 316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1" name="Rectangle 317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2" name="Rectangle 318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3" name="Rectangle 319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4" name="Rectangle 320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5" name="Rectangle 321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6" name="Rectangle 322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7" name="Rectangle 323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8" name="Rectangle 324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9" name="Rectangle 325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0" name="Rectangle 326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1" name="Rectangle 327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2" name="Rectangle 328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3" name="Rectangle 329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4" name="Rectangle 330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5" name="Rectangle 331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6" name="Rectangle 332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grpSp>
        <p:nvGrpSpPr>
          <p:cNvPr id="25603" name="Group 333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25620" name="Group 334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3919" name="Rectangle 335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0" name="Rectangle 336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1" name="Rectangle 337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2" name="Rectangle 338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3" name="Rectangle 33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4" name="Rectangle 340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5" name="Rectangle 341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6" name="Rectangle 342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7" name="Rectangle 343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8" name="Rectangle 344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29" name="Rectangle 345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30" name="Rectangle 346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31" name="Rectangle 347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2" name="Rectangle 348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3" name="Rectangle 349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4" name="Rectangle 350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5" name="Rectangle 351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6" name="Rectangle 352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37" name="Rectangle 353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38" name="Rectangle 354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39" name="Rectangle 355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40" name="Rectangle 356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41" name="Rectangle 357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42" name="Rectangle 358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43" name="Rectangle 359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44" name="Rectangle 360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45" name="Rectangle 361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46" name="Rectangle 362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47" name="Rectangle 363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48" name="Rectangle 364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49" name="Rectangle 365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0" name="Rectangle 366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1" name="Rectangle 367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2" name="Rectangle 368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3" name="Rectangle 369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4" name="Rectangle 370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5" name="Rectangle 371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6" name="Rectangle 372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7" name="Rectangle 373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8" name="Rectangle 374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9" name="Rectangle 375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0" name="Rectangle 376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1" name="Rectangle 377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2" name="Rectangle 378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3" name="Rectangle 379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4" name="Rectangle 380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25621" name="Group 381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3966" name="Rectangle 382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67" name="Rectangle 383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68" name="Rectangle 384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9" name="Rectangle 385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70" name="Rectangle 38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71" name="Rectangle 387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72" name="Rectangle 388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73" name="Rectangle 389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74" name="Rectangle 390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75" name="Rectangle 391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76" name="Rectangle 392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77" name="Rectangle 393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78" name="Rectangle 394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79" name="Rectangle 395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80" name="Rectangle 396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81" name="Rectangle 397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82" name="Rectangle 398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83" name="Rectangle 399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84" name="Rectangle 400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85" name="Rectangle 401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86" name="Rectangle 402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87" name="Rectangle 403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88" name="Rectangle 404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89" name="Rectangle 405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90" name="Rectangle 406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91" name="Rectangle 407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92" name="Rectangle 408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93" name="Rectangle 409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94" name="Rectangle 410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95" name="Rectangle 411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96" name="Rectangle 412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97" name="Rectangle 413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98" name="Rectangle 4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99" name="Rectangle 415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0" name="Rectangle 416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01" name="Rectangle 417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4002" name="Rectangle 418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4003" name="Rectangle 419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4" name="Rectangle 420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05" name="Rectangle 421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4006" name="Rectangle 422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7" name="Rectangle 423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08" name="Rectangle 424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9" name="Rectangle 425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10" name="Rectangle 426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11" name="Rectangle 427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25604" name="Group 428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4013" name="Rectangle 429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4" name="Rectangle 430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5" name="Rectangle 431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4016" name="Rectangle 432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4017" name="Rectangle 433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8" name="Rectangle 434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9" name="Rectangle 435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4020" name="Rectangle 436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25605" name="Group 437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4022" name="Rectangle 438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25611" name="Picture 439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413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Re-drawn in a different color scheme</a:t>
            </a:r>
            <a:endParaRPr lang="en-US" sz="3200" dirty="0">
              <a:cs typeface="+mj-cs"/>
            </a:endParaRP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103188" y="1295400"/>
          <a:ext cx="8812212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Worksheet" r:id="rId4" imgW="17653000" imgH="10515600" progId="Excel.Sheet.8">
                  <p:embed/>
                </p:oleObj>
              </mc:Choice>
              <mc:Fallback>
                <p:oleObj name="Worksheet" r:id="rId4" imgW="17653000" imgH="105156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1527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36291</TotalTime>
  <Words>3213</Words>
  <Application>Microsoft Macintosh PowerPoint</Application>
  <PresentationFormat>Letter Paper (8.5x11 in)</PresentationFormat>
  <Paragraphs>2363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56" baseType="lpstr">
      <vt:lpstr>Arial Unicode MS</vt:lpstr>
      <vt:lpstr>Courier New</vt:lpstr>
      <vt:lpstr>Lucida Grande</vt:lpstr>
      <vt:lpstr>ＭＳ Ｐゴシック</vt:lpstr>
      <vt:lpstr>Symbol</vt:lpstr>
      <vt:lpstr>Tahoma</vt:lpstr>
      <vt:lpstr>Times New Roman</vt:lpstr>
      <vt:lpstr>Arial</vt:lpstr>
      <vt:lpstr>Default Design</vt:lpstr>
      <vt:lpstr>6_Default Design</vt:lpstr>
      <vt:lpstr>7_Default Design</vt:lpstr>
      <vt:lpstr>8_Default Design</vt:lpstr>
      <vt:lpstr>9_Default Design</vt:lpstr>
      <vt:lpstr>1_template</vt:lpstr>
      <vt:lpstr>2_template</vt:lpstr>
      <vt:lpstr>Image</vt:lpstr>
      <vt:lpstr>Worksheet</vt:lpstr>
      <vt:lpstr>Equation</vt:lpstr>
      <vt:lpstr>Equation.DSMT4</vt:lpstr>
      <vt:lpstr>Visio</vt:lpstr>
      <vt:lpstr>Biomedical Data Science: Predicting Networks</vt:lpstr>
      <vt:lpstr> Predicting Networks via Bayesian Integration: Problem Motivation </vt:lpstr>
      <vt:lpstr>RNA polymerase II: Structure</vt:lpstr>
      <vt:lpstr>Binding Experiments on Subunit Pairs</vt:lpstr>
      <vt:lpstr>Gold-Standard Positives</vt:lpstr>
      <vt:lpstr>Gold-Standard Negatives</vt:lpstr>
      <vt:lpstr>RNA Polymerase II: Gold-Standards</vt:lpstr>
      <vt:lpstr>Assess Quality and Coverage of PPints</vt:lpstr>
      <vt:lpstr>Re-drawn in a different color scheme</vt:lpstr>
      <vt:lpstr>PowerPoint Presentation</vt:lpstr>
      <vt:lpstr>Data integration: RNA polymerase II</vt:lpstr>
      <vt:lpstr>Data integration: RNA polymerase II</vt:lpstr>
      <vt:lpstr>Weighted Voting: the Likelihood Ratio</vt:lpstr>
      <vt:lpstr> Predicting Networks via Bayesian Integration: Intuition &amp; Formalism </vt:lpstr>
      <vt:lpstr>Supervised  Classification by Weighted Voting</vt:lpstr>
      <vt:lpstr>Classification by Voting</vt:lpstr>
      <vt:lpstr>Bayes Rule</vt:lpstr>
      <vt:lpstr>More Bayes Rule</vt:lpstr>
      <vt:lpstr>More Bayes Rule</vt:lpstr>
      <vt:lpstr>Estimating Probabilities</vt:lpstr>
      <vt:lpstr>m-estimate</vt:lpstr>
      <vt:lpstr> Predicting Networks via Bayesian Integration: Worked Examples </vt:lpstr>
      <vt:lpstr>Likelihood Ratios</vt:lpstr>
      <vt:lpstr>Calculating Likelihood Ratios</vt:lpstr>
      <vt:lpstr>Calculating Likelihood Ratios</vt:lpstr>
      <vt:lpstr>Calculating Likelihood Ratios</vt:lpstr>
      <vt:lpstr>Data Integration: ROC-Curve</vt:lpstr>
      <vt:lpstr>Data Integration: ROC Curve</vt:lpstr>
      <vt:lpstr> Predicting Networks via Bayesian Integration: Features Correlation </vt:lpstr>
      <vt:lpstr>Correlations between similar features</vt:lpstr>
      <vt:lpstr>Feature Correlation and Fully Connected Bayes</vt:lpstr>
      <vt:lpstr>Naive Bayes</vt:lpstr>
      <vt:lpstr>A ‘correct’ factorisation</vt:lpstr>
      <vt:lpstr>PowerPoint Presentation</vt:lpstr>
      <vt:lpstr>Predicting Networks via Bayesian Integration: Real Thing but with a few features</vt:lpstr>
      <vt:lpstr>Papers on Predicting Protein Interactions</vt:lpstr>
    </vt:vector>
  </TitlesOfParts>
  <Company>Yale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Protein Geometry,  Particularly Related to Packing at the Protein Surface</dc:title>
  <dc:creator>Office97</dc:creator>
  <cp:lastModifiedBy>Microsoft Office User</cp:lastModifiedBy>
  <cp:revision>310</cp:revision>
  <cp:lastPrinted>1998-02-05T01:10:52Z</cp:lastPrinted>
  <dcterms:created xsi:type="dcterms:W3CDTF">1997-04-29T07:41:28Z</dcterms:created>
  <dcterms:modified xsi:type="dcterms:W3CDTF">2019-03-05T03:16:49Z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Mark.Gerstein@Yale.edu</vt:lpwstr>
  </property>
  <property fmtid="{D5CDD505-2E9C-101B-9397-08002B2CF9AE}" pid="8" name="HomePage">
    <vt:lpwstr>http://bioinfo.mbb.yale.edu/course</vt:lpwstr>
  </property>
  <property fmtid="{D5CDD505-2E9C-101B-9397-08002B2CF9AE}" pid="9" name="Other">
    <vt:lpwstr>All overheads are copyright 1998, Mark Gerstein, All Rights Reserved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2105376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D:\pp</vt:lpwstr>
  </property>
</Properties>
</file>