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Bree Serif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DCF78E92-2CE6-4C3E-BF21-03876D9D6C98}">
  <a:tblStyle styleId="{DCF78E92-2CE6-4C3E-BF21-03876D9D6C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BreeSerif-regular.fnt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fc0ded297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fc0ded297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fc1375388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fc1375388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4fc1375388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4fc1375388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fc0ded297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fc0ded297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fea22c76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fea22c7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fc0ded297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fc0ded297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fc0ded297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fc0ded29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fc0ded29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fc0ded29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fc0ded297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fc0ded29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Vision application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Matrices + one-hot encoding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fc0ded297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fc0ded297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fc0ded29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fc0ded29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Avalanche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fc0ded297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fc0ded29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Chossing applications: different tasks, different data types, different trends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fc1375388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fc1375388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Notice how nnets are represented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fc1375388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fc1375388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Networks are becoming more complicated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fc1375388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4fc1375388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Relates to SVD? Yes.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neuralnetworksanddeeplearning.com/" TargetMode="External"/><Relationship Id="rId4" Type="http://schemas.openxmlformats.org/officeDocument/2006/relationships/hyperlink" Target="http://www.deeplearningbook.org/" TargetMode="External"/><Relationship Id="rId5" Type="http://schemas.openxmlformats.org/officeDocument/2006/relationships/hyperlink" Target="https://www.coursera.org/deeplearning-ai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2.jpg"/><Relationship Id="rId5" Type="http://schemas.openxmlformats.org/officeDocument/2006/relationships/image" Target="../media/image18.pn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Relationship Id="rId4" Type="http://schemas.openxmlformats.org/officeDocument/2006/relationships/hyperlink" Target="https://thispersondoesnotexist.com" TargetMode="External"/><Relationship Id="rId10" Type="http://schemas.openxmlformats.org/officeDocument/2006/relationships/image" Target="../media/image30.png"/><Relationship Id="rId9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5.png"/><Relationship Id="rId7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26.png"/><Relationship Id="rId6" Type="http://schemas.openxmlformats.org/officeDocument/2006/relationships/image" Target="../media/image21.png"/><Relationship Id="rId7" Type="http://schemas.openxmlformats.org/officeDocument/2006/relationships/image" Target="../media/image20.png"/><Relationship Id="rId8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-1" y="-34103"/>
            <a:ext cx="9144000" cy="609200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0" y="298450"/>
            <a:ext cx="8520600" cy="112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Bree Serif"/>
                <a:ea typeface="Bree Serif"/>
                <a:cs typeface="Bree Serif"/>
                <a:sym typeface="Bree Serif"/>
              </a:rPr>
              <a:t>Deep Learning</a:t>
            </a:r>
            <a:endParaRPr sz="48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latin typeface="Bree Serif"/>
                <a:ea typeface="Bree Serif"/>
                <a:cs typeface="Bree Serif"/>
                <a:sym typeface="Bree Serif"/>
              </a:rPr>
              <a:t>in Biomedical Data Science</a:t>
            </a:r>
            <a:endParaRPr i="1" sz="2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5120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Bree Serif"/>
                <a:ea typeface="Bree Serif"/>
                <a:cs typeface="Bree Serif"/>
                <a:sym typeface="Bree Serif"/>
              </a:rPr>
              <a:t>Hussein Mohsen</a:t>
            </a:r>
            <a:endParaRPr sz="18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CBB752 Spring 2019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6850" y="1245850"/>
            <a:ext cx="3590150" cy="307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>
            <p:ph type="ctrTitle"/>
          </p:nvPr>
        </p:nvSpPr>
        <p:spPr>
          <a:xfrm>
            <a:off x="464100" y="3659000"/>
            <a:ext cx="8520600" cy="112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Bree Serif"/>
                <a:ea typeface="Bree Serif"/>
                <a:cs typeface="Bree Serif"/>
                <a:sym typeface="Bree Serif"/>
              </a:rPr>
              <a:t>Hussein Mohsen</a:t>
            </a:r>
            <a:endParaRPr sz="18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CBB752 Spring 2019</a:t>
            </a:r>
            <a:endParaRPr i="1" sz="12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" name="Google Shape;167;p22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Challenges</a:t>
            </a:r>
            <a:endParaRPr i="1" sz="36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8" name="Google Shape;168;p22"/>
          <p:cNvSpPr txBox="1"/>
          <p:nvPr>
            <p:ph idx="1" type="subTitle"/>
          </p:nvPr>
        </p:nvSpPr>
        <p:spPr>
          <a:xfrm>
            <a:off x="311700" y="1185775"/>
            <a:ext cx="45852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Interpretability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Different from interpretability in Optimization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Weight matrix interpretation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Input feature prioritization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Biologically or clinically-driven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Earlier and later layers usually have more importance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Data availability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Hyperparamter Optimization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Set </a:t>
            </a:r>
            <a:r>
              <a:rPr b="1" i="1" lang="en" sz="1400">
                <a:latin typeface="Bree Serif"/>
                <a:ea typeface="Bree Serif"/>
                <a:cs typeface="Bree Serif"/>
                <a:sym typeface="Bree Serif"/>
              </a:rPr>
              <a:t>before 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training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Finding suboptimal combinations can be time consuming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8450" y="1014751"/>
            <a:ext cx="4049875" cy="361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" name="Google Shape;175;p23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Interpretability</a:t>
            </a:r>
            <a:endParaRPr sz="36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DeepBind</a:t>
            </a:r>
            <a:endParaRPr i="1"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6" name="Google Shape;176;p23"/>
          <p:cNvSpPr txBox="1"/>
          <p:nvPr>
            <p:ph idx="1" type="subTitle"/>
          </p:nvPr>
        </p:nvSpPr>
        <p:spPr>
          <a:xfrm>
            <a:off x="311700" y="1185775"/>
            <a:ext cx="38232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Interpretability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Different from interpretability in Optimization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b="1" lang="en" sz="1400">
                <a:latin typeface="Bree Serif"/>
                <a:ea typeface="Bree Serif"/>
                <a:cs typeface="Bree Serif"/>
                <a:sym typeface="Bree Serif"/>
              </a:rPr>
              <a:t>Weight matrix interpretation</a:t>
            </a:r>
            <a:endParaRPr b="1"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Input feature prioritization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Biologically or clinically-driven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Earlier and later layers usually have more importance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What would happen if the number of convolution filters is quite high?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77" name="Google Shape;17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3826" y="1246100"/>
            <a:ext cx="4518474" cy="11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750" y="2482100"/>
            <a:ext cx="4255824" cy="13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/>
          <p:nvPr>
            <p:ph idx="1" type="subTitle"/>
          </p:nvPr>
        </p:nvSpPr>
        <p:spPr>
          <a:xfrm rot="-5400000">
            <a:off x="3970500" y="2784925"/>
            <a:ext cx="580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latin typeface="Bree Serif"/>
                <a:ea typeface="Bree Serif"/>
                <a:cs typeface="Bree Serif"/>
                <a:sym typeface="Bree Serif"/>
              </a:rPr>
              <a:t>Known</a:t>
            </a:r>
            <a:endParaRPr i="1" sz="7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latin typeface="Bree Serif"/>
                <a:ea typeface="Bree Serif"/>
                <a:cs typeface="Bree Serif"/>
                <a:sym typeface="Bree Serif"/>
              </a:rPr>
              <a:t> motifs</a:t>
            </a:r>
            <a:endParaRPr i="1" sz="7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0" name="Google Shape;180;p23"/>
          <p:cNvSpPr txBox="1"/>
          <p:nvPr>
            <p:ph idx="1" type="subTitle"/>
          </p:nvPr>
        </p:nvSpPr>
        <p:spPr>
          <a:xfrm rot="-5400000">
            <a:off x="3965400" y="3352650"/>
            <a:ext cx="580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latin typeface="Bree Serif"/>
                <a:ea typeface="Bree Serif"/>
                <a:cs typeface="Bree Serif"/>
                <a:sym typeface="Bree Serif"/>
              </a:rPr>
              <a:t>DeepBind</a:t>
            </a:r>
            <a:endParaRPr i="1" sz="7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latin typeface="Bree Serif"/>
                <a:ea typeface="Bree Serif"/>
                <a:cs typeface="Bree Serif"/>
                <a:sym typeface="Bree Serif"/>
              </a:rPr>
              <a:t> motifs</a:t>
            </a:r>
            <a:endParaRPr i="1" sz="7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" name="Google Shape;186;p24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Interpretability</a:t>
            </a:r>
            <a:endParaRPr sz="36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SurvivalNet</a:t>
            </a:r>
            <a:endParaRPr i="1"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7" name="Google Shape;187;p24"/>
          <p:cNvSpPr txBox="1"/>
          <p:nvPr>
            <p:ph idx="1" type="subTitle"/>
          </p:nvPr>
        </p:nvSpPr>
        <p:spPr>
          <a:xfrm>
            <a:off x="311700" y="1185775"/>
            <a:ext cx="40026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Interpretability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Different from interpretability in Optimization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Weight matrix interpretation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b="1" lang="en" sz="1400">
                <a:latin typeface="Bree Serif"/>
                <a:ea typeface="Bree Serif"/>
                <a:cs typeface="Bree Serif"/>
                <a:sym typeface="Bree Serif"/>
              </a:rPr>
              <a:t>Input feature prioritization</a:t>
            </a:r>
            <a:endParaRPr b="1"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Biologically or clinically-driven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Earlier and later layers  usually have more importance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17,000-18,000 features dominated by gene expression and clinical variables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Why would features be prioritized? What would potential downstream analyses be?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88" name="Google Shape;18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8800" y="992350"/>
            <a:ext cx="2979401" cy="12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5200" y="2290078"/>
            <a:ext cx="3939265" cy="238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/>
          <p:nvPr/>
        </p:nvSpPr>
        <p:spPr>
          <a:xfrm>
            <a:off x="5614150" y="3608300"/>
            <a:ext cx="739500" cy="504300"/>
          </a:xfrm>
          <a:prstGeom prst="rect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066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6" name="Google Shape;196;p25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Notes</a:t>
            </a:r>
            <a:endParaRPr i="1" sz="36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7" name="Google Shape;197;p25"/>
          <p:cNvSpPr txBox="1"/>
          <p:nvPr>
            <p:ph idx="1" type="subTitle"/>
          </p:nvPr>
        </p:nvSpPr>
        <p:spPr>
          <a:xfrm>
            <a:off x="311700" y="1185775"/>
            <a:ext cx="40026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Bree Serif"/>
              <a:buChar char="●"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Advances in computing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Bree Serif"/>
              <a:buChar char="●"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Availability of large datasets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Bree Serif"/>
              <a:buChar char="●"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Ability to detect highly complex, non-linear patterns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Bree Serif"/>
              <a:buChar char="●"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Ability to predict many outputs at once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Bree Serif"/>
              <a:buChar char="●"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Transfer learning to </a:t>
            </a:r>
            <a:r>
              <a:rPr i="1" lang="en" sz="1300">
                <a:latin typeface="Bree Serif"/>
                <a:ea typeface="Bree Serif"/>
                <a:cs typeface="Bree Serif"/>
                <a:sym typeface="Bree Serif"/>
              </a:rPr>
              <a:t>transfer</a:t>
            </a: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 patterns learned by one model to another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500" y="3343574"/>
            <a:ext cx="7493350" cy="17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5100" y="569125"/>
            <a:ext cx="2799202" cy="2386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" name="Google Shape;205;p26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Resources</a:t>
            </a:r>
            <a:endParaRPr i="1" sz="36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06" name="Google Shape;20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675" y="1220950"/>
            <a:ext cx="7923273" cy="384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27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Resources</a:t>
            </a:r>
            <a:endParaRPr i="1" sz="36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13" name="Google Shape;213;p27"/>
          <p:cNvSpPr txBox="1"/>
          <p:nvPr>
            <p:ph idx="1" type="subTitle"/>
          </p:nvPr>
        </p:nvSpPr>
        <p:spPr>
          <a:xfrm>
            <a:off x="311700" y="1185775"/>
            <a:ext cx="83769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Neural Networks and Deep Learning by Michael Neilson [</a:t>
            </a:r>
            <a:r>
              <a:rPr lang="en" sz="1400" u="sng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3"/>
              </a:rPr>
              <a:t>http://neuralnetworksanddeeplearning.com/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]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Deep Learning by Ian Goodfellow and Yoshua Bengio and Aaron Courville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[</a:t>
            </a:r>
            <a:r>
              <a:rPr lang="en" sz="1400" u="sng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4"/>
              </a:rPr>
              <a:t>http://www.deeplearningbook.org/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]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DeepLearning.ai on Coursera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[</a:t>
            </a:r>
            <a:r>
              <a:rPr lang="en" sz="1400" u="sng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5"/>
              </a:rPr>
              <a:t>https://www.coursera.org/deeplearning-ai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]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28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Resources</a:t>
            </a:r>
            <a:endParaRPr i="1" sz="36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20" name="Google Shape;22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800" y="0"/>
            <a:ext cx="3428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3430" y="3370962"/>
            <a:ext cx="2614147" cy="147046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Applications</a:t>
            </a:r>
            <a:endParaRPr i="1" sz="36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4"/>
          <p:cNvSpPr txBox="1"/>
          <p:nvPr>
            <p:ph idx="1" type="subTitle"/>
          </p:nvPr>
        </p:nvSpPr>
        <p:spPr>
          <a:xfrm>
            <a:off x="311700" y="1185775"/>
            <a:ext cx="34401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Image Color Restoration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Image Captioning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Object Classification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Robotics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Self-driving Cars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Machine Translation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Speech Recognition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Text Generation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Handwriting Generation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Music Composition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&amp; more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828001" y="3321733"/>
            <a:ext cx="2125443" cy="151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8000" y="1970736"/>
            <a:ext cx="4313135" cy="142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8000" y="1288021"/>
            <a:ext cx="4313137" cy="70304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/>
          <p:nvPr/>
        </p:nvSpPr>
        <p:spPr>
          <a:xfrm>
            <a:off x="3828000" y="1235300"/>
            <a:ext cx="4313400" cy="3606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7538" y="2627510"/>
            <a:ext cx="1172712" cy="117041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Applications</a:t>
            </a:r>
            <a:endParaRPr i="1" sz="36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77" name="Google Shape;7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" name="Google Shape;78;p15"/>
          <p:cNvSpPr txBox="1"/>
          <p:nvPr>
            <p:ph idx="1" type="subTitle"/>
          </p:nvPr>
        </p:nvSpPr>
        <p:spPr>
          <a:xfrm>
            <a:off x="6647350" y="3768700"/>
            <a:ext cx="2339400" cy="2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</a:rPr>
              <a:t>[</a:t>
            </a:r>
            <a:r>
              <a:rPr lang="en" sz="1000" u="sng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  <a:hlinkClick r:id="rId4"/>
              </a:rPr>
              <a:t>https://thispersondoesnotexist.com</a:t>
            </a:r>
            <a:r>
              <a:rPr lang="en" sz="10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]</a:t>
            </a:r>
            <a:endParaRPr sz="1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275" y="1423900"/>
            <a:ext cx="2339449" cy="329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5800" y="1481225"/>
            <a:ext cx="1172700" cy="120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1994" y="1506600"/>
            <a:ext cx="3556781" cy="239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22800" y="1708400"/>
            <a:ext cx="1091675" cy="6281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06938" y="2627500"/>
            <a:ext cx="1170412" cy="117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78500" y="1481225"/>
            <a:ext cx="1141750" cy="114627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/>
          <p:nvPr/>
        </p:nvSpPr>
        <p:spPr>
          <a:xfrm>
            <a:off x="6706850" y="1478350"/>
            <a:ext cx="2309700" cy="2319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One-Hot Encoding of </a:t>
            </a: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Sequences</a:t>
            </a:r>
            <a:endParaRPr i="1" sz="3600">
              <a:latin typeface="Bree Serif"/>
              <a:ea typeface="Bree Serif"/>
              <a:cs typeface="Bree Serif"/>
              <a:sym typeface="Bree Serif"/>
            </a:endParaRPr>
          </a:p>
        </p:txBody>
      </p:sp>
      <p:graphicFrame>
        <p:nvGraphicFramePr>
          <p:cNvPr id="91" name="Google Shape;91;p16"/>
          <p:cNvGraphicFramePr/>
          <p:nvPr/>
        </p:nvGraphicFramePr>
        <p:xfrm>
          <a:off x="1939075" y="2978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{DCF78E92-2CE6-4C3E-BF21-03876D9D6C98}</a:tableStyleId>
              </a:tblPr>
              <a:tblGrid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92" name="Google Shape;92;p16"/>
          <p:cNvGraphicFramePr/>
          <p:nvPr/>
        </p:nvGraphicFramePr>
        <p:xfrm>
          <a:off x="1939075" y="2586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{DCF78E92-2CE6-4C3E-BF21-03876D9D6C98}</a:tableStyleId>
              </a:tblPr>
              <a:tblGrid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>
                        <a:solidFill>
                          <a:srgbClr val="0000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>
                        <a:solidFill>
                          <a:srgbClr val="0000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FF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>
                        <a:solidFill>
                          <a:srgbClr val="00FF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FF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>
                        <a:solidFill>
                          <a:srgbClr val="00FF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69138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G</a:t>
                      </a:r>
                      <a:endParaRPr>
                        <a:solidFill>
                          <a:srgbClr val="E69138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6B26B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G</a:t>
                      </a:r>
                      <a:endParaRPr>
                        <a:solidFill>
                          <a:srgbClr val="F6B26B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93" name="Google Shape;93;p16"/>
          <p:cNvGraphicFramePr/>
          <p:nvPr/>
        </p:nvGraphicFramePr>
        <p:xfrm>
          <a:off x="1480025" y="2978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{DCF78E92-2CE6-4C3E-BF21-03876D9D6C98}</a:tableStyleId>
              </a:tblPr>
              <a:tblGrid>
                <a:gridCol w="3828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rgbClr val="00FF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 i="1">
                        <a:solidFill>
                          <a:srgbClr val="00FF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rgbClr val="0000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i="1">
                        <a:solidFill>
                          <a:srgbClr val="0000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 i="1"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rgbClr val="F6B26B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G</a:t>
                      </a:r>
                      <a:endParaRPr i="1">
                        <a:solidFill>
                          <a:srgbClr val="F6B26B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94" name="Google Shape;94;p16"/>
          <p:cNvGraphicFramePr/>
          <p:nvPr/>
        </p:nvGraphicFramePr>
        <p:xfrm>
          <a:off x="1862875" y="1573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{DCF78E92-2CE6-4C3E-BF21-03876D9D6C98}</a:tableStyleId>
              </a:tblPr>
              <a:tblGrid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>
                        <a:solidFill>
                          <a:srgbClr val="0000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>
                        <a:solidFill>
                          <a:srgbClr val="0000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FF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>
                        <a:solidFill>
                          <a:srgbClr val="00FF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FF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>
                        <a:solidFill>
                          <a:srgbClr val="00FF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69138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G</a:t>
                      </a:r>
                      <a:endParaRPr>
                        <a:solidFill>
                          <a:srgbClr val="E69138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6B26B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G</a:t>
                      </a:r>
                      <a:endParaRPr>
                        <a:solidFill>
                          <a:srgbClr val="F6B26B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5" name="Google Shape;95;p16"/>
          <p:cNvSpPr/>
          <p:nvPr/>
        </p:nvSpPr>
        <p:spPr>
          <a:xfrm>
            <a:off x="6709725" y="1869075"/>
            <a:ext cx="1022100" cy="21531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96" name="Google Shape;9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Applications</a:t>
            </a:r>
            <a:endParaRPr sz="36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Biomedical Data Science</a:t>
            </a:r>
            <a:endParaRPr i="1"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02" name="Google Shape;102;p1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17"/>
          <p:cNvSpPr txBox="1"/>
          <p:nvPr>
            <p:ph idx="1" type="subTitle"/>
          </p:nvPr>
        </p:nvSpPr>
        <p:spPr>
          <a:xfrm>
            <a:off x="491350" y="4750525"/>
            <a:ext cx="5487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2007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450" y="1252775"/>
            <a:ext cx="5049425" cy="352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625" y="1144750"/>
            <a:ext cx="5300419" cy="3637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>
            <p:ph idx="1" type="subTitle"/>
          </p:nvPr>
        </p:nvSpPr>
        <p:spPr>
          <a:xfrm>
            <a:off x="1123300" y="4750525"/>
            <a:ext cx="5487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2012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07" name="Google Shape;10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8200" y="1144750"/>
            <a:ext cx="4642764" cy="3637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>
            <p:ph idx="1" type="subTitle"/>
          </p:nvPr>
        </p:nvSpPr>
        <p:spPr>
          <a:xfrm>
            <a:off x="1755250" y="4750525"/>
            <a:ext cx="5487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2015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9600" y="1202150"/>
            <a:ext cx="4666391" cy="35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>
            <p:ph idx="1" type="subTitle"/>
          </p:nvPr>
        </p:nvSpPr>
        <p:spPr>
          <a:xfrm>
            <a:off x="2387200" y="4750525"/>
            <a:ext cx="5487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2015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78825" y="1125950"/>
            <a:ext cx="5143879" cy="365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>
            <p:ph idx="1" type="subTitle"/>
          </p:nvPr>
        </p:nvSpPr>
        <p:spPr>
          <a:xfrm>
            <a:off x="3019150" y="4750525"/>
            <a:ext cx="5487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2015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29425" y="1044400"/>
            <a:ext cx="4837426" cy="381977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>
            <p:ph idx="1" type="subTitle"/>
          </p:nvPr>
        </p:nvSpPr>
        <p:spPr>
          <a:xfrm>
            <a:off x="3719038" y="4750525"/>
            <a:ext cx="5487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2016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Applications</a:t>
            </a:r>
            <a:endParaRPr sz="36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Biomedical Data Science</a:t>
            </a:r>
            <a:endParaRPr i="1"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0" name="Google Shape;12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18"/>
          <p:cNvSpPr txBox="1"/>
          <p:nvPr>
            <p:ph idx="1" type="subTitle"/>
          </p:nvPr>
        </p:nvSpPr>
        <p:spPr>
          <a:xfrm>
            <a:off x="311700" y="1185775"/>
            <a:ext cx="31734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DeepBind, DeepFold, DeepSEA, DeepCNF, DeepVariant, DeepMotif, DeepLNC, DeepCpG, DeepCyTOF, DeepChrome, DeepWAS, DeepSplice, and other methods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5075" y="1185772"/>
            <a:ext cx="4784899" cy="28634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3" name="Google Shape;123;p18"/>
          <p:cNvSpPr txBox="1"/>
          <p:nvPr>
            <p:ph idx="1" type="subTitle"/>
          </p:nvPr>
        </p:nvSpPr>
        <p:spPr>
          <a:xfrm>
            <a:off x="3888875" y="4049250"/>
            <a:ext cx="4530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NeurIPS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 Registration Timeline [2002-17] </a:t>
            </a:r>
            <a:r>
              <a:rPr lang="en" sz="1400">
                <a:solidFill>
                  <a:srgbClr val="9FC5E8"/>
                </a:solidFill>
                <a:latin typeface="Bree Serif"/>
                <a:ea typeface="Bree Serif"/>
                <a:cs typeface="Bree Serif"/>
                <a:sym typeface="Bree Serif"/>
              </a:rPr>
              <a:t>@lxbrun</a:t>
            </a:r>
            <a:endParaRPr sz="1400">
              <a:solidFill>
                <a:srgbClr val="9FC5E8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>
            <p:ph type="ctrTitle"/>
          </p:nvPr>
        </p:nvSpPr>
        <p:spPr>
          <a:xfrm>
            <a:off x="311700" y="222250"/>
            <a:ext cx="30165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Applications</a:t>
            </a:r>
            <a:endParaRPr sz="36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Biomedical Data Science</a:t>
            </a:r>
            <a:endParaRPr i="1"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9" name="Google Shape;12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" name="Google Shape;130;p19"/>
          <p:cNvSpPr txBox="1"/>
          <p:nvPr>
            <p:ph idx="1" type="subTitle"/>
          </p:nvPr>
        </p:nvSpPr>
        <p:spPr>
          <a:xfrm>
            <a:off x="311700" y="1185775"/>
            <a:ext cx="39129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Prediction of 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RNA Splicing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1393 sequence features as input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F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ully-connected neural networks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RNA-seq from </a:t>
            </a:r>
            <a:r>
              <a:rPr b="1" i="1" lang="en" sz="1400">
                <a:latin typeface="Bree Serif"/>
                <a:ea typeface="Bree Serif"/>
                <a:cs typeface="Bree Serif"/>
                <a:sym typeface="Bree Serif"/>
              </a:rPr>
              <a:t>Illumina Human Body Map 2.0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 project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Assessment of &gt;650,000 SNPs effect on splicing regulation from the NCBI database of genetic variation (</a:t>
            </a:r>
            <a:r>
              <a:rPr b="1" i="1" lang="en" sz="1400">
                <a:latin typeface="Bree Serif"/>
                <a:ea typeface="Bree Serif"/>
                <a:cs typeface="Bree Serif"/>
                <a:sym typeface="Bree Serif"/>
              </a:rPr>
              <a:t>dbSNP)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 and Human Gene Mutation Database (</a:t>
            </a:r>
            <a:r>
              <a:rPr b="1" i="1" lang="en" sz="1400">
                <a:latin typeface="Bree Serif"/>
                <a:ea typeface="Bree Serif"/>
                <a:cs typeface="Bree Serif"/>
                <a:sym typeface="Bree Serif"/>
              </a:rPr>
              <a:t>HGMD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)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31" name="Google Shape;13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0300" y="1046425"/>
            <a:ext cx="4101925" cy="113505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>
            <p:ph idx="1" type="subTitle"/>
          </p:nvPr>
        </p:nvSpPr>
        <p:spPr>
          <a:xfrm>
            <a:off x="8050300" y="4686625"/>
            <a:ext cx="7059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[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2015]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0312" y="2156985"/>
            <a:ext cx="4101907" cy="254859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/>
          <p:nvPr/>
        </p:nvSpPr>
        <p:spPr>
          <a:xfrm>
            <a:off x="4473400" y="1071025"/>
            <a:ext cx="4101900" cy="3615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6048200" y="2181475"/>
            <a:ext cx="1211400" cy="1211400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066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>
            <p:ph idx="1" type="subTitle"/>
          </p:nvPr>
        </p:nvSpPr>
        <p:spPr>
          <a:xfrm>
            <a:off x="311700" y="1185775"/>
            <a:ext cx="30165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Skin cancer classification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129,450 clinical images from public repositories and SUMC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757 training classes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Task 1: 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Lesions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○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CNN: &gt;72% accuracy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○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Dermatologists: 65-66%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Task 2: Lesions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○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CNN: &gt;55% accuracy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○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Dermatologists: 53-55%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41" name="Google Shape;141;p20"/>
          <p:cNvSpPr/>
          <p:nvPr/>
        </p:nvSpPr>
        <p:spPr>
          <a:xfrm>
            <a:off x="3272125" y="1322300"/>
            <a:ext cx="5602800" cy="2961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0"/>
          <p:cNvSpPr txBox="1"/>
          <p:nvPr>
            <p:ph type="ctrTitle"/>
          </p:nvPr>
        </p:nvSpPr>
        <p:spPr>
          <a:xfrm>
            <a:off x="311700" y="222250"/>
            <a:ext cx="30165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Applications</a:t>
            </a:r>
            <a:endParaRPr sz="36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Biomedical Data Science</a:t>
            </a:r>
            <a:endParaRPr i="1"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43" name="Google Shape;14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Google Shape;144;p20"/>
          <p:cNvSpPr txBox="1"/>
          <p:nvPr>
            <p:ph idx="1" type="subTitle"/>
          </p:nvPr>
        </p:nvSpPr>
        <p:spPr>
          <a:xfrm>
            <a:off x="8314776" y="4207775"/>
            <a:ext cx="661200" cy="3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[2017]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45" name="Google Shape;14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4401" y="1331750"/>
            <a:ext cx="5419142" cy="1458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8201" y="2789980"/>
            <a:ext cx="5419129" cy="142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05600" y="1649900"/>
            <a:ext cx="9280525" cy="250185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/>
          <p:nvPr/>
        </p:nvSpPr>
        <p:spPr>
          <a:xfrm>
            <a:off x="906898" y="3157604"/>
            <a:ext cx="967800" cy="927600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06666"/>
              </a:solidFill>
            </a:endParaRPr>
          </a:p>
        </p:txBody>
      </p:sp>
      <p:sp>
        <p:nvSpPr>
          <p:cNvPr id="149" name="Google Shape;149;p20"/>
          <p:cNvSpPr/>
          <p:nvPr/>
        </p:nvSpPr>
        <p:spPr>
          <a:xfrm>
            <a:off x="906898" y="2406337"/>
            <a:ext cx="3820800" cy="751200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        </a:t>
            </a:r>
            <a:endParaRPr>
              <a:solidFill>
                <a:srgbClr val="E06666"/>
              </a:solidFill>
            </a:endParaRPr>
          </a:p>
        </p:txBody>
      </p:sp>
      <p:sp>
        <p:nvSpPr>
          <p:cNvPr id="150" name="Google Shape;150;p20"/>
          <p:cNvSpPr/>
          <p:nvPr/>
        </p:nvSpPr>
        <p:spPr>
          <a:xfrm>
            <a:off x="4961065" y="1779550"/>
            <a:ext cx="1676700" cy="2316300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066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>
            <p:ph type="ctrTitle"/>
          </p:nvPr>
        </p:nvSpPr>
        <p:spPr>
          <a:xfrm>
            <a:off x="311700" y="222250"/>
            <a:ext cx="30165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Applications</a:t>
            </a:r>
            <a:endParaRPr sz="36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Biomedical Data Science</a:t>
            </a:r>
            <a:endParaRPr i="1"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6" name="Google Shape;15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21"/>
          <p:cNvSpPr txBox="1"/>
          <p:nvPr>
            <p:ph idx="1" type="subTitle"/>
          </p:nvPr>
        </p:nvSpPr>
        <p:spPr>
          <a:xfrm>
            <a:off x="311700" y="1185775"/>
            <a:ext cx="41796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Denoising Autoencoder (AE) for genomic data imputation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| </a:t>
            </a: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I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 | = | </a:t>
            </a: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O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 |, bottleneck layer | </a:t>
            </a: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B</a:t>
            </a: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| &lt;&lt; | </a:t>
            </a: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I 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|, | </a:t>
            </a: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O 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|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17,000+ genes, 269,000+ CpG sites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Pan-Cancer RNA-seq and DNA Methylation data from The Cancer Genome Atlas (</a:t>
            </a:r>
            <a:r>
              <a:rPr b="1" i="1" lang="en" sz="1400">
                <a:latin typeface="Bree Serif"/>
                <a:ea typeface="Bree Serif"/>
                <a:cs typeface="Bree Serif"/>
                <a:sym typeface="Bree Serif"/>
              </a:rPr>
              <a:t>TCGA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)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8" name="Google Shape;158;p21"/>
          <p:cNvSpPr txBox="1"/>
          <p:nvPr>
            <p:ph idx="1" type="subTitle"/>
          </p:nvPr>
        </p:nvSpPr>
        <p:spPr>
          <a:xfrm>
            <a:off x="7781376" y="4741175"/>
            <a:ext cx="661200" cy="3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[2018]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1300" y="422875"/>
            <a:ext cx="3877249" cy="96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1302" y="1392176"/>
            <a:ext cx="3877248" cy="336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/>
          <p:nvPr/>
        </p:nvSpPr>
        <p:spPr>
          <a:xfrm>
            <a:off x="6130625" y="2753600"/>
            <a:ext cx="528900" cy="717900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        </a:t>
            </a:r>
            <a:endParaRPr>
              <a:solidFill>
                <a:srgbClr val="E066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