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9" r:id="rId4"/>
    <p:sldId id="260" r:id="rId5"/>
    <p:sldId id="261" r:id="rId6"/>
    <p:sldId id="262" r:id="rId7"/>
    <p:sldId id="265" r:id="rId8"/>
    <p:sldId id="264" r:id="rId9"/>
    <p:sldId id="263" r:id="rId10"/>
    <p:sldId id="266" r:id="rId11"/>
    <p:sldId id="267" r:id="rId12"/>
    <p:sldId id="268" r:id="rId13"/>
    <p:sldId id="269" r:id="rId14"/>
    <p:sldId id="291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4" r:id="rId28"/>
    <p:sldId id="289" r:id="rId29"/>
    <p:sldId id="290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5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60"/>
    <p:restoredTop sz="88694"/>
  </p:normalViewPr>
  <p:slideViewPr>
    <p:cSldViewPr snapToGrid="0" snapToObjects="1">
      <p:cViewPr varScale="1">
        <p:scale>
          <a:sx n="157" d="100"/>
          <a:sy n="157" d="100"/>
        </p:scale>
        <p:origin x="184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87596F-EB45-A64C-990C-C98543E4F979}" type="datetimeFigureOut">
              <a:rPr lang="en-US" smtClean="0"/>
              <a:t>2/19/19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0512D5-1A9E-0B42-8861-D89964F88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61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neuralnetworksanddeeplearning.com/chap1.html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rtificial_neural_network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X-ray_crystallography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took IBM's Deep Blue just 19 moves to defeat world chess champion</a:t>
            </a:r>
          </a:p>
          <a:p>
            <a:endParaRPr lang="en-US" dirty="0"/>
          </a:p>
          <a:p>
            <a:r>
              <a:rPr lang="en-US" dirty="0"/>
              <a:t>Kasparov accused IBM of cheating and demanded a rematch. IBM refused and retired Deep Blue.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512D5-1A9E-0B42-8861-D89964F888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50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512D5-1A9E-0B42-8861-D89964F888D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65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0" name="Shape 2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u="sng">
                <a:hlinkClick r:id="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http://neuralnetworksanddeeplearning.com/chap1.html</a:t>
            </a:r>
          </a:p>
        </p:txBody>
      </p:sp>
    </p:spTree>
    <p:extLst>
      <p:ext uri="{BB962C8B-B14F-4D97-AF65-F5344CB8AC3E}">
        <p14:creationId xmlns:p14="http://schemas.microsoft.com/office/powerpoint/2010/main" val="5641140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9" name="Shape 2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Generalization of what we saw..</a:t>
            </a:r>
          </a:p>
        </p:txBody>
      </p:sp>
    </p:spTree>
    <p:extLst>
      <p:ext uri="{BB962C8B-B14F-4D97-AF65-F5344CB8AC3E}">
        <p14:creationId xmlns:p14="http://schemas.microsoft.com/office/powerpoint/2010/main" val="2418250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A.I. behind Deep Blue</a:t>
            </a:r>
            <a:endParaRPr lang="en-US" dirty="0"/>
          </a:p>
          <a:p>
            <a:endParaRPr lang="en-US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rely on thousands of rules and heuristics handcrafted by strong human players that try to account for every eventuality in a game.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17508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Google DeepMind</a:t>
            </a:r>
          </a:p>
          <a:p>
            <a:r>
              <a:rPr dirty="0"/>
              <a:t>training two deep neural networks to work in tandem</a:t>
            </a:r>
          </a:p>
          <a:p>
            <a:endParaRPr dirty="0"/>
          </a:p>
          <a:p>
            <a:r>
              <a:rPr dirty="0"/>
              <a:t>the number of possible games is vast (10^761 compared, for example, to the estimated 10^120 possible in chess)</a:t>
            </a:r>
          </a:p>
        </p:txBody>
      </p:sp>
    </p:spTree>
    <p:extLst>
      <p:ext uri="{BB962C8B-B14F-4D97-AF65-F5344CB8AC3E}">
        <p14:creationId xmlns:p14="http://schemas.microsoft.com/office/powerpoint/2010/main" val="3451770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AlphaGo’s displays of game-winning creativity, in some cases finding moves that challenged millennia of Go wisdom.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AlphaGo takes a totally different approach, replacing these hand-crafted rules with a deep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neural network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general purpose algorithms that know nothing about the game beyond the basic rules.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8702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earlier versions of AlphaGo which trained on thousands of human amateur and professional games to learn how to play the game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Reinforcement learning: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AlphaGo Zero bypasses this process and learns to play the game of Go without human data, simply by playing games against itself.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512D5-1A9E-0B42-8861-D89964F888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951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512D5-1A9E-0B42-8861-D89964F888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38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512D5-1A9E-0B42-8861-D89964F888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604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figuring out the 3D shape of a protein purely from its genetic sequence is a complex task that scientists have found challenging for decades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CASP taking place every two years since 1994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Targets for structure prediction are either structures soon-to-be solved by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X-ray crystallography"/>
              </a:rPr>
              <a:t>X-ray crystallography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or NMR spectroscopy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512D5-1A9E-0B42-8861-D89964F888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503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loosely based on interpretation of information processing and communication patterns in a nervous system</a:t>
            </a:r>
          </a:p>
        </p:txBody>
      </p:sp>
    </p:spTree>
    <p:extLst>
      <p:ext uri="{BB962C8B-B14F-4D97-AF65-F5344CB8AC3E}">
        <p14:creationId xmlns:p14="http://schemas.microsoft.com/office/powerpoint/2010/main" val="3516210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58839-6681-BE4E-951B-9A65117461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3CF278-C002-B040-9AA8-482A9923D4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87910-C97B-4B4A-810E-50B90A7D2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1889FB63-E118-0C45-9A11-CDB30477D330}" type="datetime1">
              <a:rPr lang="en-US" smtClean="0"/>
              <a:t>2/19/19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8C5C-568C-DD4C-879A-CF2FEA5C1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4BB3D-5947-DE4D-95F5-C55D2AAB3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899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388607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D9E8D-C0DA-B24A-8309-527F756E8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CCE61-F2E1-BA4C-AF49-7AF565854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26145-79E4-EE46-BC8F-6BE0046AF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AB32C-C38A-D946-9FEA-C1CDE62AC56E}" type="datetime1">
              <a:rPr lang="en-US" smtClean="0"/>
              <a:t>2/19/19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0AF66-B201-4544-8F74-C7D0D698B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0FE2E-6019-4D4E-8D2A-6E4EEF8E7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695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3DA7F-2A35-1346-B92F-1F341C6AC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F36E83-AD2C-F746-A85D-925B602DF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3B284-3D4B-614C-A977-1A7AE787E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C1C0B-17BA-8F4E-8B50-7D22F126E95C}" type="datetime1">
              <a:rPr lang="en-US" smtClean="0"/>
              <a:t>2/19/19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AE13C-EAC5-6C4B-9382-13D64CEF8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4E918-D1E0-C64A-8BA1-8577BCB78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964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85EC3-28E8-704C-BE6D-E06960EFE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613AC-D8AE-0945-BA7A-4E710ECA14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615BC9-9C5E-524E-AD65-4BE46428B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45737C-954B-404C-A692-156BFC52B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697D7-6D55-454F-9F62-CFBBB9354DB2}" type="datetime1">
              <a:rPr lang="en-US" smtClean="0"/>
              <a:t>2/19/19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B7BB41-B6AF-C046-8A9D-140C9A171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13865A-0654-7E40-8C79-085F16812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673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EA715-3C86-F543-911B-BDB5F97DB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A09E3-F378-6A44-84D8-3E3B60FB0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2FF74D-D1FA-B544-937E-2BB881F04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AF3023-B809-E94C-8E0F-A0502273A0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A9436E-A5D4-C840-ADB6-658776EC6B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EA04E5-7FA7-3B43-AA40-01420964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CFC0B-FB05-3F4D-A328-A339FFEEE126}" type="datetime1">
              <a:rPr lang="en-US" smtClean="0"/>
              <a:t>2/19/19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3A927A-46A0-8C48-B39D-C031ACEF7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048027-904F-7F44-965B-C2216F774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573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CFA0E-8D47-5249-86A2-6570A8D28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317383-600A-5C4D-BB06-B153E0051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8E82-EEA2-9043-BD6A-D82B30BEF203}" type="datetime1">
              <a:rPr lang="en-US" smtClean="0"/>
              <a:t>2/19/19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1B6BD2-20DA-C949-A9B7-3F19AB787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D304A-3479-1A4F-964C-60D872F33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49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47C403-7415-9647-98CF-441D82BB2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F957-2BF5-1B45-BB66-1B40B40A657B}" type="datetime1">
              <a:rPr lang="en-US" smtClean="0"/>
              <a:t>2/19/19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CA6D2A-C524-0243-B716-BD4C8E704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F6361-C199-6C4A-91AC-DFE879021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83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7A005-A52A-904B-A014-9951E1C44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68187-23FB-934E-93E2-C5BC3999F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1645C-711B-1C40-9AA3-ECE14E5680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BD2294-AE96-1141-9593-635599D34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41DA6-EC52-E04C-B5D6-FD285A27740E}" type="datetime1">
              <a:rPr lang="en-US" smtClean="0"/>
              <a:t>2/19/19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B959CB-AFE3-0847-BC88-D668A06A4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51C6F1-4771-2649-9D26-94D8DF07E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740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B96F2-18FE-E844-AAD6-3535BE154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11838D-439B-AD42-93F4-D9348A379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11D829-FDB8-E040-868A-7ADD4BD682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E42404-CA76-1C44-BA22-9057BA19D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2B50B-ECEB-2646-8B71-3204104573C4}" type="datetime1">
              <a:rPr lang="en-US" smtClean="0"/>
              <a:t>2/19/19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570C65-70E8-FC4A-BD9A-065491482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FB137C-5B19-C34D-B9E9-BEC3CB87B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094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09BBA9-BE8B-0A4E-9CAB-43BC38C6F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28197-B8B9-D34E-9DD7-E440661DC1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fld id="{BDE35F40-1C17-434E-A199-5DBF2571093D}" type="datetime1">
              <a:rPr lang="en-US" smtClean="0"/>
              <a:t>2/19/19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2F633-6B68-B149-9857-93A61EFC7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531D7-1B8B-204F-8BED-FCCE76EA0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fld id="{8D4BA20E-A553-6F48-BD36-E5AD94908D4A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EA201AB-787A-9241-8359-94469DB6EBD0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567901384"/>
              </p:ext>
            </p:extLst>
          </p:nvPr>
        </p:nvGraphicFramePr>
        <p:xfrm>
          <a:off x="0" y="-5718"/>
          <a:ext cx="9144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4171477759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34035231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981605237"/>
                    </a:ext>
                  </a:extLst>
                </a:gridCol>
              </a:tblGrid>
              <a:tr h="4170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       Gerstein </a:t>
                      </a:r>
                      <a:r>
                        <a:rPr lang="en-US" sz="2400" b="0" i="0" dirty="0">
                          <a:solidFill>
                            <a:schemeClr val="bg1"/>
                          </a:solidFill>
                          <a:latin typeface="Helvetica Light" panose="020B0403020202020204" pitchFamily="34" charset="0"/>
                        </a:rPr>
                        <a:t>Lab</a:t>
                      </a:r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5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i="0" dirty="0">
                        <a:latin typeface="Helvetica" pitchFamily="2" charset="0"/>
                      </a:endParaRPr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5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dirty="0">
                        <a:solidFill>
                          <a:schemeClr val="bg1"/>
                        </a:solidFill>
                        <a:latin typeface="Helvetica" pitchFamily="2" charset="0"/>
                      </a:endParaRPr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5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543271"/>
                  </a:ext>
                </a:extLst>
              </a:tr>
            </a:tbl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1AA362-7DC0-8840-B26C-6DEA3B8F5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630870"/>
            <a:ext cx="7886700" cy="1009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97CD61-DFFD-8144-9E28-2A9D654594C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829549" y="-120018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0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00356B"/>
          </a:solidFill>
          <a:latin typeface="Helvetica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rgbClr val="00356B"/>
          </a:solidFill>
          <a:latin typeface="Helvetica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356B"/>
          </a:solidFill>
          <a:latin typeface="Helvetica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rgbClr val="00356B"/>
          </a:solidFill>
          <a:latin typeface="Helvetica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00356B"/>
          </a:solidFill>
          <a:latin typeface="Helvetica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00356B"/>
          </a:solidFill>
          <a:latin typeface="Helvetica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neuralnetworksanddeeplearning.com/index.html" TargetMode="External"/><Relationship Id="rId2" Type="http://schemas.openxmlformats.org/officeDocument/2006/relationships/hyperlink" Target="http://natureofcode.com/book/chapter-10-neural-networks/" TargetMode="Externa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6AAF8-09A6-3543-8690-707B815B3E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903" y="637247"/>
            <a:ext cx="7930194" cy="1861169"/>
          </a:xfrm>
        </p:spPr>
        <p:txBody>
          <a:bodyPr anchor="ctr"/>
          <a:lstStyle/>
          <a:p>
            <a:r>
              <a:rPr lang="en-US" dirty="0"/>
              <a:t>Artificial Neural Network &amp; Deep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B7A050-735C-1448-97B9-6520AEC96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907756"/>
            <a:ext cx="6858000" cy="1655762"/>
          </a:xfrm>
        </p:spPr>
        <p:txBody>
          <a:bodyPr anchor="ctr"/>
          <a:lstStyle/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nl" dirty="0"/>
              <a:t>Donghoon Lee</a:t>
            </a:r>
          </a:p>
          <a:p>
            <a:r>
              <a:rPr lang="nl" dirty="0"/>
              <a:t>CBB 752 Spring 2019</a:t>
            </a:r>
          </a:p>
        </p:txBody>
      </p:sp>
      <p:pic>
        <p:nvPicPr>
          <p:cNvPr id="5" name="Picture 4" descr="A cat sitting on a table&#13;&#10;&#13;&#10;Description automatically generated">
            <a:extLst>
              <a:ext uri="{FF2B5EF4-FFF2-40B4-BE49-F238E27FC236}">
                <a16:creationId xmlns:a16="http://schemas.microsoft.com/office/drawing/2014/main" id="{F7AD3BE6-35A6-D44F-B106-9D5B605BF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904" y="2189907"/>
            <a:ext cx="5380192" cy="30263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71B900-18C3-714D-80D3-497B9B3CF835}"/>
              </a:ext>
            </a:extLst>
          </p:cNvPr>
          <p:cNvSpPr/>
          <p:nvPr/>
        </p:nvSpPr>
        <p:spPr>
          <a:xfrm>
            <a:off x="7009029" y="6425018"/>
            <a:ext cx="19839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Photo credit: </a:t>
            </a:r>
            <a:r>
              <a:rPr lang="en-US" sz="1200" dirty="0" err="1"/>
              <a:t>bit.ly</a:t>
            </a:r>
            <a:r>
              <a:rPr lang="en-US" sz="1200" dirty="0"/>
              <a:t>/2ScVugE</a:t>
            </a:r>
          </a:p>
        </p:txBody>
      </p:sp>
    </p:spTree>
    <p:extLst>
      <p:ext uri="{BB962C8B-B14F-4D97-AF65-F5344CB8AC3E}">
        <p14:creationId xmlns:p14="http://schemas.microsoft.com/office/powerpoint/2010/main" val="3305591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Neural Network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Neural Networks</a:t>
            </a:r>
          </a:p>
        </p:txBody>
      </p:sp>
      <p:sp>
        <p:nvSpPr>
          <p:cNvPr id="156" name="Similar to biological neural networks…"/>
          <p:cNvSpPr txBox="1">
            <a:spLocks noGrp="1"/>
          </p:cNvSpPr>
          <p:nvPr>
            <p:ph type="body" sz="half" idx="1"/>
          </p:nvPr>
        </p:nvSpPr>
        <p:spPr>
          <a:xfrm>
            <a:off x="669727" y="4188128"/>
            <a:ext cx="7804547" cy="206265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1600" dirty="0"/>
              <a:t>Artificial Neural Network is loosely connected to</a:t>
            </a:r>
            <a:r>
              <a:rPr sz="1600" dirty="0"/>
              <a:t> biological neural networks</a:t>
            </a:r>
          </a:p>
          <a:p>
            <a:r>
              <a:rPr sz="1600" dirty="0"/>
              <a:t>A simple artificial node known as “neuron” </a:t>
            </a:r>
            <a:r>
              <a:rPr lang="en-US" sz="1600" dirty="0"/>
              <a:t>(</a:t>
            </a:r>
            <a:r>
              <a:rPr sz="1600" dirty="0"/>
              <a:t>or “unit”</a:t>
            </a:r>
            <a:r>
              <a:rPr lang="en-US" sz="1600" dirty="0"/>
              <a:t>)</a:t>
            </a:r>
            <a:r>
              <a:rPr sz="1600" dirty="0"/>
              <a:t> has </a:t>
            </a:r>
            <a:endParaRPr lang="en-US" sz="1600" dirty="0"/>
          </a:p>
          <a:p>
            <a:pPr marL="800100" lvl="1" indent="-457200">
              <a:buFont typeface="+mj-lt"/>
              <a:buAutoNum type="arabicPeriod"/>
            </a:pPr>
            <a:r>
              <a:rPr lang="en-US" sz="1600" dirty="0"/>
              <a:t>I</a:t>
            </a:r>
            <a:r>
              <a:rPr sz="1600" dirty="0"/>
              <a:t>nputs</a:t>
            </a:r>
            <a:endParaRPr lang="en-US" sz="1600" dirty="0"/>
          </a:p>
          <a:p>
            <a:pPr marL="800100" lvl="1" indent="-457200">
              <a:buFont typeface="+mj-lt"/>
              <a:buAutoNum type="arabicPeriod"/>
            </a:pPr>
            <a:r>
              <a:rPr lang="en-US" sz="1600" dirty="0"/>
              <a:t>O</a:t>
            </a:r>
            <a:r>
              <a:rPr sz="1600" dirty="0"/>
              <a:t>utputs</a:t>
            </a:r>
            <a:endParaRPr lang="en-US" sz="1600" dirty="0"/>
          </a:p>
          <a:p>
            <a:pPr marL="800100" lvl="1" indent="-457200">
              <a:buFont typeface="+mj-lt"/>
              <a:buAutoNum type="arabicPeriod"/>
            </a:pPr>
            <a:r>
              <a:rPr lang="en-US" sz="1600" dirty="0"/>
              <a:t>A</a:t>
            </a:r>
            <a:r>
              <a:rPr sz="1600" dirty="0"/>
              <a:t>daptive weights</a:t>
            </a:r>
            <a:endParaRPr lang="en-US" sz="1600" dirty="0"/>
          </a:p>
          <a:p>
            <a:pPr marL="800100" lvl="1" indent="-457200">
              <a:buFont typeface="+mj-lt"/>
              <a:buAutoNum type="arabicPeriod"/>
            </a:pPr>
            <a:r>
              <a:rPr lang="en-US" sz="1600" dirty="0"/>
              <a:t>Activation</a:t>
            </a:r>
            <a:endParaRPr sz="1600" dirty="0"/>
          </a:p>
        </p:txBody>
      </p:sp>
      <p:pic>
        <p:nvPicPr>
          <p:cNvPr id="15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586899"/>
            <a:ext cx="9144000" cy="2316480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Daniel Shiffman - The Nature of Code"/>
          <p:cNvSpPr txBox="1"/>
          <p:nvPr/>
        </p:nvSpPr>
        <p:spPr>
          <a:xfrm>
            <a:off x="5824370" y="6494985"/>
            <a:ext cx="3258905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spcBef>
                <a:spcPts val="4200"/>
              </a:spcBef>
              <a:defRPr sz="2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406" dirty="0"/>
              <a:t>Daniel </a:t>
            </a:r>
            <a:r>
              <a:rPr sz="1406" dirty="0" err="1"/>
              <a:t>Shiffman</a:t>
            </a:r>
            <a:r>
              <a:rPr sz="1406" dirty="0"/>
              <a:t> - The Nature of Code</a:t>
            </a:r>
          </a:p>
        </p:txBody>
      </p:sp>
      <p:sp>
        <p:nvSpPr>
          <p:cNvPr id="161" name="Line"/>
          <p:cNvSpPr/>
          <p:nvPr/>
        </p:nvSpPr>
        <p:spPr>
          <a:xfrm>
            <a:off x="2131672" y="1924950"/>
            <a:ext cx="901328" cy="267486"/>
          </a:xfrm>
          <a:prstGeom prst="line">
            <a:avLst/>
          </a:prstGeom>
          <a:ln w="63500">
            <a:solidFill>
              <a:schemeClr val="accent5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162" name="Signal input"/>
          <p:cNvSpPr txBox="1"/>
          <p:nvPr/>
        </p:nvSpPr>
        <p:spPr>
          <a:xfrm>
            <a:off x="669896" y="1585234"/>
            <a:ext cx="1362554" cy="342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5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758" dirty="0"/>
              <a:t>Signal input</a:t>
            </a:r>
          </a:p>
        </p:txBody>
      </p:sp>
      <p:sp>
        <p:nvSpPr>
          <p:cNvPr id="163" name="Line"/>
          <p:cNvSpPr/>
          <p:nvPr/>
        </p:nvSpPr>
        <p:spPr>
          <a:xfrm>
            <a:off x="5461374" y="3156280"/>
            <a:ext cx="646497" cy="158477"/>
          </a:xfrm>
          <a:prstGeom prst="line">
            <a:avLst/>
          </a:prstGeom>
          <a:ln w="63500">
            <a:solidFill>
              <a:schemeClr val="accent5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164" name="New signal output"/>
          <p:cNvSpPr txBox="1"/>
          <p:nvPr/>
        </p:nvSpPr>
        <p:spPr>
          <a:xfrm>
            <a:off x="6185949" y="3235518"/>
            <a:ext cx="2013373" cy="342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5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758" dirty="0"/>
              <a:t>New signal output</a:t>
            </a:r>
          </a:p>
        </p:txBody>
      </p:sp>
      <p:sp>
        <p:nvSpPr>
          <p:cNvPr id="27" name="Slide Number">
            <a:extLst>
              <a:ext uri="{FF2B5EF4-FFF2-40B4-BE49-F238E27FC236}">
                <a16:creationId xmlns:a16="http://schemas.microsoft.com/office/drawing/2014/main" id="{2E0309AA-19D3-3D4A-BF32-8EFF4543C33B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3714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erceptr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Perceptron</a:t>
            </a:r>
          </a:p>
        </p:txBody>
      </p:sp>
      <p:sp>
        <p:nvSpPr>
          <p:cNvPr id="169" name="A perceptron is the simplest neural network possible: a computational model of a single neuron…"/>
          <p:cNvSpPr txBox="1">
            <a:spLocks noGrp="1"/>
          </p:cNvSpPr>
          <p:nvPr>
            <p:ph type="body" sz="half" idx="1"/>
          </p:nvPr>
        </p:nvSpPr>
        <p:spPr>
          <a:xfrm>
            <a:off x="669727" y="4271480"/>
            <a:ext cx="7804547" cy="24226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1275" indent="-281275" defTabSz="369675">
              <a:spcBef>
                <a:spcPts val="2601"/>
              </a:spcBef>
              <a:defRPr sz="3239"/>
            </a:pPr>
            <a:r>
              <a:rPr sz="2000" dirty="0"/>
              <a:t>A perceptron is the </a:t>
            </a:r>
            <a:r>
              <a:rPr sz="2000" b="1" u="sng" dirty="0">
                <a:latin typeface="Helvetica"/>
                <a:ea typeface="Helvetica"/>
                <a:cs typeface="Helvetica"/>
                <a:sym typeface="Helvetica"/>
              </a:rPr>
              <a:t>simplest neural network</a:t>
            </a:r>
            <a:r>
              <a:rPr sz="2000" dirty="0"/>
              <a:t> possible: a computational model of a single neuron</a:t>
            </a:r>
            <a:endParaRPr lang="en-US" sz="2000" dirty="0"/>
          </a:p>
          <a:p>
            <a:pPr marL="281275" indent="-281275" defTabSz="369675">
              <a:spcBef>
                <a:spcPts val="2601"/>
              </a:spcBef>
              <a:defRPr sz="3239"/>
            </a:pPr>
            <a:r>
              <a:rPr lang="en-US" sz="2000" dirty="0"/>
              <a:t>Works as a linear classifier with n-1 dimension hyperplane</a:t>
            </a:r>
            <a:endParaRPr sz="2000" dirty="0"/>
          </a:p>
          <a:p>
            <a:pPr marL="281275" indent="-281275" defTabSz="369675">
              <a:spcBef>
                <a:spcPts val="2601"/>
              </a:spcBef>
              <a:defRPr sz="3239"/>
            </a:pPr>
            <a:r>
              <a:rPr sz="2000" dirty="0"/>
              <a:t>It computes the elementary logical functions we usually think of as underlying computation, functions such as AND, OR, and NAND</a:t>
            </a:r>
          </a:p>
        </p:txBody>
      </p:sp>
      <p:pic>
        <p:nvPicPr>
          <p:cNvPr id="17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92188"/>
            <a:ext cx="9144000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lide Number">
            <a:extLst>
              <a:ext uri="{FF2B5EF4-FFF2-40B4-BE49-F238E27FC236}">
                <a16:creationId xmlns:a16="http://schemas.microsoft.com/office/drawing/2014/main" id="{7C5DBAC5-595B-9B4D-A5E1-2E6227D81977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01485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Examp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Example</a:t>
            </a:r>
          </a:p>
        </p:txBody>
      </p:sp>
      <p:sp>
        <p:nvSpPr>
          <p:cNvPr id="179" name="For every input, multiply that input by its weight.…"/>
          <p:cNvSpPr txBox="1">
            <a:spLocks noGrp="1"/>
          </p:cNvSpPr>
          <p:nvPr>
            <p:ph type="body" sz="half" idx="1"/>
          </p:nvPr>
        </p:nvSpPr>
        <p:spPr>
          <a:xfrm>
            <a:off x="669727" y="4109640"/>
            <a:ext cx="7804547" cy="214114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8245" indent="-348245" defTabSz="320385">
              <a:spcBef>
                <a:spcPts val="2250"/>
              </a:spcBef>
              <a:buSzPct val="100000"/>
              <a:buAutoNum type="arabicPeriod"/>
              <a:defRPr sz="2807"/>
            </a:pPr>
            <a:r>
              <a:rPr lang="en-US" sz="2000" b="1" u="sng" dirty="0">
                <a:latin typeface="Helvetica"/>
                <a:ea typeface="Helvetica"/>
                <a:cs typeface="Helvetica"/>
                <a:sym typeface="Helvetica"/>
              </a:rPr>
              <a:t>M</a:t>
            </a:r>
            <a:r>
              <a:rPr sz="2000" b="1" u="sng" dirty="0">
                <a:latin typeface="Helvetica"/>
                <a:ea typeface="Helvetica"/>
                <a:cs typeface="Helvetica"/>
                <a:sym typeface="Helvetica"/>
              </a:rPr>
              <a:t>ultiply </a:t>
            </a:r>
            <a:r>
              <a:rPr lang="en-US" sz="2000" b="1" u="sng" dirty="0">
                <a:latin typeface="Helvetica"/>
                <a:ea typeface="Helvetica"/>
                <a:cs typeface="Helvetica"/>
                <a:sym typeface="Helvetica"/>
              </a:rPr>
              <a:t>each</a:t>
            </a:r>
            <a:r>
              <a:rPr sz="2000" b="1" u="sng" dirty="0">
                <a:latin typeface="Helvetica"/>
                <a:ea typeface="Helvetica"/>
                <a:cs typeface="Helvetica"/>
                <a:sym typeface="Helvetica"/>
              </a:rPr>
              <a:t> input by its weight</a:t>
            </a:r>
            <a:r>
              <a:rPr sz="2000" dirty="0"/>
              <a:t>.</a:t>
            </a:r>
          </a:p>
          <a:p>
            <a:pPr marL="348245" indent="-348245" defTabSz="320385">
              <a:spcBef>
                <a:spcPts val="2250"/>
              </a:spcBef>
              <a:buSzPct val="100000"/>
              <a:buAutoNum type="arabicPeriod"/>
              <a:defRPr sz="2807"/>
            </a:pPr>
            <a:r>
              <a:rPr lang="en-US" sz="2000" b="1" u="sng" dirty="0">
                <a:latin typeface="Helvetica"/>
                <a:ea typeface="Helvetica"/>
                <a:cs typeface="Helvetica"/>
                <a:sym typeface="Helvetica"/>
              </a:rPr>
              <a:t>Sum</a:t>
            </a:r>
            <a:r>
              <a:rPr lang="en-US" sz="20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000" dirty="0"/>
              <a:t>all of the weighted inputs</a:t>
            </a:r>
            <a:r>
              <a:rPr lang="en-US" sz="2000" dirty="0"/>
              <a:t>.</a:t>
            </a:r>
            <a:endParaRPr sz="2000" dirty="0"/>
          </a:p>
          <a:p>
            <a:pPr marL="348245" indent="-348245" defTabSz="320385">
              <a:spcBef>
                <a:spcPts val="2250"/>
              </a:spcBef>
              <a:buSzPct val="100000"/>
              <a:buAutoNum type="arabicPeriod"/>
              <a:defRPr sz="2807"/>
            </a:pPr>
            <a:r>
              <a:rPr sz="2000" dirty="0"/>
              <a:t>Compute the output of the perceptron based on that sum passed through an activation function (e.g., the </a:t>
            </a:r>
            <a:r>
              <a:rPr sz="2000" b="1" u="sng" dirty="0">
                <a:latin typeface="Helvetica"/>
                <a:ea typeface="Helvetica"/>
                <a:cs typeface="Helvetica"/>
                <a:sym typeface="Helvetica"/>
              </a:rPr>
              <a:t>sign of the sum</a:t>
            </a:r>
            <a:r>
              <a:rPr sz="2000" dirty="0"/>
              <a:t>).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F1817CBE-2813-4E43-BE41-422C75C2C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67128"/>
            <a:ext cx="9144000" cy="146812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lide Number">
            <a:extLst>
              <a:ext uri="{FF2B5EF4-FFF2-40B4-BE49-F238E27FC236}">
                <a16:creationId xmlns:a16="http://schemas.microsoft.com/office/drawing/2014/main" id="{C6F1C174-A5DA-E046-8099-8DC638342C2D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97105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Examp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Example</a:t>
            </a:r>
          </a:p>
        </p:txBody>
      </p:sp>
      <p:pic>
        <p:nvPicPr>
          <p:cNvPr id="18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65325"/>
            <a:ext cx="9144000" cy="1468121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e.g., input 0 = 12"/>
          <p:cNvSpPr txBox="1"/>
          <p:nvPr/>
        </p:nvSpPr>
        <p:spPr>
          <a:xfrm>
            <a:off x="387761" y="1876848"/>
            <a:ext cx="1481176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406" dirty="0">
                <a:solidFill>
                  <a:schemeClr val="accent6"/>
                </a:solidFill>
              </a:rPr>
              <a:t>e.g., input 0 = 12</a:t>
            </a:r>
          </a:p>
        </p:txBody>
      </p:sp>
      <p:sp>
        <p:nvSpPr>
          <p:cNvPr id="186" name="e.g., input 1= 4"/>
          <p:cNvSpPr txBox="1"/>
          <p:nvPr/>
        </p:nvSpPr>
        <p:spPr>
          <a:xfrm>
            <a:off x="462233" y="3537926"/>
            <a:ext cx="1330493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406"/>
              <a:t>e.g., input 1= 4</a:t>
            </a:r>
          </a:p>
        </p:txBody>
      </p:sp>
      <p:sp>
        <p:nvSpPr>
          <p:cNvPr id="187" name="weight 0 = 0.5"/>
          <p:cNvSpPr txBox="1"/>
          <p:nvPr/>
        </p:nvSpPr>
        <p:spPr>
          <a:xfrm>
            <a:off x="2144886" y="2061181"/>
            <a:ext cx="1250343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406">
                <a:solidFill>
                  <a:schemeClr val="accent6"/>
                </a:solidFill>
              </a:rPr>
              <a:t>weight 0 = 0.5</a:t>
            </a:r>
          </a:p>
        </p:txBody>
      </p:sp>
      <p:sp>
        <p:nvSpPr>
          <p:cNvPr id="188" name="weight 1 = -1"/>
          <p:cNvSpPr txBox="1"/>
          <p:nvPr/>
        </p:nvSpPr>
        <p:spPr>
          <a:xfrm>
            <a:off x="2189622" y="3376729"/>
            <a:ext cx="1158972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406"/>
              <a:t>weight 1 = -1</a:t>
            </a:r>
          </a:p>
        </p:txBody>
      </p:sp>
      <p:sp>
        <p:nvSpPr>
          <p:cNvPr id="190" name="output = +1"/>
          <p:cNvSpPr txBox="1"/>
          <p:nvPr/>
        </p:nvSpPr>
        <p:spPr>
          <a:xfrm>
            <a:off x="7450024" y="3112956"/>
            <a:ext cx="1045159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406" dirty="0">
                <a:solidFill>
                  <a:schemeClr val="accent2"/>
                </a:solidFill>
              </a:rPr>
              <a:t>output = +1</a:t>
            </a:r>
          </a:p>
        </p:txBody>
      </p:sp>
      <p:sp>
        <p:nvSpPr>
          <p:cNvPr id="191" name="Input 0 * Weight 0 ⇒ 12 * 0.5 = 6"/>
          <p:cNvSpPr txBox="1"/>
          <p:nvPr/>
        </p:nvSpPr>
        <p:spPr>
          <a:xfrm>
            <a:off x="440136" y="4404204"/>
            <a:ext cx="5142691" cy="483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457200" indent="-457200">
              <a:spcBef>
                <a:spcPts val="2953"/>
              </a:spcBef>
              <a:buSzPct val="75000"/>
              <a:buFont typeface="Arial" panose="020B0604020202020204" pitchFamily="34" charset="0"/>
              <a:buChar char="•"/>
              <a:defRPr sz="3800"/>
            </a:pPr>
            <a:r>
              <a:rPr sz="2672" dirty="0">
                <a:solidFill>
                  <a:schemeClr val="accent6"/>
                </a:solidFill>
              </a:rPr>
              <a:t>Input 0 * Weight 0 ⇒ 12 * 0.5 = 6</a:t>
            </a:r>
          </a:p>
        </p:txBody>
      </p:sp>
      <p:sp>
        <p:nvSpPr>
          <p:cNvPr id="192" name="Input 1 * Weight 1 ⇒ 4 * -1 = -4"/>
          <p:cNvSpPr txBox="1"/>
          <p:nvPr/>
        </p:nvSpPr>
        <p:spPr>
          <a:xfrm>
            <a:off x="428393" y="4973297"/>
            <a:ext cx="4918270" cy="483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457200" indent="-457200">
              <a:spcBef>
                <a:spcPts val="2953"/>
              </a:spcBef>
              <a:buSzPct val="75000"/>
              <a:buFont typeface="Arial" panose="020B0604020202020204" pitchFamily="34" charset="0"/>
              <a:buChar char="•"/>
              <a:defRPr sz="3800"/>
            </a:pPr>
            <a:r>
              <a:rPr sz="2672" dirty="0">
                <a:solidFill>
                  <a:schemeClr val="accent5"/>
                </a:solidFill>
              </a:rPr>
              <a:t>Input 1 * Weight 1 ⇒ 4 * -1 = -4</a:t>
            </a:r>
          </a:p>
        </p:txBody>
      </p:sp>
      <p:sp>
        <p:nvSpPr>
          <p:cNvPr id="189" name="sum = 2"/>
          <p:cNvSpPr txBox="1"/>
          <p:nvPr/>
        </p:nvSpPr>
        <p:spPr>
          <a:xfrm>
            <a:off x="4205708" y="3637541"/>
            <a:ext cx="750206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406" dirty="0">
                <a:solidFill>
                  <a:schemeClr val="accent2"/>
                </a:solidFill>
              </a:rPr>
              <a:t>sum = 2</a:t>
            </a:r>
          </a:p>
        </p:txBody>
      </p:sp>
      <p:sp>
        <p:nvSpPr>
          <p:cNvPr id="193" name="Sum = 6 + -4 = 2"/>
          <p:cNvSpPr txBox="1"/>
          <p:nvPr/>
        </p:nvSpPr>
        <p:spPr>
          <a:xfrm>
            <a:off x="424769" y="5533174"/>
            <a:ext cx="2739533" cy="483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457200" indent="-457200">
              <a:spcBef>
                <a:spcPts val="2953"/>
              </a:spcBef>
              <a:buSzPct val="75000"/>
              <a:buFont typeface="Arial" panose="020B0604020202020204" pitchFamily="34" charset="0"/>
              <a:buChar char="•"/>
              <a:defRPr sz="3800"/>
            </a:pPr>
            <a:r>
              <a:rPr sz="2672" dirty="0">
                <a:solidFill>
                  <a:schemeClr val="accent2"/>
                </a:solidFill>
              </a:rPr>
              <a:t>Sum = 6 + -4 = 2</a:t>
            </a:r>
          </a:p>
        </p:txBody>
      </p:sp>
      <p:sp>
        <p:nvSpPr>
          <p:cNvPr id="194" name="Activation function: the sign of the sum: sign(2) = +1"/>
          <p:cNvSpPr txBox="1"/>
          <p:nvPr/>
        </p:nvSpPr>
        <p:spPr>
          <a:xfrm>
            <a:off x="416713" y="6078511"/>
            <a:ext cx="7767960" cy="483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marL="444499" indent="-444499" algn="l">
              <a:spcBef>
                <a:spcPts val="4200"/>
              </a:spcBef>
              <a:buSzPct val="75000"/>
              <a:buChar char="•"/>
              <a:defRPr sz="3800"/>
            </a:lvl1pPr>
          </a:lstStyle>
          <a:p>
            <a:r>
              <a:rPr sz="2672" dirty="0">
                <a:solidFill>
                  <a:schemeClr val="accent2"/>
                </a:solidFill>
              </a:rPr>
              <a:t>Activation function: the sign of the sum: sign(2) = +1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9FFE9C5A-5D50-4E44-B40B-9CFC399D2415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76309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 animBg="1" advAuto="0"/>
      <p:bldP spid="186" grpId="0" animBg="1" advAuto="0"/>
      <p:bldP spid="187" grpId="0" animBg="1" advAuto="0"/>
      <p:bldP spid="188" grpId="0" animBg="1" advAuto="0"/>
      <p:bldP spid="190" grpId="0" animBg="1" advAuto="0"/>
      <p:bldP spid="191" grpId="0" animBg="1" advAuto="0"/>
      <p:bldP spid="192" grpId="0" animBg="1" advAuto="0"/>
      <p:bldP spid="189" grpId="0" animBg="1"/>
      <p:bldP spid="193" grpId="0" animBg="1"/>
      <p:bldP spid="194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Examp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Example</a:t>
            </a:r>
          </a:p>
        </p:txBody>
      </p:sp>
      <p:pic>
        <p:nvPicPr>
          <p:cNvPr id="18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65325"/>
            <a:ext cx="9144000" cy="1468121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e.g., input 0 = 12"/>
          <p:cNvSpPr txBox="1"/>
          <p:nvPr/>
        </p:nvSpPr>
        <p:spPr>
          <a:xfrm>
            <a:off x="424997" y="1831131"/>
            <a:ext cx="309380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>
                <a:solidFill>
                  <a:schemeClr val="accent6"/>
                </a:solidFill>
              </a:rPr>
              <a:t>x</a:t>
            </a:r>
            <a:r>
              <a:rPr lang="en-US" baseline="-25000" dirty="0">
                <a:solidFill>
                  <a:schemeClr val="accent6"/>
                </a:solidFill>
              </a:rPr>
              <a:t>0</a:t>
            </a:r>
            <a:endParaRPr baseline="-25000" dirty="0">
              <a:solidFill>
                <a:schemeClr val="accent6"/>
              </a:solidFill>
            </a:endParaRPr>
          </a:p>
        </p:txBody>
      </p:sp>
      <p:sp>
        <p:nvSpPr>
          <p:cNvPr id="186" name="e.g., input 1= 4"/>
          <p:cNvSpPr txBox="1"/>
          <p:nvPr/>
        </p:nvSpPr>
        <p:spPr>
          <a:xfrm>
            <a:off x="424997" y="3492209"/>
            <a:ext cx="309380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>
                <a:solidFill>
                  <a:schemeClr val="accent6"/>
                </a:solidFill>
              </a:rPr>
              <a:t>x</a:t>
            </a:r>
            <a:r>
              <a:rPr lang="en-US" baseline="-25000" dirty="0">
                <a:solidFill>
                  <a:schemeClr val="accent6"/>
                </a:solidFill>
              </a:rPr>
              <a:t>1</a:t>
            </a:r>
            <a:endParaRPr baseline="-25000" dirty="0">
              <a:solidFill>
                <a:schemeClr val="accent6"/>
              </a:solidFill>
            </a:endParaRPr>
          </a:p>
        </p:txBody>
      </p:sp>
      <p:sp>
        <p:nvSpPr>
          <p:cNvPr id="187" name="weight 0 = 0.5"/>
          <p:cNvSpPr txBox="1"/>
          <p:nvPr/>
        </p:nvSpPr>
        <p:spPr>
          <a:xfrm>
            <a:off x="2422237" y="2015464"/>
            <a:ext cx="365486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w</a:t>
            </a:r>
            <a:r>
              <a:rPr baseline="-25000" dirty="0"/>
              <a:t>0</a:t>
            </a:r>
            <a:endParaRPr dirty="0"/>
          </a:p>
        </p:txBody>
      </p:sp>
      <p:sp>
        <p:nvSpPr>
          <p:cNvPr id="188" name="weight 1 = -1"/>
          <p:cNvSpPr txBox="1"/>
          <p:nvPr/>
        </p:nvSpPr>
        <p:spPr>
          <a:xfrm>
            <a:off x="2466973" y="3331012"/>
            <a:ext cx="365486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w</a:t>
            </a:r>
            <a:r>
              <a:rPr baseline="-25000" dirty="0"/>
              <a:t>1</a:t>
            </a:r>
            <a:endParaRPr dirty="0"/>
          </a:p>
        </p:txBody>
      </p:sp>
      <p:sp>
        <p:nvSpPr>
          <p:cNvPr id="190" name="output = +1"/>
          <p:cNvSpPr txBox="1"/>
          <p:nvPr/>
        </p:nvSpPr>
        <p:spPr>
          <a:xfrm>
            <a:off x="7450024" y="3067239"/>
            <a:ext cx="960199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>
                <a:solidFill>
                  <a:schemeClr val="accent2"/>
                </a:solidFill>
              </a:rPr>
              <a:t>y</a:t>
            </a:r>
            <a:r>
              <a:rPr dirty="0">
                <a:solidFill>
                  <a:schemeClr val="accent2"/>
                </a:solidFill>
              </a:rPr>
              <a:t> = </a:t>
            </a:r>
            <a:r>
              <a:rPr lang="el-GR" dirty="0">
                <a:solidFill>
                  <a:schemeClr val="accent2"/>
                </a:solidFill>
              </a:rPr>
              <a:t>σ</a:t>
            </a:r>
            <a:r>
              <a:rPr lang="en-US" dirty="0">
                <a:solidFill>
                  <a:schemeClr val="accent2"/>
                </a:solidFill>
              </a:rPr>
              <a:t>(z)</a:t>
            </a:r>
            <a:endParaRPr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1" name="Input 0 * Weight 0 ⇒ 12 * 0.5 = 6"/>
              <p:cNvSpPr txBox="1"/>
              <p:nvPr/>
            </p:nvSpPr>
            <p:spPr>
              <a:xfrm>
                <a:off x="440136" y="4404204"/>
                <a:ext cx="2209580" cy="48333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/>
              <a:p>
                <a:pPr marL="457200" indent="-457200">
                  <a:spcBef>
                    <a:spcPts val="2953"/>
                  </a:spcBef>
                  <a:buSzPct val="75000"/>
                  <a:buFont typeface="Arial" panose="020B0604020202020204" pitchFamily="34" charset="0"/>
                  <a:buChar char="•"/>
                  <a:defRPr sz="3800"/>
                </a:pPr>
                <a14:m>
                  <m:oMath xmlns:m="http://schemas.openxmlformats.org/officeDocument/2006/math">
                    <m:r>
                      <a:rPr lang="en-US" sz="2672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672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=[</m:t>
                    </m:r>
                    <m:sSub>
                      <m:sSubPr>
                        <m:ctrlPr>
                          <a:rPr lang="en-US" sz="2672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72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672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672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672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72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672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672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sz="2672" dirty="0">
                  <a:solidFill>
                    <a:schemeClr val="accent6"/>
                  </a:solidFill>
                </a:endParaRPr>
              </a:p>
            </p:txBody>
          </p:sp>
        </mc:Choice>
        <mc:Fallback>
          <p:sp>
            <p:nvSpPr>
              <p:cNvPr id="191" name="Input 0 * Weight 0 ⇒ 12 * 0.5 =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136" y="4404204"/>
                <a:ext cx="2209580" cy="483338"/>
              </a:xfrm>
              <a:prstGeom prst="rect">
                <a:avLst/>
              </a:prstGeom>
              <a:blipFill>
                <a:blip r:embed="rId3"/>
                <a:stretch>
                  <a:fillRect l="-4571" r="-4000" b="-2051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2" name="Input 1 * Weight 1 ⇒ 4 * -1 = -4"/>
              <p:cNvSpPr txBox="1"/>
              <p:nvPr/>
            </p:nvSpPr>
            <p:spPr>
              <a:xfrm>
                <a:off x="428393" y="4973297"/>
                <a:ext cx="2404762" cy="48333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/>
              <a:p>
                <a:pPr marL="457200" indent="-457200">
                  <a:spcBef>
                    <a:spcPts val="2953"/>
                  </a:spcBef>
                  <a:buSzPct val="75000"/>
                  <a:buFont typeface="Arial" panose="020B0604020202020204" pitchFamily="34" charset="0"/>
                  <a:buChar char="•"/>
                  <a:defRPr sz="3800"/>
                </a:pPr>
                <a14:m>
                  <m:oMath xmlns:m="http://schemas.openxmlformats.org/officeDocument/2006/math">
                    <m:r>
                      <a:rPr lang="ar-AE" sz="2672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ar-AE" sz="2672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=[</m:t>
                    </m:r>
                    <m:sSub>
                      <m:sSubPr>
                        <m:ctrlPr>
                          <a:rPr lang="ar-AE" sz="2672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672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ar-AE" sz="2672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ar-AE" sz="2672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ar-AE" sz="2672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672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ar-AE" sz="2672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ar-AE" sz="2672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ar-AE" sz="2672" dirty="0">
                  <a:solidFill>
                    <a:schemeClr val="accent5"/>
                  </a:solidFill>
                </a:endParaRPr>
              </a:p>
            </p:txBody>
          </p:sp>
        </mc:Choice>
        <mc:Fallback>
          <p:sp>
            <p:nvSpPr>
              <p:cNvPr id="192" name="Input 1 * Weight 1 ⇒ 4 * -1 = -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93" y="4973297"/>
                <a:ext cx="2404762" cy="483338"/>
              </a:xfrm>
              <a:prstGeom prst="rect">
                <a:avLst/>
              </a:prstGeom>
              <a:blipFill>
                <a:blip r:embed="rId4"/>
                <a:stretch>
                  <a:fillRect l="-4211" t="-12821" r="-9474" b="-3333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9" name="sum = 2"/>
          <p:cNvSpPr txBox="1"/>
          <p:nvPr/>
        </p:nvSpPr>
        <p:spPr>
          <a:xfrm>
            <a:off x="4447128" y="3593351"/>
            <a:ext cx="229230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l-GR" dirty="0">
                <a:solidFill>
                  <a:schemeClr val="accent2"/>
                </a:solidFill>
              </a:rPr>
              <a:t>Σ</a:t>
            </a:r>
            <a:endParaRPr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3" name="Sum = 6 + -4 = 2"/>
              <p:cNvSpPr txBox="1"/>
              <p:nvPr/>
            </p:nvSpPr>
            <p:spPr>
              <a:xfrm>
                <a:off x="424769" y="5521793"/>
                <a:ext cx="2518126" cy="5061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/>
              <a:p>
                <a:pPr marL="457200" indent="-457200">
                  <a:spcBef>
                    <a:spcPts val="2953"/>
                  </a:spcBef>
                  <a:buSzPct val="75000"/>
                  <a:buFont typeface="Arial" panose="020B0604020202020204" pitchFamily="34" charset="0"/>
                  <a:buChar char="•"/>
                  <a:defRPr sz="3800"/>
                </a:pPr>
                <a14:m>
                  <m:oMath xmlns:m="http://schemas.openxmlformats.org/officeDocument/2006/math">
                    <m:r>
                      <a:rPr lang="en-US" sz="2672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672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sz="2672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672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672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672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US" sz="2672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72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672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sz="2672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72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672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sz="2672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193" name="Sum = 6 + -4 =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769" y="5521793"/>
                <a:ext cx="2518126" cy="506101"/>
              </a:xfrm>
              <a:prstGeom prst="rect">
                <a:avLst/>
              </a:prstGeom>
              <a:blipFill>
                <a:blip r:embed="rId5"/>
                <a:stretch>
                  <a:fillRect l="-4000" t="-126829" b="-200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4" name="Activation function: the sign of the sum: sign(2) = +1"/>
              <p:cNvSpPr txBox="1"/>
              <p:nvPr/>
            </p:nvSpPr>
            <p:spPr>
              <a:xfrm>
                <a:off x="416713" y="6078511"/>
                <a:ext cx="2302811" cy="48333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>
                <a:lvl1pPr marL="444499" indent="-444499" algn="l">
                  <a:spcBef>
                    <a:spcPts val="4200"/>
                  </a:spcBef>
                  <a:buSzPct val="75000"/>
                  <a:buChar char="•"/>
                  <a:defRPr sz="3800"/>
                </a:lvl1pPr>
              </a:lstStyle>
              <a:p>
                <a14:m>
                  <m:oMath xmlns:m="http://schemas.openxmlformats.org/officeDocument/2006/math">
                    <m:r>
                      <a:rPr lang="en-US" sz="2672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672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72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𝑠𝑖𝑔𝑛</m:t>
                    </m:r>
                    <m:r>
                      <a:rPr lang="en-US" sz="2672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672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672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sz="2672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194" name="Activation function: the sign of the sum: sign(2) = +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713" y="6078511"/>
                <a:ext cx="2302811" cy="483338"/>
              </a:xfrm>
              <a:prstGeom prst="rect">
                <a:avLst/>
              </a:prstGeom>
              <a:blipFill>
                <a:blip r:embed="rId6"/>
                <a:stretch>
                  <a:fillRect l="-3846" r="-4396" b="-2051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lide Number">
            <a:extLst>
              <a:ext uri="{FF2B5EF4-FFF2-40B4-BE49-F238E27FC236}">
                <a16:creationId xmlns:a16="http://schemas.microsoft.com/office/drawing/2014/main" id="{AC9A04B1-55EF-0549-940C-24D58A0AFB21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121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 animBg="1" advAuto="0"/>
      <p:bldP spid="186" grpId="0" animBg="1" advAuto="0"/>
      <p:bldP spid="187" grpId="0" animBg="1" advAuto="0"/>
      <p:bldP spid="188" grpId="0" animBg="1" advAuto="0"/>
      <p:bldP spid="190" grpId="0" animBg="1" advAuto="0"/>
      <p:bldP spid="191" grpId="0" animBg="1" advAuto="0"/>
      <p:bldP spid="192" grpId="0" animBg="1" advAuto="0"/>
      <p:bldP spid="189" grpId="0" animBg="1"/>
      <p:bldP spid="193" grpId="0" animBg="1"/>
      <p:bldP spid="194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Activation Fun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Activation Function</a:t>
            </a:r>
          </a:p>
        </p:txBody>
      </p:sp>
      <p:sp>
        <p:nvSpPr>
          <p:cNvPr id="198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199" name="In biologically inspired neural networks, the activation function is usually an abstraction representing the rate of action potential firing in the cell.…"/>
          <p:cNvSpPr txBox="1">
            <a:spLocks noGrp="1"/>
          </p:cNvSpPr>
          <p:nvPr>
            <p:ph type="body" sz="half" idx="1"/>
          </p:nvPr>
        </p:nvSpPr>
        <p:spPr>
          <a:xfrm>
            <a:off x="669727" y="3745486"/>
            <a:ext cx="7804547" cy="2664112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215644" indent="-215644" defTabSz="283418">
              <a:spcBef>
                <a:spcPts val="1969"/>
              </a:spcBef>
              <a:defRPr sz="2760"/>
            </a:pPr>
            <a:r>
              <a:rPr dirty="0"/>
              <a:t>In biologically inspired neural networks, the activation function is usually an abstraction representing the rate of </a:t>
            </a:r>
            <a:r>
              <a:rPr b="1" u="sng" dirty="0">
                <a:latin typeface="Helvetica"/>
                <a:ea typeface="Helvetica"/>
                <a:cs typeface="Helvetica"/>
                <a:sym typeface="Helvetica"/>
              </a:rPr>
              <a:t>action potential</a:t>
            </a:r>
            <a:r>
              <a:rPr dirty="0"/>
              <a:t> firing in the cell.</a:t>
            </a:r>
          </a:p>
          <a:p>
            <a:pPr marL="215644" indent="-215644" defTabSz="283418">
              <a:spcBef>
                <a:spcPts val="1969"/>
              </a:spcBef>
              <a:defRPr sz="2760"/>
            </a:pPr>
            <a:r>
              <a:rPr dirty="0"/>
              <a:t>In its simplest form, this function is binary; that is, either the neuron is firing or not.</a:t>
            </a:r>
          </a:p>
          <a:p>
            <a:pPr marL="215644" indent="-215644" defTabSz="283418">
              <a:spcBef>
                <a:spcPts val="1969"/>
              </a:spcBef>
              <a:defRPr sz="2760"/>
            </a:pPr>
            <a:r>
              <a:rPr dirty="0"/>
              <a:t>Alternatively, activation functions can have a form of sigmoid function (a region of uncertainty)</a:t>
            </a:r>
          </a:p>
        </p:txBody>
      </p:sp>
      <p:pic>
        <p:nvPicPr>
          <p:cNvPr id="20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2076" y="1504132"/>
            <a:ext cx="2332647" cy="183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69325" y="1511311"/>
            <a:ext cx="2314413" cy="1822601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step function"/>
          <p:cNvSpPr txBox="1"/>
          <p:nvPr/>
        </p:nvSpPr>
        <p:spPr>
          <a:xfrm>
            <a:off x="1847669" y="3399051"/>
            <a:ext cx="1205459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406"/>
              <a:t>step function</a:t>
            </a:r>
          </a:p>
        </p:txBody>
      </p:sp>
      <p:sp>
        <p:nvSpPr>
          <p:cNvPr id="203" name="sigmoid function"/>
          <p:cNvSpPr txBox="1"/>
          <p:nvPr/>
        </p:nvSpPr>
        <p:spPr>
          <a:xfrm>
            <a:off x="4467114" y="3395408"/>
            <a:ext cx="1526060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406"/>
              <a:t>sigmoid function</a:t>
            </a:r>
          </a:p>
        </p:txBody>
      </p:sp>
      <p:sp>
        <p:nvSpPr>
          <p:cNvPr id="204" name="https://en.wikipedia.org/wiki/Activation_function"/>
          <p:cNvSpPr txBox="1"/>
          <p:nvPr/>
        </p:nvSpPr>
        <p:spPr>
          <a:xfrm>
            <a:off x="5014786" y="6494985"/>
            <a:ext cx="4075386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000" u="sng">
                <a:hlinkClick r:id=""/>
              </a:defRPr>
            </a:lvl1pPr>
          </a:lstStyle>
          <a:p>
            <a:pPr>
              <a:defRPr u="none"/>
            </a:pPr>
            <a:r>
              <a:rPr sz="1406"/>
              <a:t>https://en.wikipedia.org/wiki/Activation_function</a:t>
            </a:r>
          </a:p>
        </p:txBody>
      </p:sp>
      <p:pic>
        <p:nvPicPr>
          <p:cNvPr id="20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38391" y="2230623"/>
            <a:ext cx="1178719" cy="38397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14650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Bia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Bias</a:t>
            </a:r>
          </a:p>
        </p:txBody>
      </p:sp>
      <p:sp>
        <p:nvSpPr>
          <p:cNvPr id="208" name="Suppose, input 0 as x and input 1 as y: a point in x, y axis (0,0)…"/>
          <p:cNvSpPr txBox="1">
            <a:spLocks noGrp="1"/>
          </p:cNvSpPr>
          <p:nvPr>
            <p:ph type="body" sz="half" idx="1"/>
          </p:nvPr>
        </p:nvSpPr>
        <p:spPr>
          <a:xfrm>
            <a:off x="669727" y="4429961"/>
            <a:ext cx="7804547" cy="182082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215644" indent="-215644" defTabSz="283418">
              <a:spcBef>
                <a:spcPts val="1406"/>
              </a:spcBef>
              <a:defRPr sz="2760"/>
            </a:pPr>
            <a:r>
              <a:rPr dirty="0"/>
              <a:t>Suppose, input 0 as x and input 1 as y: a point in x, y axis (0,0)</a:t>
            </a:r>
          </a:p>
          <a:p>
            <a:pPr marL="215644" indent="-215644" defTabSz="283418">
              <a:spcBef>
                <a:spcPts val="1406"/>
              </a:spcBef>
              <a:defRPr sz="2760"/>
            </a:pPr>
            <a:r>
              <a:rPr dirty="0"/>
              <a:t>0 * weight for x = 0</a:t>
            </a:r>
          </a:p>
          <a:p>
            <a:pPr marL="215644" indent="-215644" defTabSz="283418">
              <a:spcBef>
                <a:spcPts val="1406"/>
              </a:spcBef>
              <a:defRPr sz="2760"/>
            </a:pPr>
            <a:r>
              <a:rPr dirty="0"/>
              <a:t>0 * weight for y = 0</a:t>
            </a:r>
          </a:p>
          <a:p>
            <a:pPr marL="215644" indent="-215644" defTabSz="283418">
              <a:spcBef>
                <a:spcPts val="1406"/>
              </a:spcBef>
              <a:defRPr sz="2760"/>
            </a:pPr>
            <a:r>
              <a:rPr dirty="0"/>
              <a:t>1 * weight for bias = weight for bias</a:t>
            </a:r>
            <a:endParaRPr lang="en-US" dirty="0"/>
          </a:p>
          <a:p>
            <a:pPr marL="215644" indent="-215644" defTabSz="283418">
              <a:spcBef>
                <a:spcPts val="1406"/>
              </a:spcBef>
              <a:defRPr sz="2760"/>
            </a:pPr>
            <a:r>
              <a:rPr lang="en-US" dirty="0"/>
              <a:t>Think of “</a:t>
            </a:r>
            <a:r>
              <a:rPr lang="en-US" b="1" u="sng" dirty="0"/>
              <a:t>intercept</a:t>
            </a:r>
            <a:r>
              <a:rPr lang="en-US" dirty="0"/>
              <a:t>” in linear model</a:t>
            </a:r>
            <a:endParaRPr dirty="0"/>
          </a:p>
        </p:txBody>
      </p:sp>
      <p:pic>
        <p:nvPicPr>
          <p:cNvPr id="20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9304" r="9304"/>
          <a:stretch>
            <a:fillRect/>
          </a:stretch>
        </p:blipFill>
        <p:spPr>
          <a:xfrm>
            <a:off x="3381374" y="2219864"/>
            <a:ext cx="5335419" cy="1820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4984" r="14984"/>
          <a:stretch>
            <a:fillRect/>
          </a:stretch>
        </p:blipFill>
        <p:spPr>
          <a:xfrm>
            <a:off x="427138" y="2219864"/>
            <a:ext cx="2807431" cy="1820958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726046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upervised learn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Supervised learning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6" name="NEW WEIGHT = WEIGHT + ERROR * INPUT * LEARNING CONSTANT(γr)"/>
              <p:cNvSpPr txBox="1">
                <a:spLocks noGrp="1"/>
              </p:cNvSpPr>
              <p:nvPr>
                <p:ph type="body" sz="half" idx="1"/>
              </p:nvPr>
            </p:nvSpPr>
            <p:spPr>
              <a:xfrm>
                <a:off x="669727" y="4201740"/>
                <a:ext cx="7804547" cy="2049041"/>
              </a:xfrm>
              <a:prstGeom prst="rect">
                <a:avLst/>
              </a:prstGeo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/>
                  <a:t>NEW WEIGHT = WEIGHT - LEARNING CONSTANT(</a:t>
                </a:r>
                <a:r>
                  <a:rPr lang="en-US" dirty="0" err="1">
                    <a:latin typeface="Garamond"/>
                    <a:ea typeface="Garamond"/>
                    <a:cs typeface="Garamond"/>
                    <a:sym typeface="Garamond"/>
                  </a:rPr>
                  <a:t>γ</a:t>
                </a:r>
                <a:r>
                  <a:rPr lang="en-US" baseline="-5999" dirty="0" err="1">
                    <a:latin typeface="Garamond"/>
                    <a:ea typeface="Garamond"/>
                    <a:cs typeface="Garamond"/>
                    <a:sym typeface="Garamond"/>
                  </a:rPr>
                  <a:t>r</a:t>
                </a:r>
                <a:r>
                  <a:rPr lang="en-US" dirty="0"/>
                  <a:t>) * ERROR * INPUT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ERROR = gradient of error function</a:t>
                </a: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  , measure of error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dirty="0"/>
                  <a:t> , cost function or error function</a:t>
                </a:r>
              </a:p>
              <a:p>
                <a:endParaRPr dirty="0"/>
              </a:p>
            </p:txBody>
          </p:sp>
        </mc:Choice>
        <mc:Fallback>
          <p:sp>
            <p:nvSpPr>
              <p:cNvPr id="216" name="NEW WEIGHT = WEIGHT + ERROR * INPUT * LEARNING CONSTANT(γr)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69727" y="4201740"/>
                <a:ext cx="7804547" cy="2049041"/>
              </a:xfrm>
              <a:prstGeom prst="rect">
                <a:avLst/>
              </a:prstGeom>
              <a:blipFill>
                <a:blip r:embed="rId3"/>
                <a:stretch>
                  <a:fillRect l="-325" t="-3704" b="-17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3760" y="1878211"/>
            <a:ext cx="8136481" cy="2049041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802373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2099" y="1482508"/>
            <a:ext cx="3259927" cy="4400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04391" y="1482508"/>
            <a:ext cx="3307511" cy="4400902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It is a common practice to decrease the learning rate (γr) as the optimization/learning process progresses"/>
          <p:cNvSpPr txBox="1">
            <a:spLocks noGrp="1"/>
          </p:cNvSpPr>
          <p:nvPr>
            <p:ph type="body" sz="quarter" idx="4294967295"/>
          </p:nvPr>
        </p:nvSpPr>
        <p:spPr>
          <a:xfrm>
            <a:off x="377095" y="5866207"/>
            <a:ext cx="8389811" cy="798739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281275" indent="-281275" defTabSz="369675">
              <a:spcBef>
                <a:spcPts val="2601"/>
              </a:spcBef>
              <a:defRPr sz="3239"/>
            </a:pPr>
            <a:r>
              <a:t>It is a common practice to decrease the learning rate (</a:t>
            </a:r>
            <a:r>
              <a:rPr>
                <a:latin typeface="Garamond"/>
                <a:ea typeface="Garamond"/>
                <a:cs typeface="Garamond"/>
                <a:sym typeface="Garamond"/>
              </a:rPr>
              <a:t>γ</a:t>
            </a:r>
            <a:r>
              <a:rPr baseline="-5999">
                <a:latin typeface="Garamond"/>
                <a:ea typeface="Garamond"/>
                <a:cs typeface="Garamond"/>
                <a:sym typeface="Garamond"/>
              </a:rPr>
              <a:t>r</a:t>
            </a:r>
            <a:r>
              <a:t>) as the optimization/learning process progresses</a:t>
            </a:r>
          </a:p>
        </p:txBody>
      </p:sp>
      <p:sp>
        <p:nvSpPr>
          <p:cNvPr id="226" name="Learning rate (γr)"/>
          <p:cNvSpPr txBox="1">
            <a:spLocks noGrp="1"/>
          </p:cNvSpPr>
          <p:nvPr>
            <p:ph type="title" idx="4294967295"/>
          </p:nvPr>
        </p:nvSpPr>
        <p:spPr>
          <a:xfrm>
            <a:off x="669727" y="312539"/>
            <a:ext cx="7804547" cy="995125"/>
          </a:xfrm>
          <a:prstGeom prst="rect">
            <a:avLst/>
          </a:prstGeom>
        </p:spPr>
        <p:txBody>
          <a:bodyPr/>
          <a:lstStyle/>
          <a:p>
            <a:r>
              <a:t>Learning rate (</a:t>
            </a:r>
            <a:r>
              <a:rPr>
                <a:latin typeface="Garamond"/>
                <a:ea typeface="Garamond"/>
                <a:cs typeface="Garamond"/>
                <a:sym typeface="Garamond"/>
              </a:rPr>
              <a:t>γ</a:t>
            </a:r>
            <a:r>
              <a:rPr baseline="-5999">
                <a:latin typeface="Garamond"/>
                <a:ea typeface="Garamond"/>
                <a:cs typeface="Garamond"/>
                <a:sym typeface="Garamond"/>
              </a:rPr>
              <a:t>r</a:t>
            </a:r>
            <a: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75250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NAND Gate Examp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NAND Gate Example</a:t>
            </a:r>
          </a:p>
        </p:txBody>
      </p:sp>
      <p:sp>
        <p:nvSpPr>
          <p:cNvPr id="230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231" name="input (0,0) ⇒ (-2) * 0 + (-2) * 0 + 3 = 3 ⇒ sign(3) = 1…"/>
          <p:cNvSpPr txBox="1">
            <a:spLocks noGrp="1"/>
          </p:cNvSpPr>
          <p:nvPr>
            <p:ph type="body" sz="half" idx="1"/>
          </p:nvPr>
        </p:nvSpPr>
        <p:spPr>
          <a:xfrm>
            <a:off x="669727" y="4461292"/>
            <a:ext cx="7804547" cy="1793955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184391" indent="-184391" defTabSz="242342">
              <a:spcBef>
                <a:spcPts val="1687"/>
              </a:spcBef>
              <a:defRPr sz="2359"/>
            </a:pPr>
            <a:r>
              <a:rPr dirty="0"/>
              <a:t>input (0,0) ⇒ (-2) * 0 + (-2) * 0 + 3 = 3 ⇒ sign(3) = 1</a:t>
            </a:r>
          </a:p>
          <a:p>
            <a:pPr marL="184391" indent="-184391" defTabSz="242342">
              <a:spcBef>
                <a:spcPts val="1687"/>
              </a:spcBef>
              <a:defRPr sz="2359"/>
            </a:pPr>
            <a:r>
              <a:rPr dirty="0"/>
              <a:t>input (0,1) ⇒ (-2) * 0 + (-2) * 1 + 3 = 1 ⇒ sign(1) = 1</a:t>
            </a:r>
          </a:p>
          <a:p>
            <a:pPr marL="184391" indent="-184391" defTabSz="242342">
              <a:spcBef>
                <a:spcPts val="1687"/>
              </a:spcBef>
              <a:defRPr sz="2359"/>
            </a:pPr>
            <a:r>
              <a:rPr dirty="0"/>
              <a:t>input (1,0) ⇒ (-2) * 1 + (-2) * 0 + 3 = 1 ⇒ sign(1) = 1</a:t>
            </a:r>
          </a:p>
          <a:p>
            <a:pPr marL="184391" indent="-184391" defTabSz="242342">
              <a:spcBef>
                <a:spcPts val="1687"/>
              </a:spcBef>
              <a:defRPr sz="2359"/>
            </a:pPr>
            <a:r>
              <a:rPr dirty="0"/>
              <a:t>input (1,1) ⇒ (-2) * 1 + (-2) * 1 + 3 = -1 ⇒ sign(-1) = -1</a:t>
            </a:r>
          </a:p>
        </p:txBody>
      </p:sp>
      <p:pic>
        <p:nvPicPr>
          <p:cNvPr id="23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159158"/>
            <a:ext cx="9144000" cy="1468121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weight 0 = -2"/>
          <p:cNvSpPr txBox="1"/>
          <p:nvPr/>
        </p:nvSpPr>
        <p:spPr>
          <a:xfrm rot="600000">
            <a:off x="2099946" y="2218865"/>
            <a:ext cx="1158972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406"/>
              <a:t>weight 0 = -2</a:t>
            </a:r>
          </a:p>
        </p:txBody>
      </p:sp>
      <p:sp>
        <p:nvSpPr>
          <p:cNvPr id="234" name="weight 1 = -2"/>
          <p:cNvSpPr txBox="1"/>
          <p:nvPr/>
        </p:nvSpPr>
        <p:spPr>
          <a:xfrm rot="21060000">
            <a:off x="2099946" y="2927648"/>
            <a:ext cx="1158972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406"/>
              <a:t>weight 1 = -2</a:t>
            </a:r>
          </a:p>
        </p:txBody>
      </p:sp>
      <p:sp>
        <p:nvSpPr>
          <p:cNvPr id="235" name="Line"/>
          <p:cNvSpPr/>
          <p:nvPr/>
        </p:nvSpPr>
        <p:spPr>
          <a:xfrm flipV="1">
            <a:off x="1759300" y="3265844"/>
            <a:ext cx="2048123" cy="834952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236" name="bias = 3"/>
          <p:cNvSpPr txBox="1"/>
          <p:nvPr/>
        </p:nvSpPr>
        <p:spPr>
          <a:xfrm>
            <a:off x="875175" y="3963419"/>
            <a:ext cx="740588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406"/>
              <a:t>bias = 3</a:t>
            </a:r>
          </a:p>
        </p:txBody>
      </p:sp>
      <p:sp>
        <p:nvSpPr>
          <p:cNvPr id="237" name="Michael Nielsen - Neural Networks and Deep Learning"/>
          <p:cNvSpPr txBox="1"/>
          <p:nvPr/>
        </p:nvSpPr>
        <p:spPr>
          <a:xfrm>
            <a:off x="4863184" y="6505757"/>
            <a:ext cx="4211089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spcBef>
                <a:spcPts val="4200"/>
              </a:spcBef>
              <a:defRPr sz="1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266"/>
              <a:t>Michael Nielsen - Neural Networks and Deep Learning</a:t>
            </a:r>
          </a:p>
        </p:txBody>
      </p:sp>
      <p:graphicFrame>
        <p:nvGraphicFramePr>
          <p:cNvPr id="238" name="Table"/>
          <p:cNvGraphicFramePr/>
          <p:nvPr>
            <p:extLst>
              <p:ext uri="{D42A27DB-BD31-4B8C-83A1-F6EECF244321}">
                <p14:modId xmlns:p14="http://schemas.microsoft.com/office/powerpoint/2010/main" val="1369836458"/>
              </p:ext>
            </p:extLst>
          </p:nvPr>
        </p:nvGraphicFramePr>
        <p:xfrm>
          <a:off x="6900417" y="1088958"/>
          <a:ext cx="1573857" cy="1468119"/>
        </p:xfrm>
        <a:graphic>
          <a:graphicData uri="http://schemas.openxmlformats.org/drawingml/2006/table">
            <a:tbl>
              <a:tblPr/>
              <a:tblGrid>
                <a:gridCol w="524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4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46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937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 sz="1800"/>
                    </a:p>
                  </a:txBody>
                  <a:tcPr marL="35719" marR="35719" marT="35719" marB="35719" anchor="ctr" horzOverflow="overflow">
                    <a:lnL w="12700">
                      <a:solidFill>
                        <a:srgbClr val="DCDEE0"/>
                      </a:solidFill>
                      <a:custDash>
                        <a:ds d="200000" sp="200000"/>
                      </a:custDash>
                      <a:miter lim="400000"/>
                    </a:lnL>
                    <a:lnT w="12700">
                      <a:solidFill>
                        <a:srgbClr val="DCDEE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DCDEE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800" dirty="0"/>
                        <a:t>0</a:t>
                      </a:r>
                    </a:p>
                  </a:txBody>
                  <a:tcPr marL="35719" marR="35719" marT="35719" marB="35719" anchor="ctr" horzOverflow="overflow">
                    <a:lnT w="12700">
                      <a:solidFill>
                        <a:srgbClr val="DCDEE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DCDEE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800"/>
                        <a:t>1</a:t>
                      </a:r>
                    </a:p>
                  </a:txBody>
                  <a:tcPr marL="35719" marR="35719" marT="35719" marB="35719" anchor="ctr" horzOverflow="overflow">
                    <a:lnR w="12700">
                      <a:solidFill>
                        <a:srgbClr val="DCDEE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DCDEE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DCDEE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DCD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373">
                <a:tc>
                  <a:txBody>
                    <a:bodyPr/>
                    <a:lstStyle/>
                    <a:p>
                      <a:pPr defTabSz="914400"/>
                      <a:r>
                        <a:rPr sz="1800"/>
                        <a:t>0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T w="12700">
                      <a:solidFill>
                        <a:srgbClr val="DCDEE0"/>
                      </a:solidFill>
                      <a:custDash>
                        <a:ds d="200000" sp="200000"/>
                      </a:custDash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8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T w="12700">
                      <a:solidFill>
                        <a:srgbClr val="DCDEE0"/>
                      </a:solidFill>
                      <a:custDash>
                        <a:ds d="200000" sp="200000"/>
                      </a:custDash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8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R w="12700">
                      <a:miter lim="400000"/>
                    </a:lnR>
                    <a:lnT w="12700">
                      <a:solidFill>
                        <a:srgbClr val="DCDEE0"/>
                      </a:solidFill>
                      <a:custDash>
                        <a:ds d="200000" sp="200000"/>
                      </a:custDash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373">
                <a:tc>
                  <a:txBody>
                    <a:bodyPr/>
                    <a:lstStyle/>
                    <a:p>
                      <a:pPr defTabSz="914400"/>
                      <a:r>
                        <a:rPr sz="1800"/>
                        <a:t>1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B w="12700"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8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800" dirty="0"/>
                        <a:t>-1</a:t>
                      </a:r>
                    </a:p>
                  </a:txBody>
                  <a:tcPr marL="35719" marR="35719" marT="35719" marB="35719" anchor="ctr" horzOverflow="overflow"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871272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" grpId="0" build="p" bldLvl="5" animBg="1" advAuto="0"/>
      <p:bldP spid="233" grpId="0" animBg="1" advAuto="0"/>
      <p:bldP spid="234" grpId="0" animBg="1" advAuto="0"/>
      <p:bldP spid="236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2FD4B-81B0-9340-81F1-642DBF5DC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33" y="636904"/>
            <a:ext cx="8399533" cy="1009332"/>
          </a:xfrm>
        </p:spPr>
        <p:txBody>
          <a:bodyPr>
            <a:normAutofit fontScale="90000"/>
          </a:bodyPr>
          <a:lstStyle/>
          <a:p>
            <a:r>
              <a:rPr lang="en-US" dirty="0"/>
              <a:t>In 1997, Deep Blue, IBM's supercomputer, defeats chess world champion Garry Kasparov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76519-ADE9-E64F-B8E3-547B92518D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6A3B3-5B6F-E344-A434-E187CB34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12189898-0699-B841-BABB-13621D92D9FE}" type="datetime1">
              <a:rPr lang="en-US" smtClean="0"/>
              <a:t>2/19/19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067F4C-D03C-2949-B6DF-822410140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3BFD025B-7AF8-A542-B279-7AE8D6BF1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9588" y="1670583"/>
            <a:ext cx="3775643" cy="4710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DF16046D-CBD2-3348-BA89-58C938B00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20810" y="1646236"/>
            <a:ext cx="3423602" cy="475880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45956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Network of Perceptr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Network of Perceptrons</a:t>
            </a:r>
          </a:p>
        </p:txBody>
      </p:sp>
      <p:sp>
        <p:nvSpPr>
          <p:cNvPr id="243" name="A single perceptron can only solve linearly separable problems…"/>
          <p:cNvSpPr txBox="1">
            <a:spLocks noGrp="1"/>
          </p:cNvSpPr>
          <p:nvPr>
            <p:ph type="body" sz="half" idx="1"/>
          </p:nvPr>
        </p:nvSpPr>
        <p:spPr>
          <a:xfrm>
            <a:off x="669727" y="3867993"/>
            <a:ext cx="5713361" cy="23827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6272" indent="-256272" defTabSz="336816">
              <a:spcBef>
                <a:spcPts val="2391"/>
              </a:spcBef>
              <a:defRPr sz="2952"/>
            </a:pPr>
            <a:r>
              <a:rPr sz="2000" dirty="0"/>
              <a:t>A single perceptron can only solve </a:t>
            </a:r>
            <a:r>
              <a:rPr sz="2000" u="sng" dirty="0"/>
              <a:t>linearly separable problems</a:t>
            </a:r>
          </a:p>
          <a:p>
            <a:pPr marL="256272" indent="-256272" defTabSz="336816">
              <a:spcBef>
                <a:spcPts val="2391"/>
              </a:spcBef>
              <a:defRPr sz="2952"/>
            </a:pPr>
            <a:r>
              <a:rPr sz="2000" dirty="0"/>
              <a:t>XOR is the equivalent of OR and NOT AND</a:t>
            </a:r>
          </a:p>
          <a:p>
            <a:pPr marL="256272" indent="-256272" defTabSz="336816">
              <a:spcBef>
                <a:spcPts val="2391"/>
              </a:spcBef>
              <a:defRPr sz="2952"/>
            </a:pPr>
            <a:r>
              <a:rPr sz="2000" dirty="0"/>
              <a:t>However, if one perceptron can solve OR and one perceptron can solve NOT AND, then two </a:t>
            </a:r>
            <a:r>
              <a:rPr sz="2000" dirty="0" err="1"/>
              <a:t>perceptrons</a:t>
            </a:r>
            <a:r>
              <a:rPr sz="2000" dirty="0"/>
              <a:t> combined can solve XOR</a:t>
            </a:r>
          </a:p>
        </p:txBody>
      </p:sp>
      <p:pic>
        <p:nvPicPr>
          <p:cNvPr id="2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3166" y="1869130"/>
            <a:ext cx="5326481" cy="1518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55857" r="4443"/>
          <a:stretch>
            <a:fillRect/>
          </a:stretch>
        </p:blipFill>
        <p:spPr>
          <a:xfrm>
            <a:off x="6703753" y="3366771"/>
            <a:ext cx="1954474" cy="1356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27258" r="37940"/>
          <a:stretch>
            <a:fillRect/>
          </a:stretch>
        </p:blipFill>
        <p:spPr>
          <a:xfrm>
            <a:off x="6446256" y="4971221"/>
            <a:ext cx="2201821" cy="1356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7058" r="52582"/>
          <a:stretch>
            <a:fillRect/>
          </a:stretch>
        </p:blipFill>
        <p:spPr>
          <a:xfrm>
            <a:off x="6687569" y="1755520"/>
            <a:ext cx="1986984" cy="135661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612056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Network of Perceptr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Network of Perceptrons</a:t>
            </a:r>
          </a:p>
        </p:txBody>
      </p:sp>
      <p:sp>
        <p:nvSpPr>
          <p:cNvPr id="253" name="The first layer of perceptrons is making three very simple decisions…"/>
          <p:cNvSpPr txBox="1">
            <a:spLocks noGrp="1"/>
          </p:cNvSpPr>
          <p:nvPr>
            <p:ph type="body" sz="half" idx="1"/>
          </p:nvPr>
        </p:nvSpPr>
        <p:spPr>
          <a:xfrm>
            <a:off x="669727" y="3960246"/>
            <a:ext cx="7804547" cy="2290535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200017" indent="-200017" defTabSz="262880">
              <a:spcBef>
                <a:spcPts val="1828"/>
              </a:spcBef>
              <a:defRPr sz="2304"/>
            </a:pPr>
            <a:r>
              <a:t>The first layer of perceptrons is making three very simple decisions</a:t>
            </a:r>
          </a:p>
          <a:p>
            <a:pPr marL="200017" indent="-200017" defTabSz="262880">
              <a:spcBef>
                <a:spcPts val="1828"/>
              </a:spcBef>
              <a:defRPr sz="2304"/>
            </a:pPr>
            <a:r>
              <a:t>The second layer can make a decision at a more complex and more abstract level than perceptrons in the first layer</a:t>
            </a:r>
          </a:p>
          <a:p>
            <a:pPr marL="200017" indent="-200017" defTabSz="262880">
              <a:spcBef>
                <a:spcPts val="1828"/>
              </a:spcBef>
              <a:defRPr sz="2304"/>
            </a:pPr>
            <a:r>
              <a:t>Even more complex decisions can be made by the perceptron in the third layer</a:t>
            </a:r>
          </a:p>
          <a:p>
            <a:pPr marL="200017" indent="-200017" defTabSz="262880">
              <a:spcBef>
                <a:spcPts val="1828"/>
              </a:spcBef>
              <a:defRPr sz="2304"/>
            </a:pPr>
            <a:r>
              <a:t>In this way, a many-layer network of perceptrons can engage in sophisticated decision making</a:t>
            </a:r>
          </a:p>
        </p:txBody>
      </p:sp>
      <p:pic>
        <p:nvPicPr>
          <p:cNvPr id="25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0985" y="1953334"/>
            <a:ext cx="4822031" cy="1884165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751658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lightly more complex example.."/>
          <p:cNvSpPr txBox="1">
            <a:spLocks noGrp="1"/>
          </p:cNvSpPr>
          <p:nvPr>
            <p:ph type="title" idx="4294967295"/>
          </p:nvPr>
        </p:nvSpPr>
        <p:spPr>
          <a:xfrm>
            <a:off x="669727" y="469338"/>
            <a:ext cx="7804547" cy="574365"/>
          </a:xfrm>
          <a:prstGeom prst="rect">
            <a:avLst/>
          </a:prstGeom>
        </p:spPr>
        <p:txBody>
          <a:bodyPr>
            <a:noAutofit/>
          </a:bodyPr>
          <a:lstStyle>
            <a:lvl1pPr defTabSz="432308">
              <a:defRPr sz="5920"/>
            </a:lvl1pPr>
          </a:lstStyle>
          <a:p>
            <a:r>
              <a:rPr sz="3200" dirty="0"/>
              <a:t>Slightly more complex example..</a:t>
            </a:r>
          </a:p>
        </p:txBody>
      </p:sp>
      <p:sp>
        <p:nvSpPr>
          <p:cNvPr id="262" name="https://pjdelta.wordpress.com/2014/02/10/artificial-neural-network-an-overview/"/>
          <p:cNvSpPr txBox="1"/>
          <p:nvPr/>
        </p:nvSpPr>
        <p:spPr>
          <a:xfrm>
            <a:off x="2892277" y="6470931"/>
            <a:ext cx="6149120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266"/>
              <a:t>https://pjdelta.wordpress.com/2014/02/10/artificial-neural-network-an-overview/</a:t>
            </a:r>
          </a:p>
        </p:txBody>
      </p:sp>
      <p:pic>
        <p:nvPicPr>
          <p:cNvPr id="26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06424" y="5753695"/>
            <a:ext cx="3930981" cy="456630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Error function (sum of squared residuals):"/>
          <p:cNvSpPr txBox="1"/>
          <p:nvPr/>
        </p:nvSpPr>
        <p:spPr>
          <a:xfrm>
            <a:off x="306595" y="5810681"/>
            <a:ext cx="4595810" cy="342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5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758"/>
              <a:t>Error function (sum of squared residuals):</a:t>
            </a:r>
          </a:p>
        </p:txBody>
      </p:sp>
      <p:sp>
        <p:nvSpPr>
          <p:cNvPr id="265" name="Hidden layer"/>
          <p:cNvSpPr txBox="1"/>
          <p:nvPr/>
        </p:nvSpPr>
        <p:spPr>
          <a:xfrm>
            <a:off x="3095957" y="1458601"/>
            <a:ext cx="1157369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406" dirty="0"/>
              <a:t>Hidden layer</a:t>
            </a:r>
          </a:p>
        </p:txBody>
      </p:sp>
      <p:sp>
        <p:nvSpPr>
          <p:cNvPr id="266" name="Input layer"/>
          <p:cNvSpPr txBox="1"/>
          <p:nvPr/>
        </p:nvSpPr>
        <p:spPr>
          <a:xfrm>
            <a:off x="1089571" y="1446028"/>
            <a:ext cx="985847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406" dirty="0"/>
              <a:t>Input layer</a:t>
            </a:r>
          </a:p>
        </p:txBody>
      </p:sp>
      <p:sp>
        <p:nvSpPr>
          <p:cNvPr id="267" name="Output layer"/>
          <p:cNvSpPr txBox="1"/>
          <p:nvPr/>
        </p:nvSpPr>
        <p:spPr>
          <a:xfrm>
            <a:off x="6244294" y="1458601"/>
            <a:ext cx="1134927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406" dirty="0"/>
              <a:t>Output layer</a:t>
            </a:r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8F43AD81-AB23-C04E-96AB-E9593F539C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4989" y="1733142"/>
            <a:ext cx="6949440" cy="36880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08061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7867" y="685800"/>
            <a:ext cx="8129016" cy="5486906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Repeat Step 3 to Step 4 until results of weightings converge"/>
          <p:cNvSpPr txBox="1"/>
          <p:nvPr/>
        </p:nvSpPr>
        <p:spPr>
          <a:xfrm>
            <a:off x="713720" y="6371751"/>
            <a:ext cx="7787389" cy="39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109"/>
              <a:t>Repeat Step 3 to Step 4 until results of weightings converge</a:t>
            </a:r>
          </a:p>
        </p:txBody>
      </p:sp>
    </p:spTree>
    <p:extLst>
      <p:ext uri="{BB962C8B-B14F-4D97-AF65-F5344CB8AC3E}">
        <p14:creationId xmlns:p14="http://schemas.microsoft.com/office/powerpoint/2010/main" val="212772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6655" y="531059"/>
            <a:ext cx="2679041" cy="748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6655" y="1413090"/>
            <a:ext cx="2679042" cy="748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67486" y="654795"/>
            <a:ext cx="1847041" cy="748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04898" y="2560036"/>
            <a:ext cx="5734204" cy="4223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71236" y="1660244"/>
            <a:ext cx="3039540" cy="264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73831" y="2161891"/>
            <a:ext cx="4796339" cy="264914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Line"/>
          <p:cNvSpPr/>
          <p:nvPr/>
        </p:nvSpPr>
        <p:spPr>
          <a:xfrm flipH="1" flipV="1">
            <a:off x="5841444" y="2468165"/>
            <a:ext cx="1542579" cy="60929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283" name="k refers next layer i+1"/>
          <p:cNvSpPr txBox="1"/>
          <p:nvPr/>
        </p:nvSpPr>
        <p:spPr>
          <a:xfrm>
            <a:off x="7399543" y="3051948"/>
            <a:ext cx="155170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125"/>
              <a:t>k refers next layer i+1</a:t>
            </a:r>
          </a:p>
        </p:txBody>
      </p:sp>
    </p:spTree>
    <p:extLst>
      <p:ext uri="{BB962C8B-B14F-4D97-AF65-F5344CB8AC3E}">
        <p14:creationId xmlns:p14="http://schemas.microsoft.com/office/powerpoint/2010/main" val="1338293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138" y="1404670"/>
            <a:ext cx="8499724" cy="3943171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https://pjdelta.wordpress.com/2014/03/03/artificial-neural-network-examples/"/>
          <p:cNvSpPr txBox="1"/>
          <p:nvPr/>
        </p:nvSpPr>
        <p:spPr>
          <a:xfrm>
            <a:off x="3106903" y="6488077"/>
            <a:ext cx="5950348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266" dirty="0"/>
              <a:t>https://</a:t>
            </a:r>
            <a:r>
              <a:rPr sz="1266" dirty="0" err="1"/>
              <a:t>pjdelta.wordpress.com</a:t>
            </a:r>
            <a:r>
              <a:rPr sz="1266" dirty="0"/>
              <a:t>/2014/03/03/artificial-neural-network-examples/</a:t>
            </a:r>
          </a:p>
        </p:txBody>
      </p:sp>
    </p:spTree>
    <p:extLst>
      <p:ext uri="{BB962C8B-B14F-4D97-AF65-F5344CB8AC3E}">
        <p14:creationId xmlns:p14="http://schemas.microsoft.com/office/powerpoint/2010/main" val="39078699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What’s Deep Learning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What’s Deep Learning?</a:t>
            </a:r>
          </a:p>
        </p:txBody>
      </p:sp>
      <p:sp>
        <p:nvSpPr>
          <p:cNvPr id="290" name="Basically a rebranding of neural networks…"/>
          <p:cNvSpPr txBox="1">
            <a:spLocks noGrp="1"/>
          </p:cNvSpPr>
          <p:nvPr>
            <p:ph type="body" idx="1"/>
          </p:nvPr>
        </p:nvSpPr>
        <p:spPr>
          <a:xfrm>
            <a:off x="669727" y="1830586"/>
            <a:ext cx="7804547" cy="4076368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218770" indent="-218770" defTabSz="287526">
              <a:spcBef>
                <a:spcPts val="2039"/>
              </a:spcBef>
              <a:defRPr sz="2520"/>
            </a:pPr>
            <a:r>
              <a:rPr lang="en-US" dirty="0"/>
              <a:t>TL;DR: </a:t>
            </a:r>
            <a:r>
              <a:rPr dirty="0"/>
              <a:t>Basically a rebranding of neural networks</a:t>
            </a:r>
          </a:p>
          <a:p>
            <a:pPr marL="218770" indent="-218770" defTabSz="287526">
              <a:spcBef>
                <a:spcPts val="2039"/>
              </a:spcBef>
              <a:defRPr sz="2520"/>
            </a:pPr>
            <a:r>
              <a:rPr dirty="0"/>
              <a:t>Networks with m</a:t>
            </a:r>
            <a:r>
              <a:rPr lang="en-US" dirty="0"/>
              <a:t>ulti</a:t>
            </a:r>
            <a:r>
              <a:rPr dirty="0"/>
              <a:t>-layer structure - two or more hidden layers - are called deep neural networks</a:t>
            </a:r>
          </a:p>
          <a:p>
            <a:pPr marL="218770" indent="-218770" defTabSz="287526">
              <a:spcBef>
                <a:spcPts val="2039"/>
              </a:spcBef>
              <a:defRPr sz="2520"/>
            </a:pPr>
            <a:r>
              <a:rPr dirty="0"/>
              <a:t>Use learning algorithms so that the network can automatically learn the weights and biases</a:t>
            </a:r>
          </a:p>
          <a:p>
            <a:pPr marL="218770" indent="-218770" defTabSz="287526">
              <a:spcBef>
                <a:spcPts val="2039"/>
              </a:spcBef>
              <a:defRPr sz="2520"/>
            </a:pPr>
            <a:r>
              <a:rPr dirty="0"/>
              <a:t>Stochastic gradient descent (SGD) and back-propagation to train deep networks (since 80s and 90s)</a:t>
            </a:r>
          </a:p>
          <a:p>
            <a:pPr marL="218770" indent="-218770" defTabSz="287526">
              <a:spcBef>
                <a:spcPts val="2039"/>
              </a:spcBef>
              <a:defRPr sz="2520"/>
            </a:pPr>
            <a:r>
              <a:rPr dirty="0"/>
              <a:t>People now routinely train networks with </a:t>
            </a:r>
            <a:r>
              <a:rPr lang="en-US" dirty="0"/>
              <a:t>&gt;</a:t>
            </a:r>
            <a:r>
              <a:rPr dirty="0"/>
              <a:t>10 hidden layers</a:t>
            </a:r>
          </a:p>
          <a:p>
            <a:pPr marL="218770" indent="-218770" defTabSz="287526">
              <a:spcBef>
                <a:spcPts val="2039"/>
              </a:spcBef>
              <a:defRPr sz="2520"/>
            </a:pPr>
            <a:r>
              <a:rPr dirty="0"/>
              <a:t>Perform far better on many problems than shallow neural networks, i.e., networks with just a single hidden layer</a:t>
            </a:r>
          </a:p>
        </p:txBody>
      </p:sp>
      <p:sp>
        <p:nvSpPr>
          <p:cNvPr id="293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380761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everal Key Concepts in Deep Learning"/>
          <p:cNvSpPr txBox="1">
            <a:spLocks noGrp="1"/>
          </p:cNvSpPr>
          <p:nvPr>
            <p:ph type="title"/>
          </p:nvPr>
        </p:nvSpPr>
        <p:spPr>
          <a:xfrm>
            <a:off x="453154" y="630870"/>
            <a:ext cx="8439993" cy="100933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rPr sz="4000" dirty="0"/>
              <a:t>Several Key Concepts in Deep Learning</a:t>
            </a:r>
          </a:p>
        </p:txBody>
      </p:sp>
      <p:sp>
        <p:nvSpPr>
          <p:cNvPr id="312" name="Back-propagation: a method to optimize weight. It calculates the gradient of a loss function and updates the weights that minimize the loss function.…"/>
          <p:cNvSpPr txBox="1">
            <a:spLocks noGrp="1"/>
          </p:cNvSpPr>
          <p:nvPr>
            <p:ph type="body" idx="1"/>
          </p:nvPr>
        </p:nvSpPr>
        <p:spPr>
          <a:xfrm>
            <a:off x="628649" y="1825624"/>
            <a:ext cx="6047279" cy="459945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5024" indent="-275024" defTabSz="361460">
              <a:spcBef>
                <a:spcPts val="2531"/>
              </a:spcBef>
              <a:defRPr sz="3168"/>
            </a:pPr>
            <a:r>
              <a:rPr sz="2000" b="1" dirty="0">
                <a:latin typeface="Helvetica"/>
                <a:ea typeface="Helvetica"/>
                <a:cs typeface="Helvetica"/>
                <a:sym typeface="Helvetica"/>
              </a:rPr>
              <a:t>Back-propagation</a:t>
            </a:r>
            <a:r>
              <a:rPr sz="2000" dirty="0"/>
              <a:t>: a method to optimize weight. It calculates the gradient of a loss function and updates the weights that minimize the loss function.</a:t>
            </a:r>
          </a:p>
          <a:p>
            <a:pPr marL="275024" indent="-275024" defTabSz="361460">
              <a:spcBef>
                <a:spcPts val="2531"/>
              </a:spcBef>
              <a:defRPr sz="3168"/>
            </a:pPr>
            <a:r>
              <a:rPr sz="2000" b="1" dirty="0">
                <a:latin typeface="Helvetica"/>
                <a:ea typeface="Helvetica"/>
                <a:cs typeface="Helvetica"/>
                <a:sym typeface="Helvetica"/>
              </a:rPr>
              <a:t>Convolutional layer</a:t>
            </a:r>
            <a:r>
              <a:rPr sz="2000" dirty="0"/>
              <a:t>: a layer used in image and video processing. Each individual neuron look at small portions of the input image, called receptive fields. They are tiled in such a way that they overlap to obtain a better representation of the original image.</a:t>
            </a:r>
          </a:p>
          <a:p>
            <a:pPr marL="275024" indent="-275024" defTabSz="361460">
              <a:spcBef>
                <a:spcPts val="2531"/>
              </a:spcBef>
              <a:defRPr sz="3168"/>
            </a:pPr>
            <a:r>
              <a:rPr sz="2000" b="1" dirty="0">
                <a:latin typeface="Helvetica"/>
                <a:ea typeface="Helvetica"/>
                <a:cs typeface="Helvetica"/>
                <a:sym typeface="Helvetica"/>
              </a:rPr>
              <a:t>Dropouts</a:t>
            </a:r>
            <a:r>
              <a:rPr sz="2000" dirty="0"/>
              <a:t>: a method used to prevent overfitting. Individual nodes are "dropped out" of the net with probability p.</a:t>
            </a:r>
          </a:p>
        </p:txBody>
      </p:sp>
      <p:sp>
        <p:nvSpPr>
          <p:cNvPr id="314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pic>
        <p:nvPicPr>
          <p:cNvPr id="3" name="Picture 2" descr="A close up of a logo&#13;&#10;&#13;&#10;Description automatically generated">
            <a:extLst>
              <a:ext uri="{FF2B5EF4-FFF2-40B4-BE49-F238E27FC236}">
                <a16:creationId xmlns:a16="http://schemas.microsoft.com/office/drawing/2014/main" id="{2D5D6785-B37B-5244-84E3-03FACF61B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747" y="2681007"/>
            <a:ext cx="2057400" cy="23386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6FA19B-11F3-F243-B283-BB6B92A11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346" y="5019671"/>
            <a:ext cx="2333801" cy="135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1609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Cavea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Caveats</a:t>
            </a:r>
          </a:p>
        </p:txBody>
      </p:sp>
      <p:sp>
        <p:nvSpPr>
          <p:cNvPr id="350" name="Requires lots of training data…"/>
          <p:cNvSpPr txBox="1">
            <a:spLocks noGrp="1"/>
          </p:cNvSpPr>
          <p:nvPr>
            <p:ph type="body" idx="1"/>
          </p:nvPr>
        </p:nvSpPr>
        <p:spPr>
          <a:xfrm>
            <a:off x="368517" y="1616451"/>
            <a:ext cx="8406967" cy="485739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196892" indent="-196892" defTabSz="258772">
              <a:spcBef>
                <a:spcPts val="1828"/>
              </a:spcBef>
              <a:defRPr sz="2268"/>
            </a:pPr>
            <a:r>
              <a:rPr sz="1800" dirty="0"/>
              <a:t>Requires </a:t>
            </a:r>
            <a:r>
              <a:rPr sz="1800" u="sng" dirty="0">
                <a:latin typeface="Helvetica"/>
                <a:ea typeface="Helvetica"/>
                <a:cs typeface="Helvetica"/>
                <a:sym typeface="Helvetica"/>
              </a:rPr>
              <a:t>lots of</a:t>
            </a:r>
            <a:r>
              <a:rPr sz="1800" u="sng" dirty="0"/>
              <a:t> training data</a:t>
            </a:r>
          </a:p>
          <a:p>
            <a:pPr marL="196892" indent="-196892" defTabSz="258772">
              <a:spcBef>
                <a:spcPts val="1828"/>
              </a:spcBef>
              <a:defRPr sz="2268"/>
            </a:pPr>
            <a:r>
              <a:rPr sz="1800" dirty="0"/>
              <a:t>Designing and optimizing a “net” is hard (</a:t>
            </a:r>
            <a:r>
              <a:rPr lang="en-US" sz="1800" u="sng" dirty="0"/>
              <a:t>lots of </a:t>
            </a:r>
            <a:r>
              <a:rPr sz="1800" u="sng" dirty="0"/>
              <a:t>parameters</a:t>
            </a:r>
            <a:r>
              <a:rPr sz="1800" dirty="0"/>
              <a:t>)</a:t>
            </a:r>
          </a:p>
          <a:p>
            <a:pPr marL="196892" indent="-196892" defTabSz="258772">
              <a:spcBef>
                <a:spcPts val="1828"/>
              </a:spcBef>
              <a:defRPr sz="2268"/>
            </a:pPr>
            <a:r>
              <a:rPr sz="1800" dirty="0"/>
              <a:t>Blackbox approach: </a:t>
            </a:r>
            <a:r>
              <a:rPr lang="en-US" sz="1800" dirty="0"/>
              <a:t>(arguably) </a:t>
            </a:r>
            <a:r>
              <a:rPr sz="1800" u="sng" dirty="0">
                <a:latin typeface="Helvetica"/>
                <a:ea typeface="Helvetica"/>
                <a:cs typeface="Helvetica"/>
                <a:sym typeface="Helvetica"/>
              </a:rPr>
              <a:t>hard to interpret</a:t>
            </a:r>
            <a:r>
              <a:rPr sz="1800" dirty="0">
                <a:latin typeface="Helvetica"/>
                <a:ea typeface="Helvetica"/>
                <a:cs typeface="Helvetica"/>
                <a:sym typeface="Helvetica"/>
              </a:rPr>
              <a:t> results</a:t>
            </a:r>
          </a:p>
          <a:p>
            <a:pPr marL="196892" indent="-196892" defTabSz="258772">
              <a:spcBef>
                <a:spcPts val="1828"/>
              </a:spcBef>
              <a:defRPr sz="2268"/>
            </a:pPr>
            <a:r>
              <a:rPr sz="1800" dirty="0"/>
              <a:t>Consensus: the performance improvement from adding additional hidden layers (i.e., second or third, etc.) is very small. </a:t>
            </a:r>
            <a:r>
              <a:rPr sz="1800" u="sng" dirty="0">
                <a:latin typeface="Helvetica"/>
                <a:ea typeface="Helvetica"/>
                <a:cs typeface="Helvetica"/>
                <a:sym typeface="Helvetica"/>
              </a:rPr>
              <a:t>One hidden layer is sufficient for the large majority of problems</a:t>
            </a:r>
          </a:p>
          <a:p>
            <a:pPr marL="196892" indent="-196892" defTabSz="258772">
              <a:spcBef>
                <a:spcPts val="1828"/>
              </a:spcBef>
              <a:defRPr sz="2268"/>
            </a:pPr>
            <a:r>
              <a:rPr sz="1800" dirty="0"/>
              <a:t>So what about size of the hidden layer(s)? How many neurons? There are some empirically-derived rules-of-thumb, of these, the most commonly relied on is </a:t>
            </a:r>
            <a:r>
              <a:rPr sz="1800" u="sng" dirty="0"/>
              <a:t>'</a:t>
            </a:r>
            <a:r>
              <a:rPr sz="1800" u="sng" dirty="0">
                <a:latin typeface="Helvetica"/>
                <a:ea typeface="Helvetica"/>
                <a:cs typeface="Helvetica"/>
                <a:sym typeface="Helvetica"/>
              </a:rPr>
              <a:t>the optimal size of the hidden layer is usually between the size of the input and size of the output layers</a:t>
            </a:r>
            <a:r>
              <a:rPr sz="1800" dirty="0"/>
              <a:t>’</a:t>
            </a:r>
          </a:p>
          <a:p>
            <a:pPr marL="196892" indent="-196892" defTabSz="258772">
              <a:spcBef>
                <a:spcPts val="1828"/>
              </a:spcBef>
              <a:defRPr sz="2268"/>
            </a:pPr>
            <a:r>
              <a:rPr sz="1800" dirty="0"/>
              <a:t>Jeff Heaton, author of Introduction to Neural Networks in Java offers a few more. </a:t>
            </a:r>
            <a:r>
              <a:rPr sz="1800" dirty="0">
                <a:latin typeface="Helvetica"/>
                <a:ea typeface="Helvetica"/>
                <a:cs typeface="Helvetica"/>
                <a:sym typeface="Helvetica"/>
              </a:rPr>
              <a:t>“In sum, for most problems, one could probably get decent performance (even without a second optimization step) by setting the hidden layer configuration using just two rules: (</a:t>
            </a:r>
            <a:r>
              <a:rPr sz="1800" dirty="0" err="1">
                <a:latin typeface="Helvetica"/>
                <a:ea typeface="Helvetica"/>
                <a:cs typeface="Helvetica"/>
                <a:sym typeface="Helvetica"/>
              </a:rPr>
              <a:t>i</a:t>
            </a:r>
            <a:r>
              <a:rPr sz="1800" dirty="0">
                <a:latin typeface="Helvetica"/>
                <a:ea typeface="Helvetica"/>
                <a:cs typeface="Helvetica"/>
                <a:sym typeface="Helvetica"/>
              </a:rPr>
              <a:t>) </a:t>
            </a:r>
            <a:r>
              <a:rPr sz="1800" u="sng" dirty="0">
                <a:latin typeface="Helvetica"/>
                <a:ea typeface="Helvetica"/>
                <a:cs typeface="Helvetica"/>
                <a:sym typeface="Helvetica"/>
              </a:rPr>
              <a:t>number of hidden layers equals one</a:t>
            </a:r>
            <a:r>
              <a:rPr sz="1800" dirty="0">
                <a:latin typeface="Helvetica"/>
                <a:ea typeface="Helvetica"/>
                <a:cs typeface="Helvetica"/>
                <a:sym typeface="Helvetica"/>
              </a:rPr>
              <a:t>; and (ii) the number of neurons in that layer is the </a:t>
            </a:r>
            <a:r>
              <a:rPr sz="1800" u="sng" dirty="0">
                <a:latin typeface="Helvetica"/>
                <a:ea typeface="Helvetica"/>
                <a:cs typeface="Helvetica"/>
                <a:sym typeface="Helvetica"/>
              </a:rPr>
              <a:t>mean of the neurons in the input and output layers.</a:t>
            </a:r>
            <a:r>
              <a:rPr sz="1800" dirty="0">
                <a:latin typeface="Helvetica"/>
                <a:ea typeface="Helvetica"/>
                <a:cs typeface="Helvetica"/>
                <a:sym typeface="Helvetica"/>
              </a:rPr>
              <a:t>”</a:t>
            </a:r>
          </a:p>
        </p:txBody>
      </p:sp>
      <p:sp>
        <p:nvSpPr>
          <p:cNvPr id="351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869443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uggested reading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Suggested readings</a:t>
            </a:r>
          </a:p>
        </p:txBody>
      </p:sp>
      <p:sp>
        <p:nvSpPr>
          <p:cNvPr id="355" name="Free online book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361460">
              <a:spcBef>
                <a:spcPts val="2531"/>
              </a:spcBef>
              <a:buNone/>
              <a:defRPr sz="3168" b="1" u="sng"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/>
              <a:t>Free online books</a:t>
            </a:r>
          </a:p>
          <a:p>
            <a:pPr marL="275024" indent="-275024" defTabSz="361460">
              <a:spcBef>
                <a:spcPts val="2531"/>
              </a:spcBef>
              <a:defRPr sz="3168"/>
            </a:pPr>
            <a:r>
              <a:rPr sz="2000" dirty="0"/>
              <a:t>The Nature of Code by Daniel </a:t>
            </a:r>
            <a:r>
              <a:rPr sz="2000" dirty="0" err="1"/>
              <a:t>Shiffman</a:t>
            </a:r>
            <a:r>
              <a:rPr sz="2000" dirty="0"/>
              <a:t>- 10. Neural Networks (easy to read): </a:t>
            </a:r>
            <a:r>
              <a:rPr sz="2000" dirty="0">
                <a:hlinkClick r:id="rId2"/>
              </a:rPr>
              <a:t>http://natureofcode.com/book/chapter-10-neural-networks/</a:t>
            </a:r>
          </a:p>
          <a:p>
            <a:pPr marL="275024" indent="-275024" defTabSz="361460">
              <a:spcBef>
                <a:spcPts val="2531"/>
              </a:spcBef>
              <a:defRPr sz="3168"/>
            </a:pPr>
            <a:r>
              <a:rPr sz="2000" dirty="0"/>
              <a:t>Neural Networks and Deep Learning by Michael Nielsen: </a:t>
            </a:r>
            <a:r>
              <a:rPr sz="2000" dirty="0">
                <a:hlinkClick r:id="rId3"/>
              </a:rPr>
              <a:t>http://neuralnetworksanddeeplearning.com/index.html</a:t>
            </a:r>
          </a:p>
          <a:p>
            <a:pPr marL="0" indent="0" defTabSz="361460">
              <a:spcBef>
                <a:spcPts val="2531"/>
              </a:spcBef>
              <a:buNone/>
              <a:defRPr sz="3168" b="1" u="sng"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/>
              <a:t>Review articles</a:t>
            </a:r>
          </a:p>
          <a:p>
            <a:pPr marL="275024" indent="-275024" defTabSz="361460">
              <a:spcBef>
                <a:spcPts val="2531"/>
              </a:spcBef>
              <a:defRPr sz="3168"/>
            </a:pPr>
            <a:r>
              <a:rPr sz="2000" dirty="0"/>
              <a:t>Yann </a:t>
            </a:r>
            <a:r>
              <a:rPr sz="2000" dirty="0" err="1"/>
              <a:t>LeCun</a:t>
            </a:r>
            <a:r>
              <a:rPr sz="2000" dirty="0"/>
              <a:t>, </a:t>
            </a:r>
            <a:r>
              <a:rPr sz="2000" dirty="0" err="1"/>
              <a:t>Yoshua</a:t>
            </a:r>
            <a:r>
              <a:rPr sz="2000" dirty="0"/>
              <a:t> </a:t>
            </a:r>
            <a:r>
              <a:rPr sz="2000" dirty="0" err="1"/>
              <a:t>Bengio</a:t>
            </a:r>
            <a:r>
              <a:rPr sz="2000" dirty="0"/>
              <a:t>, Geoffrey Hinton. </a:t>
            </a:r>
            <a:r>
              <a:rPr sz="2000" b="1" dirty="0">
                <a:latin typeface="Helvetica"/>
                <a:ea typeface="Helvetica"/>
                <a:cs typeface="Helvetica"/>
                <a:sym typeface="Helvetica"/>
              </a:rPr>
              <a:t>Deep learning</a:t>
            </a:r>
            <a:r>
              <a:rPr sz="2000" dirty="0"/>
              <a:t>. Nature 521, 436–444 (28 May 2015)</a:t>
            </a:r>
          </a:p>
        </p:txBody>
      </p:sp>
      <p:sp>
        <p:nvSpPr>
          <p:cNvPr id="356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804713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Mainly from brute force computing power…"/>
          <p:cNvSpPr txBox="1">
            <a:spLocks noGrp="1"/>
          </p:cNvSpPr>
          <p:nvPr>
            <p:ph type="body" idx="4294967295"/>
          </p:nvPr>
        </p:nvSpPr>
        <p:spPr>
          <a:xfrm>
            <a:off x="669727" y="1208730"/>
            <a:ext cx="3902273" cy="4440541"/>
          </a:xfrm>
          <a:prstGeom prst="rect">
            <a:avLst/>
          </a:prstGeom>
        </p:spPr>
        <p:txBody>
          <a:bodyPr anchor="ctr"/>
          <a:lstStyle/>
          <a:p>
            <a:r>
              <a:rPr dirty="0"/>
              <a:t>Mainly from 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brute force</a:t>
            </a:r>
            <a:r>
              <a:rPr dirty="0"/>
              <a:t> computing power</a:t>
            </a:r>
            <a:endParaRPr lang="en-US" dirty="0"/>
          </a:p>
          <a:p>
            <a:endParaRPr dirty="0"/>
          </a:p>
          <a:p>
            <a:r>
              <a:rPr dirty="0"/>
              <a:t>It was capable of evaluating 200 million positions per second</a:t>
            </a:r>
            <a:endParaRPr lang="en-US" dirty="0"/>
          </a:p>
          <a:p>
            <a:endParaRPr dirty="0"/>
          </a:p>
          <a:p>
            <a:r>
              <a:rPr dirty="0"/>
              <a:t>Search to a depth of between </a:t>
            </a:r>
            <a:r>
              <a:rPr b="1" u="sng" dirty="0">
                <a:latin typeface="Helvetica"/>
                <a:ea typeface="Helvetica"/>
                <a:cs typeface="Helvetica"/>
                <a:sym typeface="Helvetica"/>
              </a:rPr>
              <a:t>six and eight moves</a:t>
            </a:r>
            <a:r>
              <a:rPr dirty="0"/>
              <a:t> to a maximum of twenty or even more moves in some situations</a:t>
            </a:r>
          </a:p>
        </p:txBody>
      </p:sp>
      <p:pic>
        <p:nvPicPr>
          <p:cNvPr id="13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23579" y="911791"/>
            <a:ext cx="3350694" cy="503441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3F0BE1D-17A9-B449-B200-3C8B0E89BF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12189898-0699-B841-BABB-13621D92D9FE}" type="datetime1">
              <a:rPr lang="en-US" smtClean="0"/>
              <a:t>2/19/19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8CCCB5A-5D77-6445-BC65-344C4A967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8D4BA20E-A553-6F48-BD36-E5AD94908D4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976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Screen Shot 2016-02-17 at 1.12.28 PM.png" descr="Screen Shot 2016-02-17 at 1.12.28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9232" y="550526"/>
            <a:ext cx="7125535" cy="2463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4209" y="3177160"/>
            <a:ext cx="2466595" cy="3241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49113" y="3013549"/>
            <a:ext cx="5600456" cy="3136256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Chess ~35 moves per turn, Go ~250"/>
          <p:cNvSpPr txBox="1"/>
          <p:nvPr/>
        </p:nvSpPr>
        <p:spPr>
          <a:xfrm>
            <a:off x="3476497" y="6364489"/>
            <a:ext cx="2487156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 dirty="0"/>
              <a:t>Chess ~35 moves per turn, </a:t>
            </a:r>
            <a:r>
              <a:rPr sz="1266" b="1" u="sng" dirty="0">
                <a:latin typeface="Helvetica"/>
                <a:ea typeface="Helvetica"/>
                <a:cs typeface="Helvetica"/>
                <a:sym typeface="Helvetica"/>
              </a:rPr>
              <a:t>Go ~250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00D674-D203-C149-91CD-F93791F445AF}"/>
              </a:ext>
            </a:extLst>
          </p:cNvPr>
          <p:cNvSpPr txBox="1"/>
          <p:nvPr/>
        </p:nvSpPr>
        <p:spPr>
          <a:xfrm>
            <a:off x="6688880" y="514349"/>
            <a:ext cx="1448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January 2016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975CE36-8D45-9D48-9CB0-79C4D7BBB6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12189898-0699-B841-BABB-13621D92D9FE}" type="datetime1">
              <a:rPr lang="en-US" smtClean="0"/>
              <a:t>2/19/19</a:t>
            </a:fld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8AFDF295-51DB-A44D-A089-598521129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8D4BA20E-A553-6F48-BD36-E5AD94908D4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492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1294" y="738975"/>
            <a:ext cx="4480040" cy="4499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25540" y="3338935"/>
            <a:ext cx="3274621" cy="1899281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AlphaGo is now slated to take on the world’s top Go champion during the last decade, Sedol Lee (9p), in a match that will take place in Seoul, Korea, March 2016"/>
          <p:cNvSpPr txBox="1"/>
          <p:nvPr/>
        </p:nvSpPr>
        <p:spPr>
          <a:xfrm>
            <a:off x="192694" y="5703384"/>
            <a:ext cx="8758613" cy="704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 defTabSz="457200">
              <a:lnSpc>
                <a:spcPct val="117999"/>
              </a:lnSpc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828" dirty="0"/>
              <a:t>AlphaGo </a:t>
            </a:r>
            <a:r>
              <a:rPr lang="en-US" sz="1828" dirty="0"/>
              <a:t>defeated</a:t>
            </a:r>
            <a:r>
              <a:rPr sz="1828" dirty="0"/>
              <a:t> the world champion, </a:t>
            </a:r>
            <a:r>
              <a:rPr lang="en-US" sz="1828" dirty="0"/>
              <a:t>Lee </a:t>
            </a:r>
            <a:r>
              <a:rPr sz="1828" dirty="0"/>
              <a:t>Sedol (9p), in a match </a:t>
            </a:r>
            <a:r>
              <a:rPr lang="en-US" sz="1828" dirty="0"/>
              <a:t>took</a:t>
            </a:r>
            <a:r>
              <a:rPr sz="1828" dirty="0"/>
              <a:t> place in Seoul, Korea, March 2016</a:t>
            </a:r>
          </a:p>
        </p:txBody>
      </p:sp>
      <p:pic>
        <p:nvPicPr>
          <p:cNvPr id="150" name="pasted-image.gif" descr="pasted-image.gif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66467" y="605542"/>
            <a:ext cx="2392766" cy="23927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B51D992-5EF0-8644-AAA6-2CE37F06F7EF}"/>
              </a:ext>
            </a:extLst>
          </p:cNvPr>
          <p:cNvGrpSpPr/>
          <p:nvPr/>
        </p:nvGrpSpPr>
        <p:grpSpPr>
          <a:xfrm>
            <a:off x="996950" y="2355850"/>
            <a:ext cx="7150100" cy="2146300"/>
            <a:chOff x="996950" y="2355850"/>
            <a:chExt cx="7150100" cy="21463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6B622AE-C225-1F40-8661-7A2F7D832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6950" y="2355850"/>
              <a:ext cx="7150100" cy="214630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7A8B3C4-F11B-FD4D-A72F-BCBB73CD007E}"/>
                </a:ext>
              </a:extLst>
            </p:cNvPr>
            <p:cNvSpPr/>
            <p:nvPr/>
          </p:nvSpPr>
          <p:spPr>
            <a:xfrm>
              <a:off x="1755972" y="4046017"/>
              <a:ext cx="1278541" cy="388417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7EA55E5-15C8-064A-84E6-1C7D8D9C2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12189898-0699-B841-BABB-13621D92D9FE}" type="datetime1">
              <a:rPr lang="en-US" smtClean="0"/>
              <a:t>2/19/19</a:t>
            </a:fld>
            <a:endParaRPr lang="en-US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549A2AAB-F0FE-F345-985F-6653C173C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8D4BA20E-A553-6F48-BD36-E5AD94908D4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74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6C22FC-C7F5-5F49-B70A-B904BAA26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F957-2BF5-1B45-BB66-1B40B40A657B}" type="datetime1">
              <a:rPr lang="en-US" smtClean="0"/>
              <a:t>2/19/19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6038F4-ABB4-6247-ADD0-CB2535D8B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 descr="A screenshot of a social media post&#13;&#10;&#13;&#10;Description automatically generated">
            <a:extLst>
              <a:ext uri="{FF2B5EF4-FFF2-40B4-BE49-F238E27FC236}">
                <a16:creationId xmlns:a16="http://schemas.microsoft.com/office/drawing/2014/main" id="{0D9F569F-446A-DA41-866C-D8C7716E6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419" y="2948770"/>
            <a:ext cx="6677160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2585AD-7363-BB4B-93BA-704C5C029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486" y="514349"/>
            <a:ext cx="7173027" cy="24344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693AD8-B21B-D142-B53E-9826ED2ACCAF}"/>
              </a:ext>
            </a:extLst>
          </p:cNvPr>
          <p:cNvSpPr txBox="1"/>
          <p:nvPr/>
        </p:nvSpPr>
        <p:spPr>
          <a:xfrm>
            <a:off x="6688880" y="514349"/>
            <a:ext cx="1469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October 2017</a:t>
            </a:r>
          </a:p>
        </p:txBody>
      </p:sp>
    </p:spTree>
    <p:extLst>
      <p:ext uri="{BB962C8B-B14F-4D97-AF65-F5344CB8AC3E}">
        <p14:creationId xmlns:p14="http://schemas.microsoft.com/office/powerpoint/2010/main" val="1740884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519A63-B8FB-4B4D-92C4-244606A3C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F957-2BF5-1B45-BB66-1B40B40A657B}" type="datetime1">
              <a:rPr lang="en-US" smtClean="0"/>
              <a:t>2/19/19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29EE77-69EA-CD48-A8BF-9D6024D36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8BD498-B9EB-404D-B33C-3101F3441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753234"/>
            <a:ext cx="6858000" cy="457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174116-C4D0-374C-BC3D-0D3F003EF367}"/>
              </a:ext>
            </a:extLst>
          </p:cNvPr>
          <p:cNvSpPr txBox="1"/>
          <p:nvPr/>
        </p:nvSpPr>
        <p:spPr>
          <a:xfrm>
            <a:off x="2291632" y="5615583"/>
            <a:ext cx="45607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Any gamer in the audience?</a:t>
            </a:r>
          </a:p>
          <a:p>
            <a:pPr algn="ctr"/>
            <a:r>
              <a:rPr lang="en-US" sz="2400" dirty="0"/>
              <a:t>Think playing with bots are boring?</a:t>
            </a:r>
          </a:p>
        </p:txBody>
      </p:sp>
    </p:spTree>
    <p:extLst>
      <p:ext uri="{BB962C8B-B14F-4D97-AF65-F5344CB8AC3E}">
        <p14:creationId xmlns:p14="http://schemas.microsoft.com/office/powerpoint/2010/main" val="2148124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C788F2-3FBD-204E-B5B2-B55FBE9F4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F957-2BF5-1B45-BB66-1B40B40A657B}" type="datetime1">
              <a:rPr lang="en-US" smtClean="0"/>
              <a:t>2/19/19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BD9590-52BC-EE48-B9B7-C186CB45B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BDD22B-E425-594E-8334-0B0B3DCED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AEDF69-EE2B-B94C-87D5-E28BDC667646}"/>
              </a:ext>
            </a:extLst>
          </p:cNvPr>
          <p:cNvSpPr txBox="1"/>
          <p:nvPr/>
        </p:nvSpPr>
        <p:spPr>
          <a:xfrm>
            <a:off x="6688880" y="514349"/>
            <a:ext cx="1686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December 2018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6C312C-0E77-4545-B3EF-61BD07E43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42" y="1068636"/>
            <a:ext cx="8961513" cy="4720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190E95-BF18-7C47-97BC-23D66354B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1020570"/>
            <a:ext cx="9144000" cy="481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1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EE301B-ADFD-D14D-8DA9-A31E0BEFE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081" y="1416106"/>
            <a:ext cx="5042483" cy="396506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7F8FC2-0627-1243-B469-1C2BF1A33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F957-2BF5-1B45-BB66-1B40B40A657B}" type="datetime1">
              <a:rPr lang="en-US" smtClean="0"/>
              <a:t>2/19/19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BDD1FD-D7A3-C246-AB4F-8E3B29069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660A01-02C1-2B47-BFC6-DD13221386C8}"/>
              </a:ext>
            </a:extLst>
          </p:cNvPr>
          <p:cNvSpPr/>
          <p:nvPr/>
        </p:nvSpPr>
        <p:spPr>
          <a:xfrm>
            <a:off x="1582556" y="5651734"/>
            <a:ext cx="55551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Global competition for protein structure prediction:</a:t>
            </a:r>
          </a:p>
          <a:p>
            <a:r>
              <a:rPr lang="en-US" u="sng" dirty="0"/>
              <a:t>C</a:t>
            </a:r>
            <a:r>
              <a:rPr lang="en-US" dirty="0"/>
              <a:t>ritical </a:t>
            </a:r>
            <a:r>
              <a:rPr lang="en-US" u="sng" dirty="0"/>
              <a:t>A</a:t>
            </a:r>
            <a:r>
              <a:rPr lang="en-US" dirty="0"/>
              <a:t>ssessment of Protein </a:t>
            </a:r>
            <a:r>
              <a:rPr lang="en-US" u="sng" dirty="0"/>
              <a:t>S</a:t>
            </a:r>
            <a:r>
              <a:rPr lang="en-US" dirty="0"/>
              <a:t>tructure </a:t>
            </a:r>
            <a:r>
              <a:rPr lang="en-US" u="sng" dirty="0"/>
              <a:t>P</a:t>
            </a:r>
            <a:r>
              <a:rPr lang="en-US" dirty="0"/>
              <a:t>rediction (CASP) 1</a:t>
            </a:r>
            <a:r>
              <a:rPr lang="en-US" baseline="30000" dirty="0"/>
              <a:t>st</a:t>
            </a:r>
            <a:r>
              <a:rPr lang="en-US" dirty="0"/>
              <a:t> place in 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82F6B0-A990-F24F-BF3E-F372AF6C0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69" y="690171"/>
            <a:ext cx="4005778" cy="1627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CDDBFD-1B4E-1742-B983-89D8500D3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881" y="2424652"/>
            <a:ext cx="3010754" cy="30107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D375A9-85AE-4D47-8D90-629110F6C126}"/>
              </a:ext>
            </a:extLst>
          </p:cNvPr>
          <p:cNvSpPr txBox="1"/>
          <p:nvPr/>
        </p:nvSpPr>
        <p:spPr>
          <a:xfrm>
            <a:off x="6688880" y="514349"/>
            <a:ext cx="1686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December 2018</a:t>
            </a:r>
          </a:p>
        </p:txBody>
      </p:sp>
    </p:spTree>
    <p:extLst>
      <p:ext uri="{BB962C8B-B14F-4D97-AF65-F5344CB8AC3E}">
        <p14:creationId xmlns:p14="http://schemas.microsoft.com/office/powerpoint/2010/main" val="3299982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rsteinLab_wide" id="{7D8A37C1-B140-2A46-8789-454A14E4245B}" vid="{4680D57A-0B69-0344-804A-4DBB365493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1547</TotalTime>
  <Words>1669</Words>
  <Application>Microsoft Macintosh PowerPoint</Application>
  <PresentationFormat>On-screen Show (4:3)</PresentationFormat>
  <Paragraphs>203</Paragraphs>
  <Slides>29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Cambria Math</vt:lpstr>
      <vt:lpstr>Garamond</vt:lpstr>
      <vt:lpstr>Helvetica</vt:lpstr>
      <vt:lpstr>Helvetica Light</vt:lpstr>
      <vt:lpstr>Helvetica Neue</vt:lpstr>
      <vt:lpstr>Office Theme</vt:lpstr>
      <vt:lpstr>Artificial Neural Network &amp; Deep Learning</vt:lpstr>
      <vt:lpstr>In 1997, Deep Blue, IBM's supercomputer, defeats chess world champion Garry Kasparov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Neural Networks</vt:lpstr>
      <vt:lpstr>Perceptron</vt:lpstr>
      <vt:lpstr>Example</vt:lpstr>
      <vt:lpstr>Example</vt:lpstr>
      <vt:lpstr>Example</vt:lpstr>
      <vt:lpstr>Activation Function</vt:lpstr>
      <vt:lpstr>Bias</vt:lpstr>
      <vt:lpstr>Supervised learning</vt:lpstr>
      <vt:lpstr>Learning rate (γr)</vt:lpstr>
      <vt:lpstr>NAND Gate Example</vt:lpstr>
      <vt:lpstr>Network of Perceptrons</vt:lpstr>
      <vt:lpstr>Network of Perceptrons</vt:lpstr>
      <vt:lpstr>Slightly more complex example..</vt:lpstr>
      <vt:lpstr>PowerPoint Presentation</vt:lpstr>
      <vt:lpstr>PowerPoint Presentation</vt:lpstr>
      <vt:lpstr>PowerPoint Presentation</vt:lpstr>
      <vt:lpstr>What’s Deep Learning?</vt:lpstr>
      <vt:lpstr>Several Key Concepts in Deep Learning</vt:lpstr>
      <vt:lpstr>Caveats</vt:lpstr>
      <vt:lpstr>Suggested readings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Neural Network &amp; Deep Learning</dc:title>
  <dc:creator>Lee, Donghoon</dc:creator>
  <cp:lastModifiedBy>Lee, Donghoon</cp:lastModifiedBy>
  <cp:revision>22</cp:revision>
  <dcterms:created xsi:type="dcterms:W3CDTF">2019-02-19T18:00:39Z</dcterms:created>
  <dcterms:modified xsi:type="dcterms:W3CDTF">2019-02-20T19:47:41Z</dcterms:modified>
</cp:coreProperties>
</file>