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72" r:id="rId3"/>
    <p:sldMasterId id="2147527587" r:id="rId4"/>
  </p:sldMasterIdLst>
  <p:notesMasterIdLst>
    <p:notesMasterId r:id="rId31"/>
  </p:notesMasterIdLst>
  <p:handoutMasterIdLst>
    <p:handoutMasterId r:id="rId32"/>
  </p:handoutMasterIdLst>
  <p:sldIdLst>
    <p:sldId id="6249" r:id="rId5"/>
    <p:sldId id="6250" r:id="rId6"/>
    <p:sldId id="6251" r:id="rId7"/>
    <p:sldId id="6194" r:id="rId8"/>
    <p:sldId id="6219" r:id="rId9"/>
    <p:sldId id="6216" r:id="rId10"/>
    <p:sldId id="6197" r:id="rId11"/>
    <p:sldId id="6198" r:id="rId12"/>
    <p:sldId id="6200" r:id="rId13"/>
    <p:sldId id="6255" r:id="rId14"/>
    <p:sldId id="6256" r:id="rId15"/>
    <p:sldId id="6201" r:id="rId16"/>
    <p:sldId id="6202" r:id="rId17"/>
    <p:sldId id="6203" r:id="rId18"/>
    <p:sldId id="6204" r:id="rId19"/>
    <p:sldId id="6206" r:id="rId20"/>
    <p:sldId id="6208" r:id="rId21"/>
    <p:sldId id="6220" r:id="rId22"/>
    <p:sldId id="6222" r:id="rId23"/>
    <p:sldId id="6224" r:id="rId24"/>
    <p:sldId id="6225" r:id="rId25"/>
    <p:sldId id="6227" r:id="rId26"/>
    <p:sldId id="6228" r:id="rId27"/>
    <p:sldId id="6230" r:id="rId28"/>
    <p:sldId id="6231" r:id="rId29"/>
    <p:sldId id="6247" r:id="rId3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3" autoAdjust="0"/>
    <p:restoredTop sz="77468" autoAdjust="0"/>
  </p:normalViewPr>
  <p:slideViewPr>
    <p:cSldViewPr snapToGrid="0">
      <p:cViewPr varScale="1">
        <p:scale>
          <a:sx n="82" d="100"/>
          <a:sy n="82" d="100"/>
        </p:scale>
        <p:origin x="1408"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100" d="100"/>
        <a:sy n="100"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extLst>
              <c:ext xmlns:c16="http://schemas.microsoft.com/office/drawing/2014/chart" uri="{C3380CC4-5D6E-409C-BE32-E72D297353CC}">
                <c16:uniqueId val="{00000001-3AC2-734D-9CBE-EDCEDE8D715B}"/>
              </c:ext>
            </c:extLst>
          </c:dPt>
          <c:dPt>
            <c:idx val="1"/>
            <c:bubble3D val="0"/>
            <c:spPr>
              <a:solidFill>
                <a:srgbClr val="33729E"/>
              </a:solidFill>
              <a:ln>
                <a:solidFill>
                  <a:schemeClr val="tx1"/>
                </a:solidFill>
              </a:ln>
              <a:effectLst/>
            </c:spPr>
            <c:extLst>
              <c:ext xmlns:c16="http://schemas.microsoft.com/office/drawing/2014/chart" uri="{C3380CC4-5D6E-409C-BE32-E72D297353CC}">
                <c16:uniqueId val="{00000003-3AC2-734D-9CBE-EDCEDE8D715B}"/>
              </c:ext>
            </c:extLst>
          </c:dPt>
          <c:val>
            <c:numRef>
              <c:f>Sheet1!$B$9:$B$10</c:f>
              <c:numCache>
                <c:formatCode>General</c:formatCode>
                <c:ptCount val="2"/>
              </c:numCache>
            </c:numRef>
          </c:val>
          <c:extLst>
            <c:ext xmlns:c16="http://schemas.microsoft.com/office/drawing/2014/chart" uri="{C3380CC4-5D6E-409C-BE32-E72D297353CC}">
              <c16:uniqueId val="{00000004-3AC2-734D-9CBE-EDCEDE8D715B}"/>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extLst>
              <c:ext xmlns:c16="http://schemas.microsoft.com/office/drawing/2014/chart" uri="{C3380CC4-5D6E-409C-BE32-E72D297353CC}">
                <c16:uniqueId val="{00000001-C1FC-ED46-829C-81AEFF569B90}"/>
              </c:ext>
            </c:extLst>
          </c:dPt>
          <c:dPt>
            <c:idx val="1"/>
            <c:bubble3D val="0"/>
            <c:spPr>
              <a:solidFill>
                <a:schemeClr val="accent6">
                  <a:lumMod val="40000"/>
                  <a:lumOff val="60000"/>
                </a:schemeClr>
              </a:solidFill>
              <a:effectLst/>
            </c:spPr>
            <c:extLst>
              <c:ext xmlns:c16="http://schemas.microsoft.com/office/drawing/2014/chart" uri="{C3380CC4-5D6E-409C-BE32-E72D297353CC}">
                <c16:uniqueId val="{00000003-C1FC-ED46-829C-81AEFF569B90}"/>
              </c:ext>
            </c:extLst>
          </c:dPt>
          <c:val>
            <c:numRef>
              <c:f>Sheet1!$B$9:$B$10</c:f>
              <c:numCache>
                <c:formatCode>General</c:formatCode>
                <c:ptCount val="2"/>
              </c:numCache>
            </c:numRef>
          </c:val>
          <c:extLst>
            <c:ext xmlns:c16="http://schemas.microsoft.com/office/drawing/2014/chart" uri="{C3380CC4-5D6E-409C-BE32-E72D297353CC}">
              <c16:uniqueId val="{00000004-C1FC-ED46-829C-81AEFF569B90}"/>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extLst>
              <c:ext xmlns:c16="http://schemas.microsoft.com/office/drawing/2014/chart" uri="{C3380CC4-5D6E-409C-BE32-E72D297353CC}">
                <c16:uniqueId val="{00000001-1595-7647-89CB-A2C8E6B8623E}"/>
              </c:ext>
            </c:extLst>
          </c:dPt>
          <c:dPt>
            <c:idx val="1"/>
            <c:bubble3D val="0"/>
            <c:spPr>
              <a:solidFill>
                <a:srgbClr val="33729E"/>
              </a:solidFill>
            </c:spPr>
            <c:extLst>
              <c:ext xmlns:c16="http://schemas.microsoft.com/office/drawing/2014/chart" uri="{C3380CC4-5D6E-409C-BE32-E72D297353CC}">
                <c16:uniqueId val="{00000003-1595-7647-89CB-A2C8E6B8623E}"/>
              </c:ext>
            </c:extLst>
          </c:dPt>
          <c:val>
            <c:numRef>
              <c:f>Sheet1!$B$9:$B$10</c:f>
              <c:numCache>
                <c:formatCode>General</c:formatCode>
                <c:ptCount val="2"/>
              </c:numCache>
            </c:numRef>
          </c:val>
          <c:extLst>
            <c:ext xmlns:c16="http://schemas.microsoft.com/office/drawing/2014/chart" uri="{C3380CC4-5D6E-409C-BE32-E72D297353CC}">
              <c16:uniqueId val="{00000004-1595-7647-89CB-A2C8E6B8623E}"/>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DEE3BB-E1AF-C940-8CF5-5C14CF586D93}" type="doc">
      <dgm:prSet loTypeId="urn:microsoft.com/office/officeart/2005/8/layout/gear1" loCatId="" qsTypeId="urn:microsoft.com/office/officeart/2005/8/quickstyle/simple4" qsCatId="simple" csTypeId="urn:microsoft.com/office/officeart/2005/8/colors/accent5_5" csCatId="accent5" phldr="1"/>
      <dgm:spPr/>
    </dgm:pt>
    <dgm:pt modelId="{034E8D42-3D46-D741-B7E5-9A04C40C0DD3}">
      <dgm:prSet phldrT="[Text]"/>
      <dgm:spPr/>
      <dgm:t>
        <a:bodyPr/>
        <a:lstStyle/>
        <a:p>
          <a:r>
            <a:rPr lang="en-US" altLang="zh-CN" dirty="0">
              <a:solidFill>
                <a:schemeClr val="tx1"/>
              </a:solidFill>
            </a:rPr>
            <a:t>Sequence</a:t>
          </a:r>
          <a:r>
            <a:rPr lang="zh-CN" altLang="en-US" dirty="0">
              <a:solidFill>
                <a:schemeClr val="tx1"/>
              </a:solidFill>
            </a:rPr>
            <a:t> </a:t>
          </a:r>
          <a:r>
            <a:rPr lang="en-US" altLang="zh-CN" dirty="0">
              <a:solidFill>
                <a:schemeClr val="tx1"/>
              </a:solidFill>
            </a:rPr>
            <a:t>by</a:t>
          </a:r>
          <a:r>
            <a:rPr lang="zh-CN" altLang="en-US" dirty="0">
              <a:solidFill>
                <a:schemeClr val="tx1"/>
              </a:solidFill>
            </a:rPr>
            <a:t> </a:t>
          </a:r>
          <a:r>
            <a:rPr lang="en-US" altLang="zh-CN" dirty="0">
              <a:solidFill>
                <a:schemeClr val="tx1"/>
              </a:solidFill>
            </a:rPr>
            <a:t>Illumina</a:t>
          </a:r>
          <a:endParaRPr lang="en-US" dirty="0">
            <a:solidFill>
              <a:schemeClr val="tx1"/>
            </a:solidFill>
          </a:endParaRPr>
        </a:p>
      </dgm:t>
    </dgm:pt>
    <dgm:pt modelId="{E797C692-E52D-2749-BA6A-B18E5A403658}" type="parTrans" cxnId="{9A21681F-DF20-644E-A6F4-579C13D218C0}">
      <dgm:prSet/>
      <dgm:spPr/>
      <dgm:t>
        <a:bodyPr/>
        <a:lstStyle/>
        <a:p>
          <a:endParaRPr lang="en-US"/>
        </a:p>
      </dgm:t>
    </dgm:pt>
    <dgm:pt modelId="{01ACF71C-1D48-DF40-91FB-D215C138B1E0}" type="sibTrans" cxnId="{9A21681F-DF20-644E-A6F4-579C13D218C0}">
      <dgm:prSet/>
      <dgm:spPr/>
      <dgm:t>
        <a:bodyPr/>
        <a:lstStyle/>
        <a:p>
          <a:endParaRPr lang="en-US"/>
        </a:p>
      </dgm:t>
    </dgm:pt>
    <dgm:pt modelId="{E6F0A400-2086-8843-9620-C9EB1F70CD7A}">
      <dgm:prSet phldrT="[Text]"/>
      <dgm:spPr/>
      <dgm:t>
        <a:bodyPr/>
        <a:lstStyle/>
        <a:p>
          <a:r>
            <a:rPr lang="en-US" altLang="zh-CN" dirty="0">
              <a:solidFill>
                <a:schemeClr val="tx1"/>
              </a:solidFill>
            </a:rPr>
            <a:t>Order</a:t>
          </a:r>
          <a:r>
            <a:rPr lang="zh-CN" altLang="en-US" dirty="0">
              <a:solidFill>
                <a:schemeClr val="tx1"/>
              </a:solidFill>
            </a:rPr>
            <a:t> </a:t>
          </a:r>
          <a:r>
            <a:rPr lang="en-US" altLang="zh-CN" dirty="0">
              <a:solidFill>
                <a:schemeClr val="tx1"/>
              </a:solidFill>
            </a:rPr>
            <a:t>blood</a:t>
          </a:r>
          <a:r>
            <a:rPr lang="zh-CN" altLang="en-US" dirty="0">
              <a:solidFill>
                <a:schemeClr val="tx1"/>
              </a:solidFill>
            </a:rPr>
            <a:t> </a:t>
          </a:r>
          <a:r>
            <a:rPr lang="en-US" altLang="zh-CN" dirty="0">
              <a:solidFill>
                <a:schemeClr val="tx1"/>
              </a:solidFill>
            </a:rPr>
            <a:t>draw</a:t>
          </a:r>
          <a:endParaRPr lang="en-US" dirty="0">
            <a:solidFill>
              <a:schemeClr val="tx1"/>
            </a:solidFill>
          </a:endParaRPr>
        </a:p>
      </dgm:t>
    </dgm:pt>
    <dgm:pt modelId="{F4905A15-0F28-2249-8F97-DC39AD5E9A54}" type="parTrans" cxnId="{AECFF604-4931-E646-AB51-5B5600C1FFDA}">
      <dgm:prSet/>
      <dgm:spPr/>
      <dgm:t>
        <a:bodyPr/>
        <a:lstStyle/>
        <a:p>
          <a:endParaRPr lang="en-US"/>
        </a:p>
      </dgm:t>
    </dgm:pt>
    <dgm:pt modelId="{734CF0E9-21B4-7F4D-9040-5AF75785EDD4}" type="sibTrans" cxnId="{AECFF604-4931-E646-AB51-5B5600C1FFDA}">
      <dgm:prSet/>
      <dgm:spPr/>
      <dgm:t>
        <a:bodyPr/>
        <a:lstStyle/>
        <a:p>
          <a:endParaRPr lang="en-US"/>
        </a:p>
      </dgm:t>
    </dgm:pt>
    <dgm:pt modelId="{97BD02FA-1B51-874C-8A27-41AF83ECCFD8}">
      <dgm:prSet phldrT="[Text]" custT="1"/>
      <dgm:spPr/>
      <dgm:t>
        <a:bodyPr/>
        <a:lstStyle/>
        <a:p>
          <a:r>
            <a:rPr lang="en-US" altLang="zh-CN" sz="1800" dirty="0">
              <a:solidFill>
                <a:schemeClr val="tx1"/>
              </a:solidFill>
            </a:rPr>
            <a:t>Arrange</a:t>
          </a:r>
          <a:r>
            <a:rPr lang="zh-CN" altLang="en-US" sz="1800" dirty="0">
              <a:solidFill>
                <a:schemeClr val="tx1"/>
              </a:solidFill>
            </a:rPr>
            <a:t> </a:t>
          </a:r>
          <a:r>
            <a:rPr lang="en-US" altLang="zh-CN" sz="1800" dirty="0">
              <a:solidFill>
                <a:schemeClr val="tx1"/>
              </a:solidFill>
            </a:rPr>
            <a:t>an</a:t>
          </a:r>
          <a:r>
            <a:rPr lang="zh-CN" altLang="en-US" sz="1800" dirty="0">
              <a:solidFill>
                <a:schemeClr val="tx1"/>
              </a:solidFill>
            </a:rPr>
            <a:t> </a:t>
          </a:r>
          <a:r>
            <a:rPr lang="en-US" altLang="zh-CN" sz="1800" dirty="0">
              <a:solidFill>
                <a:schemeClr val="tx1"/>
              </a:solidFill>
            </a:rPr>
            <a:t>exam</a:t>
          </a:r>
          <a:endParaRPr lang="en-US" sz="1800" dirty="0">
            <a:solidFill>
              <a:schemeClr val="tx1"/>
            </a:solidFill>
          </a:endParaRPr>
        </a:p>
      </dgm:t>
    </dgm:pt>
    <dgm:pt modelId="{E5E93BCC-C1F8-EB43-989B-7627FFBFDD6C}" type="parTrans" cxnId="{39B86FE4-3A72-B643-9388-EF9354C2A478}">
      <dgm:prSet/>
      <dgm:spPr/>
      <dgm:t>
        <a:bodyPr/>
        <a:lstStyle/>
        <a:p>
          <a:endParaRPr lang="en-US"/>
        </a:p>
      </dgm:t>
    </dgm:pt>
    <dgm:pt modelId="{1881036C-7D5B-CA4D-B615-F946C218B3FE}" type="sibTrans" cxnId="{39B86FE4-3A72-B643-9388-EF9354C2A478}">
      <dgm:prSet/>
      <dgm:spPr/>
      <dgm:t>
        <a:bodyPr/>
        <a:lstStyle/>
        <a:p>
          <a:endParaRPr lang="en-US"/>
        </a:p>
      </dgm:t>
    </dgm:pt>
    <dgm:pt modelId="{4BC82484-BAC3-CC4C-9B79-6F46D85AC8DA}" type="pres">
      <dgm:prSet presAssocID="{69DEE3BB-E1AF-C940-8CF5-5C14CF586D93}" presName="composite" presStyleCnt="0">
        <dgm:presLayoutVars>
          <dgm:chMax val="3"/>
          <dgm:animLvl val="lvl"/>
          <dgm:resizeHandles val="exact"/>
        </dgm:presLayoutVars>
      </dgm:prSet>
      <dgm:spPr/>
    </dgm:pt>
    <dgm:pt modelId="{38E3D0F6-5A23-7645-8328-E0DB05E7F3C3}" type="pres">
      <dgm:prSet presAssocID="{034E8D42-3D46-D741-B7E5-9A04C40C0DD3}" presName="gear1" presStyleLbl="node1" presStyleIdx="0" presStyleCnt="3">
        <dgm:presLayoutVars>
          <dgm:chMax val="1"/>
          <dgm:bulletEnabled val="1"/>
        </dgm:presLayoutVars>
      </dgm:prSet>
      <dgm:spPr/>
    </dgm:pt>
    <dgm:pt modelId="{0C7A124B-9EA7-D347-AC76-F765FFF1F9EC}" type="pres">
      <dgm:prSet presAssocID="{034E8D42-3D46-D741-B7E5-9A04C40C0DD3}" presName="gear1srcNode" presStyleLbl="node1" presStyleIdx="0" presStyleCnt="3"/>
      <dgm:spPr/>
    </dgm:pt>
    <dgm:pt modelId="{7B4AE9AF-A7AB-B449-89AB-C283CDE9ADC3}" type="pres">
      <dgm:prSet presAssocID="{034E8D42-3D46-D741-B7E5-9A04C40C0DD3}" presName="gear1dstNode" presStyleLbl="node1" presStyleIdx="0" presStyleCnt="3"/>
      <dgm:spPr/>
    </dgm:pt>
    <dgm:pt modelId="{12DD6088-8DDC-704C-9F12-A88592FC4940}" type="pres">
      <dgm:prSet presAssocID="{E6F0A400-2086-8843-9620-C9EB1F70CD7A}" presName="gear2" presStyleLbl="node1" presStyleIdx="1" presStyleCnt="3">
        <dgm:presLayoutVars>
          <dgm:chMax val="1"/>
          <dgm:bulletEnabled val="1"/>
        </dgm:presLayoutVars>
      </dgm:prSet>
      <dgm:spPr/>
    </dgm:pt>
    <dgm:pt modelId="{37B7EA8D-49CB-4740-9940-F3803A84164C}" type="pres">
      <dgm:prSet presAssocID="{E6F0A400-2086-8843-9620-C9EB1F70CD7A}" presName="gear2srcNode" presStyleLbl="node1" presStyleIdx="1" presStyleCnt="3"/>
      <dgm:spPr/>
    </dgm:pt>
    <dgm:pt modelId="{6DB6FD00-2A85-E04F-9AC8-B6837A5D89DD}" type="pres">
      <dgm:prSet presAssocID="{E6F0A400-2086-8843-9620-C9EB1F70CD7A}" presName="gear2dstNode" presStyleLbl="node1" presStyleIdx="1" presStyleCnt="3"/>
      <dgm:spPr/>
    </dgm:pt>
    <dgm:pt modelId="{0C8A08A9-491F-C04C-AF29-C81A3C060899}" type="pres">
      <dgm:prSet presAssocID="{97BD02FA-1B51-874C-8A27-41AF83ECCFD8}" presName="gear3" presStyleLbl="node1" presStyleIdx="2" presStyleCnt="3"/>
      <dgm:spPr/>
    </dgm:pt>
    <dgm:pt modelId="{F34ADAC6-91B8-6147-9684-BBA612DFB6EA}" type="pres">
      <dgm:prSet presAssocID="{97BD02FA-1B51-874C-8A27-41AF83ECCFD8}" presName="gear3tx" presStyleLbl="node1" presStyleIdx="2" presStyleCnt="3">
        <dgm:presLayoutVars>
          <dgm:chMax val="1"/>
          <dgm:bulletEnabled val="1"/>
        </dgm:presLayoutVars>
      </dgm:prSet>
      <dgm:spPr/>
    </dgm:pt>
    <dgm:pt modelId="{F843E82B-5529-8445-8267-572BFD8D9847}" type="pres">
      <dgm:prSet presAssocID="{97BD02FA-1B51-874C-8A27-41AF83ECCFD8}" presName="gear3srcNode" presStyleLbl="node1" presStyleIdx="2" presStyleCnt="3"/>
      <dgm:spPr/>
    </dgm:pt>
    <dgm:pt modelId="{6D3B8D83-031E-2643-9F48-E023705B6B56}" type="pres">
      <dgm:prSet presAssocID="{97BD02FA-1B51-874C-8A27-41AF83ECCFD8}" presName="gear3dstNode" presStyleLbl="node1" presStyleIdx="2" presStyleCnt="3"/>
      <dgm:spPr/>
    </dgm:pt>
    <dgm:pt modelId="{A3CBEAB9-0D6B-DF43-8156-9644F7280B55}" type="pres">
      <dgm:prSet presAssocID="{01ACF71C-1D48-DF40-91FB-D215C138B1E0}" presName="connector1" presStyleLbl="sibTrans2D1" presStyleIdx="0" presStyleCnt="3"/>
      <dgm:spPr/>
    </dgm:pt>
    <dgm:pt modelId="{30167841-3FF1-D74A-9C85-156E8DD16A33}" type="pres">
      <dgm:prSet presAssocID="{734CF0E9-21B4-7F4D-9040-5AF75785EDD4}" presName="connector2" presStyleLbl="sibTrans2D1" presStyleIdx="1" presStyleCnt="3"/>
      <dgm:spPr/>
    </dgm:pt>
    <dgm:pt modelId="{9477F15A-F0E5-564C-9770-15093868C6E1}" type="pres">
      <dgm:prSet presAssocID="{1881036C-7D5B-CA4D-B615-F946C218B3FE}" presName="connector3" presStyleLbl="sibTrans2D1" presStyleIdx="2" presStyleCnt="3"/>
      <dgm:spPr/>
    </dgm:pt>
  </dgm:ptLst>
  <dgm:cxnLst>
    <dgm:cxn modelId="{AECFF604-4931-E646-AB51-5B5600C1FFDA}" srcId="{69DEE3BB-E1AF-C940-8CF5-5C14CF586D93}" destId="{E6F0A400-2086-8843-9620-C9EB1F70CD7A}" srcOrd="1" destOrd="0" parTransId="{F4905A15-0F28-2249-8F97-DC39AD5E9A54}" sibTransId="{734CF0E9-21B4-7F4D-9040-5AF75785EDD4}"/>
    <dgm:cxn modelId="{9A21681F-DF20-644E-A6F4-579C13D218C0}" srcId="{69DEE3BB-E1AF-C940-8CF5-5C14CF586D93}" destId="{034E8D42-3D46-D741-B7E5-9A04C40C0DD3}" srcOrd="0" destOrd="0" parTransId="{E797C692-E52D-2749-BA6A-B18E5A403658}" sibTransId="{01ACF71C-1D48-DF40-91FB-D215C138B1E0}"/>
    <dgm:cxn modelId="{7A4CDD38-87AC-DD4D-ACD6-70AD9F99E6FD}" type="presOf" srcId="{97BD02FA-1B51-874C-8A27-41AF83ECCFD8}" destId="{F843E82B-5529-8445-8267-572BFD8D9847}" srcOrd="2" destOrd="0" presId="urn:microsoft.com/office/officeart/2005/8/layout/gear1"/>
    <dgm:cxn modelId="{DB5A8539-3EA9-4A4E-A777-FDE635E2B042}" type="presOf" srcId="{97BD02FA-1B51-874C-8A27-41AF83ECCFD8}" destId="{0C8A08A9-491F-C04C-AF29-C81A3C060899}" srcOrd="0" destOrd="0" presId="urn:microsoft.com/office/officeart/2005/8/layout/gear1"/>
    <dgm:cxn modelId="{47B7463E-3F66-144E-8FBA-A1935FC2FB73}" type="presOf" srcId="{69DEE3BB-E1AF-C940-8CF5-5C14CF586D93}" destId="{4BC82484-BAC3-CC4C-9B79-6F46D85AC8DA}" srcOrd="0" destOrd="0" presId="urn:microsoft.com/office/officeart/2005/8/layout/gear1"/>
    <dgm:cxn modelId="{44566746-ED68-1545-8930-8658656C1AD7}" type="presOf" srcId="{034E8D42-3D46-D741-B7E5-9A04C40C0DD3}" destId="{7B4AE9AF-A7AB-B449-89AB-C283CDE9ADC3}" srcOrd="2" destOrd="0" presId="urn:microsoft.com/office/officeart/2005/8/layout/gear1"/>
    <dgm:cxn modelId="{9ABF6062-E7D7-064B-A6BB-A17FBA9A0D71}" type="presOf" srcId="{E6F0A400-2086-8843-9620-C9EB1F70CD7A}" destId="{37B7EA8D-49CB-4740-9940-F3803A84164C}" srcOrd="1" destOrd="0" presId="urn:microsoft.com/office/officeart/2005/8/layout/gear1"/>
    <dgm:cxn modelId="{EFD1406A-E800-734B-BBB1-29FAF0E097AC}" type="presOf" srcId="{734CF0E9-21B4-7F4D-9040-5AF75785EDD4}" destId="{30167841-3FF1-D74A-9C85-156E8DD16A33}" srcOrd="0" destOrd="0" presId="urn:microsoft.com/office/officeart/2005/8/layout/gear1"/>
    <dgm:cxn modelId="{7262D56A-8C6C-9D43-8847-202AA5D3F615}" type="presOf" srcId="{97BD02FA-1B51-874C-8A27-41AF83ECCFD8}" destId="{6D3B8D83-031E-2643-9F48-E023705B6B56}" srcOrd="3" destOrd="0" presId="urn:microsoft.com/office/officeart/2005/8/layout/gear1"/>
    <dgm:cxn modelId="{CC83A173-9650-5448-B8C4-E7AEB4FCD214}" type="presOf" srcId="{E6F0A400-2086-8843-9620-C9EB1F70CD7A}" destId="{6DB6FD00-2A85-E04F-9AC8-B6837A5D89DD}" srcOrd="2" destOrd="0" presId="urn:microsoft.com/office/officeart/2005/8/layout/gear1"/>
    <dgm:cxn modelId="{3BB6C88E-B4AE-B049-872E-41B4E11AEAA4}" type="presOf" srcId="{01ACF71C-1D48-DF40-91FB-D215C138B1E0}" destId="{A3CBEAB9-0D6B-DF43-8156-9644F7280B55}" srcOrd="0" destOrd="0" presId="urn:microsoft.com/office/officeart/2005/8/layout/gear1"/>
    <dgm:cxn modelId="{06732FB9-1195-7B43-AB38-523532B2C48E}" type="presOf" srcId="{034E8D42-3D46-D741-B7E5-9A04C40C0DD3}" destId="{38E3D0F6-5A23-7645-8328-E0DB05E7F3C3}" srcOrd="0" destOrd="0" presId="urn:microsoft.com/office/officeart/2005/8/layout/gear1"/>
    <dgm:cxn modelId="{96CF37B9-2750-3248-9661-4879A321BA37}" type="presOf" srcId="{97BD02FA-1B51-874C-8A27-41AF83ECCFD8}" destId="{F34ADAC6-91B8-6147-9684-BBA612DFB6EA}" srcOrd="1" destOrd="0" presId="urn:microsoft.com/office/officeart/2005/8/layout/gear1"/>
    <dgm:cxn modelId="{1F4D5CE3-23A0-4242-A377-290E7F3EF0F9}" type="presOf" srcId="{E6F0A400-2086-8843-9620-C9EB1F70CD7A}" destId="{12DD6088-8DDC-704C-9F12-A88592FC4940}" srcOrd="0" destOrd="0" presId="urn:microsoft.com/office/officeart/2005/8/layout/gear1"/>
    <dgm:cxn modelId="{39B86FE4-3A72-B643-9388-EF9354C2A478}" srcId="{69DEE3BB-E1AF-C940-8CF5-5C14CF586D93}" destId="{97BD02FA-1B51-874C-8A27-41AF83ECCFD8}" srcOrd="2" destOrd="0" parTransId="{E5E93BCC-C1F8-EB43-989B-7627FFBFDD6C}" sibTransId="{1881036C-7D5B-CA4D-B615-F946C218B3FE}"/>
    <dgm:cxn modelId="{968FDAED-0737-D24B-BE05-A6E7722E72A4}" type="presOf" srcId="{1881036C-7D5B-CA4D-B615-F946C218B3FE}" destId="{9477F15A-F0E5-564C-9770-15093868C6E1}" srcOrd="0" destOrd="0" presId="urn:microsoft.com/office/officeart/2005/8/layout/gear1"/>
    <dgm:cxn modelId="{6AEE5CF0-4947-434B-A85B-43D9A97438C8}" type="presOf" srcId="{034E8D42-3D46-D741-B7E5-9A04C40C0DD3}" destId="{0C7A124B-9EA7-D347-AC76-F765FFF1F9EC}" srcOrd="1" destOrd="0" presId="urn:microsoft.com/office/officeart/2005/8/layout/gear1"/>
    <dgm:cxn modelId="{EC5937CF-B428-AF4B-9C28-7117F12BDDA9}" type="presParOf" srcId="{4BC82484-BAC3-CC4C-9B79-6F46D85AC8DA}" destId="{38E3D0F6-5A23-7645-8328-E0DB05E7F3C3}" srcOrd="0" destOrd="0" presId="urn:microsoft.com/office/officeart/2005/8/layout/gear1"/>
    <dgm:cxn modelId="{58818495-1EE7-CE45-8EDB-C9952FF2F1F1}" type="presParOf" srcId="{4BC82484-BAC3-CC4C-9B79-6F46D85AC8DA}" destId="{0C7A124B-9EA7-D347-AC76-F765FFF1F9EC}" srcOrd="1" destOrd="0" presId="urn:microsoft.com/office/officeart/2005/8/layout/gear1"/>
    <dgm:cxn modelId="{827D813C-9B7F-9E4C-A9F8-4C00A455B72E}" type="presParOf" srcId="{4BC82484-BAC3-CC4C-9B79-6F46D85AC8DA}" destId="{7B4AE9AF-A7AB-B449-89AB-C283CDE9ADC3}" srcOrd="2" destOrd="0" presId="urn:microsoft.com/office/officeart/2005/8/layout/gear1"/>
    <dgm:cxn modelId="{BFABC344-F2F6-BD49-A01E-58200500C08A}" type="presParOf" srcId="{4BC82484-BAC3-CC4C-9B79-6F46D85AC8DA}" destId="{12DD6088-8DDC-704C-9F12-A88592FC4940}" srcOrd="3" destOrd="0" presId="urn:microsoft.com/office/officeart/2005/8/layout/gear1"/>
    <dgm:cxn modelId="{AEC5C78D-F656-D049-9944-73D08A639960}" type="presParOf" srcId="{4BC82484-BAC3-CC4C-9B79-6F46D85AC8DA}" destId="{37B7EA8D-49CB-4740-9940-F3803A84164C}" srcOrd="4" destOrd="0" presId="urn:microsoft.com/office/officeart/2005/8/layout/gear1"/>
    <dgm:cxn modelId="{7D3AD8B4-3FA9-774A-A542-4B8BB6B49740}" type="presParOf" srcId="{4BC82484-BAC3-CC4C-9B79-6F46D85AC8DA}" destId="{6DB6FD00-2A85-E04F-9AC8-B6837A5D89DD}" srcOrd="5" destOrd="0" presId="urn:microsoft.com/office/officeart/2005/8/layout/gear1"/>
    <dgm:cxn modelId="{82CAF205-7B9A-A942-AAAF-26939B7D1C30}" type="presParOf" srcId="{4BC82484-BAC3-CC4C-9B79-6F46D85AC8DA}" destId="{0C8A08A9-491F-C04C-AF29-C81A3C060899}" srcOrd="6" destOrd="0" presId="urn:microsoft.com/office/officeart/2005/8/layout/gear1"/>
    <dgm:cxn modelId="{71943DD2-84AE-0847-8FDB-74EC345AF1B0}" type="presParOf" srcId="{4BC82484-BAC3-CC4C-9B79-6F46D85AC8DA}" destId="{F34ADAC6-91B8-6147-9684-BBA612DFB6EA}" srcOrd="7" destOrd="0" presId="urn:microsoft.com/office/officeart/2005/8/layout/gear1"/>
    <dgm:cxn modelId="{297B3E01-9420-A948-857A-2FA4616CDE5C}" type="presParOf" srcId="{4BC82484-BAC3-CC4C-9B79-6F46D85AC8DA}" destId="{F843E82B-5529-8445-8267-572BFD8D9847}" srcOrd="8" destOrd="0" presId="urn:microsoft.com/office/officeart/2005/8/layout/gear1"/>
    <dgm:cxn modelId="{6471AAF2-4715-3747-95C8-BC06D0C63715}" type="presParOf" srcId="{4BC82484-BAC3-CC4C-9B79-6F46D85AC8DA}" destId="{6D3B8D83-031E-2643-9F48-E023705B6B56}" srcOrd="9" destOrd="0" presId="urn:microsoft.com/office/officeart/2005/8/layout/gear1"/>
    <dgm:cxn modelId="{6B3F4298-FC54-A248-834B-C7DA0A15E668}" type="presParOf" srcId="{4BC82484-BAC3-CC4C-9B79-6F46D85AC8DA}" destId="{A3CBEAB9-0D6B-DF43-8156-9644F7280B55}" srcOrd="10" destOrd="0" presId="urn:microsoft.com/office/officeart/2005/8/layout/gear1"/>
    <dgm:cxn modelId="{4536BC22-050A-3C44-849D-5936714C6E18}" type="presParOf" srcId="{4BC82484-BAC3-CC4C-9B79-6F46D85AC8DA}" destId="{30167841-3FF1-D74A-9C85-156E8DD16A33}" srcOrd="11" destOrd="0" presId="urn:microsoft.com/office/officeart/2005/8/layout/gear1"/>
    <dgm:cxn modelId="{D2AAA42A-20E5-054C-A373-3FA937A7E900}" type="presParOf" srcId="{4BC82484-BAC3-CC4C-9B79-6F46D85AC8DA}" destId="{9477F15A-F0E5-564C-9770-15093868C6E1}"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3D0F6-5A23-7645-8328-E0DB05E7F3C3}">
      <dsp:nvSpPr>
        <dsp:cNvPr id="0" name=""/>
        <dsp:cNvSpPr/>
      </dsp:nvSpPr>
      <dsp:spPr>
        <a:xfrm>
          <a:off x="3201083" y="2051245"/>
          <a:ext cx="2507077" cy="2507077"/>
        </a:xfrm>
        <a:prstGeom prst="gear9">
          <a:avLst/>
        </a:prstGeom>
        <a:gradFill rotWithShape="0">
          <a:gsLst>
            <a:gs pos="0">
              <a:schemeClr val="accent5">
                <a:alpha val="90000"/>
                <a:hueOff val="0"/>
                <a:satOff val="0"/>
                <a:lumOff val="0"/>
                <a:alphaOff val="0"/>
                <a:tint val="100000"/>
                <a:shade val="100000"/>
                <a:satMod val="130000"/>
              </a:schemeClr>
            </a:gs>
            <a:gs pos="100000">
              <a:schemeClr val="accent5">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chemeClr val="tx1"/>
              </a:solidFill>
            </a:rPr>
            <a:t>Sequence</a:t>
          </a:r>
          <a:r>
            <a:rPr lang="zh-CN" altLang="en-US" sz="2100" kern="1200" dirty="0">
              <a:solidFill>
                <a:schemeClr val="tx1"/>
              </a:solidFill>
            </a:rPr>
            <a:t> </a:t>
          </a:r>
          <a:r>
            <a:rPr lang="en-US" altLang="zh-CN" sz="2100" kern="1200" dirty="0">
              <a:solidFill>
                <a:schemeClr val="tx1"/>
              </a:solidFill>
            </a:rPr>
            <a:t>by</a:t>
          </a:r>
          <a:r>
            <a:rPr lang="zh-CN" altLang="en-US" sz="2100" kern="1200" dirty="0">
              <a:solidFill>
                <a:schemeClr val="tx1"/>
              </a:solidFill>
            </a:rPr>
            <a:t> </a:t>
          </a:r>
          <a:r>
            <a:rPr lang="en-US" altLang="zh-CN" sz="2100" kern="1200" dirty="0">
              <a:solidFill>
                <a:schemeClr val="tx1"/>
              </a:solidFill>
            </a:rPr>
            <a:t>Illumina</a:t>
          </a:r>
          <a:endParaRPr lang="en-US" sz="2100" kern="1200" dirty="0">
            <a:solidFill>
              <a:schemeClr val="tx1"/>
            </a:solidFill>
          </a:endParaRPr>
        </a:p>
      </dsp:txBody>
      <dsp:txXfrm>
        <a:off x="3705117" y="2638516"/>
        <a:ext cx="1499009" cy="1288689"/>
      </dsp:txXfrm>
    </dsp:sp>
    <dsp:sp modelId="{12DD6088-8DDC-704C-9F12-A88592FC4940}">
      <dsp:nvSpPr>
        <dsp:cNvPr id="0" name=""/>
        <dsp:cNvSpPr/>
      </dsp:nvSpPr>
      <dsp:spPr>
        <a:xfrm>
          <a:off x="1742420" y="1458663"/>
          <a:ext cx="1823329" cy="1823329"/>
        </a:xfrm>
        <a:prstGeom prst="gear6">
          <a:avLst/>
        </a:prstGeom>
        <a:gradFill rotWithShape="0">
          <a:gsLst>
            <a:gs pos="0">
              <a:schemeClr val="accent5">
                <a:alpha val="90000"/>
                <a:hueOff val="0"/>
                <a:satOff val="0"/>
                <a:lumOff val="0"/>
                <a:alphaOff val="-20000"/>
                <a:tint val="100000"/>
                <a:shade val="100000"/>
                <a:satMod val="130000"/>
              </a:schemeClr>
            </a:gs>
            <a:gs pos="100000">
              <a:schemeClr val="accent5">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solidFill>
                <a:schemeClr val="tx1"/>
              </a:solidFill>
            </a:rPr>
            <a:t>Order</a:t>
          </a:r>
          <a:r>
            <a:rPr lang="zh-CN" altLang="en-US" sz="2100" kern="1200" dirty="0">
              <a:solidFill>
                <a:schemeClr val="tx1"/>
              </a:solidFill>
            </a:rPr>
            <a:t> </a:t>
          </a:r>
          <a:r>
            <a:rPr lang="en-US" altLang="zh-CN" sz="2100" kern="1200" dirty="0">
              <a:solidFill>
                <a:schemeClr val="tx1"/>
              </a:solidFill>
            </a:rPr>
            <a:t>blood</a:t>
          </a:r>
          <a:r>
            <a:rPr lang="zh-CN" altLang="en-US" sz="2100" kern="1200" dirty="0">
              <a:solidFill>
                <a:schemeClr val="tx1"/>
              </a:solidFill>
            </a:rPr>
            <a:t> </a:t>
          </a:r>
          <a:r>
            <a:rPr lang="en-US" altLang="zh-CN" sz="2100" kern="1200" dirty="0">
              <a:solidFill>
                <a:schemeClr val="tx1"/>
              </a:solidFill>
            </a:rPr>
            <a:t>draw</a:t>
          </a:r>
          <a:endParaRPr lang="en-US" sz="2100" kern="1200" dirty="0">
            <a:solidFill>
              <a:schemeClr val="tx1"/>
            </a:solidFill>
          </a:endParaRPr>
        </a:p>
      </dsp:txBody>
      <dsp:txXfrm>
        <a:off x="2201449" y="1920466"/>
        <a:ext cx="905271" cy="899723"/>
      </dsp:txXfrm>
    </dsp:sp>
    <dsp:sp modelId="{0C8A08A9-491F-C04C-AF29-C81A3C060899}">
      <dsp:nvSpPr>
        <dsp:cNvPr id="0" name=""/>
        <dsp:cNvSpPr/>
      </dsp:nvSpPr>
      <dsp:spPr>
        <a:xfrm rot="20700000">
          <a:off x="2763670" y="200752"/>
          <a:ext cx="1786490" cy="1786490"/>
        </a:xfrm>
        <a:prstGeom prst="gear6">
          <a:avLst/>
        </a:prstGeom>
        <a:gradFill rotWithShape="0">
          <a:gsLst>
            <a:gs pos="0">
              <a:schemeClr val="accent5">
                <a:alpha val="90000"/>
                <a:hueOff val="0"/>
                <a:satOff val="0"/>
                <a:lumOff val="0"/>
                <a:alphaOff val="-40000"/>
                <a:tint val="100000"/>
                <a:shade val="100000"/>
                <a:satMod val="130000"/>
              </a:schemeClr>
            </a:gs>
            <a:gs pos="100000">
              <a:schemeClr val="accent5">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solidFill>
            </a:rPr>
            <a:t>Arrange</a:t>
          </a:r>
          <a:r>
            <a:rPr lang="zh-CN" altLang="en-US" sz="1800" kern="1200" dirty="0">
              <a:solidFill>
                <a:schemeClr val="tx1"/>
              </a:solidFill>
            </a:rPr>
            <a:t> </a:t>
          </a:r>
          <a:r>
            <a:rPr lang="en-US" altLang="zh-CN" sz="1800" kern="1200" dirty="0">
              <a:solidFill>
                <a:schemeClr val="tx1"/>
              </a:solidFill>
            </a:rPr>
            <a:t>an</a:t>
          </a:r>
          <a:r>
            <a:rPr lang="zh-CN" altLang="en-US" sz="1800" kern="1200" dirty="0">
              <a:solidFill>
                <a:schemeClr val="tx1"/>
              </a:solidFill>
            </a:rPr>
            <a:t> </a:t>
          </a:r>
          <a:r>
            <a:rPr lang="en-US" altLang="zh-CN" sz="1800" kern="1200" dirty="0">
              <a:solidFill>
                <a:schemeClr val="tx1"/>
              </a:solidFill>
            </a:rPr>
            <a:t>exam</a:t>
          </a:r>
          <a:endParaRPr lang="en-US" sz="1800" kern="1200" dirty="0">
            <a:solidFill>
              <a:schemeClr val="tx1"/>
            </a:solidFill>
          </a:endParaRPr>
        </a:p>
      </dsp:txBody>
      <dsp:txXfrm rot="-20700000">
        <a:off x="3155500" y="592581"/>
        <a:ext cx="1002831" cy="1002831"/>
      </dsp:txXfrm>
    </dsp:sp>
    <dsp:sp modelId="{A3CBEAB9-0D6B-DF43-8156-9644F7280B55}">
      <dsp:nvSpPr>
        <dsp:cNvPr id="0" name=""/>
        <dsp:cNvSpPr/>
      </dsp:nvSpPr>
      <dsp:spPr>
        <a:xfrm>
          <a:off x="3012319" y="1670646"/>
          <a:ext cx="3209059" cy="3209059"/>
        </a:xfrm>
        <a:prstGeom prst="circularArrow">
          <a:avLst>
            <a:gd name="adj1" fmla="val 4687"/>
            <a:gd name="adj2" fmla="val 299029"/>
            <a:gd name="adj3" fmla="val 2524237"/>
            <a:gd name="adj4" fmla="val 15843997"/>
            <a:gd name="adj5" fmla="val 5469"/>
          </a:avLst>
        </a:prstGeom>
        <a:gradFill rotWithShape="0">
          <a:gsLst>
            <a:gs pos="0">
              <a:schemeClr val="accent5">
                <a:shade val="90000"/>
                <a:hueOff val="0"/>
                <a:satOff val="0"/>
                <a:lumOff val="0"/>
                <a:alphaOff val="0"/>
                <a:tint val="100000"/>
                <a:shade val="100000"/>
                <a:satMod val="130000"/>
              </a:schemeClr>
            </a:gs>
            <a:gs pos="100000">
              <a:schemeClr val="accent5">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167841-3FF1-D74A-9C85-156E8DD16A33}">
      <dsp:nvSpPr>
        <dsp:cNvPr id="0" name=""/>
        <dsp:cNvSpPr/>
      </dsp:nvSpPr>
      <dsp:spPr>
        <a:xfrm>
          <a:off x="1419512" y="1053667"/>
          <a:ext cx="2331582" cy="2331582"/>
        </a:xfrm>
        <a:prstGeom prst="leftCircularArrow">
          <a:avLst>
            <a:gd name="adj1" fmla="val 6452"/>
            <a:gd name="adj2" fmla="val 429999"/>
            <a:gd name="adj3" fmla="val 10489124"/>
            <a:gd name="adj4" fmla="val 14837806"/>
            <a:gd name="adj5" fmla="val 7527"/>
          </a:avLst>
        </a:prstGeom>
        <a:gradFill rotWithShape="0">
          <a:gsLst>
            <a:gs pos="0">
              <a:schemeClr val="accent5">
                <a:shade val="90000"/>
                <a:hueOff val="-51893"/>
                <a:satOff val="2399"/>
                <a:lumOff val="7968"/>
                <a:alphaOff val="0"/>
                <a:tint val="100000"/>
                <a:shade val="100000"/>
                <a:satMod val="130000"/>
              </a:schemeClr>
            </a:gs>
            <a:gs pos="100000">
              <a:schemeClr val="accent5">
                <a:shade val="90000"/>
                <a:hueOff val="-51893"/>
                <a:satOff val="2399"/>
                <a:lumOff val="796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77F15A-F0E5-564C-9770-15093868C6E1}">
      <dsp:nvSpPr>
        <dsp:cNvPr id="0" name=""/>
        <dsp:cNvSpPr/>
      </dsp:nvSpPr>
      <dsp:spPr>
        <a:xfrm>
          <a:off x="2350437" y="-192118"/>
          <a:ext cx="2513915" cy="2513915"/>
        </a:xfrm>
        <a:prstGeom prst="circularArrow">
          <a:avLst>
            <a:gd name="adj1" fmla="val 5984"/>
            <a:gd name="adj2" fmla="val 394124"/>
            <a:gd name="adj3" fmla="val 13313824"/>
            <a:gd name="adj4" fmla="val 10508221"/>
            <a:gd name="adj5" fmla="val 6981"/>
          </a:avLst>
        </a:prstGeom>
        <a:gradFill rotWithShape="0">
          <a:gsLst>
            <a:gs pos="0">
              <a:schemeClr val="accent5">
                <a:shade val="90000"/>
                <a:hueOff val="-103786"/>
                <a:satOff val="4798"/>
                <a:lumOff val="15936"/>
                <a:alphaOff val="0"/>
                <a:tint val="100000"/>
                <a:shade val="100000"/>
                <a:satMod val="130000"/>
              </a:schemeClr>
            </a:gs>
            <a:gs pos="100000">
              <a:schemeClr val="accent5">
                <a:shade val="90000"/>
                <a:hueOff val="-103786"/>
                <a:satOff val="4798"/>
                <a:lumOff val="1593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49CA78-16C5-7B49-B2D2-051E2A089D15}" type="slidenum">
              <a:rPr lang="en-US" altLang="x-none" sz="1300">
                <a:solidFill>
                  <a:srgbClr val="000000"/>
                </a:solidFill>
              </a:rPr>
              <a:pPr>
                <a:spcBef>
                  <a:spcPct val="0"/>
                </a:spcBef>
              </a:pPr>
              <a:t>1</a:t>
            </a:fld>
            <a:endParaRPr lang="en-US" altLang="x-none" sz="1300">
              <a:solidFill>
                <a:srgbClr val="000000"/>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31366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Arial" charset="0"/>
              <a:buChar char="•"/>
            </a:pPr>
            <a:r>
              <a:rPr lang="en-US" altLang="zh-CN" sz="2000" dirty="0" err="1"/>
              <a:t>Eg</a:t>
            </a:r>
            <a:r>
              <a:rPr lang="en-US" altLang="zh-CN" sz="2000" dirty="0"/>
              <a:t>.</a:t>
            </a:r>
            <a:r>
              <a:rPr lang="zh-CN" altLang="en-US" sz="2000" dirty="0"/>
              <a:t> </a:t>
            </a:r>
            <a:r>
              <a:rPr lang="en-US" altLang="zh-CN" sz="2000" dirty="0"/>
              <a:t>Non-functional</a:t>
            </a:r>
            <a:r>
              <a:rPr lang="zh-CN" altLang="en-US" sz="2000" dirty="0"/>
              <a:t> </a:t>
            </a:r>
            <a:r>
              <a:rPr lang="en-US" altLang="zh-CN" sz="2000" dirty="0"/>
              <a:t>F8</a:t>
            </a:r>
            <a:r>
              <a:rPr lang="zh-CN" altLang="en-US" sz="2000" dirty="0"/>
              <a:t> </a:t>
            </a:r>
            <a:r>
              <a:rPr lang="en-US" altLang="zh-CN" sz="2000" dirty="0"/>
              <a:t>gene:</a:t>
            </a:r>
          </a:p>
          <a:p>
            <a:pPr lvl="2"/>
            <a:r>
              <a:rPr lang="en-US" altLang="zh-CN" sz="2000" dirty="0"/>
              <a:t>Can’t</a:t>
            </a:r>
            <a:r>
              <a:rPr lang="zh-CN" altLang="en-US" sz="2000" dirty="0"/>
              <a:t> </a:t>
            </a:r>
            <a:r>
              <a:rPr lang="en-US" altLang="zh-CN" sz="2000" dirty="0"/>
              <a:t>make</a:t>
            </a:r>
            <a:r>
              <a:rPr lang="zh-CN" altLang="en-US" sz="2000" dirty="0"/>
              <a:t> </a:t>
            </a:r>
            <a:r>
              <a:rPr lang="en-US" altLang="zh-CN" sz="2000" dirty="0"/>
              <a:t>essential</a:t>
            </a:r>
            <a:r>
              <a:rPr lang="zh-CN" altLang="en-US" sz="2000" dirty="0"/>
              <a:t> </a:t>
            </a:r>
            <a:r>
              <a:rPr lang="en-US" altLang="zh-CN" sz="2000" dirty="0"/>
              <a:t>clotting</a:t>
            </a:r>
            <a:r>
              <a:rPr lang="zh-CN" altLang="en-US" sz="2000" dirty="0"/>
              <a:t> </a:t>
            </a:r>
            <a:r>
              <a:rPr lang="en-US" altLang="zh-CN" sz="2000" dirty="0"/>
              <a:t>protein</a:t>
            </a:r>
          </a:p>
          <a:p>
            <a:pPr lvl="2"/>
            <a:r>
              <a:rPr lang="en-US" altLang="zh-CN" sz="2000" dirty="0"/>
              <a:t>Get</a:t>
            </a:r>
            <a:r>
              <a:rPr lang="zh-CN" altLang="en-US" sz="2000" dirty="0"/>
              <a:t> </a:t>
            </a:r>
            <a:r>
              <a:rPr lang="en-US" altLang="zh-CN" sz="2000" dirty="0"/>
              <a:t>hemophilia</a:t>
            </a:r>
            <a:r>
              <a:rPr lang="zh-CN" altLang="en-US" sz="2000" dirty="0"/>
              <a:t> </a:t>
            </a:r>
            <a:r>
              <a:rPr lang="en-US" altLang="zh-CN" sz="2000" dirty="0"/>
              <a:t>and</a:t>
            </a:r>
            <a:r>
              <a:rPr lang="zh-CN" altLang="en-US" sz="2000" dirty="0"/>
              <a:t> </a:t>
            </a:r>
            <a:r>
              <a:rPr lang="en-US" altLang="zh-CN" sz="2000" dirty="0"/>
              <a:t>can</a:t>
            </a:r>
            <a:r>
              <a:rPr lang="zh-CN" altLang="en-US" sz="2000" dirty="0"/>
              <a:t> </a:t>
            </a:r>
            <a:r>
              <a:rPr lang="en-US" altLang="zh-CN" sz="2000" dirty="0"/>
              <a:t>bleed</a:t>
            </a:r>
            <a:r>
              <a:rPr lang="zh-CN" altLang="en-US" sz="2000" dirty="0"/>
              <a:t> </a:t>
            </a:r>
            <a:r>
              <a:rPr lang="en-US" altLang="zh-CN" sz="2000" dirty="0"/>
              <a:t>to</a:t>
            </a:r>
            <a:r>
              <a:rPr lang="zh-CN" altLang="en-US" sz="2000" dirty="0"/>
              <a:t> </a:t>
            </a:r>
            <a:r>
              <a:rPr lang="en-US" altLang="zh-CN" sz="2000" dirty="0"/>
              <a:t>death</a:t>
            </a:r>
            <a:r>
              <a:rPr lang="zh-CN" altLang="en-US" sz="2000" dirty="0"/>
              <a:t> </a:t>
            </a:r>
            <a:r>
              <a:rPr lang="en-US" altLang="zh-CN" sz="2000" dirty="0"/>
              <a:t>from</a:t>
            </a:r>
            <a:r>
              <a:rPr lang="zh-CN" altLang="en-US" sz="2000" dirty="0"/>
              <a:t> </a:t>
            </a:r>
            <a:r>
              <a:rPr lang="en-US" altLang="zh-CN" sz="2000" dirty="0"/>
              <a:t>a</a:t>
            </a:r>
            <a:r>
              <a:rPr lang="zh-CN" altLang="en-US" sz="2000" dirty="0"/>
              <a:t> </a:t>
            </a:r>
            <a:r>
              <a:rPr lang="en-US" altLang="zh-CN" sz="2000" dirty="0"/>
              <a:t>little</a:t>
            </a:r>
            <a:r>
              <a:rPr lang="zh-CN" altLang="en-US" sz="2000" dirty="0"/>
              <a:t> </a:t>
            </a:r>
            <a:r>
              <a:rPr lang="en-US" altLang="zh-CN" sz="2000" dirty="0"/>
              <a:t>cut</a:t>
            </a:r>
          </a:p>
          <a:p>
            <a:endParaRPr lang="en-US" altLang="en-US" dirty="0"/>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873EA872-E5A8-F54F-BD90-24BB8BFD6485}" type="slidenum">
              <a:rPr lang="en-US" altLang="en-US" sz="1300"/>
              <a:pPr/>
              <a:t>13</a:t>
            </a:fld>
            <a:endParaRPr lang="en-US" altLang="en-US" sz="1300"/>
          </a:p>
        </p:txBody>
      </p:sp>
    </p:spTree>
    <p:extLst>
      <p:ext uri="{BB962C8B-B14F-4D97-AF65-F5344CB8AC3E}">
        <p14:creationId xmlns:p14="http://schemas.microsoft.com/office/powerpoint/2010/main" val="481005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Huntington’s</a:t>
            </a:r>
            <a:r>
              <a:rPr lang="zh-CN" altLang="en-US" dirty="0"/>
              <a:t> </a:t>
            </a:r>
            <a:r>
              <a:rPr lang="en-US" altLang="zh-CN" dirty="0"/>
              <a:t>disease</a:t>
            </a:r>
            <a:r>
              <a:rPr lang="zh-CN" altLang="en-US" dirty="0"/>
              <a:t> </a:t>
            </a:r>
            <a:r>
              <a:rPr lang="en-US" altLang="zh-CN" dirty="0"/>
              <a:t>starts</a:t>
            </a:r>
            <a:r>
              <a:rPr lang="zh-CN" altLang="en-US" dirty="0"/>
              <a:t> </a:t>
            </a:r>
            <a:r>
              <a:rPr lang="en-US" altLang="zh-CN" dirty="0"/>
              <a:t>in</a:t>
            </a:r>
            <a:r>
              <a:rPr lang="zh-CN" altLang="en-US" dirty="0"/>
              <a:t> </a:t>
            </a:r>
            <a:r>
              <a:rPr lang="en-US" altLang="zh-CN" dirty="0"/>
              <a:t>middle</a:t>
            </a:r>
            <a:r>
              <a:rPr lang="zh-CN" altLang="en-US" dirty="0"/>
              <a:t> </a:t>
            </a:r>
            <a:r>
              <a:rPr lang="en-US" altLang="zh-CN" dirty="0"/>
              <a:t>age,</a:t>
            </a:r>
            <a:r>
              <a:rPr lang="zh-CN" altLang="en-US" dirty="0"/>
              <a:t> </a:t>
            </a:r>
            <a:r>
              <a:rPr lang="en-US" altLang="zh-CN" dirty="0"/>
              <a:t>leads</a:t>
            </a:r>
            <a:r>
              <a:rPr lang="zh-CN" altLang="en-US" dirty="0"/>
              <a:t> </a:t>
            </a:r>
            <a:r>
              <a:rPr lang="en-US" altLang="zh-CN" dirty="0"/>
              <a:t>to</a:t>
            </a:r>
            <a:r>
              <a:rPr lang="zh-CN" altLang="en-US" dirty="0"/>
              <a:t> </a:t>
            </a:r>
            <a:r>
              <a:rPr lang="en-US" altLang="zh-CN" dirty="0"/>
              <a:t>dementia,</a:t>
            </a:r>
            <a:r>
              <a:rPr lang="zh-CN" altLang="en-US" dirty="0"/>
              <a:t> </a:t>
            </a:r>
            <a:r>
              <a:rPr lang="en-US" altLang="zh-CN" dirty="0"/>
              <a:t>and</a:t>
            </a:r>
            <a:r>
              <a:rPr lang="zh-CN" altLang="en-US" dirty="0"/>
              <a:t> </a:t>
            </a:r>
            <a:r>
              <a:rPr lang="en-US" altLang="zh-CN" dirty="0"/>
              <a:t>ends</a:t>
            </a:r>
            <a:r>
              <a:rPr lang="zh-CN" altLang="en-US" dirty="0"/>
              <a:t> </a:t>
            </a:r>
            <a:r>
              <a:rPr lang="en-US" altLang="zh-CN" dirty="0"/>
              <a:t>with</a:t>
            </a:r>
            <a:r>
              <a:rPr lang="zh-CN" altLang="en-US" dirty="0"/>
              <a:t> </a:t>
            </a:r>
            <a:r>
              <a:rPr lang="en-US" altLang="zh-CN" dirty="0"/>
              <a:t>death.</a:t>
            </a:r>
          </a:p>
          <a:p>
            <a:endParaRPr lang="en-US" altLang="zh-CN" dirty="0"/>
          </a:p>
          <a:p>
            <a:r>
              <a:rPr lang="en-US" altLang="en-US" dirty="0"/>
              <a:t>Repeating DNA is very hard to sequence accurately</a:t>
            </a:r>
          </a:p>
          <a:p>
            <a:r>
              <a:rPr lang="en-US" altLang="en-US" dirty="0"/>
              <a:t>with short reads, because there aren’t any distinctive sequences to anchor them.</a:t>
            </a:r>
          </a:p>
          <a:p>
            <a:endParaRPr lang="en-US" altLang="zh-CN" dirty="0"/>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02D33A6-9378-1C46-9392-FDA0D53227E7}" type="slidenum">
              <a:rPr lang="en-US" altLang="en-US" sz="1300"/>
              <a:pPr/>
              <a:t>15</a:t>
            </a:fld>
            <a:endParaRPr lang="en-US" altLang="en-US" sz="1300"/>
          </a:p>
        </p:txBody>
      </p:sp>
    </p:spTree>
    <p:extLst>
      <p:ext uri="{BB962C8B-B14F-4D97-AF65-F5344CB8AC3E}">
        <p14:creationId xmlns:p14="http://schemas.microsoft.com/office/powerpoint/2010/main" val="146410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r>
              <a:rPr lang="en-US" altLang="zh-CN" sz="1200" dirty="0"/>
              <a:t>The variant causes</a:t>
            </a:r>
            <a:r>
              <a:rPr lang="zh-CN" altLang="en-US" sz="1200" dirty="0"/>
              <a:t>    </a:t>
            </a:r>
            <a:r>
              <a:rPr lang="en-US" altLang="zh-CN" sz="1200" dirty="0"/>
              <a:t>people</a:t>
            </a:r>
            <a:r>
              <a:rPr lang="zh-CN" altLang="en-US" sz="1200" dirty="0"/>
              <a:t> </a:t>
            </a:r>
            <a:r>
              <a:rPr lang="en-US" altLang="zh-CN" sz="1200" dirty="0"/>
              <a:t>to</a:t>
            </a:r>
            <a:r>
              <a:rPr lang="zh-CN" altLang="en-US" sz="1200" dirty="0"/>
              <a:t> </a:t>
            </a:r>
            <a:r>
              <a:rPr lang="en-US" altLang="zh-CN" sz="1200" dirty="0"/>
              <a:t>put</a:t>
            </a:r>
            <a:r>
              <a:rPr lang="zh-CN" altLang="en-US" sz="1200" dirty="0"/>
              <a:t> </a:t>
            </a:r>
            <a:r>
              <a:rPr lang="en-US" altLang="zh-CN" sz="1200" dirty="0"/>
              <a:t>on</a:t>
            </a:r>
            <a:r>
              <a:rPr lang="zh-CN" altLang="en-US" sz="1200" dirty="0"/>
              <a:t> </a:t>
            </a:r>
            <a:r>
              <a:rPr lang="en-US" altLang="zh-CN" sz="1200" dirty="0"/>
              <a:t>an</a:t>
            </a:r>
            <a:r>
              <a:rPr lang="zh-CN" altLang="en-US" sz="1200" dirty="0"/>
              <a:t> </a:t>
            </a:r>
            <a:r>
              <a:rPr lang="en-US" altLang="zh-CN" sz="1200" dirty="0"/>
              <a:t>average</a:t>
            </a:r>
            <a:r>
              <a:rPr lang="zh-CN" altLang="en-US" sz="1200" dirty="0"/>
              <a:t> </a:t>
            </a:r>
            <a:r>
              <a:rPr lang="en-US" altLang="zh-CN" sz="1200" dirty="0"/>
              <a:t>of</a:t>
            </a:r>
            <a:r>
              <a:rPr lang="zh-CN" altLang="en-US" sz="1200" dirty="0"/>
              <a:t> </a:t>
            </a:r>
            <a:r>
              <a:rPr lang="en-US" altLang="zh-CN" sz="1200" dirty="0"/>
              <a:t>7</a:t>
            </a:r>
            <a:r>
              <a:rPr lang="zh-CN" altLang="en-US" sz="1200" dirty="0"/>
              <a:t> </a:t>
            </a:r>
            <a:r>
              <a:rPr lang="en-US" altLang="zh-CN" sz="1200" dirty="0"/>
              <a:t>pounds</a:t>
            </a:r>
            <a:endParaRPr lang="en-US" altLang="en-US" dirty="0"/>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ACC2B457-FEE1-084A-8842-B669D9A72A0E}" type="slidenum">
              <a:rPr lang="en-US" altLang="en-US" sz="1300"/>
              <a:pPr/>
              <a:t>16</a:t>
            </a:fld>
            <a:endParaRPr lang="en-US" altLang="en-US" sz="1300"/>
          </a:p>
        </p:txBody>
      </p:sp>
    </p:spTree>
    <p:extLst>
      <p:ext uri="{BB962C8B-B14F-4D97-AF65-F5344CB8AC3E}">
        <p14:creationId xmlns:p14="http://schemas.microsoft.com/office/powerpoint/2010/main" val="132848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9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Figure</a:t>
            </a:r>
            <a:r>
              <a:rPr lang="zh-CN" altLang="en-US"/>
              <a:t> </a:t>
            </a:r>
            <a:r>
              <a:rPr lang="en-US" altLang="zh-CN"/>
              <a:t>on</a:t>
            </a:r>
            <a:r>
              <a:rPr lang="zh-CN" altLang="en-US"/>
              <a:t> </a:t>
            </a:r>
            <a:r>
              <a:rPr lang="en-US" altLang="zh-CN"/>
              <a:t>the</a:t>
            </a:r>
            <a:r>
              <a:rPr lang="zh-CN" altLang="en-US"/>
              <a:t> </a:t>
            </a:r>
            <a:r>
              <a:rPr lang="en-US" altLang="zh-CN"/>
              <a:t>left:</a:t>
            </a:r>
            <a:r>
              <a:rPr lang="zh-CN" altLang="en-US"/>
              <a:t> </a:t>
            </a:r>
            <a:r>
              <a:rPr lang="en-US" altLang="zh-CN"/>
              <a:t>Integrated</a:t>
            </a:r>
            <a:r>
              <a:rPr lang="zh-CN" altLang="en-US"/>
              <a:t> </a:t>
            </a:r>
            <a:r>
              <a:rPr lang="en-US" altLang="zh-CN"/>
              <a:t>personal</a:t>
            </a:r>
            <a:r>
              <a:rPr lang="zh-CN" altLang="en-US"/>
              <a:t> </a:t>
            </a:r>
            <a:r>
              <a:rPr lang="en-US" altLang="zh-CN"/>
              <a:t>omics</a:t>
            </a:r>
          </a:p>
          <a:p>
            <a:r>
              <a:rPr lang="en-US" altLang="zh-CN"/>
              <a:t>Figure</a:t>
            </a:r>
            <a:r>
              <a:rPr lang="zh-CN" altLang="en-US"/>
              <a:t> </a:t>
            </a:r>
            <a:r>
              <a:rPr lang="en-US" altLang="zh-CN"/>
              <a:t>on</a:t>
            </a:r>
            <a:r>
              <a:rPr lang="zh-CN" altLang="en-US"/>
              <a:t> </a:t>
            </a:r>
            <a:r>
              <a:rPr lang="en-US" altLang="zh-CN"/>
              <a:t>the</a:t>
            </a:r>
            <a:r>
              <a:rPr lang="zh-CN" altLang="en-US"/>
              <a:t> </a:t>
            </a:r>
            <a:r>
              <a:rPr lang="en-US" altLang="zh-CN"/>
              <a:t>right:</a:t>
            </a:r>
            <a:r>
              <a:rPr lang="zh-CN" altLang="en-US"/>
              <a:t> </a:t>
            </a:r>
            <a:r>
              <a:rPr lang="en-US" altLang="zh-CN"/>
              <a:t>Zoom</a:t>
            </a:r>
            <a:r>
              <a:rPr lang="zh-CN" altLang="en-US"/>
              <a:t> </a:t>
            </a:r>
            <a:r>
              <a:rPr lang="en-US" altLang="zh-CN"/>
              <a:t>in</a:t>
            </a:r>
            <a:r>
              <a:rPr lang="zh-CN" altLang="en-US"/>
              <a:t> </a:t>
            </a:r>
            <a:r>
              <a:rPr lang="en-US" altLang="zh-CN"/>
              <a:t>to</a:t>
            </a:r>
            <a:r>
              <a:rPr lang="zh-CN" altLang="en-US"/>
              <a:t> </a:t>
            </a:r>
            <a:r>
              <a:rPr lang="en-US" altLang="zh-CN"/>
              <a:t>a</a:t>
            </a:r>
            <a:r>
              <a:rPr lang="zh-CN" altLang="en-US"/>
              <a:t> </a:t>
            </a:r>
            <a:r>
              <a:rPr lang="en-US" altLang="zh-CN"/>
              <a:t>specific</a:t>
            </a:r>
            <a:r>
              <a:rPr lang="zh-CN" altLang="en-US"/>
              <a:t> </a:t>
            </a:r>
            <a:r>
              <a:rPr lang="en-US" altLang="zh-CN"/>
              <a:t>region</a:t>
            </a:r>
            <a:r>
              <a:rPr lang="zh-CN" altLang="en-US"/>
              <a:t> </a:t>
            </a:r>
            <a:r>
              <a:rPr lang="en-US" altLang="zh-CN"/>
              <a:t>of</a:t>
            </a:r>
            <a:r>
              <a:rPr lang="zh-CN" altLang="en-US"/>
              <a:t> </a:t>
            </a:r>
            <a:r>
              <a:rPr lang="en-US" altLang="zh-CN"/>
              <a:t>the</a:t>
            </a:r>
            <a:r>
              <a:rPr lang="zh-CN" altLang="en-US"/>
              <a:t> </a:t>
            </a:r>
            <a:r>
              <a:rPr lang="en-US" altLang="zh-CN"/>
              <a:t>genome,</a:t>
            </a:r>
            <a:r>
              <a:rPr lang="zh-CN" altLang="en-US"/>
              <a:t> </a:t>
            </a:r>
            <a:r>
              <a:rPr lang="en-US" altLang="zh-CN"/>
              <a:t>s</a:t>
            </a:r>
            <a:r>
              <a:rPr lang="en-US" altLang="en-US"/>
              <a:t>ummarizing iPOP. From </a:t>
            </a:r>
            <a:r>
              <a:rPr lang="en-US" altLang="zh-CN"/>
              <a:t>bottom</a:t>
            </a:r>
            <a:r>
              <a:rPr lang="en-US" altLang="en-US"/>
              <a:t> to </a:t>
            </a:r>
            <a:r>
              <a:rPr lang="en-US" altLang="zh-CN"/>
              <a:t>up</a:t>
            </a:r>
            <a:r>
              <a:rPr lang="en-US" altLang="en-US"/>
              <a:t>: chromosome ideogram; genomic data (pale blue ring), structural variants &gt; 50 bp (deletions [blue tiles], duplications [red tiles]), indels (green triangles); transcriptomic data (yellow ring), expression ratio of HRV infection to healthy states; proteomic data (light purple ring), ratio of protein levels during HRV infection to healthy states; transcriptomic data (yellow ring), differential heteroallelic expression ratio of alternative allele to reference allele for missense and synonymous variants (purple dots) and candidate RNA missense and synonymous edits (red triangles, purple dots, orange triangles and green dots, respectively) </a:t>
            </a:r>
          </a:p>
          <a:p>
            <a:endParaRPr lang="en-US" altLang="en-US"/>
          </a:p>
        </p:txBody>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7BED0E1-142C-2A4A-A277-3A12140D1C99}" type="slidenum">
              <a:rPr lang="en-US" altLang="en-US" sz="1300">
                <a:solidFill>
                  <a:srgbClr val="000000"/>
                </a:solidFill>
              </a:rPr>
              <a:pPr/>
              <a:t>2</a:t>
            </a:fld>
            <a:endParaRPr lang="en-US" altLang="en-US" sz="1300">
              <a:solidFill>
                <a:srgbClr val="000000"/>
              </a:solidFill>
            </a:endParaRPr>
          </a:p>
        </p:txBody>
      </p:sp>
    </p:spTree>
    <p:extLst>
      <p:ext uri="{BB962C8B-B14F-4D97-AF65-F5344CB8AC3E}">
        <p14:creationId xmlns:p14="http://schemas.microsoft.com/office/powerpoint/2010/main" val="134732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8178CCBA-E41D-BB4D-8C23-EDDC664715A2}" type="slidenum">
              <a:rPr lang="en-US" altLang="en-US" sz="1300">
                <a:solidFill>
                  <a:srgbClr val="000000"/>
                </a:solidFill>
              </a:rPr>
              <a:pPr/>
              <a:t>3</a:t>
            </a:fld>
            <a:endParaRPr lang="en-US" altLang="en-US" sz="1300">
              <a:solidFill>
                <a:srgbClr val="000000"/>
              </a:solidFill>
            </a:endParaRPr>
          </a:p>
        </p:txBody>
      </p:sp>
    </p:spTree>
    <p:extLst>
      <p:ext uri="{BB962C8B-B14F-4D97-AF65-F5344CB8AC3E}">
        <p14:creationId xmlns:p14="http://schemas.microsoft.com/office/powerpoint/2010/main" val="20546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12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76A726B8-F615-FC43-9654-51E090AA4D91}" type="slidenum">
              <a:rPr lang="en-US" altLang="en-US" sz="1300"/>
              <a:pPr/>
              <a:t>4</a:t>
            </a:fld>
            <a:endParaRPr lang="en-US" altLang="en-US" sz="1300"/>
          </a:p>
        </p:txBody>
      </p:sp>
    </p:spTree>
    <p:extLst>
      <p:ext uri="{BB962C8B-B14F-4D97-AF65-F5344CB8AC3E}">
        <p14:creationId xmlns:p14="http://schemas.microsoft.com/office/powerpoint/2010/main" val="74494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Promise</a:t>
            </a:r>
            <a:r>
              <a:rPr lang="zh-CN" altLang="en-US" dirty="0"/>
              <a:t> </a:t>
            </a:r>
            <a:r>
              <a:rPr lang="en-US" altLang="zh-CN" dirty="0"/>
              <a:t>that</a:t>
            </a:r>
            <a:r>
              <a:rPr lang="zh-CN" altLang="en-US" dirty="0"/>
              <a:t> </a:t>
            </a:r>
            <a:r>
              <a:rPr lang="en-US" altLang="zh-CN" dirty="0"/>
              <a:t>I</a:t>
            </a:r>
            <a:r>
              <a:rPr lang="zh-CN" altLang="en-US" dirty="0"/>
              <a:t> </a:t>
            </a:r>
            <a:r>
              <a:rPr lang="en-US" altLang="zh-CN" dirty="0"/>
              <a:t>will</a:t>
            </a:r>
            <a:r>
              <a:rPr lang="zh-CN" altLang="en-US" dirty="0"/>
              <a:t> </a:t>
            </a:r>
            <a:r>
              <a:rPr lang="en-US" altLang="zh-CN" dirty="0"/>
              <a:t>cover</a:t>
            </a:r>
            <a:r>
              <a:rPr lang="zh-CN" altLang="en-US" dirty="0"/>
              <a:t> </a:t>
            </a:r>
            <a:r>
              <a:rPr lang="en-US" altLang="zh-CN" dirty="0"/>
              <a:t>each</a:t>
            </a:r>
            <a:r>
              <a:rPr lang="zh-CN" altLang="en-US" baseline="0" dirty="0"/>
              <a:t> </a:t>
            </a:r>
            <a:r>
              <a:rPr lang="en-US" altLang="zh-CN" baseline="0" dirty="0"/>
              <a:t>of</a:t>
            </a:r>
            <a:r>
              <a:rPr lang="zh-CN" altLang="en-US" baseline="0" dirty="0"/>
              <a:t> </a:t>
            </a:r>
            <a:r>
              <a:rPr lang="en-US" altLang="zh-CN" baseline="0" dirty="0"/>
              <a:t>them</a:t>
            </a:r>
          </a:p>
          <a:p>
            <a:r>
              <a:rPr lang="en-US" altLang="zh-CN" baseline="0" dirty="0"/>
              <a:t>Don’t</a:t>
            </a:r>
            <a:r>
              <a:rPr lang="zh-CN" altLang="en-US" baseline="0" dirty="0"/>
              <a:t> </a:t>
            </a:r>
            <a:r>
              <a:rPr lang="en-US" altLang="zh-CN" baseline="0" dirty="0"/>
              <a:t>worry.</a:t>
            </a:r>
            <a:r>
              <a:rPr lang="zh-CN" altLang="en-US" baseline="0" dirty="0"/>
              <a:t> </a:t>
            </a:r>
            <a:endParaRPr lang="en-US" altLang="zh-CN" baseline="0" dirty="0"/>
          </a:p>
          <a:p>
            <a:r>
              <a:rPr lang="en-US" altLang="zh-CN" baseline="0" dirty="0"/>
              <a:t>I’m</a:t>
            </a:r>
            <a:r>
              <a:rPr lang="zh-CN" altLang="en-US" baseline="0" dirty="0"/>
              <a:t> </a:t>
            </a:r>
            <a:r>
              <a:rPr lang="en-US" altLang="zh-CN" baseline="0" dirty="0"/>
              <a:t>a</a:t>
            </a:r>
            <a:r>
              <a:rPr lang="zh-CN" altLang="en-US" baseline="0" dirty="0"/>
              <a:t> </a:t>
            </a:r>
            <a:r>
              <a:rPr lang="en-US" altLang="zh-CN" baseline="0" dirty="0"/>
              <a:t>superwomen</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5</a:t>
            </a:fld>
            <a:endParaRPr lang="en-US"/>
          </a:p>
        </p:txBody>
      </p:sp>
    </p:spTree>
    <p:extLst>
      <p:ext uri="{BB962C8B-B14F-4D97-AF65-F5344CB8AC3E}">
        <p14:creationId xmlns:p14="http://schemas.microsoft.com/office/powerpoint/2010/main" val="178799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zh-CN" altLang="en-US" dirty="0"/>
              <a:t>修改</a:t>
            </a:r>
            <a:r>
              <a:rPr lang="en-US" altLang="zh-CN" dirty="0"/>
              <a:t>slides</a:t>
            </a:r>
            <a:endParaRPr lang="en-US" altLang="en-US" dirty="0"/>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B1985EAE-FCB9-ED4E-9022-9E5C4167D607}" type="slidenum">
              <a:rPr lang="en-US" altLang="en-US" sz="1300"/>
              <a:pPr/>
              <a:t>7</a:t>
            </a:fld>
            <a:endParaRPr lang="en-US" altLang="en-US" sz="1300"/>
          </a:p>
        </p:txBody>
      </p:sp>
    </p:spTree>
    <p:extLst>
      <p:ext uri="{BB962C8B-B14F-4D97-AF65-F5344CB8AC3E}">
        <p14:creationId xmlns:p14="http://schemas.microsoft.com/office/powerpoint/2010/main" val="1434320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532E3EBB-B6C3-4F44-AA96-F8C4B1C49C90}" type="slidenum">
              <a:rPr lang="en-US" altLang="en-US" sz="1300"/>
              <a:pPr/>
              <a:t>8</a:t>
            </a:fld>
            <a:endParaRPr lang="en-US" altLang="en-US" sz="1300"/>
          </a:p>
        </p:txBody>
      </p:sp>
    </p:spTree>
    <p:extLst>
      <p:ext uri="{BB962C8B-B14F-4D97-AF65-F5344CB8AC3E}">
        <p14:creationId xmlns:p14="http://schemas.microsoft.com/office/powerpoint/2010/main" val="14892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222C5716-61D0-0147-944F-BFD52CDA4E19}" type="slidenum">
              <a:rPr lang="en-US" altLang="en-US" sz="1300"/>
              <a:pPr/>
              <a:t>9</a:t>
            </a:fld>
            <a:endParaRPr lang="en-US" altLang="en-US" sz="1300"/>
          </a:p>
        </p:txBody>
      </p:sp>
    </p:spTree>
    <p:extLst>
      <p:ext uri="{BB962C8B-B14F-4D97-AF65-F5344CB8AC3E}">
        <p14:creationId xmlns:p14="http://schemas.microsoft.com/office/powerpoint/2010/main" val="79576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D5005735-3CC4-F248-98AD-7D79F2499F50}" type="slidenum">
              <a:rPr lang="en-US" altLang="en-US" sz="1300"/>
              <a:pPr/>
              <a:t>12</a:t>
            </a:fld>
            <a:endParaRPr lang="en-US" altLang="en-US" sz="1300"/>
          </a:p>
        </p:txBody>
      </p:sp>
    </p:spTree>
    <p:extLst>
      <p:ext uri="{BB962C8B-B14F-4D97-AF65-F5344CB8AC3E}">
        <p14:creationId xmlns:p14="http://schemas.microsoft.com/office/powerpoint/2010/main" val="118736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52600"/>
            <a:ext cx="7772400" cy="4343400"/>
          </a:xfrm>
        </p:spPr>
        <p:txBody>
          <a:body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97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ags" Target="../tags/tag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6"/>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8" r:id="rId1"/>
    <p:sldLayoutId id="2147527571" r:id="rId2"/>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8"/>
          <p:cNvSpPr>
            <a:spLocks noChangeArrowheads="1"/>
          </p:cNvSpPr>
          <p:nvPr userDrawn="1"/>
        </p:nvSpPr>
        <p:spPr bwMode="auto">
          <a:xfrm rot="-5400000">
            <a:off x="6948487" y="4662488"/>
            <a:ext cx="408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3600" b="1">
                <a:solidFill>
                  <a:schemeClr val="bg1"/>
                </a:solidFill>
                <a:latin typeface="Arial" charset="0"/>
                <a:ea typeface="ＭＳ Ｐゴシック" charset="-128"/>
              </a:defRPr>
            </a:lvl1pPr>
            <a:lvl2pPr marL="742950" indent="-28575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a:defRPr/>
            </a:pPr>
            <a:fld id="{3D0EA964-C1D4-DE45-B107-3A99655D6D53}" type="slidenum">
              <a:rPr lang="en-US" altLang="x-none" sz="1200" smtClean="0">
                <a:solidFill>
                  <a:srgbClr val="000000"/>
                </a:solidFill>
                <a:cs typeface=""/>
              </a:rPr>
              <a:pPr>
                <a:defRPr/>
              </a:pPr>
              <a:t>‹#›</a:t>
            </a:fld>
            <a:r>
              <a:rPr lang="en-US" altLang="x-none" sz="1200">
                <a:solidFill>
                  <a:srgbClr val="000000"/>
                </a:solidFill>
                <a:cs typeface=""/>
              </a:rPr>
              <a:t>   </a:t>
            </a:r>
            <a:r>
              <a:rPr lang="en-US" altLang="x-none" sz="1200">
                <a:solidFill>
                  <a:srgbClr val="808080"/>
                </a:solidFill>
                <a:cs typeface=""/>
              </a:rPr>
              <a:t>(c) M Gerstein '14, Yale, GersteinLab.org</a:t>
            </a:r>
          </a:p>
        </p:txBody>
      </p:sp>
    </p:spTree>
    <p:extLst>
      <p:ext uri="{BB962C8B-B14F-4D97-AF65-F5344CB8AC3E}">
        <p14:creationId xmlns:p14="http://schemas.microsoft.com/office/powerpoint/2010/main" val="583201578"/>
      </p:ext>
    </p:extLst>
  </p:cSld>
  <p:clrMap bg1="lt1" tx1="dk1" bg2="lt2" tx2="dk2" accent1="accent1" accent2="accent2" accent3="accent3" accent4="accent4" accent5="accent5" accent6="accent6" hlink="hlink" folHlink="folHlink"/>
  <p:sldLayoutIdLst>
    <p:sldLayoutId id="2147527573" r:id="rId1"/>
    <p:sldLayoutId id="2147527574" r:id="rId2"/>
    <p:sldLayoutId id="2147527575" r:id="rId3"/>
    <p:sldLayoutId id="2147527576" r:id="rId4"/>
    <p:sldLayoutId id="2147527577" r:id="rId5"/>
    <p:sldLayoutId id="2147527578" r:id="rId6"/>
    <p:sldLayoutId id="2147527579" r:id="rId7"/>
    <p:sldLayoutId id="2147527580" r:id="rId8"/>
    <p:sldLayoutId id="2147527581" r:id="rId9"/>
    <p:sldLayoutId id="2147527582" r:id="rId10"/>
    <p:sldLayoutId id="2147527583" r:id="rId11"/>
    <p:sldLayoutId id="2147527584" r:id="rId12"/>
    <p:sldLayoutId id="2147527585" r:id="rId13"/>
    <p:sldLayoutId id="2147527586" r:id="rId14"/>
  </p:sldLayoutIdLst>
  <p:txStyles>
    <p:titleStyle>
      <a:lvl1pPr algn="ctr" rtl="0" eaLnBrk="0" fontAlgn="base" hangingPunct="0">
        <a:spcBef>
          <a:spcPct val="0"/>
        </a:spcBef>
        <a:spcAft>
          <a:spcPct val="0"/>
        </a:spcAft>
        <a:defRPr sz="3600" u="sng">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600" u="sng">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600" u="sng">
          <a:solidFill>
            <a:schemeClr val="tx2"/>
          </a:solidFill>
          <a:latin typeface="Arial" charset="0"/>
        </a:defRPr>
      </a:lvl6pPr>
      <a:lvl7pPr marL="914400" algn="ctr" rtl="0" fontAlgn="base">
        <a:spcBef>
          <a:spcPct val="0"/>
        </a:spcBef>
        <a:spcAft>
          <a:spcPct val="0"/>
        </a:spcAft>
        <a:defRPr sz="3600" u="sng">
          <a:solidFill>
            <a:schemeClr val="tx2"/>
          </a:solidFill>
          <a:latin typeface="Arial" charset="0"/>
        </a:defRPr>
      </a:lvl7pPr>
      <a:lvl8pPr marL="1371600" algn="ctr" rtl="0" fontAlgn="base">
        <a:spcBef>
          <a:spcPct val="0"/>
        </a:spcBef>
        <a:spcAft>
          <a:spcPct val="0"/>
        </a:spcAft>
        <a:defRPr sz="3600" u="sng">
          <a:solidFill>
            <a:schemeClr val="tx2"/>
          </a:solidFill>
          <a:latin typeface="Arial" charset="0"/>
        </a:defRPr>
      </a:lvl8pPr>
      <a:lvl9pPr marL="1828800" algn="ctr" rtl="0" fontAlgn="base">
        <a:spcBef>
          <a:spcPct val="0"/>
        </a:spcBef>
        <a:spcAft>
          <a:spcPct val="0"/>
        </a:spcAft>
        <a:defRPr sz="3600" u="sng">
          <a:solidFill>
            <a:schemeClr val="tx2"/>
          </a:solidFill>
          <a:latin typeface="Arial"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71500" indent="-228600" algn="l" rtl="0" eaLnBrk="0" fontAlgn="base" hangingPunct="0">
        <a:spcBef>
          <a:spcPct val="20000"/>
        </a:spcBef>
        <a:spcAft>
          <a:spcPct val="0"/>
        </a:spcAft>
        <a:buFont typeface="Symbol" charset="2"/>
        <a:buChar char="à"/>
        <a:defRPr>
          <a:solidFill>
            <a:schemeClr val="tx1"/>
          </a:solidFill>
          <a:latin typeface="+mn-lt"/>
          <a:ea typeface="ＭＳ Ｐゴシック" charset="-128"/>
        </a:defRPr>
      </a:lvl2pPr>
      <a:lvl3pPr marL="9144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2573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16002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057400" indent="-228600" algn="l" rtl="0" fontAlgn="base">
        <a:spcBef>
          <a:spcPct val="20000"/>
        </a:spcBef>
        <a:spcAft>
          <a:spcPct val="0"/>
        </a:spcAft>
        <a:buChar char="»"/>
        <a:defRPr>
          <a:solidFill>
            <a:schemeClr val="tx1"/>
          </a:solidFill>
          <a:latin typeface="+mn-lt"/>
          <a:ea typeface="ＭＳ Ｐゴシック" charset="-128"/>
        </a:defRPr>
      </a:lvl6pPr>
      <a:lvl7pPr marL="2514600" indent="-228600" algn="l" rtl="0" fontAlgn="base">
        <a:spcBef>
          <a:spcPct val="20000"/>
        </a:spcBef>
        <a:spcAft>
          <a:spcPct val="0"/>
        </a:spcAft>
        <a:buChar char="»"/>
        <a:defRPr>
          <a:solidFill>
            <a:schemeClr val="tx1"/>
          </a:solidFill>
          <a:latin typeface="+mn-lt"/>
          <a:ea typeface="ＭＳ Ｐゴシック" charset="-128"/>
        </a:defRPr>
      </a:lvl7pPr>
      <a:lvl8pPr marL="2971800" indent="-228600" algn="l" rtl="0" fontAlgn="base">
        <a:spcBef>
          <a:spcPct val="20000"/>
        </a:spcBef>
        <a:spcAft>
          <a:spcPct val="0"/>
        </a:spcAft>
        <a:buChar char="»"/>
        <a:defRPr>
          <a:solidFill>
            <a:schemeClr val="tx1"/>
          </a:solidFill>
          <a:latin typeface="+mn-lt"/>
          <a:ea typeface="ＭＳ Ｐゴシック" charset="-128"/>
        </a:defRPr>
      </a:lvl8pPr>
      <a:lvl9pPr marL="34290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7"/>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defRPr/>
            </a:pPr>
            <a:fld id="{693E534C-C3DE-0842-9F98-AB305A600EE3}"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defRPr/>
              </a:pPr>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19760936"/>
      </p:ext>
    </p:extLst>
  </p:cSld>
  <p:clrMap bg1="lt1" tx1="dk1" bg2="lt2" tx2="dk2" accent1="accent1" accent2="accent2" accent3="accent3" accent4="accent4" accent5="accent5" accent6="accent6" hlink="hlink" folHlink="folHlink"/>
  <p:sldLayoutIdLst>
    <p:sldLayoutId id="2147527589" r:id="rId1"/>
    <p:sldLayoutId id="2147527590" r:id="rId2"/>
    <p:sldLayoutId id="2147527591" r:id="rId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oleObject" Target="../embeddings/oleObject5.bin"/><Relationship Id="rId17" Type="http://schemas.openxmlformats.org/officeDocument/2006/relationships/image" Target="../media/image7.png"/><Relationship Id="rId2" Type="http://schemas.openxmlformats.org/officeDocument/2006/relationships/slideLayout" Target="../slideLayouts/slideLayout4.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png"/><Relationship Id="rId1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chart" Target="../charts/chart3.xml"/><Relationship Id="rId5" Type="http://schemas.openxmlformats.org/officeDocument/2006/relationships/image" Target="../media/image18.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oleObject" Target="../embeddings/oleObject9.bin"/><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1"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6190"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22" name="Rectangle 3"/>
          <p:cNvSpPr>
            <a:spLocks noGrp="1" noChangeArrowheads="1"/>
          </p:cNvSpPr>
          <p:nvPr>
            <p:ph type="ctrTitle"/>
          </p:nvPr>
        </p:nvSpPr>
        <p:spPr>
          <a:xfrm>
            <a:off x="838200" y="304800"/>
            <a:ext cx="7772400" cy="1143000"/>
          </a:xfrm>
        </p:spPr>
        <p:txBody>
          <a:bodyPr/>
          <a:lstStyle/>
          <a:p>
            <a:pPr eaLnBrk="1" hangingPunct="1"/>
            <a:r>
              <a:rPr lang="en-US" altLang="x-none" sz="4800" b="1" u="none" dirty="0">
                <a:ea typeface="ＭＳ Ｐゴシック" charset="-128"/>
              </a:rPr>
              <a:t>BIOINFORMATICS</a:t>
            </a:r>
            <a:br>
              <a:rPr lang="en-US" altLang="x-none" sz="4800" b="1" u="none" dirty="0">
                <a:ea typeface="ＭＳ Ｐゴシック" charset="-128"/>
              </a:rPr>
            </a:br>
            <a:r>
              <a:rPr lang="en-US" altLang="x-none" sz="4800" b="1" u="none" dirty="0">
                <a:ea typeface="ＭＳ Ｐゴシック" charset="-128"/>
              </a:rPr>
              <a:t>Personal Genomes Intro.</a:t>
            </a:r>
            <a:endParaRPr lang="en-US" altLang="x-none" dirty="0">
              <a:ea typeface="ＭＳ Ｐゴシック" charset="-128"/>
            </a:endParaRPr>
          </a:p>
        </p:txBody>
      </p:sp>
      <p:sp>
        <p:nvSpPr>
          <p:cNvPr id="5123" name="Rectangle 4"/>
          <p:cNvSpPr>
            <a:spLocks noGrp="1" noChangeArrowheads="1"/>
          </p:cNvSpPr>
          <p:nvPr>
            <p:ph type="subTitle" idx="1"/>
          </p:nvPr>
        </p:nvSpPr>
        <p:spPr>
          <a:xfrm>
            <a:off x="1371600" y="5715000"/>
            <a:ext cx="6400800" cy="990600"/>
          </a:xfrm>
        </p:spPr>
        <p:txBody>
          <a:bodyPr/>
          <a:lstStyle/>
          <a:p>
            <a:pPr eaLnBrk="1" hangingPunct="1">
              <a:lnSpc>
                <a:spcPct val="80000"/>
              </a:lnSpc>
            </a:pPr>
            <a:r>
              <a:rPr lang="en-US" altLang="x-none" sz="2000" dirty="0">
                <a:ea typeface="ＭＳ Ｐゴシック" charset="-128"/>
              </a:rPr>
              <a:t>Mark Gerstein, Yale University</a:t>
            </a:r>
          </a:p>
          <a:p>
            <a:pPr eaLnBrk="1" hangingPunct="1">
              <a:lnSpc>
                <a:spcPct val="80000"/>
              </a:lnSpc>
            </a:pPr>
            <a:r>
              <a:rPr lang="en-US" altLang="x-none" sz="2000" dirty="0" err="1">
                <a:ea typeface="ＭＳ Ｐゴシック" charset="-128"/>
              </a:rPr>
              <a:t>GersteinLab.org</a:t>
            </a:r>
            <a:r>
              <a:rPr lang="en-US" altLang="x-none" sz="2000" dirty="0">
                <a:ea typeface="ＭＳ Ｐゴシック" charset="-128"/>
              </a:rPr>
              <a:t>/courses/452</a:t>
            </a:r>
          </a:p>
          <a:p>
            <a:pPr eaLnBrk="1" hangingPunct="1">
              <a:lnSpc>
                <a:spcPct val="80000"/>
              </a:lnSpc>
            </a:pPr>
            <a:r>
              <a:rPr lang="en-US" altLang="x-none" sz="1800" dirty="0">
                <a:ea typeface="ＭＳ Ｐゴシック" charset="-128"/>
              </a:rPr>
              <a:t>(last edit in spring</a:t>
            </a:r>
            <a:r>
              <a:rPr lang="ja-JP" altLang="en-US" sz="1800" dirty="0">
                <a:ea typeface="ＭＳ Ｐゴシック" charset="-128"/>
              </a:rPr>
              <a:t>‘</a:t>
            </a:r>
            <a:r>
              <a:rPr lang="en-US" altLang="ja-JP" sz="1800" dirty="0">
                <a:ea typeface="ＭＳ Ｐゴシック" charset="-128"/>
              </a:rPr>
              <a:t>19, MG lecture #2, final edit)</a:t>
            </a:r>
            <a:endParaRPr lang="en-US" altLang="x-none" sz="1800" dirty="0">
              <a:ea typeface="ＭＳ Ｐゴシック" charset="-128"/>
            </a:endParaRPr>
          </a:p>
        </p:txBody>
      </p:sp>
      <p:sp>
        <p:nvSpPr>
          <p:cNvPr id="5124" name="Rectangle 5"/>
          <p:cNvSpPr>
            <a:spLocks noChangeArrowheads="1"/>
          </p:cNvSpPr>
          <p:nvPr/>
        </p:nvSpPr>
        <p:spPr bwMode="auto">
          <a:xfrm>
            <a:off x="8556625"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Symbol" charset="2"/>
              <a:buChar char="à"/>
              <a:defRPr>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algn="ctr">
              <a:spcBef>
                <a:spcPct val="50000"/>
              </a:spcBef>
              <a:buFontTx/>
              <a:buNone/>
            </a:pPr>
            <a:endParaRPr lang="x-none" altLang="x-none" sz="3600">
              <a:solidFill>
                <a:srgbClr val="FFFFFF"/>
              </a:solidFill>
              <a:cs typeface=""/>
            </a:endParaRPr>
          </a:p>
        </p:txBody>
      </p:sp>
      <p:graphicFrame>
        <p:nvGraphicFramePr>
          <p:cNvPr id="5125"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6191"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6"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6192"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7"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6193"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8"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6194"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9"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6195"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30"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6196"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53556538"/>
      </p:ext>
    </p:extLst>
  </p:cSld>
  <p:clrMapOvr>
    <a:masterClrMapping/>
  </p:clrMapOvr>
  <p:transition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18436"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7"/>
          <p:cNvGrpSpPr>
            <a:grpSpLocks/>
          </p:cNvGrpSpPr>
          <p:nvPr/>
        </p:nvGrpSpPr>
        <p:grpSpPr bwMode="auto">
          <a:xfrm>
            <a:off x="7078663" y="1630363"/>
            <a:ext cx="615950" cy="682625"/>
            <a:chOff x="5569073" y="346372"/>
            <a:chExt cx="1045112" cy="1160641"/>
          </a:xfrm>
        </p:grpSpPr>
        <p:pic>
          <p:nvPicPr>
            <p:cNvPr id="18524"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40"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(1-4%)</a:t>
            </a:r>
          </a:p>
        </p:txBody>
      </p:sp>
      <p:grpSp>
        <p:nvGrpSpPr>
          <p:cNvPr id="18441" name="Group 36"/>
          <p:cNvGrpSpPr>
            <a:grpSpLocks/>
          </p:cNvGrpSpPr>
          <p:nvPr/>
        </p:nvGrpSpPr>
        <p:grpSpPr bwMode="auto">
          <a:xfrm>
            <a:off x="4451350" y="5483225"/>
            <a:ext cx="152400" cy="365125"/>
            <a:chOff x="687950" y="4216237"/>
            <a:chExt cx="152400" cy="364094"/>
          </a:xfrm>
        </p:grpSpPr>
        <p:cxnSp>
          <p:nvCxnSpPr>
            <p:cNvPr id="18522"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3"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100"/>
        </p:xfrm>
        <a:graphic>
          <a:graphicData uri="http://schemas.openxmlformats.org/drawingml/2006/table">
            <a:tbl>
              <a:tblPr/>
              <a:tblGrid>
                <a:gridCol w="609600">
                  <a:extLst>
                    <a:ext uri="{9D8B030D-6E8A-4147-A177-3AD203B41FA5}">
                      <a16:colId xmlns:a16="http://schemas.microsoft.com/office/drawing/2014/main" val="20000"/>
                    </a:ext>
                  </a:extLst>
                </a:gridCol>
                <a:gridCol w="1090612">
                  <a:extLst>
                    <a:ext uri="{9D8B030D-6E8A-4147-A177-3AD203B41FA5}">
                      <a16:colId xmlns:a16="http://schemas.microsoft.com/office/drawing/2014/main" val="20001"/>
                    </a:ext>
                  </a:extLst>
                </a:gridCol>
              </a:tblGrid>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676">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947">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extLst>
                    <a:ext uri="{9D8B030D-6E8A-4147-A177-3AD203B41FA5}">
                      <a16:colId xmlns:a16="http://schemas.microsoft.com/office/drawing/2014/main" val="20000"/>
                    </a:ext>
                  </a:extLst>
                </a:gridCol>
                <a:gridCol w="1089989">
                  <a:extLst>
                    <a:ext uri="{9D8B030D-6E8A-4147-A177-3AD203B41FA5}">
                      <a16:colId xmlns:a16="http://schemas.microsoft.com/office/drawing/2014/main" val="20001"/>
                    </a:ext>
                  </a:extLst>
                </a:gridCol>
              </a:tblGrid>
              <a:tr h="370923">
                <a:tc>
                  <a:txBody>
                    <a:bodyPr/>
                    <a:lstStyle/>
                    <a:p>
                      <a:pPr algn="ctr"/>
                      <a:r>
                        <a:rPr lang="en-US" sz="1400" dirty="0">
                          <a:latin typeface="Helvetica"/>
                          <a:cs typeface="Helvetica"/>
                        </a:rPr>
                        <a:t>SNP</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84.7M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04868">
                <a:tc>
                  <a:txBody>
                    <a:bodyPr/>
                    <a:lstStyle/>
                    <a:p>
                      <a:pPr algn="ctr"/>
                      <a:r>
                        <a:rPr lang="en-US" sz="1400" dirty="0" err="1">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3.6M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923">
                <a:tc>
                  <a:txBody>
                    <a:bodyPr/>
                    <a:lstStyle/>
                    <a:p>
                      <a:pPr algn="ctr"/>
                      <a:r>
                        <a:rPr lang="en-US" sz="1400" dirty="0">
                          <a:latin typeface="Helvetica"/>
                          <a:cs typeface="Helvetica"/>
                        </a:rPr>
                        <a:t>SV</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923">
                <a:tc>
                  <a:txBody>
                    <a:bodyPr/>
                    <a:lstStyle/>
                    <a:p>
                      <a:pPr algn="ctr"/>
                      <a:r>
                        <a:rPr lang="en-US" sz="1400" dirty="0">
                          <a:latin typeface="Helvetica"/>
                          <a:cs typeface="Helvetica"/>
                        </a:rPr>
                        <a:t>Total</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8476"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Human Genetic Variation</a:t>
            </a:r>
          </a:p>
        </p:txBody>
      </p:sp>
      <p:sp>
        <p:nvSpPr>
          <p:cNvPr id="18477"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Typical Genome</a:t>
            </a:r>
          </a:p>
        </p:txBody>
      </p:sp>
      <p:sp>
        <p:nvSpPr>
          <p:cNvPr id="18478"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Population of </a:t>
            </a:r>
          </a:p>
          <a:p>
            <a:r>
              <a:rPr lang="en-US" altLang="en-US" sz="1600">
                <a:solidFill>
                  <a:srgbClr val="000000"/>
                </a:solidFill>
                <a:latin typeface="Helvetica" charset="0"/>
                <a:cs typeface=""/>
              </a:rPr>
              <a:t>2,504 peoples</a:t>
            </a:r>
          </a:p>
        </p:txBody>
      </p:sp>
      <p:cxnSp>
        <p:nvCxnSpPr>
          <p:cNvPr id="18479"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8480" name="TextBox 5"/>
          <p:cNvSpPr txBox="1">
            <a:spLocks noChangeArrowheads="1"/>
          </p:cNvSpPr>
          <p:nvPr/>
        </p:nvSpPr>
        <p:spPr bwMode="auto">
          <a:xfrm>
            <a:off x="4729163" y="644525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00">
                <a:solidFill>
                  <a:srgbClr val="000000"/>
                </a:solidFill>
                <a:latin typeface="Helvetica" charset="0"/>
                <a:cs typeface=""/>
              </a:rPr>
              <a:t>The 1000 Genomes Project Consortium, Nature. 2015. 526:68-74  </a:t>
            </a:r>
          </a:p>
          <a:p>
            <a:r>
              <a:rPr lang="en-US" altLang="en-US" sz="1000">
                <a:solidFill>
                  <a:srgbClr val="000000"/>
                </a:solidFill>
                <a:latin typeface="Helvetica" charset="0"/>
                <a:cs typeface=""/>
              </a:rPr>
              <a:t>Khurana E. et al. Nat. Rev. Genet. 2016. 17:93-108</a:t>
            </a:r>
          </a:p>
        </p:txBody>
      </p:sp>
      <p:sp>
        <p:nvSpPr>
          <p:cNvPr id="18481"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2"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3"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84"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(~75%)</a:t>
            </a:r>
          </a:p>
        </p:txBody>
      </p:sp>
      <p:grpSp>
        <p:nvGrpSpPr>
          <p:cNvPr id="18485" name="Group 65"/>
          <p:cNvGrpSpPr>
            <a:grpSpLocks/>
          </p:cNvGrpSpPr>
          <p:nvPr/>
        </p:nvGrpSpPr>
        <p:grpSpPr bwMode="auto">
          <a:xfrm>
            <a:off x="7512050" y="5424488"/>
            <a:ext cx="152400" cy="363537"/>
            <a:chOff x="687950" y="4216237"/>
            <a:chExt cx="152400" cy="364094"/>
          </a:xfrm>
        </p:grpSpPr>
        <p:cxnSp>
          <p:nvCxnSpPr>
            <p:cNvPr id="18520"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1"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486"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Class of Variants</a:t>
            </a:r>
          </a:p>
        </p:txBody>
      </p:sp>
      <p:sp>
        <p:nvSpPr>
          <p:cNvPr id="18487"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Prevalence of Variants</a:t>
            </a:r>
          </a:p>
        </p:txBody>
      </p:sp>
      <p:sp>
        <p:nvSpPr>
          <p:cNvPr id="18488"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 Variants with allele frequency &lt; 0.5% are considered as rare variants in 1000 genomes project.</a:t>
            </a:r>
          </a:p>
        </p:txBody>
      </p:sp>
      <p:pic>
        <p:nvPicPr>
          <p:cNvPr id="1848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Cancer Genome</a:t>
            </a:r>
          </a:p>
        </p:txBody>
      </p:sp>
      <p:sp>
        <p:nvSpPr>
          <p:cNvPr id="18491"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graphicFrame>
        <p:nvGraphicFramePr>
          <p:cNvPr id="82" name="Table 81"/>
          <p:cNvGraphicFramePr>
            <a:graphicFrameLocks noGrp="1"/>
          </p:cNvGraphicFramePr>
          <p:nvPr/>
        </p:nvGraphicFramePr>
        <p:xfrm>
          <a:off x="247650" y="2813050"/>
          <a:ext cx="2551113" cy="1341437"/>
        </p:xfrm>
        <a:graphic>
          <a:graphicData uri="http://schemas.openxmlformats.org/drawingml/2006/table">
            <a:tbl>
              <a:tblPr/>
              <a:tblGrid>
                <a:gridCol w="828675">
                  <a:extLst>
                    <a:ext uri="{9D8B030D-6E8A-4147-A177-3AD203B41FA5}">
                      <a16:colId xmlns:a16="http://schemas.microsoft.com/office/drawing/2014/main" val="20000"/>
                    </a:ext>
                  </a:extLst>
                </a:gridCol>
                <a:gridCol w="741363">
                  <a:extLst>
                    <a:ext uri="{9D8B030D-6E8A-4147-A177-3AD203B41FA5}">
                      <a16:colId xmlns:a16="http://schemas.microsoft.com/office/drawing/2014/main" val="20001"/>
                    </a:ext>
                  </a:extLst>
                </a:gridCol>
                <a:gridCol w="981075">
                  <a:extLst>
                    <a:ext uri="{9D8B030D-6E8A-4147-A177-3AD203B41FA5}">
                      <a16:colId xmlns:a16="http://schemas.microsoft.com/office/drawing/2014/main" val="20002"/>
                    </a:ext>
                  </a:extLst>
                </a:gridCol>
              </a:tblGrid>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extLst>
                  <a:ext uri="{0D108BD9-81ED-4DB2-BD59-A6C34878D82A}">
                    <a16:rowId xmlns:a16="http://schemas.microsoft.com/office/drawing/2014/main" val="10000"/>
                  </a:ext>
                </a:extLst>
              </a:tr>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extLst>
                  <a:ext uri="{0D108BD9-81ED-4DB2-BD59-A6C34878D82A}">
                    <a16:rowId xmlns:a16="http://schemas.microsoft.com/office/drawing/2014/main" val="10001"/>
                  </a:ext>
                </a:extLst>
              </a:tr>
              <a:tr h="304889">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510" name="TextBox 82"/>
          <p:cNvSpPr txBox="1">
            <a:spLocks noChangeArrowheads="1"/>
          </p:cNvSpPr>
          <p:nvPr/>
        </p:nvSpPr>
        <p:spPr bwMode="auto">
          <a:xfrm>
            <a:off x="698500" y="25082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a:solidFill>
                  <a:srgbClr val="000000"/>
                </a:solidFill>
                <a:latin typeface="Helvetica" charset="0"/>
                <a:cs typeface=""/>
              </a:rPr>
              <a:t>Origin of Variants</a:t>
            </a:r>
          </a:p>
        </p:txBody>
      </p:sp>
      <p:sp>
        <p:nvSpPr>
          <p:cNvPr id="18511"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18514" name="Group 93"/>
          <p:cNvGrpSpPr>
            <a:grpSpLocks/>
          </p:cNvGrpSpPr>
          <p:nvPr/>
        </p:nvGrpSpPr>
        <p:grpSpPr bwMode="auto">
          <a:xfrm>
            <a:off x="1503363" y="5513388"/>
            <a:ext cx="152400" cy="363537"/>
            <a:chOff x="687950" y="4216237"/>
            <a:chExt cx="152400" cy="364094"/>
          </a:xfrm>
        </p:grpSpPr>
        <p:cxnSp>
          <p:nvCxnSpPr>
            <p:cNvPr id="18518"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19"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515"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Driver (~0.1%)</a:t>
            </a:r>
          </a:p>
        </p:txBody>
      </p:sp>
      <p:sp>
        <p:nvSpPr>
          <p:cNvPr id="18516"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Passenger</a:t>
            </a:r>
          </a:p>
        </p:txBody>
      </p:sp>
      <p:cxnSp>
        <p:nvCxnSpPr>
          <p:cNvPr id="18517"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80719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9459"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32782" name="Equation" r:id="rId3" imgW="355600" imgH="889000" progId="Equation.3">
                  <p:embed/>
                </p:oleObj>
              </mc:Choice>
              <mc:Fallback>
                <p:oleObj name="Equation" r:id="rId3"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61"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9462"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spid="_x0000_s32783" name="Equation" r:id="rId5" imgW="355600" imgH="889000" progId="Equation.3">
                  <p:embed/>
                </p:oleObj>
              </mc:Choice>
              <mc:Fallback>
                <p:oleObj name="Equation" r:id="rId5"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Healthy</a:t>
            </a:r>
          </a:p>
        </p:txBody>
      </p:sp>
      <p:sp>
        <p:nvSpPr>
          <p:cNvPr id="19464"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466"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Pooled</a:t>
            </a:r>
          </a:p>
          <a:p>
            <a:r>
              <a:rPr lang="en-US" altLang="en-US" sz="1200">
                <a:solidFill>
                  <a:srgbClr val="000000"/>
                </a:solidFill>
                <a:latin typeface="Helvetica" charset="0"/>
                <a:cs typeface=""/>
              </a:rPr>
              <a:t>Variants</a:t>
            </a:r>
          </a:p>
        </p:txBody>
      </p:sp>
      <p:sp>
        <p:nvSpPr>
          <p:cNvPr id="19467"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71"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2"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3"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4"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9475"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6"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7"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8"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9"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0"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1"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GWAS Positive</a:t>
            </a:r>
          </a:p>
        </p:txBody>
      </p:sp>
      <p:cxnSp>
        <p:nvCxnSpPr>
          <p:cNvPr id="19482"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83"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4"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5"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6"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7"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8"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9"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490"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91"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2"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3"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4"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5"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6"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7"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8"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9"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0"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1"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2"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3"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4"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5"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6"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7"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8"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Burden Test</a:t>
            </a:r>
          </a:p>
        </p:txBody>
      </p:sp>
      <p:sp>
        <p:nvSpPr>
          <p:cNvPr id="1950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Association of Variants with Diseases</a:t>
            </a:r>
          </a:p>
        </p:txBody>
      </p:sp>
      <p:sp>
        <p:nvSpPr>
          <p:cNvPr id="19510"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1"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2"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Common</a:t>
            </a:r>
          </a:p>
          <a:p>
            <a:r>
              <a:rPr lang="en-US" altLang="en-US" sz="1600">
                <a:solidFill>
                  <a:srgbClr val="000000"/>
                </a:solidFill>
                <a:latin typeface="Helvetica" charset="0"/>
                <a:cs typeface=""/>
              </a:rPr>
              <a:t>Variants</a:t>
            </a:r>
          </a:p>
        </p:txBody>
      </p:sp>
      <p:sp>
        <p:nvSpPr>
          <p:cNvPr id="19513"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4"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Rare or </a:t>
            </a:r>
          </a:p>
          <a:p>
            <a:r>
              <a:rPr lang="en-US" altLang="en-US" sz="1600">
                <a:solidFill>
                  <a:srgbClr val="000000"/>
                </a:solidFill>
                <a:latin typeface="Helvetica" charset="0"/>
                <a:cs typeface=""/>
              </a:rPr>
              <a:t>Somatic</a:t>
            </a:r>
          </a:p>
          <a:p>
            <a:r>
              <a:rPr lang="en-US" altLang="en-US" sz="1600">
                <a:solidFill>
                  <a:srgbClr val="000000"/>
                </a:solidFill>
                <a:latin typeface="Helvetica" charset="0"/>
                <a:cs typeface=""/>
              </a:rPr>
              <a:t>Variants</a:t>
            </a:r>
          </a:p>
        </p:txBody>
      </p:sp>
      <p:sp>
        <p:nvSpPr>
          <p:cNvPr id="19515"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FF0000"/>
                </a:solidFill>
                <a:latin typeface="Helvetica" charset="0"/>
                <a:cs typeface=""/>
              </a:rPr>
              <a:t>High</a:t>
            </a:r>
          </a:p>
          <a:p>
            <a:r>
              <a:rPr lang="en-US" altLang="en-US" sz="1600">
                <a:solidFill>
                  <a:srgbClr val="FF0000"/>
                </a:solidFill>
                <a:latin typeface="Helvetica" charset="0"/>
                <a:cs typeface=""/>
              </a:rPr>
              <a:t>Function</a:t>
            </a:r>
          </a:p>
          <a:p>
            <a:r>
              <a:rPr lang="en-US" altLang="en-US" sz="1600">
                <a:solidFill>
                  <a:srgbClr val="FF0000"/>
                </a:solidFill>
                <a:latin typeface="Helvetica" charset="0"/>
                <a:cs typeface=""/>
              </a:rPr>
              <a:t>Impact</a:t>
            </a:r>
          </a:p>
        </p:txBody>
      </p:sp>
      <p:sp>
        <p:nvSpPr>
          <p:cNvPr id="19516"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17"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8"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9"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0"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1"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2"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3"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4"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25"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6"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7"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8"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19531"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2"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3"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4"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5"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6"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Tree>
    <p:extLst>
      <p:ext uri="{BB962C8B-B14F-4D97-AF65-F5344CB8AC3E}">
        <p14:creationId xmlns:p14="http://schemas.microsoft.com/office/powerpoint/2010/main" val="19168063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342900" y="5029200"/>
            <a:ext cx="8458200" cy="1676400"/>
          </a:xfrm>
        </p:spPr>
        <p:txBody>
          <a:bodyPr/>
          <a:lstStyle/>
          <a:p>
            <a:r>
              <a:rPr lang="en-US" altLang="zh-CN" dirty="0"/>
              <a:t>NAT2,</a:t>
            </a:r>
            <a:r>
              <a:rPr lang="zh-CN" altLang="en-US" dirty="0"/>
              <a:t> </a:t>
            </a:r>
            <a:r>
              <a:rPr lang="en-US" altLang="zh-CN" dirty="0"/>
              <a:t>an</a:t>
            </a:r>
            <a:r>
              <a:rPr lang="zh-CN" altLang="en-US" dirty="0"/>
              <a:t> </a:t>
            </a:r>
            <a:r>
              <a:rPr lang="en-US" altLang="zh-CN" dirty="0"/>
              <a:t>enzyme</a:t>
            </a:r>
            <a:r>
              <a:rPr lang="zh-CN" altLang="en-US" dirty="0"/>
              <a:t> </a:t>
            </a:r>
            <a:r>
              <a:rPr lang="en-US" altLang="zh-CN" dirty="0"/>
              <a:t>in</a:t>
            </a:r>
            <a:r>
              <a:rPr lang="zh-CN" altLang="en-US" dirty="0"/>
              <a:t> </a:t>
            </a:r>
            <a:r>
              <a:rPr lang="en-US" altLang="zh-CN" dirty="0"/>
              <a:t>the</a:t>
            </a:r>
            <a:r>
              <a:rPr lang="zh-CN" altLang="en-US" dirty="0"/>
              <a:t> </a:t>
            </a:r>
            <a:r>
              <a:rPr lang="en-US" altLang="zh-CN" dirty="0"/>
              <a:t>liver</a:t>
            </a:r>
            <a:r>
              <a:rPr lang="zh-CN" altLang="en-US" dirty="0"/>
              <a:t> </a:t>
            </a:r>
            <a:r>
              <a:rPr lang="en-US" altLang="zh-CN" dirty="0"/>
              <a:t>that</a:t>
            </a:r>
            <a:r>
              <a:rPr lang="zh-CN" altLang="en-US" dirty="0"/>
              <a:t> </a:t>
            </a:r>
            <a:r>
              <a:rPr lang="en-US" altLang="zh-CN" dirty="0"/>
              <a:t>breaks</a:t>
            </a:r>
            <a:r>
              <a:rPr lang="zh-CN" altLang="en-US" dirty="0"/>
              <a:t> </a:t>
            </a:r>
            <a:r>
              <a:rPr lang="en-US" altLang="zh-CN" dirty="0"/>
              <a:t>down</a:t>
            </a:r>
            <a:r>
              <a:rPr lang="zh-CN" altLang="en-US" dirty="0"/>
              <a:t> </a:t>
            </a:r>
            <a:r>
              <a:rPr lang="en-US" altLang="zh-CN" dirty="0"/>
              <a:t>caffeine</a:t>
            </a:r>
            <a:r>
              <a:rPr lang="zh-CN" altLang="en-US" dirty="0"/>
              <a:t> </a:t>
            </a:r>
            <a:r>
              <a:rPr lang="en-US" altLang="zh-CN" dirty="0"/>
              <a:t>and</a:t>
            </a:r>
            <a:r>
              <a:rPr lang="zh-CN" altLang="en-US" dirty="0"/>
              <a:t> </a:t>
            </a:r>
            <a:r>
              <a:rPr lang="en-US" altLang="zh-CN" dirty="0"/>
              <a:t>other</a:t>
            </a:r>
            <a:r>
              <a:rPr lang="zh-CN" altLang="en-US" dirty="0"/>
              <a:t> </a:t>
            </a:r>
            <a:r>
              <a:rPr lang="en-US" altLang="zh-CN" dirty="0"/>
              <a:t>toxins</a:t>
            </a:r>
            <a:r>
              <a:rPr lang="zh-CN" altLang="en-US" dirty="0"/>
              <a:t> </a:t>
            </a:r>
            <a:r>
              <a:rPr lang="en-US" altLang="zh-CN" dirty="0"/>
              <a:t>with</a:t>
            </a:r>
            <a:r>
              <a:rPr lang="zh-CN" altLang="en-US" dirty="0"/>
              <a:t> </a:t>
            </a:r>
            <a:r>
              <a:rPr lang="en-US" altLang="zh-CN" dirty="0"/>
              <a:t>a</a:t>
            </a:r>
            <a:r>
              <a:rPr lang="zh-CN" altLang="en-US" dirty="0"/>
              <a:t> </a:t>
            </a:r>
            <a:r>
              <a:rPr lang="en-US" altLang="zh-CN" dirty="0"/>
              <a:t>similar</a:t>
            </a:r>
            <a:r>
              <a:rPr lang="zh-CN" altLang="en-US" dirty="0"/>
              <a:t> </a:t>
            </a:r>
            <a:r>
              <a:rPr lang="en-US" altLang="zh-CN" dirty="0"/>
              <a:t>molecular</a:t>
            </a:r>
            <a:r>
              <a:rPr lang="zh-CN" altLang="en-US" dirty="0"/>
              <a:t> </a:t>
            </a:r>
            <a:r>
              <a:rPr lang="en-US" altLang="zh-CN" dirty="0"/>
              <a:t>structure.</a:t>
            </a:r>
          </a:p>
          <a:p>
            <a:r>
              <a:rPr lang="en-US" altLang="zh-CN" dirty="0"/>
              <a:t>NAT2</a:t>
            </a:r>
            <a:r>
              <a:rPr lang="zh-CN" altLang="en-US" dirty="0"/>
              <a:t> </a:t>
            </a:r>
            <a:r>
              <a:rPr lang="en-US" altLang="zh-CN" dirty="0"/>
              <a:t>helps</a:t>
            </a:r>
            <a:r>
              <a:rPr lang="zh-CN" altLang="en-US" dirty="0"/>
              <a:t> </a:t>
            </a:r>
            <a:r>
              <a:rPr lang="en-US" altLang="zh-CN" dirty="0"/>
              <a:t>break</a:t>
            </a:r>
            <a:r>
              <a:rPr lang="zh-CN" altLang="en-US" dirty="0"/>
              <a:t> </a:t>
            </a:r>
            <a:r>
              <a:rPr lang="en-US" altLang="zh-CN" dirty="0"/>
              <a:t>down</a:t>
            </a:r>
            <a:r>
              <a:rPr lang="zh-CN" altLang="en-US" dirty="0"/>
              <a:t> </a:t>
            </a:r>
            <a:r>
              <a:rPr lang="en-US" altLang="zh-CN" dirty="0"/>
              <a:t>certain</a:t>
            </a:r>
            <a:r>
              <a:rPr lang="zh-CN" altLang="en-US" dirty="0"/>
              <a:t> </a:t>
            </a:r>
            <a:r>
              <a:rPr lang="en-US" altLang="zh-CN" dirty="0"/>
              <a:t>medicines</a:t>
            </a:r>
            <a:r>
              <a:rPr lang="zh-CN" altLang="en-US" dirty="0"/>
              <a:t> </a:t>
            </a:r>
            <a:r>
              <a:rPr lang="en-US" altLang="zh-CN" dirty="0"/>
              <a:t>too.</a:t>
            </a:r>
            <a:r>
              <a:rPr lang="zh-CN" altLang="en-US" dirty="0"/>
              <a:t> </a:t>
            </a:r>
            <a:r>
              <a:rPr lang="en-US" altLang="zh-CN" dirty="0"/>
              <a:t>The</a:t>
            </a:r>
            <a:r>
              <a:rPr lang="zh-CN" altLang="en-US" dirty="0"/>
              <a:t> </a:t>
            </a:r>
            <a:r>
              <a:rPr lang="en-US" altLang="zh-CN" dirty="0"/>
              <a:t>variant</a:t>
            </a:r>
            <a:r>
              <a:rPr lang="zh-CN" altLang="en-US" dirty="0"/>
              <a:t> </a:t>
            </a:r>
            <a:r>
              <a:rPr lang="en-US" altLang="zh-CN" dirty="0"/>
              <a:t>puts</a:t>
            </a:r>
            <a:r>
              <a:rPr lang="zh-CN" altLang="en-US" dirty="0"/>
              <a:t> </a:t>
            </a:r>
            <a:r>
              <a:rPr lang="en-US" altLang="zh-CN" dirty="0"/>
              <a:t>people</a:t>
            </a:r>
            <a:r>
              <a:rPr lang="zh-CN" altLang="en-US" dirty="0"/>
              <a:t> </a:t>
            </a:r>
            <a:r>
              <a:rPr lang="en-US" altLang="zh-CN" dirty="0"/>
              <a:t>at</a:t>
            </a:r>
            <a:r>
              <a:rPr lang="zh-CN" altLang="en-US" dirty="0"/>
              <a:t> </a:t>
            </a:r>
            <a:r>
              <a:rPr lang="en-US" altLang="zh-CN" dirty="0"/>
              <a:t>risk</a:t>
            </a:r>
            <a:r>
              <a:rPr lang="zh-CN" altLang="en-US" dirty="0"/>
              <a:t> </a:t>
            </a:r>
            <a:r>
              <a:rPr lang="en-US" altLang="zh-CN" dirty="0"/>
              <a:t>of</a:t>
            </a:r>
            <a:r>
              <a:rPr lang="zh-CN" altLang="en-US" dirty="0"/>
              <a:t> </a:t>
            </a:r>
            <a:r>
              <a:rPr lang="en-US" altLang="zh-CN" dirty="0"/>
              <a:t>bad</a:t>
            </a:r>
            <a:r>
              <a:rPr lang="zh-CN" altLang="en-US" dirty="0"/>
              <a:t> </a:t>
            </a:r>
            <a:r>
              <a:rPr lang="en-US" altLang="zh-CN" dirty="0"/>
              <a:t>side</a:t>
            </a:r>
            <a:r>
              <a:rPr lang="zh-CN" altLang="en-US" dirty="0"/>
              <a:t> </a:t>
            </a:r>
            <a:r>
              <a:rPr lang="en-US" altLang="zh-CN" dirty="0"/>
              <a:t>effects</a:t>
            </a:r>
            <a:r>
              <a:rPr lang="zh-CN" altLang="en-US" dirty="0"/>
              <a:t> </a:t>
            </a:r>
            <a:r>
              <a:rPr lang="en-US" altLang="zh-CN" dirty="0"/>
              <a:t>from</a:t>
            </a:r>
            <a:r>
              <a:rPr lang="zh-CN" altLang="en-US" dirty="0"/>
              <a:t> </a:t>
            </a:r>
            <a:r>
              <a:rPr lang="en-US" altLang="zh-CN" dirty="0"/>
              <a:t>those</a:t>
            </a:r>
            <a:r>
              <a:rPr lang="zh-CN" altLang="en-US" dirty="0"/>
              <a:t> </a:t>
            </a:r>
            <a:r>
              <a:rPr lang="en-US" altLang="zh-CN" dirty="0"/>
              <a:t>drugs.</a:t>
            </a:r>
            <a:endParaRPr lang="en-US" altLang="en-US" dirty="0"/>
          </a:p>
          <a:p>
            <a:endParaRPr lang="en-US" altLang="en-US" dirty="0"/>
          </a:p>
        </p:txBody>
      </p:sp>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p:cNvPicPr>
            <a:picLocks noChangeAspect="1"/>
          </p:cNvPicPr>
          <p:nvPr/>
        </p:nvPicPr>
        <p:blipFill rotWithShape="1">
          <a:blip r:embed="rId4">
            <a:extLst>
              <a:ext uri="{28A0092B-C50C-407E-A947-70E740481C1C}">
                <a14:useLocalDpi xmlns:a14="http://schemas.microsoft.com/office/drawing/2010/main" val="0"/>
              </a:ext>
            </a:extLst>
          </a:blip>
          <a:srcRect t="21228" b="5167"/>
          <a:stretch/>
        </p:blipFill>
        <p:spPr bwMode="auto">
          <a:xfrm>
            <a:off x="1394677" y="2593570"/>
            <a:ext cx="5603875" cy="243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4523" t="5065" r="30469" b="83378"/>
          <a:stretch/>
        </p:blipFill>
        <p:spPr bwMode="auto">
          <a:xfrm>
            <a:off x="6998552" y="3529806"/>
            <a:ext cx="1961803" cy="38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61807" y="2131904"/>
            <a:ext cx="6499788" cy="461665"/>
          </a:xfrm>
          <a:prstGeom prst="rect">
            <a:avLst/>
          </a:prstGeom>
          <a:noFill/>
        </p:spPr>
        <p:txBody>
          <a:bodyPr wrap="square" rtlCol="0">
            <a:spAutoFit/>
          </a:bodyPr>
          <a:lstStyle/>
          <a:p>
            <a:r>
              <a:rPr lang="en-US" altLang="zh-CN" sz="2400" dirty="0"/>
              <a:t>SNP</a:t>
            </a:r>
            <a:r>
              <a:rPr lang="zh-CN" altLang="en-US" sz="2400" dirty="0"/>
              <a:t> </a:t>
            </a:r>
            <a:r>
              <a:rPr lang="en-US" altLang="zh-CN" sz="2400" dirty="0"/>
              <a:t>changing</a:t>
            </a:r>
            <a:r>
              <a:rPr lang="zh-CN" altLang="en-US" sz="2400" dirty="0"/>
              <a:t> </a:t>
            </a:r>
            <a:r>
              <a:rPr lang="en-US" altLang="zh-CN" sz="2400" dirty="0"/>
              <a:t>protein</a:t>
            </a:r>
            <a:r>
              <a:rPr lang="zh-CN" altLang="en-US" sz="2400" dirty="0"/>
              <a:t> </a:t>
            </a:r>
            <a:r>
              <a:rPr lang="en-US" altLang="zh-CN" sz="2400" dirty="0"/>
              <a:t>structure</a:t>
            </a:r>
            <a:endParaRPr lang="en-US" sz="2400" dirty="0"/>
          </a:p>
        </p:txBody>
      </p:sp>
    </p:spTree>
    <p:extLst>
      <p:ext uri="{BB962C8B-B14F-4D97-AF65-F5344CB8AC3E}">
        <p14:creationId xmlns:p14="http://schemas.microsoft.com/office/powerpoint/2010/main" val="20126258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1"/>
          </p:nvPr>
        </p:nvSpPr>
        <p:spPr>
          <a:xfrm>
            <a:off x="685800" y="2825750"/>
            <a:ext cx="7772400" cy="3352800"/>
          </a:xfrm>
        </p:spPr>
        <p:txBody>
          <a:bodyPr/>
          <a:lstStyle/>
          <a:p>
            <a:r>
              <a:rPr lang="en-US" altLang="zh-CN" dirty="0"/>
              <a:t>In</a:t>
            </a:r>
            <a:r>
              <a:rPr lang="zh-CN" altLang="en-US" dirty="0"/>
              <a:t> </a:t>
            </a:r>
            <a:r>
              <a:rPr lang="en-US" altLang="zh-CN" dirty="0"/>
              <a:t>coding</a:t>
            </a:r>
            <a:r>
              <a:rPr lang="zh-CN" altLang="en-US" dirty="0"/>
              <a:t> </a:t>
            </a:r>
            <a:r>
              <a:rPr lang="en-US" altLang="zh-CN" dirty="0"/>
              <a:t>regions,</a:t>
            </a:r>
            <a:r>
              <a:rPr lang="zh-CN" altLang="en-US" dirty="0"/>
              <a:t> </a:t>
            </a:r>
            <a:r>
              <a:rPr lang="en-US" altLang="zh-CN" dirty="0"/>
              <a:t>unless</a:t>
            </a:r>
            <a:r>
              <a:rPr lang="zh-CN" altLang="en-US" dirty="0"/>
              <a:t> </a:t>
            </a:r>
            <a:r>
              <a:rPr lang="en-US" altLang="zh-CN" dirty="0"/>
              <a:t>the</a:t>
            </a:r>
            <a:r>
              <a:rPr lang="zh-CN" altLang="en-US" dirty="0"/>
              <a:t> </a:t>
            </a:r>
            <a:r>
              <a:rPr lang="en-US" altLang="zh-CN" dirty="0"/>
              <a:t>length</a:t>
            </a:r>
            <a:r>
              <a:rPr lang="zh-CN" altLang="en-US" dirty="0"/>
              <a:t> </a:t>
            </a:r>
            <a:r>
              <a:rPr lang="en-US" altLang="zh-CN" dirty="0"/>
              <a:t>of</a:t>
            </a:r>
            <a:r>
              <a:rPr lang="zh-CN" altLang="en-US" dirty="0"/>
              <a:t> </a:t>
            </a:r>
            <a:r>
              <a:rPr lang="en-US" altLang="zh-CN" dirty="0"/>
              <a:t>an</a:t>
            </a:r>
            <a:r>
              <a:rPr lang="zh-CN" altLang="en-US" dirty="0"/>
              <a:t> </a:t>
            </a:r>
            <a:r>
              <a:rPr lang="en-US" altLang="zh-CN" dirty="0" err="1"/>
              <a:t>indel</a:t>
            </a:r>
            <a:r>
              <a:rPr lang="zh-CN" altLang="en-US" dirty="0"/>
              <a:t> </a:t>
            </a:r>
            <a:r>
              <a:rPr lang="en-US" altLang="zh-CN" dirty="0"/>
              <a:t>is</a:t>
            </a:r>
            <a:r>
              <a:rPr lang="zh-CN" altLang="en-US" dirty="0"/>
              <a:t> </a:t>
            </a:r>
            <a:r>
              <a:rPr lang="en-US" altLang="zh-CN" dirty="0"/>
              <a:t>a</a:t>
            </a:r>
            <a:r>
              <a:rPr lang="zh-CN" altLang="en-US" dirty="0"/>
              <a:t> </a:t>
            </a:r>
            <a:r>
              <a:rPr lang="en-US" altLang="zh-CN" dirty="0"/>
              <a:t>multiple</a:t>
            </a:r>
            <a:r>
              <a:rPr lang="zh-CN" altLang="en-US" dirty="0"/>
              <a:t> </a:t>
            </a:r>
            <a:r>
              <a:rPr lang="en-US" altLang="zh-CN" dirty="0"/>
              <a:t>of</a:t>
            </a:r>
            <a:r>
              <a:rPr lang="zh-CN" altLang="en-US" dirty="0"/>
              <a:t> </a:t>
            </a:r>
            <a:r>
              <a:rPr lang="en-US" altLang="zh-CN" dirty="0"/>
              <a:t>3,</a:t>
            </a:r>
            <a:r>
              <a:rPr lang="zh-CN" altLang="en-US" dirty="0"/>
              <a:t> </a:t>
            </a:r>
            <a:r>
              <a:rPr lang="en-US" altLang="zh-CN" dirty="0"/>
              <a:t>it</a:t>
            </a:r>
            <a:r>
              <a:rPr lang="zh-CN" altLang="en-US" dirty="0"/>
              <a:t> </a:t>
            </a:r>
            <a:r>
              <a:rPr lang="en-US" altLang="zh-CN" dirty="0"/>
              <a:t>will</a:t>
            </a:r>
            <a:r>
              <a:rPr lang="zh-CN" altLang="en-US" dirty="0"/>
              <a:t> </a:t>
            </a:r>
            <a:r>
              <a:rPr lang="en-US" altLang="zh-CN" dirty="0"/>
              <a:t>produce</a:t>
            </a:r>
            <a:r>
              <a:rPr lang="zh-CN" altLang="en-US" dirty="0"/>
              <a:t> </a:t>
            </a:r>
            <a:r>
              <a:rPr lang="en-US" altLang="zh-CN" dirty="0"/>
              <a:t>frameshift</a:t>
            </a:r>
            <a:r>
              <a:rPr lang="zh-CN" altLang="en-US" dirty="0"/>
              <a:t> </a:t>
            </a:r>
            <a:r>
              <a:rPr lang="en-US" altLang="zh-CN" dirty="0"/>
              <a:t>mutation</a:t>
            </a:r>
          </a:p>
          <a:p>
            <a:r>
              <a:rPr lang="en-US" altLang="zh-CN" dirty="0"/>
              <a:t>Likely</a:t>
            </a:r>
            <a:r>
              <a:rPr lang="zh-CN" altLang="en-US" dirty="0"/>
              <a:t> </a:t>
            </a:r>
            <a:r>
              <a:rPr lang="en-US" altLang="zh-CN" dirty="0"/>
              <a:t>to</a:t>
            </a:r>
            <a:r>
              <a:rPr lang="zh-CN" altLang="en-US" dirty="0"/>
              <a:t> </a:t>
            </a:r>
            <a:r>
              <a:rPr lang="en-US" altLang="zh-CN" dirty="0"/>
              <a:t>disrupt</a:t>
            </a:r>
            <a:r>
              <a:rPr lang="zh-CN" altLang="en-US" dirty="0"/>
              <a:t> </a:t>
            </a:r>
            <a:r>
              <a:rPr lang="en-US" altLang="zh-CN" dirty="0"/>
              <a:t>genes</a:t>
            </a:r>
            <a:r>
              <a:rPr lang="zh-CN" altLang="en-US" dirty="0"/>
              <a:t> </a:t>
            </a:r>
            <a:r>
              <a:rPr lang="en-US" altLang="zh-CN" dirty="0"/>
              <a:t>(loss-of-function</a:t>
            </a:r>
            <a:r>
              <a:rPr lang="zh-CN" altLang="en-US" dirty="0"/>
              <a:t> </a:t>
            </a:r>
            <a:r>
              <a:rPr lang="en-US" altLang="zh-CN" dirty="0"/>
              <a:t>variant)</a:t>
            </a:r>
          </a:p>
        </p:txBody>
      </p:sp>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685800" y="21336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CN" dirty="0" err="1"/>
              <a:t>Indels</a:t>
            </a:r>
            <a:r>
              <a:rPr lang="zh-CN" altLang="en-US" dirty="0"/>
              <a:t> </a:t>
            </a:r>
            <a:r>
              <a:rPr lang="en-US" altLang="zh-CN" dirty="0"/>
              <a:t>(Insertions/deletions)</a:t>
            </a:r>
            <a:endParaRPr lang="en-US" altLang="en-US" dirty="0"/>
          </a:p>
        </p:txBody>
      </p:sp>
      <p:sp>
        <p:nvSpPr>
          <p:cNvPr id="2" name="TextBox 1"/>
          <p:cNvSpPr txBox="1"/>
          <p:nvPr/>
        </p:nvSpPr>
        <p:spPr>
          <a:xfrm>
            <a:off x="685800" y="4655127"/>
            <a:ext cx="7848600" cy="1754326"/>
          </a:xfrm>
          <a:prstGeom prst="rect">
            <a:avLst/>
          </a:prstGeom>
          <a:noFill/>
        </p:spPr>
        <p:txBody>
          <a:bodyPr wrap="square" rtlCol="0">
            <a:spAutoFit/>
          </a:bodyPr>
          <a:lstStyle/>
          <a:p>
            <a:r>
              <a:rPr lang="en-US" altLang="zh-CN" sz="2400" b="0" dirty="0">
                <a:latin typeface="+mn-ea"/>
                <a:ea typeface="+mn-ea"/>
              </a:rPr>
              <a:t>Example:</a:t>
            </a:r>
            <a:r>
              <a:rPr lang="zh-CN" altLang="en-US" sz="2400" b="0" dirty="0">
                <a:latin typeface="+mn-ea"/>
                <a:ea typeface="+mn-ea"/>
              </a:rPr>
              <a:t> </a:t>
            </a:r>
            <a:r>
              <a:rPr lang="en-US" altLang="zh-CN" sz="2400" b="0" dirty="0">
                <a:latin typeface="+mn-ea"/>
                <a:ea typeface="+mn-ea"/>
              </a:rPr>
              <a:t>Non-functional</a:t>
            </a:r>
            <a:r>
              <a:rPr lang="zh-CN" altLang="en-US" sz="2400" b="0" dirty="0">
                <a:latin typeface="+mn-ea"/>
                <a:ea typeface="+mn-ea"/>
              </a:rPr>
              <a:t> </a:t>
            </a:r>
            <a:r>
              <a:rPr lang="en-US" altLang="zh-CN" sz="2400" b="0" dirty="0">
                <a:latin typeface="+mn-ea"/>
                <a:ea typeface="+mn-ea"/>
              </a:rPr>
              <a:t>F8</a:t>
            </a:r>
            <a:r>
              <a:rPr lang="zh-CN" altLang="en-US" sz="2400" b="0" dirty="0">
                <a:latin typeface="+mn-ea"/>
                <a:ea typeface="+mn-ea"/>
              </a:rPr>
              <a:t> </a:t>
            </a:r>
            <a:r>
              <a:rPr lang="en-US" altLang="zh-CN" sz="2400" b="0" dirty="0">
                <a:latin typeface="+mn-ea"/>
                <a:ea typeface="+mn-ea"/>
              </a:rPr>
              <a:t>gene</a:t>
            </a:r>
          </a:p>
          <a:p>
            <a:endParaRPr lang="en-US" altLang="zh-CN" sz="2400" b="0" dirty="0">
              <a:latin typeface="+mn-ea"/>
              <a:ea typeface="+mn-ea"/>
            </a:endParaRPr>
          </a:p>
          <a:p>
            <a:pPr marL="171450" indent="-171450">
              <a:buFont typeface="Arial" charset="0"/>
              <a:buChar char="•"/>
            </a:pPr>
            <a:r>
              <a:rPr lang="en-US" altLang="zh-CN" sz="2400" b="0" dirty="0">
                <a:latin typeface="+mn-ea"/>
                <a:ea typeface="+mn-ea"/>
              </a:rPr>
              <a:t>Can’t</a:t>
            </a:r>
            <a:r>
              <a:rPr lang="zh-CN" altLang="en-US" sz="2400" b="0" dirty="0">
                <a:latin typeface="+mn-ea"/>
                <a:ea typeface="+mn-ea"/>
              </a:rPr>
              <a:t> </a:t>
            </a:r>
            <a:r>
              <a:rPr lang="en-US" altLang="zh-CN" sz="2400" b="0" dirty="0">
                <a:latin typeface="+mn-ea"/>
                <a:ea typeface="+mn-ea"/>
              </a:rPr>
              <a:t>make</a:t>
            </a:r>
            <a:r>
              <a:rPr lang="zh-CN" altLang="en-US" sz="2400" b="0" dirty="0">
                <a:latin typeface="+mn-ea"/>
                <a:ea typeface="+mn-ea"/>
              </a:rPr>
              <a:t> </a:t>
            </a:r>
            <a:r>
              <a:rPr lang="en-US" altLang="zh-CN" sz="2400" b="0" dirty="0">
                <a:latin typeface="+mn-ea"/>
                <a:ea typeface="+mn-ea"/>
              </a:rPr>
              <a:t>essential</a:t>
            </a:r>
            <a:r>
              <a:rPr lang="zh-CN" altLang="en-US" sz="2400" b="0" dirty="0">
                <a:latin typeface="+mn-ea"/>
                <a:ea typeface="+mn-ea"/>
              </a:rPr>
              <a:t> </a:t>
            </a:r>
            <a:r>
              <a:rPr lang="en-US" altLang="zh-CN" sz="2400" b="0" dirty="0">
                <a:latin typeface="+mn-ea"/>
                <a:ea typeface="+mn-ea"/>
              </a:rPr>
              <a:t>clotting</a:t>
            </a:r>
            <a:r>
              <a:rPr lang="zh-CN" altLang="en-US" sz="2400" b="0" dirty="0">
                <a:latin typeface="+mn-ea"/>
                <a:ea typeface="+mn-ea"/>
              </a:rPr>
              <a:t> </a:t>
            </a:r>
            <a:r>
              <a:rPr lang="en-US" altLang="zh-CN" sz="2400" b="0" dirty="0">
                <a:latin typeface="+mn-ea"/>
                <a:ea typeface="+mn-ea"/>
              </a:rPr>
              <a:t>protein</a:t>
            </a:r>
          </a:p>
          <a:p>
            <a:pPr marL="171450" indent="-171450">
              <a:buFont typeface="Arial" charset="0"/>
              <a:buChar char="•"/>
            </a:pPr>
            <a:r>
              <a:rPr lang="en-US" altLang="zh-CN" sz="2400" b="0" dirty="0">
                <a:latin typeface="+mn-ea"/>
                <a:ea typeface="+mn-ea"/>
              </a:rPr>
              <a:t>Get</a:t>
            </a:r>
            <a:r>
              <a:rPr lang="zh-CN" altLang="en-US" sz="2400" b="0" dirty="0">
                <a:latin typeface="+mn-ea"/>
                <a:ea typeface="+mn-ea"/>
              </a:rPr>
              <a:t> </a:t>
            </a:r>
            <a:r>
              <a:rPr lang="en-US" altLang="zh-CN" sz="2400" b="0" dirty="0">
                <a:latin typeface="+mn-ea"/>
                <a:ea typeface="+mn-ea"/>
              </a:rPr>
              <a:t>hemophilia</a:t>
            </a:r>
            <a:r>
              <a:rPr lang="zh-CN" altLang="en-US" sz="2400" b="0" dirty="0">
                <a:latin typeface="+mn-ea"/>
                <a:ea typeface="+mn-ea"/>
              </a:rPr>
              <a:t> </a:t>
            </a:r>
            <a:r>
              <a:rPr lang="en-US" altLang="zh-CN" sz="2400" b="0" dirty="0">
                <a:latin typeface="+mn-ea"/>
                <a:ea typeface="+mn-ea"/>
              </a:rPr>
              <a:t>and</a:t>
            </a:r>
            <a:r>
              <a:rPr lang="zh-CN" altLang="en-US" sz="2400" b="0" dirty="0">
                <a:latin typeface="+mn-ea"/>
                <a:ea typeface="+mn-ea"/>
              </a:rPr>
              <a:t> </a:t>
            </a:r>
            <a:r>
              <a:rPr lang="en-US" altLang="zh-CN" sz="2400" b="0" dirty="0">
                <a:latin typeface="+mn-ea"/>
                <a:ea typeface="+mn-ea"/>
              </a:rPr>
              <a:t>can</a:t>
            </a:r>
            <a:r>
              <a:rPr lang="zh-CN" altLang="en-US" sz="2400" b="0" dirty="0">
                <a:latin typeface="+mn-ea"/>
                <a:ea typeface="+mn-ea"/>
              </a:rPr>
              <a:t> </a:t>
            </a:r>
            <a:r>
              <a:rPr lang="en-US" altLang="zh-CN" sz="2400" b="0" dirty="0">
                <a:latin typeface="+mn-ea"/>
                <a:ea typeface="+mn-ea"/>
              </a:rPr>
              <a:t>bleed</a:t>
            </a:r>
            <a:r>
              <a:rPr lang="zh-CN" altLang="en-US" sz="2400" b="0" dirty="0">
                <a:latin typeface="+mn-ea"/>
                <a:ea typeface="+mn-ea"/>
              </a:rPr>
              <a:t> </a:t>
            </a:r>
            <a:r>
              <a:rPr lang="en-US" altLang="zh-CN" sz="2400" b="0" dirty="0">
                <a:latin typeface="+mn-ea"/>
                <a:ea typeface="+mn-ea"/>
              </a:rPr>
              <a:t>to</a:t>
            </a:r>
            <a:r>
              <a:rPr lang="zh-CN" altLang="en-US" sz="2400" b="0" dirty="0">
                <a:latin typeface="+mn-ea"/>
                <a:ea typeface="+mn-ea"/>
              </a:rPr>
              <a:t> </a:t>
            </a:r>
            <a:r>
              <a:rPr lang="en-US" altLang="zh-CN" sz="2400" b="0" dirty="0">
                <a:latin typeface="+mn-ea"/>
                <a:ea typeface="+mn-ea"/>
              </a:rPr>
              <a:t>death</a:t>
            </a:r>
            <a:r>
              <a:rPr lang="zh-CN" altLang="en-US" sz="2400" b="0" dirty="0">
                <a:latin typeface="+mn-ea"/>
                <a:ea typeface="+mn-ea"/>
              </a:rPr>
              <a:t> </a:t>
            </a:r>
            <a:r>
              <a:rPr lang="en-US" altLang="zh-CN" sz="2400" b="0" dirty="0">
                <a:latin typeface="+mn-ea"/>
                <a:ea typeface="+mn-ea"/>
              </a:rPr>
              <a:t>from</a:t>
            </a:r>
            <a:r>
              <a:rPr lang="zh-CN" altLang="en-US" sz="2400" b="0" dirty="0">
                <a:latin typeface="+mn-ea"/>
                <a:ea typeface="+mn-ea"/>
              </a:rPr>
              <a:t> </a:t>
            </a:r>
            <a:r>
              <a:rPr lang="en-US" altLang="zh-CN" sz="2400" b="0" dirty="0">
                <a:latin typeface="+mn-ea"/>
                <a:ea typeface="+mn-ea"/>
              </a:rPr>
              <a:t>a</a:t>
            </a:r>
            <a:r>
              <a:rPr lang="zh-CN" altLang="en-US" sz="2400" b="0" dirty="0">
                <a:latin typeface="+mn-ea"/>
                <a:ea typeface="+mn-ea"/>
              </a:rPr>
              <a:t> </a:t>
            </a:r>
            <a:r>
              <a:rPr lang="en-US" altLang="zh-CN" sz="2400" b="0" dirty="0">
                <a:latin typeface="+mn-ea"/>
                <a:ea typeface="+mn-ea"/>
              </a:rPr>
              <a:t>little</a:t>
            </a:r>
            <a:r>
              <a:rPr lang="zh-CN" altLang="en-US" sz="2400" b="0" dirty="0">
                <a:latin typeface="+mn-ea"/>
                <a:ea typeface="+mn-ea"/>
              </a:rPr>
              <a:t> </a:t>
            </a:r>
            <a:r>
              <a:rPr lang="en-US" altLang="zh-CN" sz="2400" b="0" dirty="0">
                <a:latin typeface="+mn-ea"/>
                <a:ea typeface="+mn-ea"/>
              </a:rPr>
              <a:t>cut</a:t>
            </a:r>
          </a:p>
          <a:p>
            <a:r>
              <a:rPr lang="zh-CN" altLang="en-US" dirty="0">
                <a:latin typeface="+mn-ea"/>
                <a:ea typeface="+mn-ea"/>
              </a:rPr>
              <a:t> </a:t>
            </a:r>
            <a:endParaRPr lang="en-US" dirty="0">
              <a:latin typeface="+mn-ea"/>
              <a:ea typeface="+mn-ea"/>
            </a:endParaRPr>
          </a:p>
        </p:txBody>
      </p:sp>
    </p:spTree>
    <p:extLst>
      <p:ext uri="{BB962C8B-B14F-4D97-AF65-F5344CB8AC3E}">
        <p14:creationId xmlns:p14="http://schemas.microsoft.com/office/powerpoint/2010/main" val="16641463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759941" y="146222"/>
            <a:ext cx="7772400" cy="1143000"/>
          </a:xfrm>
        </p:spPr>
        <p:txBody>
          <a:bodyPr/>
          <a:lstStyle/>
          <a:p>
            <a:r>
              <a:rPr lang="en-US" altLang="en-US" dirty="0"/>
              <a:t>Structural Variation</a:t>
            </a:r>
          </a:p>
        </p:txBody>
      </p:sp>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8741" y="1289222"/>
            <a:ext cx="41148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p:cNvSpPr txBox="1">
            <a:spLocks noChangeArrowheads="1"/>
          </p:cNvSpPr>
          <p:nvPr/>
        </p:nvSpPr>
        <p:spPr bwMode="auto">
          <a:xfrm>
            <a:off x="-76200" y="65643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t>Baker, M., 2012. </a:t>
            </a:r>
            <a:r>
              <a:rPr lang="en-US" altLang="en-US" sz="1800" i="1"/>
              <a:t>Nature methods</a:t>
            </a:r>
            <a:r>
              <a:rPr lang="en-US" altLang="en-US" sz="1800"/>
              <a:t>, </a:t>
            </a:r>
            <a:r>
              <a:rPr lang="en-US" altLang="en-US" sz="1800" i="1"/>
              <a:t>9</a:t>
            </a:r>
            <a:r>
              <a:rPr lang="en-US" altLang="en-US" sz="1800"/>
              <a:t>(2), pp.133-137.</a:t>
            </a:r>
          </a:p>
        </p:txBody>
      </p:sp>
    </p:spTree>
    <p:extLst>
      <p:ext uri="{BB962C8B-B14F-4D97-AF65-F5344CB8AC3E}">
        <p14:creationId xmlns:p14="http://schemas.microsoft.com/office/powerpoint/2010/main" val="11268734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1"/>
          </p:nvPr>
        </p:nvSpPr>
        <p:spPr>
          <a:xfrm>
            <a:off x="457200" y="2362200"/>
            <a:ext cx="8229600" cy="4343400"/>
          </a:xfrm>
        </p:spPr>
        <p:txBody>
          <a:bodyPr/>
          <a:lstStyle/>
          <a:p>
            <a:r>
              <a:rPr lang="en-US" altLang="zh-CN" dirty="0"/>
              <a:t>Structural</a:t>
            </a:r>
            <a:r>
              <a:rPr lang="zh-CN" altLang="en-US" dirty="0"/>
              <a:t> </a:t>
            </a:r>
            <a:r>
              <a:rPr lang="en-US" altLang="zh-CN" dirty="0"/>
              <a:t>variation</a:t>
            </a:r>
          </a:p>
          <a:p>
            <a:r>
              <a:rPr lang="en-US" altLang="zh-CN" dirty="0"/>
              <a:t>Example:</a:t>
            </a:r>
            <a:r>
              <a:rPr lang="zh-CN" altLang="en-US" dirty="0"/>
              <a:t> </a:t>
            </a:r>
            <a:r>
              <a:rPr lang="en-US" altLang="zh-CN" dirty="0"/>
              <a:t>HTT</a:t>
            </a:r>
          </a:p>
          <a:p>
            <a:r>
              <a:rPr lang="en-US" altLang="zh-CN" dirty="0"/>
              <a:t>Certain</a:t>
            </a:r>
            <a:r>
              <a:rPr lang="zh-CN" altLang="en-US" dirty="0"/>
              <a:t> </a:t>
            </a:r>
            <a:r>
              <a:rPr lang="en-US" altLang="zh-CN" dirty="0"/>
              <a:t>mutations</a:t>
            </a:r>
            <a:r>
              <a:rPr lang="zh-CN" altLang="en-US" dirty="0"/>
              <a:t> </a:t>
            </a:r>
            <a:r>
              <a:rPr lang="en-US" altLang="zh-CN" dirty="0"/>
              <a:t>in</a:t>
            </a:r>
            <a:r>
              <a:rPr lang="zh-CN" altLang="en-US" dirty="0"/>
              <a:t> </a:t>
            </a:r>
            <a:r>
              <a:rPr lang="en-US" altLang="zh-CN" dirty="0"/>
              <a:t>HTT</a:t>
            </a:r>
            <a:r>
              <a:rPr lang="zh-CN" altLang="en-US" dirty="0"/>
              <a:t> </a:t>
            </a:r>
            <a:r>
              <a:rPr lang="en-US" altLang="zh-CN" dirty="0"/>
              <a:t>cause</a:t>
            </a:r>
            <a:r>
              <a:rPr lang="zh-CN" altLang="en-US" dirty="0"/>
              <a:t> </a:t>
            </a:r>
            <a:r>
              <a:rPr lang="en-US" altLang="zh-CN" dirty="0"/>
              <a:t>Huntington’s</a:t>
            </a:r>
            <a:r>
              <a:rPr lang="zh-CN" altLang="en-US" dirty="0"/>
              <a:t> </a:t>
            </a:r>
            <a:r>
              <a:rPr lang="en-US" altLang="zh-CN" dirty="0"/>
              <a:t>disease.</a:t>
            </a:r>
          </a:p>
          <a:p>
            <a:r>
              <a:rPr lang="en-US" altLang="zh-CN" dirty="0"/>
              <a:t>Healthy</a:t>
            </a:r>
            <a:r>
              <a:rPr lang="zh-CN" altLang="en-US" dirty="0"/>
              <a:t> </a:t>
            </a:r>
            <a:r>
              <a:rPr lang="en-US" altLang="zh-CN" dirty="0"/>
              <a:t>people</a:t>
            </a:r>
            <a:r>
              <a:rPr lang="zh-CN" altLang="en-US" dirty="0"/>
              <a:t> </a:t>
            </a:r>
            <a:r>
              <a:rPr lang="en-US" altLang="zh-CN" dirty="0"/>
              <a:t>have</a:t>
            </a:r>
            <a:r>
              <a:rPr lang="zh-CN" altLang="en-US" dirty="0"/>
              <a:t> </a:t>
            </a:r>
            <a:r>
              <a:rPr lang="en-US" altLang="zh-CN" dirty="0"/>
              <a:t>a</a:t>
            </a:r>
            <a:r>
              <a:rPr lang="zh-CN" altLang="en-US" dirty="0"/>
              <a:t> </a:t>
            </a:r>
            <a:r>
              <a:rPr lang="en-US" altLang="zh-CN" dirty="0"/>
              <a:t>wide</a:t>
            </a:r>
            <a:r>
              <a:rPr lang="zh-CN" altLang="en-US" dirty="0"/>
              <a:t> </a:t>
            </a:r>
            <a:r>
              <a:rPr lang="en-US" altLang="zh-CN" dirty="0"/>
              <a:t>range</a:t>
            </a:r>
            <a:r>
              <a:rPr lang="zh-CN" altLang="en-US" dirty="0"/>
              <a:t> </a:t>
            </a:r>
            <a:r>
              <a:rPr lang="en-US" altLang="zh-CN" dirty="0"/>
              <a:t>of</a:t>
            </a:r>
            <a:r>
              <a:rPr lang="zh-CN" altLang="en-US" dirty="0"/>
              <a:t> </a:t>
            </a:r>
            <a:r>
              <a:rPr lang="en-US" altLang="zh-CN" dirty="0"/>
              <a:t>CAG</a:t>
            </a:r>
            <a:r>
              <a:rPr lang="zh-CN" altLang="en-US" dirty="0"/>
              <a:t> </a:t>
            </a:r>
            <a:r>
              <a:rPr lang="en-US" altLang="zh-CN" dirty="0"/>
              <a:t>repeats.</a:t>
            </a:r>
            <a:r>
              <a:rPr lang="zh-CN" altLang="en-US" dirty="0"/>
              <a:t> </a:t>
            </a:r>
            <a:r>
              <a:rPr lang="en-US" altLang="zh-CN" dirty="0"/>
              <a:t>It’s</a:t>
            </a:r>
            <a:r>
              <a:rPr lang="zh-CN" altLang="en-US" dirty="0"/>
              <a:t> </a:t>
            </a:r>
            <a:r>
              <a:rPr lang="en-US" altLang="zh-CN" dirty="0"/>
              <a:t>only</a:t>
            </a:r>
            <a:r>
              <a:rPr lang="zh-CN" altLang="en-US" dirty="0"/>
              <a:t> </a:t>
            </a:r>
            <a:r>
              <a:rPr lang="en-US" altLang="zh-CN" dirty="0"/>
              <a:t>when</a:t>
            </a:r>
            <a:r>
              <a:rPr lang="zh-CN" altLang="en-US" dirty="0"/>
              <a:t> </a:t>
            </a:r>
            <a:r>
              <a:rPr lang="en-US" altLang="zh-CN" dirty="0"/>
              <a:t>people</a:t>
            </a:r>
            <a:r>
              <a:rPr lang="zh-CN" altLang="en-US" dirty="0"/>
              <a:t> </a:t>
            </a:r>
            <a:r>
              <a:rPr lang="en-US" altLang="zh-CN" dirty="0"/>
              <a:t>get</a:t>
            </a:r>
            <a:r>
              <a:rPr lang="zh-CN" altLang="en-US" dirty="0"/>
              <a:t> </a:t>
            </a:r>
            <a:r>
              <a:rPr lang="en-US" altLang="zh-CN" dirty="0"/>
              <a:t>37</a:t>
            </a:r>
            <a:r>
              <a:rPr lang="zh-CN" altLang="en-US" dirty="0"/>
              <a:t> </a:t>
            </a:r>
            <a:r>
              <a:rPr lang="en-US" altLang="zh-CN" dirty="0"/>
              <a:t>or</a:t>
            </a:r>
            <a:r>
              <a:rPr lang="zh-CN" altLang="en-US" dirty="0"/>
              <a:t> </a:t>
            </a:r>
            <a:r>
              <a:rPr lang="en-US" altLang="zh-CN" dirty="0"/>
              <a:t>more</a:t>
            </a:r>
            <a:r>
              <a:rPr lang="zh-CN" altLang="en-US" dirty="0"/>
              <a:t> </a:t>
            </a:r>
            <a:r>
              <a:rPr lang="en-US" altLang="zh-CN" dirty="0"/>
              <a:t>CAG</a:t>
            </a:r>
            <a:r>
              <a:rPr lang="zh-CN" altLang="en-US" dirty="0"/>
              <a:t> </a:t>
            </a:r>
            <a:r>
              <a:rPr lang="en-US" altLang="zh-CN" dirty="0"/>
              <a:t>repeats</a:t>
            </a:r>
            <a:r>
              <a:rPr lang="zh-CN" altLang="en-US" dirty="0"/>
              <a:t> </a:t>
            </a:r>
            <a:r>
              <a:rPr lang="en-US" altLang="zh-CN" dirty="0"/>
              <a:t>in</a:t>
            </a:r>
            <a:r>
              <a:rPr lang="zh-CN" altLang="en-US" dirty="0"/>
              <a:t> </a:t>
            </a:r>
            <a:r>
              <a:rPr lang="en-US" altLang="zh-CN" dirty="0"/>
              <a:t>HTT</a:t>
            </a:r>
            <a:r>
              <a:rPr lang="zh-CN" altLang="en-US" dirty="0"/>
              <a:t> </a:t>
            </a:r>
            <a:r>
              <a:rPr lang="en-US" altLang="zh-CN" dirty="0"/>
              <a:t>that</a:t>
            </a:r>
            <a:r>
              <a:rPr lang="zh-CN" altLang="en-US" dirty="0"/>
              <a:t> </a:t>
            </a:r>
            <a:r>
              <a:rPr lang="en-US" altLang="zh-CN" dirty="0"/>
              <a:t>they</a:t>
            </a:r>
            <a:r>
              <a:rPr lang="zh-CN" altLang="en-US" dirty="0"/>
              <a:t> </a:t>
            </a:r>
            <a:r>
              <a:rPr lang="en-US" altLang="zh-CN" dirty="0"/>
              <a:t>are</a:t>
            </a:r>
            <a:r>
              <a:rPr lang="zh-CN" altLang="en-US" dirty="0"/>
              <a:t> </a:t>
            </a:r>
            <a:r>
              <a:rPr lang="en-US" altLang="zh-CN" dirty="0"/>
              <a:t>at</a:t>
            </a:r>
            <a:r>
              <a:rPr lang="zh-CN" altLang="en-US" dirty="0"/>
              <a:t> </a:t>
            </a:r>
            <a:r>
              <a:rPr lang="en-US" altLang="zh-CN" dirty="0"/>
              <a:t>risk</a:t>
            </a:r>
            <a:r>
              <a:rPr lang="zh-CN" altLang="en-US" dirty="0"/>
              <a:t> </a:t>
            </a:r>
            <a:r>
              <a:rPr lang="en-US" altLang="zh-CN" dirty="0"/>
              <a:t>of</a:t>
            </a:r>
            <a:r>
              <a:rPr lang="zh-CN" altLang="en-US" dirty="0"/>
              <a:t> </a:t>
            </a:r>
            <a:r>
              <a:rPr lang="en-US" altLang="zh-CN" dirty="0"/>
              <a:t>developing</a:t>
            </a:r>
            <a:r>
              <a:rPr lang="zh-CN" altLang="en-US" dirty="0"/>
              <a:t> </a:t>
            </a:r>
            <a:r>
              <a:rPr lang="en-US" altLang="zh-CN" dirty="0"/>
              <a:t>Huntington’s</a:t>
            </a:r>
            <a:r>
              <a:rPr lang="zh-CN" altLang="en-US" dirty="0"/>
              <a:t> </a:t>
            </a:r>
            <a:r>
              <a:rPr lang="en-US" altLang="zh-CN" dirty="0"/>
              <a:t>disease.</a:t>
            </a:r>
          </a:p>
          <a:p>
            <a:endParaRPr lang="en-US" altLang="zh-CN" dirty="0"/>
          </a:p>
          <a:p>
            <a:r>
              <a:rPr lang="en-US" altLang="zh-CN" dirty="0"/>
              <a:t>The</a:t>
            </a:r>
            <a:r>
              <a:rPr lang="zh-CN" altLang="en-US" dirty="0"/>
              <a:t> </a:t>
            </a:r>
            <a:r>
              <a:rPr lang="en-US" altLang="zh-CN" dirty="0"/>
              <a:t>reference</a:t>
            </a:r>
            <a:r>
              <a:rPr lang="zh-CN" altLang="en-US" dirty="0"/>
              <a:t> </a:t>
            </a:r>
            <a:r>
              <a:rPr lang="en-US" altLang="zh-CN" dirty="0"/>
              <a:t>genome</a:t>
            </a:r>
            <a:r>
              <a:rPr lang="zh-CN" altLang="en-US" dirty="0"/>
              <a:t> </a:t>
            </a:r>
            <a:r>
              <a:rPr lang="en-US" altLang="zh-CN" dirty="0"/>
              <a:t>has</a:t>
            </a:r>
            <a:r>
              <a:rPr lang="zh-CN" altLang="en-US" dirty="0"/>
              <a:t> </a:t>
            </a:r>
            <a:r>
              <a:rPr lang="en-US" altLang="zh-CN" dirty="0"/>
              <a:t>19</a:t>
            </a:r>
            <a:r>
              <a:rPr lang="zh-CN" altLang="en-US" dirty="0"/>
              <a:t> </a:t>
            </a:r>
            <a:r>
              <a:rPr lang="en-US" altLang="zh-CN" dirty="0"/>
              <a:t>CAG</a:t>
            </a:r>
            <a:r>
              <a:rPr lang="zh-CN" altLang="en-US" dirty="0"/>
              <a:t> </a:t>
            </a:r>
            <a:r>
              <a:rPr lang="en-US" altLang="zh-CN" dirty="0"/>
              <a:t>repeats.</a:t>
            </a:r>
            <a:r>
              <a:rPr lang="zh-CN" altLang="en-US" dirty="0"/>
              <a:t> </a:t>
            </a:r>
            <a:r>
              <a:rPr lang="en-US" altLang="zh-CN" dirty="0"/>
              <a:t>Carl</a:t>
            </a:r>
            <a:r>
              <a:rPr lang="zh-CN" altLang="en-US" dirty="0"/>
              <a:t> </a:t>
            </a:r>
            <a:r>
              <a:rPr lang="en-US" altLang="zh-CN" dirty="0"/>
              <a:t>has</a:t>
            </a:r>
            <a:r>
              <a:rPr lang="zh-CN" altLang="en-US" dirty="0"/>
              <a:t> </a:t>
            </a:r>
            <a:r>
              <a:rPr lang="en-US" altLang="zh-CN" dirty="0"/>
              <a:t>17.</a:t>
            </a:r>
            <a:r>
              <a:rPr lang="zh-CN" altLang="en-US" dirty="0"/>
              <a:t> </a:t>
            </a:r>
            <a:endParaRPr lang="en-US" altLang="en-US" dirty="0"/>
          </a:p>
        </p:txBody>
      </p:sp>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2450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540328" y="2796243"/>
            <a:ext cx="7772400" cy="1339989"/>
          </a:xfrm>
        </p:spPr>
        <p:txBody>
          <a:bodyPr/>
          <a:lstStyle/>
          <a:p>
            <a:pPr lvl="1">
              <a:buFont typeface="Arial" charset="0"/>
              <a:buChar char="•"/>
            </a:pPr>
            <a:r>
              <a:rPr lang="en-US" altLang="zh-CN" dirty="0"/>
              <a:t>Variant rs1421085</a:t>
            </a:r>
          </a:p>
          <a:p>
            <a:pPr lvl="1">
              <a:buFont typeface="Arial" charset="0"/>
              <a:buChar char="•"/>
            </a:pPr>
            <a:r>
              <a:rPr lang="en-US" altLang="zh-CN" dirty="0"/>
              <a:t>Located in a genetic switch that activates several genes in fat cells</a:t>
            </a:r>
          </a:p>
        </p:txBody>
      </p:sp>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
          <p:cNvPicPr>
            <a:picLocks noChangeAspect="1"/>
          </p:cNvPicPr>
          <p:nvPr/>
        </p:nvPicPr>
        <p:blipFill rotWithShape="1">
          <a:blip r:embed="rId4">
            <a:extLst>
              <a:ext uri="{28A0092B-C50C-407E-A947-70E740481C1C}">
                <a14:useLocalDpi xmlns:a14="http://schemas.microsoft.com/office/drawing/2010/main" val="0"/>
              </a:ext>
            </a:extLst>
          </a:blip>
          <a:srcRect l="-1" t="7450" r="47715"/>
          <a:stretch/>
        </p:blipFill>
        <p:spPr bwMode="auto">
          <a:xfrm>
            <a:off x="4295141" y="3969979"/>
            <a:ext cx="3901208" cy="237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2"/>
          <p:cNvSpPr txBox="1">
            <a:spLocks noChangeArrowheads="1"/>
          </p:cNvSpPr>
          <p:nvPr/>
        </p:nvSpPr>
        <p:spPr bwMode="auto">
          <a:xfrm>
            <a:off x="-76200" y="6472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t>Claussnitzer, Melina, et al. </a:t>
            </a:r>
            <a:r>
              <a:rPr lang="en-US" altLang="en-US" sz="1400" i="1"/>
              <a:t>N Engl J Med</a:t>
            </a:r>
            <a:r>
              <a:rPr lang="en-US" altLang="en-US" sz="1400"/>
              <a:t> 2015.373 (2015): 895-907</a:t>
            </a:r>
            <a:r>
              <a:rPr lang="en-US" altLang="en-US"/>
              <a:t>.</a:t>
            </a:r>
          </a:p>
        </p:txBody>
      </p:sp>
      <p:sp>
        <p:nvSpPr>
          <p:cNvPr id="2" name="TextBox 1"/>
          <p:cNvSpPr txBox="1"/>
          <p:nvPr/>
        </p:nvSpPr>
        <p:spPr>
          <a:xfrm>
            <a:off x="428914" y="2088218"/>
            <a:ext cx="5865034" cy="523220"/>
          </a:xfrm>
          <a:prstGeom prst="rect">
            <a:avLst/>
          </a:prstGeom>
          <a:noFill/>
        </p:spPr>
        <p:txBody>
          <a:bodyPr wrap="square" rtlCol="0">
            <a:spAutoFit/>
          </a:bodyPr>
          <a:lstStyle/>
          <a:p>
            <a:r>
              <a:rPr lang="en-US" altLang="zh-CN" sz="2800" dirty="0"/>
              <a:t>Non-coding</a:t>
            </a:r>
            <a:r>
              <a:rPr lang="zh-CN" altLang="en-US" sz="2800" dirty="0"/>
              <a:t> </a:t>
            </a:r>
            <a:r>
              <a:rPr lang="en-US" altLang="zh-CN" sz="2800" dirty="0"/>
              <a:t>variant</a:t>
            </a:r>
            <a:endParaRPr lang="en-US" sz="2800" dirty="0"/>
          </a:p>
        </p:txBody>
      </p:sp>
      <p:sp>
        <p:nvSpPr>
          <p:cNvPr id="10" name="Content Placeholder 2"/>
          <p:cNvSpPr txBox="1">
            <a:spLocks/>
          </p:cNvSpPr>
          <p:nvPr/>
        </p:nvSpPr>
        <p:spPr bwMode="auto">
          <a:xfrm>
            <a:off x="898757" y="4467987"/>
            <a:ext cx="3774786" cy="133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r>
              <a:rPr lang="en-US" altLang="zh-CN" b="0" dirty="0"/>
              <a:t>The variant causes</a:t>
            </a:r>
            <a:r>
              <a:rPr lang="zh-CN" altLang="en-US" b="0" dirty="0"/>
              <a:t> </a:t>
            </a:r>
            <a:r>
              <a:rPr lang="en-US" altLang="zh-CN" b="0" dirty="0"/>
              <a:t>people</a:t>
            </a:r>
            <a:r>
              <a:rPr lang="zh-CN" altLang="en-US" b="0" dirty="0"/>
              <a:t> </a:t>
            </a:r>
            <a:r>
              <a:rPr lang="en-US" altLang="zh-CN" b="0" dirty="0"/>
              <a:t>to</a:t>
            </a:r>
            <a:r>
              <a:rPr lang="zh-CN" altLang="en-US" b="0" dirty="0"/>
              <a:t> </a:t>
            </a:r>
            <a:r>
              <a:rPr lang="en-US" altLang="zh-CN" b="0" dirty="0"/>
              <a:t>put</a:t>
            </a:r>
            <a:r>
              <a:rPr lang="zh-CN" altLang="en-US" b="0" dirty="0"/>
              <a:t> </a:t>
            </a:r>
            <a:r>
              <a:rPr lang="en-US" altLang="zh-CN" b="0" dirty="0"/>
              <a:t>on</a:t>
            </a:r>
            <a:r>
              <a:rPr lang="zh-CN" altLang="en-US" b="0" dirty="0"/>
              <a:t> </a:t>
            </a:r>
            <a:r>
              <a:rPr lang="en-US" altLang="zh-CN" b="0" dirty="0"/>
              <a:t>an</a:t>
            </a:r>
            <a:r>
              <a:rPr lang="zh-CN" altLang="en-US" b="0" dirty="0"/>
              <a:t> </a:t>
            </a:r>
            <a:r>
              <a:rPr lang="en-US" altLang="zh-CN" b="0" dirty="0"/>
              <a:t>average</a:t>
            </a:r>
            <a:r>
              <a:rPr lang="zh-CN" altLang="en-US" b="0" dirty="0"/>
              <a:t> </a:t>
            </a:r>
            <a:r>
              <a:rPr lang="en-US" altLang="zh-CN" b="0" dirty="0"/>
              <a:t>of</a:t>
            </a:r>
            <a:r>
              <a:rPr lang="zh-CN" altLang="en-US" b="0" dirty="0"/>
              <a:t> </a:t>
            </a:r>
            <a:r>
              <a:rPr lang="en-US" altLang="zh-CN" b="0" dirty="0"/>
              <a:t>7</a:t>
            </a:r>
            <a:r>
              <a:rPr lang="zh-CN" altLang="en-US" b="0" dirty="0"/>
              <a:t> </a:t>
            </a:r>
            <a:r>
              <a:rPr lang="en-US" altLang="zh-CN" b="0" dirty="0"/>
              <a:t>pounds</a:t>
            </a:r>
            <a:endParaRPr lang="en-US" altLang="en-US" b="0" dirty="0"/>
          </a:p>
        </p:txBody>
      </p:sp>
    </p:spTree>
    <p:extLst>
      <p:ext uri="{BB962C8B-B14F-4D97-AF65-F5344CB8AC3E}">
        <p14:creationId xmlns:p14="http://schemas.microsoft.com/office/powerpoint/2010/main" val="5461815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1"/>
          </p:nvPr>
        </p:nvSpPr>
        <p:spPr>
          <a:xfrm>
            <a:off x="685800" y="2133600"/>
            <a:ext cx="7772400" cy="4343400"/>
          </a:xfrm>
        </p:spPr>
        <p:txBody>
          <a:bodyPr/>
          <a:lstStyle/>
          <a:p>
            <a:r>
              <a:rPr lang="en-US" altLang="zh-CN"/>
              <a:t>What</a:t>
            </a:r>
            <a:r>
              <a:rPr lang="zh-CN" altLang="en-US"/>
              <a:t> </a:t>
            </a:r>
            <a:r>
              <a:rPr lang="en-US" altLang="zh-CN"/>
              <a:t>else</a:t>
            </a:r>
            <a:r>
              <a:rPr lang="zh-CN" altLang="en-US"/>
              <a:t> </a:t>
            </a:r>
            <a:r>
              <a:rPr lang="en-US" altLang="zh-CN"/>
              <a:t>are</a:t>
            </a:r>
            <a:r>
              <a:rPr lang="zh-CN" altLang="en-US"/>
              <a:t> </a:t>
            </a:r>
            <a:r>
              <a:rPr lang="en-US" altLang="zh-CN"/>
              <a:t>in</a:t>
            </a:r>
            <a:r>
              <a:rPr lang="zh-CN" altLang="en-US"/>
              <a:t> </a:t>
            </a:r>
            <a:r>
              <a:rPr lang="en-US" altLang="zh-CN"/>
              <a:t>the</a:t>
            </a:r>
            <a:r>
              <a:rPr lang="zh-CN" altLang="en-US"/>
              <a:t> </a:t>
            </a:r>
            <a:r>
              <a:rPr lang="en-US" altLang="zh-CN"/>
              <a:t>genome?</a:t>
            </a:r>
          </a:p>
          <a:p>
            <a:r>
              <a:rPr lang="en-US" altLang="zh-CN"/>
              <a:t>Pseudogenes</a:t>
            </a:r>
          </a:p>
          <a:p>
            <a:r>
              <a:rPr lang="en-US" altLang="zh-CN"/>
              <a:t>About</a:t>
            </a:r>
            <a:r>
              <a:rPr lang="zh-CN" altLang="en-US"/>
              <a:t> </a:t>
            </a:r>
            <a:r>
              <a:rPr lang="en-US" altLang="zh-CN"/>
              <a:t>14000</a:t>
            </a:r>
            <a:r>
              <a:rPr lang="zh-CN" altLang="en-US"/>
              <a:t> </a:t>
            </a:r>
            <a:r>
              <a:rPr lang="en-US" altLang="zh-CN"/>
              <a:t>pseudogenes</a:t>
            </a:r>
            <a:r>
              <a:rPr lang="zh-CN" altLang="en-US"/>
              <a:t> </a:t>
            </a:r>
            <a:r>
              <a:rPr lang="en-US" altLang="zh-CN"/>
              <a:t>carried</a:t>
            </a:r>
            <a:r>
              <a:rPr lang="zh-CN" altLang="en-US"/>
              <a:t> </a:t>
            </a:r>
            <a:r>
              <a:rPr lang="en-US" altLang="zh-CN"/>
              <a:t>in</a:t>
            </a:r>
            <a:r>
              <a:rPr lang="zh-CN" altLang="en-US"/>
              <a:t> </a:t>
            </a:r>
            <a:r>
              <a:rPr lang="en-US" altLang="zh-CN"/>
              <a:t>our</a:t>
            </a:r>
            <a:r>
              <a:rPr lang="zh-CN" altLang="en-US"/>
              <a:t> </a:t>
            </a:r>
            <a:r>
              <a:rPr lang="en-US" altLang="zh-CN"/>
              <a:t>genome</a:t>
            </a:r>
            <a:endParaRPr lang="en-US" altLang="en-US"/>
          </a:p>
        </p:txBody>
      </p:sp>
      <p:pic>
        <p:nvPicPr>
          <p:cNvPr id="286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611779"/>
            <a:ext cx="2004075" cy="246221"/>
          </a:xfrm>
          <a:prstGeom prst="rect">
            <a:avLst/>
          </a:prstGeom>
        </p:spPr>
        <p:txBody>
          <a:bodyPr wrap="none">
            <a:spAutoFit/>
          </a:bodyPr>
          <a:lstStyle/>
          <a:p>
            <a:r>
              <a:rPr lang="en-US" sz="1000" dirty="0">
                <a:latin typeface="Helvetica" charset="0"/>
                <a:ea typeface="Helvetica" charset="0"/>
                <a:cs typeface="Helvetica" charset="0"/>
              </a:rPr>
              <a:t>Gerstein and Zheng </a:t>
            </a:r>
            <a:r>
              <a:rPr lang="en-US" sz="1000" dirty="0" err="1">
                <a:latin typeface="Helvetica" charset="0"/>
                <a:ea typeface="Helvetica" charset="0"/>
                <a:cs typeface="Helvetica" charset="0"/>
              </a:rPr>
              <a:t>SiAm</a:t>
            </a:r>
            <a:r>
              <a:rPr lang="en-US" sz="1000" dirty="0">
                <a:latin typeface="Helvetica" charset="0"/>
                <a:ea typeface="Helvetica" charset="0"/>
                <a:cs typeface="Helvetica" charset="0"/>
              </a:rPr>
              <a:t> 2006 </a:t>
            </a:r>
          </a:p>
        </p:txBody>
      </p:sp>
      <p:grpSp>
        <p:nvGrpSpPr>
          <p:cNvPr id="5" name="Group 4"/>
          <p:cNvGrpSpPr/>
          <p:nvPr/>
        </p:nvGrpSpPr>
        <p:grpSpPr>
          <a:xfrm>
            <a:off x="2004075" y="3555920"/>
            <a:ext cx="5402580" cy="2791429"/>
            <a:chOff x="2057400" y="1384300"/>
            <a:chExt cx="8064500" cy="40894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384300"/>
              <a:ext cx="8064500" cy="4089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3336758"/>
              <a:ext cx="1070811" cy="1892968"/>
            </a:xfrm>
            <a:prstGeom prst="rect">
              <a:avLst/>
            </a:prstGeom>
          </p:spPr>
        </p:pic>
      </p:grpSp>
    </p:spTree>
    <p:extLst>
      <p:ext uri="{BB962C8B-B14F-4D97-AF65-F5344CB8AC3E}">
        <p14:creationId xmlns:p14="http://schemas.microsoft.com/office/powerpoint/2010/main" val="19542597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beyond the genome</a:t>
            </a:r>
          </a:p>
        </p:txBody>
      </p:sp>
      <p:sp>
        <p:nvSpPr>
          <p:cNvPr id="3" name="Content Placeholder 2"/>
          <p:cNvSpPr>
            <a:spLocks noGrp="1"/>
          </p:cNvSpPr>
          <p:nvPr>
            <p:ph idx="1"/>
          </p:nvPr>
        </p:nvSpPr>
        <p:spPr>
          <a:xfrm>
            <a:off x="685800" y="1981200"/>
            <a:ext cx="4003158" cy="4638675"/>
          </a:xfrm>
        </p:spPr>
        <p:txBody>
          <a:bodyPr/>
          <a:lstStyle/>
          <a:p>
            <a:r>
              <a:rPr lang="en-US" dirty="0"/>
              <a:t>In the Game of Genomes Carl Zimmer explored his genomic sequence.</a:t>
            </a:r>
          </a:p>
          <a:p>
            <a:endParaRPr lang="en-US" dirty="0"/>
          </a:p>
          <a:p>
            <a:r>
              <a:rPr lang="en-US" dirty="0"/>
              <a:t>The genome provides a mostly static view.</a:t>
            </a:r>
          </a:p>
          <a:p>
            <a:endParaRPr lang="en-US" dirty="0"/>
          </a:p>
          <a:p>
            <a:r>
              <a:rPr lang="en-US" dirty="0"/>
              <a:t>Misses the active regulation, transcription, and translation</a:t>
            </a:r>
          </a:p>
          <a:p>
            <a:endParaRPr lang="en-US" dirty="0"/>
          </a:p>
          <a:p>
            <a:pPr lvl="1"/>
            <a:endParaRPr lang="en-US" dirty="0"/>
          </a:p>
        </p:txBody>
      </p:sp>
      <p:pic>
        <p:nvPicPr>
          <p:cNvPr id="7" name="Picture 6"/>
          <p:cNvPicPr>
            <a:picLocks noChangeAspect="1"/>
          </p:cNvPicPr>
          <p:nvPr/>
        </p:nvPicPr>
        <p:blipFill>
          <a:blip r:embed="rId2"/>
          <a:stretch>
            <a:fillRect/>
          </a:stretch>
        </p:blipFill>
        <p:spPr>
          <a:xfrm>
            <a:off x="4688959" y="1625070"/>
            <a:ext cx="4245955" cy="23918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958" y="4124647"/>
            <a:ext cx="4245955" cy="2388350"/>
          </a:xfrm>
          <a:prstGeom prst="rect">
            <a:avLst/>
          </a:prstGeom>
        </p:spPr>
      </p:pic>
      <p:sp>
        <p:nvSpPr>
          <p:cNvPr id="9" name="Rectangle 8"/>
          <p:cNvSpPr/>
          <p:nvPr/>
        </p:nvSpPr>
        <p:spPr>
          <a:xfrm>
            <a:off x="0" y="6619875"/>
            <a:ext cx="3198311" cy="246221"/>
          </a:xfrm>
          <a:prstGeom prst="rect">
            <a:avLst/>
          </a:prstGeom>
        </p:spPr>
        <p:txBody>
          <a:bodyPr wrap="none">
            <a:spAutoFit/>
          </a:bodyPr>
          <a:lstStyle/>
          <a:p>
            <a:r>
              <a:rPr lang="en-US" sz="1000" b="0" dirty="0"/>
              <a:t>https://</a:t>
            </a:r>
            <a:r>
              <a:rPr lang="en-US" sz="1000" b="0" dirty="0" err="1"/>
              <a:t>www.statnews.com</a:t>
            </a:r>
            <a:r>
              <a:rPr lang="en-US" sz="1000" b="0" dirty="0"/>
              <a:t>/feature/game-of-genomes/</a:t>
            </a:r>
          </a:p>
        </p:txBody>
      </p:sp>
    </p:spTree>
    <p:extLst>
      <p:ext uri="{BB962C8B-B14F-4D97-AF65-F5344CB8AC3E}">
        <p14:creationId xmlns:p14="http://schemas.microsoft.com/office/powerpoint/2010/main" val="9141506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environmental factors, genetic background, and large scale datasets</a:t>
            </a:r>
          </a:p>
        </p:txBody>
      </p:sp>
      <p:sp>
        <p:nvSpPr>
          <p:cNvPr id="3" name="Content Placeholder 2"/>
          <p:cNvSpPr>
            <a:spLocks noGrp="1"/>
          </p:cNvSpPr>
          <p:nvPr>
            <p:ph idx="1"/>
          </p:nvPr>
        </p:nvSpPr>
        <p:spPr>
          <a:xfrm>
            <a:off x="685800" y="1981200"/>
            <a:ext cx="4003158" cy="4638675"/>
          </a:xfrm>
        </p:spPr>
        <p:txBody>
          <a:bodyPr/>
          <a:lstStyle/>
          <a:p>
            <a:pPr lvl="1"/>
            <a:endParaRPr lang="en-US" dirty="0"/>
          </a:p>
          <a:p>
            <a:pPr lvl="1"/>
            <a:endParaRPr lang="en-US" dirty="0"/>
          </a:p>
        </p:txBody>
      </p:sp>
      <p:sp>
        <p:nvSpPr>
          <p:cNvPr id="7" name="TextBox 6"/>
          <p:cNvSpPr txBox="1"/>
          <p:nvPr/>
        </p:nvSpPr>
        <p:spPr>
          <a:xfrm>
            <a:off x="6512332" y="6619875"/>
            <a:ext cx="2307042" cy="246221"/>
          </a:xfrm>
          <a:prstGeom prst="rect">
            <a:avLst/>
          </a:prstGeom>
          <a:noFill/>
        </p:spPr>
        <p:txBody>
          <a:bodyPr wrap="none" rtlCol="0">
            <a:spAutoFit/>
          </a:bodyPr>
          <a:lstStyle/>
          <a:p>
            <a:r>
              <a:rPr lang="en-US" sz="1000" b="0" dirty="0"/>
              <a:t>Sun et al. Advances in Genetics 2016</a:t>
            </a:r>
          </a:p>
        </p:txBody>
      </p:sp>
      <p:pic>
        <p:nvPicPr>
          <p:cNvPr id="4" name="Picture 3"/>
          <p:cNvPicPr>
            <a:picLocks noChangeAspect="1"/>
          </p:cNvPicPr>
          <p:nvPr/>
        </p:nvPicPr>
        <p:blipFill>
          <a:blip r:embed="rId2"/>
          <a:stretch>
            <a:fillRect/>
          </a:stretch>
        </p:blipFill>
        <p:spPr>
          <a:xfrm>
            <a:off x="4993758" y="2226992"/>
            <a:ext cx="3825616" cy="3802912"/>
          </a:xfrm>
          <a:prstGeom prst="rect">
            <a:avLst/>
          </a:prstGeom>
        </p:spPr>
      </p:pic>
      <p:sp>
        <p:nvSpPr>
          <p:cNvPr id="8" name="Content Placeholder 2"/>
          <p:cNvSpPr txBox="1">
            <a:spLocks/>
          </p:cNvSpPr>
          <p:nvPr/>
        </p:nvSpPr>
        <p:spPr bwMode="auto">
          <a:xfrm>
            <a:off x="838200" y="2133600"/>
            <a:ext cx="400315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r>
              <a:rPr lang="en-US" b="0" kern="0" dirty="0"/>
              <a:t>Difference between health and disease depends on many factors.</a:t>
            </a:r>
          </a:p>
          <a:p>
            <a:endParaRPr lang="en-US" b="0" kern="0" dirty="0"/>
          </a:p>
          <a:p>
            <a:r>
              <a:rPr lang="en-US" b="0" kern="0" dirty="0"/>
              <a:t>Environment, genome, cellular contents, etc. all play a a role.  </a:t>
            </a:r>
          </a:p>
          <a:p>
            <a:endParaRPr lang="en-US" b="0" kern="0" dirty="0"/>
          </a:p>
          <a:p>
            <a:r>
              <a:rPr lang="en-US" b="0" kern="0" dirty="0"/>
              <a:t>Important to integrate information from multiple large-scale datasets.</a:t>
            </a:r>
          </a:p>
          <a:p>
            <a:endParaRPr lang="en-US" b="0" kern="0" dirty="0"/>
          </a:p>
          <a:p>
            <a:pPr lvl="1"/>
            <a:endParaRPr lang="en-US" b="0" kern="0" dirty="0"/>
          </a:p>
        </p:txBody>
      </p:sp>
    </p:spTree>
    <p:extLst>
      <p:ext uri="{BB962C8B-B14F-4D97-AF65-F5344CB8AC3E}">
        <p14:creationId xmlns:p14="http://schemas.microsoft.com/office/powerpoint/2010/main" val="1253119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685800" y="228600"/>
            <a:ext cx="7772400" cy="762000"/>
          </a:xfrm>
        </p:spPr>
        <p:txBody>
          <a:bodyPr/>
          <a:lstStyle/>
          <a:p>
            <a:r>
              <a:rPr lang="en-US" altLang="zh-CN">
                <a:ea typeface="ＭＳ Ｐゴシック" charset="-128"/>
              </a:rPr>
              <a:t>Personal Genomics </a:t>
            </a:r>
            <a:br>
              <a:rPr lang="en-US" altLang="zh-CN">
                <a:ea typeface="ＭＳ Ｐゴシック" charset="-128"/>
              </a:rPr>
            </a:br>
            <a:r>
              <a:rPr lang="en-US" altLang="zh-CN">
                <a:ea typeface="ＭＳ Ｐゴシック" charset="-128"/>
              </a:rPr>
              <a:t>as an an organizing theme for this class</a:t>
            </a:r>
            <a:endParaRPr lang="en-US" altLang="en-US">
              <a:ea typeface="ＭＳ Ｐゴシック" charset="-128"/>
            </a:endParaRPr>
          </a:p>
        </p:txBody>
      </p:sp>
      <p:sp>
        <p:nvSpPr>
          <p:cNvPr id="16" name="Content Placeholder 2"/>
          <p:cNvSpPr txBox="1">
            <a:spLocks/>
          </p:cNvSpPr>
          <p:nvPr/>
        </p:nvSpPr>
        <p:spPr>
          <a:xfrm>
            <a:off x="152400" y="1143000"/>
            <a:ext cx="8458200" cy="4157663"/>
          </a:xfrm>
          <a:prstGeom prst="rect">
            <a:avLst/>
          </a:prstGeom>
        </p:spPr>
        <p:txBody>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defRPr/>
            </a:pPr>
            <a:r>
              <a:rPr lang="en-US" altLang="en-US" sz="2000" b="0" kern="0" dirty="0">
                <a:solidFill>
                  <a:srgbClr val="000000"/>
                </a:solidFill>
                <a:ea typeface="ＭＳ Ｐゴシック" charset="-128"/>
              </a:rPr>
              <a:t>A personal genome can reveal a lot about an individual.</a:t>
            </a:r>
          </a:p>
          <a:p>
            <a:pPr lvl="1">
              <a:defRPr/>
            </a:pPr>
            <a:r>
              <a:rPr lang="en-US" altLang="en-US" sz="2000" b="0" kern="0" dirty="0">
                <a:solidFill>
                  <a:srgbClr val="000000"/>
                </a:solidFill>
                <a:ea typeface="ＭＳ Ｐゴシック" charset="-128"/>
                <a:cs typeface=""/>
              </a:rPr>
              <a:t>Disease risks, ancestry, personal traits, etc.</a:t>
            </a:r>
          </a:p>
          <a:p>
            <a:pPr lvl="1">
              <a:defRPr/>
            </a:pPr>
            <a:endParaRPr lang="en-US" altLang="en-US" sz="2000" b="0" kern="0" dirty="0">
              <a:solidFill>
                <a:srgbClr val="000000"/>
              </a:solidFill>
              <a:ea typeface="ＭＳ Ｐゴシック" charset="-128"/>
              <a:cs typeface=""/>
            </a:endParaRPr>
          </a:p>
          <a:p>
            <a:pPr>
              <a:defRPr/>
            </a:pPr>
            <a:r>
              <a:rPr lang="en-US" altLang="en-US" sz="2000" b="0" kern="0" dirty="0">
                <a:solidFill>
                  <a:srgbClr val="000000"/>
                </a:solidFill>
                <a:ea typeface="ＭＳ Ｐゴシック" charset="-128"/>
              </a:rPr>
              <a:t>Personal genome annotation combined with multi-</a:t>
            </a:r>
            <a:r>
              <a:rPr lang="en-US" altLang="en-US" sz="2000" b="0" kern="0" dirty="0" err="1">
                <a:solidFill>
                  <a:srgbClr val="000000"/>
                </a:solidFill>
                <a:ea typeface="ＭＳ Ｐゴシック" charset="-128"/>
              </a:rPr>
              <a:t>omic</a:t>
            </a:r>
            <a:r>
              <a:rPr lang="en-US" altLang="en-US" sz="2000" b="0" kern="0" dirty="0">
                <a:solidFill>
                  <a:srgbClr val="000000"/>
                </a:solidFill>
                <a:ea typeface="ＭＳ Ｐゴシック" charset="-128"/>
              </a:rPr>
              <a:t> and longitudinal health data can inform new links between genotype and phenotype relevant to an individual and the larger population.</a:t>
            </a:r>
          </a:p>
          <a:p>
            <a:pPr>
              <a:defRPr/>
            </a:pPr>
            <a:endParaRPr lang="en-US" altLang="en-US" sz="2000" b="0" kern="0" dirty="0">
              <a:solidFill>
                <a:srgbClr val="000000"/>
              </a:solidFill>
              <a:ea typeface="ＭＳ Ｐゴシック" charset="-128"/>
            </a:endParaRPr>
          </a:p>
          <a:p>
            <a:pPr>
              <a:defRPr/>
            </a:pPr>
            <a:r>
              <a:rPr lang="en-US" altLang="en-US" sz="2000" b="0" kern="0" dirty="0">
                <a:solidFill>
                  <a:srgbClr val="000000"/>
                </a:solidFill>
                <a:ea typeface="ＭＳ Ｐゴシック" charset="-128"/>
              </a:rPr>
              <a:t>Genomic privacy will become increasingly important as precision medicine becomes more common. </a:t>
            </a:r>
          </a:p>
          <a:p>
            <a:pPr>
              <a:defRPr/>
            </a:pPr>
            <a:endParaRPr lang="en-US" altLang="en-US" sz="2000" b="0" kern="0" dirty="0">
              <a:solidFill>
                <a:srgbClr val="000000"/>
              </a:solidFill>
              <a:ea typeface="ＭＳ Ｐゴシック" charset="-128"/>
            </a:endParaRPr>
          </a:p>
          <a:p>
            <a:pPr>
              <a:defRPr/>
            </a:pPr>
            <a:r>
              <a:rPr lang="en-US" altLang="en-US" sz="2000" b="0" kern="0" dirty="0">
                <a:solidFill>
                  <a:srgbClr val="000000"/>
                </a:solidFill>
                <a:ea typeface="ＭＳ Ｐゴシック" charset="-128"/>
              </a:rPr>
              <a:t>In this class, we will look at how to identify key genomic variants with the most impact.</a:t>
            </a:r>
          </a:p>
          <a:p>
            <a:pPr>
              <a:defRPr/>
            </a:pPr>
            <a:endParaRPr lang="en-US" altLang="en-US" sz="2000" b="0" kern="0" dirty="0">
              <a:solidFill>
                <a:srgbClr val="000000"/>
              </a:solidFill>
              <a:ea typeface="ＭＳ Ｐゴシック" charset="-128"/>
            </a:endParaRPr>
          </a:p>
          <a:p>
            <a:pPr>
              <a:defRPr/>
            </a:pPr>
            <a:r>
              <a:rPr lang="en-US" altLang="en-US" sz="2000" b="0" kern="0" dirty="0">
                <a:solidFill>
                  <a:srgbClr val="000000"/>
                </a:solidFill>
                <a:ea typeface="ＭＳ Ｐゴシック" charset="-128"/>
              </a:rPr>
              <a:t>We will also use analysis techniques including</a:t>
            </a:r>
            <a:r>
              <a:rPr lang="en-US" sz="2000" b="0" dirty="0">
                <a:solidFill>
                  <a:srgbClr val="000000"/>
                </a:solidFill>
              </a:rPr>
              <a:t> systems and network modeling as well as structural modeling to contextualize and interpret the mechanisms through which these variants impact health.</a:t>
            </a:r>
            <a:endParaRPr lang="en-US" altLang="en-US" sz="2000" b="0" kern="0" dirty="0">
              <a:solidFill>
                <a:srgbClr val="000000"/>
              </a:solidFill>
              <a:ea typeface="ＭＳ Ｐゴシック" charset="-128"/>
            </a:endParaRPr>
          </a:p>
          <a:p>
            <a:pPr>
              <a:defRPr/>
            </a:pPr>
            <a:endParaRPr lang="en-US" altLang="en-US" sz="2000" b="0" kern="0" dirty="0">
              <a:solidFill>
                <a:srgbClr val="000000"/>
              </a:solidFill>
              <a:ea typeface="ＭＳ Ｐゴシック" charset="-128"/>
            </a:endParaRPr>
          </a:p>
        </p:txBody>
      </p:sp>
    </p:spTree>
    <p:extLst>
      <p:ext uri="{BB962C8B-B14F-4D97-AF65-F5344CB8AC3E}">
        <p14:creationId xmlns:p14="http://schemas.microsoft.com/office/powerpoint/2010/main" val="6298741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personalized medicine beyond the genome.</a:t>
            </a:r>
          </a:p>
        </p:txBody>
      </p:sp>
      <p:sp>
        <p:nvSpPr>
          <p:cNvPr id="3" name="Content Placeholder 2"/>
          <p:cNvSpPr>
            <a:spLocks noGrp="1"/>
          </p:cNvSpPr>
          <p:nvPr>
            <p:ph idx="1"/>
          </p:nvPr>
        </p:nvSpPr>
        <p:spPr>
          <a:xfrm>
            <a:off x="685800" y="1981200"/>
            <a:ext cx="4004991" cy="4638675"/>
          </a:xfrm>
        </p:spPr>
        <p:txBody>
          <a:bodyPr/>
          <a:lstStyle/>
          <a:p>
            <a:r>
              <a:rPr lang="en-US" dirty="0"/>
              <a:t>An integrated personal omics profile (iPOP) is an example of a more comprehensive version of personalized medicine.</a:t>
            </a:r>
          </a:p>
          <a:p>
            <a:endParaRPr lang="en-US" dirty="0"/>
          </a:p>
          <a:p>
            <a:r>
              <a:rPr lang="en-US" dirty="0"/>
              <a:t>Michael Snyder had his genome sequenced and collected many other large scale datasets over an extended period of time. </a:t>
            </a:r>
          </a:p>
          <a:p>
            <a:endParaRPr lang="en-US" dirty="0"/>
          </a:p>
          <a:p>
            <a:pPr lvl="1"/>
            <a:endParaRPr lang="en-US" dirty="0"/>
          </a:p>
          <a:p>
            <a:pPr lvl="1"/>
            <a:endParaRPr lang="en-US" dirty="0"/>
          </a:p>
        </p:txBody>
      </p:sp>
      <p:pic>
        <p:nvPicPr>
          <p:cNvPr id="6" name="Picture 5"/>
          <p:cNvPicPr>
            <a:picLocks noChangeAspect="1"/>
          </p:cNvPicPr>
          <p:nvPr/>
        </p:nvPicPr>
        <p:blipFill rotWithShape="1">
          <a:blip r:embed="rId2"/>
          <a:srcRect l="23837" r="24535"/>
          <a:stretch/>
        </p:blipFill>
        <p:spPr>
          <a:xfrm>
            <a:off x="5217315" y="1880197"/>
            <a:ext cx="3391510" cy="4381567"/>
          </a:xfrm>
          <a:prstGeom prst="rect">
            <a:avLst/>
          </a:prstGeom>
        </p:spPr>
      </p:pic>
      <p:sp>
        <p:nvSpPr>
          <p:cNvPr id="7" name="Rectangle 6"/>
          <p:cNvSpPr/>
          <p:nvPr/>
        </p:nvSpPr>
        <p:spPr>
          <a:xfrm>
            <a:off x="-83127" y="6658661"/>
            <a:ext cx="6578930" cy="246221"/>
          </a:xfrm>
          <a:prstGeom prst="rect">
            <a:avLst/>
          </a:prstGeom>
        </p:spPr>
        <p:txBody>
          <a:bodyPr wrap="square">
            <a:spAutoFit/>
          </a:bodyPr>
          <a:lstStyle/>
          <a:p>
            <a:r>
              <a:rPr lang="en-US" sz="1000" b="0" dirty="0"/>
              <a:t>https://</a:t>
            </a:r>
            <a:r>
              <a:rPr lang="en-US" sz="1000" b="0" dirty="0" err="1"/>
              <a:t>med.stanford.edu</a:t>
            </a:r>
            <a:r>
              <a:rPr lang="en-US" sz="1000" b="0" dirty="0"/>
              <a:t>/news/all-news/2017/01/wearable-sensors-can-tell-when-you-are-getting-</a:t>
            </a:r>
            <a:r>
              <a:rPr lang="en-US" sz="1000" b="0" dirty="0" err="1"/>
              <a:t>sick.html</a:t>
            </a:r>
            <a:endParaRPr lang="en-US" sz="1000" b="0" dirty="0"/>
          </a:p>
        </p:txBody>
      </p:sp>
    </p:spTree>
    <p:extLst>
      <p:ext uri="{BB962C8B-B14F-4D97-AF65-F5344CB8AC3E}">
        <p14:creationId xmlns:p14="http://schemas.microsoft.com/office/powerpoint/2010/main" val="13449742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personal omics profile (iPOP)</a:t>
            </a:r>
          </a:p>
        </p:txBody>
      </p:sp>
      <p:sp>
        <p:nvSpPr>
          <p:cNvPr id="3" name="Content Placeholder 2"/>
          <p:cNvSpPr>
            <a:spLocks noGrp="1"/>
          </p:cNvSpPr>
          <p:nvPr>
            <p:ph idx="1"/>
          </p:nvPr>
        </p:nvSpPr>
        <p:spPr>
          <a:xfrm>
            <a:off x="685800" y="1981200"/>
            <a:ext cx="3861816" cy="4638675"/>
          </a:xfrm>
        </p:spPr>
        <p:txBody>
          <a:bodyPr/>
          <a:lstStyle/>
          <a:p>
            <a:r>
              <a:rPr lang="en-US" dirty="0"/>
              <a:t>Numerous types of data were collected, primarily from blood samples. The datasets include:</a:t>
            </a:r>
          </a:p>
          <a:p>
            <a:pPr lvl="1"/>
            <a:r>
              <a:rPr lang="en-US" dirty="0"/>
              <a:t>Transcriptomic</a:t>
            </a:r>
          </a:p>
          <a:p>
            <a:pPr lvl="1"/>
            <a:r>
              <a:rPr lang="en-US" dirty="0"/>
              <a:t>Proteomic</a:t>
            </a:r>
          </a:p>
          <a:p>
            <a:pPr lvl="1"/>
            <a:r>
              <a:rPr lang="en-US" dirty="0" err="1"/>
              <a:t>Metabolomic</a:t>
            </a:r>
            <a:endParaRPr lang="en-US" dirty="0"/>
          </a:p>
          <a:p>
            <a:pPr lvl="1"/>
            <a:r>
              <a:rPr lang="en-US" dirty="0"/>
              <a:t>Cytokine profiling</a:t>
            </a:r>
          </a:p>
          <a:p>
            <a:pPr lvl="1"/>
            <a:r>
              <a:rPr lang="en-US" dirty="0"/>
              <a:t>Autoantibody profiling</a:t>
            </a:r>
          </a:p>
          <a:p>
            <a:pPr lvl="1"/>
            <a:r>
              <a:rPr lang="en-US" dirty="0"/>
              <a:t>Medical exams</a:t>
            </a:r>
          </a:p>
          <a:p>
            <a:endParaRPr lang="en-US" dirty="0"/>
          </a:p>
        </p:txBody>
      </p:sp>
      <p:grpSp>
        <p:nvGrpSpPr>
          <p:cNvPr id="7" name="Group 6"/>
          <p:cNvGrpSpPr/>
          <p:nvPr/>
        </p:nvGrpSpPr>
        <p:grpSpPr>
          <a:xfrm>
            <a:off x="4405784" y="1881203"/>
            <a:ext cx="4539343" cy="4125499"/>
            <a:chOff x="4405784" y="1881203"/>
            <a:chExt cx="4539343" cy="4125499"/>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05784" y="1881203"/>
              <a:ext cx="4539343" cy="41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p:cNvSpPr/>
            <p:nvPr/>
          </p:nvSpPr>
          <p:spPr bwMode="auto">
            <a:xfrm>
              <a:off x="4462732" y="1881203"/>
              <a:ext cx="184030" cy="26965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8" name="TextBox 7"/>
          <p:cNvSpPr txBox="1"/>
          <p:nvPr/>
        </p:nvSpPr>
        <p:spPr>
          <a:xfrm>
            <a:off x="-19702" y="6627817"/>
            <a:ext cx="1672253" cy="276999"/>
          </a:xfrm>
          <a:prstGeom prst="rect">
            <a:avLst/>
          </a:prstGeom>
          <a:noFill/>
        </p:spPr>
        <p:txBody>
          <a:bodyPr wrap="none" rtlCol="0">
            <a:spAutoFit/>
          </a:bodyPr>
          <a:lstStyle/>
          <a:p>
            <a:r>
              <a:rPr lang="en-US" b="0" dirty="0"/>
              <a:t>Chen et al. Cell 2012</a:t>
            </a:r>
          </a:p>
        </p:txBody>
      </p:sp>
    </p:spTree>
    <p:extLst>
      <p:ext uri="{BB962C8B-B14F-4D97-AF65-F5344CB8AC3E}">
        <p14:creationId xmlns:p14="http://schemas.microsoft.com/office/powerpoint/2010/main" val="5689816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46" y="609601"/>
            <a:ext cx="8030688" cy="1143000"/>
          </a:xfrm>
        </p:spPr>
        <p:txBody>
          <a:bodyPr/>
          <a:lstStyle/>
          <a:p>
            <a:r>
              <a:rPr lang="en-US" dirty="0"/>
              <a:t>Prioritizing variants by leveraging mutation databases</a:t>
            </a:r>
          </a:p>
        </p:txBody>
      </p:sp>
      <p:sp>
        <p:nvSpPr>
          <p:cNvPr id="3" name="Content Placeholder 2"/>
          <p:cNvSpPr>
            <a:spLocks noGrp="1"/>
          </p:cNvSpPr>
          <p:nvPr>
            <p:ph idx="1"/>
          </p:nvPr>
        </p:nvSpPr>
        <p:spPr>
          <a:xfrm>
            <a:off x="685800" y="1981200"/>
            <a:ext cx="3703320" cy="4638675"/>
          </a:xfrm>
        </p:spPr>
        <p:txBody>
          <a:bodyPr/>
          <a:lstStyle/>
          <a:p>
            <a:r>
              <a:rPr lang="en-US" dirty="0"/>
              <a:t>Using existing databases of population level genetic variation, rare and disease associated variants could be identified.</a:t>
            </a:r>
          </a:p>
          <a:p>
            <a:endParaRPr lang="en-US" dirty="0"/>
          </a:p>
          <a:p>
            <a:r>
              <a:rPr lang="en-US" dirty="0"/>
              <a:t>Helped prioritize medical conditions for monitoring (e.g. glucose for diabetes)</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99263" y="2391502"/>
            <a:ext cx="4358976" cy="295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a:t>Chen et al. Cell 2012</a:t>
            </a:r>
          </a:p>
        </p:txBody>
      </p:sp>
    </p:spTree>
    <p:extLst>
      <p:ext uri="{BB962C8B-B14F-4D97-AF65-F5344CB8AC3E}">
        <p14:creationId xmlns:p14="http://schemas.microsoft.com/office/powerpoint/2010/main" val="19154610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91" y="561294"/>
            <a:ext cx="8576954" cy="1143000"/>
          </a:xfrm>
        </p:spPr>
        <p:txBody>
          <a:bodyPr/>
          <a:lstStyle/>
          <a:p>
            <a:r>
              <a:rPr lang="en-US" dirty="0"/>
              <a:t>Genomic information helps refine disease risk estimates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51" y="1704294"/>
            <a:ext cx="5752260" cy="4703746"/>
          </a:xfrm>
          <a:prstGeom prst="rect">
            <a:avLst/>
          </a:prstGeom>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a:t>Chen et al. Cell 2012</a:t>
            </a:r>
          </a:p>
        </p:txBody>
      </p:sp>
    </p:spTree>
    <p:extLst>
      <p:ext uri="{BB962C8B-B14F-4D97-AF65-F5344CB8AC3E}">
        <p14:creationId xmlns:p14="http://schemas.microsoft.com/office/powerpoint/2010/main" val="2272882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96538"/>
            <a:ext cx="7772400" cy="1143000"/>
          </a:xfrm>
        </p:spPr>
        <p:txBody>
          <a:bodyPr/>
          <a:lstStyle/>
          <a:p>
            <a:r>
              <a:rPr lang="en-US" dirty="0"/>
              <a:t>Personal omics profiling time course</a:t>
            </a:r>
          </a:p>
        </p:txBody>
      </p:sp>
      <p:sp>
        <p:nvSpPr>
          <p:cNvPr id="3" name="Content Placeholder 2"/>
          <p:cNvSpPr>
            <a:spLocks noGrp="1"/>
          </p:cNvSpPr>
          <p:nvPr>
            <p:ph idx="1"/>
          </p:nvPr>
        </p:nvSpPr>
        <p:spPr>
          <a:xfrm>
            <a:off x="685800" y="1981201"/>
            <a:ext cx="3583284" cy="4249782"/>
          </a:xfrm>
        </p:spPr>
        <p:txBody>
          <a:bodyPr/>
          <a:lstStyle/>
          <a:p>
            <a:r>
              <a:rPr lang="en-US" dirty="0"/>
              <a:t>Changing cellular state and environmental perturbations impact the genome.</a:t>
            </a:r>
          </a:p>
          <a:p>
            <a:endParaRPr lang="en-US" dirty="0"/>
          </a:p>
          <a:p>
            <a:r>
              <a:rPr lang="en-US" dirty="0"/>
              <a:t>Longitudinal data collection tracks the dynamic regulation of the genome.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081" y="2375958"/>
            <a:ext cx="4698568" cy="2708365"/>
          </a:xfrm>
          <a:prstGeom prst="rect">
            <a:avLst/>
          </a:prstGeom>
        </p:spPr>
      </p:pic>
      <p:sp>
        <p:nvSpPr>
          <p:cNvPr id="6" name="TextBox 5"/>
          <p:cNvSpPr txBox="1"/>
          <p:nvPr/>
        </p:nvSpPr>
        <p:spPr>
          <a:xfrm>
            <a:off x="-19702" y="6627817"/>
            <a:ext cx="1672253" cy="276999"/>
          </a:xfrm>
          <a:prstGeom prst="rect">
            <a:avLst/>
          </a:prstGeom>
          <a:noFill/>
        </p:spPr>
        <p:txBody>
          <a:bodyPr wrap="none" rtlCol="0">
            <a:spAutoFit/>
          </a:bodyPr>
          <a:lstStyle/>
          <a:p>
            <a:r>
              <a:rPr lang="en-US" b="0" dirty="0"/>
              <a:t>Chen et al. Cell 2012</a:t>
            </a:r>
          </a:p>
        </p:txBody>
      </p:sp>
    </p:spTree>
    <p:extLst>
      <p:ext uri="{BB962C8B-B14F-4D97-AF65-F5344CB8AC3E}">
        <p14:creationId xmlns:p14="http://schemas.microsoft.com/office/powerpoint/2010/main" val="12780351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224" y="1928949"/>
            <a:ext cx="4551099" cy="2261260"/>
            <a:chOff x="4055151" y="2142307"/>
            <a:chExt cx="4719366" cy="2344865"/>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055151" y="2142307"/>
              <a:ext cx="4719366" cy="234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p:cNvSpPr/>
            <p:nvPr/>
          </p:nvSpPr>
          <p:spPr bwMode="auto">
            <a:xfrm>
              <a:off x="4083170" y="2179608"/>
              <a:ext cx="184030" cy="207034"/>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2" name="Title 1"/>
          <p:cNvSpPr>
            <a:spLocks noGrp="1"/>
          </p:cNvSpPr>
          <p:nvPr>
            <p:ph type="title"/>
          </p:nvPr>
        </p:nvSpPr>
        <p:spPr/>
        <p:txBody>
          <a:bodyPr/>
          <a:lstStyle/>
          <a:p>
            <a:r>
              <a:rPr lang="en-US" dirty="0"/>
              <a:t>Longitudinal medical data</a:t>
            </a:r>
          </a:p>
        </p:txBody>
      </p:sp>
      <p:sp>
        <p:nvSpPr>
          <p:cNvPr id="3" name="Content Placeholder 2"/>
          <p:cNvSpPr>
            <a:spLocks noGrp="1"/>
          </p:cNvSpPr>
          <p:nvPr>
            <p:ph idx="1"/>
          </p:nvPr>
        </p:nvSpPr>
        <p:spPr>
          <a:xfrm>
            <a:off x="685800" y="5177642"/>
            <a:ext cx="7888184" cy="1501607"/>
          </a:xfrm>
        </p:spPr>
        <p:txBody>
          <a:bodyPr/>
          <a:lstStyle/>
          <a:p>
            <a:r>
              <a:rPr lang="en-US" dirty="0"/>
              <a:t>Tracking relevant medical (e.g. blood glucose) data over time helps link phenotypic changes with changes at the molecular level.</a:t>
            </a:r>
          </a:p>
        </p:txBody>
      </p:sp>
      <p:sp>
        <p:nvSpPr>
          <p:cNvPr id="8" name="TextBox 7"/>
          <p:cNvSpPr txBox="1"/>
          <p:nvPr/>
        </p:nvSpPr>
        <p:spPr>
          <a:xfrm>
            <a:off x="-19702" y="6627817"/>
            <a:ext cx="1672253" cy="276999"/>
          </a:xfrm>
          <a:prstGeom prst="rect">
            <a:avLst/>
          </a:prstGeom>
          <a:noFill/>
        </p:spPr>
        <p:txBody>
          <a:bodyPr wrap="none" rtlCol="0">
            <a:spAutoFit/>
          </a:bodyPr>
          <a:lstStyle/>
          <a:p>
            <a:r>
              <a:rPr lang="en-US" b="0" dirty="0"/>
              <a:t>Chen et al. Cell 2012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343" y="1634865"/>
            <a:ext cx="4272423" cy="3174183"/>
          </a:xfrm>
          <a:prstGeom prst="rect">
            <a:avLst/>
          </a:prstGeom>
        </p:spPr>
      </p:pic>
    </p:spTree>
    <p:extLst>
      <p:ext uri="{BB962C8B-B14F-4D97-AF65-F5344CB8AC3E}">
        <p14:creationId xmlns:p14="http://schemas.microsoft.com/office/powerpoint/2010/main" val="8045220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medicine in the clinic</a:t>
            </a:r>
          </a:p>
        </p:txBody>
      </p:sp>
      <p:sp>
        <p:nvSpPr>
          <p:cNvPr id="3" name="Content Placeholder 2"/>
          <p:cNvSpPr>
            <a:spLocks noGrp="1"/>
          </p:cNvSpPr>
          <p:nvPr>
            <p:ph idx="1"/>
          </p:nvPr>
        </p:nvSpPr>
        <p:spPr>
          <a:xfrm>
            <a:off x="685801" y="1660566"/>
            <a:ext cx="4408714" cy="4638675"/>
          </a:xfrm>
        </p:spPr>
        <p:txBody>
          <a:bodyPr/>
          <a:lstStyle/>
          <a:p>
            <a:r>
              <a:rPr lang="en-US" sz="2200" dirty="0"/>
              <a:t>Precision medicine is leading to better defining and treating disease at the molecular level.</a:t>
            </a:r>
          </a:p>
          <a:p>
            <a:endParaRPr lang="en-US" sz="2200" dirty="0"/>
          </a:p>
          <a:p>
            <a:r>
              <a:rPr lang="en-US" sz="2200" dirty="0"/>
              <a:t>It is both changing the prescription of existing medications and inspiring new targeted therapies.</a:t>
            </a:r>
          </a:p>
          <a:p>
            <a:endParaRPr lang="en-US" sz="2200" dirty="0"/>
          </a:p>
          <a:p>
            <a:r>
              <a:rPr lang="en-US" sz="2200" dirty="0"/>
              <a:t>Precision medicine requires high quality patient genome sequences be obtained at reasonable cost.</a:t>
            </a:r>
          </a:p>
        </p:txBody>
      </p:sp>
      <p:pic>
        <p:nvPicPr>
          <p:cNvPr id="4" name="Picture 3"/>
          <p:cNvPicPr>
            <a:picLocks noChangeAspect="1"/>
          </p:cNvPicPr>
          <p:nvPr/>
        </p:nvPicPr>
        <p:blipFill rotWithShape="1">
          <a:blip r:embed="rId2"/>
          <a:srcRect l="5247" r="4008"/>
          <a:stretch/>
        </p:blipFill>
        <p:spPr>
          <a:xfrm>
            <a:off x="5094515" y="1348841"/>
            <a:ext cx="3696788" cy="5354160"/>
          </a:xfrm>
          <a:prstGeom prst="rect">
            <a:avLst/>
          </a:prstGeom>
        </p:spPr>
      </p:pic>
    </p:spTree>
    <p:extLst>
      <p:ext uri="{BB962C8B-B14F-4D97-AF65-F5344CB8AC3E}">
        <p14:creationId xmlns:p14="http://schemas.microsoft.com/office/powerpoint/2010/main" val="4285922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685800" y="-76200"/>
            <a:ext cx="7772400" cy="1143000"/>
          </a:xfrm>
        </p:spPr>
        <p:txBody>
          <a:bodyPr/>
          <a:lstStyle/>
          <a:p>
            <a:r>
              <a:rPr lang="en-US" altLang="zh-CN">
                <a:ea typeface="ＭＳ Ｐゴシック" charset="-128"/>
              </a:rPr>
              <a:t>Analyzing</a:t>
            </a:r>
            <a:r>
              <a:rPr lang="zh-CN" altLang="en-US">
                <a:ea typeface="ＭＳ Ｐゴシック" charset="-128"/>
              </a:rPr>
              <a:t> </a:t>
            </a:r>
            <a:r>
              <a:rPr lang="en-US" altLang="zh-CN">
                <a:ea typeface="ＭＳ Ｐゴシック" charset="-128"/>
              </a:rPr>
              <a:t>Carl</a:t>
            </a:r>
            <a:r>
              <a:rPr lang="zh-CN" altLang="en-US">
                <a:ea typeface="ＭＳ Ｐゴシック" charset="-128"/>
              </a:rPr>
              <a:t> </a:t>
            </a:r>
            <a:r>
              <a:rPr lang="en-US" altLang="zh-CN">
                <a:ea typeface="ＭＳ Ｐゴシック" charset="-128"/>
              </a:rPr>
              <a:t>Zimmer’s</a:t>
            </a:r>
            <a:r>
              <a:rPr lang="zh-CN" altLang="en-US">
                <a:ea typeface="ＭＳ Ｐゴシック" charset="-128"/>
              </a:rPr>
              <a:t> </a:t>
            </a:r>
            <a:r>
              <a:rPr lang="en-US" altLang="zh-CN">
                <a:ea typeface="ＭＳ Ｐゴシック" charset="-128"/>
              </a:rPr>
              <a:t>genome</a:t>
            </a:r>
            <a:endParaRPr lang="en-US" altLang="en-US">
              <a:ea typeface="ＭＳ Ｐゴシック" charset="-128"/>
            </a:endParaRPr>
          </a:p>
        </p:txBody>
      </p:sp>
      <p:pic>
        <p:nvPicPr>
          <p:cNvPr id="102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5"/>
          <p:cNvGrpSpPr>
            <a:grpSpLocks/>
          </p:cNvGrpSpPr>
          <p:nvPr/>
        </p:nvGrpSpPr>
        <p:grpSpPr bwMode="auto">
          <a:xfrm>
            <a:off x="560388" y="3576638"/>
            <a:ext cx="4697412" cy="2671762"/>
            <a:chOff x="107809" y="3581400"/>
            <a:chExt cx="4235591" cy="2362200"/>
          </a:xfrm>
        </p:grpSpPr>
        <p:pic>
          <p:nvPicPr>
            <p:cNvPr id="1026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809" y="3581400"/>
              <a:ext cx="419946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Rectangle 4"/>
            <p:cNvSpPr>
              <a:spLocks noChangeArrowheads="1"/>
            </p:cNvSpPr>
            <p:nvPr/>
          </p:nvSpPr>
          <p:spPr bwMode="auto">
            <a:xfrm>
              <a:off x="2514600" y="3581400"/>
              <a:ext cx="1828800" cy="2362200"/>
            </a:xfrm>
            <a:prstGeom prst="rect">
              <a:avLst/>
            </a:prstGeom>
            <a:solidFill>
              <a:schemeClr val="bg1"/>
            </a:solidFill>
            <a:ln w="12700">
              <a:solidFill>
                <a:schemeClr val="bg1"/>
              </a:solidFill>
              <a:round/>
              <a:headEnd type="none" w="sm" len="sm"/>
              <a:tailEnd type="none" w="sm" len="sm"/>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b="0">
                <a:solidFill>
                  <a:srgbClr val="000000"/>
                </a:solidFill>
                <a:cs typeface=""/>
              </a:endParaRPr>
            </a:p>
          </p:txBody>
        </p:sp>
      </p:grpSp>
      <p:sp>
        <p:nvSpPr>
          <p:cNvPr id="10244" name="TextBox 9"/>
          <p:cNvSpPr txBox="1">
            <a:spLocks noChangeArrowheads="1"/>
          </p:cNvSpPr>
          <p:nvPr/>
        </p:nvSpPr>
        <p:spPr bwMode="auto">
          <a:xfrm>
            <a:off x="4810125" y="3500438"/>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a:solidFill>
                  <a:srgbClr val="000000"/>
                </a:solidFill>
                <a:cs typeface=""/>
              </a:rPr>
              <a:t>SNV</a:t>
            </a:r>
            <a:endParaRPr lang="en-US" altLang="en-US" b="0">
              <a:solidFill>
                <a:srgbClr val="000000"/>
              </a:solidFill>
              <a:cs typeface=""/>
            </a:endParaRPr>
          </a:p>
        </p:txBody>
      </p:sp>
      <p:sp>
        <p:nvSpPr>
          <p:cNvPr id="10245" name="TextBox 10"/>
          <p:cNvSpPr txBox="1">
            <a:spLocks noChangeArrowheads="1"/>
          </p:cNvSpPr>
          <p:nvPr/>
        </p:nvSpPr>
        <p:spPr bwMode="auto">
          <a:xfrm>
            <a:off x="5800725" y="3500438"/>
            <a:ext cx="128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a:solidFill>
                  <a:srgbClr val="AB7942"/>
                </a:solidFill>
                <a:cs typeface=""/>
              </a:rPr>
              <a:t>A</a:t>
            </a:r>
            <a:r>
              <a:rPr lang="en-US" altLang="zh-CN" b="0">
                <a:solidFill>
                  <a:srgbClr val="FF0000"/>
                </a:solidFill>
                <a:cs typeface=""/>
              </a:rPr>
              <a:t>A</a:t>
            </a:r>
            <a:r>
              <a:rPr lang="en-US" altLang="zh-CN" b="0">
                <a:solidFill>
                  <a:srgbClr val="AB7942"/>
                </a:solidFill>
                <a:cs typeface=""/>
              </a:rPr>
              <a:t>GCT</a:t>
            </a:r>
            <a:r>
              <a:rPr lang="zh-CN" altLang="en-US" b="0">
                <a:solidFill>
                  <a:srgbClr val="000000"/>
                </a:solidFill>
                <a:cs typeface=""/>
              </a:rPr>
              <a:t> </a:t>
            </a:r>
            <a:endParaRPr lang="en-US" altLang="en-US" b="0">
              <a:solidFill>
                <a:srgbClr val="000000"/>
              </a:solidFill>
              <a:cs typeface=""/>
            </a:endParaRPr>
          </a:p>
        </p:txBody>
      </p:sp>
      <p:sp>
        <p:nvSpPr>
          <p:cNvPr id="10246" name="TextBox 11"/>
          <p:cNvSpPr txBox="1">
            <a:spLocks noChangeArrowheads="1"/>
          </p:cNvSpPr>
          <p:nvPr/>
        </p:nvSpPr>
        <p:spPr bwMode="auto">
          <a:xfrm>
            <a:off x="7323138" y="3500438"/>
            <a:ext cx="1287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r>
              <a:rPr lang="en-US" altLang="zh-CN" b="0">
                <a:solidFill>
                  <a:srgbClr val="AB7942"/>
                </a:solidFill>
                <a:cs typeface=""/>
              </a:rPr>
              <a:t>A</a:t>
            </a:r>
            <a:r>
              <a:rPr lang="en-US" altLang="zh-CN" b="0">
                <a:solidFill>
                  <a:srgbClr val="FF0000"/>
                </a:solidFill>
                <a:cs typeface=""/>
              </a:rPr>
              <a:t>C</a:t>
            </a:r>
            <a:r>
              <a:rPr lang="en-US" altLang="zh-CN" b="0">
                <a:solidFill>
                  <a:srgbClr val="AB7942"/>
                </a:solidFill>
                <a:cs typeface=""/>
              </a:rPr>
              <a:t>GCT</a:t>
            </a:r>
            <a:r>
              <a:rPr lang="zh-CN" altLang="en-US" b="0">
                <a:solidFill>
                  <a:srgbClr val="AB7942"/>
                </a:solidFill>
                <a:cs typeface=""/>
              </a:rPr>
              <a:t> </a:t>
            </a:r>
            <a:endParaRPr lang="en-US" altLang="en-US" b="0">
              <a:solidFill>
                <a:srgbClr val="AB7942"/>
              </a:solidFill>
              <a:cs typeface=""/>
            </a:endParaRPr>
          </a:p>
        </p:txBody>
      </p:sp>
      <p:cxnSp>
        <p:nvCxnSpPr>
          <p:cNvPr id="10247" name="Straight Arrow Connector 13"/>
          <p:cNvCxnSpPr>
            <a:cxnSpLocks noChangeShapeType="1"/>
          </p:cNvCxnSpPr>
          <p:nvPr/>
        </p:nvCxnSpPr>
        <p:spPr bwMode="auto">
          <a:xfrm>
            <a:off x="7019925" y="3732213"/>
            <a:ext cx="273050" cy="0"/>
          </a:xfrm>
          <a:prstGeom prst="straightConnector1">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0248" name="TextBox 14"/>
          <p:cNvSpPr txBox="1">
            <a:spLocks noChangeArrowheads="1"/>
          </p:cNvSpPr>
          <p:nvPr/>
        </p:nvSpPr>
        <p:spPr bwMode="auto">
          <a:xfrm>
            <a:off x="4657725" y="4473575"/>
            <a:ext cx="1252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hangingPunct="0"/>
            <a:r>
              <a:rPr lang="en-US" altLang="zh-CN" sz="2000" b="0">
                <a:solidFill>
                  <a:srgbClr val="000000"/>
                </a:solidFill>
                <a:cs typeface=""/>
              </a:rPr>
              <a:t>Protein</a:t>
            </a:r>
            <a:r>
              <a:rPr lang="zh-CN" altLang="en-US" sz="2000" b="0">
                <a:solidFill>
                  <a:srgbClr val="000000"/>
                </a:solidFill>
                <a:cs typeface=""/>
              </a:rPr>
              <a:t> </a:t>
            </a:r>
            <a:r>
              <a:rPr lang="en-US" altLang="zh-CN" sz="2000" b="0">
                <a:solidFill>
                  <a:srgbClr val="000000"/>
                </a:solidFill>
                <a:cs typeface=""/>
              </a:rPr>
              <a:t>Structure</a:t>
            </a:r>
            <a:endParaRPr lang="en-US" altLang="en-US" sz="2000" b="0">
              <a:solidFill>
                <a:srgbClr val="000000"/>
              </a:solidFill>
              <a:cs typeface=""/>
            </a:endParaRPr>
          </a:p>
        </p:txBody>
      </p:sp>
      <p:pic>
        <p:nvPicPr>
          <p:cNvPr id="1024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4038600"/>
            <a:ext cx="20288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16"/>
          <p:cNvSpPr txBox="1">
            <a:spLocks noChangeArrowheads="1"/>
          </p:cNvSpPr>
          <p:nvPr/>
        </p:nvSpPr>
        <p:spPr bwMode="auto">
          <a:xfrm>
            <a:off x="4648200" y="5695950"/>
            <a:ext cx="138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hangingPunct="0"/>
            <a:r>
              <a:rPr lang="en-US" altLang="zh-CN" sz="2000" b="0">
                <a:solidFill>
                  <a:srgbClr val="000000"/>
                </a:solidFill>
                <a:cs typeface=""/>
              </a:rPr>
              <a:t>Ancestry</a:t>
            </a:r>
            <a:endParaRPr lang="en-US" altLang="en-US" sz="2000" b="0">
              <a:solidFill>
                <a:srgbClr val="000000"/>
              </a:solidFill>
              <a:cs typeface=""/>
            </a:endParaRPr>
          </a:p>
        </p:txBody>
      </p:sp>
      <p:pic>
        <p:nvPicPr>
          <p:cNvPr id="10251"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4125" y="5562600"/>
            <a:ext cx="1828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2" name="Group 26"/>
          <p:cNvGrpSpPr>
            <a:grpSpLocks/>
          </p:cNvGrpSpPr>
          <p:nvPr/>
        </p:nvGrpSpPr>
        <p:grpSpPr bwMode="auto">
          <a:xfrm>
            <a:off x="3227388" y="3886200"/>
            <a:ext cx="2468562" cy="182563"/>
            <a:chOff x="2871216" y="3886200"/>
            <a:chExt cx="2996184" cy="182880"/>
          </a:xfrm>
        </p:grpSpPr>
        <p:cxnSp>
          <p:nvCxnSpPr>
            <p:cNvPr id="10259" name="Straight Connector 23"/>
            <p:cNvCxnSpPr>
              <a:cxnSpLocks noChangeShapeType="1"/>
            </p:cNvCxnSpPr>
            <p:nvPr/>
          </p:nvCxnSpPr>
          <p:spPr bwMode="auto">
            <a:xfrm flipV="1">
              <a:off x="2871216" y="3886200"/>
              <a:ext cx="182880" cy="18288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60" name="Straight Connector 25"/>
            <p:cNvCxnSpPr>
              <a:cxnSpLocks noChangeShapeType="1"/>
            </p:cNvCxnSpPr>
            <p:nvPr/>
          </p:nvCxnSpPr>
          <p:spPr bwMode="auto">
            <a:xfrm>
              <a:off x="3056465" y="3886201"/>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nvGrpSpPr>
          <p:cNvPr id="10253" name="Group 31"/>
          <p:cNvGrpSpPr>
            <a:grpSpLocks/>
          </p:cNvGrpSpPr>
          <p:nvPr/>
        </p:nvGrpSpPr>
        <p:grpSpPr bwMode="auto">
          <a:xfrm>
            <a:off x="3227388" y="4953000"/>
            <a:ext cx="2468562" cy="173038"/>
            <a:chOff x="2871216" y="4876800"/>
            <a:chExt cx="2987719" cy="173736"/>
          </a:xfrm>
        </p:grpSpPr>
        <p:cxnSp>
          <p:nvCxnSpPr>
            <p:cNvPr id="10257" name="Straight Connector 27"/>
            <p:cNvCxnSpPr>
              <a:cxnSpLocks noChangeShapeType="1"/>
            </p:cNvCxnSpPr>
            <p:nvPr/>
          </p:nvCxnSpPr>
          <p:spPr bwMode="auto">
            <a:xfrm>
              <a:off x="2871216" y="4876800"/>
              <a:ext cx="176784" cy="1737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58" name="Straight Connector 30"/>
            <p:cNvCxnSpPr>
              <a:cxnSpLocks noChangeShapeType="1"/>
            </p:cNvCxnSpPr>
            <p:nvPr/>
          </p:nvCxnSpPr>
          <p:spPr bwMode="auto">
            <a:xfrm>
              <a:off x="3048000" y="5044440"/>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nvGrpSpPr>
          <p:cNvPr id="10254" name="Group 32"/>
          <p:cNvGrpSpPr>
            <a:grpSpLocks/>
          </p:cNvGrpSpPr>
          <p:nvPr/>
        </p:nvGrpSpPr>
        <p:grpSpPr bwMode="auto">
          <a:xfrm>
            <a:off x="3227388" y="5867400"/>
            <a:ext cx="2468562" cy="173038"/>
            <a:chOff x="2871216" y="4876800"/>
            <a:chExt cx="2987719" cy="173736"/>
          </a:xfrm>
        </p:grpSpPr>
        <p:cxnSp>
          <p:nvCxnSpPr>
            <p:cNvPr id="10255" name="Straight Connector 33"/>
            <p:cNvCxnSpPr>
              <a:cxnSpLocks noChangeShapeType="1"/>
            </p:cNvCxnSpPr>
            <p:nvPr/>
          </p:nvCxnSpPr>
          <p:spPr bwMode="auto">
            <a:xfrm>
              <a:off x="2871216" y="4876800"/>
              <a:ext cx="176784" cy="1737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0256" name="Straight Connector 34"/>
            <p:cNvCxnSpPr>
              <a:cxnSpLocks noChangeShapeType="1"/>
            </p:cNvCxnSpPr>
            <p:nvPr/>
          </p:nvCxnSpPr>
          <p:spPr bwMode="auto">
            <a:xfrm>
              <a:off x="3048000" y="5044440"/>
              <a:ext cx="281093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3586243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endParaRPr lang="en-US" altLang="en-US"/>
          </a:p>
        </p:txBody>
      </p:sp>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p:cNvGraphicFramePr/>
          <p:nvPr/>
        </p:nvGraphicFramePr>
        <p:xfrm>
          <a:off x="-838200" y="2057400"/>
          <a:ext cx="6858000" cy="4558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5357813" y="2284413"/>
            <a:ext cx="3124200" cy="2492990"/>
          </a:xfrm>
          <a:prstGeom prst="rect">
            <a:avLst/>
          </a:prstGeom>
          <a:noFill/>
        </p:spPr>
        <p:txBody>
          <a:bodyPr>
            <a:spAutoFit/>
          </a:bodyPr>
          <a:lstStyle/>
          <a:p>
            <a:pPr marL="342900" indent="-342900">
              <a:buFont typeface="Arial" charset="0"/>
              <a:buChar char="•"/>
              <a:defRPr/>
            </a:pPr>
            <a:r>
              <a:rPr lang="en-US" altLang="zh-CN" sz="1800" dirty="0"/>
              <a:t>Cost:</a:t>
            </a:r>
            <a:r>
              <a:rPr lang="zh-CN" altLang="en-US" sz="1800" dirty="0"/>
              <a:t> </a:t>
            </a:r>
            <a:r>
              <a:rPr lang="en-US" altLang="zh-CN" sz="1800" dirty="0"/>
              <a:t>$3100</a:t>
            </a:r>
          </a:p>
          <a:p>
            <a:pPr marL="342900" indent="-342900">
              <a:buFont typeface="Arial" charset="0"/>
              <a:buChar char="•"/>
              <a:defRPr/>
            </a:pPr>
            <a:r>
              <a:rPr lang="en-US" altLang="zh-CN" sz="1800" dirty="0"/>
              <a:t>Illumina</a:t>
            </a:r>
            <a:r>
              <a:rPr lang="zh-CN" altLang="en-US" sz="1800" dirty="0"/>
              <a:t> </a:t>
            </a:r>
            <a:r>
              <a:rPr lang="en-US" altLang="zh-CN" sz="1800" dirty="0"/>
              <a:t>briefly</a:t>
            </a:r>
            <a:r>
              <a:rPr lang="zh-CN" altLang="en-US" sz="1800" dirty="0"/>
              <a:t> </a:t>
            </a:r>
            <a:r>
              <a:rPr lang="en-US" altLang="zh-CN" sz="1800" dirty="0"/>
              <a:t>review</a:t>
            </a:r>
            <a:r>
              <a:rPr lang="zh-CN" altLang="en-US" sz="1800" dirty="0"/>
              <a:t> </a:t>
            </a:r>
            <a:r>
              <a:rPr lang="en-US" altLang="zh-CN" sz="1800" dirty="0"/>
              <a:t>the</a:t>
            </a:r>
            <a:r>
              <a:rPr lang="zh-CN" altLang="en-US" sz="1800" dirty="0"/>
              <a:t> </a:t>
            </a:r>
            <a:r>
              <a:rPr lang="en-US" altLang="zh-CN" sz="1800" dirty="0"/>
              <a:t>sequencing</a:t>
            </a:r>
            <a:r>
              <a:rPr lang="zh-CN" altLang="en-US" sz="1800" dirty="0"/>
              <a:t> </a:t>
            </a:r>
            <a:r>
              <a:rPr lang="en-US" altLang="zh-CN" sz="1800" dirty="0"/>
              <a:t>data,</a:t>
            </a:r>
            <a:r>
              <a:rPr lang="zh-CN" altLang="en-US" sz="1800" dirty="0"/>
              <a:t> </a:t>
            </a:r>
            <a:r>
              <a:rPr lang="en-US" altLang="zh-CN" sz="1800" dirty="0"/>
              <a:t>evaluating</a:t>
            </a:r>
            <a:r>
              <a:rPr lang="zh-CN" altLang="en-US" sz="1800" dirty="0"/>
              <a:t> </a:t>
            </a:r>
            <a:r>
              <a:rPr lang="en-US" altLang="zh-CN" sz="1800" dirty="0"/>
              <a:t>the</a:t>
            </a:r>
            <a:r>
              <a:rPr lang="zh-CN" altLang="en-US" sz="1800" dirty="0"/>
              <a:t> </a:t>
            </a:r>
            <a:r>
              <a:rPr lang="en-US" altLang="zh-CN" sz="1800" dirty="0"/>
              <a:t>risk</a:t>
            </a:r>
            <a:r>
              <a:rPr lang="zh-CN" altLang="en-US" sz="1800" dirty="0"/>
              <a:t> </a:t>
            </a:r>
            <a:r>
              <a:rPr lang="en-US" altLang="zh-CN" sz="1800" dirty="0"/>
              <a:t>for</a:t>
            </a:r>
            <a:r>
              <a:rPr lang="zh-CN" altLang="en-US" sz="1800" dirty="0"/>
              <a:t> </a:t>
            </a:r>
            <a:r>
              <a:rPr lang="en-US" altLang="zh-CN" sz="1800" dirty="0"/>
              <a:t>1200</a:t>
            </a:r>
            <a:r>
              <a:rPr lang="zh-CN" altLang="en-US" sz="1800" dirty="0"/>
              <a:t> </a:t>
            </a:r>
            <a:r>
              <a:rPr lang="en-US" altLang="zh-CN" sz="1800" dirty="0"/>
              <a:t>disorders,</a:t>
            </a:r>
            <a:r>
              <a:rPr lang="zh-CN" altLang="en-US" sz="1800" dirty="0"/>
              <a:t> </a:t>
            </a:r>
            <a:r>
              <a:rPr lang="en-US" altLang="zh-CN" sz="1800" dirty="0"/>
              <a:t>from</a:t>
            </a:r>
            <a:r>
              <a:rPr lang="zh-CN" altLang="en-US" sz="1800" dirty="0"/>
              <a:t> </a:t>
            </a:r>
            <a:r>
              <a:rPr lang="en-US" altLang="zh-CN" sz="1800" dirty="0"/>
              <a:t>familiar</a:t>
            </a:r>
            <a:r>
              <a:rPr lang="zh-CN" altLang="en-US" sz="1800" dirty="0"/>
              <a:t> </a:t>
            </a:r>
            <a:r>
              <a:rPr lang="en-US" altLang="zh-CN" sz="1800" dirty="0"/>
              <a:t>ones</a:t>
            </a:r>
            <a:r>
              <a:rPr lang="zh-CN" altLang="en-US" sz="1800" dirty="0"/>
              <a:t> </a:t>
            </a:r>
            <a:r>
              <a:rPr lang="en-US" altLang="zh-CN" sz="1800" dirty="0"/>
              <a:t>like</a:t>
            </a:r>
            <a:r>
              <a:rPr lang="zh-CN" altLang="en-US" sz="1800" dirty="0"/>
              <a:t> </a:t>
            </a:r>
            <a:r>
              <a:rPr lang="en-US" altLang="zh-CN" sz="1800" dirty="0"/>
              <a:t>lung</a:t>
            </a:r>
            <a:r>
              <a:rPr lang="zh-CN" altLang="en-US" sz="1800" dirty="0"/>
              <a:t> </a:t>
            </a:r>
            <a:r>
              <a:rPr lang="en-US" altLang="zh-CN" sz="1800" dirty="0"/>
              <a:t>cancer</a:t>
            </a:r>
            <a:r>
              <a:rPr lang="zh-CN" altLang="en-US" sz="1800" dirty="0"/>
              <a:t> </a:t>
            </a:r>
            <a:r>
              <a:rPr lang="en-US" altLang="zh-CN" sz="1800" dirty="0"/>
              <a:t>to</a:t>
            </a:r>
            <a:r>
              <a:rPr lang="zh-CN" altLang="en-US" sz="1800" dirty="0"/>
              <a:t> </a:t>
            </a:r>
            <a:r>
              <a:rPr lang="en-US" altLang="zh-CN" sz="1800" dirty="0"/>
              <a:t>obscure</a:t>
            </a:r>
            <a:r>
              <a:rPr lang="zh-CN" altLang="en-US" sz="1800" dirty="0"/>
              <a:t> </a:t>
            </a:r>
            <a:r>
              <a:rPr lang="en-US" altLang="zh-CN" sz="1800" dirty="0"/>
              <a:t>ones</a:t>
            </a:r>
            <a:r>
              <a:rPr lang="zh-CN" altLang="en-US" sz="1800" dirty="0"/>
              <a:t> </a:t>
            </a:r>
            <a:r>
              <a:rPr lang="en-US" altLang="zh-CN" sz="1800" dirty="0"/>
              <a:t>like</a:t>
            </a:r>
            <a:r>
              <a:rPr lang="zh-CN" altLang="en-US" sz="1800" dirty="0"/>
              <a:t> </a:t>
            </a:r>
            <a:r>
              <a:rPr lang="en-US" altLang="zh-CN" sz="1800" dirty="0" err="1"/>
              <a:t>cherubism</a:t>
            </a:r>
            <a:endParaRPr lang="en-US" altLang="zh-CN" sz="1800" dirty="0"/>
          </a:p>
          <a:p>
            <a:pPr>
              <a:defRPr/>
            </a:pPr>
            <a:endParaRPr lang="en-US" dirty="0"/>
          </a:p>
        </p:txBody>
      </p:sp>
    </p:spTree>
    <p:extLst>
      <p:ext uri="{BB962C8B-B14F-4D97-AF65-F5344CB8AC3E}">
        <p14:creationId xmlns:p14="http://schemas.microsoft.com/office/powerpoint/2010/main" val="9546376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465" y="2211184"/>
            <a:ext cx="5196535" cy="2330889"/>
          </a:xfrm>
          <a:prstGeom prst="rect">
            <a:avLst/>
          </a:prstGeom>
        </p:spPr>
      </p:pic>
    </p:spTree>
    <p:extLst>
      <p:ext uri="{BB962C8B-B14F-4D97-AF65-F5344CB8AC3E}">
        <p14:creationId xmlns:p14="http://schemas.microsoft.com/office/powerpoint/2010/main" val="178624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660"/>
            <a:ext cx="7772400" cy="1143000"/>
          </a:xfrm>
        </p:spPr>
        <p:txBody>
          <a:bodyPr/>
          <a:lstStyle/>
          <a:p>
            <a:r>
              <a:rPr lang="en-US" altLang="zh-CN" sz="3600" dirty="0"/>
              <a:t>Genome</a:t>
            </a:r>
            <a:r>
              <a:rPr lang="zh-CN" altLang="en-US" sz="3600" dirty="0"/>
              <a:t> </a:t>
            </a:r>
            <a:r>
              <a:rPr lang="en-US" altLang="zh-CN" sz="3600" dirty="0"/>
              <a:t>Variation</a:t>
            </a:r>
            <a:endParaRPr lang="en-US" sz="3600" dirty="0"/>
          </a:p>
        </p:txBody>
      </p:sp>
      <p:sp>
        <p:nvSpPr>
          <p:cNvPr id="3" name="Content Placeholder 2"/>
          <p:cNvSpPr>
            <a:spLocks noGrp="1"/>
          </p:cNvSpPr>
          <p:nvPr>
            <p:ph idx="1"/>
          </p:nvPr>
        </p:nvSpPr>
        <p:spPr>
          <a:xfrm>
            <a:off x="392327" y="1373660"/>
            <a:ext cx="8359346" cy="5246215"/>
          </a:xfrm>
        </p:spPr>
        <p:txBody>
          <a:bodyPr/>
          <a:lstStyle/>
          <a:p>
            <a:pPr marL="0" indent="0">
              <a:buNone/>
            </a:pPr>
            <a:r>
              <a:rPr lang="en-US" altLang="zh-CN" sz="2000" dirty="0"/>
              <a:t>TP53</a:t>
            </a:r>
            <a:r>
              <a:rPr lang="zh-CN" altLang="en-US" sz="2000" dirty="0"/>
              <a:t> </a:t>
            </a:r>
            <a:r>
              <a:rPr lang="en-US" altLang="zh-CN" sz="2000" dirty="0"/>
              <a:t>Sequence:</a:t>
            </a:r>
          </a:p>
          <a:p>
            <a:pPr marL="0" indent="0">
              <a:buNone/>
            </a:pPr>
            <a:r>
              <a:rPr lang="en-US" sz="2000" dirty="0"/>
              <a:t>…GGAGTCTTCCAGTGTGATGATGGTGAGGATGGGCCTCCGGTT…</a:t>
            </a:r>
          </a:p>
          <a:p>
            <a:pPr marL="0" indent="0">
              <a:buNone/>
            </a:pPr>
            <a:endParaRPr lang="en-US" altLang="zh-CN" dirty="0"/>
          </a:p>
          <a:p>
            <a:pPr marL="0" indent="0">
              <a:buNone/>
            </a:pPr>
            <a:r>
              <a:rPr lang="en-US" sz="2000" dirty="0"/>
              <a:t>Single</a:t>
            </a:r>
            <a:r>
              <a:rPr lang="zh-CN" altLang="en-US" sz="2000" dirty="0"/>
              <a:t> </a:t>
            </a:r>
            <a:r>
              <a:rPr lang="en-US" sz="2000" dirty="0"/>
              <a:t>Nucleo</a:t>
            </a:r>
            <a:r>
              <a:rPr lang="en-US" altLang="zh-CN" sz="2000" dirty="0"/>
              <a:t>ti</a:t>
            </a:r>
            <a:r>
              <a:rPr lang="en-US" sz="2000" dirty="0"/>
              <a:t>de</a:t>
            </a:r>
            <a:r>
              <a:rPr lang="zh-CN" altLang="en-US" sz="2000" dirty="0"/>
              <a:t> </a:t>
            </a:r>
            <a:r>
              <a:rPr lang="en-US" sz="2000" dirty="0"/>
              <a:t>Polymorphism</a:t>
            </a:r>
            <a:r>
              <a:rPr lang="zh-CN" altLang="en-US" sz="2000" dirty="0"/>
              <a:t> </a:t>
            </a:r>
            <a:r>
              <a:rPr lang="en-US" sz="2000" dirty="0"/>
              <a:t>(SNP)</a:t>
            </a:r>
            <a:r>
              <a:rPr lang="zh-CN" altLang="en-US" sz="2000" dirty="0"/>
              <a:t> </a:t>
            </a:r>
            <a:r>
              <a:rPr lang="en-US" sz="2000" dirty="0"/>
              <a:t>–1nt</a:t>
            </a:r>
            <a:r>
              <a:rPr lang="en-US" altLang="zh-CN" sz="2000" dirty="0"/>
              <a:t>:</a:t>
            </a:r>
            <a:endParaRPr lang="en-US" sz="2000" dirty="0"/>
          </a:p>
          <a:p>
            <a:pPr marL="0" indent="0">
              <a:buNone/>
            </a:pPr>
            <a:r>
              <a:rPr lang="en-US" sz="2000" dirty="0"/>
              <a:t>…GGAGTCTTCCAGTGTGATGATGGT</a:t>
            </a:r>
            <a:r>
              <a:rPr lang="en-US" sz="2000" dirty="0">
                <a:solidFill>
                  <a:srgbClr val="FF0000"/>
                </a:solidFill>
              </a:rPr>
              <a:t>G</a:t>
            </a:r>
            <a:r>
              <a:rPr lang="en-US" sz="2000" dirty="0"/>
              <a:t>AGGATGGGCCTCCGGTT…</a:t>
            </a:r>
          </a:p>
          <a:p>
            <a:pPr marL="0" indent="0">
              <a:buNone/>
            </a:pPr>
            <a:r>
              <a:rPr lang="en-US" altLang="zh-CN" sz="2000" dirty="0"/>
              <a:t>				</a:t>
            </a:r>
            <a:r>
              <a:rPr lang="zh-CN" altLang="en-US" sz="2000" dirty="0"/>
              <a:t>     </a:t>
            </a:r>
            <a:r>
              <a:rPr lang="en-US" sz="2000" dirty="0">
                <a:solidFill>
                  <a:srgbClr val="FF0000"/>
                </a:solidFill>
              </a:rPr>
              <a:t>T</a:t>
            </a:r>
            <a:r>
              <a:rPr lang="zh-CN" altLang="en-US" sz="2000" dirty="0">
                <a:solidFill>
                  <a:srgbClr val="FF0000"/>
                </a:solidFill>
              </a:rPr>
              <a:t> </a:t>
            </a:r>
            <a:r>
              <a:rPr lang="en-US" sz="2000" dirty="0">
                <a:solidFill>
                  <a:srgbClr val="FF0000"/>
                </a:solidFill>
              </a:rPr>
              <a:t>or</a:t>
            </a:r>
            <a:r>
              <a:rPr lang="zh-CN" altLang="en-US" sz="2000" dirty="0">
                <a:solidFill>
                  <a:srgbClr val="FF0000"/>
                </a:solidFill>
              </a:rPr>
              <a:t> </a:t>
            </a:r>
            <a:r>
              <a:rPr lang="en-US" sz="2000" dirty="0">
                <a:solidFill>
                  <a:srgbClr val="FF0000"/>
                </a:solidFill>
              </a:rPr>
              <a:t>A</a:t>
            </a:r>
            <a:r>
              <a:rPr lang="zh-CN" altLang="en-US" sz="2000" dirty="0">
                <a:solidFill>
                  <a:srgbClr val="FF0000"/>
                </a:solidFill>
              </a:rPr>
              <a:t> </a:t>
            </a:r>
            <a:r>
              <a:rPr lang="en-US" sz="2000" dirty="0">
                <a:solidFill>
                  <a:srgbClr val="FF0000"/>
                </a:solidFill>
              </a:rPr>
              <a:t>or</a:t>
            </a:r>
            <a:r>
              <a:rPr lang="zh-CN" altLang="en-US" sz="2000" dirty="0">
                <a:solidFill>
                  <a:srgbClr val="FF0000"/>
                </a:solidFill>
              </a:rPr>
              <a:t> </a:t>
            </a:r>
            <a:r>
              <a:rPr lang="en-US" sz="2000" dirty="0">
                <a:solidFill>
                  <a:srgbClr val="FF0000"/>
                </a:solidFill>
              </a:rPr>
              <a:t>C</a:t>
            </a:r>
          </a:p>
          <a:p>
            <a:pPr marL="0" indent="0">
              <a:buNone/>
            </a:pPr>
            <a:endParaRPr lang="en-US" altLang="zh-CN" sz="2000" dirty="0"/>
          </a:p>
          <a:p>
            <a:pPr marL="0" indent="0">
              <a:buNone/>
            </a:pPr>
            <a:r>
              <a:rPr lang="en-US" sz="2000" dirty="0"/>
              <a:t>Small</a:t>
            </a:r>
            <a:r>
              <a:rPr lang="zh-CN" altLang="en-US" sz="2000" dirty="0"/>
              <a:t> </a:t>
            </a:r>
            <a:r>
              <a:rPr lang="en-US" sz="2000" dirty="0"/>
              <a:t>Inser</a:t>
            </a:r>
            <a:r>
              <a:rPr lang="en-US" altLang="zh-CN" sz="2000" dirty="0"/>
              <a:t>ti</a:t>
            </a:r>
            <a:r>
              <a:rPr lang="en-US" sz="2000" dirty="0"/>
              <a:t>ons</a:t>
            </a:r>
            <a:r>
              <a:rPr lang="zh-CN" altLang="en-US" sz="2000" dirty="0"/>
              <a:t> </a:t>
            </a:r>
            <a:r>
              <a:rPr lang="en-US" sz="2000" dirty="0"/>
              <a:t>and</a:t>
            </a:r>
            <a:r>
              <a:rPr lang="zh-CN" altLang="en-US" sz="2000" dirty="0"/>
              <a:t> </a:t>
            </a:r>
            <a:r>
              <a:rPr lang="en-US" sz="2000" dirty="0" err="1"/>
              <a:t>DELe</a:t>
            </a:r>
            <a:r>
              <a:rPr lang="en-US" altLang="zh-CN" sz="2000" dirty="0" err="1"/>
              <a:t>ti</a:t>
            </a:r>
            <a:r>
              <a:rPr lang="en-US" sz="2000" dirty="0" err="1"/>
              <a:t>ons</a:t>
            </a:r>
            <a:r>
              <a:rPr lang="zh-CN" altLang="en-US" sz="2000" dirty="0"/>
              <a:t> </a:t>
            </a:r>
            <a:r>
              <a:rPr lang="en-US" sz="2000" dirty="0"/>
              <a:t>(INDEL)</a:t>
            </a:r>
            <a:r>
              <a:rPr lang="zh-CN" altLang="en-US" sz="2000" dirty="0"/>
              <a:t> </a:t>
            </a:r>
            <a:r>
              <a:rPr lang="en-US" sz="2000" dirty="0"/>
              <a:t>– 1</a:t>
            </a:r>
            <a:r>
              <a:rPr lang="en-US" altLang="zh-CN" sz="2000" dirty="0"/>
              <a:t>-</a:t>
            </a:r>
            <a:r>
              <a:rPr lang="en-US" sz="2000" dirty="0"/>
              <a:t>10nt:</a:t>
            </a:r>
          </a:p>
          <a:p>
            <a:pPr marL="0" indent="0">
              <a:buNone/>
            </a:pPr>
            <a:r>
              <a:rPr lang="en-US" sz="2000" dirty="0"/>
              <a:t>…GGAGTCTTCCAGTGTGATGATGGT</a:t>
            </a:r>
            <a:r>
              <a:rPr lang="en-US" sz="2000" strike="dblStrike" dirty="0">
                <a:solidFill>
                  <a:srgbClr val="FF0000"/>
                </a:solidFill>
              </a:rPr>
              <a:t>GAGGATG</a:t>
            </a:r>
            <a:r>
              <a:rPr lang="en-US" sz="2000" dirty="0"/>
              <a:t>GGCCTCCGGTT…</a:t>
            </a:r>
          </a:p>
          <a:p>
            <a:pPr marL="0" indent="0">
              <a:buNone/>
            </a:pPr>
            <a:endParaRPr lang="en-US" sz="2000" dirty="0"/>
          </a:p>
          <a:p>
            <a:pPr marL="0" indent="0">
              <a:buNone/>
            </a:pPr>
            <a:r>
              <a:rPr lang="en-US" sz="2000" dirty="0"/>
              <a:t>Large</a:t>
            </a:r>
            <a:r>
              <a:rPr lang="zh-CN" altLang="en-US" sz="2000" dirty="0"/>
              <a:t> </a:t>
            </a:r>
            <a:r>
              <a:rPr lang="en-US" sz="2000" dirty="0"/>
              <a:t>Structural</a:t>
            </a:r>
            <a:r>
              <a:rPr lang="zh-CN" altLang="en-US" sz="2000" dirty="0"/>
              <a:t> </a:t>
            </a:r>
            <a:r>
              <a:rPr lang="en-US" sz="2000" dirty="0"/>
              <a:t>Varia</a:t>
            </a:r>
            <a:r>
              <a:rPr lang="en-US" altLang="zh-CN" sz="2000" dirty="0"/>
              <a:t>ti</a:t>
            </a:r>
            <a:r>
              <a:rPr lang="en-US" sz="2000" dirty="0"/>
              <a:t>ons</a:t>
            </a:r>
            <a:r>
              <a:rPr lang="zh-CN" altLang="en-US" sz="2000" dirty="0"/>
              <a:t> </a:t>
            </a:r>
            <a:r>
              <a:rPr lang="en-US" sz="2000" dirty="0"/>
              <a:t>(SV)</a:t>
            </a:r>
            <a:r>
              <a:rPr lang="zh-CN" altLang="en-US" sz="2000" dirty="0"/>
              <a:t> </a:t>
            </a:r>
            <a:r>
              <a:rPr lang="en-US" altLang="zh-CN" sz="2000" dirty="0"/>
              <a:t>--</a:t>
            </a:r>
            <a:r>
              <a:rPr lang="zh-CN" altLang="en-US" sz="2000" dirty="0"/>
              <a:t> </a:t>
            </a:r>
            <a:r>
              <a:rPr lang="en-US" sz="2000" dirty="0"/>
              <a:t>&gt;100nt:</a:t>
            </a:r>
          </a:p>
          <a:p>
            <a:pPr marL="0" indent="0">
              <a:buNone/>
            </a:pPr>
            <a:r>
              <a:rPr lang="en-US" sz="2000" dirty="0"/>
              <a:t>…GGAGTC</a:t>
            </a:r>
            <a:r>
              <a:rPr lang="en-US" sz="2000" strike="dblStrike" dirty="0">
                <a:solidFill>
                  <a:srgbClr val="FF0000"/>
                </a:solidFill>
              </a:rPr>
              <a:t>TTCCAGTGTGATGATGGTGAGGATGGGCCTCCGGTT…</a:t>
            </a:r>
          </a:p>
          <a:p>
            <a:pPr marL="0" indent="0">
              <a:buNone/>
            </a:pPr>
            <a:endParaRPr lang="en-US" altLang="zh-CN" sz="2000" dirty="0"/>
          </a:p>
          <a:p>
            <a:pPr marL="0" indent="0">
              <a:buNone/>
            </a:pPr>
            <a:endParaRPr lang="en-US" sz="2000" dirty="0"/>
          </a:p>
        </p:txBody>
      </p:sp>
    </p:spTree>
    <p:extLst>
      <p:ext uri="{BB962C8B-B14F-4D97-AF65-F5344CB8AC3E}">
        <p14:creationId xmlns:p14="http://schemas.microsoft.com/office/powerpoint/2010/main" val="608405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685800" y="2578442"/>
            <a:ext cx="7772400" cy="3898557"/>
          </a:xfrm>
        </p:spPr>
        <p:txBody>
          <a:bodyPr/>
          <a:lstStyle/>
          <a:p>
            <a:r>
              <a:rPr lang="zh-CN" altLang="en-US" dirty="0"/>
              <a:t> </a:t>
            </a:r>
            <a:r>
              <a:rPr lang="en-US" altLang="zh-CN" dirty="0"/>
              <a:t>Carl’s</a:t>
            </a:r>
            <a:r>
              <a:rPr lang="zh-CN" altLang="en-US" dirty="0"/>
              <a:t> </a:t>
            </a:r>
            <a:r>
              <a:rPr lang="en-US" altLang="zh-CN" dirty="0"/>
              <a:t>case:</a:t>
            </a:r>
            <a:r>
              <a:rPr lang="zh-CN" altLang="en-US" dirty="0"/>
              <a:t> </a:t>
            </a:r>
            <a:r>
              <a:rPr lang="en-US" altLang="zh-CN" dirty="0"/>
              <a:t>more</a:t>
            </a:r>
            <a:r>
              <a:rPr lang="zh-CN" altLang="en-US" dirty="0"/>
              <a:t> </a:t>
            </a:r>
            <a:r>
              <a:rPr lang="en-US" altLang="zh-CN" dirty="0"/>
              <a:t>than</a:t>
            </a:r>
            <a:r>
              <a:rPr lang="zh-CN" altLang="en-US" dirty="0"/>
              <a:t> </a:t>
            </a:r>
            <a:r>
              <a:rPr lang="en-US" altLang="zh-CN" dirty="0"/>
              <a:t>3M</a:t>
            </a:r>
            <a:r>
              <a:rPr lang="zh-CN" altLang="en-US" dirty="0"/>
              <a:t> </a:t>
            </a:r>
            <a:r>
              <a:rPr lang="en-US" altLang="zh-CN" dirty="0"/>
              <a:t>SNPs</a:t>
            </a:r>
            <a:r>
              <a:rPr lang="zh-CN" altLang="en-US" dirty="0"/>
              <a:t> </a:t>
            </a:r>
            <a:endParaRPr lang="en-US" altLang="en-US" dirty="0"/>
          </a:p>
          <a:p>
            <a:r>
              <a:rPr lang="zh-CN" altLang="en-US" dirty="0"/>
              <a:t> </a:t>
            </a:r>
            <a:r>
              <a:rPr lang="en-US" altLang="zh-CN" dirty="0"/>
              <a:t>How</a:t>
            </a:r>
            <a:r>
              <a:rPr lang="zh-CN" altLang="en-US" dirty="0"/>
              <a:t> </a:t>
            </a:r>
            <a:r>
              <a:rPr lang="en-US" altLang="zh-CN" dirty="0"/>
              <a:t>do</a:t>
            </a:r>
            <a:r>
              <a:rPr lang="zh-CN" altLang="en-US" dirty="0"/>
              <a:t> </a:t>
            </a:r>
            <a:r>
              <a:rPr lang="en-US" altLang="zh-CN" dirty="0"/>
              <a:t>we</a:t>
            </a:r>
            <a:r>
              <a:rPr lang="zh-CN" altLang="en-US" dirty="0"/>
              <a:t> </a:t>
            </a:r>
            <a:r>
              <a:rPr lang="en-US" altLang="zh-CN" dirty="0"/>
              <a:t>know</a:t>
            </a:r>
            <a:r>
              <a:rPr lang="zh-CN" altLang="en-US" dirty="0"/>
              <a:t> </a:t>
            </a:r>
            <a:r>
              <a:rPr lang="en-US" altLang="zh-CN" dirty="0"/>
              <a:t>if</a:t>
            </a:r>
            <a:r>
              <a:rPr lang="zh-CN" altLang="en-US" dirty="0"/>
              <a:t> </a:t>
            </a:r>
            <a:r>
              <a:rPr lang="en-US" altLang="zh-CN" dirty="0"/>
              <a:t>the</a:t>
            </a:r>
            <a:r>
              <a:rPr lang="zh-CN" altLang="en-US" dirty="0"/>
              <a:t> </a:t>
            </a:r>
            <a:r>
              <a:rPr lang="en-US" altLang="zh-CN" dirty="0"/>
              <a:t>SNP</a:t>
            </a:r>
            <a:r>
              <a:rPr lang="zh-CN" altLang="en-US" dirty="0"/>
              <a:t> </a:t>
            </a:r>
            <a:r>
              <a:rPr lang="en-US" altLang="zh-CN" dirty="0"/>
              <a:t>is</a:t>
            </a:r>
            <a:r>
              <a:rPr lang="zh-CN" altLang="en-US" dirty="0"/>
              <a:t> </a:t>
            </a:r>
            <a:r>
              <a:rPr lang="en-US" altLang="zh-CN" dirty="0"/>
              <a:t>harmful?</a:t>
            </a:r>
            <a:endParaRPr lang="en-US" altLang="en-US" dirty="0"/>
          </a:p>
        </p:txBody>
      </p:sp>
      <p:pic>
        <p:nvPicPr>
          <p:cNvPr id="153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6492" y="3557587"/>
            <a:ext cx="3505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2116777"/>
            <a:ext cx="5420498" cy="461665"/>
          </a:xfrm>
          <a:prstGeom prst="rect">
            <a:avLst/>
          </a:prstGeom>
          <a:noFill/>
        </p:spPr>
        <p:txBody>
          <a:bodyPr wrap="square" rtlCol="0">
            <a:spAutoFit/>
          </a:bodyPr>
          <a:lstStyle/>
          <a:p>
            <a:pPr marL="342900" indent="-342900">
              <a:buFont typeface="Arial" charset="0"/>
              <a:buChar char="•"/>
            </a:pPr>
            <a:r>
              <a:rPr lang="en-US" altLang="zh-CN" sz="2400" b="0" dirty="0">
                <a:latin typeface="+mn-ea"/>
                <a:ea typeface="+mn-ea"/>
              </a:rPr>
              <a:t>Normal</a:t>
            </a:r>
            <a:r>
              <a:rPr lang="zh-CN" altLang="en-US" sz="2400" b="0" dirty="0">
                <a:latin typeface="+mn-ea"/>
                <a:ea typeface="+mn-ea"/>
              </a:rPr>
              <a:t> </a:t>
            </a:r>
            <a:r>
              <a:rPr lang="en-US" altLang="zh-CN" sz="2400" b="0" dirty="0">
                <a:latin typeface="+mn-ea"/>
                <a:ea typeface="+mn-ea"/>
              </a:rPr>
              <a:t>range</a:t>
            </a:r>
            <a:r>
              <a:rPr lang="zh-CN" altLang="en-US" sz="2400" b="0" dirty="0">
                <a:latin typeface="+mn-ea"/>
                <a:ea typeface="+mn-ea"/>
              </a:rPr>
              <a:t> </a:t>
            </a:r>
            <a:r>
              <a:rPr lang="en-US" altLang="zh-CN" sz="2400" b="0" dirty="0">
                <a:latin typeface="+mn-ea"/>
                <a:ea typeface="+mn-ea"/>
              </a:rPr>
              <a:t>of</a:t>
            </a:r>
            <a:r>
              <a:rPr lang="zh-CN" altLang="en-US" sz="2400" b="0" dirty="0">
                <a:latin typeface="+mn-ea"/>
                <a:ea typeface="+mn-ea"/>
              </a:rPr>
              <a:t> </a:t>
            </a:r>
            <a:r>
              <a:rPr lang="en-US" altLang="zh-CN" sz="2400" b="0" dirty="0">
                <a:latin typeface="+mn-ea"/>
                <a:ea typeface="+mn-ea"/>
              </a:rPr>
              <a:t>number</a:t>
            </a:r>
            <a:r>
              <a:rPr lang="zh-CN" altLang="en-US" sz="2400" b="0" dirty="0">
                <a:latin typeface="+mn-ea"/>
                <a:ea typeface="+mn-ea"/>
              </a:rPr>
              <a:t> </a:t>
            </a:r>
            <a:r>
              <a:rPr lang="en-US" altLang="zh-CN" sz="2400" b="0" dirty="0">
                <a:latin typeface="+mn-ea"/>
                <a:ea typeface="+mn-ea"/>
              </a:rPr>
              <a:t>of</a:t>
            </a:r>
            <a:r>
              <a:rPr lang="zh-CN" altLang="en-US" sz="2400" b="0" dirty="0">
                <a:latin typeface="+mn-ea"/>
                <a:ea typeface="+mn-ea"/>
              </a:rPr>
              <a:t> </a:t>
            </a:r>
            <a:r>
              <a:rPr lang="en-US" altLang="zh-CN" sz="2400" b="0" dirty="0">
                <a:latin typeface="+mn-ea"/>
                <a:ea typeface="+mn-ea"/>
              </a:rPr>
              <a:t>SNPs</a:t>
            </a:r>
          </a:p>
        </p:txBody>
      </p:sp>
    </p:spTree>
    <p:extLst>
      <p:ext uri="{BB962C8B-B14F-4D97-AF65-F5344CB8AC3E}">
        <p14:creationId xmlns:p14="http://schemas.microsoft.com/office/powerpoint/2010/main" val="17275785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609600" y="457200"/>
            <a:ext cx="7772400" cy="1447800"/>
          </a:xfrm>
        </p:spPr>
        <p:txBody>
          <a:bodyPr/>
          <a:lstStyle/>
          <a:p>
            <a:r>
              <a:rPr lang="en-US" altLang="zh-CN"/>
              <a:t>Thousand</a:t>
            </a:r>
            <a:r>
              <a:rPr lang="zh-CN" altLang="en-US"/>
              <a:t> </a:t>
            </a:r>
            <a:r>
              <a:rPr lang="en-US" altLang="zh-CN"/>
              <a:t>genome</a:t>
            </a:r>
            <a:r>
              <a:rPr lang="zh-CN" altLang="en-US"/>
              <a:t> </a:t>
            </a:r>
            <a:r>
              <a:rPr lang="en-US" altLang="zh-CN"/>
              <a:t>project</a:t>
            </a:r>
            <a:endParaRPr lang="en-US" altLang="en-US"/>
          </a:p>
          <a:p>
            <a:r>
              <a:rPr lang="en-US" altLang="zh-CN"/>
              <a:t>Common</a:t>
            </a:r>
            <a:r>
              <a:rPr lang="zh-CN" altLang="en-US"/>
              <a:t> </a:t>
            </a:r>
            <a:r>
              <a:rPr lang="en-US" altLang="zh-CN"/>
              <a:t>SNP</a:t>
            </a:r>
            <a:r>
              <a:rPr lang="zh-CN" altLang="en-US"/>
              <a:t> </a:t>
            </a:r>
            <a:r>
              <a:rPr lang="en-US" altLang="zh-CN"/>
              <a:t>data</a:t>
            </a:r>
            <a:r>
              <a:rPr lang="zh-CN" altLang="en-US"/>
              <a:t> </a:t>
            </a:r>
            <a:r>
              <a:rPr lang="en-US" altLang="zh-CN"/>
              <a:t>base</a:t>
            </a:r>
            <a:r>
              <a:rPr lang="zh-CN" altLang="en-US"/>
              <a:t> </a:t>
            </a:r>
            <a:r>
              <a:rPr lang="en-US" altLang="zh-CN"/>
              <a:t>found</a:t>
            </a:r>
            <a:r>
              <a:rPr lang="zh-CN" altLang="en-US"/>
              <a:t> </a:t>
            </a:r>
            <a:r>
              <a:rPr lang="en-US" altLang="zh-CN"/>
              <a:t>in</a:t>
            </a:r>
            <a:r>
              <a:rPr lang="zh-CN" altLang="en-US"/>
              <a:t> </a:t>
            </a:r>
            <a:r>
              <a:rPr lang="en-US" altLang="zh-CN"/>
              <a:t>the</a:t>
            </a:r>
            <a:r>
              <a:rPr lang="zh-CN" altLang="en-US"/>
              <a:t> </a:t>
            </a:r>
            <a:r>
              <a:rPr lang="en-US" altLang="zh-CN"/>
              <a:t>population</a:t>
            </a:r>
            <a:endParaRPr lang="en-US" altLang="en-US"/>
          </a:p>
        </p:txBody>
      </p:sp>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l="1563" t="5296" r="3125" b="2013"/>
          <a:stretch>
            <a:fillRect/>
          </a:stretch>
        </p:blipFill>
        <p:spPr bwMode="auto">
          <a:xfrm>
            <a:off x="841375" y="1828800"/>
            <a:ext cx="756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76200" y="653415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t>https://en.wikipedia.org/wiki/1000_Genomes_Project</a:t>
            </a:r>
          </a:p>
        </p:txBody>
      </p:sp>
    </p:spTree>
    <p:extLst>
      <p:ext uri="{BB962C8B-B14F-4D97-AF65-F5344CB8AC3E}">
        <p14:creationId xmlns:p14="http://schemas.microsoft.com/office/powerpoint/2010/main" val="11162352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p:cNvPicPr>
          <p:nvPr/>
        </p:nvPicPr>
        <p:blipFill>
          <a:blip r:embed="rId3">
            <a:extLst>
              <a:ext uri="{28A0092B-C50C-407E-A947-70E740481C1C}">
                <a14:useLocalDpi xmlns:a14="http://schemas.microsoft.com/office/drawing/2010/main" val="0"/>
              </a:ext>
            </a:extLst>
          </a:blip>
          <a:srcRect r="1666" b="63004"/>
          <a:stretch>
            <a:fillRect/>
          </a:stretch>
        </p:blipFill>
        <p:spPr bwMode="auto">
          <a:xfrm>
            <a:off x="-3175" y="6203950"/>
            <a:ext cx="5943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p:cNvSpPr txBox="1">
            <a:spLocks noChangeArrowheads="1"/>
          </p:cNvSpPr>
          <p:nvPr/>
        </p:nvSpPr>
        <p:spPr bwMode="auto">
          <a:xfrm>
            <a:off x="4572000" y="64436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CN" sz="1600"/>
              <a:t>----</a:t>
            </a:r>
            <a:r>
              <a:rPr lang="zh-CN" altLang="en-US" sz="1600"/>
              <a:t> </a:t>
            </a:r>
            <a:r>
              <a:rPr lang="en-US" altLang="zh-CN" sz="1600"/>
              <a:t>Carl</a:t>
            </a:r>
            <a:r>
              <a:rPr lang="zh-CN" altLang="en-US" sz="1600"/>
              <a:t> </a:t>
            </a:r>
            <a:r>
              <a:rPr lang="en-US" altLang="zh-CN" sz="1600"/>
              <a:t>Zimmer</a:t>
            </a:r>
            <a:endParaRPr lang="en-US" altLang="en-US" sz="1600"/>
          </a:p>
        </p:txBody>
      </p:sp>
      <p:sp>
        <p:nvSpPr>
          <p:cNvPr id="18435" name="TextBox 5"/>
          <p:cNvSpPr txBox="1">
            <a:spLocks noChangeArrowheads="1"/>
          </p:cNvSpPr>
          <p:nvPr/>
        </p:nvSpPr>
        <p:spPr bwMode="auto">
          <a:xfrm>
            <a:off x="23813" y="2205038"/>
            <a:ext cx="91201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Char char="•"/>
            </a:pPr>
            <a:r>
              <a:rPr lang="en-US" altLang="zh-CN"/>
              <a:t>Got</a:t>
            </a:r>
            <a:r>
              <a:rPr lang="zh-CN" altLang="en-US"/>
              <a:t> </a:t>
            </a:r>
            <a:r>
              <a:rPr lang="en-US" altLang="zh-CN"/>
              <a:t>a</a:t>
            </a:r>
            <a:r>
              <a:rPr lang="zh-CN" altLang="en-US"/>
              <a:t> </a:t>
            </a:r>
            <a:r>
              <a:rPr lang="en-US" altLang="zh-CN"/>
              <a:t>variant</a:t>
            </a:r>
            <a:r>
              <a:rPr lang="zh-CN" altLang="en-US"/>
              <a:t> </a:t>
            </a:r>
            <a:r>
              <a:rPr lang="en-US" altLang="zh-CN"/>
              <a:t>in</a:t>
            </a:r>
            <a:r>
              <a:rPr lang="zh-CN" altLang="en-US"/>
              <a:t> </a:t>
            </a:r>
            <a:r>
              <a:rPr lang="en-US" altLang="zh-CN"/>
              <a:t>a</a:t>
            </a:r>
            <a:r>
              <a:rPr lang="zh-CN" altLang="en-US"/>
              <a:t> </a:t>
            </a:r>
            <a:r>
              <a:rPr lang="en-US" altLang="zh-CN"/>
              <a:t>gene</a:t>
            </a:r>
            <a:r>
              <a:rPr lang="zh-CN" altLang="en-US"/>
              <a:t> </a:t>
            </a:r>
            <a:r>
              <a:rPr lang="en-US" altLang="zh-CN"/>
              <a:t>for</a:t>
            </a:r>
            <a:r>
              <a:rPr lang="zh-CN" altLang="en-US"/>
              <a:t> </a:t>
            </a:r>
            <a:r>
              <a:rPr lang="en-US" altLang="zh-CN"/>
              <a:t>heart</a:t>
            </a:r>
            <a:r>
              <a:rPr lang="zh-CN" altLang="en-US"/>
              <a:t> </a:t>
            </a:r>
            <a:r>
              <a:rPr lang="en-US" altLang="zh-CN"/>
              <a:t>muscles,</a:t>
            </a:r>
            <a:r>
              <a:rPr lang="zh-CN" altLang="en-US"/>
              <a:t> </a:t>
            </a:r>
            <a:r>
              <a:rPr lang="en-US" altLang="zh-CN"/>
              <a:t>called</a:t>
            </a:r>
            <a:r>
              <a:rPr lang="zh-CN" altLang="en-US"/>
              <a:t> </a:t>
            </a:r>
            <a:r>
              <a:rPr lang="en-US" altLang="zh-CN"/>
              <a:t>DSG2</a:t>
            </a:r>
          </a:p>
          <a:p>
            <a:pPr>
              <a:buFont typeface="Arial" charset="0"/>
              <a:buChar char="•"/>
            </a:pPr>
            <a:endParaRPr lang="en-US" altLang="zh-CN"/>
          </a:p>
          <a:p>
            <a:pPr>
              <a:buFont typeface="Arial" charset="0"/>
              <a:buChar char="•"/>
            </a:pPr>
            <a:r>
              <a:rPr lang="en-US" altLang="zh-CN"/>
              <a:t>DSG2</a:t>
            </a:r>
            <a:r>
              <a:rPr lang="zh-CN" altLang="en-US"/>
              <a:t> </a:t>
            </a:r>
            <a:r>
              <a:rPr lang="en-US" altLang="zh-CN"/>
              <a:t>gene</a:t>
            </a:r>
            <a:r>
              <a:rPr lang="zh-CN" altLang="en-US"/>
              <a:t> </a:t>
            </a:r>
            <a:r>
              <a:rPr lang="en-US" altLang="zh-CN"/>
              <a:t>encodes</a:t>
            </a:r>
            <a:r>
              <a:rPr lang="zh-CN" altLang="en-US"/>
              <a:t> </a:t>
            </a:r>
            <a:r>
              <a:rPr lang="en-US" altLang="zh-CN"/>
              <a:t>a</a:t>
            </a:r>
            <a:r>
              <a:rPr lang="zh-CN" altLang="en-US"/>
              <a:t> </a:t>
            </a:r>
            <a:r>
              <a:rPr lang="en-US" altLang="zh-CN"/>
              <a:t>protein</a:t>
            </a:r>
            <a:r>
              <a:rPr lang="zh-CN" altLang="en-US"/>
              <a:t> </a:t>
            </a:r>
            <a:r>
              <a:rPr lang="en-US" altLang="zh-CN"/>
              <a:t>in</a:t>
            </a:r>
            <a:r>
              <a:rPr lang="zh-CN" altLang="en-US"/>
              <a:t> </a:t>
            </a:r>
            <a:r>
              <a:rPr lang="en-US" altLang="zh-CN"/>
              <a:t>humans</a:t>
            </a:r>
            <a:r>
              <a:rPr lang="zh-CN" altLang="en-US"/>
              <a:t> </a:t>
            </a:r>
            <a:r>
              <a:rPr lang="en-US" altLang="zh-CN"/>
              <a:t>called</a:t>
            </a:r>
            <a:r>
              <a:rPr lang="zh-CN" altLang="en-US"/>
              <a:t> </a:t>
            </a:r>
            <a:r>
              <a:rPr lang="en-US" altLang="zh-CN"/>
              <a:t>Desmoglein-2</a:t>
            </a:r>
          </a:p>
          <a:p>
            <a:pPr>
              <a:buFont typeface="Arial" charset="0"/>
              <a:buChar char="•"/>
            </a:pPr>
            <a:r>
              <a:rPr lang="en-US" altLang="zh-CN"/>
              <a:t>Mutations</a:t>
            </a:r>
            <a:r>
              <a:rPr lang="zh-CN" altLang="en-US"/>
              <a:t> </a:t>
            </a:r>
            <a:r>
              <a:rPr lang="en-US" altLang="zh-CN"/>
              <a:t>in</a:t>
            </a:r>
            <a:r>
              <a:rPr lang="zh-CN" altLang="en-US"/>
              <a:t> </a:t>
            </a:r>
            <a:r>
              <a:rPr lang="en-US" altLang="zh-CN"/>
              <a:t>desmoglein-2</a:t>
            </a:r>
            <a:r>
              <a:rPr lang="zh-CN" altLang="en-US"/>
              <a:t> </a:t>
            </a:r>
            <a:r>
              <a:rPr lang="en-US" altLang="zh-CN"/>
              <a:t>have</a:t>
            </a:r>
            <a:r>
              <a:rPr lang="zh-CN" altLang="en-US"/>
              <a:t> </a:t>
            </a:r>
            <a:r>
              <a:rPr lang="en-US" altLang="zh-CN"/>
              <a:t>been</a:t>
            </a:r>
            <a:r>
              <a:rPr lang="zh-CN" altLang="en-US"/>
              <a:t> </a:t>
            </a:r>
            <a:r>
              <a:rPr lang="en-US" altLang="zh-CN"/>
              <a:t>associated</a:t>
            </a:r>
            <a:r>
              <a:rPr lang="zh-CN" altLang="en-US"/>
              <a:t> </a:t>
            </a:r>
            <a:r>
              <a:rPr lang="en-US" altLang="zh-CN"/>
              <a:t>with</a:t>
            </a:r>
            <a:r>
              <a:rPr lang="zh-CN" altLang="en-US"/>
              <a:t> </a:t>
            </a:r>
            <a:r>
              <a:rPr lang="en-US" altLang="zh-CN"/>
              <a:t>arrhythmogenic</a:t>
            </a:r>
            <a:r>
              <a:rPr lang="zh-CN" altLang="en-US"/>
              <a:t> </a:t>
            </a:r>
            <a:r>
              <a:rPr lang="en-US" altLang="zh-CN"/>
              <a:t>right</a:t>
            </a:r>
            <a:r>
              <a:rPr lang="zh-CN" altLang="en-US"/>
              <a:t> </a:t>
            </a:r>
            <a:r>
              <a:rPr lang="en-US" altLang="zh-CN"/>
              <a:t>ventricular</a:t>
            </a:r>
            <a:r>
              <a:rPr lang="zh-CN" altLang="en-US"/>
              <a:t> </a:t>
            </a:r>
            <a:r>
              <a:rPr lang="en-US" altLang="zh-CN"/>
              <a:t>cardiomyopathy</a:t>
            </a:r>
            <a:endParaRPr lang="en-US" altLang="en-US"/>
          </a:p>
        </p:txBody>
      </p:sp>
      <p:pic>
        <p:nvPicPr>
          <p:cNvPr id="1843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04800" y="4446588"/>
            <a:ext cx="8153400" cy="887412"/>
            <a:chOff x="533400" y="4446249"/>
            <a:chExt cx="8153400" cy="887752"/>
          </a:xfrm>
        </p:grpSpPr>
        <p:pic>
          <p:nvPicPr>
            <p:cNvPr id="18438" name="Picture 8"/>
            <p:cNvPicPr>
              <a:picLocks noChangeAspect="1"/>
            </p:cNvPicPr>
            <p:nvPr/>
          </p:nvPicPr>
          <p:blipFill>
            <a:blip r:embed="rId5">
              <a:extLst>
                <a:ext uri="{28A0092B-C50C-407E-A947-70E740481C1C}">
                  <a14:useLocalDpi xmlns:a14="http://schemas.microsoft.com/office/drawing/2010/main" val="0"/>
                </a:ext>
              </a:extLst>
            </a:blip>
            <a:srcRect r="44855" b="33994"/>
            <a:stretch>
              <a:fillRect/>
            </a:stretch>
          </p:blipFill>
          <p:spPr bwMode="auto">
            <a:xfrm>
              <a:off x="533400" y="4446249"/>
              <a:ext cx="1524000" cy="8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0" y="4782928"/>
              <a:ext cx="6400800" cy="462139"/>
            </a:xfrm>
            <a:prstGeom prst="rect">
              <a:avLst/>
            </a:prstGeom>
            <a:noFill/>
          </p:spPr>
          <p:txBody>
            <a:bodyPr>
              <a:spAutoFit/>
            </a:bodyPr>
            <a:lstStyle/>
            <a:p>
              <a:pPr>
                <a:defRPr/>
              </a:pPr>
              <a:r>
                <a:rPr lang="en-US" altLang="zh-CN" dirty="0">
                  <a:solidFill>
                    <a:schemeClr val="accent1">
                      <a:lumMod val="50000"/>
                    </a:schemeClr>
                  </a:solidFill>
                </a:rPr>
                <a:t>People</a:t>
              </a:r>
              <a:r>
                <a:rPr lang="zh-CN" altLang="en-US" dirty="0">
                  <a:solidFill>
                    <a:schemeClr val="accent1">
                      <a:lumMod val="50000"/>
                    </a:schemeClr>
                  </a:solidFill>
                </a:rPr>
                <a:t> </a:t>
              </a:r>
              <a:r>
                <a:rPr lang="en-US" altLang="zh-CN" dirty="0">
                  <a:solidFill>
                    <a:schemeClr val="accent1">
                      <a:lumMod val="50000"/>
                    </a:schemeClr>
                  </a:solidFill>
                </a:rPr>
                <a:t>of</a:t>
              </a:r>
              <a:r>
                <a:rPr lang="zh-CN" altLang="en-US" dirty="0">
                  <a:solidFill>
                    <a:schemeClr val="accent1">
                      <a:lumMod val="50000"/>
                    </a:schemeClr>
                  </a:solidFill>
                </a:rPr>
                <a:t> </a:t>
              </a:r>
              <a:r>
                <a:rPr lang="en-US" altLang="zh-CN" dirty="0">
                  <a:solidFill>
                    <a:schemeClr val="accent1">
                      <a:lumMod val="50000"/>
                    </a:schemeClr>
                  </a:solidFill>
                </a:rPr>
                <a:t>European</a:t>
              </a:r>
              <a:r>
                <a:rPr lang="zh-CN" altLang="en-US" dirty="0">
                  <a:solidFill>
                    <a:schemeClr val="accent1">
                      <a:lumMod val="50000"/>
                    </a:schemeClr>
                  </a:solidFill>
                </a:rPr>
                <a:t> </a:t>
              </a:r>
              <a:r>
                <a:rPr lang="en-US" altLang="zh-CN" dirty="0">
                  <a:solidFill>
                    <a:schemeClr val="accent1">
                      <a:lumMod val="50000"/>
                    </a:schemeClr>
                  </a:solidFill>
                </a:rPr>
                <a:t>descent</a:t>
              </a:r>
              <a:r>
                <a:rPr lang="zh-CN" altLang="en-US" dirty="0">
                  <a:solidFill>
                    <a:schemeClr val="accent1">
                      <a:lumMod val="50000"/>
                    </a:schemeClr>
                  </a:solidFill>
                </a:rPr>
                <a:t> </a:t>
              </a:r>
              <a:r>
                <a:rPr lang="en-US" altLang="zh-CN" dirty="0">
                  <a:solidFill>
                    <a:schemeClr val="accent1">
                      <a:lumMod val="50000"/>
                    </a:schemeClr>
                  </a:solidFill>
                </a:rPr>
                <a:t>carry</a:t>
              </a:r>
              <a:r>
                <a:rPr lang="zh-CN" altLang="en-US" dirty="0">
                  <a:solidFill>
                    <a:schemeClr val="accent1">
                      <a:lumMod val="50000"/>
                    </a:schemeClr>
                  </a:solidFill>
                </a:rPr>
                <a:t> </a:t>
              </a:r>
              <a:r>
                <a:rPr lang="en-US" altLang="zh-CN" dirty="0">
                  <a:solidFill>
                    <a:schemeClr val="accent1">
                      <a:lumMod val="50000"/>
                    </a:schemeClr>
                  </a:solidFill>
                </a:rPr>
                <a:t>this</a:t>
              </a:r>
              <a:r>
                <a:rPr lang="zh-CN" altLang="en-US" dirty="0">
                  <a:solidFill>
                    <a:schemeClr val="accent1">
                      <a:lumMod val="50000"/>
                    </a:schemeClr>
                  </a:solidFill>
                </a:rPr>
                <a:t> </a:t>
              </a:r>
              <a:r>
                <a:rPr lang="en-US" altLang="zh-CN" dirty="0">
                  <a:solidFill>
                    <a:schemeClr val="accent1">
                      <a:lumMod val="50000"/>
                    </a:schemeClr>
                  </a:solidFill>
                </a:rPr>
                <a:t>variant</a:t>
              </a:r>
              <a:endParaRPr lang="en-US" dirty="0">
                <a:solidFill>
                  <a:schemeClr val="accent1">
                    <a:lumMod val="50000"/>
                  </a:schemeClr>
                </a:solidFill>
              </a:endParaRPr>
            </a:p>
          </p:txBody>
        </p:sp>
      </p:grpSp>
    </p:spTree>
    <p:extLst>
      <p:ext uri="{BB962C8B-B14F-4D97-AF65-F5344CB8AC3E}">
        <p14:creationId xmlns:p14="http://schemas.microsoft.com/office/powerpoint/2010/main" val="13584039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6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600" b="1" i="0" u="none" strike="noStrike" cap="none" normalizeH="0" baseline="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129577</TotalTime>
  <Words>1286</Words>
  <Application>Microsoft Macintosh PowerPoint</Application>
  <PresentationFormat>Letter Paper (8.5x11 in)</PresentationFormat>
  <Paragraphs>213</Paragraphs>
  <Slides>26</Slides>
  <Notes>12</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26</vt:i4>
      </vt:variant>
    </vt:vector>
  </HeadingPairs>
  <TitlesOfParts>
    <vt:vector size="38" baseType="lpstr">
      <vt:lpstr>ＭＳ Ｐゴシック</vt:lpstr>
      <vt:lpstr>Arial</vt:lpstr>
      <vt:lpstr>Courier New</vt:lpstr>
      <vt:lpstr>Helvetica</vt:lpstr>
      <vt:lpstr>Lucida Grande</vt:lpstr>
      <vt:lpstr>Symbol</vt:lpstr>
      <vt:lpstr>Basic-template-i0jhhsb-20160605</vt:lpstr>
      <vt:lpstr>Outline-Style-20160605</vt:lpstr>
      <vt:lpstr>Default Design</vt:lpstr>
      <vt:lpstr>1_Basic-template-i0jhhsb-20160605</vt:lpstr>
      <vt:lpstr>Image</vt:lpstr>
      <vt:lpstr>Equation</vt:lpstr>
      <vt:lpstr>BIOINFORMATICS Personal Genomes Intro.</vt:lpstr>
      <vt:lpstr>Personal Genomics  as an an organizing theme for this class</vt:lpstr>
      <vt:lpstr>Analyzing Carl Zimmer’s genome</vt:lpstr>
      <vt:lpstr>PowerPoint Presentation</vt:lpstr>
      <vt:lpstr>PowerPoint Presentation</vt:lpstr>
      <vt:lpstr>Genome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Variation</vt:lpstr>
      <vt:lpstr>PowerPoint Presentation</vt:lpstr>
      <vt:lpstr>PowerPoint Presentation</vt:lpstr>
      <vt:lpstr>PowerPoint Presentation</vt:lpstr>
      <vt:lpstr>Looking beyond the genome</vt:lpstr>
      <vt:lpstr>Integrating environmental factors, genetic background, and large scale datasets</vt:lpstr>
      <vt:lpstr>Expanding personalized medicine beyond the genome.</vt:lpstr>
      <vt:lpstr>Integrated personal omics profile (iPOP)</vt:lpstr>
      <vt:lpstr>Prioritizing variants by leveraging mutation databases</vt:lpstr>
      <vt:lpstr>Genomic information helps refine disease risk estimates</vt:lpstr>
      <vt:lpstr>Personal omics profiling time course</vt:lpstr>
      <vt:lpstr>Longitudinal medical data</vt:lpstr>
      <vt:lpstr>Precision medicine in the clinic</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2079</cp:revision>
  <cp:lastPrinted>2016-12-19T03:55:19Z</cp:lastPrinted>
  <dcterms:created xsi:type="dcterms:W3CDTF">2010-09-06T09:08:38Z</dcterms:created>
  <dcterms:modified xsi:type="dcterms:W3CDTF">2019-01-30T02:33:07Z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