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312" r:id="rId3"/>
    <p:sldId id="323" r:id="rId4"/>
    <p:sldId id="325" r:id="rId5"/>
    <p:sldId id="324" r:id="rId6"/>
    <p:sldId id="260" r:id="rId7"/>
    <p:sldId id="261" r:id="rId8"/>
    <p:sldId id="304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319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303" r:id="rId54"/>
    <p:sldId id="322" r:id="rId5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46F572C-48AC-48AE-8AB3-D82C7E1719E8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FE2631-BC59-410E-AAAE-6C8315F50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84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46DA709-0457-44BE-A09A-360ACB5B74FA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B77963A-7A3C-454E-8B2D-1720EBEE1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09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B0DDD-7998-49F5-B343-2BCBFECDB9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54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2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1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4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2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8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3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22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56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F012-9FEB-40DF-B2EC-8FF3E0036798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2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4F012-9FEB-40DF-B2EC-8FF3E0036798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44F70-5C69-426D-965A-A712D1C2D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2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vertabelo.co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cs.usfca.edu/~galles/visualization/BTree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12788"/>
            <a:ext cx="9144000" cy="2387600"/>
          </a:xfrm>
        </p:spPr>
        <p:txBody>
          <a:bodyPr>
            <a:normAutofit/>
          </a:bodyPr>
          <a:lstStyle/>
          <a:p>
            <a:r>
              <a:rPr lang="en-US"/>
              <a:t>Databases Biosciences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97263"/>
            <a:ext cx="9144000" cy="1655762"/>
          </a:xfrm>
        </p:spPr>
        <p:txBody>
          <a:bodyPr>
            <a:noAutofit/>
          </a:bodyPr>
          <a:lstStyle/>
          <a:p>
            <a:r>
              <a:rPr lang="en-US" sz="3200" dirty="0"/>
              <a:t>Kei Cheung, Ph.D.</a:t>
            </a:r>
          </a:p>
          <a:p>
            <a:r>
              <a:rPr lang="en-US" sz="3200" dirty="0"/>
              <a:t>Professor</a:t>
            </a:r>
          </a:p>
          <a:p>
            <a:r>
              <a:rPr lang="en-US" sz="3200" dirty="0"/>
              <a:t>Department of Emergency Medicine</a:t>
            </a:r>
          </a:p>
          <a:p>
            <a:r>
              <a:rPr lang="en-US" sz="3200" dirty="0"/>
              <a:t>Yale Center for Medical Informatics</a:t>
            </a: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948990" y="6381750"/>
            <a:ext cx="215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CBB 752 (1/16/2019)</a:t>
            </a:r>
          </a:p>
        </p:txBody>
      </p:sp>
    </p:spTree>
    <p:extLst>
      <p:ext uri="{BB962C8B-B14F-4D97-AF65-F5344CB8AC3E}">
        <p14:creationId xmlns:p14="http://schemas.microsoft.com/office/powerpoint/2010/main" val="1760087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Components of Relational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table (relation) represents some class of objects (e.g., patients, doctors, drugs, hospitals)</a:t>
            </a:r>
          </a:p>
          <a:p>
            <a:r>
              <a:rPr lang="en-US" dirty="0"/>
              <a:t>Each table consists of columns (attributes) and rows (tuples). </a:t>
            </a:r>
          </a:p>
          <a:p>
            <a:pPr lvl="1"/>
            <a:r>
              <a:rPr lang="en-US" dirty="0"/>
              <a:t>Each column represents some attribute of the object represented by the table (e.g., patient id, patient name)</a:t>
            </a:r>
          </a:p>
          <a:p>
            <a:pPr lvl="1"/>
            <a:r>
              <a:rPr lang="en-US" dirty="0"/>
              <a:t>Each row corresponds to an instance of the object represented by the table (e.g., each row in the Patient table represents a patient who has a specific patient id and name.)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59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3200"/>
            <a:ext cx="8229600" cy="1143000"/>
          </a:xfrm>
        </p:spPr>
        <p:txBody>
          <a:bodyPr/>
          <a:lstStyle/>
          <a:p>
            <a:r>
              <a:rPr lang="en-US" dirty="0"/>
              <a:t>How to organize data into tables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23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Primary key: Every table should have a primary key comprising a single or multiple columns that contain unique values. A primary key is the unique identifier of a table row (e.g., “sample id” is the primary key for the </a:t>
            </a:r>
            <a:r>
              <a:rPr lang="en-US" b="1" dirty="0"/>
              <a:t>Sample </a:t>
            </a:r>
            <a:r>
              <a:rPr lang="en-US" dirty="0"/>
              <a:t>table)</a:t>
            </a:r>
          </a:p>
          <a:p>
            <a:r>
              <a:rPr lang="en-US" dirty="0"/>
              <a:t>Foreign key: it is a key taken from a different table. For example, in the </a:t>
            </a:r>
            <a:r>
              <a:rPr lang="en-US" b="1" dirty="0"/>
              <a:t>Experiment </a:t>
            </a:r>
            <a:r>
              <a:rPr lang="en-US" dirty="0"/>
              <a:t>table, the “sample id” is the foreign key to the </a:t>
            </a:r>
            <a:r>
              <a:rPr lang="en-US" b="1" dirty="0"/>
              <a:t>Sample </a:t>
            </a:r>
            <a:r>
              <a:rPr lang="en-US" dirty="0"/>
              <a:t>table.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18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591737"/>
              </p:ext>
            </p:extLst>
          </p:nvPr>
        </p:nvGraphicFramePr>
        <p:xfrm>
          <a:off x="2438400" y="1828800"/>
          <a:ext cx="483654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9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6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u="sng" dirty="0">
                          <a:effectLst/>
                        </a:rPr>
                        <a:t>Student ID</a:t>
                      </a:r>
                      <a:endParaRPr lang="en-US" dirty="0"/>
                    </a:p>
                  </a:txBody>
                  <a:tcPr marL="22860" marR="22860" marT="22860" marB="2286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 marL="22860" marR="22860" marT="22860" marB="2286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 marL="22860" marR="22860" marT="22860" marB="2286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Major</a:t>
                      </a:r>
                    </a:p>
                  </a:txBody>
                  <a:tcPr marL="22860" marR="22860" marT="22860" marB="2286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401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Adam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Noida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Biology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402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Alex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Panipat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403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Stuart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Jammu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404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Adam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Noida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Physics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33600" y="381001"/>
            <a:ext cx="8012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Addition, Deletion and Modification Anomalies</a:t>
            </a:r>
          </a:p>
        </p:txBody>
      </p:sp>
    </p:spTree>
    <p:extLst>
      <p:ext uri="{BB962C8B-B14F-4D97-AF65-F5344CB8AC3E}">
        <p14:creationId xmlns:p14="http://schemas.microsoft.com/office/powerpoint/2010/main" val="392650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Normalization is a </a:t>
            </a:r>
            <a:r>
              <a:rPr lang="en-US" i="1" dirty="0"/>
              <a:t>process</a:t>
            </a:r>
            <a:r>
              <a:rPr lang="en-US" dirty="0"/>
              <a:t> in which we systematically organize columns and tables to eliminate anomalies due to data redundancy</a:t>
            </a:r>
          </a:p>
          <a:p>
            <a:r>
              <a:rPr lang="en-US" dirty="0"/>
              <a:t>It involves decomposing a (de-normalized) table into less redundant (smaller) tables without losing information</a:t>
            </a:r>
          </a:p>
          <a:p>
            <a:r>
              <a:rPr lang="en-US" dirty="0"/>
              <a:t>The objective is to isolate data so that additions, deletions, modifications of data can be made in just one table and then propagated to other tables using foreign keys.</a:t>
            </a:r>
          </a:p>
          <a:p>
            <a:r>
              <a:rPr lang="en-US" dirty="0"/>
              <a:t>Normalization is a trade-off between data redundancy and performance. </a:t>
            </a:r>
          </a:p>
          <a:p>
            <a:pPr lvl="1"/>
            <a:r>
              <a:rPr lang="en-US" dirty="0"/>
              <a:t>Normalizing a table reduces data redundancy but introduces the need for joins when all of the data is required for a report query.</a:t>
            </a:r>
          </a:p>
          <a:p>
            <a:r>
              <a:rPr lang="en-US" b="1" dirty="0"/>
              <a:t>Normal Form</a:t>
            </a:r>
            <a:r>
              <a:rPr lang="en-US" dirty="0"/>
              <a:t>: A set of tables free from a certain set of addition, deletion and modification anomalies.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90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Normal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First normal form (1NF)</a:t>
            </a:r>
          </a:p>
          <a:p>
            <a:r>
              <a:rPr lang="en-US" b="1" dirty="0"/>
              <a:t>Second normal form (2NF)</a:t>
            </a:r>
          </a:p>
          <a:p>
            <a:r>
              <a:rPr lang="en-US" b="1" dirty="0"/>
              <a:t>Third normal form (3NF)</a:t>
            </a:r>
          </a:p>
          <a:p>
            <a:r>
              <a:rPr lang="en-US" dirty="0"/>
              <a:t>Boyce-</a:t>
            </a:r>
            <a:r>
              <a:rPr lang="en-US" dirty="0" err="1"/>
              <a:t>Codd</a:t>
            </a:r>
            <a:r>
              <a:rPr lang="en-US" dirty="0"/>
              <a:t> normal form (BCNF)</a:t>
            </a:r>
          </a:p>
          <a:p>
            <a:r>
              <a:rPr lang="en-US" dirty="0"/>
              <a:t>Fourth normal form (4NF)</a:t>
            </a:r>
          </a:p>
          <a:p>
            <a:r>
              <a:rPr lang="en-US" dirty="0"/>
              <a:t>Fifth normal form (5NF)</a:t>
            </a:r>
          </a:p>
          <a:p>
            <a:r>
              <a:rPr lang="en-US" dirty="0"/>
              <a:t>Domain-Key normal form (DK/NF)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73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Normal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column value must be a single value only.</a:t>
            </a:r>
          </a:p>
          <a:p>
            <a:r>
              <a:rPr lang="en-US" dirty="0"/>
              <a:t>All values for a given column must be of the same data type.</a:t>
            </a:r>
          </a:p>
          <a:p>
            <a:r>
              <a:rPr lang="en-US" dirty="0"/>
              <a:t>Each column name must be unique.</a:t>
            </a:r>
          </a:p>
          <a:p>
            <a:r>
              <a:rPr lang="en-US" dirty="0"/>
              <a:t>The order of columns is insignificant</a:t>
            </a:r>
          </a:p>
          <a:p>
            <a:r>
              <a:rPr lang="en-US" dirty="0"/>
              <a:t>The order of the rows is insignificant</a:t>
            </a:r>
          </a:p>
          <a:p>
            <a:r>
              <a:rPr lang="en-US" dirty="0"/>
              <a:t>No two rows in a table can be identical.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24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Normal Form Example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574520"/>
              </p:ext>
            </p:extLst>
          </p:nvPr>
        </p:nvGraphicFramePr>
        <p:xfrm>
          <a:off x="1981200" y="1600200"/>
          <a:ext cx="493776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Major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Biology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Adam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Physics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Stuart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850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Normal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table is in second normal form (2NF) if it is in 1NF and if all of its non-key columns are dependent on all of the </a:t>
            </a:r>
            <a:r>
              <a:rPr lang="en-US" i="1" dirty="0"/>
              <a:t>key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A table is in second normal form if it is free from partial-key dependencies </a:t>
            </a:r>
          </a:p>
          <a:p>
            <a:r>
              <a:rPr lang="en-US" dirty="0"/>
              <a:t>Tables that have a single column for a key are automatically in 2NF. </a:t>
            </a:r>
          </a:p>
          <a:p>
            <a:pPr lvl="1"/>
            <a:r>
              <a:rPr lang="en-US" dirty="0"/>
              <a:t>This is one reason why we often use artificial identifiers (non-composite keys) as keys. </a:t>
            </a:r>
          </a:p>
          <a:p>
            <a:r>
              <a:rPr lang="en-US" dirty="0"/>
              <a:t>To achieve second normal form, we may need to split a table into multiple tables and match rows between tables using primary and foreign keys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91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284547"/>
              </p:ext>
            </p:extLst>
          </p:nvPr>
        </p:nvGraphicFramePr>
        <p:xfrm>
          <a:off x="1905000" y="1549400"/>
          <a:ext cx="54864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Student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Adam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Alex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Stuart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87794"/>
              </p:ext>
            </p:extLst>
          </p:nvPr>
        </p:nvGraphicFramePr>
        <p:xfrm>
          <a:off x="1886339" y="3576735"/>
          <a:ext cx="32918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7700930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Enroll_id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Major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Biology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Physics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Stuart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Normal Form Example</a:t>
            </a:r>
          </a:p>
        </p:txBody>
      </p:sp>
    </p:spTree>
    <p:extLst>
      <p:ext uri="{BB962C8B-B14F-4D97-AF65-F5344CB8AC3E}">
        <p14:creationId xmlns:p14="http://schemas.microsoft.com/office/powerpoint/2010/main" val="364780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Healthcare and life sciences data sources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88" y="1502602"/>
            <a:ext cx="7673617" cy="339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24526" y="5213684"/>
            <a:ext cx="78903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3Vs: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Volume – high-throughput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Variety – diverse data types, different formats, structured vs. unstructured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Velocity – data streaming</a:t>
            </a:r>
          </a:p>
        </p:txBody>
      </p:sp>
    </p:spTree>
    <p:extLst>
      <p:ext uri="{BB962C8B-B14F-4D97-AF65-F5344CB8AC3E}">
        <p14:creationId xmlns:p14="http://schemas.microsoft.com/office/powerpoint/2010/main" val="41384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Normal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590485"/>
            <a:ext cx="85344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Every non-primary key column must be dependent on primary key </a:t>
            </a:r>
          </a:p>
          <a:p>
            <a:r>
              <a:rPr lang="en-US" dirty="0"/>
              <a:t>There should not be the case that a non-primary key column is determined by another non-primary key (</a:t>
            </a:r>
            <a:r>
              <a:rPr lang="en-US" i="1" dirty="0"/>
              <a:t>transitive dependency)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Student (</a:t>
            </a:r>
            <a:r>
              <a:rPr lang="en-US" u="sng" dirty="0"/>
              <a:t>ID</a:t>
            </a:r>
            <a:r>
              <a:rPr lang="en-US" dirty="0"/>
              <a:t>, Name, DOB, City, State, Zip)</a:t>
            </a:r>
          </a:p>
          <a:p>
            <a:r>
              <a:rPr lang="en-US" i="1" dirty="0"/>
              <a:t>A table is in 3NF if the following are true:</a:t>
            </a:r>
          </a:p>
          <a:p>
            <a:pPr lvl="1"/>
            <a:r>
              <a:rPr lang="en-US" i="1" dirty="0"/>
              <a:t>it is in 2NF  </a:t>
            </a:r>
          </a:p>
          <a:p>
            <a:pPr lvl="1"/>
            <a:r>
              <a:rPr lang="en-US" i="1" dirty="0"/>
              <a:t>All transitive dependencies </a:t>
            </a:r>
            <a:r>
              <a:rPr lang="en-US" dirty="0" err="1"/>
              <a:t>areremoved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Student (</a:t>
            </a:r>
            <a:r>
              <a:rPr lang="en-US" u="sng" dirty="0"/>
              <a:t>ID</a:t>
            </a:r>
            <a:r>
              <a:rPr lang="en-US" dirty="0"/>
              <a:t>, Name, DOB, Zip)</a:t>
            </a:r>
          </a:p>
          <a:p>
            <a:pPr marL="0" indent="0">
              <a:buNone/>
            </a:pPr>
            <a:r>
              <a:rPr lang="en-US" dirty="0"/>
              <a:t>Address (</a:t>
            </a:r>
            <a:r>
              <a:rPr lang="en-US" u="sng" dirty="0"/>
              <a:t>Zip</a:t>
            </a:r>
            <a:r>
              <a:rPr lang="en-US" dirty="0"/>
              <a:t>, City, State)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93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735" y="2495938"/>
            <a:ext cx="8276253" cy="1143000"/>
          </a:xfrm>
        </p:spPr>
        <p:txBody>
          <a:bodyPr>
            <a:normAutofit/>
          </a:bodyPr>
          <a:lstStyle/>
          <a:p>
            <a:r>
              <a:rPr lang="en-US" dirty="0"/>
              <a:t>Entity Relationship Diagram (ERD)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92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 data model associated with a diagrammatic method (P. Chen 1976) used to conduct/view data modeling</a:t>
            </a:r>
          </a:p>
          <a:p>
            <a:r>
              <a:rPr lang="en-US" dirty="0"/>
              <a:t>It describes the attributes of and the relationship between entities (data objects)</a:t>
            </a:r>
          </a:p>
          <a:p>
            <a:r>
              <a:rPr lang="en-US" dirty="0"/>
              <a:t>DBA uses ERD to perform data modeling and explain the diagram to stakeholders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03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Components of ERD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Entity </a:t>
            </a:r>
            <a:r>
              <a:rPr lang="en-US" dirty="0"/>
              <a:t>represents a collection of objects in the real world (e.g., person, place, event)</a:t>
            </a:r>
          </a:p>
          <a:p>
            <a:r>
              <a:rPr lang="en-US" b="1" dirty="0"/>
              <a:t>Attribute</a:t>
            </a:r>
            <a:r>
              <a:rPr lang="en-US" dirty="0"/>
              <a:t> is a named property or characteristic of an entity</a:t>
            </a:r>
          </a:p>
          <a:p>
            <a:r>
              <a:rPr lang="en-US" b="1" dirty="0"/>
              <a:t>Relationship</a:t>
            </a:r>
            <a:r>
              <a:rPr lang="en-US" dirty="0"/>
              <a:t> is an association between the instances of one or more entities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3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Relationship Cardinality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expresses the minimum and maximum number of occurrences of one entity for a single occurrence of the other</a:t>
            </a:r>
          </a:p>
          <a:p>
            <a:pPr lvl="1"/>
            <a:r>
              <a:rPr lang="en-US" dirty="0"/>
              <a:t>One-to-One (1:1)</a:t>
            </a:r>
          </a:p>
          <a:p>
            <a:pPr lvl="1"/>
            <a:r>
              <a:rPr lang="en-US" dirty="0"/>
              <a:t>One-to-Many (1:N)</a:t>
            </a:r>
          </a:p>
          <a:p>
            <a:pPr lvl="1"/>
            <a:r>
              <a:rPr lang="en-US" dirty="0"/>
              <a:t>Many-to-Many (M:N)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984269" y="404785"/>
            <a:ext cx="6400800" cy="5984816"/>
            <a:chOff x="1524000" y="844753"/>
            <a:chExt cx="6400800" cy="5984816"/>
          </a:xfrm>
        </p:grpSpPr>
        <p:pic>
          <p:nvPicPr>
            <p:cNvPr id="1026" name="Picture 2" descr="http://www.siue.edu/%7Edbock/cmis450/sqlnotes1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844753"/>
              <a:ext cx="6400800" cy="5984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362200" y="1014351"/>
              <a:ext cx="4191000" cy="738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65477"/>
            <a:ext cx="8229600" cy="1143000"/>
          </a:xfrm>
        </p:spPr>
        <p:txBody>
          <a:bodyPr/>
          <a:lstStyle/>
          <a:p>
            <a:r>
              <a:rPr lang="en-US" dirty="0"/>
              <a:t>Example ERD (Hospital Database)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52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Vertabelo</a:t>
            </a:r>
            <a:r>
              <a:rPr lang="en-US" dirty="0"/>
              <a:t> (</a:t>
            </a:r>
            <a:r>
              <a:rPr lang="en-US" dirty="0">
                <a:hlinkClick r:id="rId2"/>
              </a:rPr>
              <a:t>https://www.vertabelo.com/)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8997" b="8997"/>
          <a:stretch>
            <a:fillRect/>
          </a:stretch>
        </p:blipFill>
        <p:spPr>
          <a:xfrm>
            <a:off x="838200" y="1825625"/>
            <a:ext cx="10041292" cy="4155070"/>
          </a:xfrm>
        </p:spPr>
      </p:pic>
    </p:spTree>
    <p:extLst>
      <p:ext uri="{BB962C8B-B14F-4D97-AF65-F5344CB8AC3E}">
        <p14:creationId xmlns:p14="http://schemas.microsoft.com/office/powerpoint/2010/main" val="1874757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1A7C4-87D5-4481-A7C4-DC95D8D1C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AA13B-F2CE-457D-A24F-33DA0013E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 data structure that is added to a file to provide faster access to the data (search)</a:t>
            </a:r>
          </a:p>
          <a:p>
            <a:r>
              <a:rPr lang="en-US" dirty="0"/>
              <a:t>It reduces the number of block that the DBMS has to check</a:t>
            </a:r>
          </a:p>
        </p:txBody>
      </p:sp>
    </p:spTree>
    <p:extLst>
      <p:ext uri="{BB962C8B-B14F-4D97-AF65-F5344CB8AC3E}">
        <p14:creationId xmlns:p14="http://schemas.microsoft.com/office/powerpoint/2010/main" val="3992604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E6F33-5306-4BE9-AC8B-FE3D69F80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data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4327A-D86D-4C02-8340-ED00D260B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contains a search key and a pointer</a:t>
            </a:r>
          </a:p>
          <a:p>
            <a:r>
              <a:rPr lang="en-US" dirty="0"/>
              <a:t>Search key – an attribute or set of attributes that is used to look up the records in a file</a:t>
            </a:r>
          </a:p>
          <a:p>
            <a:r>
              <a:rPr lang="en-US" dirty="0"/>
              <a:t>Pointer – contains the address of where the data is stored in memory.</a:t>
            </a:r>
          </a:p>
          <a:p>
            <a:r>
              <a:rPr lang="en-US" dirty="0"/>
              <a:t>It can be compared to the card catalog system used in the libraries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196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FA595-F7A1-4233-BDBE-CC75F786F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 of indices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FE1A7-62AE-4963-8A96-7912EB7B5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Ordered index (primary index or clustering index) – which is used to access data sorted by order of values</a:t>
            </a:r>
          </a:p>
          <a:p>
            <a:r>
              <a:rPr lang="en-US" dirty="0"/>
              <a:t>Hash index (secondary index or non-clustering index) – used to access data that is distributed uniformly across a range of buckets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798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3C3C5-21B0-46F0-BAEA-5F6E87A6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CCDC02-7332-4FB7-8F71-0246764DA5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015" y="365125"/>
            <a:ext cx="8364959" cy="535321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C33AF2-FC36-47D3-B879-B89703E22FA8}"/>
              </a:ext>
            </a:extLst>
          </p:cNvPr>
          <p:cNvSpPr txBox="1"/>
          <p:nvPr/>
        </p:nvSpPr>
        <p:spPr>
          <a:xfrm>
            <a:off x="6597399" y="4343810"/>
            <a:ext cx="144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DBs per year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441787-CA9A-4277-8480-2EF83DDA58B6}"/>
              </a:ext>
            </a:extLst>
          </p:cNvPr>
          <p:cNvSpPr txBox="1"/>
          <p:nvPr/>
        </p:nvSpPr>
        <p:spPr>
          <a:xfrm>
            <a:off x="5919373" y="1827715"/>
            <a:ext cx="1069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Total DBs</a:t>
            </a:r>
          </a:p>
        </p:txBody>
      </p:sp>
    </p:spTree>
    <p:extLst>
      <p:ext uri="{BB962C8B-B14F-4D97-AF65-F5344CB8AC3E}">
        <p14:creationId xmlns:p14="http://schemas.microsoft.com/office/powerpoint/2010/main" val="1218274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12676-2533-493D-84A7-D112FAF9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Ordered index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E3D0ED-8DF1-4E18-919A-B91774D6A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653" y="551295"/>
            <a:ext cx="486727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149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C464F-C200-4BA2-B431-09A70F632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index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DA42F-155B-47BC-B000-5A221D922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540" y="1785504"/>
            <a:ext cx="8098682" cy="437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317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80CB-E0B6-4920-814D-CAE792671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choose indexing technique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BCB1C-B510-48AB-ADB0-D41E12F06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Five Factors involved when choosing the indexing technique: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access type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access time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insertion time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deletion time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space overhead</a:t>
            </a:r>
          </a:p>
        </p:txBody>
      </p:sp>
    </p:spTree>
    <p:extLst>
      <p:ext uri="{BB962C8B-B14F-4D97-AF65-F5344CB8AC3E}">
        <p14:creationId xmlns:p14="http://schemas.microsoft.com/office/powerpoint/2010/main" val="24150736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F0E26-8923-446A-A73B-6684D49EB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B9F63-A3C7-4F38-8D69-3E1F88E5B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 tree of order m:</a:t>
            </a:r>
          </a:p>
          <a:p>
            <a:pPr lvl="1"/>
            <a:r>
              <a:rPr lang="en-US" dirty="0"/>
              <a:t>Every node has at most m children</a:t>
            </a:r>
          </a:p>
          <a:p>
            <a:pPr lvl="1"/>
            <a:r>
              <a:rPr lang="en-US" dirty="0"/>
              <a:t>A non-leaf node with k children contains k-1 keys</a:t>
            </a:r>
          </a:p>
          <a:p>
            <a:pPr lvl="1"/>
            <a:r>
              <a:rPr lang="en-US" dirty="0"/>
              <a:t>The root has at least two children if it is not a leaf node</a:t>
            </a:r>
          </a:p>
          <a:p>
            <a:pPr lvl="1"/>
            <a:r>
              <a:rPr lang="en-US" dirty="0"/>
              <a:t>Every non-leaf node (except root) has at least m/2 children</a:t>
            </a:r>
          </a:p>
          <a:p>
            <a:pPr lvl="1"/>
            <a:r>
              <a:rPr lang="en-US" dirty="0"/>
              <a:t>All leaves appear in the same level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833398-7525-4590-BCA0-F237A4D03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253" y="4440004"/>
            <a:ext cx="6783965" cy="187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312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5D83C-DA6E-4F72-B526-B4E98610C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 tree: what is the order of the B tree below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799DA4-4B44-4525-87D1-718ABD8C794B}"/>
              </a:ext>
            </a:extLst>
          </p:cNvPr>
          <p:cNvSpPr txBox="1"/>
          <p:nvPr/>
        </p:nvSpPr>
        <p:spPr>
          <a:xfrm>
            <a:off x="1145309" y="4793673"/>
            <a:ext cx="7559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tree visualization: </a:t>
            </a:r>
            <a:r>
              <a:rPr lang="en-US" dirty="0">
                <a:hlinkClick r:id="rId2"/>
              </a:rPr>
              <a:t>https://www.cs.usfca.edu/~galles/visualization/BTree.html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4D82F7-85AE-4446-8E4E-3EBCF4E9A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428" y="1883930"/>
            <a:ext cx="709612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919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On-Line Transaction Processing (OLTP)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501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OLTP?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It is a class of information systems (e.g., databases) that facilitate and manage transaction-oriented applications, typically for data entry and retrieval transactions</a:t>
            </a:r>
          </a:p>
          <a:p>
            <a:r>
              <a:rPr lang="en-US" dirty="0"/>
              <a:t>A database that is based on a normalized relational model is considered an OLTP application. It supports the following transactions:</a:t>
            </a:r>
          </a:p>
          <a:p>
            <a:pPr lvl="1"/>
            <a:r>
              <a:rPr lang="en-US" dirty="0"/>
              <a:t>Insert new rows</a:t>
            </a:r>
          </a:p>
          <a:p>
            <a:pPr lvl="1"/>
            <a:r>
              <a:rPr lang="en-US" dirty="0"/>
              <a:t>Update existing rows</a:t>
            </a:r>
          </a:p>
          <a:p>
            <a:pPr lvl="1"/>
            <a:r>
              <a:rPr lang="en-US" dirty="0"/>
              <a:t>Delete rows</a:t>
            </a:r>
          </a:p>
          <a:p>
            <a:pPr lvl="1"/>
            <a:r>
              <a:rPr lang="en-US" dirty="0"/>
              <a:t>Select rows</a:t>
            </a:r>
          </a:p>
          <a:p>
            <a:r>
              <a:rPr lang="en-US" dirty="0"/>
              <a:t>A database transaction must be atomic, consistent, isolated and durable (ACID)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825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Query Language (SQL)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 standard programming language for creating (CREATE) relational databases and tables as well as retrieving (SELECT), adding (INSERT), deleting (DELETE) and updating (UPDATE) data in a relational database</a:t>
            </a:r>
          </a:p>
          <a:p>
            <a:r>
              <a:rPr lang="en-US" dirty="0"/>
              <a:t>It is compliant with ANSI and ISO standards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363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8991600" cy="1173162"/>
          </a:xfrm>
        </p:spPr>
        <p:txBody>
          <a:bodyPr>
            <a:normAutofit fontScale="90000"/>
          </a:bodyPr>
          <a:lstStyle/>
          <a:p>
            <a:r>
              <a:rPr lang="en-US" dirty="0"/>
              <a:t>SQL Statement (CREATE DATABASE/TABLE)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CREATE DATABASE </a:t>
            </a:r>
            <a:r>
              <a:rPr lang="en-US" dirty="0" err="1"/>
              <a:t>Patient_DB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CREATE TABLE </a:t>
            </a:r>
            <a:r>
              <a:rPr lang="en-US" dirty="0" err="1"/>
              <a:t>Patient_DB.Patient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</a:t>
            </a:r>
          </a:p>
          <a:p>
            <a:pPr marL="0" indent="0">
              <a:buNone/>
            </a:pPr>
            <a:r>
              <a:rPr lang="en-US" dirty="0"/>
              <a:t>	ID </a:t>
            </a:r>
            <a:r>
              <a:rPr lang="en-US" dirty="0" err="1"/>
              <a:t>int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	Name </a:t>
            </a:r>
            <a:r>
              <a:rPr lang="en-US" dirty="0" err="1"/>
              <a:t>varchar</a:t>
            </a:r>
            <a:r>
              <a:rPr lang="en-US" dirty="0"/>
              <a:t> (50),</a:t>
            </a:r>
          </a:p>
          <a:p>
            <a:pPr marL="0" indent="0">
              <a:buNone/>
            </a:pPr>
            <a:r>
              <a:rPr lang="en-US" dirty="0"/>
              <a:t>	Address </a:t>
            </a:r>
            <a:r>
              <a:rPr lang="en-US" dirty="0" err="1"/>
              <a:t>varchar</a:t>
            </a:r>
            <a:r>
              <a:rPr lang="en-US" dirty="0"/>
              <a:t> (250),</a:t>
            </a:r>
          </a:p>
          <a:p>
            <a:pPr marL="0" indent="0">
              <a:buNone/>
            </a:pPr>
            <a:r>
              <a:rPr lang="en-US" dirty="0"/>
              <a:t>	Age </a:t>
            </a:r>
            <a:r>
              <a:rPr lang="en-US" dirty="0" err="1"/>
              <a:t>smallint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Sex </a:t>
            </a:r>
            <a:r>
              <a:rPr lang="en-US" dirty="0" err="1"/>
              <a:t>varchar</a:t>
            </a:r>
            <a:r>
              <a:rPr lang="en-US" dirty="0"/>
              <a:t> (2)</a:t>
            </a:r>
          </a:p>
          <a:p>
            <a:pPr marL="0" indent="0">
              <a:buNone/>
            </a:pPr>
            <a:r>
              <a:rPr lang="en-US" dirty="0"/>
              <a:t>);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202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INSERT INTO </a:t>
            </a:r>
            <a:r>
              <a:rPr lang="en-US" dirty="0" err="1"/>
              <a:t>Patient_DB.Patient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(ID, Name, Address, Age, Sex)</a:t>
            </a:r>
          </a:p>
          <a:p>
            <a:pPr marL="0" indent="0">
              <a:buNone/>
            </a:pPr>
            <a:r>
              <a:rPr lang="en-US" dirty="0"/>
              <a:t>VALUES (1, ‘John Doe’, ‘XYZ’, 40, ‘M’)</a:t>
            </a:r>
          </a:p>
          <a:p>
            <a:pPr marL="0" indent="0">
              <a:buNone/>
            </a:pPr>
            <a:r>
              <a:rPr lang="en-US" dirty="0"/>
              <a:t>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438400" y="41148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John Doe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Jane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Mary Queen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PQSRT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Mike Lee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DWQER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718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3AF3D-593B-4B15-9417-99F355AC1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80E4D-D72C-44DD-8149-5F77A332B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7D4C18-66B4-44E2-9F44-747BCCC7C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212" y="72190"/>
            <a:ext cx="5356525" cy="656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426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UPDATE </a:t>
            </a:r>
            <a:r>
              <a:rPr lang="en-US" dirty="0" err="1"/>
              <a:t>Patient_DB.Patient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SET AGE=41</a:t>
            </a:r>
          </a:p>
          <a:p>
            <a:pPr marL="0" indent="0">
              <a:buNone/>
            </a:pPr>
            <a:r>
              <a:rPr lang="en-US" dirty="0"/>
              <a:t>WHERE ID=1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743200" y="37338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John Doe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Jane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Mary Queen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PQSRT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Mike Lee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DWQER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40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00800" y="4114800"/>
            <a:ext cx="533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468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DELETE </a:t>
            </a:r>
            <a:r>
              <a:rPr lang="en-US" dirty="0" err="1"/>
              <a:t>Patient_DB.Patient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WHERE Name=‘Mike Lee’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743200" y="37338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John Doe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Jane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Mary Queen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PQSRT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SELECT ID, Name, Age, Sex</a:t>
            </a:r>
          </a:p>
          <a:p>
            <a:pPr marL="0" indent="0">
              <a:buNone/>
            </a:pPr>
            <a:r>
              <a:rPr lang="en-US" dirty="0"/>
              <a:t>FROM </a:t>
            </a:r>
            <a:r>
              <a:rPr lang="en-US" dirty="0" err="1"/>
              <a:t>Patient_DB.Patient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WHERE Age&gt;=40</a:t>
            </a:r>
          </a:p>
          <a:p>
            <a:pPr marL="0" indent="0">
              <a:buNone/>
            </a:pPr>
            <a:r>
              <a:rPr lang="en-US" dirty="0"/>
              <a:t>ORDER BY Age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743200" y="37338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John Doe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Jane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Mary Queen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PQSRT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Mike Lee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DWQER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590801" y="4114800"/>
            <a:ext cx="6400801" cy="1473200"/>
            <a:chOff x="1066800" y="4114800"/>
            <a:chExt cx="6400801" cy="1473200"/>
          </a:xfrm>
        </p:grpSpPr>
        <p:grpSp>
          <p:nvGrpSpPr>
            <p:cNvPr id="7" name="Group 6"/>
            <p:cNvGrpSpPr/>
            <p:nvPr/>
          </p:nvGrpSpPr>
          <p:grpSpPr>
            <a:xfrm>
              <a:off x="1066800" y="4114800"/>
              <a:ext cx="6400800" cy="1473200"/>
              <a:chOff x="1066800" y="4114800"/>
              <a:chExt cx="6400800" cy="14732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066800" y="4114800"/>
                <a:ext cx="6400800" cy="3810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066800" y="5207000"/>
                <a:ext cx="6400800" cy="3810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066801" y="4800600"/>
              <a:ext cx="6400800" cy="34834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0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Statement (Aggregation)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SELECT Sex, </a:t>
            </a:r>
            <a:r>
              <a:rPr lang="en-US" dirty="0" err="1"/>
              <a:t>avg</a:t>
            </a:r>
            <a:r>
              <a:rPr lang="en-US" dirty="0"/>
              <a:t>(Age) 			</a:t>
            </a:r>
            <a:endParaRPr lang="en-US" sz="2000" dirty="0"/>
          </a:p>
          <a:p>
            <a:pPr marL="0" indent="0">
              <a:buNone/>
            </a:pPr>
            <a:r>
              <a:rPr lang="en-US" dirty="0"/>
              <a:t>FROM </a:t>
            </a:r>
            <a:r>
              <a:rPr lang="en-US" dirty="0" err="1"/>
              <a:t>Patient_DB.Patient</a:t>
            </a:r>
            <a:r>
              <a:rPr lang="en-US" dirty="0"/>
              <a:t>			</a:t>
            </a:r>
            <a:endParaRPr lang="en-US" sz="2000" dirty="0"/>
          </a:p>
          <a:p>
            <a:pPr marL="0" indent="0">
              <a:buNone/>
            </a:pPr>
            <a:r>
              <a:rPr lang="en-US" dirty="0"/>
              <a:t>GROUP BY SEX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743200" y="37338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John Doe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Jane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Mary Queen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PQSRT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Mike Lee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DWQER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772400" y="1905000"/>
            <a:ext cx="1600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Results: M 50</a:t>
            </a:r>
          </a:p>
          <a:p>
            <a:pPr algn="ctr"/>
            <a:r>
              <a:rPr lang="en-US" dirty="0"/>
              <a:t>               F   40</a:t>
            </a:r>
          </a:p>
        </p:txBody>
      </p:sp>
    </p:spTree>
    <p:extLst>
      <p:ext uri="{BB962C8B-B14F-4D97-AF65-F5344CB8AC3E}">
        <p14:creationId xmlns:p14="http://schemas.microsoft.com/office/powerpoint/2010/main" val="266957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392" y="23660"/>
            <a:ext cx="8229600" cy="1143000"/>
          </a:xfrm>
        </p:spPr>
        <p:txBody>
          <a:bodyPr/>
          <a:lstStyle/>
          <a:p>
            <a:r>
              <a:rPr lang="en-US" dirty="0"/>
              <a:t>SELECT Statement (JOIN)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4422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SELECT A.*, </a:t>
            </a:r>
            <a:r>
              <a:rPr lang="en-US" sz="2400" dirty="0" err="1"/>
              <a:t>B.Report_Text</a:t>
            </a:r>
            <a:r>
              <a:rPr lang="en-US" sz="2400" dirty="0"/>
              <a:t>			</a:t>
            </a:r>
          </a:p>
          <a:p>
            <a:pPr marL="0" indent="0">
              <a:buNone/>
            </a:pPr>
            <a:r>
              <a:rPr lang="en-US" sz="2400" dirty="0"/>
              <a:t>FROM </a:t>
            </a:r>
            <a:r>
              <a:rPr lang="en-US" sz="2400" dirty="0" err="1"/>
              <a:t>Patient_DB.Patient</a:t>
            </a:r>
            <a:r>
              <a:rPr lang="en-US" sz="2400" dirty="0"/>
              <a:t> AS A</a:t>
            </a:r>
          </a:p>
          <a:p>
            <a:pPr marL="0" indent="0">
              <a:buNone/>
            </a:pPr>
            <a:r>
              <a:rPr lang="en-US" sz="2400" dirty="0"/>
              <a:t>INNER JOIN </a:t>
            </a:r>
            <a:r>
              <a:rPr lang="en-US" sz="2400" dirty="0" err="1"/>
              <a:t>Patient_DB.LabTest</a:t>
            </a:r>
            <a:r>
              <a:rPr lang="en-US" sz="2400" dirty="0"/>
              <a:t>. AS B </a:t>
            </a:r>
          </a:p>
          <a:p>
            <a:pPr marL="0" indent="0">
              <a:buNone/>
            </a:pPr>
            <a:r>
              <a:rPr lang="en-US" sz="2400" dirty="0"/>
              <a:t>ON A.ID = </a:t>
            </a:r>
            <a:r>
              <a:rPr lang="en-US" sz="2400" dirty="0" err="1"/>
              <a:t>B.Patient_ID</a:t>
            </a:r>
            <a:r>
              <a:rPr lang="en-US" sz="2400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743201" y="2872311"/>
          <a:ext cx="5867399" cy="2033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5921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921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John Doe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921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Jane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361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Mary Queen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PQSRT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921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Mike Lee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DWQER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743200" y="5185240"/>
          <a:ext cx="5181600" cy="1205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2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1835">
                <a:tc>
                  <a:txBody>
                    <a:bodyPr/>
                    <a:lstStyle/>
                    <a:p>
                      <a:r>
                        <a:rPr lang="en-US" dirty="0" err="1"/>
                        <a:t>Patient_ID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Report_Text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835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835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4" name="Straight Connector 13"/>
          <p:cNvCxnSpPr/>
          <p:nvPr/>
        </p:nvCxnSpPr>
        <p:spPr>
          <a:xfrm flipH="1">
            <a:off x="2133600" y="53340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133600" y="3124200"/>
            <a:ext cx="0" cy="2209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133600" y="3124200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2196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SQL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TRUNCATE TABLE</a:t>
            </a:r>
          </a:p>
          <a:p>
            <a:r>
              <a:rPr lang="en-US" dirty="0"/>
              <a:t>DROP TABLE</a:t>
            </a:r>
          </a:p>
          <a:p>
            <a:r>
              <a:rPr lang="en-US" dirty="0"/>
              <a:t>CREATE VIEW</a:t>
            </a:r>
          </a:p>
          <a:p>
            <a:r>
              <a:rPr lang="en-US" dirty="0"/>
              <a:t>CREATE INDEX (boost query </a:t>
            </a:r>
            <a:r>
              <a:rPr lang="en-US" dirty="0" err="1"/>
              <a:t>performace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Full-Text index (e.g., part of MS </a:t>
            </a:r>
            <a:r>
              <a:rPr lang="en-US" dirty="0" err="1"/>
              <a:t>SQLServer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524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From OLTP to OLAP (On-Line Analytical Processing)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602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OLAP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OLTP databases are tuned to small/medium size of data with relatively simple queries</a:t>
            </a:r>
          </a:p>
          <a:p>
            <a:r>
              <a:rPr lang="en-US" dirty="0"/>
              <a:t>Some applications use fewer but more time-consuming analytic queries</a:t>
            </a:r>
          </a:p>
          <a:p>
            <a:r>
              <a:rPr lang="en-US" dirty="0"/>
              <a:t>New architectures (data warehouses) have been developed to handle such analytic queries efficiently (De-normalization)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583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OLAP Example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/>
            <a:r>
              <a:rPr lang="en-US" sz="3200" dirty="0"/>
              <a:t>Amazon analyzes purchases by its customers to identify products of likely interest to customers</a:t>
            </a:r>
          </a:p>
          <a:p>
            <a:r>
              <a:rPr lang="en-US" sz="3200" dirty="0"/>
              <a:t>Analysts at Wal-Mart look for merchandise items with increasing sales in some region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741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Warehouse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common form of database integration</a:t>
            </a:r>
          </a:p>
          <a:p>
            <a:pPr lvl="1"/>
            <a:r>
              <a:rPr lang="en-US" dirty="0"/>
              <a:t>Copy source databases into a single database (data warehouse)</a:t>
            </a:r>
          </a:p>
          <a:p>
            <a:pPr lvl="1"/>
            <a:r>
              <a:rPr lang="en-US" dirty="0"/>
              <a:t>Update the data warehouse periodically (in batch mode)</a:t>
            </a:r>
          </a:p>
          <a:p>
            <a:pPr lvl="1"/>
            <a:r>
              <a:rPr lang="en-US" dirty="0"/>
              <a:t>Support analytic queries using a dimensional data model (vs. a normalized entity-relationship model)</a:t>
            </a:r>
          </a:p>
          <a:p>
            <a:r>
              <a:rPr lang="en-US" dirty="0"/>
              <a:t>Example: VA CDW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08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6E00F-A3FA-48A4-85CE-4CF340E13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00B9EA-64F0-490B-B02A-07BA6FB76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47" y="365125"/>
            <a:ext cx="11774905" cy="559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902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dirty="0"/>
              <a:t>Star Schema</a:t>
            </a:r>
          </a:p>
        </p:txBody>
      </p:sp>
      <p:sp>
        <p:nvSpPr>
          <p:cNvPr id="3" name="Rectangle 2"/>
          <p:cNvSpPr/>
          <p:nvPr/>
        </p:nvSpPr>
        <p:spPr>
          <a:xfrm>
            <a:off x="5410200" y="3200400"/>
            <a:ext cx="1524000" cy="1600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Fact table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5200" y="1295400"/>
            <a:ext cx="1295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Dimension table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7600" y="5078186"/>
            <a:ext cx="1295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Dimension table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0" y="5078186"/>
            <a:ext cx="1295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Dimension table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391400" y="1295400"/>
            <a:ext cx="1295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Dimension table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4800600" y="2667000"/>
            <a:ext cx="6096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934200" y="2667000"/>
            <a:ext cx="4572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34200" y="4800600"/>
            <a:ext cx="685800" cy="277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953000" y="4800600"/>
            <a:ext cx="457200" cy="277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708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Schema Example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276600" y="3810000"/>
            <a:ext cx="4114800" cy="533400"/>
            <a:chOff x="2743200" y="5257800"/>
            <a:chExt cx="4114800" cy="533400"/>
          </a:xfrm>
          <a:solidFill>
            <a:srgbClr val="FFC000"/>
          </a:solidFill>
        </p:grpSpPr>
        <p:sp>
          <p:nvSpPr>
            <p:cNvPr id="4" name="Rectangle 3"/>
            <p:cNvSpPr/>
            <p:nvPr/>
          </p:nvSpPr>
          <p:spPr>
            <a:xfrm>
              <a:off x="2743200" y="5257800"/>
              <a:ext cx="914400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Patient ID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724400" y="5257800"/>
              <a:ext cx="914400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Clinic ID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657600" y="5257800"/>
              <a:ext cx="1066800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Provider ID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638800" y="5257800"/>
              <a:ext cx="1219200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Procedure ID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7391400" y="3810000"/>
            <a:ext cx="7620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Date</a:t>
            </a:r>
          </a:p>
        </p:txBody>
      </p:sp>
      <p:sp>
        <p:nvSpPr>
          <p:cNvPr id="12" name="Left Brace 11"/>
          <p:cNvSpPr/>
          <p:nvPr/>
        </p:nvSpPr>
        <p:spPr>
          <a:xfrm rot="5400000">
            <a:off x="4980214" y="1932215"/>
            <a:ext cx="381000" cy="306977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153400" y="3810000"/>
            <a:ext cx="15240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3401" y="2907267"/>
            <a:ext cx="2175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Dimension Attributes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13172" y="2918152"/>
            <a:ext cx="2222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Dependent Attributes</a:t>
            </a:r>
          </a:p>
        </p:txBody>
      </p:sp>
      <p:sp>
        <p:nvSpPr>
          <p:cNvPr id="16" name="Left Brace 15"/>
          <p:cNvSpPr/>
          <p:nvPr/>
        </p:nvSpPr>
        <p:spPr>
          <a:xfrm rot="5400000">
            <a:off x="8334066" y="2471057"/>
            <a:ext cx="381001" cy="19703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149929" y="1989520"/>
            <a:ext cx="3227614" cy="540090"/>
            <a:chOff x="1006929" y="1956863"/>
            <a:chExt cx="3227614" cy="540090"/>
          </a:xfrm>
        </p:grpSpPr>
        <p:sp>
          <p:nvSpPr>
            <p:cNvPr id="17" name="Rectangle 16"/>
            <p:cNvSpPr/>
            <p:nvPr/>
          </p:nvSpPr>
          <p:spPr>
            <a:xfrm>
              <a:off x="1006929" y="196355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ID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0" y="195686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667000" y="195686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96343" y="1961524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721929" y="5418520"/>
            <a:ext cx="3227614" cy="540090"/>
            <a:chOff x="1006929" y="1956863"/>
            <a:chExt cx="3227614" cy="540090"/>
          </a:xfrm>
        </p:grpSpPr>
        <p:sp>
          <p:nvSpPr>
            <p:cNvPr id="23" name="Rectangle 22"/>
            <p:cNvSpPr/>
            <p:nvPr/>
          </p:nvSpPr>
          <p:spPr>
            <a:xfrm>
              <a:off x="1006929" y="196355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ID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28800" y="195686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667000" y="195686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396343" y="1961524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193471" y="5407634"/>
            <a:ext cx="3227614" cy="540090"/>
            <a:chOff x="1006929" y="1956863"/>
            <a:chExt cx="3227614" cy="540090"/>
          </a:xfrm>
        </p:grpSpPr>
        <p:sp>
          <p:nvSpPr>
            <p:cNvPr id="28" name="Rectangle 27"/>
            <p:cNvSpPr/>
            <p:nvPr/>
          </p:nvSpPr>
          <p:spPr>
            <a:xfrm>
              <a:off x="1006929" y="196355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ID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28800" y="195686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667000" y="195686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396343" y="1961524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558643" y="1989053"/>
            <a:ext cx="3227614" cy="540090"/>
            <a:chOff x="1006929" y="1956863"/>
            <a:chExt cx="3227614" cy="540090"/>
          </a:xfrm>
        </p:grpSpPr>
        <p:sp>
          <p:nvSpPr>
            <p:cNvPr id="33" name="Rectangle 32"/>
            <p:cNvSpPr/>
            <p:nvPr/>
          </p:nvSpPr>
          <p:spPr>
            <a:xfrm>
              <a:off x="1006929" y="196355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ID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828800" y="195686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667000" y="1956863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396343" y="1961524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166565" y="1611006"/>
            <a:ext cx="938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Patients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596925" y="1588196"/>
            <a:ext cx="106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Providers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28917" y="6096000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Clinics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861639" y="6062952"/>
            <a:ext cx="1240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Procedures</a:t>
            </a:r>
          </a:p>
        </p:txBody>
      </p:sp>
      <p:cxnSp>
        <p:nvCxnSpPr>
          <p:cNvPr id="42" name="Straight Connector 41"/>
          <p:cNvCxnSpPr>
            <a:stCxn id="17" idx="2"/>
          </p:cNvCxnSpPr>
          <p:nvPr/>
        </p:nvCxnSpPr>
        <p:spPr>
          <a:xfrm>
            <a:off x="2569030" y="2529610"/>
            <a:ext cx="865413" cy="1280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3" idx="2"/>
          </p:cNvCxnSpPr>
          <p:nvPr/>
        </p:nvCxnSpPr>
        <p:spPr>
          <a:xfrm flipH="1">
            <a:off x="4918589" y="2529144"/>
            <a:ext cx="2059155" cy="1280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7004956" y="4343400"/>
            <a:ext cx="0" cy="1064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8" idx="0"/>
            <a:endCxn id="7" idx="2"/>
          </p:cNvCxnSpPr>
          <p:nvPr/>
        </p:nvCxnSpPr>
        <p:spPr>
          <a:xfrm flipV="1">
            <a:off x="2612572" y="4343400"/>
            <a:ext cx="3102429" cy="1070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138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 numbers of patient visits across different clinics for a given year</a:t>
            </a:r>
          </a:p>
          <a:p>
            <a:r>
              <a:rPr lang="en-US" dirty="0"/>
              <a:t>Which are the top 10 most performed procedures among all clinics from 2010 to 2014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566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Beyond 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NoSQL (graph databases like NEO4J, document databases like MongoDB)</a:t>
            </a:r>
          </a:p>
          <a:p>
            <a:r>
              <a:rPr lang="en-US" dirty="0"/>
              <a:t>Semantic Web (standards for linked data and ontologies)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158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863" y="233830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4058303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(not) a database?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not just a file</a:t>
            </a:r>
          </a:p>
          <a:p>
            <a:r>
              <a:rPr lang="en-US" dirty="0"/>
              <a:t>It’s not just an Excel spreadsheet</a:t>
            </a:r>
          </a:p>
          <a:p>
            <a:r>
              <a:rPr lang="en-US" dirty="0"/>
              <a:t>It’s an organized collection of related information that can easily be accessed, managed, and updated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41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74859" cy="1325563"/>
          </a:xfrm>
        </p:spPr>
        <p:txBody>
          <a:bodyPr>
            <a:normAutofit/>
          </a:bodyPr>
          <a:lstStyle/>
          <a:p>
            <a:r>
              <a:rPr lang="en-US" dirty="0"/>
              <a:t>Difference between Spreadsheet and Database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310" y="1245836"/>
            <a:ext cx="1339780" cy="1219200"/>
          </a:xfr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233405"/>
              </p:ext>
            </p:extLst>
          </p:nvPr>
        </p:nvGraphicFramePr>
        <p:xfrm>
          <a:off x="1642565" y="1671934"/>
          <a:ext cx="5923006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1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1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6595">
                <a:tc>
                  <a:txBody>
                    <a:bodyPr/>
                    <a:lstStyle/>
                    <a:p>
                      <a:r>
                        <a:rPr lang="en-US" b="1" dirty="0"/>
                        <a:t>Spreadsheet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Database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715">
                <a:tc>
                  <a:txBody>
                    <a:bodyPr/>
                    <a:lstStyle/>
                    <a:p>
                      <a:r>
                        <a:rPr lang="en-US" dirty="0"/>
                        <a:t>Data</a:t>
                      </a:r>
                      <a:r>
                        <a:rPr lang="en-US" baseline="0" dirty="0"/>
                        <a:t> analysis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042">
                <a:tc>
                  <a:txBody>
                    <a:bodyPr/>
                    <a:lstStyle/>
                    <a:p>
                      <a:r>
                        <a:rPr lang="en-US" dirty="0"/>
                        <a:t>Mathematical calculation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Structuring</a:t>
                      </a:r>
                      <a:r>
                        <a:rPr lang="en-US" baseline="0" dirty="0"/>
                        <a:t> data and querying data to create subsets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042">
                <a:tc>
                  <a:txBody>
                    <a:bodyPr/>
                    <a:lstStyle/>
                    <a:p>
                      <a:r>
                        <a:rPr lang="en-US" dirty="0"/>
                        <a:t>Typically single</a:t>
                      </a:r>
                      <a:r>
                        <a:rPr lang="en-US" baseline="0" dirty="0"/>
                        <a:t> user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Database management with multiple users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042">
                <a:tc>
                  <a:txBody>
                    <a:bodyPr/>
                    <a:lstStyle/>
                    <a:p>
                      <a:r>
                        <a:rPr lang="en-US" dirty="0"/>
                        <a:t>Formatting</a:t>
                      </a:r>
                      <a:r>
                        <a:rPr lang="en-US" baseline="0" dirty="0"/>
                        <a:t> and chart display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Reports for data</a:t>
                      </a:r>
                      <a:r>
                        <a:rPr lang="en-US" baseline="0" dirty="0"/>
                        <a:t> summarization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715">
                <a:tc>
                  <a:txBody>
                    <a:bodyPr/>
                    <a:lstStyle/>
                    <a:p>
                      <a:r>
                        <a:rPr lang="en-US" dirty="0"/>
                        <a:t>Limited in scale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Scalable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642383"/>
              </p:ext>
            </p:extLst>
          </p:nvPr>
        </p:nvGraphicFramePr>
        <p:xfrm>
          <a:off x="1427583" y="5038530"/>
          <a:ext cx="7679094" cy="1066046"/>
        </p:xfrm>
        <a:graphic>
          <a:graphicData uri="http://schemas.openxmlformats.org/drawingml/2006/table">
            <a:tbl>
              <a:tblPr/>
              <a:tblGrid>
                <a:gridCol w="3839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9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14">
                <a:tc>
                  <a:txBody>
                    <a:bodyPr/>
                    <a:lstStyle/>
                    <a:p>
                      <a:r>
                        <a:rPr lang="en-US" sz="1600" dirty="0"/>
                        <a:t>Worksheet size: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1,048,576 rows by 16,384 columns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14">
                <a:tc>
                  <a:txBody>
                    <a:bodyPr/>
                    <a:lstStyle/>
                    <a:p>
                      <a:r>
                        <a:rPr lang="en-US" sz="1600" dirty="0"/>
                        <a:t>Column width: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255 characters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486">
                <a:tc>
                  <a:txBody>
                    <a:bodyPr/>
                    <a:lstStyle/>
                    <a:p>
                      <a:r>
                        <a:rPr lang="en-US" sz="1600" dirty="0"/>
                        <a:t>Total no. of characters that a cell can have: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32,767 characters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2519265" y="4590661"/>
            <a:ext cx="9331" cy="3545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7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key database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Data integrity </a:t>
            </a:r>
            <a:r>
              <a:rPr lang="en-US" dirty="0"/>
              <a:t>is the assurance that data are correct and consistent (data correctly reflects the real world)</a:t>
            </a:r>
          </a:p>
          <a:p>
            <a:r>
              <a:rPr lang="en-US" b="1" dirty="0"/>
              <a:t>Data redundancy </a:t>
            </a:r>
            <a:r>
              <a:rPr lang="en-US" dirty="0"/>
              <a:t>occurs if data are duplicated between files</a:t>
            </a:r>
          </a:p>
          <a:p>
            <a:r>
              <a:rPr lang="en-US" b="1" dirty="0"/>
              <a:t>Data dependency </a:t>
            </a:r>
            <a:r>
              <a:rPr lang="en-US" dirty="0"/>
              <a:t>defines linkage between data files and their order of entry</a:t>
            </a:r>
          </a:p>
          <a:p>
            <a:r>
              <a:rPr lang="en-US" b="1" dirty="0"/>
              <a:t>Data security </a:t>
            </a:r>
            <a:r>
              <a:rPr lang="en-US" dirty="0"/>
              <a:t>refers to data being protected so that only authorized personnel can access them</a:t>
            </a:r>
          </a:p>
        </p:txBody>
      </p:sp>
    </p:spTree>
    <p:extLst>
      <p:ext uri="{BB962C8B-B14F-4D97-AF65-F5344CB8AC3E}">
        <p14:creationId xmlns:p14="http://schemas.microsoft.com/office/powerpoint/2010/main" val="3751044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database (SQL database)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relational model was introduced by E.F. </a:t>
            </a:r>
            <a:r>
              <a:rPr lang="en-US" dirty="0" err="1"/>
              <a:t>Codd</a:t>
            </a:r>
            <a:r>
              <a:rPr lang="en-US" dirty="0"/>
              <a:t> in 1970, which is based on the mathematical set theory</a:t>
            </a:r>
          </a:p>
          <a:p>
            <a:r>
              <a:rPr lang="en-US" dirty="0"/>
              <a:t>A relational database management system (RDBMS) is a computer application (software) of the relational data model (e.g., MS </a:t>
            </a:r>
            <a:r>
              <a:rPr lang="en-US" dirty="0" err="1"/>
              <a:t>SQLServer</a:t>
            </a:r>
            <a:r>
              <a:rPr lang="en-US" dirty="0"/>
              <a:t>, MySQL, Oracle, …)</a:t>
            </a:r>
          </a:p>
          <a:p>
            <a:r>
              <a:rPr lang="en-US" dirty="0"/>
              <a:t>It has become an industry standard with a standard </a:t>
            </a:r>
            <a:r>
              <a:rPr lang="en-US"/>
              <a:t>query language (SQL)</a:t>
            </a:r>
            <a:endParaRPr lang="en-US" dirty="0"/>
          </a:p>
          <a:p>
            <a:r>
              <a:rPr lang="en-US" dirty="0"/>
              <a:t>Relational databases have widely been used to manage data in different domains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10/19/2015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018ED-1659-4496-822F-A18AF59B81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40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19278</TotalTime>
  <Words>2208</Words>
  <Application>Microsoft Office PowerPoint</Application>
  <PresentationFormat>Widescreen</PresentationFormat>
  <Paragraphs>530</Paragraphs>
  <Slides>54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Calibri</vt:lpstr>
      <vt:lpstr>Calibri Light</vt:lpstr>
      <vt:lpstr>Office Theme</vt:lpstr>
      <vt:lpstr>Databases Biosciences</vt:lpstr>
      <vt:lpstr>Healthcare and life sciences data sources</vt:lpstr>
      <vt:lpstr>PowerPoint Presentation</vt:lpstr>
      <vt:lpstr>PowerPoint Presentation</vt:lpstr>
      <vt:lpstr>PowerPoint Presentation</vt:lpstr>
      <vt:lpstr>What is (not) a database?</vt:lpstr>
      <vt:lpstr>Difference between Spreadsheet and Database </vt:lpstr>
      <vt:lpstr>Some key database concepts</vt:lpstr>
      <vt:lpstr>Relational database (SQL database)</vt:lpstr>
      <vt:lpstr>Components of Relational Database</vt:lpstr>
      <vt:lpstr>How to organize data into tables</vt:lpstr>
      <vt:lpstr>Keys</vt:lpstr>
      <vt:lpstr>PowerPoint Presentation</vt:lpstr>
      <vt:lpstr>Normalization</vt:lpstr>
      <vt:lpstr>Different Normal Forms</vt:lpstr>
      <vt:lpstr>First Normal Form</vt:lpstr>
      <vt:lpstr>First Normal Form Example</vt:lpstr>
      <vt:lpstr>Second Normal Form</vt:lpstr>
      <vt:lpstr>Second Normal Form Example</vt:lpstr>
      <vt:lpstr>Third Normal Form</vt:lpstr>
      <vt:lpstr>Entity Relationship Diagram (ERD)</vt:lpstr>
      <vt:lpstr>What is ERD</vt:lpstr>
      <vt:lpstr>Primary Components of ERD</vt:lpstr>
      <vt:lpstr>Relationship Cardinality</vt:lpstr>
      <vt:lpstr>Example ERD (Hospital Database)</vt:lpstr>
      <vt:lpstr>Vertabelo (https://www.vertabelo.com/)</vt:lpstr>
      <vt:lpstr>Data index</vt:lpstr>
      <vt:lpstr>Properties of data index</vt:lpstr>
      <vt:lpstr>Two types of indices </vt:lpstr>
      <vt:lpstr>Ordered index</vt:lpstr>
      <vt:lpstr>Hash index</vt:lpstr>
      <vt:lpstr>How to choose indexing technique</vt:lpstr>
      <vt:lpstr>B tree</vt:lpstr>
      <vt:lpstr>B tree: what is the order of the B tree below</vt:lpstr>
      <vt:lpstr>On-Line Transaction Processing (OLTP)</vt:lpstr>
      <vt:lpstr>What is OLTP?</vt:lpstr>
      <vt:lpstr>Structured Query Language (SQL)</vt:lpstr>
      <vt:lpstr>SQL Statement (CREATE DATABASE/TABLE)</vt:lpstr>
      <vt:lpstr>INSERT Statement</vt:lpstr>
      <vt:lpstr>UPDATE Statement</vt:lpstr>
      <vt:lpstr>DELETE Statement</vt:lpstr>
      <vt:lpstr>SELECT Statement</vt:lpstr>
      <vt:lpstr>SELECT Statement (Aggregation)</vt:lpstr>
      <vt:lpstr>SELECT Statement (JOIN)</vt:lpstr>
      <vt:lpstr>Other Types of SQL Statements</vt:lpstr>
      <vt:lpstr>From OLTP to OLAP (On-Line Analytical Processing)</vt:lpstr>
      <vt:lpstr>OLAP Overview</vt:lpstr>
      <vt:lpstr>OLAP Example Queries</vt:lpstr>
      <vt:lpstr>Data Warehouse</vt:lpstr>
      <vt:lpstr>Star Schema</vt:lpstr>
      <vt:lpstr>Star Schema Example</vt:lpstr>
      <vt:lpstr>Example Queries</vt:lpstr>
      <vt:lpstr>Beyond SQL</vt:lpstr>
      <vt:lpstr>The End</vt:lpstr>
    </vt:vector>
  </TitlesOfParts>
  <Company>Yale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Cheung, Kei-Hoi</dc:creator>
  <cp:lastModifiedBy>Cheung, Kei-Hoi</cp:lastModifiedBy>
  <cp:revision>57</cp:revision>
  <cp:lastPrinted>2017-01-17T13:40:24Z</cp:lastPrinted>
  <dcterms:created xsi:type="dcterms:W3CDTF">2016-01-29T21:58:02Z</dcterms:created>
  <dcterms:modified xsi:type="dcterms:W3CDTF">2019-01-15T21:29:50Z</dcterms:modified>
</cp:coreProperties>
</file>