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Lst>
  <p:notesMasterIdLst>
    <p:notesMasterId r:id="rId42"/>
  </p:notesMasterIdLst>
  <p:handoutMasterIdLst>
    <p:handoutMasterId r:id="rId43"/>
  </p:handoutMasterIdLst>
  <p:sldIdLst>
    <p:sldId id="6147" r:id="rId4"/>
    <p:sldId id="6228" r:id="rId5"/>
    <p:sldId id="6300" r:id="rId6"/>
    <p:sldId id="6305" r:id="rId7"/>
    <p:sldId id="6090" r:id="rId8"/>
    <p:sldId id="6091" r:id="rId9"/>
    <p:sldId id="6092" r:id="rId10"/>
    <p:sldId id="6093" r:id="rId11"/>
    <p:sldId id="6094" r:id="rId12"/>
    <p:sldId id="6306" r:id="rId13"/>
    <p:sldId id="6190" r:id="rId14"/>
    <p:sldId id="6112" r:id="rId15"/>
    <p:sldId id="6114" r:id="rId16"/>
    <p:sldId id="6095" r:id="rId17"/>
    <p:sldId id="6113" r:id="rId18"/>
    <p:sldId id="6230" r:id="rId19"/>
    <p:sldId id="6307" r:id="rId20"/>
    <p:sldId id="6181" r:id="rId21"/>
    <p:sldId id="6101" r:id="rId22"/>
    <p:sldId id="6102" r:id="rId23"/>
    <p:sldId id="6103" r:id="rId24"/>
    <p:sldId id="6118" r:id="rId25"/>
    <p:sldId id="6296" r:id="rId26"/>
    <p:sldId id="6120" r:id="rId27"/>
    <p:sldId id="6122" r:id="rId28"/>
    <p:sldId id="6123" r:id="rId29"/>
    <p:sldId id="6308" r:id="rId30"/>
    <p:sldId id="6276" r:id="rId31"/>
    <p:sldId id="6299" r:id="rId32"/>
    <p:sldId id="6275" r:id="rId33"/>
    <p:sldId id="6277" r:id="rId34"/>
    <p:sldId id="6298" r:id="rId35"/>
    <p:sldId id="6297" r:id="rId36"/>
    <p:sldId id="6278" r:id="rId37"/>
    <p:sldId id="6309" r:id="rId38"/>
    <p:sldId id="6310" r:id="rId39"/>
    <p:sldId id="6149" r:id="rId40"/>
    <p:sldId id="6083" r:id="rId4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B07C"/>
    <a:srgbClr val="4BAB50"/>
    <a:srgbClr val="B3752D"/>
    <a:srgbClr val="00B400"/>
    <a:srgbClr val="FFC5AD"/>
    <a:srgbClr val="68360F"/>
    <a:srgbClr val="20FF37"/>
    <a:srgbClr val="257FD7"/>
    <a:srgbClr val="FFEA08"/>
    <a:srgbClr val="FF74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3" autoAdjust="0"/>
    <p:restoredTop sz="50000" autoAdjust="0"/>
  </p:normalViewPr>
  <p:slideViewPr>
    <p:cSldViewPr snapToGrid="0">
      <p:cViewPr varScale="1">
        <p:scale>
          <a:sx n="108" d="100"/>
          <a:sy n="108" d="100"/>
        </p:scale>
        <p:origin x="1104"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6476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129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9897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80874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33617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57523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600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3061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12</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68168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what these datasets look</a:t>
            </a:r>
            <a:r>
              <a:rPr lang="en-US" baseline="0" dirty="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19</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Netflx-1 user can be matched to IMDB-0 user since the date of rating is very close and the ratings are very similar. The rating in </a:t>
            </a:r>
            <a:r>
              <a:rPr lang="en-US" baseline="0" dirty="0" err="1"/>
              <a:t>imdb</a:t>
            </a:r>
            <a:r>
              <a:rPr lang="en-US" baseline="0" dirty="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20</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is that in </a:t>
            </a:r>
            <a:r>
              <a:rPr lang="en-US" dirty="0" err="1"/>
              <a:t>imdb</a:t>
            </a:r>
            <a:r>
              <a:rPr lang="en-US" dirty="0"/>
              <a:t>, the names are available for many users. Also, </a:t>
            </a:r>
          </a:p>
          <a:p>
            <a:endParaRPr lang="en-US" dirty="0"/>
          </a:p>
          <a:p>
            <a:r>
              <a:rPr lang="en-US" dirty="0"/>
              <a:t>Secondly, although another movie in Netflix system is not rated</a:t>
            </a:r>
            <a:r>
              <a:rPr lang="en-US" baseline="0" dirty="0"/>
              <a:t> by this user in </a:t>
            </a:r>
            <a:r>
              <a:rPr lang="en-US" baseline="0" dirty="0" err="1"/>
              <a:t>imdb</a:t>
            </a:r>
            <a:r>
              <a:rPr lang="en-US" baseline="0" dirty="0"/>
              <a:t> system, namely the netflx666, the adversary can see the rating of the individual for this movie. </a:t>
            </a:r>
          </a:p>
          <a:p>
            <a:endParaRPr lang="en-US" baseline="0" dirty="0"/>
          </a:p>
        </p:txBody>
      </p:sp>
      <p:sp>
        <p:nvSpPr>
          <p:cNvPr id="4" name="Slide Number Placeholder 3"/>
          <p:cNvSpPr>
            <a:spLocks noGrp="1"/>
          </p:cNvSpPr>
          <p:nvPr>
            <p:ph type="sldNum" sz="quarter" idx="10"/>
          </p:nvPr>
        </p:nvSpPr>
        <p:spPr/>
        <p:txBody>
          <a:bodyPr/>
          <a:lstStyle/>
          <a:p>
            <a:fld id="{5AC5682B-9735-45A8-B621-44C2C9EB0ECE}" type="slidenum">
              <a:rPr lang="en-US" smtClean="0"/>
              <a:t>21</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4706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8/7/18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ags" Target="../tags/tag6.xml"/><Relationship Id="rId2" Type="http://schemas.openxmlformats.org/officeDocument/2006/relationships/slideLayout" Target="../slideLayouts/slideLayout9.xml"/><Relationship Id="rId16" Type="http://schemas.openxmlformats.org/officeDocument/2006/relationships/tags" Target="../tags/tag5.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4.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t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4106911" y="3959958"/>
            <a:ext cx="4833408" cy="1659709"/>
          </a:xfrm>
        </p:spPr>
        <p:txBody>
          <a:bodyPr/>
          <a:lstStyle/>
          <a:p>
            <a:r>
              <a:rPr lang="en-US" altLang="en-US" sz="1800" dirty="0">
                <a:solidFill>
                  <a:schemeClr val="tx1"/>
                </a:solidFill>
              </a:rPr>
              <a:t>Summer Camp ‘18 Event!</a:t>
            </a:r>
            <a:br>
              <a:rPr lang="en-US" altLang="en-US" sz="1800" dirty="0">
                <a:solidFill>
                  <a:schemeClr val="tx1"/>
                </a:solidFill>
              </a:rPr>
            </a:br>
            <a:br>
              <a:rPr lang="en-US" altLang="en-US" sz="1800" dirty="0">
                <a:solidFill>
                  <a:schemeClr val="tx1"/>
                </a:solidFill>
              </a:rPr>
            </a:br>
            <a:r>
              <a:rPr lang="en-US" altLang="en-US" sz="1800" dirty="0">
                <a:solidFill>
                  <a:schemeClr val="tx1"/>
                </a:solidFill>
              </a:rPr>
              <a:t>2 Sides of the Coin for RNA-</a:t>
            </a:r>
            <a:r>
              <a:rPr lang="en-US" altLang="en-US" sz="1800" dirty="0" err="1">
                <a:solidFill>
                  <a:schemeClr val="tx1"/>
                </a:solidFill>
              </a:rPr>
              <a:t>seq</a:t>
            </a:r>
            <a:r>
              <a:rPr lang="en-US" altLang="en-US" sz="1800" dirty="0">
                <a:solidFill>
                  <a:schemeClr val="tx1"/>
                </a:solidFill>
              </a:rPr>
              <a:t>: </a:t>
            </a:r>
            <a:br>
              <a:rPr lang="en-US" altLang="en-US" sz="1800" dirty="0">
                <a:solidFill>
                  <a:schemeClr val="tx1"/>
                </a:solidFill>
              </a:rPr>
            </a:br>
            <a:r>
              <a:rPr lang="en-US" altLang="en-US" sz="1800" dirty="0">
                <a:solidFill>
                  <a:schemeClr val="tx1"/>
                </a:solidFill>
              </a:rPr>
              <a:t>Ensuring Individual Privacy </a:t>
            </a:r>
            <a:br>
              <a:rPr lang="en-US" altLang="en-US" sz="1800" dirty="0">
                <a:solidFill>
                  <a:schemeClr val="tx1"/>
                </a:solidFill>
              </a:rPr>
            </a:br>
            <a:r>
              <a:rPr lang="en-US" altLang="en-US" sz="1800" dirty="0">
                <a:solidFill>
                  <a:schemeClr val="tx1"/>
                </a:solidFill>
              </a:rPr>
              <a:t>v. Allowing Easy Mining</a:t>
            </a:r>
            <a:endParaRPr lang="en-US" altLang="en-US" sz="1400" dirty="0">
              <a:solidFill>
                <a:schemeClr val="accent6"/>
              </a:solidFill>
              <a:ea typeface="ＭＳ Ｐゴシック" charset="-128"/>
            </a:endParaRPr>
          </a:p>
        </p:txBody>
      </p:sp>
      <p:sp>
        <p:nvSpPr>
          <p:cNvPr id="9219" name="Subtitle 4"/>
          <p:cNvSpPr>
            <a:spLocks noGrp="1"/>
          </p:cNvSpPr>
          <p:nvPr>
            <p:ph type="subTitle" idx="1"/>
          </p:nvPr>
        </p:nvSpPr>
        <p:spPr>
          <a:xfrm>
            <a:off x="4272238" y="5859802"/>
            <a:ext cx="4502755" cy="1996395"/>
          </a:xfrm>
        </p:spPr>
        <p:txBody>
          <a:bodyPr/>
          <a:lstStyle/>
          <a:p>
            <a:r>
              <a:rPr lang="en-US" altLang="en-US" sz="1200" b="0" dirty="0">
                <a:solidFill>
                  <a:schemeClr val="tx1">
                    <a:lumMod val="65000"/>
                    <a:lumOff val="35000"/>
                  </a:schemeClr>
                </a:solidFill>
                <a:ea typeface="ＭＳ Ｐゴシック" charset="-128"/>
              </a:rPr>
              <a:t>Mark Gerstein, Yale</a:t>
            </a:r>
          </a:p>
          <a:p>
            <a:r>
              <a:rPr lang="en-US" altLang="en-US" sz="1100" b="0" dirty="0">
                <a:solidFill>
                  <a:schemeClr val="tx1">
                    <a:lumMod val="65000"/>
                    <a:lumOff val="35000"/>
                  </a:schemeClr>
                </a:solidFill>
                <a:ea typeface="ＭＳ Ｐゴシック" charset="-128"/>
              </a:rPr>
              <a:t>Slides freely downloadable from </a:t>
            </a:r>
            <a:r>
              <a:rPr lang="en-US" altLang="en-US" sz="1100" dirty="0" err="1">
                <a:ea typeface="ＭＳ Ｐゴシック" charset="-128"/>
              </a:rPr>
              <a:t>Lectures.GersteinLab.org</a:t>
            </a:r>
            <a:r>
              <a:rPr lang="en-US" altLang="en-US" sz="1100" dirty="0">
                <a:solidFill>
                  <a:schemeClr val="accent1">
                    <a:lumMod val="50000"/>
                  </a:schemeClr>
                </a:solidFill>
                <a:ea typeface="ＭＳ Ｐゴシック" charset="-128"/>
              </a:rPr>
              <a:t> </a:t>
            </a:r>
            <a:br>
              <a:rPr lang="en-US" altLang="en-US" sz="1100" dirty="0">
                <a:solidFill>
                  <a:schemeClr val="accent1">
                    <a:lumMod val="50000"/>
                  </a:schemeClr>
                </a:solidFill>
                <a:ea typeface="ＭＳ Ｐゴシック" charset="-128"/>
              </a:rPr>
            </a:br>
            <a:r>
              <a:rPr lang="en-US" altLang="en-US" sz="1100" b="0" dirty="0">
                <a:solidFill>
                  <a:schemeClr val="tx1">
                    <a:lumMod val="65000"/>
                    <a:lumOff val="35000"/>
                  </a:schemeClr>
                </a:solidFill>
                <a:ea typeface="ＭＳ Ｐゴシック" charset="-128"/>
              </a:rPr>
              <a:t>&amp; “</a:t>
            </a:r>
            <a:r>
              <a:rPr lang="en-US" altLang="ja-JP" sz="1100" b="0" dirty="0">
                <a:solidFill>
                  <a:schemeClr val="tx1">
                    <a:lumMod val="65000"/>
                    <a:lumOff val="35000"/>
                  </a:schemeClr>
                </a:solidFill>
                <a:ea typeface="ＭＳ Ｐゴシック" charset="-128"/>
              </a:rPr>
              <a:t>tweetable</a:t>
            </a:r>
            <a:r>
              <a:rPr lang="en-US" altLang="en-US" sz="1100" b="0" dirty="0">
                <a:solidFill>
                  <a:schemeClr val="tx1">
                    <a:lumMod val="65000"/>
                    <a:lumOff val="35000"/>
                  </a:schemeClr>
                </a:solidFill>
                <a:ea typeface="ＭＳ Ｐゴシック" charset="-128"/>
              </a:rPr>
              <a:t>”</a:t>
            </a:r>
            <a:r>
              <a:rPr lang="en-US" altLang="ja-JP" sz="1100" b="0" dirty="0">
                <a:solidFill>
                  <a:schemeClr val="tx1">
                    <a:lumMod val="65000"/>
                    <a:lumOff val="35000"/>
                  </a:schemeClr>
                </a:solidFill>
                <a:ea typeface="ＭＳ Ｐゴシック" charset="-128"/>
              </a:rPr>
              <a:t>  </a:t>
            </a:r>
            <a:r>
              <a:rPr lang="en-US" altLang="en-US" sz="1100" b="0" dirty="0">
                <a:solidFill>
                  <a:schemeClr val="tx1">
                    <a:lumMod val="65000"/>
                    <a:lumOff val="35000"/>
                  </a:schemeClr>
                </a:solidFill>
                <a:ea typeface="ＭＳ Ｐゴシック" charset="-128"/>
              </a:rPr>
              <a:t>(via </a:t>
            </a:r>
            <a:r>
              <a:rPr lang="en-US" altLang="en-US" sz="1100" dirty="0">
                <a:ea typeface="ＭＳ Ｐゴシック" charset="-128"/>
              </a:rPr>
              <a:t>@</a:t>
            </a:r>
            <a:r>
              <a:rPr lang="en-US" altLang="en-US" sz="1100" dirty="0" err="1">
                <a:ea typeface="ＭＳ Ｐゴシック" charset="-128"/>
              </a:rPr>
              <a:t>markgerstein</a:t>
            </a:r>
            <a:r>
              <a:rPr lang="en-US" altLang="en-US" sz="1100" b="0" dirty="0">
                <a:solidFill>
                  <a:schemeClr val="tx1">
                    <a:lumMod val="65000"/>
                    <a:lumOff val="35000"/>
                  </a:schemeClr>
                </a:solidFill>
                <a:ea typeface="ＭＳ Ｐゴシック" charset="-128"/>
              </a:rPr>
              <a:t>). See last slide for more info.</a:t>
            </a:r>
          </a:p>
        </p:txBody>
      </p:sp>
      <p:pic>
        <p:nvPicPr>
          <p:cNvPr id="5" name="Picture 4">
            <a:extLst>
              <a:ext uri="{FF2B5EF4-FFF2-40B4-BE49-F238E27FC236}">
                <a16:creationId xmlns:a16="http://schemas.microsoft.com/office/drawing/2014/main" id="{CADAB456-AD82-FA40-B893-E393283A97E3}"/>
              </a:ext>
            </a:extLst>
          </p:cNvPr>
          <p:cNvPicPr>
            <a:picLocks noChangeAspect="1"/>
          </p:cNvPicPr>
          <p:nvPr/>
        </p:nvPicPr>
        <p:blipFill>
          <a:blip r:embed="rId2"/>
          <a:stretch>
            <a:fillRect/>
          </a:stretch>
        </p:blipFill>
        <p:spPr>
          <a:xfrm>
            <a:off x="4103985" y="154379"/>
            <a:ext cx="4839261" cy="3629446"/>
          </a:xfrm>
          <a:prstGeom prst="rect">
            <a:avLst/>
          </a:prstGeom>
          <a:ln w="28575">
            <a:solidFill>
              <a:schemeClr val="tx1"/>
            </a:solidFill>
          </a:ln>
        </p:spPr>
      </p:pic>
      <p:pic>
        <p:nvPicPr>
          <p:cNvPr id="7" name="Picture 6">
            <a:extLst>
              <a:ext uri="{FF2B5EF4-FFF2-40B4-BE49-F238E27FC236}">
                <a16:creationId xmlns:a16="http://schemas.microsoft.com/office/drawing/2014/main" id="{9BB3A757-098A-E34B-887D-C1F90B784E63}"/>
              </a:ext>
            </a:extLst>
          </p:cNvPr>
          <p:cNvPicPr>
            <a:picLocks noChangeAspect="1"/>
          </p:cNvPicPr>
          <p:nvPr/>
        </p:nvPicPr>
        <p:blipFill>
          <a:blip r:embed="rId3"/>
          <a:stretch>
            <a:fillRect/>
          </a:stretch>
        </p:blipFill>
        <p:spPr>
          <a:xfrm>
            <a:off x="213757" y="546269"/>
            <a:ext cx="3716977" cy="5654082"/>
          </a:xfrm>
          <a:prstGeom prst="rect">
            <a:avLst/>
          </a:prstGeom>
          <a:ln w="28575">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2 Sides of a Coin: Individual Privacy v. Easy RNA-</a:t>
            </a:r>
            <a:r>
              <a:rPr lang="en-US" sz="1600" dirty="0" err="1">
                <a:solidFill>
                  <a:schemeClr val="tx1">
                    <a:lumMod val="75000"/>
                    <a:lumOff val="25000"/>
                  </a:schemeClr>
                </a:solidFill>
                <a:ea typeface="ＭＳ Ｐゴシック" charset="0"/>
                <a:cs typeface="ＭＳ Ｐゴシック" charset="0"/>
              </a:rPr>
              <a:t>Seq</a:t>
            </a:r>
            <a:r>
              <a:rPr lang="en-US" sz="1600" dirty="0">
                <a:solidFill>
                  <a:schemeClr val="tx1">
                    <a:lumMod val="75000"/>
                    <a:lumOff val="25000"/>
                  </a:schemeClr>
                </a:solidFill>
                <a:ea typeface="ＭＳ Ｐゴシック" charset="0"/>
                <a:cs typeface="ＭＳ Ｐゴシック" charset="0"/>
              </a:rPr>
              <a:t> Mining </a:t>
            </a:r>
          </a:p>
        </p:txBody>
      </p:sp>
      <p:sp>
        <p:nvSpPr>
          <p:cNvPr id="54274" name="Content Placeholder 2"/>
          <p:cNvSpPr>
            <a:spLocks noGrp="1"/>
          </p:cNvSpPr>
          <p:nvPr>
            <p:ph sz="half" idx="1"/>
          </p:nvPr>
        </p:nvSpPr>
        <p:spPr>
          <a:xfrm>
            <a:off x="109538" y="725488"/>
            <a:ext cx="4783096" cy="6116638"/>
          </a:xfrm>
        </p:spPr>
        <p:txBody>
          <a:bodyPr/>
          <a:lstStyle/>
          <a:p>
            <a:r>
              <a:rPr lang="en-US" altLang="en-US" b="1" dirty="0">
                <a:solidFill>
                  <a:srgbClr val="FF0000"/>
                </a:solidFill>
                <a:ea typeface="ＭＳ Ｐゴシック" charset="-128"/>
                <a:cs typeface="ＭＳ Ｐゴシック" charset="-128"/>
              </a:rPr>
              <a:t>Introduction</a:t>
            </a:r>
            <a:r>
              <a:rPr lang="en-US" altLang="en-US" b="1" dirty="0">
                <a:solidFill>
                  <a:schemeClr val="tx1">
                    <a:lumMod val="75000"/>
                    <a:lumOff val="25000"/>
                  </a:schemeClr>
                </a:solidFill>
                <a:ea typeface="ＭＳ Ｐゴシック" charset="-128"/>
                <a:cs typeface="ＭＳ Ｐゴシック" charset="-128"/>
              </a:rPr>
              <a:t> </a:t>
            </a:r>
            <a:br>
              <a:rPr lang="en-US" altLang="en-US" b="1" dirty="0">
                <a:solidFill>
                  <a:schemeClr val="tx1">
                    <a:lumMod val="75000"/>
                    <a:lumOff val="25000"/>
                  </a:schemeClr>
                </a:solidFill>
                <a:ea typeface="ＭＳ Ｐゴシック" charset="-128"/>
                <a:cs typeface="ＭＳ Ｐゴシック" charset="-128"/>
              </a:rPr>
            </a:br>
            <a:r>
              <a:rPr lang="en-US" altLang="en-US" b="1" dirty="0">
                <a:solidFill>
                  <a:schemeClr val="tx1">
                    <a:lumMod val="75000"/>
                    <a:lumOff val="25000"/>
                  </a:schemeClr>
                </a:solidFill>
                <a:ea typeface="ＭＳ Ｐゴシック" charset="-128"/>
                <a:cs typeface="ＭＳ Ｐゴシック" charset="-128"/>
              </a:rPr>
              <a:t>to Genomic Privacy </a:t>
            </a:r>
          </a:p>
          <a:p>
            <a:pPr lvl="1"/>
            <a:r>
              <a:rPr lang="en-US" altLang="en-US" sz="2000" dirty="0">
                <a:solidFill>
                  <a:schemeClr val="tx1">
                    <a:lumMod val="75000"/>
                    <a:lumOff val="25000"/>
                  </a:schemeClr>
                </a:solidFill>
                <a:ea typeface="ＭＳ Ｐゴシック" charset="-128"/>
              </a:rPr>
              <a:t>The dilemma: The genome as fundamental, inherited info that’s very private v need for large-scale mining for med. research</a:t>
            </a:r>
          </a:p>
          <a:p>
            <a:pPr lvl="1"/>
            <a:r>
              <a:rPr lang="en-US" altLang="en-US" sz="2000" dirty="0">
                <a:solidFill>
                  <a:schemeClr val="tx1">
                    <a:lumMod val="75000"/>
                    <a:lumOff val="25000"/>
                  </a:schemeClr>
                </a:solidFill>
                <a:ea typeface="ＭＳ Ｐゴシック" charset="-128"/>
              </a:rPr>
              <a:t>2-sided nature of RNA-</a:t>
            </a:r>
            <a:r>
              <a:rPr lang="en-US" altLang="en-US" sz="2000" dirty="0" err="1">
                <a:solidFill>
                  <a:schemeClr val="tx1">
                    <a:lumMod val="75000"/>
                    <a:lumOff val="25000"/>
                  </a:schemeClr>
                </a:solidFill>
                <a:ea typeface="ＭＳ Ｐゴシック" charset="-128"/>
              </a:rPr>
              <a:t>seq</a:t>
            </a:r>
            <a:r>
              <a:rPr lang="en-US" altLang="en-US" sz="2000" dirty="0">
                <a:solidFill>
                  <a:schemeClr val="tx1">
                    <a:lumMod val="75000"/>
                    <a:lumOff val="25000"/>
                  </a:schemeClr>
                </a:solidFill>
                <a:ea typeface="ＭＳ Ｐゴシック" charset="-128"/>
              </a:rPr>
              <a:t> presents a particularly tricky privacy issue</a:t>
            </a:r>
          </a:p>
          <a:p>
            <a:r>
              <a:rPr lang="en-US" altLang="en-US" b="1" dirty="0">
                <a:solidFill>
                  <a:schemeClr val="tx1">
                    <a:lumMod val="75000"/>
                    <a:lumOff val="25000"/>
                  </a:schemeClr>
                </a:solidFill>
                <a:ea typeface="ＭＳ Ｐゴシック" charset="-128"/>
              </a:rPr>
              <a:t>Measuring </a:t>
            </a:r>
            <a:r>
              <a:rPr lang="en-US" altLang="en-US" b="1" dirty="0">
                <a:solidFill>
                  <a:srgbClr val="FF0000"/>
                </a:solidFill>
                <a:ea typeface="ＭＳ Ｐゴシック" charset="-128"/>
              </a:rPr>
              <a:t>Leakage</a:t>
            </a:r>
            <a:r>
              <a:rPr lang="en-US" altLang="en-US" b="1" dirty="0">
                <a:solidFill>
                  <a:schemeClr val="tx1">
                    <a:lumMod val="75000"/>
                    <a:lumOff val="25000"/>
                  </a:schemeClr>
                </a:solidFill>
                <a:ea typeface="ＭＳ Ｐゴシック" charset="-128"/>
              </a:rPr>
              <a:t> </a:t>
            </a:r>
            <a:br>
              <a:rPr lang="en-US" altLang="en-US" b="1" dirty="0">
                <a:solidFill>
                  <a:schemeClr val="tx1">
                    <a:lumMod val="75000"/>
                    <a:lumOff val="25000"/>
                  </a:schemeClr>
                </a:solidFill>
                <a:ea typeface="ＭＳ Ｐゴシック" charset="-128"/>
              </a:rPr>
            </a:br>
            <a:r>
              <a:rPr lang="en-US" altLang="en-US" b="1" dirty="0">
                <a:solidFill>
                  <a:schemeClr val="tx1">
                    <a:lumMod val="75000"/>
                    <a:lumOff val="25000"/>
                  </a:schemeClr>
                </a:solidFill>
                <a:ea typeface="ＭＳ Ｐゴシック" charset="-128"/>
              </a:rPr>
              <a:t>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Quantifying &amp; removing further variant info from expression levels + </a:t>
            </a:r>
            <a:r>
              <a:rPr lang="en-US" altLang="en-US" sz="2000" dirty="0" err="1">
                <a:solidFill>
                  <a:schemeClr val="tx1">
                    <a:lumMod val="75000"/>
                    <a:lumOff val="25000"/>
                  </a:schemeClr>
                </a:solidFill>
                <a:ea typeface="ＭＳ Ｐゴシック" charset="-128"/>
              </a:rPr>
              <a:t>eQTLs</a:t>
            </a:r>
            <a:r>
              <a:rPr lang="en-US" altLang="en-US" sz="2000" dirty="0">
                <a:solidFill>
                  <a:schemeClr val="tx1">
                    <a:lumMod val="75000"/>
                    <a:lumOff val="25000"/>
                  </a:schemeClr>
                </a:solidFill>
                <a:ea typeface="ＭＳ Ｐゴシック" charset="-128"/>
              </a:rPr>
              <a:t> using ICI &amp; predictability</a:t>
            </a:r>
          </a:p>
          <a:p>
            <a:endParaRPr lang="en-US" altLang="en-US" sz="20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solidFill>
                  <a:schemeClr val="tx1">
                    <a:lumMod val="75000"/>
                    <a:lumOff val="25000"/>
                  </a:schemeClr>
                </a:solidFill>
                <a:ea typeface="ＭＳ Ｐゴシック" charset="-128"/>
              </a:rPr>
              <a:t>Linking </a:t>
            </a:r>
            <a:r>
              <a:rPr lang="en-US" altLang="en-US" b="1" dirty="0">
                <a:solidFill>
                  <a:srgbClr val="FF0000"/>
                </a:solidFill>
                <a:ea typeface="ＭＳ Ｐゴシック" charset="-128"/>
              </a:rPr>
              <a:t>Attacks</a:t>
            </a:r>
            <a:r>
              <a:rPr lang="en-US" altLang="en-US" b="1" dirty="0">
                <a:solidFill>
                  <a:schemeClr val="tx1">
                    <a:lumMod val="75000"/>
                    <a:lumOff val="25000"/>
                  </a:schemeClr>
                </a:solidFill>
                <a:ea typeface="ＭＳ Ｐゴシック" charset="-128"/>
              </a:rPr>
              <a:t> 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Instantiating a practical linking attack using extreme expression levels</a:t>
            </a:r>
          </a:p>
          <a:p>
            <a:r>
              <a:rPr lang="en-US" altLang="en-US" b="1" dirty="0">
                <a:solidFill>
                  <a:srgbClr val="FF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rPr>
              <a:t>Appreciable leakage from large &amp; small deletions evident in signal profiles</a:t>
            </a:r>
          </a:p>
          <a:p>
            <a:pPr lvl="1"/>
            <a:r>
              <a:rPr lang="en-US" altLang="en-US" sz="2000" dirty="0">
                <a:solidFill>
                  <a:schemeClr val="tx1">
                    <a:lumMod val="75000"/>
                    <a:lumOff val="25000"/>
                  </a:schemeClr>
                </a:solidFill>
                <a:ea typeface="ＭＳ Ｐゴシック" charset="-128"/>
              </a:rPr>
              <a:t>Linking attacks also possible but additional complication of SV discovery in addition to genotyping</a:t>
            </a:r>
            <a:endParaRPr lang="en-US" altLang="en-US" sz="1600" dirty="0">
              <a:solidFill>
                <a:schemeClr val="tx1">
                  <a:lumMod val="75000"/>
                  <a:lumOff val="25000"/>
                </a:schemeClr>
              </a:solidFill>
              <a:ea typeface="ＭＳ Ｐゴシック" charset="-128"/>
            </a:endParaRPr>
          </a:p>
          <a:p>
            <a:endParaRPr lang="en-US" altLang="en-US"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3981676489"/>
      </p:ext>
    </p:extLst>
  </p:cSld>
  <p:clrMapOvr>
    <a:masterClrMapping/>
  </p:clrMapOvr>
  <p:transition advTm="238108"/>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a:t>RNA-</a:t>
            </a:r>
            <a:r>
              <a:rPr lang="en-US" sz="2400" dirty="0" err="1"/>
              <a:t>Seq</a:t>
            </a:r>
            <a:r>
              <a:rPr lang="en-US" sz="2400" dirty="0"/>
              <a:t> Overview</a:t>
            </a:r>
          </a:p>
        </p:txBody>
      </p:sp>
    </p:spTree>
    <p:extLst>
      <p:ext uri="{BB962C8B-B14F-4D97-AF65-F5344CB8AC3E}">
        <p14:creationId xmlns:p14="http://schemas.microsoft.com/office/powerpoint/2010/main" val="333174397"/>
      </p:ext>
    </p:extLst>
  </p:cSld>
  <p:clrMapOvr>
    <a:masterClrMapping/>
  </p:clrMapOvr>
  <p:transition advTm="49902"/>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levels</a:t>
            </a: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outcomes</a:t>
            </a: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a:t>Representative Functional Genomics, Genotype, </a:t>
            </a:r>
            <a:r>
              <a:rPr lang="en-US" dirty="0" err="1"/>
              <a:t>eQTL</a:t>
            </a:r>
            <a:r>
              <a:rPr lang="en-US" dirty="0"/>
              <a:t> Datasets</a:t>
            </a:r>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Project</a:t>
            </a:r>
          </a:p>
          <a:p>
            <a:r>
              <a:rPr lang="en-US" dirty="0"/>
              <a:t>mRNA sequencing for 462 individuals from </a:t>
            </a:r>
            <a:r>
              <a:rPr lang="en-US" dirty="0" err="1"/>
              <a:t>gEUVADIS</a:t>
            </a:r>
            <a:r>
              <a:rPr lang="en-US" dirty="0"/>
              <a:t> and ENCODE</a:t>
            </a:r>
          </a:p>
          <a:p>
            <a:pPr lvl="1"/>
            <a:r>
              <a:rPr lang="en-US" dirty="0"/>
              <a:t>Publicly available quantification for protein coding genes</a:t>
            </a:r>
          </a:p>
          <a:p>
            <a:r>
              <a:rPr lang="en-US" dirty="0"/>
              <a:t>Functional genomics data (</a:t>
            </a:r>
            <a:r>
              <a:rPr lang="en-US" dirty="0" err="1"/>
              <a:t>ChIP-Seq</a:t>
            </a:r>
            <a:r>
              <a:rPr lang="en-US" dirty="0"/>
              <a:t>, RNA-</a:t>
            </a:r>
            <a:r>
              <a:rPr lang="en-US" dirty="0" err="1"/>
              <a:t>Seq</a:t>
            </a:r>
            <a:r>
              <a:rPr lang="en-US" dirty="0"/>
              <a:t>, Hi-C) available from ENCODE</a:t>
            </a:r>
          </a:p>
          <a:p>
            <a:r>
              <a:rPr lang="en-US" dirty="0"/>
              <a:t>Approximately 3,000 </a:t>
            </a:r>
            <a:r>
              <a:rPr lang="en-US" dirty="0" err="1"/>
              <a:t>cis-eQTL</a:t>
            </a:r>
            <a:r>
              <a:rPr lang="en-US" dirty="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Proposed Solution?</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a:latin typeface="Arial" charset="0"/>
                <a:ea typeface="ＭＳ Ｐゴシック" charset="0"/>
                <a:cs typeface="ＭＳ Ｐゴシック" charset="0"/>
              </a:rPr>
              <a:t>Fundamentally, researchers have to keep genetic secrets.</a:t>
            </a:r>
          </a:p>
          <a:p>
            <a:pPr lvl="1">
              <a:defRPr/>
            </a:pPr>
            <a:r>
              <a:rPr lang="en-US" sz="1800" b="1" dirty="0">
                <a:solidFill>
                  <a:srgbClr val="00B050"/>
                </a:solidFill>
                <a:latin typeface="Arial" charset="0"/>
                <a:ea typeface="ＭＳ Ｐゴシック" charset="0"/>
                <a:cs typeface="ＭＳ Ｐゴシック" charset="0"/>
              </a:rPr>
              <a:t>Need for an (international) legal framework</a:t>
            </a:r>
          </a:p>
          <a:p>
            <a:pPr lvl="1">
              <a:defRPr/>
            </a:pPr>
            <a:r>
              <a:rPr lang="en-US" sz="1800" dirty="0">
                <a:latin typeface="Arial" charset="0"/>
                <a:ea typeface="ＭＳ Ｐゴシック" charset="0"/>
                <a:cs typeface="ＭＳ Ｐゴシック" charset="0"/>
              </a:rPr>
              <a:t>Genetic Licensure &amp; training for individuals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(similar to medical license, drivers license)</a:t>
            </a:r>
          </a:p>
          <a:p>
            <a:pPr>
              <a:defRPr/>
            </a:pPr>
            <a:r>
              <a:rPr lang="en-US" sz="2000" dirty="0">
                <a:latin typeface="Arial" charset="0"/>
                <a:ea typeface="ＭＳ Ｐゴシック" charset="0"/>
                <a:cs typeface="ＭＳ Ｐゴシック" charset="0"/>
              </a:rPr>
              <a:t>Technology to make things easier</a:t>
            </a:r>
          </a:p>
          <a:p>
            <a:pPr lvl="1">
              <a:defRPr/>
            </a:pPr>
            <a:r>
              <a:rPr lang="en-US" sz="1800" dirty="0">
                <a:latin typeface="Arial" charset="0"/>
                <a:ea typeface="ＭＳ Ｐゴシック" charset="0"/>
              </a:rPr>
              <a:t>Cloud computing &amp; enclaves (</a:t>
            </a:r>
            <a:r>
              <a:rPr lang="en-US" sz="1800" dirty="0" err="1">
                <a:latin typeface="Arial" charset="0"/>
                <a:ea typeface="ＭＳ Ｐゴシック" charset="0"/>
              </a:rPr>
              <a:t>eg</a:t>
            </a:r>
            <a:r>
              <a:rPr lang="en-US" sz="1800" dirty="0">
                <a:latin typeface="Arial" charset="0"/>
                <a:ea typeface="ＭＳ Ｐゴシック" charset="0"/>
              </a:rPr>
              <a:t> solution of Genomics England)</a:t>
            </a:r>
          </a:p>
          <a:p>
            <a:pPr>
              <a:defRPr/>
            </a:pPr>
            <a:r>
              <a:rPr lang="en-US" sz="2000" dirty="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a:solidFill>
                  <a:srgbClr val="FF0000"/>
                </a:solidFill>
                <a:latin typeface="Arial" charset="0"/>
                <a:ea typeface="ＭＳ Ｐゴシック" charset="0"/>
              </a:rPr>
              <a:t>Quantifying Leakage &amp; allowing a small amounts of it </a:t>
            </a:r>
          </a:p>
          <a:p>
            <a:pPr>
              <a:defRPr/>
            </a:pPr>
            <a:r>
              <a:rPr lang="en-US" sz="2000" dirty="0">
                <a:latin typeface="Arial" charset="0"/>
                <a:ea typeface="ＭＳ Ｐゴシック" charset="0"/>
              </a:rPr>
              <a:t>Careful separation &amp; coupling of private &amp; public data </a:t>
            </a:r>
          </a:p>
          <a:p>
            <a:pPr lvl="1">
              <a:defRPr/>
            </a:pPr>
            <a:r>
              <a:rPr lang="en-US" sz="1800" dirty="0">
                <a:latin typeface="Arial" charset="0"/>
                <a:ea typeface="ＭＳ Ｐゴシック" charset="0"/>
              </a:rPr>
              <a:t>Lightweight, freely accessible secondary 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private production run</a:t>
            </a:r>
          </a:p>
          <a:p>
            <a:pPr lvl="1">
              <a:defRPr/>
            </a:pPr>
            <a:endParaRPr lang="en-US" sz="1800" b="1" dirty="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a:t>Information Content and Predictability</a:t>
            </a:r>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et al. Nat. Meth.  2016</a:t>
            </a:r>
            <a:r>
              <a:rPr lang="en-US" altLang="ja-JP" sz="1100" dirty="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a:t>Naive measure of information (no LD, distant correlations, pop. </a:t>
            </a:r>
            <a:r>
              <a:rPr lang="en-US" sz="1500" dirty="0" err="1"/>
              <a:t>struc</a:t>
            </a:r>
            <a:r>
              <a:rPr lang="en-US" sz="1500" dirty="0"/>
              <a:t>., &amp;c)</a:t>
            </a:r>
          </a:p>
          <a:p>
            <a:pPr marL="171450" indent="-171450">
              <a:buFont typeface="Arial" panose="020B0604020202020204" pitchFamily="34" charset="0"/>
              <a:buChar char="•"/>
            </a:pPr>
            <a:r>
              <a:rPr lang="en-US" sz="1500" dirty="0"/>
              <a:t>Higher frequency: Lower ICI</a:t>
            </a:r>
          </a:p>
          <a:p>
            <a:pPr marL="171450" indent="-171450">
              <a:buFont typeface="Arial" panose="020B0604020202020204" pitchFamily="34" charset="0"/>
              <a:buChar char="•"/>
            </a:pPr>
            <a:r>
              <a:rPr lang="en-US" sz="1500" dirty="0"/>
              <a:t>Additive for multiple variants</a:t>
            </a:r>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a:t>Condition specific entropy</a:t>
            </a:r>
          </a:p>
          <a:p>
            <a:pPr marL="171450" indent="-171450">
              <a:buFont typeface="Arial" panose="020B0604020202020204" pitchFamily="34" charset="0"/>
              <a:buChar char="•"/>
            </a:pPr>
            <a:r>
              <a:rPr lang="en-US" sz="1500" dirty="0"/>
              <a:t>Higher cond. entropy: Lower predictability</a:t>
            </a:r>
          </a:p>
          <a:p>
            <a:pPr marL="171450" indent="-171450">
              <a:buFont typeface="Arial" panose="020B0604020202020204" pitchFamily="34" charset="0"/>
              <a:buChar char="•"/>
            </a:pPr>
            <a:r>
              <a:rPr lang="en-US" sz="1500" dirty="0"/>
              <a:t>Additive for multiple </a:t>
            </a:r>
            <a:r>
              <a:rPr lang="en-US" sz="1500" dirty="0" err="1"/>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a:t>ICI Leakage 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2 Sides of a Coin: Individual Privacy v. Easy RNA-</a:t>
            </a:r>
            <a:r>
              <a:rPr lang="en-US" sz="1600" dirty="0" err="1">
                <a:solidFill>
                  <a:schemeClr val="tx1">
                    <a:lumMod val="75000"/>
                    <a:lumOff val="25000"/>
                  </a:schemeClr>
                </a:solidFill>
                <a:ea typeface="ＭＳ Ｐゴシック" charset="0"/>
                <a:cs typeface="ＭＳ Ｐゴシック" charset="0"/>
              </a:rPr>
              <a:t>Seq</a:t>
            </a:r>
            <a:r>
              <a:rPr lang="en-US" sz="1600" dirty="0">
                <a:solidFill>
                  <a:schemeClr val="tx1">
                    <a:lumMod val="75000"/>
                    <a:lumOff val="25000"/>
                  </a:schemeClr>
                </a:solidFill>
                <a:ea typeface="ＭＳ Ｐゴシック" charset="0"/>
                <a:cs typeface="ＭＳ Ｐゴシック" charset="0"/>
              </a:rPr>
              <a:t> Mining </a:t>
            </a:r>
          </a:p>
        </p:txBody>
      </p:sp>
      <p:sp>
        <p:nvSpPr>
          <p:cNvPr id="54274" name="Content Placeholder 2"/>
          <p:cNvSpPr>
            <a:spLocks noGrp="1"/>
          </p:cNvSpPr>
          <p:nvPr>
            <p:ph sz="half" idx="1"/>
          </p:nvPr>
        </p:nvSpPr>
        <p:spPr>
          <a:xfrm>
            <a:off x="109538" y="725488"/>
            <a:ext cx="4783096" cy="6116638"/>
          </a:xfrm>
        </p:spPr>
        <p:txBody>
          <a:bodyPr/>
          <a:lstStyle/>
          <a:p>
            <a:r>
              <a:rPr lang="en-US" altLang="en-US" b="1" dirty="0">
                <a:solidFill>
                  <a:srgbClr val="FF0000"/>
                </a:solidFill>
                <a:ea typeface="ＭＳ Ｐゴシック" charset="-128"/>
                <a:cs typeface="ＭＳ Ｐゴシック" charset="-128"/>
              </a:rPr>
              <a:t>Introduction</a:t>
            </a:r>
            <a:r>
              <a:rPr lang="en-US" altLang="en-US" b="1" dirty="0">
                <a:solidFill>
                  <a:schemeClr val="tx1">
                    <a:lumMod val="75000"/>
                    <a:lumOff val="25000"/>
                  </a:schemeClr>
                </a:solidFill>
                <a:ea typeface="ＭＳ Ｐゴシック" charset="-128"/>
                <a:cs typeface="ＭＳ Ｐゴシック" charset="-128"/>
              </a:rPr>
              <a:t> </a:t>
            </a:r>
            <a:br>
              <a:rPr lang="en-US" altLang="en-US" b="1" dirty="0">
                <a:solidFill>
                  <a:schemeClr val="tx1">
                    <a:lumMod val="75000"/>
                    <a:lumOff val="25000"/>
                  </a:schemeClr>
                </a:solidFill>
                <a:ea typeface="ＭＳ Ｐゴシック" charset="-128"/>
                <a:cs typeface="ＭＳ Ｐゴシック" charset="-128"/>
              </a:rPr>
            </a:br>
            <a:r>
              <a:rPr lang="en-US" altLang="en-US" b="1" dirty="0">
                <a:solidFill>
                  <a:schemeClr val="tx1">
                    <a:lumMod val="75000"/>
                    <a:lumOff val="25000"/>
                  </a:schemeClr>
                </a:solidFill>
                <a:ea typeface="ＭＳ Ｐゴシック" charset="-128"/>
                <a:cs typeface="ＭＳ Ｐゴシック" charset="-128"/>
              </a:rPr>
              <a:t>to Genomic Privacy </a:t>
            </a:r>
          </a:p>
          <a:p>
            <a:pPr lvl="1"/>
            <a:r>
              <a:rPr lang="en-US" altLang="en-US" sz="2000" dirty="0">
                <a:solidFill>
                  <a:schemeClr val="tx1">
                    <a:lumMod val="75000"/>
                    <a:lumOff val="25000"/>
                  </a:schemeClr>
                </a:solidFill>
                <a:ea typeface="ＭＳ Ｐゴシック" charset="-128"/>
              </a:rPr>
              <a:t>The dilemma: The genome as fundamental, inherited info that’s very private v need for large-scale mining for med. research</a:t>
            </a:r>
          </a:p>
          <a:p>
            <a:pPr lvl="1"/>
            <a:r>
              <a:rPr lang="en-US" altLang="en-US" sz="2000" dirty="0">
                <a:solidFill>
                  <a:schemeClr val="tx1">
                    <a:lumMod val="75000"/>
                    <a:lumOff val="25000"/>
                  </a:schemeClr>
                </a:solidFill>
                <a:ea typeface="ＭＳ Ｐゴシック" charset="-128"/>
              </a:rPr>
              <a:t>2-sided nature of RNA-</a:t>
            </a:r>
            <a:r>
              <a:rPr lang="en-US" altLang="en-US" sz="2000" dirty="0" err="1">
                <a:solidFill>
                  <a:schemeClr val="tx1">
                    <a:lumMod val="75000"/>
                    <a:lumOff val="25000"/>
                  </a:schemeClr>
                </a:solidFill>
                <a:ea typeface="ＭＳ Ｐゴシック" charset="-128"/>
              </a:rPr>
              <a:t>seq</a:t>
            </a:r>
            <a:r>
              <a:rPr lang="en-US" altLang="en-US" sz="2000" dirty="0">
                <a:solidFill>
                  <a:schemeClr val="tx1">
                    <a:lumMod val="75000"/>
                    <a:lumOff val="25000"/>
                  </a:schemeClr>
                </a:solidFill>
                <a:ea typeface="ＭＳ Ｐゴシック" charset="-128"/>
              </a:rPr>
              <a:t> presents a particularly tricky privacy issue</a:t>
            </a:r>
          </a:p>
          <a:p>
            <a:r>
              <a:rPr lang="en-US" altLang="en-US" b="1" dirty="0">
                <a:solidFill>
                  <a:schemeClr val="tx1">
                    <a:lumMod val="75000"/>
                    <a:lumOff val="25000"/>
                  </a:schemeClr>
                </a:solidFill>
                <a:ea typeface="ＭＳ Ｐゴシック" charset="-128"/>
              </a:rPr>
              <a:t>Measuring </a:t>
            </a:r>
            <a:r>
              <a:rPr lang="en-US" altLang="en-US" b="1" dirty="0">
                <a:solidFill>
                  <a:srgbClr val="FF0000"/>
                </a:solidFill>
                <a:ea typeface="ＭＳ Ｐゴシック" charset="-128"/>
              </a:rPr>
              <a:t>Leakage</a:t>
            </a:r>
            <a:r>
              <a:rPr lang="en-US" altLang="en-US" b="1" dirty="0">
                <a:solidFill>
                  <a:schemeClr val="tx1">
                    <a:lumMod val="75000"/>
                    <a:lumOff val="25000"/>
                  </a:schemeClr>
                </a:solidFill>
                <a:ea typeface="ＭＳ Ｐゴシック" charset="-128"/>
              </a:rPr>
              <a:t> </a:t>
            </a:r>
            <a:br>
              <a:rPr lang="en-US" altLang="en-US" b="1" dirty="0">
                <a:solidFill>
                  <a:schemeClr val="tx1">
                    <a:lumMod val="75000"/>
                    <a:lumOff val="25000"/>
                  </a:schemeClr>
                </a:solidFill>
                <a:ea typeface="ＭＳ Ｐゴシック" charset="-128"/>
              </a:rPr>
            </a:br>
            <a:r>
              <a:rPr lang="en-US" altLang="en-US" b="1" dirty="0">
                <a:solidFill>
                  <a:schemeClr val="tx1">
                    <a:lumMod val="75000"/>
                    <a:lumOff val="25000"/>
                  </a:schemeClr>
                </a:solidFill>
                <a:ea typeface="ＭＳ Ｐゴシック" charset="-128"/>
              </a:rPr>
              <a:t>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Quantifying &amp; removing further variant info from expression levels + </a:t>
            </a:r>
            <a:r>
              <a:rPr lang="en-US" altLang="en-US" sz="2000" dirty="0" err="1">
                <a:solidFill>
                  <a:schemeClr val="tx1">
                    <a:lumMod val="75000"/>
                    <a:lumOff val="25000"/>
                  </a:schemeClr>
                </a:solidFill>
                <a:ea typeface="ＭＳ Ｐゴシック" charset="-128"/>
              </a:rPr>
              <a:t>eQTLs</a:t>
            </a:r>
            <a:r>
              <a:rPr lang="en-US" altLang="en-US" sz="2000" dirty="0">
                <a:solidFill>
                  <a:schemeClr val="tx1">
                    <a:lumMod val="75000"/>
                    <a:lumOff val="25000"/>
                  </a:schemeClr>
                </a:solidFill>
                <a:ea typeface="ＭＳ Ｐゴシック" charset="-128"/>
              </a:rPr>
              <a:t> using ICI &amp; predictability</a:t>
            </a:r>
          </a:p>
          <a:p>
            <a:endParaRPr lang="en-US" altLang="en-US" sz="20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solidFill>
                  <a:schemeClr val="tx1">
                    <a:lumMod val="75000"/>
                    <a:lumOff val="25000"/>
                  </a:schemeClr>
                </a:solidFill>
                <a:ea typeface="ＭＳ Ｐゴシック" charset="-128"/>
              </a:rPr>
              <a:t>Linking </a:t>
            </a:r>
            <a:r>
              <a:rPr lang="en-US" altLang="en-US" b="1" dirty="0">
                <a:solidFill>
                  <a:srgbClr val="FF0000"/>
                </a:solidFill>
                <a:ea typeface="ＭＳ Ｐゴシック" charset="-128"/>
              </a:rPr>
              <a:t>Attacks</a:t>
            </a:r>
            <a:r>
              <a:rPr lang="en-US" altLang="en-US" b="1" dirty="0">
                <a:solidFill>
                  <a:schemeClr val="tx1">
                    <a:lumMod val="75000"/>
                    <a:lumOff val="25000"/>
                  </a:schemeClr>
                </a:solidFill>
                <a:ea typeface="ＭＳ Ｐゴシック" charset="-128"/>
              </a:rPr>
              <a:t> 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Instantiating a practical linking attack using extreme expression levels</a:t>
            </a:r>
          </a:p>
          <a:p>
            <a:r>
              <a:rPr lang="en-US" altLang="en-US" b="1" dirty="0">
                <a:solidFill>
                  <a:srgbClr val="FF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rPr>
              <a:t>Appreciable leakage from large &amp; small deletions evident in signal profiles</a:t>
            </a:r>
          </a:p>
          <a:p>
            <a:pPr lvl="1"/>
            <a:r>
              <a:rPr lang="en-US" altLang="en-US" sz="2000" dirty="0">
                <a:solidFill>
                  <a:schemeClr val="tx1">
                    <a:lumMod val="75000"/>
                    <a:lumOff val="25000"/>
                  </a:schemeClr>
                </a:solidFill>
                <a:ea typeface="ＭＳ Ｐゴシック" charset="-128"/>
              </a:rPr>
              <a:t>Linking attacks also possible but additional complication of SV discovery in addition to genotyping</a:t>
            </a:r>
            <a:endParaRPr lang="en-US" altLang="en-US" sz="1600" dirty="0">
              <a:solidFill>
                <a:schemeClr val="tx1">
                  <a:lumMod val="75000"/>
                  <a:lumOff val="25000"/>
                </a:schemeClr>
              </a:solidFill>
              <a:ea typeface="ＭＳ Ｐゴシック" charset="-128"/>
            </a:endParaRPr>
          </a:p>
          <a:p>
            <a:endParaRPr lang="en-US" altLang="en-US"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059983069"/>
      </p:ext>
    </p:extLst>
  </p:cSld>
  <p:clrMapOvr>
    <a:masterClrMapping/>
  </p:clrMapOvr>
  <p:transition advTm="23810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a:t>Linking Attack Scenario</a:t>
            </a:r>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30864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a:t>
            </a:r>
            <a:r>
              <a:rPr lang="mr-IN" sz="1100" dirty="0">
                <a:solidFill>
                  <a:srgbClr val="A6A6A6"/>
                </a:solidFill>
              </a:rPr>
              <a:t>’</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a:t>Linking Attacks: Case of Netflix Prize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extLst>
                    <a:ext uri="{9D8B030D-6E8A-4147-A177-3AD203B41FA5}">
                      <a16:colId xmlns:a16="http://schemas.microsoft.com/office/drawing/2014/main" val="20000"/>
                    </a:ext>
                  </a:extLst>
                </a:gridCol>
                <a:gridCol w="1150749">
                  <a:extLst>
                    <a:ext uri="{9D8B030D-6E8A-4147-A177-3AD203B41FA5}">
                      <a16:colId xmlns:a16="http://schemas.microsoft.com/office/drawing/2014/main" val="20001"/>
                    </a:ext>
                  </a:extLst>
                </a:gridCol>
                <a:gridCol w="1150749">
                  <a:extLst>
                    <a:ext uri="{9D8B030D-6E8A-4147-A177-3AD203B41FA5}">
                      <a16:colId xmlns:a16="http://schemas.microsoft.com/office/drawing/2014/main" val="20002"/>
                    </a:ext>
                  </a:extLst>
                </a:gridCol>
                <a:gridCol w="1150749">
                  <a:extLst>
                    <a:ext uri="{9D8B030D-6E8A-4147-A177-3AD203B41FA5}">
                      <a16:colId xmlns:a16="http://schemas.microsoft.com/office/drawing/2014/main" val="20003"/>
                    </a:ext>
                  </a:extLst>
                </a:gridCol>
              </a:tblGrid>
              <a:tr h="448212">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[1,2,3,4,5]</a:t>
                      </a:r>
                    </a:p>
                  </a:txBody>
                  <a:tcPr marL="68580" marR="68580" marT="34290" marB="34290" anchor="ctr"/>
                </a:tc>
                <a:extLst>
                  <a:ext uri="{0D108BD9-81ED-4DB2-BD59-A6C34878D82A}">
                    <a16:rowId xmlns:a16="http://schemas.microsoft.com/office/drawing/2014/main" val="10000"/>
                  </a:ext>
                </a:extLst>
              </a:tr>
              <a:tr h="336779">
                <a:tc>
                  <a:txBody>
                    <a:bodyPr/>
                    <a:lstStyle/>
                    <a:p>
                      <a:pPr algn="ctr"/>
                      <a:r>
                        <a:rPr lang="en-US" sz="1000" dirty="0"/>
                        <a:t>NTFLX-0</a:t>
                      </a:r>
                    </a:p>
                  </a:txBody>
                  <a:tcPr marL="68580" marR="68580" marT="34290" marB="34290" anchor="ctr"/>
                </a:tc>
                <a:tc>
                  <a:txBody>
                    <a:bodyPr/>
                    <a:lstStyle/>
                    <a:p>
                      <a:pPr algn="ctr"/>
                      <a:r>
                        <a:rPr lang="en-US" sz="1000" dirty="0"/>
                        <a:t>NTFLX-19</a:t>
                      </a:r>
                    </a:p>
                  </a:txBody>
                  <a:tcPr marL="68580" marR="68580" marT="34290" marB="34290" anchor="ctr"/>
                </a:tc>
                <a:tc>
                  <a:txBody>
                    <a:bodyPr/>
                    <a:lstStyle/>
                    <a:p>
                      <a:pPr algn="ctr"/>
                      <a:r>
                        <a:rPr lang="en-US" sz="1000" dirty="0"/>
                        <a:t>10/12/2008</a:t>
                      </a:r>
                    </a:p>
                  </a:txBody>
                  <a:tcPr marL="68580" marR="68580" marT="34290" marB="34290" anchor="ctr"/>
                </a:tc>
                <a:tc>
                  <a:txBody>
                    <a:bodyPr/>
                    <a:lstStyle/>
                    <a:p>
                      <a:pPr algn="ctr"/>
                      <a:r>
                        <a:rPr lang="en-US" sz="1000" dirty="0"/>
                        <a:t>1</a:t>
                      </a:r>
                    </a:p>
                  </a:txBody>
                  <a:tcPr marL="68580" marR="68580" marT="34290" marB="34290" anchor="ctr"/>
                </a:tc>
                <a:extLst>
                  <a:ext uri="{0D108BD9-81ED-4DB2-BD59-A6C34878D82A}">
                    <a16:rowId xmlns:a16="http://schemas.microsoft.com/office/drawing/2014/main" val="10001"/>
                  </a:ext>
                </a:extLst>
              </a:tr>
              <a:tr h="336779">
                <a:tc>
                  <a:txBody>
                    <a:bodyPr/>
                    <a:lstStyle/>
                    <a:p>
                      <a:pPr algn="ctr"/>
                      <a:r>
                        <a:rPr lang="en-US" sz="1000" dirty="0"/>
                        <a:t>NTFLX-1</a:t>
                      </a:r>
                    </a:p>
                  </a:txBody>
                  <a:tcPr marL="68580" marR="68580" marT="34290" marB="34290" anchor="ctr"/>
                </a:tc>
                <a:tc>
                  <a:txBody>
                    <a:bodyPr/>
                    <a:lstStyle/>
                    <a:p>
                      <a:pPr algn="ctr"/>
                      <a:r>
                        <a:rPr lang="en-US" sz="1000" dirty="0"/>
                        <a:t>NTFLX-116</a:t>
                      </a:r>
                    </a:p>
                  </a:txBody>
                  <a:tcPr marL="68580" marR="68580" marT="34290" marB="34290" anchor="ctr"/>
                </a:tc>
                <a:tc>
                  <a:txBody>
                    <a:bodyPr/>
                    <a:lstStyle/>
                    <a:p>
                      <a:pPr algn="ctr"/>
                      <a:r>
                        <a:rPr lang="en-US" sz="1000" dirty="0"/>
                        <a:t>4/23/2009</a:t>
                      </a:r>
                    </a:p>
                  </a:txBody>
                  <a:tcPr marL="68580" marR="68580" marT="34290" marB="34290" anchor="ctr"/>
                </a:tc>
                <a:tc>
                  <a:txBody>
                    <a:bodyPr/>
                    <a:lstStyle/>
                    <a:p>
                      <a:pPr algn="ctr"/>
                      <a:r>
                        <a:rPr lang="en-US" sz="1000" dirty="0"/>
                        <a:t>3</a:t>
                      </a:r>
                    </a:p>
                  </a:txBody>
                  <a:tcPr marL="68580" marR="68580" marT="34290" marB="34290" anchor="ctr"/>
                </a:tc>
                <a:extLst>
                  <a:ext uri="{0D108BD9-81ED-4DB2-BD59-A6C34878D82A}">
                    <a16:rowId xmlns:a16="http://schemas.microsoft.com/office/drawing/2014/main" val="10002"/>
                  </a:ext>
                </a:extLst>
              </a:tr>
              <a:tr h="336779">
                <a:tc>
                  <a:txBody>
                    <a:bodyPr/>
                    <a:lstStyle/>
                    <a:p>
                      <a:pPr algn="ctr"/>
                      <a:r>
                        <a:rPr lang="en-US" sz="1000" dirty="0"/>
                        <a:t>NTFLX-2</a:t>
                      </a:r>
                    </a:p>
                  </a:txBody>
                  <a:tcPr marL="68580" marR="68580" marT="34290" marB="34290" anchor="ctr"/>
                </a:tc>
                <a:tc>
                  <a:txBody>
                    <a:bodyPr/>
                    <a:lstStyle/>
                    <a:p>
                      <a:pPr algn="ctr"/>
                      <a:r>
                        <a:rPr lang="en-US" sz="1000" dirty="0"/>
                        <a:t>NTFLX-92</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2</a:t>
                      </a:r>
                    </a:p>
                  </a:txBody>
                  <a:tcPr marL="68580" marR="68580" marT="34290" marB="34290" anchor="ctr"/>
                </a:tc>
                <a:extLst>
                  <a:ext uri="{0D108BD9-81ED-4DB2-BD59-A6C34878D82A}">
                    <a16:rowId xmlns:a16="http://schemas.microsoft.com/office/drawing/2014/main" val="10003"/>
                  </a:ext>
                </a:extLst>
              </a:tr>
              <a:tr h="336779">
                <a:tc>
                  <a:txBody>
                    <a:bodyPr/>
                    <a:lstStyle/>
                    <a:p>
                      <a:pPr algn="ctr"/>
                      <a:r>
                        <a:rPr lang="en-US" sz="1000" dirty="0"/>
                        <a:t>NTFLX-1</a:t>
                      </a:r>
                    </a:p>
                  </a:txBody>
                  <a:tcPr marL="68580" marR="68580" marT="34290" marB="34290" anchor="ctr"/>
                </a:tc>
                <a:tc>
                  <a:txBody>
                    <a:bodyPr/>
                    <a:lstStyle/>
                    <a:p>
                      <a:pPr algn="ctr"/>
                      <a:r>
                        <a:rPr lang="en-US" sz="1000" dirty="0"/>
                        <a:t>NTFLX-666</a:t>
                      </a:r>
                    </a:p>
                  </a:txBody>
                  <a:tcPr marL="68580" marR="68580" marT="34290" marB="34290" anchor="ctr"/>
                </a:tc>
                <a:tc>
                  <a:txBody>
                    <a:bodyPr/>
                    <a:lstStyle/>
                    <a:p>
                      <a:pPr algn="ctr"/>
                      <a:r>
                        <a:rPr lang="en-US" sz="1000" dirty="0"/>
                        <a:t>6/6/2016</a:t>
                      </a:r>
                    </a:p>
                  </a:txBody>
                  <a:tcPr marL="68580" marR="68580" marT="34290" marB="34290" anchor="ctr"/>
                </a:tc>
                <a:tc>
                  <a:txBody>
                    <a:bodyPr/>
                    <a:lstStyle/>
                    <a:p>
                      <a:pPr algn="ctr"/>
                      <a:r>
                        <a:rPr lang="en-US" sz="1000" dirty="0"/>
                        <a:t>5</a:t>
                      </a:r>
                    </a:p>
                  </a:txBody>
                  <a:tcPr marL="68580" marR="68580" marT="34290" marB="34290" anchor="ctr"/>
                </a:tc>
                <a:extLst>
                  <a:ext uri="{0D108BD9-81ED-4DB2-BD59-A6C34878D82A}">
                    <a16:rowId xmlns:a16="http://schemas.microsoft.com/office/drawing/2014/main" val="10004"/>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extLst>
                    <a:ext uri="{9D8B030D-6E8A-4147-A177-3AD203B41FA5}">
                      <a16:colId xmlns:a16="http://schemas.microsoft.com/office/drawing/2014/main" val="20000"/>
                    </a:ext>
                  </a:extLst>
                </a:gridCol>
                <a:gridCol w="1062602">
                  <a:extLst>
                    <a:ext uri="{9D8B030D-6E8A-4147-A177-3AD203B41FA5}">
                      <a16:colId xmlns:a16="http://schemas.microsoft.com/office/drawing/2014/main" val="20001"/>
                    </a:ext>
                  </a:extLst>
                </a:gridCol>
                <a:gridCol w="1062602">
                  <a:extLst>
                    <a:ext uri="{9D8B030D-6E8A-4147-A177-3AD203B41FA5}">
                      <a16:colId xmlns:a16="http://schemas.microsoft.com/office/drawing/2014/main" val="20002"/>
                    </a:ext>
                  </a:extLst>
                </a:gridCol>
                <a:gridCol w="1062602">
                  <a:extLst>
                    <a:ext uri="{9D8B030D-6E8A-4147-A177-3AD203B41FA5}">
                      <a16:colId xmlns:a16="http://schemas.microsoft.com/office/drawing/2014/main" val="20003"/>
                    </a:ext>
                  </a:extLst>
                </a:gridCol>
              </a:tblGrid>
              <a:tr h="543070">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[0-10]</a:t>
                      </a:r>
                    </a:p>
                  </a:txBody>
                  <a:tcPr marL="68580" marR="68580" marT="34290" marB="34290" anchor="ctr"/>
                </a:tc>
                <a:extLst>
                  <a:ext uri="{0D108BD9-81ED-4DB2-BD59-A6C34878D82A}">
                    <a16:rowId xmlns:a16="http://schemas.microsoft.com/office/drawing/2014/main" val="10000"/>
                  </a:ext>
                </a:extLst>
              </a:tr>
              <a:tr h="323036">
                <a:tc>
                  <a:txBody>
                    <a:bodyPr/>
                    <a:lstStyle/>
                    <a:p>
                      <a:pPr algn="ctr"/>
                      <a:r>
                        <a:rPr lang="en-US" sz="1000" dirty="0"/>
                        <a:t>IMDB-0</a:t>
                      </a:r>
                    </a:p>
                  </a:txBody>
                  <a:tcPr marL="68580" marR="68580" marT="34290" marB="34290" anchor="ctr"/>
                </a:tc>
                <a:tc>
                  <a:txBody>
                    <a:bodyPr/>
                    <a:lstStyle/>
                    <a:p>
                      <a:pPr algn="ctr"/>
                      <a:r>
                        <a:rPr lang="en-US" sz="1000" dirty="0"/>
                        <a:t>IMDB-173</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4/20/2009</a:t>
                      </a:r>
                    </a:p>
                  </a:txBody>
                  <a:tcPr marL="68580" marR="68580" marT="34290" marB="34290" anchor="ctr"/>
                </a:tc>
                <a:tc>
                  <a:txBody>
                    <a:bodyPr/>
                    <a:lstStyle/>
                    <a:p>
                      <a:pPr algn="ctr"/>
                      <a:r>
                        <a:rPr lang="en-US" sz="1000" dirty="0"/>
                        <a:t>5</a:t>
                      </a:r>
                    </a:p>
                  </a:txBody>
                  <a:tcPr marL="68580" marR="68580" marT="34290" marB="34290" anchor="ctr"/>
                </a:tc>
                <a:extLst>
                  <a:ext uri="{0D108BD9-81ED-4DB2-BD59-A6C34878D82A}">
                    <a16:rowId xmlns:a16="http://schemas.microsoft.com/office/drawing/2014/main" val="10001"/>
                  </a:ext>
                </a:extLst>
              </a:tr>
              <a:tr h="323036">
                <a:tc>
                  <a:txBody>
                    <a:bodyPr/>
                    <a:lstStyle/>
                    <a:p>
                      <a:pPr algn="ctr"/>
                      <a:r>
                        <a:rPr lang="en-US" sz="1000" dirty="0"/>
                        <a:t>IMDB-1</a:t>
                      </a:r>
                    </a:p>
                  </a:txBody>
                  <a:tcPr marL="68580" marR="68580" marT="34290" marB="34290" anchor="ctr"/>
                </a:tc>
                <a:tc>
                  <a:txBody>
                    <a:bodyPr/>
                    <a:lstStyle/>
                    <a:p>
                      <a:pPr algn="ctr"/>
                      <a:r>
                        <a:rPr lang="en-US" sz="1000" dirty="0"/>
                        <a:t>IMDB-18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10/18/2008</a:t>
                      </a:r>
                    </a:p>
                  </a:txBody>
                  <a:tcPr marL="68580" marR="68580" marT="34290" marB="34290" anchor="ctr"/>
                </a:tc>
                <a:tc>
                  <a:txBody>
                    <a:bodyPr/>
                    <a:lstStyle/>
                    <a:p>
                      <a:pPr algn="ctr"/>
                      <a:r>
                        <a:rPr lang="en-US" sz="1000" dirty="0"/>
                        <a:t>0</a:t>
                      </a:r>
                    </a:p>
                  </a:txBody>
                  <a:tcPr marL="68580" marR="68580" marT="34290" marB="34290" anchor="ctr"/>
                </a:tc>
                <a:extLst>
                  <a:ext uri="{0D108BD9-81ED-4DB2-BD59-A6C34878D82A}">
                    <a16:rowId xmlns:a16="http://schemas.microsoft.com/office/drawing/2014/main" val="10002"/>
                  </a:ext>
                </a:extLst>
              </a:tr>
              <a:tr h="323036">
                <a:tc>
                  <a:txBody>
                    <a:bodyPr/>
                    <a:lstStyle/>
                    <a:p>
                      <a:pPr algn="ctr"/>
                      <a:r>
                        <a:rPr lang="en-US" sz="1000" dirty="0"/>
                        <a:t>IMDB-2</a:t>
                      </a:r>
                    </a:p>
                  </a:txBody>
                  <a:tcPr marL="68580" marR="68580" marT="34290" marB="34290" anchor="ctr"/>
                </a:tc>
                <a:tc>
                  <a:txBody>
                    <a:bodyPr/>
                    <a:lstStyle/>
                    <a:p>
                      <a:pPr algn="ctr"/>
                      <a:r>
                        <a:rPr lang="en-US" sz="1000" dirty="0"/>
                        <a:t>IMDB-341</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3"/>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4"/>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a:t>2-sided nature of functional </a:t>
            </a:r>
            <a:br>
              <a:rPr lang="en-US" dirty="0"/>
            </a:br>
            <a:r>
              <a:rPr lang="en-US" dirty="0"/>
              <a:t>genomics data: Analysis can be </a:t>
            </a:r>
            <a:br>
              <a:rPr lang="en-US" dirty="0"/>
            </a:br>
            <a:r>
              <a:rPr lang="en-US" dirty="0">
                <a:solidFill>
                  <a:schemeClr val="accent1">
                    <a:lumMod val="50000"/>
                  </a:schemeClr>
                </a:solidFill>
              </a:rPr>
              <a:t>very General/Public</a:t>
            </a:r>
            <a:r>
              <a:rPr lang="en-US" dirty="0"/>
              <a:t> </a:t>
            </a:r>
            <a:br>
              <a:rPr lang="en-US" dirty="0"/>
            </a:br>
            <a:r>
              <a:rPr lang="en-US" dirty="0">
                <a:solidFill>
                  <a:srgbClr val="800000"/>
                </a:solidFill>
              </a:rPr>
              <a:t>or Individual/Private</a:t>
            </a:r>
          </a:p>
        </p:txBody>
      </p:sp>
      <p:sp>
        <p:nvSpPr>
          <p:cNvPr id="3" name="Content Placeholder 2"/>
          <p:cNvSpPr>
            <a:spLocks noGrp="1"/>
          </p:cNvSpPr>
          <p:nvPr>
            <p:ph idx="1"/>
          </p:nvPr>
        </p:nvSpPr>
        <p:spPr>
          <a:xfrm>
            <a:off x="195168" y="2083547"/>
            <a:ext cx="8599207" cy="4334666"/>
          </a:xfrm>
        </p:spPr>
        <p:txBody>
          <a:bodyPr/>
          <a:lstStyle/>
          <a:p>
            <a:r>
              <a:rPr lang="en-US" sz="2000" b="1" dirty="0">
                <a:solidFill>
                  <a:schemeClr val="accent1">
                    <a:lumMod val="50000"/>
                  </a:schemeClr>
                </a:solidFill>
              </a:rPr>
              <a:t>General quantifications</a:t>
            </a:r>
            <a:r>
              <a:rPr lang="en-US" sz="2000" dirty="0"/>
              <a:t> related to overall aspects </a:t>
            </a:r>
            <a:br>
              <a:rPr lang="en-US" sz="2000" dirty="0"/>
            </a:br>
            <a:r>
              <a:rPr lang="en-US" sz="2000" dirty="0"/>
              <a:t>of a condition </a:t>
            </a:r>
            <a:r>
              <a:rPr lang="mr-IN" sz="2000" dirty="0"/>
              <a:t>–</a:t>
            </a:r>
            <a:r>
              <a:rPr lang="en-US" sz="2000" dirty="0"/>
              <a:t> </a:t>
            </a:r>
            <a:r>
              <a:rPr lang="en-US" sz="2000" dirty="0" err="1"/>
              <a:t>ie</a:t>
            </a:r>
            <a:r>
              <a:rPr lang="en-US" sz="2000" dirty="0"/>
              <a:t> gene activity as a function of:</a:t>
            </a:r>
          </a:p>
          <a:p>
            <a:pPr lvl="1"/>
            <a:r>
              <a:rPr lang="en-US" sz="1800" dirty="0"/>
              <a:t>Developmental stage, Evolutionary relationships, Cell-type, Disease</a:t>
            </a:r>
          </a:p>
          <a:p>
            <a:endParaRPr lang="en-US" sz="2000" b="1" dirty="0"/>
          </a:p>
          <a:p>
            <a:r>
              <a:rPr lang="en-US" sz="2000" b="1" dirty="0"/>
              <a:t>Above are not tied to an individual’s genotype. </a:t>
            </a:r>
            <a:r>
              <a:rPr lang="en-US" sz="2000" b="1" dirty="0">
                <a:solidFill>
                  <a:srgbClr val="C00000"/>
                </a:solidFill>
              </a:rPr>
              <a:t>However, data is derived from individuals &amp; tagged with their genotypes</a:t>
            </a:r>
          </a:p>
          <a:p>
            <a:endParaRPr lang="en-US" sz="1800" dirty="0"/>
          </a:p>
          <a:p>
            <a:endParaRPr lang="en-US" sz="1800" dirty="0"/>
          </a:p>
          <a:p>
            <a:r>
              <a:rPr lang="en-US" sz="1800" dirty="0"/>
              <a:t>(Note, a few calculations aim to use explicitly genotype to derive general relations related to sequence variation &amp; gene expression - </a:t>
            </a:r>
            <a:r>
              <a:rPr lang="en-US" sz="1800" dirty="0" err="1"/>
              <a:t>eg</a:t>
            </a:r>
            <a:r>
              <a:rPr lang="en-US" sz="1800" dirty="0"/>
              <a:t> allelic activity)</a:t>
            </a:r>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a:t>Linking Attacks: Case of Netflix Prize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extLst>
                    <a:ext uri="{9D8B030D-6E8A-4147-A177-3AD203B41FA5}">
                      <a16:colId xmlns:a16="http://schemas.microsoft.com/office/drawing/2014/main" val="20000"/>
                    </a:ext>
                  </a:extLst>
                </a:gridCol>
                <a:gridCol w="1150749">
                  <a:extLst>
                    <a:ext uri="{9D8B030D-6E8A-4147-A177-3AD203B41FA5}">
                      <a16:colId xmlns:a16="http://schemas.microsoft.com/office/drawing/2014/main" val="20001"/>
                    </a:ext>
                  </a:extLst>
                </a:gridCol>
                <a:gridCol w="1150749">
                  <a:extLst>
                    <a:ext uri="{9D8B030D-6E8A-4147-A177-3AD203B41FA5}">
                      <a16:colId xmlns:a16="http://schemas.microsoft.com/office/drawing/2014/main" val="20002"/>
                    </a:ext>
                  </a:extLst>
                </a:gridCol>
                <a:gridCol w="1150749">
                  <a:extLst>
                    <a:ext uri="{9D8B030D-6E8A-4147-A177-3AD203B41FA5}">
                      <a16:colId xmlns:a16="http://schemas.microsoft.com/office/drawing/2014/main" val="20003"/>
                    </a:ext>
                  </a:extLst>
                </a:gridCol>
              </a:tblGrid>
              <a:tr h="448212">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[1,2,3,4,5]</a:t>
                      </a:r>
                    </a:p>
                  </a:txBody>
                  <a:tcPr marL="68580" marR="68580" marT="34290" marB="34290" anchor="ctr"/>
                </a:tc>
                <a:extLst>
                  <a:ext uri="{0D108BD9-81ED-4DB2-BD59-A6C34878D82A}">
                    <a16:rowId xmlns:a16="http://schemas.microsoft.com/office/drawing/2014/main" val="10000"/>
                  </a:ext>
                </a:extLst>
              </a:tr>
              <a:tr h="336779">
                <a:tc>
                  <a:txBody>
                    <a:bodyPr/>
                    <a:lstStyle/>
                    <a:p>
                      <a:pPr algn="ctr"/>
                      <a:r>
                        <a:rPr lang="en-US" sz="1000" dirty="0"/>
                        <a:t>NTFLX-0</a:t>
                      </a:r>
                    </a:p>
                  </a:txBody>
                  <a:tcPr marL="68580" marR="68580" marT="34290" marB="34290" anchor="ctr"/>
                </a:tc>
                <a:tc>
                  <a:txBody>
                    <a:bodyPr/>
                    <a:lstStyle/>
                    <a:p>
                      <a:pPr algn="ctr"/>
                      <a:r>
                        <a:rPr lang="en-US" sz="1000" dirty="0"/>
                        <a:t>NTFLX-19</a:t>
                      </a:r>
                    </a:p>
                  </a:txBody>
                  <a:tcPr marL="68580" marR="68580" marT="34290" marB="34290" anchor="ctr"/>
                </a:tc>
                <a:tc>
                  <a:txBody>
                    <a:bodyPr/>
                    <a:lstStyle/>
                    <a:p>
                      <a:pPr algn="ctr"/>
                      <a:r>
                        <a:rPr lang="en-US" sz="1000" dirty="0"/>
                        <a:t>10/12/2008</a:t>
                      </a:r>
                    </a:p>
                  </a:txBody>
                  <a:tcPr marL="68580" marR="68580" marT="34290" marB="34290" anchor="ctr"/>
                </a:tc>
                <a:tc>
                  <a:txBody>
                    <a:bodyPr/>
                    <a:lstStyle/>
                    <a:p>
                      <a:pPr algn="ctr"/>
                      <a:r>
                        <a:rPr lang="en-US" sz="1000" dirty="0"/>
                        <a:t>1</a:t>
                      </a:r>
                    </a:p>
                  </a:txBody>
                  <a:tcPr marL="68580" marR="68580" marT="34290" marB="34290" anchor="ctr"/>
                </a:tc>
                <a:extLst>
                  <a:ext uri="{0D108BD9-81ED-4DB2-BD59-A6C34878D82A}">
                    <a16:rowId xmlns:a16="http://schemas.microsoft.com/office/drawing/2014/main" val="10001"/>
                  </a:ext>
                </a:extLst>
              </a:tr>
              <a:tr h="336779">
                <a:tc>
                  <a:txBody>
                    <a:bodyPr/>
                    <a:lstStyle/>
                    <a:p>
                      <a:pPr algn="ctr"/>
                      <a:r>
                        <a:rPr lang="en-US" sz="1000" dirty="0"/>
                        <a:t>NTFLX-1</a:t>
                      </a:r>
                    </a:p>
                  </a:txBody>
                  <a:tcPr marL="68580" marR="68580" marT="34290" marB="34290" anchor="ctr">
                    <a:solidFill>
                      <a:srgbClr val="FF0000"/>
                    </a:solidFill>
                  </a:tcPr>
                </a:tc>
                <a:tc>
                  <a:txBody>
                    <a:bodyPr/>
                    <a:lstStyle/>
                    <a:p>
                      <a:pPr algn="ctr"/>
                      <a:r>
                        <a:rPr lang="en-US" sz="1000" dirty="0"/>
                        <a:t>NTFLX-116</a:t>
                      </a:r>
                    </a:p>
                  </a:txBody>
                  <a:tcPr marL="68580" marR="68580" marT="34290" marB="34290" anchor="ctr">
                    <a:solidFill>
                      <a:srgbClr val="FF0000"/>
                    </a:solidFill>
                  </a:tcPr>
                </a:tc>
                <a:tc>
                  <a:txBody>
                    <a:bodyPr/>
                    <a:lstStyle/>
                    <a:p>
                      <a:pPr algn="ctr"/>
                      <a:r>
                        <a:rPr lang="en-US" sz="1000" dirty="0"/>
                        <a:t>4/23/2009</a:t>
                      </a:r>
                    </a:p>
                  </a:txBody>
                  <a:tcPr marL="68580" marR="68580" marT="34290" marB="34290" anchor="ctr">
                    <a:solidFill>
                      <a:srgbClr val="FF0000"/>
                    </a:solidFill>
                  </a:tcPr>
                </a:tc>
                <a:tc>
                  <a:txBody>
                    <a:bodyPr/>
                    <a:lstStyle/>
                    <a:p>
                      <a:pPr algn="ctr"/>
                      <a:r>
                        <a:rPr lang="en-US" sz="1000" dirty="0"/>
                        <a:t>3</a:t>
                      </a:r>
                    </a:p>
                  </a:txBody>
                  <a:tcPr marL="68580" marR="68580" marT="34290" marB="34290" anchor="ctr">
                    <a:solidFill>
                      <a:srgbClr val="FF0000"/>
                    </a:solidFill>
                  </a:tcPr>
                </a:tc>
                <a:extLst>
                  <a:ext uri="{0D108BD9-81ED-4DB2-BD59-A6C34878D82A}">
                    <a16:rowId xmlns:a16="http://schemas.microsoft.com/office/drawing/2014/main" val="10002"/>
                  </a:ext>
                </a:extLst>
              </a:tr>
              <a:tr h="336779">
                <a:tc>
                  <a:txBody>
                    <a:bodyPr/>
                    <a:lstStyle/>
                    <a:p>
                      <a:pPr algn="ctr"/>
                      <a:r>
                        <a:rPr lang="en-US" sz="1000" dirty="0"/>
                        <a:t>NTFLX-2</a:t>
                      </a:r>
                    </a:p>
                  </a:txBody>
                  <a:tcPr marL="68580" marR="68580" marT="34290" marB="34290" anchor="ctr"/>
                </a:tc>
                <a:tc>
                  <a:txBody>
                    <a:bodyPr/>
                    <a:lstStyle/>
                    <a:p>
                      <a:pPr algn="ctr"/>
                      <a:r>
                        <a:rPr lang="en-US" sz="1000" dirty="0"/>
                        <a:t>NTFLX-92</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2</a:t>
                      </a:r>
                    </a:p>
                  </a:txBody>
                  <a:tcPr marL="68580" marR="68580" marT="34290" marB="34290" anchor="ctr"/>
                </a:tc>
                <a:extLst>
                  <a:ext uri="{0D108BD9-81ED-4DB2-BD59-A6C34878D82A}">
                    <a16:rowId xmlns:a16="http://schemas.microsoft.com/office/drawing/2014/main" val="10003"/>
                  </a:ext>
                </a:extLst>
              </a:tr>
              <a:tr h="336779">
                <a:tc>
                  <a:txBody>
                    <a:bodyPr/>
                    <a:lstStyle/>
                    <a:p>
                      <a:pPr algn="ctr"/>
                      <a:r>
                        <a:rPr lang="en-US" sz="1000" dirty="0"/>
                        <a:t>NTFLX-1</a:t>
                      </a:r>
                    </a:p>
                  </a:txBody>
                  <a:tcPr marL="68580" marR="68580" marT="34290" marB="34290" anchor="ctr">
                    <a:solidFill>
                      <a:srgbClr val="EAEFF7"/>
                    </a:solidFill>
                  </a:tcPr>
                </a:tc>
                <a:tc>
                  <a:txBody>
                    <a:bodyPr/>
                    <a:lstStyle/>
                    <a:p>
                      <a:pPr algn="ctr"/>
                      <a:r>
                        <a:rPr lang="en-US" sz="1000" dirty="0"/>
                        <a:t>NTFLX-666</a:t>
                      </a:r>
                    </a:p>
                  </a:txBody>
                  <a:tcPr marL="68580" marR="68580" marT="34290" marB="34290" anchor="ctr">
                    <a:solidFill>
                      <a:srgbClr val="EAEFF7"/>
                    </a:solidFill>
                  </a:tcPr>
                </a:tc>
                <a:tc>
                  <a:txBody>
                    <a:bodyPr/>
                    <a:lstStyle/>
                    <a:p>
                      <a:pPr algn="ctr"/>
                      <a:r>
                        <a:rPr lang="en-US" sz="1000" dirty="0"/>
                        <a:t>6/6/2016</a:t>
                      </a:r>
                    </a:p>
                  </a:txBody>
                  <a:tcPr marL="68580" marR="68580" marT="34290" marB="34290" anchor="ctr">
                    <a:solidFill>
                      <a:srgbClr val="EAEFF7"/>
                    </a:solidFill>
                  </a:tcPr>
                </a:tc>
                <a:tc>
                  <a:txBody>
                    <a:bodyPr/>
                    <a:lstStyle/>
                    <a:p>
                      <a:pPr algn="ctr"/>
                      <a:r>
                        <a:rPr lang="en-US" sz="1000" dirty="0"/>
                        <a:t>5</a:t>
                      </a:r>
                    </a:p>
                  </a:txBody>
                  <a:tcPr marL="68580" marR="68580" marT="34290" marB="34290" anchor="ctr">
                    <a:solidFill>
                      <a:srgbClr val="EAEFF7"/>
                    </a:solidFill>
                  </a:tcPr>
                </a:tc>
                <a:extLst>
                  <a:ext uri="{0D108BD9-81ED-4DB2-BD59-A6C34878D82A}">
                    <a16:rowId xmlns:a16="http://schemas.microsoft.com/office/drawing/2014/main" val="10004"/>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extLst>
                    <a:ext uri="{9D8B030D-6E8A-4147-A177-3AD203B41FA5}">
                      <a16:colId xmlns:a16="http://schemas.microsoft.com/office/drawing/2014/main" val="20000"/>
                    </a:ext>
                  </a:extLst>
                </a:gridCol>
                <a:gridCol w="1062602">
                  <a:extLst>
                    <a:ext uri="{9D8B030D-6E8A-4147-A177-3AD203B41FA5}">
                      <a16:colId xmlns:a16="http://schemas.microsoft.com/office/drawing/2014/main" val="20001"/>
                    </a:ext>
                  </a:extLst>
                </a:gridCol>
                <a:gridCol w="1062602">
                  <a:extLst>
                    <a:ext uri="{9D8B030D-6E8A-4147-A177-3AD203B41FA5}">
                      <a16:colId xmlns:a16="http://schemas.microsoft.com/office/drawing/2014/main" val="20002"/>
                    </a:ext>
                  </a:extLst>
                </a:gridCol>
                <a:gridCol w="1062602">
                  <a:extLst>
                    <a:ext uri="{9D8B030D-6E8A-4147-A177-3AD203B41FA5}">
                      <a16:colId xmlns:a16="http://schemas.microsoft.com/office/drawing/2014/main" val="20003"/>
                    </a:ext>
                  </a:extLst>
                </a:gridCol>
              </a:tblGrid>
              <a:tr h="543070">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[0-10]</a:t>
                      </a:r>
                    </a:p>
                  </a:txBody>
                  <a:tcPr marL="68580" marR="68580" marT="34290" marB="34290" anchor="ctr"/>
                </a:tc>
                <a:extLst>
                  <a:ext uri="{0D108BD9-81ED-4DB2-BD59-A6C34878D82A}">
                    <a16:rowId xmlns:a16="http://schemas.microsoft.com/office/drawing/2014/main" val="10000"/>
                  </a:ext>
                </a:extLst>
              </a:tr>
              <a:tr h="323036">
                <a:tc>
                  <a:txBody>
                    <a:bodyPr/>
                    <a:lstStyle/>
                    <a:p>
                      <a:pPr algn="ctr"/>
                      <a:r>
                        <a:rPr lang="en-US" sz="1000" dirty="0"/>
                        <a:t>IMDB-0</a:t>
                      </a:r>
                    </a:p>
                  </a:txBody>
                  <a:tcPr marL="68580" marR="68580" marT="34290" marB="34290" anchor="ctr">
                    <a:solidFill>
                      <a:srgbClr val="FF0000"/>
                    </a:solidFill>
                  </a:tcPr>
                </a:tc>
                <a:tc>
                  <a:txBody>
                    <a:bodyPr/>
                    <a:lstStyle/>
                    <a:p>
                      <a:pPr algn="ctr"/>
                      <a:r>
                        <a:rPr lang="en-US" sz="1000" dirty="0"/>
                        <a:t>IMDB-173</a:t>
                      </a:r>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4/20/2009</a:t>
                      </a:r>
                    </a:p>
                  </a:txBody>
                  <a:tcPr marL="68580" marR="68580" marT="34290" marB="34290" anchor="ctr">
                    <a:solidFill>
                      <a:srgbClr val="FF0000"/>
                    </a:solidFill>
                  </a:tcPr>
                </a:tc>
                <a:tc>
                  <a:txBody>
                    <a:bodyPr/>
                    <a:lstStyle/>
                    <a:p>
                      <a:pPr algn="ctr"/>
                      <a:r>
                        <a:rPr lang="en-US" sz="1000" dirty="0"/>
                        <a:t>5</a:t>
                      </a:r>
                    </a:p>
                  </a:txBody>
                  <a:tcPr marL="68580" marR="68580" marT="34290" marB="34290" anchor="ctr">
                    <a:solidFill>
                      <a:srgbClr val="FF0000"/>
                    </a:solidFill>
                  </a:tcPr>
                </a:tc>
                <a:extLst>
                  <a:ext uri="{0D108BD9-81ED-4DB2-BD59-A6C34878D82A}">
                    <a16:rowId xmlns:a16="http://schemas.microsoft.com/office/drawing/2014/main" val="10001"/>
                  </a:ext>
                </a:extLst>
              </a:tr>
              <a:tr h="323036">
                <a:tc>
                  <a:txBody>
                    <a:bodyPr/>
                    <a:lstStyle/>
                    <a:p>
                      <a:pPr algn="ctr"/>
                      <a:r>
                        <a:rPr lang="en-US" sz="1000" dirty="0"/>
                        <a:t>IMDB-1</a:t>
                      </a:r>
                    </a:p>
                  </a:txBody>
                  <a:tcPr marL="68580" marR="68580" marT="34290" marB="34290" anchor="ctr"/>
                </a:tc>
                <a:tc>
                  <a:txBody>
                    <a:bodyPr/>
                    <a:lstStyle/>
                    <a:p>
                      <a:pPr algn="ctr"/>
                      <a:r>
                        <a:rPr lang="en-US" sz="1000" dirty="0"/>
                        <a:t>IMDB-18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10/18/2008</a:t>
                      </a:r>
                    </a:p>
                  </a:txBody>
                  <a:tcPr marL="68580" marR="68580" marT="34290" marB="34290" anchor="ctr"/>
                </a:tc>
                <a:tc>
                  <a:txBody>
                    <a:bodyPr/>
                    <a:lstStyle/>
                    <a:p>
                      <a:pPr algn="ctr"/>
                      <a:r>
                        <a:rPr lang="en-US" sz="1000" dirty="0"/>
                        <a:t>0</a:t>
                      </a:r>
                    </a:p>
                  </a:txBody>
                  <a:tcPr marL="68580" marR="68580" marT="34290" marB="34290" anchor="ctr"/>
                </a:tc>
                <a:extLst>
                  <a:ext uri="{0D108BD9-81ED-4DB2-BD59-A6C34878D82A}">
                    <a16:rowId xmlns:a16="http://schemas.microsoft.com/office/drawing/2014/main" val="10002"/>
                  </a:ext>
                </a:extLst>
              </a:tr>
              <a:tr h="323036">
                <a:tc>
                  <a:txBody>
                    <a:bodyPr/>
                    <a:lstStyle/>
                    <a:p>
                      <a:pPr algn="ctr"/>
                      <a:r>
                        <a:rPr lang="en-US" sz="1000" dirty="0"/>
                        <a:t>IMDB-2</a:t>
                      </a:r>
                    </a:p>
                  </a:txBody>
                  <a:tcPr marL="68580" marR="68580" marT="34290" marB="34290" anchor="ctr"/>
                </a:tc>
                <a:tc>
                  <a:txBody>
                    <a:bodyPr/>
                    <a:lstStyle/>
                    <a:p>
                      <a:pPr algn="ctr"/>
                      <a:r>
                        <a:rPr lang="en-US" sz="1000" dirty="0"/>
                        <a:t>IMDB-341</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3"/>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4"/>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a:t>NetFLIX</a:t>
            </a:r>
            <a:r>
              <a:rPr lang="en-US" sz="1100" dirty="0"/>
              <a:t> and </a:t>
            </a:r>
            <a:r>
              <a:rPr lang="en-US" sz="1100" dirty="0" err="1"/>
              <a:t>IMdB</a:t>
            </a:r>
            <a:r>
              <a:rPr lang="en-US" sz="1100" dirty="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a:t>Linking Attacks: Case of Netflix Prize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extLst>
                    <a:ext uri="{9D8B030D-6E8A-4147-A177-3AD203B41FA5}">
                      <a16:colId xmlns:a16="http://schemas.microsoft.com/office/drawing/2014/main" val="20000"/>
                    </a:ext>
                  </a:extLst>
                </a:gridCol>
                <a:gridCol w="1150749">
                  <a:extLst>
                    <a:ext uri="{9D8B030D-6E8A-4147-A177-3AD203B41FA5}">
                      <a16:colId xmlns:a16="http://schemas.microsoft.com/office/drawing/2014/main" val="20001"/>
                    </a:ext>
                  </a:extLst>
                </a:gridCol>
                <a:gridCol w="1150749">
                  <a:extLst>
                    <a:ext uri="{9D8B030D-6E8A-4147-A177-3AD203B41FA5}">
                      <a16:colId xmlns:a16="http://schemas.microsoft.com/office/drawing/2014/main" val="20002"/>
                    </a:ext>
                  </a:extLst>
                </a:gridCol>
                <a:gridCol w="1150749">
                  <a:extLst>
                    <a:ext uri="{9D8B030D-6E8A-4147-A177-3AD203B41FA5}">
                      <a16:colId xmlns:a16="http://schemas.microsoft.com/office/drawing/2014/main" val="20003"/>
                    </a:ext>
                  </a:extLst>
                </a:gridCol>
              </a:tblGrid>
              <a:tr h="448212">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[1,2,3,4,5]</a:t>
                      </a:r>
                    </a:p>
                  </a:txBody>
                  <a:tcPr marL="68580" marR="68580" marT="34290" marB="34290" anchor="ctr"/>
                </a:tc>
                <a:extLst>
                  <a:ext uri="{0D108BD9-81ED-4DB2-BD59-A6C34878D82A}">
                    <a16:rowId xmlns:a16="http://schemas.microsoft.com/office/drawing/2014/main" val="10000"/>
                  </a:ext>
                </a:extLst>
              </a:tr>
              <a:tr h="336779">
                <a:tc>
                  <a:txBody>
                    <a:bodyPr/>
                    <a:lstStyle/>
                    <a:p>
                      <a:pPr algn="ctr"/>
                      <a:r>
                        <a:rPr lang="en-US" sz="1000" dirty="0"/>
                        <a:t>NTFLX-0</a:t>
                      </a:r>
                    </a:p>
                  </a:txBody>
                  <a:tcPr marL="68580" marR="68580" marT="34290" marB="34290" anchor="ctr"/>
                </a:tc>
                <a:tc>
                  <a:txBody>
                    <a:bodyPr/>
                    <a:lstStyle/>
                    <a:p>
                      <a:pPr algn="ctr"/>
                      <a:r>
                        <a:rPr lang="en-US" sz="1000" dirty="0"/>
                        <a:t>NTFLX-19</a:t>
                      </a:r>
                    </a:p>
                  </a:txBody>
                  <a:tcPr marL="68580" marR="68580" marT="34290" marB="34290" anchor="ctr"/>
                </a:tc>
                <a:tc>
                  <a:txBody>
                    <a:bodyPr/>
                    <a:lstStyle/>
                    <a:p>
                      <a:pPr algn="ctr"/>
                      <a:r>
                        <a:rPr lang="en-US" sz="1000" dirty="0"/>
                        <a:t>10/12/2008</a:t>
                      </a:r>
                    </a:p>
                  </a:txBody>
                  <a:tcPr marL="68580" marR="68580" marT="34290" marB="34290" anchor="ctr"/>
                </a:tc>
                <a:tc>
                  <a:txBody>
                    <a:bodyPr/>
                    <a:lstStyle/>
                    <a:p>
                      <a:pPr algn="ctr"/>
                      <a:r>
                        <a:rPr lang="en-US" sz="1000" dirty="0"/>
                        <a:t>1</a:t>
                      </a:r>
                    </a:p>
                  </a:txBody>
                  <a:tcPr marL="68580" marR="68580" marT="34290" marB="34290" anchor="ctr"/>
                </a:tc>
                <a:extLst>
                  <a:ext uri="{0D108BD9-81ED-4DB2-BD59-A6C34878D82A}">
                    <a16:rowId xmlns:a16="http://schemas.microsoft.com/office/drawing/2014/main" val="10001"/>
                  </a:ext>
                </a:extLst>
              </a:tr>
              <a:tr h="336779">
                <a:tc>
                  <a:txBody>
                    <a:bodyPr/>
                    <a:lstStyle/>
                    <a:p>
                      <a:pPr algn="ctr"/>
                      <a:r>
                        <a:rPr lang="en-US" sz="1000" dirty="0"/>
                        <a:t>NTFLX-1</a:t>
                      </a:r>
                    </a:p>
                  </a:txBody>
                  <a:tcPr marL="68580" marR="68580" marT="34290" marB="34290" anchor="ctr">
                    <a:solidFill>
                      <a:srgbClr val="FF0000"/>
                    </a:solidFill>
                  </a:tcPr>
                </a:tc>
                <a:tc>
                  <a:txBody>
                    <a:bodyPr/>
                    <a:lstStyle/>
                    <a:p>
                      <a:pPr algn="ctr"/>
                      <a:r>
                        <a:rPr lang="en-US" sz="1000" dirty="0"/>
                        <a:t>NTFLX-116</a:t>
                      </a:r>
                    </a:p>
                  </a:txBody>
                  <a:tcPr marL="68580" marR="68580" marT="34290" marB="34290" anchor="ctr">
                    <a:solidFill>
                      <a:srgbClr val="FF0000"/>
                    </a:solidFill>
                  </a:tcPr>
                </a:tc>
                <a:tc>
                  <a:txBody>
                    <a:bodyPr/>
                    <a:lstStyle/>
                    <a:p>
                      <a:pPr algn="ctr"/>
                      <a:r>
                        <a:rPr lang="en-US" sz="1000" dirty="0"/>
                        <a:t>4/23/2009</a:t>
                      </a:r>
                    </a:p>
                  </a:txBody>
                  <a:tcPr marL="68580" marR="68580" marT="34290" marB="34290" anchor="ctr">
                    <a:solidFill>
                      <a:srgbClr val="FF0000"/>
                    </a:solidFill>
                  </a:tcPr>
                </a:tc>
                <a:tc>
                  <a:txBody>
                    <a:bodyPr/>
                    <a:lstStyle/>
                    <a:p>
                      <a:pPr algn="ctr"/>
                      <a:r>
                        <a:rPr lang="en-US" sz="1000" dirty="0"/>
                        <a:t>3</a:t>
                      </a:r>
                    </a:p>
                  </a:txBody>
                  <a:tcPr marL="68580" marR="68580" marT="34290" marB="34290" anchor="ctr">
                    <a:solidFill>
                      <a:srgbClr val="FF0000"/>
                    </a:solidFill>
                  </a:tcPr>
                </a:tc>
                <a:extLst>
                  <a:ext uri="{0D108BD9-81ED-4DB2-BD59-A6C34878D82A}">
                    <a16:rowId xmlns:a16="http://schemas.microsoft.com/office/drawing/2014/main" val="10002"/>
                  </a:ext>
                </a:extLst>
              </a:tr>
              <a:tr h="336779">
                <a:tc>
                  <a:txBody>
                    <a:bodyPr/>
                    <a:lstStyle/>
                    <a:p>
                      <a:pPr algn="ctr"/>
                      <a:r>
                        <a:rPr lang="en-US" sz="1000" dirty="0"/>
                        <a:t>NTFLX-2</a:t>
                      </a:r>
                    </a:p>
                  </a:txBody>
                  <a:tcPr marL="68580" marR="68580" marT="34290" marB="34290" anchor="ctr"/>
                </a:tc>
                <a:tc>
                  <a:txBody>
                    <a:bodyPr/>
                    <a:lstStyle/>
                    <a:p>
                      <a:pPr algn="ctr"/>
                      <a:r>
                        <a:rPr lang="en-US" sz="1000" dirty="0"/>
                        <a:t>NTFLX-92</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2</a:t>
                      </a:r>
                    </a:p>
                  </a:txBody>
                  <a:tcPr marL="68580" marR="68580" marT="34290" marB="34290" anchor="ctr"/>
                </a:tc>
                <a:extLst>
                  <a:ext uri="{0D108BD9-81ED-4DB2-BD59-A6C34878D82A}">
                    <a16:rowId xmlns:a16="http://schemas.microsoft.com/office/drawing/2014/main" val="10003"/>
                  </a:ext>
                </a:extLst>
              </a:tr>
              <a:tr h="336779">
                <a:tc>
                  <a:txBody>
                    <a:bodyPr/>
                    <a:lstStyle/>
                    <a:p>
                      <a:pPr algn="ctr"/>
                      <a:r>
                        <a:rPr lang="en-US" sz="1000" dirty="0"/>
                        <a:t>NTFLX-1</a:t>
                      </a:r>
                    </a:p>
                  </a:txBody>
                  <a:tcPr marL="68580" marR="68580" marT="34290" marB="34290" anchor="ctr">
                    <a:solidFill>
                      <a:srgbClr val="FF0000"/>
                    </a:solidFill>
                  </a:tcPr>
                </a:tc>
                <a:tc>
                  <a:txBody>
                    <a:bodyPr/>
                    <a:lstStyle/>
                    <a:p>
                      <a:pPr algn="ctr"/>
                      <a:r>
                        <a:rPr lang="en-US" sz="1400" b="1" dirty="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a:t>6/6/2016</a:t>
                      </a:r>
                    </a:p>
                  </a:txBody>
                  <a:tcPr marL="68580" marR="68580" marT="34290" marB="34290" anchor="ctr">
                    <a:solidFill>
                      <a:srgbClr val="FF0000"/>
                    </a:solidFill>
                  </a:tcPr>
                </a:tc>
                <a:tc>
                  <a:txBody>
                    <a:bodyPr/>
                    <a:lstStyle/>
                    <a:p>
                      <a:pPr algn="ctr"/>
                      <a:r>
                        <a:rPr lang="en-US" sz="1000" dirty="0"/>
                        <a:t>5</a:t>
                      </a:r>
                    </a:p>
                  </a:txBody>
                  <a:tcPr marL="68580" marR="68580" marT="34290" marB="34290" anchor="ctr">
                    <a:solidFill>
                      <a:srgbClr val="FF0000"/>
                    </a:solidFill>
                  </a:tcPr>
                </a:tc>
                <a:extLst>
                  <a:ext uri="{0D108BD9-81ED-4DB2-BD59-A6C34878D82A}">
                    <a16:rowId xmlns:a16="http://schemas.microsoft.com/office/drawing/2014/main" val="10004"/>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36779">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extLst>
                    <a:ext uri="{9D8B030D-6E8A-4147-A177-3AD203B41FA5}">
                      <a16:colId xmlns:a16="http://schemas.microsoft.com/office/drawing/2014/main" val="20000"/>
                    </a:ext>
                  </a:extLst>
                </a:gridCol>
                <a:gridCol w="1062602">
                  <a:extLst>
                    <a:ext uri="{9D8B030D-6E8A-4147-A177-3AD203B41FA5}">
                      <a16:colId xmlns:a16="http://schemas.microsoft.com/office/drawing/2014/main" val="20001"/>
                    </a:ext>
                  </a:extLst>
                </a:gridCol>
                <a:gridCol w="1062602">
                  <a:extLst>
                    <a:ext uri="{9D8B030D-6E8A-4147-A177-3AD203B41FA5}">
                      <a16:colId xmlns:a16="http://schemas.microsoft.com/office/drawing/2014/main" val="20002"/>
                    </a:ext>
                  </a:extLst>
                </a:gridCol>
                <a:gridCol w="1062602">
                  <a:extLst>
                    <a:ext uri="{9D8B030D-6E8A-4147-A177-3AD203B41FA5}">
                      <a16:colId xmlns:a16="http://schemas.microsoft.com/office/drawing/2014/main" val="20003"/>
                    </a:ext>
                  </a:extLst>
                </a:gridCol>
              </a:tblGrid>
              <a:tr h="543070">
                <a:tc>
                  <a:txBody>
                    <a:bodyPr/>
                    <a:lstStyle/>
                    <a:p>
                      <a:pPr algn="ctr"/>
                      <a:r>
                        <a:rPr lang="en-US" sz="1000" dirty="0"/>
                        <a:t>User (ID)</a:t>
                      </a:r>
                    </a:p>
                  </a:txBody>
                  <a:tcPr marL="68580" marR="68580" marT="34290" marB="34290" anchor="ctr"/>
                </a:tc>
                <a:tc>
                  <a:txBody>
                    <a:bodyPr/>
                    <a:lstStyle/>
                    <a:p>
                      <a:pPr algn="ctr"/>
                      <a:r>
                        <a:rPr lang="en-US" sz="1000" dirty="0"/>
                        <a:t>Movie (ID)</a:t>
                      </a:r>
                    </a:p>
                  </a:txBody>
                  <a:tcPr marL="68580" marR="68580" marT="34290" marB="34290" anchor="ctr"/>
                </a:tc>
                <a:tc>
                  <a:txBody>
                    <a:bodyPr/>
                    <a:lstStyle/>
                    <a:p>
                      <a:pPr algn="ctr"/>
                      <a:r>
                        <a:rPr lang="en-US" sz="1000" dirty="0"/>
                        <a:t>Date of Grade</a:t>
                      </a:r>
                    </a:p>
                  </a:txBody>
                  <a:tcPr marL="68580" marR="68580" marT="34290" marB="34290" anchor="ctr"/>
                </a:tc>
                <a:tc>
                  <a:txBody>
                    <a:bodyPr/>
                    <a:lstStyle/>
                    <a:p>
                      <a:pPr algn="ctr"/>
                      <a:r>
                        <a:rPr lang="en-US" sz="1000" dirty="0"/>
                        <a:t>Grade [0-10]</a:t>
                      </a:r>
                    </a:p>
                  </a:txBody>
                  <a:tcPr marL="68580" marR="68580" marT="34290" marB="34290" anchor="ctr"/>
                </a:tc>
                <a:extLst>
                  <a:ext uri="{0D108BD9-81ED-4DB2-BD59-A6C34878D82A}">
                    <a16:rowId xmlns:a16="http://schemas.microsoft.com/office/drawing/2014/main" val="10000"/>
                  </a:ext>
                </a:extLst>
              </a:tr>
              <a:tr h="323036">
                <a:tc>
                  <a:txBody>
                    <a:bodyPr/>
                    <a:lstStyle/>
                    <a:p>
                      <a:pPr algn="ctr"/>
                      <a:r>
                        <a:rPr lang="en-US" sz="1000" dirty="0"/>
                        <a:t>IMDB-0</a:t>
                      </a:r>
                    </a:p>
                  </a:txBody>
                  <a:tcPr marL="68580" marR="68580" marT="34290" marB="34290" anchor="ctr">
                    <a:solidFill>
                      <a:srgbClr val="FF0000"/>
                    </a:solidFill>
                  </a:tcPr>
                </a:tc>
                <a:tc>
                  <a:txBody>
                    <a:bodyPr/>
                    <a:lstStyle/>
                    <a:p>
                      <a:pPr algn="ctr"/>
                      <a:r>
                        <a:rPr lang="en-US" sz="1000" dirty="0"/>
                        <a:t>IMDB-173</a:t>
                      </a:r>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4/20/2009</a:t>
                      </a:r>
                    </a:p>
                  </a:txBody>
                  <a:tcPr marL="68580" marR="68580" marT="34290" marB="34290" anchor="ctr">
                    <a:solidFill>
                      <a:srgbClr val="FF0000"/>
                    </a:solidFill>
                  </a:tcPr>
                </a:tc>
                <a:tc>
                  <a:txBody>
                    <a:bodyPr/>
                    <a:lstStyle/>
                    <a:p>
                      <a:pPr algn="ctr"/>
                      <a:r>
                        <a:rPr lang="en-US" sz="1000" dirty="0"/>
                        <a:t>5</a:t>
                      </a:r>
                    </a:p>
                  </a:txBody>
                  <a:tcPr marL="68580" marR="68580" marT="34290" marB="34290" anchor="ctr">
                    <a:solidFill>
                      <a:srgbClr val="FF0000"/>
                    </a:solidFill>
                  </a:tcPr>
                </a:tc>
                <a:extLst>
                  <a:ext uri="{0D108BD9-81ED-4DB2-BD59-A6C34878D82A}">
                    <a16:rowId xmlns:a16="http://schemas.microsoft.com/office/drawing/2014/main" val="10001"/>
                  </a:ext>
                </a:extLst>
              </a:tr>
              <a:tr h="323036">
                <a:tc>
                  <a:txBody>
                    <a:bodyPr/>
                    <a:lstStyle/>
                    <a:p>
                      <a:pPr algn="ctr"/>
                      <a:r>
                        <a:rPr lang="en-US" sz="1000" dirty="0"/>
                        <a:t>IMDB-1</a:t>
                      </a:r>
                    </a:p>
                  </a:txBody>
                  <a:tcPr marL="68580" marR="68580" marT="34290" marB="34290" anchor="ctr"/>
                </a:tc>
                <a:tc>
                  <a:txBody>
                    <a:bodyPr/>
                    <a:lstStyle/>
                    <a:p>
                      <a:pPr algn="ctr"/>
                      <a:r>
                        <a:rPr lang="en-US" sz="1000" dirty="0"/>
                        <a:t>IMDB-18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10/18/2008</a:t>
                      </a:r>
                    </a:p>
                  </a:txBody>
                  <a:tcPr marL="68580" marR="68580" marT="34290" marB="34290" anchor="ctr"/>
                </a:tc>
                <a:tc>
                  <a:txBody>
                    <a:bodyPr/>
                    <a:lstStyle/>
                    <a:p>
                      <a:pPr algn="ctr"/>
                      <a:r>
                        <a:rPr lang="en-US" sz="1000" dirty="0"/>
                        <a:t>0</a:t>
                      </a:r>
                    </a:p>
                  </a:txBody>
                  <a:tcPr marL="68580" marR="68580" marT="34290" marB="34290" anchor="ctr"/>
                </a:tc>
                <a:extLst>
                  <a:ext uri="{0D108BD9-81ED-4DB2-BD59-A6C34878D82A}">
                    <a16:rowId xmlns:a16="http://schemas.microsoft.com/office/drawing/2014/main" val="10002"/>
                  </a:ext>
                </a:extLst>
              </a:tr>
              <a:tr h="323036">
                <a:tc>
                  <a:txBody>
                    <a:bodyPr/>
                    <a:lstStyle/>
                    <a:p>
                      <a:pPr algn="ctr"/>
                      <a:r>
                        <a:rPr lang="en-US" sz="1000" dirty="0"/>
                        <a:t>IMDB-2</a:t>
                      </a:r>
                    </a:p>
                  </a:txBody>
                  <a:tcPr marL="68580" marR="68580" marT="34290" marB="34290" anchor="ctr"/>
                </a:tc>
                <a:tc>
                  <a:txBody>
                    <a:bodyPr/>
                    <a:lstStyle/>
                    <a:p>
                      <a:pPr algn="ctr"/>
                      <a:r>
                        <a:rPr lang="en-US" sz="1000" dirty="0"/>
                        <a:t>IMDB-341</a:t>
                      </a:r>
                    </a:p>
                  </a:txBody>
                  <a:tcPr marL="68580" marR="68580" marT="34290" marB="34290" anchor="ctr"/>
                </a:tc>
                <a:tc>
                  <a:txBody>
                    <a:bodyPr/>
                    <a:lstStyle/>
                    <a:p>
                      <a:pPr algn="ctr"/>
                      <a:r>
                        <a:rPr lang="en-US" sz="1000" dirty="0"/>
                        <a:t>5/27/2010</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3"/>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4"/>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5"/>
                  </a:ext>
                </a:extLst>
              </a:tr>
              <a:tr h="323036">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tc>
                  <a:txBody>
                    <a:bodyPr/>
                    <a:lstStyle/>
                    <a:p>
                      <a:pPr algn="ctr"/>
                      <a:r>
                        <a:rPr lang="en-US" sz="1000" dirty="0"/>
                        <a:t>…</a:t>
                      </a:r>
                    </a:p>
                  </a:txBody>
                  <a:tcPr marL="68580" marR="68580" marT="34290" marB="34290" anchor="ctr"/>
                </a:tc>
                <a:extLst>
                  <a:ext uri="{0D108BD9-81ED-4DB2-BD59-A6C34878D82A}">
                    <a16:rowId xmlns:a16="http://schemas.microsoft.com/office/drawing/2014/main" val="10006"/>
                  </a:ext>
                </a:extLst>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a:t>Linking Attack Scenario</a:t>
            </a:r>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3834"/>
            <a:ext cx="7772400" cy="690563"/>
          </a:xfrm>
        </p:spPr>
        <p:txBody>
          <a:bodyPr/>
          <a:lstStyle/>
          <a:p>
            <a:r>
              <a:rPr lang="en-US"/>
              <a:t>Summary of a Linking Attack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1701"/>
            <a:ext cx="8915400" cy="4926018"/>
          </a:xfrm>
        </p:spPr>
      </p:pic>
      <p:sp>
        <p:nvSpPr>
          <p:cNvPr id="3" name="TextBox 2"/>
          <p:cNvSpPr txBox="1"/>
          <p:nvPr/>
        </p:nvSpPr>
        <p:spPr>
          <a:xfrm>
            <a:off x="298175" y="4740965"/>
            <a:ext cx="1878495" cy="246221"/>
          </a:xfrm>
          <a:prstGeom prst="rect">
            <a:avLst/>
          </a:prstGeom>
          <a:solidFill>
            <a:schemeClr val="bg1"/>
          </a:solidFill>
        </p:spPr>
        <p:txBody>
          <a:bodyPr wrap="square" rtlCol="0">
            <a:spAutoFit/>
          </a:bodyPr>
          <a:lstStyle/>
          <a:p>
            <a:r>
              <a:rPr lang="en-US" sz="1000" dirty="0"/>
              <a:t>Population </a:t>
            </a:r>
            <a:r>
              <a:rPr lang="en-US" sz="1000"/>
              <a:t>of individuals</a:t>
            </a:r>
          </a:p>
        </p:txBody>
      </p:sp>
      <p:sp>
        <p:nvSpPr>
          <p:cNvPr id="5" name="TextBox 4"/>
          <p:cNvSpPr txBox="1"/>
          <p:nvPr/>
        </p:nvSpPr>
        <p:spPr>
          <a:xfrm>
            <a:off x="238541" y="2345634"/>
            <a:ext cx="1699589" cy="230832"/>
          </a:xfrm>
          <a:prstGeom prst="rect">
            <a:avLst/>
          </a:prstGeom>
          <a:solidFill>
            <a:schemeClr val="bg1"/>
          </a:solidFill>
        </p:spPr>
        <p:txBody>
          <a:bodyPr wrap="square" rtlCol="0">
            <a:spAutoFit/>
          </a:bodyPr>
          <a:lstStyle/>
          <a:p>
            <a:r>
              <a:rPr lang="en-US" sz="900" dirty="0"/>
              <a:t>Attacked (query) individual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22" y="3948120"/>
            <a:ext cx="578307" cy="82266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683" y="3948120"/>
            <a:ext cx="578307" cy="82266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73" y="3948120"/>
            <a:ext cx="578307" cy="822662"/>
          </a:xfrm>
          <a:prstGeom prst="rect">
            <a:avLst/>
          </a:prstGeom>
        </p:spPr>
      </p:pic>
      <p:sp>
        <p:nvSpPr>
          <p:cNvPr id="10" name="TextBox 9"/>
          <p:cNvSpPr txBox="1"/>
          <p:nvPr/>
        </p:nvSpPr>
        <p:spPr>
          <a:xfrm>
            <a:off x="7007089" y="3498572"/>
            <a:ext cx="1699589" cy="215444"/>
          </a:xfrm>
          <a:prstGeom prst="rect">
            <a:avLst/>
          </a:prstGeom>
          <a:solidFill>
            <a:schemeClr val="bg1"/>
          </a:solidFill>
        </p:spPr>
        <p:txBody>
          <a:bodyPr wrap="square" rtlCol="0">
            <a:spAutoFit/>
          </a:bodyPr>
          <a:lstStyle/>
          <a:p>
            <a:r>
              <a:rPr lang="en-US" sz="800"/>
              <a:t>Fully Characterized individual</a:t>
            </a:r>
            <a:endParaRPr lang="en-US" sz="800" dirty="0"/>
          </a:p>
        </p:txBody>
      </p:sp>
    </p:spTree>
    <p:extLst>
      <p:ext uri="{BB962C8B-B14F-4D97-AF65-F5344CB8AC3E}">
        <p14:creationId xmlns:p14="http://schemas.microsoft.com/office/powerpoint/2010/main" val="9580254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Simplifications for Genotype Prediction</a:t>
            </a:r>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a:solidFill>
                  <a:srgbClr val="A6A6A6"/>
                </a:solidFill>
              </a:rPr>
              <a:t> et </a:t>
            </a:r>
            <a:r>
              <a:rPr lang="en-US" sz="1100" dirty="0">
                <a:solidFill>
                  <a:srgbClr val="A6A6A6"/>
                </a:solidFill>
              </a:rPr>
              <a:t>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a:t>High</a:t>
            </a:r>
          </a:p>
          <a:p>
            <a:r>
              <a:rPr lang="en-US" sz="1400" dirty="0"/>
              <a:t>Sensitivity</a:t>
            </a:r>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a:t>Low</a:t>
            </a:r>
          </a:p>
          <a:p>
            <a:r>
              <a:rPr lang="en-US" sz="1400" dirty="0"/>
              <a:t>Sensitivity</a:t>
            </a:r>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a:t>High Number</a:t>
            </a:r>
          </a:p>
          <a:p>
            <a:pPr algn="ctr"/>
            <a:r>
              <a:rPr lang="en-US" sz="1400" dirty="0"/>
              <a:t>Of </a:t>
            </a:r>
            <a:r>
              <a:rPr lang="en-US" sz="1400" dirty="0" err="1"/>
              <a:t>eQTLs</a:t>
            </a:r>
            <a:endParaRPr lang="en-US" sz="1400" dirty="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a:t>Low Number</a:t>
            </a:r>
          </a:p>
          <a:p>
            <a:pPr algn="ctr"/>
            <a:r>
              <a:rPr lang="en-US" sz="1400" dirty="0"/>
              <a:t>Of </a:t>
            </a:r>
            <a:r>
              <a:rPr lang="en-US" sz="1400" dirty="0" err="1"/>
              <a:t>eQTLs</a:t>
            </a:r>
            <a:endParaRPr lang="en-US" sz="1400" dirty="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a:solidFill>
                  <a:srgbClr val="A6A6A6"/>
                </a:solidFill>
              </a:rPr>
              <a:t> et </a:t>
            </a:r>
            <a:r>
              <a:rPr lang="en-US" sz="1100" dirty="0">
                <a:solidFill>
                  <a:srgbClr val="A6A6A6"/>
                </a:solidFill>
              </a:rPr>
              <a:t>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et 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2 Sides of a Coin: Individual Privacy v. Easy RNA-</a:t>
            </a:r>
            <a:r>
              <a:rPr lang="en-US" sz="1600" dirty="0" err="1">
                <a:solidFill>
                  <a:schemeClr val="tx1">
                    <a:lumMod val="75000"/>
                    <a:lumOff val="25000"/>
                  </a:schemeClr>
                </a:solidFill>
                <a:ea typeface="ＭＳ Ｐゴシック" charset="0"/>
                <a:cs typeface="ＭＳ Ｐゴシック" charset="0"/>
              </a:rPr>
              <a:t>Seq</a:t>
            </a:r>
            <a:r>
              <a:rPr lang="en-US" sz="1600" dirty="0">
                <a:solidFill>
                  <a:schemeClr val="tx1">
                    <a:lumMod val="75000"/>
                    <a:lumOff val="25000"/>
                  </a:schemeClr>
                </a:solidFill>
                <a:ea typeface="ＭＳ Ｐゴシック" charset="0"/>
                <a:cs typeface="ＭＳ Ｐゴシック" charset="0"/>
              </a:rPr>
              <a:t> Mining </a:t>
            </a:r>
          </a:p>
        </p:txBody>
      </p:sp>
      <p:sp>
        <p:nvSpPr>
          <p:cNvPr id="54274" name="Content Placeholder 2"/>
          <p:cNvSpPr>
            <a:spLocks noGrp="1"/>
          </p:cNvSpPr>
          <p:nvPr>
            <p:ph sz="half" idx="1"/>
          </p:nvPr>
        </p:nvSpPr>
        <p:spPr>
          <a:xfrm>
            <a:off x="109538" y="725488"/>
            <a:ext cx="4783096" cy="6116638"/>
          </a:xfrm>
        </p:spPr>
        <p:txBody>
          <a:bodyPr/>
          <a:lstStyle/>
          <a:p>
            <a:r>
              <a:rPr lang="en-US" altLang="en-US" b="1" dirty="0">
                <a:solidFill>
                  <a:srgbClr val="FF0000"/>
                </a:solidFill>
                <a:ea typeface="ＭＳ Ｐゴシック" charset="-128"/>
                <a:cs typeface="ＭＳ Ｐゴシック" charset="-128"/>
              </a:rPr>
              <a:t>Introduction</a:t>
            </a:r>
            <a:r>
              <a:rPr lang="en-US" altLang="en-US" b="1" dirty="0">
                <a:solidFill>
                  <a:schemeClr val="tx1">
                    <a:lumMod val="75000"/>
                    <a:lumOff val="25000"/>
                  </a:schemeClr>
                </a:solidFill>
                <a:ea typeface="ＭＳ Ｐゴシック" charset="-128"/>
                <a:cs typeface="ＭＳ Ｐゴシック" charset="-128"/>
              </a:rPr>
              <a:t> </a:t>
            </a:r>
            <a:br>
              <a:rPr lang="en-US" altLang="en-US" b="1" dirty="0">
                <a:solidFill>
                  <a:schemeClr val="tx1">
                    <a:lumMod val="75000"/>
                    <a:lumOff val="25000"/>
                  </a:schemeClr>
                </a:solidFill>
                <a:ea typeface="ＭＳ Ｐゴシック" charset="-128"/>
                <a:cs typeface="ＭＳ Ｐゴシック" charset="-128"/>
              </a:rPr>
            </a:br>
            <a:r>
              <a:rPr lang="en-US" altLang="en-US" b="1" dirty="0">
                <a:solidFill>
                  <a:schemeClr val="tx1">
                    <a:lumMod val="75000"/>
                    <a:lumOff val="25000"/>
                  </a:schemeClr>
                </a:solidFill>
                <a:ea typeface="ＭＳ Ｐゴシック" charset="-128"/>
                <a:cs typeface="ＭＳ Ｐゴシック" charset="-128"/>
              </a:rPr>
              <a:t>to Genomic Privacy </a:t>
            </a:r>
          </a:p>
          <a:p>
            <a:pPr lvl="1"/>
            <a:r>
              <a:rPr lang="en-US" altLang="en-US" sz="2000" dirty="0">
                <a:solidFill>
                  <a:schemeClr val="tx1">
                    <a:lumMod val="75000"/>
                    <a:lumOff val="25000"/>
                  </a:schemeClr>
                </a:solidFill>
                <a:ea typeface="ＭＳ Ｐゴシック" charset="-128"/>
              </a:rPr>
              <a:t>The dilemma: The genome as fundamental, inherited info that’s very private v need for large-scale mining for med. research</a:t>
            </a:r>
          </a:p>
          <a:p>
            <a:pPr lvl="1"/>
            <a:r>
              <a:rPr lang="en-US" altLang="en-US" sz="2000" dirty="0">
                <a:solidFill>
                  <a:schemeClr val="tx1">
                    <a:lumMod val="75000"/>
                    <a:lumOff val="25000"/>
                  </a:schemeClr>
                </a:solidFill>
                <a:ea typeface="ＭＳ Ｐゴシック" charset="-128"/>
              </a:rPr>
              <a:t>2-sided nature of RNA-</a:t>
            </a:r>
            <a:r>
              <a:rPr lang="en-US" altLang="en-US" sz="2000" dirty="0" err="1">
                <a:solidFill>
                  <a:schemeClr val="tx1">
                    <a:lumMod val="75000"/>
                    <a:lumOff val="25000"/>
                  </a:schemeClr>
                </a:solidFill>
                <a:ea typeface="ＭＳ Ｐゴシック" charset="-128"/>
              </a:rPr>
              <a:t>seq</a:t>
            </a:r>
            <a:r>
              <a:rPr lang="en-US" altLang="en-US" sz="2000" dirty="0">
                <a:solidFill>
                  <a:schemeClr val="tx1">
                    <a:lumMod val="75000"/>
                    <a:lumOff val="25000"/>
                  </a:schemeClr>
                </a:solidFill>
                <a:ea typeface="ＭＳ Ｐゴシック" charset="-128"/>
              </a:rPr>
              <a:t> presents a particularly tricky privacy issue</a:t>
            </a:r>
          </a:p>
          <a:p>
            <a:r>
              <a:rPr lang="en-US" altLang="en-US" b="1" dirty="0">
                <a:solidFill>
                  <a:schemeClr val="tx1">
                    <a:lumMod val="75000"/>
                    <a:lumOff val="25000"/>
                  </a:schemeClr>
                </a:solidFill>
                <a:ea typeface="ＭＳ Ｐゴシック" charset="-128"/>
              </a:rPr>
              <a:t>Measuring </a:t>
            </a:r>
            <a:r>
              <a:rPr lang="en-US" altLang="en-US" b="1" dirty="0">
                <a:solidFill>
                  <a:srgbClr val="FF0000"/>
                </a:solidFill>
                <a:ea typeface="ＭＳ Ｐゴシック" charset="-128"/>
              </a:rPr>
              <a:t>Leakage</a:t>
            </a:r>
            <a:r>
              <a:rPr lang="en-US" altLang="en-US" b="1" dirty="0">
                <a:solidFill>
                  <a:schemeClr val="tx1">
                    <a:lumMod val="75000"/>
                    <a:lumOff val="25000"/>
                  </a:schemeClr>
                </a:solidFill>
                <a:ea typeface="ＭＳ Ｐゴシック" charset="-128"/>
              </a:rPr>
              <a:t> </a:t>
            </a:r>
            <a:br>
              <a:rPr lang="en-US" altLang="en-US" b="1" dirty="0">
                <a:solidFill>
                  <a:schemeClr val="tx1">
                    <a:lumMod val="75000"/>
                    <a:lumOff val="25000"/>
                  </a:schemeClr>
                </a:solidFill>
                <a:ea typeface="ＭＳ Ｐゴシック" charset="-128"/>
              </a:rPr>
            </a:br>
            <a:r>
              <a:rPr lang="en-US" altLang="en-US" b="1" dirty="0">
                <a:solidFill>
                  <a:schemeClr val="tx1">
                    <a:lumMod val="75000"/>
                    <a:lumOff val="25000"/>
                  </a:schemeClr>
                </a:solidFill>
                <a:ea typeface="ＭＳ Ｐゴシック" charset="-128"/>
              </a:rPr>
              <a:t>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Quantifying &amp; removing further variant info from expression levels + </a:t>
            </a:r>
            <a:r>
              <a:rPr lang="en-US" altLang="en-US" sz="2000" dirty="0" err="1">
                <a:solidFill>
                  <a:schemeClr val="tx1">
                    <a:lumMod val="75000"/>
                    <a:lumOff val="25000"/>
                  </a:schemeClr>
                </a:solidFill>
                <a:ea typeface="ＭＳ Ｐゴシック" charset="-128"/>
              </a:rPr>
              <a:t>eQTLs</a:t>
            </a:r>
            <a:r>
              <a:rPr lang="en-US" altLang="en-US" sz="2000" dirty="0">
                <a:solidFill>
                  <a:schemeClr val="tx1">
                    <a:lumMod val="75000"/>
                    <a:lumOff val="25000"/>
                  </a:schemeClr>
                </a:solidFill>
                <a:ea typeface="ＭＳ Ｐゴシック" charset="-128"/>
              </a:rPr>
              <a:t> using ICI &amp; predictability</a:t>
            </a:r>
          </a:p>
          <a:p>
            <a:endParaRPr lang="en-US" altLang="en-US" sz="20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solidFill>
                  <a:schemeClr val="tx1">
                    <a:lumMod val="75000"/>
                    <a:lumOff val="25000"/>
                  </a:schemeClr>
                </a:solidFill>
                <a:ea typeface="ＭＳ Ｐゴシック" charset="-128"/>
              </a:rPr>
              <a:t>Linking </a:t>
            </a:r>
            <a:r>
              <a:rPr lang="en-US" altLang="en-US" b="1" dirty="0">
                <a:solidFill>
                  <a:srgbClr val="FF0000"/>
                </a:solidFill>
                <a:ea typeface="ＭＳ Ｐゴシック" charset="-128"/>
              </a:rPr>
              <a:t>Attacks</a:t>
            </a:r>
            <a:r>
              <a:rPr lang="en-US" altLang="en-US" b="1" dirty="0">
                <a:solidFill>
                  <a:schemeClr val="tx1">
                    <a:lumMod val="75000"/>
                    <a:lumOff val="25000"/>
                  </a:schemeClr>
                </a:solidFill>
                <a:ea typeface="ＭＳ Ｐゴシック" charset="-128"/>
              </a:rPr>
              <a:t> 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Instantiating a practical linking attack using extreme expression levels</a:t>
            </a:r>
          </a:p>
          <a:p>
            <a:r>
              <a:rPr lang="en-US" altLang="en-US" b="1" dirty="0">
                <a:solidFill>
                  <a:srgbClr val="FF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rPr>
              <a:t>Appreciable leakage from large &amp; small deletions evident in signal profiles</a:t>
            </a:r>
          </a:p>
          <a:p>
            <a:pPr lvl="1"/>
            <a:r>
              <a:rPr lang="en-US" altLang="en-US" sz="2000" dirty="0">
                <a:solidFill>
                  <a:schemeClr val="tx1">
                    <a:lumMod val="75000"/>
                    <a:lumOff val="25000"/>
                  </a:schemeClr>
                </a:solidFill>
                <a:ea typeface="ＭＳ Ｐゴシック" charset="-128"/>
              </a:rPr>
              <a:t>Linking attacks also possible but additional complication of SV discovery in addition to genotyping</a:t>
            </a:r>
            <a:endParaRPr lang="en-US" altLang="en-US" sz="1600" dirty="0">
              <a:solidFill>
                <a:schemeClr val="tx1">
                  <a:lumMod val="75000"/>
                  <a:lumOff val="25000"/>
                </a:schemeClr>
              </a:solidFill>
              <a:ea typeface="ＭＳ Ｐゴシック" charset="-128"/>
            </a:endParaRPr>
          </a:p>
          <a:p>
            <a:endParaRPr lang="en-US" altLang="en-US"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431645567"/>
      </p:ext>
    </p:extLst>
  </p:cSld>
  <p:clrMapOvr>
    <a:masterClrMapping/>
  </p:clrMapOvr>
  <p:transition advTm="23810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9449840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5129911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2 Sides of a Coin: Individual Privacy v. Easy RNA-</a:t>
            </a:r>
            <a:r>
              <a:rPr lang="en-US" sz="1600" dirty="0" err="1">
                <a:solidFill>
                  <a:schemeClr val="bg1">
                    <a:lumMod val="50000"/>
                  </a:schemeClr>
                </a:solidFill>
                <a:ea typeface="ＭＳ Ｐゴシック" charset="0"/>
                <a:cs typeface="ＭＳ Ｐゴシック" charset="0"/>
              </a:rPr>
              <a:t>Seq</a:t>
            </a:r>
            <a:r>
              <a:rPr lang="en-US" sz="1600" dirty="0">
                <a:solidFill>
                  <a:schemeClr val="bg1">
                    <a:lumMod val="50000"/>
                  </a:schemeClr>
                </a:solidFill>
                <a:ea typeface="ＭＳ Ｐゴシック" charset="0"/>
                <a:cs typeface="ＭＳ Ｐゴシック" charset="0"/>
              </a:rPr>
              <a:t> Mining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25488"/>
            <a:ext cx="4783096" cy="6116638"/>
          </a:xfrm>
        </p:spPr>
        <p:txBody>
          <a:bodyPr/>
          <a:lstStyle/>
          <a:p>
            <a:r>
              <a:rPr lang="en-US" altLang="en-US" b="1" dirty="0">
                <a:ea typeface="ＭＳ Ｐゴシック" charset="-128"/>
                <a:cs typeface="ＭＳ Ｐゴシック" charset="-128"/>
              </a:rPr>
              <a:t>Introduction </a:t>
            </a:r>
            <a:br>
              <a:rPr lang="en-US" altLang="en-US" b="1" dirty="0">
                <a:ea typeface="ＭＳ Ｐゴシック" charset="-128"/>
                <a:cs typeface="ＭＳ Ｐゴシック" charset="-128"/>
              </a:rPr>
            </a:br>
            <a:r>
              <a:rPr lang="en-US" altLang="en-US" b="1" dirty="0">
                <a:ea typeface="ＭＳ Ｐゴシック" charset="-128"/>
                <a:cs typeface="ＭＳ Ｐゴシック" charset="-128"/>
              </a:rPr>
              <a:t>to Genomic Privacy </a:t>
            </a:r>
          </a:p>
          <a:p>
            <a:pPr lvl="1"/>
            <a:r>
              <a:rPr lang="en-US" altLang="en-US" sz="2000" dirty="0">
                <a:ea typeface="ＭＳ Ｐゴシック" charset="-128"/>
              </a:rPr>
              <a:t>The dilemma: The genome as fundamental, inherited info that’s very private v need for large-scale mining for med. research</a:t>
            </a:r>
          </a:p>
          <a:p>
            <a:pPr lvl="1"/>
            <a:r>
              <a:rPr lang="en-US" altLang="en-US" sz="2000" dirty="0">
                <a:ea typeface="ＭＳ Ｐゴシック" charset="-128"/>
              </a:rPr>
              <a:t>2-sided nature of RNA-</a:t>
            </a:r>
            <a:r>
              <a:rPr lang="en-US" altLang="en-US" sz="2000" dirty="0" err="1">
                <a:ea typeface="ＭＳ Ｐゴシック" charset="-128"/>
              </a:rPr>
              <a:t>seq</a:t>
            </a:r>
            <a:r>
              <a:rPr lang="en-US" altLang="en-US" sz="2000" dirty="0">
                <a:ea typeface="ＭＳ Ｐゴシック" charset="-128"/>
              </a:rPr>
              <a:t> presents a particularly tricky privacy issue</a:t>
            </a:r>
          </a:p>
          <a:p>
            <a:r>
              <a:rPr lang="en-US" altLang="en-US" b="1" dirty="0">
                <a:ea typeface="ＭＳ Ｐゴシック" charset="-128"/>
              </a:rPr>
              <a:t>Measuring Leakage </a:t>
            </a:r>
            <a:br>
              <a:rPr lang="en-US" altLang="en-US" b="1" dirty="0">
                <a:ea typeface="ＭＳ Ｐゴシック" charset="-128"/>
              </a:rPr>
            </a:br>
            <a:r>
              <a:rPr lang="en-US" altLang="en-US" b="1" dirty="0">
                <a:ea typeface="ＭＳ Ｐゴシック" charset="-128"/>
              </a:rPr>
              <a:t>from </a:t>
            </a:r>
            <a:r>
              <a:rPr lang="en-US" altLang="en-US" b="1" dirty="0" err="1">
                <a:ea typeface="ＭＳ Ｐゴシック" charset="-128"/>
              </a:rPr>
              <a:t>eQTLs</a:t>
            </a:r>
            <a:endParaRPr lang="en-US" altLang="en-US" b="1" dirty="0">
              <a:ea typeface="ＭＳ Ｐゴシック" charset="-128"/>
            </a:endParaRPr>
          </a:p>
          <a:p>
            <a:pPr lvl="1"/>
            <a:r>
              <a:rPr lang="en-US" altLang="en-US" sz="2000" dirty="0">
                <a:ea typeface="ＭＳ Ｐゴシック" charset="-128"/>
              </a:rPr>
              <a:t>Quantifying &amp; removing further variant info from expression levels + </a:t>
            </a:r>
            <a:r>
              <a:rPr lang="en-US" altLang="en-US" sz="2000" dirty="0" err="1">
                <a:ea typeface="ＭＳ Ｐゴシック" charset="-128"/>
              </a:rPr>
              <a:t>eQTLs</a:t>
            </a:r>
            <a:r>
              <a:rPr lang="en-US" altLang="en-US" sz="2000" dirty="0">
                <a:ea typeface="ＭＳ Ｐゴシック" charset="-128"/>
              </a:rPr>
              <a:t> using ICI &amp; predictability</a:t>
            </a:r>
          </a:p>
          <a:p>
            <a:endParaRPr lang="en-US" altLang="en-US" sz="2000" dirty="0">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ea typeface="ＭＳ Ｐゴシック" charset="-128"/>
              </a:rPr>
              <a:t>Linking Attacks from </a:t>
            </a:r>
            <a:r>
              <a:rPr lang="en-US" altLang="en-US" b="1" dirty="0" err="1">
                <a:ea typeface="ＭＳ Ｐゴシック" charset="-128"/>
              </a:rPr>
              <a:t>eQTLs</a:t>
            </a:r>
            <a:endParaRPr lang="en-US" altLang="en-US" b="1" dirty="0">
              <a:ea typeface="ＭＳ Ｐゴシック" charset="-128"/>
            </a:endParaRPr>
          </a:p>
          <a:p>
            <a:pPr lvl="1"/>
            <a:r>
              <a:rPr lang="en-US" altLang="en-US" sz="2000" dirty="0">
                <a:ea typeface="ＭＳ Ｐゴシック" charset="-128"/>
              </a:rPr>
              <a:t>Instantiating a practical linking attack using extreme expression levels</a:t>
            </a:r>
          </a:p>
          <a:p>
            <a:r>
              <a:rPr lang="en-US" altLang="en-US" b="1" dirty="0">
                <a:ea typeface="ＭＳ Ｐゴシック" charset="-128"/>
              </a:rPr>
              <a:t>Signal Profiles</a:t>
            </a:r>
          </a:p>
          <a:p>
            <a:pPr lvl="1"/>
            <a:r>
              <a:rPr lang="en-US" altLang="en-US" sz="2000" dirty="0">
                <a:ea typeface="ＭＳ Ｐゴシック" charset="-128"/>
              </a:rPr>
              <a:t>Appreciable leakage from large &amp; small deletions evident in signal profiles</a:t>
            </a:r>
          </a:p>
          <a:p>
            <a:pPr lvl="1"/>
            <a:r>
              <a:rPr lang="en-US" altLang="en-US" sz="2000" dirty="0">
                <a:ea typeface="ＭＳ Ｐゴシック" charset="-128"/>
              </a:rPr>
              <a:t>Linking attacks also possible but additional complication of SV discovery in addition to genotyping</a:t>
            </a:r>
            <a:endParaRPr lang="en-US" altLang="en-US" sz="1600" dirty="0">
              <a:ea typeface="ＭＳ Ｐゴシック" charset="-128"/>
            </a:endParaRPr>
          </a:p>
          <a:p>
            <a:endParaRPr lang="en-US" altLang="en-US" dirty="0">
              <a:ea typeface="ＭＳ Ｐゴシック" charset="-128"/>
            </a:endParaRPr>
          </a:p>
          <a:p>
            <a:pPr lvl="1"/>
            <a:endParaRPr lang="en-US" altLang="en-US" sz="2000" dirty="0">
              <a:ea typeface="ＭＳ Ｐゴシック" charset="-128"/>
            </a:endParaRPr>
          </a:p>
          <a:p>
            <a:pPr lvl="1"/>
            <a:endParaRPr lang="en-US" altLang="en-US" sz="2000" dirty="0">
              <a:ea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p:txBody>
      </p:sp>
    </p:spTree>
    <p:extLst>
      <p:ext uri="{BB962C8B-B14F-4D97-AF65-F5344CB8AC3E}">
        <p14:creationId xmlns:p14="http://schemas.microsoft.com/office/powerpoint/2010/main" val="45318854"/>
      </p:ext>
    </p:extLst>
  </p:cSld>
  <p:clrMapOvr>
    <a:masterClrMapping/>
  </p:clrMapOvr>
  <p:transition advTm="238108"/>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5071677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7102156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121688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3047421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96606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2 Sides of a Coin: Individual Privacy v. Easy RNA-</a:t>
            </a:r>
            <a:r>
              <a:rPr lang="en-US" sz="1600" dirty="0" err="1">
                <a:solidFill>
                  <a:schemeClr val="tx1">
                    <a:lumMod val="75000"/>
                    <a:lumOff val="25000"/>
                  </a:schemeClr>
                </a:solidFill>
                <a:ea typeface="ＭＳ Ｐゴシック" charset="0"/>
                <a:cs typeface="ＭＳ Ｐゴシック" charset="0"/>
              </a:rPr>
              <a:t>Seq</a:t>
            </a:r>
            <a:r>
              <a:rPr lang="en-US" sz="1600" dirty="0">
                <a:solidFill>
                  <a:schemeClr val="tx1">
                    <a:lumMod val="75000"/>
                    <a:lumOff val="25000"/>
                  </a:schemeClr>
                </a:solidFill>
                <a:ea typeface="ＭＳ Ｐゴシック" charset="0"/>
                <a:cs typeface="ＭＳ Ｐゴシック" charset="0"/>
              </a:rPr>
              <a:t> Mining </a:t>
            </a:r>
          </a:p>
        </p:txBody>
      </p:sp>
      <p:sp>
        <p:nvSpPr>
          <p:cNvPr id="54274" name="Content Placeholder 2"/>
          <p:cNvSpPr>
            <a:spLocks noGrp="1"/>
          </p:cNvSpPr>
          <p:nvPr>
            <p:ph sz="half" idx="1"/>
          </p:nvPr>
        </p:nvSpPr>
        <p:spPr>
          <a:xfrm>
            <a:off x="109538" y="725488"/>
            <a:ext cx="4783096" cy="6116638"/>
          </a:xfrm>
        </p:spPr>
        <p:txBody>
          <a:bodyPr/>
          <a:lstStyle/>
          <a:p>
            <a:r>
              <a:rPr lang="en-US" altLang="en-US" b="1" dirty="0">
                <a:solidFill>
                  <a:srgbClr val="FF0000"/>
                </a:solidFill>
                <a:ea typeface="ＭＳ Ｐゴシック" charset="-128"/>
                <a:cs typeface="ＭＳ Ｐゴシック" charset="-128"/>
              </a:rPr>
              <a:t>Introduction</a:t>
            </a:r>
            <a:r>
              <a:rPr lang="en-US" altLang="en-US" b="1" dirty="0">
                <a:solidFill>
                  <a:schemeClr val="tx1">
                    <a:lumMod val="75000"/>
                    <a:lumOff val="25000"/>
                  </a:schemeClr>
                </a:solidFill>
                <a:ea typeface="ＭＳ Ｐゴシック" charset="-128"/>
                <a:cs typeface="ＭＳ Ｐゴシック" charset="-128"/>
              </a:rPr>
              <a:t> </a:t>
            </a:r>
            <a:br>
              <a:rPr lang="en-US" altLang="en-US" b="1" dirty="0">
                <a:solidFill>
                  <a:schemeClr val="tx1">
                    <a:lumMod val="75000"/>
                    <a:lumOff val="25000"/>
                  </a:schemeClr>
                </a:solidFill>
                <a:ea typeface="ＭＳ Ｐゴシック" charset="-128"/>
                <a:cs typeface="ＭＳ Ｐゴシック" charset="-128"/>
              </a:rPr>
            </a:br>
            <a:r>
              <a:rPr lang="en-US" altLang="en-US" b="1" dirty="0">
                <a:solidFill>
                  <a:schemeClr val="tx1">
                    <a:lumMod val="75000"/>
                    <a:lumOff val="25000"/>
                  </a:schemeClr>
                </a:solidFill>
                <a:ea typeface="ＭＳ Ｐゴシック" charset="-128"/>
                <a:cs typeface="ＭＳ Ｐゴシック" charset="-128"/>
              </a:rPr>
              <a:t>to Genomic Privacy </a:t>
            </a:r>
          </a:p>
          <a:p>
            <a:pPr lvl="1"/>
            <a:r>
              <a:rPr lang="en-US" altLang="en-US" sz="2000" dirty="0">
                <a:solidFill>
                  <a:schemeClr val="tx1">
                    <a:lumMod val="75000"/>
                    <a:lumOff val="25000"/>
                  </a:schemeClr>
                </a:solidFill>
                <a:ea typeface="ＭＳ Ｐゴシック" charset="-128"/>
              </a:rPr>
              <a:t>The dilemma: The genome as fundamental, inherited info that’s very private v need for large-scale mining for med. research</a:t>
            </a:r>
          </a:p>
          <a:p>
            <a:pPr lvl="1"/>
            <a:r>
              <a:rPr lang="en-US" altLang="en-US" sz="2000" dirty="0">
                <a:solidFill>
                  <a:schemeClr val="tx1">
                    <a:lumMod val="75000"/>
                    <a:lumOff val="25000"/>
                  </a:schemeClr>
                </a:solidFill>
                <a:ea typeface="ＭＳ Ｐゴシック" charset="-128"/>
              </a:rPr>
              <a:t>2-sided nature of RNA-</a:t>
            </a:r>
            <a:r>
              <a:rPr lang="en-US" altLang="en-US" sz="2000" dirty="0" err="1">
                <a:solidFill>
                  <a:schemeClr val="tx1">
                    <a:lumMod val="75000"/>
                    <a:lumOff val="25000"/>
                  </a:schemeClr>
                </a:solidFill>
                <a:ea typeface="ＭＳ Ｐゴシック" charset="-128"/>
              </a:rPr>
              <a:t>seq</a:t>
            </a:r>
            <a:r>
              <a:rPr lang="en-US" altLang="en-US" sz="2000" dirty="0">
                <a:solidFill>
                  <a:schemeClr val="tx1">
                    <a:lumMod val="75000"/>
                    <a:lumOff val="25000"/>
                  </a:schemeClr>
                </a:solidFill>
                <a:ea typeface="ＭＳ Ｐゴシック" charset="-128"/>
              </a:rPr>
              <a:t> presents a particularly tricky privacy issue</a:t>
            </a:r>
          </a:p>
          <a:p>
            <a:r>
              <a:rPr lang="en-US" altLang="en-US" b="1" dirty="0">
                <a:solidFill>
                  <a:schemeClr val="tx1">
                    <a:lumMod val="75000"/>
                    <a:lumOff val="25000"/>
                  </a:schemeClr>
                </a:solidFill>
                <a:ea typeface="ＭＳ Ｐゴシック" charset="-128"/>
              </a:rPr>
              <a:t>Measuring </a:t>
            </a:r>
            <a:r>
              <a:rPr lang="en-US" altLang="en-US" b="1" dirty="0">
                <a:solidFill>
                  <a:srgbClr val="FF0000"/>
                </a:solidFill>
                <a:ea typeface="ＭＳ Ｐゴシック" charset="-128"/>
              </a:rPr>
              <a:t>Leakage</a:t>
            </a:r>
            <a:r>
              <a:rPr lang="en-US" altLang="en-US" b="1" dirty="0">
                <a:solidFill>
                  <a:schemeClr val="tx1">
                    <a:lumMod val="75000"/>
                    <a:lumOff val="25000"/>
                  </a:schemeClr>
                </a:solidFill>
                <a:ea typeface="ＭＳ Ｐゴシック" charset="-128"/>
              </a:rPr>
              <a:t> </a:t>
            </a:r>
            <a:br>
              <a:rPr lang="en-US" altLang="en-US" b="1" dirty="0">
                <a:solidFill>
                  <a:schemeClr val="tx1">
                    <a:lumMod val="75000"/>
                    <a:lumOff val="25000"/>
                  </a:schemeClr>
                </a:solidFill>
                <a:ea typeface="ＭＳ Ｐゴシック" charset="-128"/>
              </a:rPr>
            </a:br>
            <a:r>
              <a:rPr lang="en-US" altLang="en-US" b="1" dirty="0">
                <a:solidFill>
                  <a:schemeClr val="tx1">
                    <a:lumMod val="75000"/>
                    <a:lumOff val="25000"/>
                  </a:schemeClr>
                </a:solidFill>
                <a:ea typeface="ＭＳ Ｐゴシック" charset="-128"/>
              </a:rPr>
              <a:t>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Quantifying &amp; removing further variant info from expression levels + </a:t>
            </a:r>
            <a:r>
              <a:rPr lang="en-US" altLang="en-US" sz="2000" dirty="0" err="1">
                <a:solidFill>
                  <a:schemeClr val="tx1">
                    <a:lumMod val="75000"/>
                    <a:lumOff val="25000"/>
                  </a:schemeClr>
                </a:solidFill>
                <a:ea typeface="ＭＳ Ｐゴシック" charset="-128"/>
              </a:rPr>
              <a:t>eQTLs</a:t>
            </a:r>
            <a:r>
              <a:rPr lang="en-US" altLang="en-US" sz="2000" dirty="0">
                <a:solidFill>
                  <a:schemeClr val="tx1">
                    <a:lumMod val="75000"/>
                    <a:lumOff val="25000"/>
                  </a:schemeClr>
                </a:solidFill>
                <a:ea typeface="ＭＳ Ｐゴシック" charset="-128"/>
              </a:rPr>
              <a:t> using ICI &amp; predictability</a:t>
            </a:r>
          </a:p>
          <a:p>
            <a:endParaRPr lang="en-US" altLang="en-US" sz="20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solidFill>
                  <a:schemeClr val="tx1">
                    <a:lumMod val="75000"/>
                    <a:lumOff val="25000"/>
                  </a:schemeClr>
                </a:solidFill>
                <a:ea typeface="ＭＳ Ｐゴシック" charset="-128"/>
              </a:rPr>
              <a:t>Linking </a:t>
            </a:r>
            <a:r>
              <a:rPr lang="en-US" altLang="en-US" b="1" dirty="0">
                <a:solidFill>
                  <a:srgbClr val="FF0000"/>
                </a:solidFill>
                <a:ea typeface="ＭＳ Ｐゴシック" charset="-128"/>
              </a:rPr>
              <a:t>Attacks</a:t>
            </a:r>
            <a:r>
              <a:rPr lang="en-US" altLang="en-US" b="1" dirty="0">
                <a:solidFill>
                  <a:schemeClr val="tx1">
                    <a:lumMod val="75000"/>
                    <a:lumOff val="25000"/>
                  </a:schemeClr>
                </a:solidFill>
                <a:ea typeface="ＭＳ Ｐゴシック" charset="-128"/>
              </a:rPr>
              <a:t> 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Instantiating a practical linking attack using extreme expression levels</a:t>
            </a:r>
          </a:p>
          <a:p>
            <a:r>
              <a:rPr lang="en-US" altLang="en-US" b="1" dirty="0">
                <a:solidFill>
                  <a:srgbClr val="FF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rPr>
              <a:t>Appreciable leakage from large &amp; small deletions evident in signal profiles</a:t>
            </a:r>
          </a:p>
          <a:p>
            <a:pPr lvl="1"/>
            <a:r>
              <a:rPr lang="en-US" altLang="en-US" sz="2000" dirty="0">
                <a:solidFill>
                  <a:schemeClr val="tx1">
                    <a:lumMod val="75000"/>
                    <a:lumOff val="25000"/>
                  </a:schemeClr>
                </a:solidFill>
                <a:ea typeface="ＭＳ Ｐゴシック" charset="-128"/>
              </a:rPr>
              <a:t>Linking attacks also possible but additional complication of SV discovery in addition to genotyping</a:t>
            </a:r>
            <a:endParaRPr lang="en-US" altLang="en-US" sz="1600" dirty="0">
              <a:solidFill>
                <a:schemeClr val="tx1">
                  <a:lumMod val="75000"/>
                  <a:lumOff val="25000"/>
                </a:schemeClr>
              </a:solidFill>
              <a:ea typeface="ＭＳ Ｐゴシック" charset="-128"/>
            </a:endParaRPr>
          </a:p>
          <a:p>
            <a:endParaRPr lang="en-US" altLang="en-US"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577014585"/>
      </p:ext>
    </p:extLst>
  </p:cSld>
  <p:clrMapOvr>
    <a:masterClrMapping/>
  </p:clrMapOvr>
  <p:transition advTm="23810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2 Sides of a Coin: Individual Privacy v. Easy RNA-</a:t>
            </a:r>
            <a:r>
              <a:rPr lang="en-US" sz="1600" dirty="0" err="1">
                <a:solidFill>
                  <a:schemeClr val="bg1">
                    <a:lumMod val="50000"/>
                  </a:schemeClr>
                </a:solidFill>
                <a:ea typeface="ＭＳ Ｐゴシック" charset="0"/>
                <a:cs typeface="ＭＳ Ｐゴシック" charset="0"/>
              </a:rPr>
              <a:t>Seq</a:t>
            </a:r>
            <a:r>
              <a:rPr lang="en-US" sz="1600" dirty="0">
                <a:solidFill>
                  <a:schemeClr val="bg1">
                    <a:lumMod val="50000"/>
                  </a:schemeClr>
                </a:solidFill>
                <a:ea typeface="ＭＳ Ｐゴシック" charset="0"/>
                <a:cs typeface="ＭＳ Ｐゴシック" charset="0"/>
              </a:rPr>
              <a:t> Mining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25488"/>
            <a:ext cx="4783096" cy="6116638"/>
          </a:xfrm>
        </p:spPr>
        <p:txBody>
          <a:bodyPr/>
          <a:lstStyle/>
          <a:p>
            <a:r>
              <a:rPr lang="en-US" altLang="en-US" b="1" dirty="0">
                <a:ea typeface="ＭＳ Ｐゴシック" charset="-128"/>
                <a:cs typeface="ＭＳ Ｐゴシック" charset="-128"/>
              </a:rPr>
              <a:t>Introduction </a:t>
            </a:r>
            <a:br>
              <a:rPr lang="en-US" altLang="en-US" b="1" dirty="0">
                <a:ea typeface="ＭＳ Ｐゴシック" charset="-128"/>
                <a:cs typeface="ＭＳ Ｐゴシック" charset="-128"/>
              </a:rPr>
            </a:br>
            <a:r>
              <a:rPr lang="en-US" altLang="en-US" b="1" dirty="0">
                <a:ea typeface="ＭＳ Ｐゴシック" charset="-128"/>
                <a:cs typeface="ＭＳ Ｐゴシック" charset="-128"/>
              </a:rPr>
              <a:t>to Genomic Privacy </a:t>
            </a:r>
          </a:p>
          <a:p>
            <a:pPr lvl="1"/>
            <a:r>
              <a:rPr lang="en-US" altLang="en-US" sz="2000" dirty="0">
                <a:ea typeface="ＭＳ Ｐゴシック" charset="-128"/>
              </a:rPr>
              <a:t>The dilemma: The genome as fundamental, inherited info that’s very private v need for large-scale mining for med. research</a:t>
            </a:r>
          </a:p>
          <a:p>
            <a:pPr lvl="1"/>
            <a:r>
              <a:rPr lang="en-US" altLang="en-US" sz="2000" dirty="0">
                <a:ea typeface="ＭＳ Ｐゴシック" charset="-128"/>
              </a:rPr>
              <a:t>2-sided nature of RNA-</a:t>
            </a:r>
            <a:r>
              <a:rPr lang="en-US" altLang="en-US" sz="2000" dirty="0" err="1">
                <a:ea typeface="ＭＳ Ｐゴシック" charset="-128"/>
              </a:rPr>
              <a:t>seq</a:t>
            </a:r>
            <a:r>
              <a:rPr lang="en-US" altLang="en-US" sz="2000" dirty="0">
                <a:ea typeface="ＭＳ Ｐゴシック" charset="-128"/>
              </a:rPr>
              <a:t> presents a particularly tricky privacy issue</a:t>
            </a:r>
          </a:p>
          <a:p>
            <a:r>
              <a:rPr lang="en-US" altLang="en-US" b="1" dirty="0">
                <a:ea typeface="ＭＳ Ｐゴシック" charset="-128"/>
              </a:rPr>
              <a:t>Measuring Leakage </a:t>
            </a:r>
            <a:br>
              <a:rPr lang="en-US" altLang="en-US" b="1" dirty="0">
                <a:ea typeface="ＭＳ Ｐゴシック" charset="-128"/>
              </a:rPr>
            </a:br>
            <a:r>
              <a:rPr lang="en-US" altLang="en-US" b="1" dirty="0">
                <a:ea typeface="ＭＳ Ｐゴシック" charset="-128"/>
              </a:rPr>
              <a:t>from </a:t>
            </a:r>
            <a:r>
              <a:rPr lang="en-US" altLang="en-US" b="1" dirty="0" err="1">
                <a:ea typeface="ＭＳ Ｐゴシック" charset="-128"/>
              </a:rPr>
              <a:t>eQTLs</a:t>
            </a:r>
            <a:endParaRPr lang="en-US" altLang="en-US" b="1" dirty="0">
              <a:ea typeface="ＭＳ Ｐゴシック" charset="-128"/>
            </a:endParaRPr>
          </a:p>
          <a:p>
            <a:pPr lvl="1"/>
            <a:r>
              <a:rPr lang="en-US" altLang="en-US" sz="2000" dirty="0">
                <a:ea typeface="ＭＳ Ｐゴシック" charset="-128"/>
              </a:rPr>
              <a:t>Quantifying &amp; removing further variant info from expression levels + </a:t>
            </a:r>
            <a:r>
              <a:rPr lang="en-US" altLang="en-US" sz="2000" dirty="0" err="1">
                <a:ea typeface="ＭＳ Ｐゴシック" charset="-128"/>
              </a:rPr>
              <a:t>eQTLs</a:t>
            </a:r>
            <a:r>
              <a:rPr lang="en-US" altLang="en-US" sz="2000" dirty="0">
                <a:ea typeface="ＭＳ Ｐゴシック" charset="-128"/>
              </a:rPr>
              <a:t> using ICI &amp; predictability</a:t>
            </a:r>
          </a:p>
          <a:p>
            <a:endParaRPr lang="en-US" altLang="en-US" sz="2000" dirty="0">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ea typeface="ＭＳ Ｐゴシック" charset="-128"/>
              </a:rPr>
              <a:t>Linking Attacks from </a:t>
            </a:r>
            <a:r>
              <a:rPr lang="en-US" altLang="en-US" b="1" dirty="0" err="1">
                <a:ea typeface="ＭＳ Ｐゴシック" charset="-128"/>
              </a:rPr>
              <a:t>eQTLs</a:t>
            </a:r>
            <a:endParaRPr lang="en-US" altLang="en-US" b="1" dirty="0">
              <a:ea typeface="ＭＳ Ｐゴシック" charset="-128"/>
            </a:endParaRPr>
          </a:p>
          <a:p>
            <a:pPr lvl="1"/>
            <a:r>
              <a:rPr lang="en-US" altLang="en-US" sz="2000" dirty="0">
                <a:ea typeface="ＭＳ Ｐゴシック" charset="-128"/>
              </a:rPr>
              <a:t>Instantiating a practical linking attack using extreme expression levels</a:t>
            </a:r>
          </a:p>
          <a:p>
            <a:r>
              <a:rPr lang="en-US" altLang="en-US" b="1" dirty="0">
                <a:ea typeface="ＭＳ Ｐゴシック" charset="-128"/>
              </a:rPr>
              <a:t>Signal Profiles</a:t>
            </a:r>
          </a:p>
          <a:p>
            <a:pPr lvl="1"/>
            <a:r>
              <a:rPr lang="en-US" altLang="en-US" sz="2000" dirty="0">
                <a:ea typeface="ＭＳ Ｐゴシック" charset="-128"/>
              </a:rPr>
              <a:t>Appreciable leakage from large &amp; small deletions evident in signal profiles</a:t>
            </a:r>
          </a:p>
          <a:p>
            <a:pPr lvl="1"/>
            <a:r>
              <a:rPr lang="en-US" altLang="en-US" sz="2000" dirty="0">
                <a:ea typeface="ＭＳ Ｐゴシック" charset="-128"/>
              </a:rPr>
              <a:t>Linking attacks also possible but additional complication of SV discovery in addition to genotyping</a:t>
            </a:r>
            <a:endParaRPr lang="en-US" altLang="en-US" sz="1600" dirty="0">
              <a:ea typeface="ＭＳ Ｐゴシック" charset="-128"/>
            </a:endParaRPr>
          </a:p>
          <a:p>
            <a:endParaRPr lang="en-US" altLang="en-US" dirty="0">
              <a:ea typeface="ＭＳ Ｐゴシック" charset="-128"/>
            </a:endParaRPr>
          </a:p>
          <a:p>
            <a:pPr lvl="1"/>
            <a:endParaRPr lang="en-US" altLang="en-US" sz="2000" dirty="0">
              <a:ea typeface="ＭＳ Ｐゴシック" charset="-128"/>
            </a:endParaRPr>
          </a:p>
          <a:p>
            <a:pPr lvl="1"/>
            <a:endParaRPr lang="en-US" altLang="en-US" sz="2000" dirty="0">
              <a:ea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a:p>
            <a:endParaRPr lang="en-US" altLang="en-US" sz="2000" dirty="0">
              <a:ea typeface="ＭＳ Ｐゴシック" charset="-128"/>
              <a:cs typeface="ＭＳ Ｐゴシック" charset="-128"/>
            </a:endParaRPr>
          </a:p>
        </p:txBody>
      </p:sp>
    </p:spTree>
    <p:extLst>
      <p:ext uri="{BB962C8B-B14F-4D97-AF65-F5344CB8AC3E}">
        <p14:creationId xmlns:p14="http://schemas.microsoft.com/office/powerpoint/2010/main" val="1280099493"/>
      </p:ext>
    </p:extLst>
  </p:cSld>
  <p:clrMapOvr>
    <a:masterClrMapping/>
  </p:clrMapOvr>
  <p:transition advTm="238108"/>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562667" y="4339914"/>
            <a:ext cx="4397467" cy="23637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700" b="0" dirty="0"/>
          </a:p>
          <a:p>
            <a:pPr>
              <a:spcBef>
                <a:spcPct val="20000"/>
              </a:spcBef>
            </a:pPr>
            <a:r>
              <a:rPr lang="en-US" sz="1400" b="0" dirty="0" err="1"/>
              <a:t>papers.gersteinlab.org</a:t>
            </a:r>
            <a:r>
              <a:rPr lang="en-US" sz="1400" b="0" dirty="0"/>
              <a:t>/subject/privacy </a:t>
            </a:r>
            <a:r>
              <a:rPr lang="mr-IN" sz="1400" b="0" dirty="0"/>
              <a:t>–</a:t>
            </a:r>
            <a:r>
              <a:rPr lang="en-US" sz="1400" b="0" dirty="0"/>
              <a:t> </a:t>
            </a:r>
            <a:br>
              <a:rPr lang="en-US" sz="1400" b="0" dirty="0"/>
            </a:br>
            <a:r>
              <a:rPr lang="en-US" sz="1400" b="0" dirty="0"/>
              <a:t>D </a:t>
            </a:r>
            <a:r>
              <a:rPr lang="en-US" sz="2400" dirty="0" err="1"/>
              <a:t>Greenbaum</a:t>
            </a:r>
            <a:endParaRPr lang="en-US" sz="2400" dirty="0"/>
          </a:p>
          <a:p>
            <a:pPr>
              <a:spcBef>
                <a:spcPct val="20000"/>
              </a:spcBef>
            </a:pPr>
            <a:endParaRPr lang="en-US" sz="800" b="0" dirty="0"/>
          </a:p>
          <a:p>
            <a:pPr>
              <a:spcBef>
                <a:spcPct val="20000"/>
              </a:spcBef>
            </a:pPr>
            <a:endParaRPr lang="en-US" sz="100" dirty="0"/>
          </a:p>
          <a:p>
            <a:pPr>
              <a:spcBef>
                <a:spcPct val="20000"/>
              </a:spcBef>
            </a:pPr>
            <a:endParaRPr lang="en-US" sz="700" dirty="0"/>
          </a:p>
          <a:p>
            <a:pPr>
              <a:spcBef>
                <a:spcPct val="20000"/>
              </a:spcBef>
            </a:pPr>
            <a:r>
              <a:rPr lang="en-US" sz="2400" dirty="0" err="1"/>
              <a:t>PrivaSeq</a:t>
            </a:r>
            <a:r>
              <a:rPr lang="en-US" sz="1400" b="0" dirty="0" err="1"/>
              <a:t>.gersteinlab.org</a:t>
            </a:r>
            <a:r>
              <a:rPr lang="en-US" sz="1400" b="0" dirty="0"/>
              <a:t> </a:t>
            </a:r>
          </a:p>
          <a:p>
            <a:pPr>
              <a:spcBef>
                <a:spcPct val="20000"/>
              </a:spcBef>
            </a:pPr>
            <a:r>
              <a:rPr lang="en-US" sz="2400" dirty="0" err="1"/>
              <a:t>PrivaSig</a:t>
            </a:r>
            <a:r>
              <a:rPr lang="en-US" sz="1400" b="0" dirty="0" err="1"/>
              <a:t>.gersteinlab.org</a:t>
            </a:r>
            <a:r>
              <a:rPr lang="en-US" sz="1400" b="0" dirty="0"/>
              <a:t> </a:t>
            </a:r>
            <a:br>
              <a:rPr lang="en-US" sz="1400" b="0" dirty="0"/>
            </a:br>
            <a:r>
              <a:rPr lang="en-US" sz="1400" b="0" dirty="0"/>
              <a:t>A </a:t>
            </a:r>
            <a:r>
              <a:rPr lang="en-US" sz="2400" dirty="0" err="1"/>
              <a:t>Harmanci</a:t>
            </a:r>
            <a:endParaRPr lang="en-US" sz="2400" dirty="0"/>
          </a:p>
        </p:txBody>
      </p:sp>
      <p:sp>
        <p:nvSpPr>
          <p:cNvPr id="558081" name="Title 1"/>
          <p:cNvSpPr txBox="1">
            <a:spLocks/>
          </p:cNvSpPr>
          <p:nvPr/>
        </p:nvSpPr>
        <p:spPr bwMode="auto">
          <a:xfrm>
            <a:off x="1299688" y="3882031"/>
            <a:ext cx="2923424" cy="338554"/>
          </a:xfrm>
          <a:prstGeom prst="rect">
            <a:avLst/>
          </a:prstGeom>
          <a:solidFill>
            <a:schemeClr val="tx1">
              <a:lumMod val="75000"/>
              <a:lumOff val="25000"/>
            </a:schemeClr>
          </a:solidFill>
          <a:ln>
            <a:solidFill>
              <a:schemeClr val="tx1"/>
            </a:solidFill>
          </a:ln>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pic>
        <p:nvPicPr>
          <p:cNvPr id="4" name="Picture 3">
            <a:extLst>
              <a:ext uri="{FF2B5EF4-FFF2-40B4-BE49-F238E27FC236}">
                <a16:creationId xmlns:a16="http://schemas.microsoft.com/office/drawing/2014/main" id="{B7A3AEAB-D12E-3249-9D22-CB2C32B4F084}"/>
              </a:ext>
            </a:extLst>
          </p:cNvPr>
          <p:cNvPicPr>
            <a:picLocks noChangeAspect="1"/>
          </p:cNvPicPr>
          <p:nvPr/>
        </p:nvPicPr>
        <p:blipFill>
          <a:blip r:embed="rId2"/>
          <a:stretch>
            <a:fillRect/>
          </a:stretch>
        </p:blipFill>
        <p:spPr>
          <a:xfrm>
            <a:off x="408708" y="200569"/>
            <a:ext cx="4705385" cy="3289000"/>
          </a:xfrm>
          <a:prstGeom prst="rect">
            <a:avLst/>
          </a:prstGeom>
          <a:ln w="38100">
            <a:solidFill>
              <a:schemeClr val="tx1"/>
            </a:solidFill>
          </a:ln>
        </p:spPr>
      </p:pic>
      <p:pic>
        <p:nvPicPr>
          <p:cNvPr id="6" name="Picture 5">
            <a:extLst>
              <a:ext uri="{FF2B5EF4-FFF2-40B4-BE49-F238E27FC236}">
                <a16:creationId xmlns:a16="http://schemas.microsoft.com/office/drawing/2014/main" id="{B240608A-012B-144B-BD9F-D086289693EC}"/>
              </a:ext>
            </a:extLst>
          </p:cNvPr>
          <p:cNvPicPr>
            <a:picLocks noChangeAspect="1"/>
          </p:cNvPicPr>
          <p:nvPr/>
        </p:nvPicPr>
        <p:blipFill>
          <a:blip r:embed="rId3"/>
          <a:stretch>
            <a:fillRect/>
          </a:stretch>
        </p:blipFill>
        <p:spPr>
          <a:xfrm>
            <a:off x="5325506" y="997527"/>
            <a:ext cx="3560915" cy="4747886"/>
          </a:xfrm>
          <a:prstGeom prst="rect">
            <a:avLst/>
          </a:prstGeom>
          <a:ln w="38100">
            <a:solidFill>
              <a:schemeClr val="tx1"/>
            </a:solidFill>
          </a:ln>
        </p:spPr>
      </p:pic>
    </p:spTree>
    <p:extLst>
      <p:ext uri="{BB962C8B-B14F-4D97-AF65-F5344CB8AC3E}">
        <p14:creationId xmlns:p14="http://schemas.microsoft.com/office/powerpoint/2010/main" val="457047621"/>
      </p:ext>
    </p:extLst>
  </p:cSld>
  <p:clrMapOvr>
    <a:masterClrMapping/>
  </p:clrMapOvr>
  <p:transition advTm="7156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2017.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2 Sides of a Coin: Individual Privacy v. Easy RNA-</a:t>
            </a:r>
            <a:r>
              <a:rPr lang="en-US" sz="1600" dirty="0" err="1">
                <a:solidFill>
                  <a:schemeClr val="tx1">
                    <a:lumMod val="75000"/>
                    <a:lumOff val="25000"/>
                  </a:schemeClr>
                </a:solidFill>
                <a:ea typeface="ＭＳ Ｐゴシック" charset="0"/>
                <a:cs typeface="ＭＳ Ｐゴシック" charset="0"/>
              </a:rPr>
              <a:t>Seq</a:t>
            </a:r>
            <a:r>
              <a:rPr lang="en-US" sz="1600" dirty="0">
                <a:solidFill>
                  <a:schemeClr val="tx1">
                    <a:lumMod val="75000"/>
                    <a:lumOff val="25000"/>
                  </a:schemeClr>
                </a:solidFill>
                <a:ea typeface="ＭＳ Ｐゴシック" charset="0"/>
                <a:cs typeface="ＭＳ Ｐゴシック" charset="0"/>
              </a:rPr>
              <a:t> Mining </a:t>
            </a:r>
          </a:p>
        </p:txBody>
      </p:sp>
      <p:sp>
        <p:nvSpPr>
          <p:cNvPr id="54274" name="Content Placeholder 2"/>
          <p:cNvSpPr>
            <a:spLocks noGrp="1"/>
          </p:cNvSpPr>
          <p:nvPr>
            <p:ph sz="half" idx="1"/>
          </p:nvPr>
        </p:nvSpPr>
        <p:spPr>
          <a:xfrm>
            <a:off x="109538" y="725488"/>
            <a:ext cx="4783096" cy="6116638"/>
          </a:xfrm>
        </p:spPr>
        <p:txBody>
          <a:bodyPr/>
          <a:lstStyle/>
          <a:p>
            <a:r>
              <a:rPr lang="en-US" altLang="en-US" b="1" dirty="0">
                <a:solidFill>
                  <a:srgbClr val="FF0000"/>
                </a:solidFill>
                <a:ea typeface="ＭＳ Ｐゴシック" charset="-128"/>
                <a:cs typeface="ＭＳ Ｐゴシック" charset="-128"/>
              </a:rPr>
              <a:t>Introduction</a:t>
            </a:r>
            <a:r>
              <a:rPr lang="en-US" altLang="en-US" b="1" dirty="0">
                <a:solidFill>
                  <a:schemeClr val="tx1">
                    <a:lumMod val="75000"/>
                    <a:lumOff val="25000"/>
                  </a:schemeClr>
                </a:solidFill>
                <a:ea typeface="ＭＳ Ｐゴシック" charset="-128"/>
                <a:cs typeface="ＭＳ Ｐゴシック" charset="-128"/>
              </a:rPr>
              <a:t> </a:t>
            </a:r>
            <a:br>
              <a:rPr lang="en-US" altLang="en-US" b="1" dirty="0">
                <a:solidFill>
                  <a:schemeClr val="tx1">
                    <a:lumMod val="75000"/>
                    <a:lumOff val="25000"/>
                  </a:schemeClr>
                </a:solidFill>
                <a:ea typeface="ＭＳ Ｐゴシック" charset="-128"/>
                <a:cs typeface="ＭＳ Ｐゴシック" charset="-128"/>
              </a:rPr>
            </a:br>
            <a:r>
              <a:rPr lang="en-US" altLang="en-US" b="1" dirty="0">
                <a:solidFill>
                  <a:schemeClr val="tx1">
                    <a:lumMod val="75000"/>
                    <a:lumOff val="25000"/>
                  </a:schemeClr>
                </a:solidFill>
                <a:ea typeface="ＭＳ Ｐゴシック" charset="-128"/>
                <a:cs typeface="ＭＳ Ｐゴシック" charset="-128"/>
              </a:rPr>
              <a:t>to Genomic Privacy </a:t>
            </a:r>
          </a:p>
          <a:p>
            <a:pPr lvl="1"/>
            <a:r>
              <a:rPr lang="en-US" altLang="en-US" sz="2000" dirty="0">
                <a:solidFill>
                  <a:schemeClr val="tx1">
                    <a:lumMod val="75000"/>
                    <a:lumOff val="25000"/>
                  </a:schemeClr>
                </a:solidFill>
                <a:ea typeface="ＭＳ Ｐゴシック" charset="-128"/>
              </a:rPr>
              <a:t>The dilemma: The genome as fundamental, inherited info that’s very private v need for large-scale mining for med. research</a:t>
            </a:r>
          </a:p>
          <a:p>
            <a:pPr lvl="1"/>
            <a:r>
              <a:rPr lang="en-US" altLang="en-US" sz="2000" dirty="0">
                <a:solidFill>
                  <a:schemeClr val="tx1">
                    <a:lumMod val="75000"/>
                    <a:lumOff val="25000"/>
                  </a:schemeClr>
                </a:solidFill>
                <a:ea typeface="ＭＳ Ｐゴシック" charset="-128"/>
              </a:rPr>
              <a:t>2-sided nature of RNA-</a:t>
            </a:r>
            <a:r>
              <a:rPr lang="en-US" altLang="en-US" sz="2000" dirty="0" err="1">
                <a:solidFill>
                  <a:schemeClr val="tx1">
                    <a:lumMod val="75000"/>
                    <a:lumOff val="25000"/>
                  </a:schemeClr>
                </a:solidFill>
                <a:ea typeface="ＭＳ Ｐゴシック" charset="-128"/>
              </a:rPr>
              <a:t>seq</a:t>
            </a:r>
            <a:r>
              <a:rPr lang="en-US" altLang="en-US" sz="2000" dirty="0">
                <a:solidFill>
                  <a:schemeClr val="tx1">
                    <a:lumMod val="75000"/>
                    <a:lumOff val="25000"/>
                  </a:schemeClr>
                </a:solidFill>
                <a:ea typeface="ＭＳ Ｐゴシック" charset="-128"/>
              </a:rPr>
              <a:t> presents a particularly tricky privacy issue</a:t>
            </a:r>
          </a:p>
          <a:p>
            <a:r>
              <a:rPr lang="en-US" altLang="en-US" b="1" dirty="0">
                <a:solidFill>
                  <a:schemeClr val="tx1">
                    <a:lumMod val="75000"/>
                    <a:lumOff val="25000"/>
                  </a:schemeClr>
                </a:solidFill>
                <a:ea typeface="ＭＳ Ｐゴシック" charset="-128"/>
              </a:rPr>
              <a:t>Measuring </a:t>
            </a:r>
            <a:r>
              <a:rPr lang="en-US" altLang="en-US" b="1" dirty="0">
                <a:solidFill>
                  <a:srgbClr val="FF0000"/>
                </a:solidFill>
                <a:ea typeface="ＭＳ Ｐゴシック" charset="-128"/>
              </a:rPr>
              <a:t>Leakage</a:t>
            </a:r>
            <a:r>
              <a:rPr lang="en-US" altLang="en-US" b="1" dirty="0">
                <a:solidFill>
                  <a:schemeClr val="tx1">
                    <a:lumMod val="75000"/>
                    <a:lumOff val="25000"/>
                  </a:schemeClr>
                </a:solidFill>
                <a:ea typeface="ＭＳ Ｐゴシック" charset="-128"/>
              </a:rPr>
              <a:t> </a:t>
            </a:r>
            <a:br>
              <a:rPr lang="en-US" altLang="en-US" b="1" dirty="0">
                <a:solidFill>
                  <a:schemeClr val="tx1">
                    <a:lumMod val="75000"/>
                    <a:lumOff val="25000"/>
                  </a:schemeClr>
                </a:solidFill>
                <a:ea typeface="ＭＳ Ｐゴシック" charset="-128"/>
              </a:rPr>
            </a:br>
            <a:r>
              <a:rPr lang="en-US" altLang="en-US" b="1" dirty="0">
                <a:solidFill>
                  <a:schemeClr val="tx1">
                    <a:lumMod val="75000"/>
                    <a:lumOff val="25000"/>
                  </a:schemeClr>
                </a:solidFill>
                <a:ea typeface="ＭＳ Ｐゴシック" charset="-128"/>
              </a:rPr>
              <a:t>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Quantifying &amp; removing further variant info from expression levels + </a:t>
            </a:r>
            <a:r>
              <a:rPr lang="en-US" altLang="en-US" sz="2000" dirty="0" err="1">
                <a:solidFill>
                  <a:schemeClr val="tx1">
                    <a:lumMod val="75000"/>
                    <a:lumOff val="25000"/>
                  </a:schemeClr>
                </a:solidFill>
                <a:ea typeface="ＭＳ Ｐゴシック" charset="-128"/>
              </a:rPr>
              <a:t>eQTLs</a:t>
            </a:r>
            <a:r>
              <a:rPr lang="en-US" altLang="en-US" sz="2000" dirty="0">
                <a:solidFill>
                  <a:schemeClr val="tx1">
                    <a:lumMod val="75000"/>
                    <a:lumOff val="25000"/>
                  </a:schemeClr>
                </a:solidFill>
                <a:ea typeface="ＭＳ Ｐゴシック" charset="-128"/>
              </a:rPr>
              <a:t> using ICI &amp; predictability</a:t>
            </a:r>
          </a:p>
          <a:p>
            <a:endParaRPr lang="en-US" altLang="en-US" sz="20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237018" y="725488"/>
            <a:ext cx="3891105" cy="6132512"/>
          </a:xfrm>
        </p:spPr>
        <p:txBody>
          <a:bodyPr/>
          <a:lstStyle/>
          <a:p>
            <a:r>
              <a:rPr lang="en-US" altLang="en-US" b="1" dirty="0">
                <a:solidFill>
                  <a:schemeClr val="tx1">
                    <a:lumMod val="75000"/>
                    <a:lumOff val="25000"/>
                  </a:schemeClr>
                </a:solidFill>
                <a:ea typeface="ＭＳ Ｐゴシック" charset="-128"/>
              </a:rPr>
              <a:t>Linking </a:t>
            </a:r>
            <a:r>
              <a:rPr lang="en-US" altLang="en-US" b="1" dirty="0">
                <a:solidFill>
                  <a:srgbClr val="FF0000"/>
                </a:solidFill>
                <a:ea typeface="ＭＳ Ｐゴシック" charset="-128"/>
              </a:rPr>
              <a:t>Attacks</a:t>
            </a:r>
            <a:r>
              <a:rPr lang="en-US" altLang="en-US" b="1" dirty="0">
                <a:solidFill>
                  <a:schemeClr val="tx1">
                    <a:lumMod val="75000"/>
                    <a:lumOff val="25000"/>
                  </a:schemeClr>
                </a:solidFill>
                <a:ea typeface="ＭＳ Ｐゴシック" charset="-128"/>
              </a:rPr>
              <a:t> from </a:t>
            </a:r>
            <a:r>
              <a:rPr lang="en-US" altLang="en-US" b="1" dirty="0" err="1">
                <a:solidFill>
                  <a:srgbClr val="FF0000"/>
                </a:solidFill>
                <a:ea typeface="ＭＳ Ｐゴシック" charset="-128"/>
              </a:rPr>
              <a:t>eQTLs</a:t>
            </a:r>
            <a:endParaRPr lang="en-US" altLang="en-US" b="1" dirty="0">
              <a:solidFill>
                <a:srgbClr val="FF0000"/>
              </a:solidFill>
              <a:ea typeface="ＭＳ Ｐゴシック" charset="-128"/>
            </a:endParaRPr>
          </a:p>
          <a:p>
            <a:pPr lvl="1"/>
            <a:r>
              <a:rPr lang="en-US" altLang="en-US" sz="2000" dirty="0">
                <a:solidFill>
                  <a:schemeClr val="tx1">
                    <a:lumMod val="75000"/>
                    <a:lumOff val="25000"/>
                  </a:schemeClr>
                </a:solidFill>
                <a:ea typeface="ＭＳ Ｐゴシック" charset="-128"/>
              </a:rPr>
              <a:t>Instantiating a practical linking attack using extreme expression levels</a:t>
            </a:r>
          </a:p>
          <a:p>
            <a:r>
              <a:rPr lang="en-US" altLang="en-US" b="1" dirty="0">
                <a:solidFill>
                  <a:srgbClr val="FF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rPr>
              <a:t>Appreciable leakage from large &amp; small deletions evident in signal profiles</a:t>
            </a:r>
          </a:p>
          <a:p>
            <a:pPr lvl="1"/>
            <a:r>
              <a:rPr lang="en-US" altLang="en-US" sz="2000" dirty="0">
                <a:solidFill>
                  <a:schemeClr val="tx1">
                    <a:lumMod val="75000"/>
                    <a:lumOff val="25000"/>
                  </a:schemeClr>
                </a:solidFill>
                <a:ea typeface="ＭＳ Ｐゴシック" charset="-128"/>
              </a:rPr>
              <a:t>Linking attacks also possible but additional complication of SV discovery in addition to genotyping</a:t>
            </a:r>
            <a:endParaRPr lang="en-US" altLang="en-US" sz="1600" dirty="0">
              <a:solidFill>
                <a:schemeClr val="tx1">
                  <a:lumMod val="75000"/>
                  <a:lumOff val="25000"/>
                </a:schemeClr>
              </a:solidFill>
              <a:ea typeface="ＭＳ Ｐゴシック" charset="-128"/>
            </a:endParaRPr>
          </a:p>
          <a:p>
            <a:endParaRPr lang="en-US" altLang="en-US"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pPr lvl="1"/>
            <a:endParaRPr lang="en-US" altLang="en-US" sz="2000" dirty="0">
              <a:solidFill>
                <a:schemeClr val="tx1">
                  <a:lumMod val="75000"/>
                  <a:lumOff val="25000"/>
                </a:schemeClr>
              </a:solidFill>
              <a:ea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a:p>
            <a:endParaRPr lang="en-US" altLang="en-US" sz="20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67045010"/>
      </p:ext>
    </p:extLst>
  </p:cSld>
  <p:clrMapOvr>
    <a:masterClrMapping/>
  </p:clrMapOvr>
  <p:transition advTm="23810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essential</a:t>
            </a:r>
          </a:p>
        </p:txBody>
      </p:sp>
      <p:sp>
        <p:nvSpPr>
          <p:cNvPr id="4" name="Content Placeholder 3"/>
          <p:cNvSpPr>
            <a:spLocks noGrp="1"/>
          </p:cNvSpPr>
          <p:nvPr>
            <p:ph sz="half" idx="2"/>
          </p:nvPr>
        </p:nvSpPr>
        <p:spPr>
          <a:xfrm>
            <a:off x="5035312" y="3482056"/>
            <a:ext cx="3810000" cy="2779315"/>
          </a:xfrm>
        </p:spPr>
        <p:txBody>
          <a:bodyPr/>
          <a:lstStyle/>
          <a:p>
            <a:r>
              <a:rPr lang="en-US" sz="2800" dirty="0">
                <a:latin typeface="Arial" charset="0"/>
                <a:ea typeface="ＭＳ Ｐゴシック" charset="0"/>
                <a:cs typeface="ＭＳ Ｐゴシック" charset="0"/>
              </a:rPr>
              <a:t>We confront privacy risks every day we access the internet</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30354"/>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85000" lnSpcReduction="20000"/>
          </a:bodyPr>
          <a:lstStyle/>
          <a:p>
            <a:pPr marL="225413" indent="-225413" defTabSz="909586" eaLnBrk="1" hangingPunct="1">
              <a:lnSpc>
                <a:spcPct val="120000"/>
              </a:lnSpc>
              <a:defRPr/>
            </a:pPr>
            <a:r>
              <a:rPr lang="en-US" sz="2400" b="1" dirty="0">
                <a:solidFill>
                  <a:srgbClr val="C00000"/>
                </a:solidFill>
                <a:latin typeface="Arial" charset="0"/>
                <a:ea typeface="ＭＳ Ｐゴシック" charset="0"/>
                <a:cs typeface="ＭＳ Ｐゴシック" charset="0"/>
              </a:rPr>
              <a:t>Genetic Exceptionalism : </a:t>
            </a:r>
            <a:br>
              <a:rPr lang="en-US" sz="2400" b="1" dirty="0">
                <a:solidFill>
                  <a:srgbClr val="C00000"/>
                </a:solidFill>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850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a:ea typeface="ＭＳ Ｐゴシック" pitchFamily="34" charset="-128"/>
              </a:rPr>
              <a:t>Ownership 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1498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a:t>Sharing helps </a:t>
            </a:r>
            <a:r>
              <a:rPr lang="en-US" sz="2000" b="1" dirty="0">
                <a:solidFill>
                  <a:srgbClr val="C00000"/>
                </a:solidFill>
              </a:rPr>
              <a:t>speed research</a:t>
            </a:r>
          </a:p>
          <a:p>
            <a:pPr lvl="1">
              <a:defRPr/>
            </a:pPr>
            <a:r>
              <a:rPr lang="en-US" sz="2000" dirty="0"/>
              <a:t>Large-scale mining of this information is important for medical research</a:t>
            </a:r>
          </a:p>
          <a:p>
            <a:pPr lvl="1">
              <a:defRPr/>
            </a:pPr>
            <a:r>
              <a:rPr lang="en-US" sz="2000" dirty="0"/>
              <a:t>Privacy is cumbersome, particularly for big data</a:t>
            </a:r>
          </a:p>
          <a:p>
            <a:pPr>
              <a:defRPr/>
            </a:pPr>
            <a:r>
              <a:rPr lang="en-US" sz="2000" dirty="0"/>
              <a:t>Sharing is important for </a:t>
            </a:r>
            <a:r>
              <a:rPr lang="en-US" sz="2000" b="1" dirty="0">
                <a:solidFill>
                  <a:srgbClr val="C00000"/>
                </a:solidFill>
              </a:rPr>
              <a:t>reproducible research</a:t>
            </a:r>
          </a:p>
          <a:p>
            <a:pPr>
              <a:defRPr/>
            </a:pPr>
            <a:r>
              <a:rPr lang="en-US" sz="2000" dirty="0"/>
              <a:t>Sharing is useful for </a:t>
            </a:r>
            <a:r>
              <a:rPr lang="en-US" sz="2000" b="1" dirty="0">
                <a:solidFill>
                  <a:srgbClr val="C00000"/>
                </a:solidFill>
              </a:rPr>
              <a:t>education</a:t>
            </a:r>
          </a:p>
          <a:p>
            <a:pPr lvl="1">
              <a:defRPr/>
            </a:pPr>
            <a:r>
              <a:rPr lang="en-US" sz="2000" dirty="0"/>
              <a:t>More fun to study a known person’s genome </a:t>
            </a:r>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42517"/>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a:t>The Dilemma</a:t>
            </a:r>
          </a:p>
        </p:txBody>
      </p:sp>
      <p:sp>
        <p:nvSpPr>
          <p:cNvPr id="3" name="Content Placeholder 2"/>
          <p:cNvSpPr>
            <a:spLocks noGrp="1"/>
          </p:cNvSpPr>
          <p:nvPr>
            <p:ph idx="1"/>
          </p:nvPr>
        </p:nvSpPr>
        <p:spPr>
          <a:xfrm>
            <a:off x="550354" y="3293533"/>
            <a:ext cx="7450646" cy="3233216"/>
          </a:xfrm>
        </p:spPr>
        <p:txBody>
          <a:bodyPr/>
          <a:lstStyle/>
          <a:p>
            <a:pPr>
              <a:defRPr/>
            </a:pPr>
            <a:r>
              <a:rPr lang="en-US" sz="2000" dirty="0"/>
              <a:t>The individual (harmed?) v the collective (benefits)</a:t>
            </a:r>
          </a:p>
          <a:p>
            <a:pPr lvl="1">
              <a:defRPr/>
            </a:pPr>
            <a:r>
              <a:rPr lang="en-US" sz="2000" dirty="0"/>
              <a:t>But do sick patients care about their privacy?</a:t>
            </a:r>
          </a:p>
          <a:p>
            <a:pPr>
              <a:defRPr/>
            </a:pPr>
            <a:r>
              <a:rPr lang="en-US" sz="2000" dirty="0"/>
              <a:t>How to balance risks v rewards - Quantification</a:t>
            </a:r>
          </a:p>
          <a:p>
            <a:pPr lvl="1">
              <a:defRPr/>
            </a:pPr>
            <a:r>
              <a:rPr lang="en-US" sz="2000" dirty="0"/>
              <a:t>What is acceptable risk? </a:t>
            </a:r>
            <a:br>
              <a:rPr lang="en-US" sz="2000" dirty="0"/>
            </a:br>
            <a:r>
              <a:rPr lang="en-US" sz="2000" dirty="0"/>
              <a:t>Can we quantify leakage?</a:t>
            </a:r>
          </a:p>
          <a:p>
            <a:pPr lvl="2">
              <a:defRPr/>
            </a:pPr>
            <a:r>
              <a:rPr lang="en-US" sz="1600" dirty="0">
                <a:latin typeface="Arial" charset="0"/>
                <a:ea typeface="ＭＳ Ｐゴシック" charset="0"/>
              </a:rPr>
              <a:t>Ex: photos of eye color</a:t>
            </a:r>
            <a:endParaRPr lang="en-US" sz="1600" dirty="0"/>
          </a:p>
          <a:p>
            <a:pPr lvl="1">
              <a:defRPr/>
            </a:pPr>
            <a:r>
              <a:rPr lang="en-US" sz="2000" dirty="0"/>
              <a:t>Cost Benefit Analysis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3119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a:solidFill>
                  <a:srgbClr val="FF0000"/>
                </a:solidFill>
                <a:latin typeface="Arial" charset="0"/>
                <a:ea typeface="ＭＳ Ｐゴシック" charset="0"/>
                <a:cs typeface="ＭＳ Ｐゴシック" charset="0"/>
              </a:rPr>
              <a:t>Closed Data</a:t>
            </a:r>
            <a:r>
              <a:rPr lang="en-US" sz="2000" dirty="0">
                <a:latin typeface="Arial" charset="0"/>
                <a:ea typeface="ＭＳ Ｐゴシック" charset="0"/>
                <a:cs typeface="ＭＳ Ｐゴシック" charset="0"/>
              </a:rPr>
              <a:t> Approach</a:t>
            </a:r>
          </a:p>
          <a:p>
            <a:pPr lvl="1"/>
            <a:r>
              <a:rPr lang="en-US" sz="2000" dirty="0">
                <a:latin typeface="Arial" charset="0"/>
                <a:ea typeface="ＭＳ Ｐゴシック" charset="0"/>
                <a:cs typeface="ＭＳ Ｐゴシック" charset="0"/>
              </a:rPr>
              <a:t>Consents</a:t>
            </a:r>
          </a:p>
          <a:p>
            <a:pPr lvl="1"/>
            <a:r>
              <a:rPr lang="en-US" sz="2000" dirty="0">
                <a:latin typeface="Arial" charset="0"/>
                <a:ea typeface="ＭＳ Ｐゴシック" charset="0"/>
                <a:cs typeface="ＭＳ Ｐゴシック" charset="0"/>
              </a:rPr>
              <a:t>“Protected” distribution via </a:t>
            </a:r>
            <a:r>
              <a:rPr lang="en-US" sz="2000" dirty="0" err="1">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computer</a:t>
            </a:r>
          </a:p>
          <a:p>
            <a:r>
              <a:rPr lang="en-US" sz="2000" dirty="0">
                <a:latin typeface="Arial" charset="0"/>
                <a:ea typeface="ＭＳ Ｐゴシック" charset="0"/>
                <a:cs typeface="ＭＳ Ｐゴシック" charset="0"/>
              </a:rPr>
              <a:t>Issues with Closed Data</a:t>
            </a: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a:solidFill>
                  <a:srgbClr val="00B050"/>
                </a:solidFill>
              </a:rPr>
              <a:t>Open Data</a:t>
            </a:r>
          </a:p>
          <a:p>
            <a:pPr lvl="1">
              <a:defRPr/>
            </a:pPr>
            <a:r>
              <a:rPr lang="en-US" sz="2000" dirty="0"/>
              <a:t>Genomic "test 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err="1">
                <a:solidFill>
                  <a:srgbClr val="7F7F7F"/>
                </a:solidFill>
              </a:rPr>
              <a:t>Greenbuam</a:t>
            </a:r>
            <a:r>
              <a:rPr lang="en-US" b="0" dirty="0">
                <a:solidFill>
                  <a:srgbClr val="7F7F7F"/>
                </a:solidFill>
              </a:rPr>
              <a:t> et al ('04), Nat. Biotech; </a:t>
            </a:r>
            <a:r>
              <a:rPr lang="en-US" b="0" dirty="0" err="1">
                <a:solidFill>
                  <a:srgbClr val="7F7F7F"/>
                </a:solidFill>
              </a:rPr>
              <a:t>Greenbaum</a:t>
            </a:r>
            <a:r>
              <a:rPr lang="en-US" b="0" dirty="0">
                <a:solidFill>
                  <a:srgbClr val="7F7F7F"/>
                </a:solidFill>
              </a:rPr>
              <a:t> &amp; Gerstein ('13), The Scientist]</a:t>
            </a:r>
          </a:p>
        </p:txBody>
      </p:sp>
    </p:spTree>
    <p:extLst>
      <p:ext uri="{BB962C8B-B14F-4D97-AF65-F5344CB8AC3E}">
        <p14:creationId xmlns:p14="http://schemas.microsoft.com/office/powerpoint/2010/main" val="698473240"/>
      </p:ext>
    </p:extLst>
  </p:cSld>
  <p:clrMapOvr>
    <a:masterClrMapping/>
  </p:clrMapOvr>
  <p:transition advTm="62012"/>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129235</TotalTime>
  <Words>2052</Words>
  <Application>Microsoft Macintosh PowerPoint</Application>
  <PresentationFormat>Letter Paper (8.5x11 in)</PresentationFormat>
  <Paragraphs>533</Paragraphs>
  <Slides>38</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38</vt:i4>
      </vt:variant>
    </vt:vector>
  </HeadingPairs>
  <TitlesOfParts>
    <vt:vector size="48" baseType="lpstr">
      <vt:lpstr>ＭＳ Ｐゴシック</vt:lpstr>
      <vt:lpstr>Arial</vt:lpstr>
      <vt:lpstr>Calibri</vt:lpstr>
      <vt:lpstr>Courier</vt:lpstr>
      <vt:lpstr>Courier New</vt:lpstr>
      <vt:lpstr>Helvetica</vt:lpstr>
      <vt:lpstr>Lucida Grande</vt:lpstr>
      <vt:lpstr>Basic-template-i0jhhsb-20160605</vt:lpstr>
      <vt:lpstr>Outline-Style-20160605</vt:lpstr>
      <vt:lpstr>to-follow-up</vt:lpstr>
      <vt:lpstr>Summer Camp ‘18 Event!  2 Sides of the Coin for RNA-seq:  Ensuring Individual Privacy  v. Allowing Easy Mining</vt:lpstr>
      <vt:lpstr>2-sided nature of functional  genomics data: Analysis can be  very General/Public  or Individual/Private</vt:lpstr>
      <vt:lpstr>2 Sides of a Coin: Individual Privacy v. Easy RNA-Seq Mining </vt:lpstr>
      <vt:lpstr>2 Sides of a Coin: Individual Privacy v. Easy RNA-Seq Mining </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2 Sides of a Coin: Individual Privacy v. Easy RNA-Seq Mining </vt:lpstr>
      <vt:lpstr>PowerPoint Presentation</vt:lpstr>
      <vt:lpstr>PowerPoint Presentation</vt:lpstr>
      <vt:lpstr>Representative Functional Genomics, Genotype, eQTL Datasets</vt:lpstr>
      <vt:lpstr>Strawman Hybrid Social &amp; Tech Proposed Solution?</vt:lpstr>
      <vt:lpstr>Information Content and Predictability</vt:lpstr>
      <vt:lpstr>ICI Leakage versus Genotype Predictability</vt:lpstr>
      <vt:lpstr>2 Sides of a Coin: Individual Privacy v. Easy RNA-Seq Mining </vt:lpstr>
      <vt:lpstr>Linking Attack Scenario</vt:lpstr>
      <vt:lpstr>Linking Attacks: Case of Netflix Prize</vt:lpstr>
      <vt:lpstr>Linking Attacks: Case of Netflix Prize</vt:lpstr>
      <vt:lpstr>Linking Attacks: Case of Netflix Prize</vt:lpstr>
      <vt:lpstr>Linking Attack Scenario</vt:lpstr>
      <vt:lpstr>Summary of a Linking Attack</vt:lpstr>
      <vt:lpstr>Levels of Expression-Genotype Model Simplifications for Genotype Prediction</vt:lpstr>
      <vt:lpstr>Success in Linking Attack  with Extremity based Genotype Prediction</vt:lpstr>
      <vt:lpstr>Success in Linking Attack  with Extremity based Genotype Prediction</vt:lpstr>
      <vt:lpstr>2 Sides of a Coin: Individual Privacy v. Easy RNA-Seq Mining </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2 Sides of a Coin: Individual Privacy v. Easy RNA-Seq Mining </vt:lpstr>
      <vt:lpstr>2 Sides of a Coin: Individual Privacy v. Easy RNA-Seq Mining </vt:lpstr>
      <vt:lpstr>PowerPoint Presentation</vt:lpstr>
      <vt:lpstr>Info about content in this slide pack</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2129</cp:revision>
  <cp:lastPrinted>2016-12-19T03:55:19Z</cp:lastPrinted>
  <dcterms:created xsi:type="dcterms:W3CDTF">2010-09-06T09:08:38Z</dcterms:created>
  <dcterms:modified xsi:type="dcterms:W3CDTF">2018-08-08T02:35:03Z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