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 id="2147483658" r:id="rId2"/>
  </p:sldMasterIdLst>
  <p:notesMasterIdLst>
    <p:notesMasterId r:id="rId39"/>
  </p:notesMasterIdLst>
  <p:sldIdLst>
    <p:sldId id="256" r:id="rId3"/>
    <p:sldId id="399" r:id="rId4"/>
    <p:sldId id="400" r:id="rId5"/>
    <p:sldId id="402" r:id="rId6"/>
    <p:sldId id="414" r:id="rId7"/>
    <p:sldId id="366" r:id="rId8"/>
    <p:sldId id="415" r:id="rId9"/>
    <p:sldId id="403" r:id="rId10"/>
    <p:sldId id="404" r:id="rId11"/>
    <p:sldId id="405" r:id="rId12"/>
    <p:sldId id="406" r:id="rId13"/>
    <p:sldId id="407" r:id="rId14"/>
    <p:sldId id="408" r:id="rId15"/>
    <p:sldId id="409" r:id="rId16"/>
    <p:sldId id="410" r:id="rId17"/>
    <p:sldId id="411" r:id="rId18"/>
    <p:sldId id="412" r:id="rId19"/>
    <p:sldId id="413" r:id="rId20"/>
    <p:sldId id="416" r:id="rId21"/>
    <p:sldId id="284" r:id="rId22"/>
    <p:sldId id="285" r:id="rId23"/>
    <p:sldId id="286" r:id="rId24"/>
    <p:sldId id="287" r:id="rId25"/>
    <p:sldId id="288" r:id="rId26"/>
    <p:sldId id="417" r:id="rId27"/>
    <p:sldId id="275" r:id="rId28"/>
    <p:sldId id="276" r:id="rId29"/>
    <p:sldId id="277" r:id="rId30"/>
    <p:sldId id="278" r:id="rId31"/>
    <p:sldId id="281" r:id="rId32"/>
    <p:sldId id="282" r:id="rId33"/>
    <p:sldId id="418" r:id="rId34"/>
    <p:sldId id="419" r:id="rId35"/>
    <p:sldId id="332" r:id="rId36"/>
    <p:sldId id="373" r:id="rId37"/>
    <p:sldId id="334"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79"/>
    <p:restoredTop sz="94714"/>
  </p:normalViewPr>
  <p:slideViewPr>
    <p:cSldViewPr snapToGrid="0" snapToObjects="1">
      <p:cViewPr>
        <p:scale>
          <a:sx n="141" d="100"/>
          <a:sy n="141" d="100"/>
        </p:scale>
        <p:origin x="856" y="44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1807718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80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584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ED49DF1E-F445-4247-B82F-126F4FD3988E}" type="slidenum">
              <a:rPr lang="en-US" altLang="en-US" sz="1200">
                <a:solidFill>
                  <a:srgbClr val="000000"/>
                </a:solidFill>
              </a:rPr>
              <a:pPr/>
              <a:t>12</a:t>
            </a:fld>
            <a:endParaRPr lang="en-US" altLang="en-US" sz="1200">
              <a:solidFill>
                <a:srgbClr val="000000"/>
              </a:solidFill>
            </a:endParaRPr>
          </a:p>
        </p:txBody>
      </p:sp>
    </p:spTree>
    <p:extLst>
      <p:ext uri="{BB962C8B-B14F-4D97-AF65-F5344CB8AC3E}">
        <p14:creationId xmlns:p14="http://schemas.microsoft.com/office/powerpoint/2010/main" val="97214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78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84824F0D-FDAC-AA45-A68F-1FCD6E563C02}" type="slidenum">
              <a:rPr lang="en-US" altLang="en-US" sz="1200">
                <a:solidFill>
                  <a:srgbClr val="000000"/>
                </a:solidFill>
              </a:rPr>
              <a:pPr/>
              <a:t>13</a:t>
            </a:fld>
            <a:endParaRPr lang="en-US" altLang="en-US" sz="1200">
              <a:solidFill>
                <a:srgbClr val="000000"/>
              </a:solidFill>
            </a:endParaRPr>
          </a:p>
        </p:txBody>
      </p:sp>
    </p:spTree>
    <p:extLst>
      <p:ext uri="{BB962C8B-B14F-4D97-AF65-F5344CB8AC3E}">
        <p14:creationId xmlns:p14="http://schemas.microsoft.com/office/powerpoint/2010/main" val="92180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de-DE" altLang="en-US">
              <a:ea typeface="ＭＳ Ｐゴシック" charset="-128"/>
            </a:endParaRPr>
          </a:p>
        </p:txBody>
      </p:sp>
      <p:sp>
        <p:nvSpPr>
          <p:cNvPr id="3993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3A89B4C5-54A4-CA4B-BC5D-4B3F1F224E3E}" type="slidenum">
              <a:rPr lang="en-US" altLang="en-US" sz="1200">
                <a:solidFill>
                  <a:srgbClr val="000000"/>
                </a:solidFill>
              </a:rPr>
              <a:pPr/>
              <a:t>14</a:t>
            </a:fld>
            <a:endParaRPr lang="en-US" altLang="en-US" sz="1200">
              <a:solidFill>
                <a:srgbClr val="000000"/>
              </a:solidFill>
            </a:endParaRPr>
          </a:p>
        </p:txBody>
      </p:sp>
    </p:spTree>
    <p:extLst>
      <p:ext uri="{BB962C8B-B14F-4D97-AF65-F5344CB8AC3E}">
        <p14:creationId xmlns:p14="http://schemas.microsoft.com/office/powerpoint/2010/main" val="170603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198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82ACA4A3-2E0A-FF49-94A0-964EE20701C6}" type="slidenum">
              <a:rPr lang="en-US" altLang="en-US" sz="1200">
                <a:solidFill>
                  <a:srgbClr val="000000"/>
                </a:solidFill>
              </a:rPr>
              <a:pPr/>
              <a:t>15</a:t>
            </a:fld>
            <a:endParaRPr lang="en-US" altLang="en-US" sz="1200">
              <a:solidFill>
                <a:srgbClr val="000000"/>
              </a:solidFill>
            </a:endParaRPr>
          </a:p>
        </p:txBody>
      </p:sp>
    </p:spTree>
    <p:extLst>
      <p:ext uri="{BB962C8B-B14F-4D97-AF65-F5344CB8AC3E}">
        <p14:creationId xmlns:p14="http://schemas.microsoft.com/office/powerpoint/2010/main" val="44119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403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71D15527-58A4-5C40-A761-7ABCED299E34}" type="slidenum">
              <a:rPr lang="en-US" altLang="en-US" sz="1200">
                <a:solidFill>
                  <a:srgbClr val="000000"/>
                </a:solidFill>
              </a:rPr>
              <a:pPr/>
              <a:t>16</a:t>
            </a:fld>
            <a:endParaRPr lang="en-US" altLang="en-US" sz="1200">
              <a:solidFill>
                <a:srgbClr val="000000"/>
              </a:solidFill>
            </a:endParaRPr>
          </a:p>
        </p:txBody>
      </p:sp>
    </p:spTree>
    <p:extLst>
      <p:ext uri="{BB962C8B-B14F-4D97-AF65-F5344CB8AC3E}">
        <p14:creationId xmlns:p14="http://schemas.microsoft.com/office/powerpoint/2010/main" val="1477356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60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D60FF250-D020-644B-BE5F-04EFD0E40D40}" type="slidenum">
              <a:rPr lang="en-US" altLang="en-US" sz="1200">
                <a:solidFill>
                  <a:srgbClr val="000000"/>
                </a:solidFill>
              </a:rPr>
              <a:pPr/>
              <a:t>17</a:t>
            </a:fld>
            <a:endParaRPr lang="en-US" altLang="en-US" sz="1200">
              <a:solidFill>
                <a:srgbClr val="000000"/>
              </a:solidFill>
            </a:endParaRPr>
          </a:p>
        </p:txBody>
      </p:sp>
    </p:spTree>
    <p:extLst>
      <p:ext uri="{BB962C8B-B14F-4D97-AF65-F5344CB8AC3E}">
        <p14:creationId xmlns:p14="http://schemas.microsoft.com/office/powerpoint/2010/main" val="209333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0058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20</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6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21</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2241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22</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317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735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23</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0579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24</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57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70138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26</a:t>
            </a:fld>
            <a:endParaRPr lang="en" sz="1200" b="0" i="0" u="none" strike="noStrike" cap="none">
              <a:solidFill>
                <a:srgbClr val="000000"/>
              </a:solidFill>
              <a:latin typeface="Arial"/>
              <a:ea typeface="Arial"/>
              <a:cs typeface="Arial"/>
              <a:sym typeface="Arial"/>
            </a:endParaRPr>
          </a:p>
        </p:txBody>
      </p:sp>
      <p:sp>
        <p:nvSpPr>
          <p:cNvPr id="312" name="Shape 31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26</a:t>
            </a:fld>
            <a:endParaRPr lang="en" sz="1200" b="0" i="0" u="none" strike="noStrike" cap="none">
              <a:solidFill>
                <a:srgbClr val="000000"/>
              </a:solidFill>
              <a:latin typeface="Calibri"/>
              <a:ea typeface="Calibri"/>
              <a:cs typeface="Calibri"/>
              <a:sym typeface="Calibri"/>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14" name="Shape 314"/>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extLst>
      <p:ext uri="{BB962C8B-B14F-4D97-AF65-F5344CB8AC3E}">
        <p14:creationId xmlns:p14="http://schemas.microsoft.com/office/powerpoint/2010/main" val="46702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27</a:t>
            </a:fld>
            <a:endParaRPr lang="en" sz="1300" b="0" i="0" u="none" strike="noStrike" cap="none">
              <a:solidFill>
                <a:srgbClr val="000000"/>
              </a:solidFill>
              <a:latin typeface="Calibri"/>
              <a:ea typeface="Calibri"/>
              <a:cs typeface="Calibri"/>
              <a:sym typeface="Calibri"/>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27" name="Shape 327"/>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175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28</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05682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6948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126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685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3383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608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D60FF250-D020-644B-BE5F-04EFD0E40D40}" type="slidenum">
              <a:rPr lang="en-US" altLang="en-US" sz="1200">
                <a:solidFill>
                  <a:srgbClr val="000000"/>
                </a:solidFill>
              </a:rPr>
              <a:pPr/>
              <a:t>5</a:t>
            </a:fld>
            <a:endParaRPr lang="en-US" altLang="en-US" sz="1200">
              <a:solidFill>
                <a:srgbClr val="000000"/>
              </a:solidFill>
            </a:endParaRPr>
          </a:p>
        </p:txBody>
      </p:sp>
    </p:spTree>
    <p:extLst>
      <p:ext uri="{BB962C8B-B14F-4D97-AF65-F5344CB8AC3E}">
        <p14:creationId xmlns:p14="http://schemas.microsoft.com/office/powerpoint/2010/main" val="1522803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1922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4878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4733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8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245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765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94B29637-397A-344B-BD89-ADE3C131F7B6}" type="slidenum">
              <a:rPr lang="en-US" altLang="en-US" sz="1200">
                <a:solidFill>
                  <a:srgbClr val="000000"/>
                </a:solidFill>
              </a:rPr>
              <a:pPr/>
              <a:t>8</a:t>
            </a:fld>
            <a:endParaRPr lang="en-US" altLang="en-US" sz="1200">
              <a:solidFill>
                <a:srgbClr val="000000"/>
              </a:solidFill>
            </a:endParaRPr>
          </a:p>
        </p:txBody>
      </p:sp>
    </p:spTree>
    <p:extLst>
      <p:ext uri="{BB962C8B-B14F-4D97-AF65-F5344CB8AC3E}">
        <p14:creationId xmlns:p14="http://schemas.microsoft.com/office/powerpoint/2010/main" val="13770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2969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E9DC9990-2617-6D4E-A396-597A6383F940}" type="slidenum">
              <a:rPr lang="en-US" altLang="en-US" sz="1200">
                <a:solidFill>
                  <a:srgbClr val="000000"/>
                </a:solidFill>
              </a:rPr>
              <a:pPr/>
              <a:t>9</a:t>
            </a:fld>
            <a:endParaRPr lang="en-US" altLang="en-US" sz="1200">
              <a:solidFill>
                <a:srgbClr val="000000"/>
              </a:solidFill>
            </a:endParaRPr>
          </a:p>
        </p:txBody>
      </p:sp>
    </p:spTree>
    <p:extLst>
      <p:ext uri="{BB962C8B-B14F-4D97-AF65-F5344CB8AC3E}">
        <p14:creationId xmlns:p14="http://schemas.microsoft.com/office/powerpoint/2010/main" val="205796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1747"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AB70A2F3-735E-2E4F-861B-7606B935ABC7}" type="slidenum">
              <a:rPr lang="en-US" altLang="en-US" sz="1200">
                <a:solidFill>
                  <a:srgbClr val="000000"/>
                </a:solidFill>
              </a:rPr>
              <a:pPr/>
              <a:t>10</a:t>
            </a:fld>
            <a:endParaRPr lang="en-US" altLang="en-US" sz="1200">
              <a:solidFill>
                <a:srgbClr val="000000"/>
              </a:solidFill>
            </a:endParaRPr>
          </a:p>
        </p:txBody>
      </p:sp>
    </p:spTree>
    <p:extLst>
      <p:ext uri="{BB962C8B-B14F-4D97-AF65-F5344CB8AC3E}">
        <p14:creationId xmlns:p14="http://schemas.microsoft.com/office/powerpoint/2010/main" val="39560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3379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fld id="{63AB45F4-ED9C-FD4C-8261-F385D264E230}" type="slidenum">
              <a:rPr lang="en-US" altLang="en-US" sz="1200">
                <a:solidFill>
                  <a:srgbClr val="000000"/>
                </a:solidFill>
              </a:rPr>
              <a:pPr/>
              <a:t>11</a:t>
            </a:fld>
            <a:endParaRPr lang="en-US" altLang="en-US" sz="1200">
              <a:solidFill>
                <a:srgbClr val="000000"/>
              </a:solidFill>
            </a:endParaRPr>
          </a:p>
        </p:txBody>
      </p:sp>
    </p:spTree>
    <p:extLst>
      <p:ext uri="{BB962C8B-B14F-4D97-AF65-F5344CB8AC3E}">
        <p14:creationId xmlns:p14="http://schemas.microsoft.com/office/powerpoint/2010/main" val="1835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4940"/>
            <a:ext cx="3810000" cy="40528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85119"/>
            <a:ext cx="3810000" cy="406263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1260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244"/>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95363"/>
            <a:ext cx="7772400" cy="347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5836054"/>
      </p:ext>
    </p:extLst>
  </p:cSld>
  <p:clrMap bg1="lt1" tx1="dk1" bg2="lt2" tx2="dk2" accent1="accent1" accent2="accent2" accent3="accent3" accent4="accent4" accent5="accent5" accent6="accent6" hlink="hlink" folHlink="folHlink"/>
  <p:sldLayoutIdLst>
    <p:sldLayoutId id="2147483659" r:id="rId1"/>
  </p:sldLayoutIdLst>
  <p:transition/>
  <p:timing>
    <p:tnLst>
      <p:par>
        <p:cTn id="1" dur="indefinite" restart="never" nodeType="tmRoot"/>
      </p:par>
    </p:tnLst>
  </p:timing>
  <p:hf hdr="0" ftr="0" dt="0"/>
  <p:txStyles>
    <p:titleStyle>
      <a:lvl1pPr algn="ctr" defTabSz="684610" rtl="0" eaLnBrk="0" fontAlgn="base" hangingPunct="0">
        <a:spcBef>
          <a:spcPct val="0"/>
        </a:spcBef>
        <a:spcAft>
          <a:spcPct val="0"/>
        </a:spcAft>
        <a:defRPr sz="2400" b="1">
          <a:solidFill>
            <a:schemeClr val="bg1"/>
          </a:solidFill>
          <a:latin typeface="+mj-lt"/>
          <a:ea typeface="ＭＳ Ｐゴシック" pitchFamily="-65" charset="-128"/>
          <a:cs typeface="ＭＳ Ｐゴシック" pitchFamily="-65" charset="-128"/>
        </a:defRPr>
      </a:lvl1pPr>
      <a:lvl2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2pPr>
      <a:lvl3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3pPr>
      <a:lvl4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4pPr>
      <a:lvl5pPr algn="ctr" defTabSz="684610" rtl="0" eaLnBrk="0" fontAlgn="base" hangingPunct="0">
        <a:spcBef>
          <a:spcPct val="0"/>
        </a:spcBef>
        <a:spcAft>
          <a:spcPct val="0"/>
        </a:spcAft>
        <a:defRPr sz="2400" b="1">
          <a:solidFill>
            <a:schemeClr val="bg1"/>
          </a:solidFill>
          <a:latin typeface="Arial" pitchFamily="-65" charset="0"/>
          <a:ea typeface="ＭＳ Ｐゴシック" pitchFamily="-65" charset="-128"/>
          <a:cs typeface="ＭＳ Ｐゴシック" pitchFamily="-65" charset="-128"/>
        </a:defRPr>
      </a:lvl5pPr>
      <a:lvl6pPr marL="342900" algn="ctr" defTabSz="684610" rtl="0" eaLnBrk="1" fontAlgn="base" hangingPunct="1">
        <a:spcBef>
          <a:spcPct val="0"/>
        </a:spcBef>
        <a:spcAft>
          <a:spcPct val="0"/>
        </a:spcAft>
        <a:defRPr sz="2700" b="1" u="sng">
          <a:solidFill>
            <a:srgbClr val="000099"/>
          </a:solidFill>
          <a:latin typeface="Arial" pitchFamily="-65" charset="0"/>
        </a:defRPr>
      </a:lvl6pPr>
      <a:lvl7pPr marL="685800" algn="ctr" defTabSz="684610" rtl="0" eaLnBrk="1" fontAlgn="base" hangingPunct="1">
        <a:spcBef>
          <a:spcPct val="0"/>
        </a:spcBef>
        <a:spcAft>
          <a:spcPct val="0"/>
        </a:spcAft>
        <a:defRPr sz="2700" b="1" u="sng">
          <a:solidFill>
            <a:srgbClr val="000099"/>
          </a:solidFill>
          <a:latin typeface="Arial" pitchFamily="-65" charset="0"/>
        </a:defRPr>
      </a:lvl7pPr>
      <a:lvl8pPr marL="1028700" algn="ctr" defTabSz="684610" rtl="0" eaLnBrk="1" fontAlgn="base" hangingPunct="1">
        <a:spcBef>
          <a:spcPct val="0"/>
        </a:spcBef>
        <a:spcAft>
          <a:spcPct val="0"/>
        </a:spcAft>
        <a:defRPr sz="2700" b="1" u="sng">
          <a:solidFill>
            <a:srgbClr val="000099"/>
          </a:solidFill>
          <a:latin typeface="Arial" pitchFamily="-65" charset="0"/>
        </a:defRPr>
      </a:lvl8pPr>
      <a:lvl9pPr marL="1371600" algn="ctr" defTabSz="684610" rtl="0" eaLnBrk="1" fontAlgn="base" hangingPunct="1">
        <a:spcBef>
          <a:spcPct val="0"/>
        </a:spcBef>
        <a:spcAft>
          <a:spcPct val="0"/>
        </a:spcAft>
        <a:defRPr sz="2700" b="1" u="sng">
          <a:solidFill>
            <a:srgbClr val="000099"/>
          </a:solidFill>
          <a:latin typeface="Arial" pitchFamily="-65" charset="0"/>
        </a:defRPr>
      </a:lvl9pPr>
    </p:titleStyle>
    <p:bodyStyle>
      <a:lvl1pPr marL="171450" indent="-171450" algn="l" defTabSz="684610" rtl="0" eaLnBrk="0" fontAlgn="base" hangingPunct="0">
        <a:spcBef>
          <a:spcPct val="20000"/>
        </a:spcBef>
        <a:spcAft>
          <a:spcPct val="0"/>
        </a:spcAft>
        <a:buChar char="•"/>
        <a:defRPr sz="1800">
          <a:solidFill>
            <a:schemeClr val="bg1"/>
          </a:solidFill>
          <a:latin typeface="+mn-lt"/>
          <a:ea typeface="ＭＳ Ｐゴシック" pitchFamily="-65" charset="-128"/>
          <a:cs typeface="ＭＳ Ｐゴシック" pitchFamily="-65" charset="-128"/>
        </a:defRPr>
      </a:lvl1pPr>
      <a:lvl2pPr marL="428625" indent="-171450" algn="l" defTabSz="684610" rtl="0" eaLnBrk="0" fontAlgn="base" hangingPunct="0">
        <a:spcBef>
          <a:spcPct val="20000"/>
        </a:spcBef>
        <a:spcAft>
          <a:spcPct val="0"/>
        </a:spcAft>
        <a:buFont typeface="Lucida Grande" charset="0"/>
        <a:buChar char="-"/>
        <a:defRPr sz="1800">
          <a:solidFill>
            <a:schemeClr val="bg1"/>
          </a:solidFill>
          <a:latin typeface="+mn-lt"/>
          <a:ea typeface="ＭＳ Ｐゴシック" pitchFamily="-65" charset="-128"/>
        </a:defRPr>
      </a:lvl2pPr>
      <a:lvl3pPr marL="684610" indent="-17026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3pPr>
      <a:lvl4pPr marL="1032272" indent="-171450" algn="l" defTabSz="684610" rtl="0" eaLnBrk="0" fontAlgn="base" hangingPunct="0">
        <a:spcBef>
          <a:spcPct val="20000"/>
        </a:spcBef>
        <a:spcAft>
          <a:spcPct val="0"/>
        </a:spcAft>
        <a:buChar char="–"/>
        <a:defRPr sz="1500">
          <a:solidFill>
            <a:schemeClr val="bg1"/>
          </a:solidFill>
          <a:latin typeface="+mn-lt"/>
          <a:ea typeface="ＭＳ Ｐゴシック" pitchFamily="-65" charset="-128"/>
        </a:defRPr>
      </a:lvl4pPr>
      <a:lvl5pPr marL="1370410" indent="-171450" algn="l" defTabSz="684610" rtl="0" eaLnBrk="0" fontAlgn="base" hangingPunct="0">
        <a:spcBef>
          <a:spcPct val="20000"/>
        </a:spcBef>
        <a:spcAft>
          <a:spcPct val="0"/>
        </a:spcAft>
        <a:buFont typeface="Lucida Grande" charset="0"/>
        <a:buChar char="*"/>
        <a:defRPr sz="1500">
          <a:solidFill>
            <a:schemeClr val="bg1"/>
          </a:solidFill>
          <a:latin typeface="+mn-lt"/>
          <a:ea typeface="ＭＳ Ｐゴシック" pitchFamily="-65" charset="-128"/>
        </a:defRPr>
      </a:lvl5pPr>
      <a:lvl6pPr marL="18859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6pPr>
      <a:lvl7pPr marL="22288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7pPr>
      <a:lvl8pPr marL="25717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8pPr>
      <a:lvl9pPr marL="2914650" indent="-171450" algn="l" defTabSz="684610" rtl="0" eaLnBrk="1" fontAlgn="base" hangingPunct="1">
        <a:spcBef>
          <a:spcPct val="20000"/>
        </a:spcBef>
        <a:spcAft>
          <a:spcPct val="0"/>
        </a:spcAft>
        <a:buChar char="»"/>
        <a:defRPr sz="1500">
          <a:solidFill>
            <a:schemeClr val="tx1"/>
          </a:solidFill>
          <a:latin typeface="+mn-lt"/>
          <a:ea typeface="ＭＳ Ｐゴシック" pitchFamily="-65"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emf"/><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9.emf"/><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emf"/><Relationship Id="rId3"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emf"/><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448" y="1084137"/>
            <a:ext cx="4817302" cy="3215549"/>
          </a:xfrm>
          <a:prstGeom prst="rect">
            <a:avLst/>
          </a:prstGeom>
        </p:spPr>
      </p:pic>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371193" y="1"/>
            <a:ext cx="8587314" cy="1158844"/>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 sz="2000" dirty="0">
                <a:solidFill>
                  <a:srgbClr val="000000"/>
                </a:solidFill>
              </a:rPr>
              <a:t>Leveraging Protein Structure </a:t>
            </a:r>
            <a:r>
              <a:rPr lang="en-US" sz="2000" dirty="0" smtClean="0">
                <a:solidFill>
                  <a:srgbClr val="000000"/>
                </a:solidFill>
              </a:rPr>
              <a:t>&amp; </a:t>
            </a:r>
            <a:r>
              <a:rPr lang="en" sz="2000" dirty="0" smtClean="0">
                <a:solidFill>
                  <a:srgbClr val="000000"/>
                </a:solidFill>
              </a:rPr>
              <a:t>Dynamics </a:t>
            </a:r>
            <a:r>
              <a:rPr lang="en-US" sz="2000" dirty="0" smtClean="0">
                <a:solidFill>
                  <a:srgbClr val="000000"/>
                </a:solidFill>
              </a:rPr>
              <a:t/>
            </a:r>
            <a:br>
              <a:rPr lang="en-US" sz="2000" dirty="0" smtClean="0">
                <a:solidFill>
                  <a:srgbClr val="000000"/>
                </a:solidFill>
              </a:rPr>
            </a:br>
            <a:r>
              <a:rPr lang="en" sz="2000" dirty="0" smtClean="0">
                <a:solidFill>
                  <a:srgbClr val="000000"/>
                </a:solidFill>
              </a:rPr>
              <a:t>for </a:t>
            </a:r>
            <a:r>
              <a:rPr lang="en" sz="2000" dirty="0">
                <a:solidFill>
                  <a:srgbClr val="000000"/>
                </a:solidFill>
              </a:rPr>
              <a:t>Variant Interpretation in Coding Regions</a:t>
            </a:r>
          </a:p>
        </p:txBody>
      </p:sp>
      <p:sp>
        <p:nvSpPr>
          <p:cNvPr id="50" name="Shape 50"/>
          <p:cNvSpPr txBox="1">
            <a:spLocks noGrp="1"/>
          </p:cNvSpPr>
          <p:nvPr>
            <p:ph type="subTitle" idx="1"/>
          </p:nvPr>
        </p:nvSpPr>
        <p:spPr>
          <a:xfrm>
            <a:off x="299067" y="3096285"/>
            <a:ext cx="8570386" cy="1556052"/>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Yale</a:t>
            </a:r>
          </a:p>
          <a:p>
            <a:pPr marL="0" marR="0" lvl="0" indent="0" algn="ctr"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lang="en-US" sz="1800" b="0" dirty="0" smtClean="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Slides freely </a:t>
            </a:r>
            <a:r>
              <a:rPr lang="en" sz="1400" b="0" i="0" u="none" strike="noStrike" cap="none" dirty="0" smtClean="0">
                <a:solidFill>
                  <a:schemeClr val="tx1">
                    <a:lumMod val="65000"/>
                    <a:lumOff val="35000"/>
                  </a:schemeClr>
                </a:solidFill>
              </a:rPr>
              <a:t>downloadable </a:t>
            </a:r>
            <a:r>
              <a:rPr lang="en" sz="1400" b="0" i="0" u="none" strike="noStrike" cap="none" dirty="0">
                <a:solidFill>
                  <a:schemeClr val="tx1">
                    <a:lumMod val="65000"/>
                    <a:lumOff val="35000"/>
                  </a:schemeClr>
                </a:solidFill>
              </a:rPr>
              <a:t>from </a:t>
            </a:r>
            <a:r>
              <a:rPr lang="en" sz="1400" i="0" u="none" strike="noStrike" cap="none" dirty="0" err="1" smtClean="0">
                <a:solidFill>
                  <a:schemeClr val="bg2"/>
                </a:solidFill>
              </a:rPr>
              <a:t>Lectures.GersteinLab.org</a:t>
            </a:r>
            <a:r>
              <a:rPr lang="en-US" sz="1400" dirty="0">
                <a:solidFill>
                  <a:schemeClr val="bg2"/>
                </a:solidFill>
              </a:rPr>
              <a:t> </a:t>
            </a:r>
            <a:r>
              <a:rPr lang="en" sz="1400" b="0" i="0" u="none" strike="noStrike" cap="none" dirty="0" smtClean="0">
                <a:solidFill>
                  <a:schemeClr val="tx1">
                    <a:lumMod val="65000"/>
                    <a:lumOff val="35000"/>
                  </a:schemeClr>
                </a:solidFill>
              </a:rPr>
              <a:t>&amp; </a:t>
            </a:r>
            <a:r>
              <a:rPr lang="en" sz="1400" b="0" i="0" u="none" strike="noStrike" cap="none" dirty="0">
                <a:solidFill>
                  <a:schemeClr val="tx1">
                    <a:lumMod val="65000"/>
                    <a:lumOff val="35000"/>
                  </a:schemeClr>
                </a:solidFill>
              </a:rPr>
              <a:t>“tweetable” </a:t>
            </a:r>
            <a:r>
              <a:rPr lang="en" sz="1400" b="0" i="0" u="none" strike="noStrike" cap="none" dirty="0" smtClean="0">
                <a:solidFill>
                  <a:schemeClr val="tx1">
                    <a:lumMod val="65000"/>
                    <a:lumOff val="35000"/>
                  </a:schemeClr>
                </a:solidFill>
              </a:rPr>
              <a:t>(</a:t>
            </a:r>
            <a:r>
              <a:rPr lang="en" sz="1400" b="0" i="0" u="none" strike="noStrike" cap="none" dirty="0">
                <a:solidFill>
                  <a:schemeClr val="tx1">
                    <a:lumMod val="65000"/>
                    <a:lumOff val="35000"/>
                  </a:schemeClr>
                </a:solidFill>
              </a:rPr>
              <a:t>via </a:t>
            </a:r>
            <a:r>
              <a:rPr lang="en" sz="1400" i="0" u="none" strike="noStrike" cap="none" dirty="0" smtClean="0">
                <a:solidFill>
                  <a:schemeClr val="bg2"/>
                </a:solidFill>
              </a:rPr>
              <a:t>@</a:t>
            </a:r>
            <a:r>
              <a:rPr lang="en" sz="1400" dirty="0" err="1" smtClean="0">
                <a:solidFill>
                  <a:schemeClr val="bg2"/>
                </a:solidFill>
              </a:rPr>
              <a:t>M</a:t>
            </a:r>
            <a:r>
              <a:rPr lang="en" sz="1400" i="0" u="none" strike="noStrike" cap="none" dirty="0" err="1" smtClean="0">
                <a:solidFill>
                  <a:schemeClr val="bg2"/>
                </a:solidFill>
              </a:rPr>
              <a:t>ark</a:t>
            </a:r>
            <a:r>
              <a:rPr lang="en" sz="1400" dirty="0" err="1" smtClean="0">
                <a:solidFill>
                  <a:schemeClr val="bg2"/>
                </a:solidFill>
              </a:rPr>
              <a:t>G</a:t>
            </a:r>
            <a:r>
              <a:rPr lang="en" sz="1400" i="0" u="none" strike="noStrike" cap="none" dirty="0" err="1" smtClean="0">
                <a:solidFill>
                  <a:schemeClr val="bg2"/>
                </a:solidFill>
              </a:rPr>
              <a:t>erstein</a:t>
            </a:r>
            <a:r>
              <a:rPr lang="en" sz="1400" b="0" i="0" u="none" strike="noStrike" cap="none" dirty="0" smtClean="0">
                <a:solidFill>
                  <a:schemeClr val="tx1">
                    <a:lumMod val="65000"/>
                    <a:lumOff val="35000"/>
                  </a:schemeClr>
                </a:solidFill>
              </a:rPr>
              <a:t>). </a:t>
            </a:r>
            <a:endParaRPr lang="en" sz="1400" b="0" i="0" u="none" strike="noStrike" cap="none"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No </a:t>
            </a:r>
            <a:r>
              <a:rPr lang="en" sz="1400" b="0" i="0" u="none" strike="noStrike" cap="none" dirty="0">
                <a:solidFill>
                  <a:schemeClr val="tx1">
                    <a:lumMod val="65000"/>
                    <a:lumOff val="35000"/>
                  </a:schemeClr>
                </a:solidFill>
              </a:rPr>
              <a:t>Conflicts for t</a:t>
            </a:r>
            <a:r>
              <a:rPr lang="en" sz="1400" b="0" dirty="0">
                <a:solidFill>
                  <a:schemeClr val="tx1">
                    <a:lumMod val="65000"/>
                    <a:lumOff val="35000"/>
                  </a:schemeClr>
                </a:solidFill>
              </a:rPr>
              <a:t>his </a:t>
            </a:r>
            <a:r>
              <a:rPr lang="en" sz="1400" b="0" dirty="0" smtClean="0">
                <a:solidFill>
                  <a:schemeClr val="tx1">
                    <a:lumMod val="65000"/>
                    <a:lumOff val="35000"/>
                  </a:schemeClr>
                </a:solidFill>
              </a:rPr>
              <a:t>Tal</a:t>
            </a:r>
            <a:r>
              <a:rPr lang="en-US" sz="1400" b="0" dirty="0" smtClean="0">
                <a:solidFill>
                  <a:schemeClr val="tx1">
                    <a:lumMod val="65000"/>
                    <a:lumOff val="35000"/>
                  </a:schemeClr>
                </a:solidFill>
              </a:rPr>
              <a:t>k. </a:t>
            </a:r>
            <a:r>
              <a:rPr lang="en" sz="1400" b="0" i="0" u="none" strike="noStrike" cap="none" dirty="0" smtClean="0">
                <a:solidFill>
                  <a:schemeClr val="tx1">
                    <a:lumMod val="65000"/>
                    <a:lumOff val="35000"/>
                  </a:schemeClr>
                </a:solidFill>
              </a:rPr>
              <a:t>See </a:t>
            </a:r>
            <a:r>
              <a:rPr lang="en" sz="1400" b="0" i="0" u="none" strike="noStrike" cap="none" dirty="0">
                <a:solidFill>
                  <a:schemeClr val="tx1">
                    <a:lumMod val="65000"/>
                    <a:lumOff val="35000"/>
                  </a:schemeClr>
                </a:solidFill>
              </a:rPr>
              <a:t>last slide for more info</a:t>
            </a:r>
            <a:r>
              <a:rPr lang="en" sz="1400" b="0" i="0" u="none" strike="noStrike" cap="none" dirty="0" smtClean="0">
                <a:solidFill>
                  <a:schemeClr val="tx1">
                    <a:lumMod val="65000"/>
                    <a:lumOff val="35000"/>
                  </a:schemeClr>
                </a:solidFill>
              </a:rPr>
              <a:t>.</a:t>
            </a:r>
            <a:endParaRPr lang="en" sz="1400" b="0" i="0" u="none" strike="noStrike" cap="none" dirty="0">
              <a:solidFill>
                <a:schemeClr val="tx1">
                  <a:lumMod val="65000"/>
                  <a:lumOff val="3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67" y="1084138"/>
            <a:ext cx="4019436" cy="32155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3pfk_im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9560" y="931069"/>
            <a:ext cx="1650206"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55"/>
          <p:cNvSpPr txBox="1">
            <a:spLocks noChangeArrowheads="1"/>
          </p:cNvSpPr>
          <p:nvPr/>
        </p:nvSpPr>
        <p:spPr bwMode="auto">
          <a:xfrm>
            <a:off x="1189435" y="44053"/>
            <a:ext cx="6763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Predicting Allosterically-Important Residues at the Surface </a:t>
            </a:r>
          </a:p>
        </p:txBody>
      </p:sp>
      <p:pic>
        <p:nvPicPr>
          <p:cNvPr id="30723" name="Picture 1" descr="bl_formalism.png"/>
          <p:cNvPicPr>
            <a:picLocks noChangeAspect="1"/>
          </p:cNvPicPr>
          <p:nvPr/>
        </p:nvPicPr>
        <p:blipFill>
          <a:blip r:embed="rId4">
            <a:extLst>
              <a:ext uri="{28A0092B-C50C-407E-A947-70E740481C1C}">
                <a14:useLocalDpi xmlns:a14="http://schemas.microsoft.com/office/drawing/2010/main" val="0"/>
              </a:ext>
            </a:extLst>
          </a:blip>
          <a:srcRect l="4433" t="20065" r="3874" b="15482"/>
          <a:stretch>
            <a:fillRect/>
          </a:stretch>
        </p:blipFill>
        <p:spPr bwMode="auto">
          <a:xfrm>
            <a:off x="1175148" y="1776413"/>
            <a:ext cx="4636294"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3"/>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sp>
        <p:nvSpPr>
          <p:cNvPr id="30725" name="TextBox 15"/>
          <p:cNvSpPr txBox="1">
            <a:spLocks noChangeArrowheads="1"/>
          </p:cNvSpPr>
          <p:nvPr/>
        </p:nvSpPr>
        <p:spPr bwMode="auto">
          <a:xfrm>
            <a:off x="6430566" y="683419"/>
            <a:ext cx="967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i="1">
                <a:solidFill>
                  <a:srgbClr val="000000"/>
                </a:solidFill>
              </a:rPr>
              <a:t>PDB: 3PFK</a:t>
            </a:r>
          </a:p>
        </p:txBody>
      </p:sp>
      <p:sp>
        <p:nvSpPr>
          <p:cNvPr id="17" name="Rectangle 16"/>
          <p:cNvSpPr/>
          <p:nvPr/>
        </p:nvSpPr>
        <p:spPr>
          <a:xfrm>
            <a:off x="1131094" y="1638300"/>
            <a:ext cx="2514600" cy="222051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latin typeface="Calibri" charset="0"/>
              <a:ea typeface="ＭＳ Ｐゴシック" charset="0"/>
              <a:cs typeface="ＭＳ Ｐゴシック" charset="0"/>
            </a:endParaRPr>
          </a:p>
        </p:txBody>
      </p:sp>
      <p:sp>
        <p:nvSpPr>
          <p:cNvPr id="18" name="Rectangle 17"/>
          <p:cNvSpPr/>
          <p:nvPr/>
        </p:nvSpPr>
        <p:spPr>
          <a:xfrm>
            <a:off x="3605212" y="2799160"/>
            <a:ext cx="2206229" cy="1033463"/>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latin typeface="Calibri" charset="0"/>
              <a:ea typeface="ＭＳ Ｐゴシック" charset="0"/>
              <a:cs typeface="ＭＳ Ｐゴシック" charset="0"/>
            </a:endParaRPr>
          </a:p>
        </p:txBody>
      </p:sp>
      <p:sp>
        <p:nvSpPr>
          <p:cNvPr id="19" name="Curved Up Arrow 18"/>
          <p:cNvSpPr/>
          <p:nvPr/>
        </p:nvSpPr>
        <p:spPr>
          <a:xfrm>
            <a:off x="4507706" y="2646760"/>
            <a:ext cx="2486025" cy="678656"/>
          </a:xfrm>
          <a:prstGeom prst="curvedUpArrow">
            <a:avLst>
              <a:gd name="adj1" fmla="val 9822"/>
              <a:gd name="adj2" fmla="val 19623"/>
              <a:gd name="adj3" fmla="val 22626"/>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853548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6"/>
          <p:cNvSpPr txBox="1">
            <a:spLocks noChangeArrowheads="1"/>
          </p:cNvSpPr>
          <p:nvPr/>
        </p:nvSpPr>
        <p:spPr bwMode="auto">
          <a:xfrm>
            <a:off x="1189435" y="200026"/>
            <a:ext cx="67639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950" b="1">
                <a:solidFill>
                  <a:srgbClr val="000000"/>
                </a:solidFill>
              </a:rPr>
              <a:t>Predicting Allosterically-Important Residues within the Interior </a:t>
            </a:r>
          </a:p>
        </p:txBody>
      </p:sp>
      <p:pic>
        <p:nvPicPr>
          <p:cNvPr id="32770" name="Picture 3" descr="GN_formalism_all.png"/>
          <p:cNvPicPr>
            <a:picLocks noChangeAspect="1"/>
          </p:cNvPicPr>
          <p:nvPr/>
        </p:nvPicPr>
        <p:blipFill>
          <a:blip r:embed="rId3">
            <a:extLst>
              <a:ext uri="{28A0092B-C50C-407E-A947-70E740481C1C}">
                <a14:useLocalDpi xmlns:a14="http://schemas.microsoft.com/office/drawing/2010/main" val="0"/>
              </a:ext>
            </a:extLst>
          </a:blip>
          <a:srcRect l="28583" t="16920" r="28366" b="10857"/>
          <a:stretch>
            <a:fillRect/>
          </a:stretch>
        </p:blipFill>
        <p:spPr bwMode="auto">
          <a:xfrm>
            <a:off x="1251348" y="988219"/>
            <a:ext cx="3202781"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8"/>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spTree>
    <p:extLst>
      <p:ext uri="{BB962C8B-B14F-4D97-AF65-F5344CB8AC3E}">
        <p14:creationId xmlns:p14="http://schemas.microsoft.com/office/powerpoint/2010/main" val="24277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7210" y="350044"/>
            <a:ext cx="229790" cy="27979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latin typeface="Calibri" charset="0"/>
              <a:ea typeface="ＭＳ Ｐゴシック" charset="0"/>
              <a:cs typeface="ＭＳ Ｐゴシック" charset="0"/>
            </a:endParaRPr>
          </a:p>
        </p:txBody>
      </p:sp>
      <p:pic>
        <p:nvPicPr>
          <p:cNvPr id="348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342" y="1265635"/>
            <a:ext cx="2069306" cy="39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0341" y="1796654"/>
            <a:ext cx="321587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0341" y="2346723"/>
            <a:ext cx="1957388" cy="42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GN_formalism_weighting.png"/>
          <p:cNvPicPr>
            <a:picLocks noChangeAspect="1"/>
          </p:cNvPicPr>
          <p:nvPr/>
        </p:nvPicPr>
        <p:blipFill>
          <a:blip r:embed="rId6">
            <a:extLst>
              <a:ext uri="{28A0092B-C50C-407E-A947-70E740481C1C}">
                <a14:useLocalDpi xmlns:a14="http://schemas.microsoft.com/office/drawing/2010/main" val="0"/>
              </a:ext>
            </a:extLst>
          </a:blip>
          <a:srcRect l="28241" t="16789" r="28156" b="11098"/>
          <a:stretch>
            <a:fillRect/>
          </a:stretch>
        </p:blipFill>
        <p:spPr bwMode="auto">
          <a:xfrm>
            <a:off x="1232298" y="991792"/>
            <a:ext cx="3255169" cy="336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10"/>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sp>
        <p:nvSpPr>
          <p:cNvPr id="34823" name="TextBox 11"/>
          <p:cNvSpPr txBox="1">
            <a:spLocks noChangeArrowheads="1"/>
          </p:cNvSpPr>
          <p:nvPr/>
        </p:nvSpPr>
        <p:spPr bwMode="auto">
          <a:xfrm>
            <a:off x="1189435" y="200026"/>
            <a:ext cx="67639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950" b="1">
                <a:solidFill>
                  <a:srgbClr val="000000"/>
                </a:solidFill>
              </a:rPr>
              <a:t>Predicting Allosterically-Important Residues within the Interior </a:t>
            </a:r>
          </a:p>
        </p:txBody>
      </p:sp>
    </p:spTree>
    <p:extLst>
      <p:ext uri="{BB962C8B-B14F-4D97-AF65-F5344CB8AC3E}">
        <p14:creationId xmlns:p14="http://schemas.microsoft.com/office/powerpoint/2010/main" val="148452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pic>
        <p:nvPicPr>
          <p:cNvPr id="36866" name="Picture 8" descr="GN_formalism_crit_res-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8960" y="953691"/>
            <a:ext cx="3327797" cy="342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2"/>
          <p:cNvSpPr txBox="1">
            <a:spLocks noChangeArrowheads="1"/>
          </p:cNvSpPr>
          <p:nvPr/>
        </p:nvSpPr>
        <p:spPr bwMode="auto">
          <a:xfrm>
            <a:off x="5810250" y="3719513"/>
            <a:ext cx="9048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i="1">
                <a:solidFill>
                  <a:srgbClr val="000000"/>
                </a:solidFill>
              </a:rPr>
              <a:t>PDB: 1XTT</a:t>
            </a:r>
          </a:p>
        </p:txBody>
      </p:sp>
      <p:sp>
        <p:nvSpPr>
          <p:cNvPr id="36868" name="TextBox 11"/>
          <p:cNvSpPr txBox="1">
            <a:spLocks noChangeArrowheads="1"/>
          </p:cNvSpPr>
          <p:nvPr/>
        </p:nvSpPr>
        <p:spPr bwMode="auto">
          <a:xfrm>
            <a:off x="1189435" y="200026"/>
            <a:ext cx="67639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950" b="1">
                <a:solidFill>
                  <a:srgbClr val="000000"/>
                </a:solidFill>
              </a:rPr>
              <a:t>Predicting Allosterically-Important Residues within the Interior </a:t>
            </a:r>
          </a:p>
        </p:txBody>
      </p:sp>
      <p:pic>
        <p:nvPicPr>
          <p:cNvPr id="36869" name="Picture 2" descr="1xtt_net_blu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0119" y="1270398"/>
            <a:ext cx="3131344" cy="235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2546748" y="1905000"/>
            <a:ext cx="3511153" cy="2130029"/>
          </a:xfrm>
          <a:prstGeom prst="line">
            <a:avLst/>
          </a:prstGeom>
          <a:ln w="63500">
            <a:solidFill>
              <a:srgbClr val="FF0000"/>
            </a:solidFill>
            <a:tailEnd type="triangle" w="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327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4"/>
          <p:cNvGrpSpPr>
            <a:grpSpLocks/>
          </p:cNvGrpSpPr>
          <p:nvPr/>
        </p:nvGrpSpPr>
        <p:grpSpPr bwMode="auto">
          <a:xfrm>
            <a:off x="1168004" y="659606"/>
            <a:ext cx="6858000" cy="1858566"/>
            <a:chOff x="1" y="527038"/>
            <a:chExt cx="9144000" cy="2478100"/>
          </a:xfrm>
        </p:grpSpPr>
        <p:pic>
          <p:nvPicPr>
            <p:cNvPr id="389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527038"/>
              <a:ext cx="9144000" cy="24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3" descr="server_screenshot.png"/>
            <p:cNvPicPr>
              <a:picLocks noChangeAspect="1"/>
            </p:cNvPicPr>
            <p:nvPr/>
          </p:nvPicPr>
          <p:blipFill>
            <a:blip r:embed="rId4">
              <a:extLst>
                <a:ext uri="{28A0092B-C50C-407E-A947-70E740481C1C}">
                  <a14:useLocalDpi xmlns:a14="http://schemas.microsoft.com/office/drawing/2010/main" val="0"/>
                </a:ext>
              </a:extLst>
            </a:blip>
            <a:srcRect l="4498" t="16718" r="17169" b="45000"/>
            <a:stretch>
              <a:fillRect/>
            </a:stretch>
          </p:blipFill>
          <p:spPr bwMode="auto">
            <a:xfrm>
              <a:off x="538481" y="1601011"/>
              <a:ext cx="4231096" cy="12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4" name="Rectangle 10"/>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sp>
        <p:nvSpPr>
          <p:cNvPr id="38915" name="TextBox 11"/>
          <p:cNvSpPr txBox="1">
            <a:spLocks noChangeArrowheads="1"/>
          </p:cNvSpPr>
          <p:nvPr/>
        </p:nvSpPr>
        <p:spPr bwMode="auto">
          <a:xfrm>
            <a:off x="1189435" y="-51197"/>
            <a:ext cx="676394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STRESS Server Architecture: Highlights</a:t>
            </a:r>
          </a:p>
          <a:p>
            <a:pPr algn="ctr" eaLnBrk="1" hangingPunct="1"/>
            <a:r>
              <a:rPr lang="en-US" altLang="en-US" sz="1800" b="1">
                <a:solidFill>
                  <a:srgbClr val="000000"/>
                </a:solidFill>
              </a:rPr>
              <a:t>stress.molmovdb.org</a:t>
            </a:r>
          </a:p>
        </p:txBody>
      </p:sp>
      <p:sp>
        <p:nvSpPr>
          <p:cNvPr id="38916" name="Rectangle 12"/>
          <p:cNvSpPr>
            <a:spLocks noChangeArrowheads="1"/>
          </p:cNvSpPr>
          <p:nvPr/>
        </p:nvSpPr>
        <p:spPr bwMode="auto">
          <a:xfrm>
            <a:off x="1612107" y="2836069"/>
            <a:ext cx="58316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FontTx/>
              <a:buChar char="•"/>
            </a:pPr>
            <a:r>
              <a:rPr lang="en-US" altLang="en-US" sz="1350">
                <a:solidFill>
                  <a:srgbClr val="000000"/>
                </a:solidFill>
              </a:rPr>
              <a:t>A light front-end server handles incoming requests, and powerful back-end servers perform calculations. </a:t>
            </a:r>
          </a:p>
          <a:p>
            <a:pPr eaLnBrk="1" hangingPunct="1">
              <a:buFontTx/>
              <a:buChar char="•"/>
            </a:pPr>
            <a:endParaRPr lang="en-US" altLang="en-US" sz="1350">
              <a:solidFill>
                <a:srgbClr val="000000"/>
              </a:solidFill>
            </a:endParaRPr>
          </a:p>
          <a:p>
            <a:pPr eaLnBrk="1" hangingPunct="1">
              <a:buFontTx/>
              <a:buChar char="•"/>
            </a:pPr>
            <a:r>
              <a:rPr lang="en-US" altLang="en-US" sz="1350">
                <a:solidFill>
                  <a:srgbClr val="000000"/>
                </a:solidFill>
              </a:rPr>
              <a:t>Auto Scaling adjusts the number of back-end servers as needed. </a:t>
            </a:r>
          </a:p>
          <a:p>
            <a:pPr eaLnBrk="1" hangingPunct="1">
              <a:buFontTx/>
              <a:buChar char="•"/>
            </a:pPr>
            <a:endParaRPr lang="en-US" altLang="en-US" sz="1350">
              <a:solidFill>
                <a:srgbClr val="000000"/>
              </a:solidFill>
            </a:endParaRPr>
          </a:p>
          <a:p>
            <a:pPr eaLnBrk="1" hangingPunct="1">
              <a:buFontTx/>
              <a:buChar char="•"/>
            </a:pPr>
            <a:r>
              <a:rPr lang="en-US" altLang="en-US" sz="1350">
                <a:solidFill>
                  <a:srgbClr val="000000"/>
                </a:solidFill>
              </a:rPr>
              <a:t>A typical structure takes ~30 minutes on a E5-2660 v3 (2.60GHz) core.</a:t>
            </a:r>
          </a:p>
          <a:p>
            <a:pPr eaLnBrk="1" hangingPunct="1">
              <a:buFontTx/>
              <a:buChar char="•"/>
            </a:pPr>
            <a:endParaRPr lang="en-US" altLang="en-US" sz="1350">
              <a:solidFill>
                <a:srgbClr val="000000"/>
              </a:solidFill>
            </a:endParaRPr>
          </a:p>
          <a:p>
            <a:pPr eaLnBrk="1" hangingPunct="1">
              <a:buFontTx/>
              <a:buChar char="•"/>
            </a:pPr>
            <a:r>
              <a:rPr lang="en-US" altLang="en-US" sz="1350">
                <a:solidFill>
                  <a:srgbClr val="000000"/>
                </a:solidFill>
              </a:rPr>
              <a:t>Input &amp; output (i.e., predicted allosteric residues) are stored in S3 buckets.</a:t>
            </a:r>
          </a:p>
        </p:txBody>
      </p:sp>
    </p:spTree>
    <p:extLst>
      <p:ext uri="{BB962C8B-B14F-4D97-AF65-F5344CB8AC3E}">
        <p14:creationId xmlns:p14="http://schemas.microsoft.com/office/powerpoint/2010/main" val="87458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thous_gen_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6660" y="1403748"/>
            <a:ext cx="1650206" cy="282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thous_gen_sur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8863" y="1479947"/>
            <a:ext cx="1645444" cy="276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3"/>
          <p:cNvSpPr>
            <a:spLocks noChangeArrowheads="1"/>
          </p:cNvSpPr>
          <p:nvPr/>
        </p:nvSpPr>
        <p:spPr bwMode="auto">
          <a:xfrm>
            <a:off x="1143000" y="230982"/>
            <a:ext cx="68580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650" b="1" i="1">
                <a:solidFill>
                  <a:srgbClr val="000000"/>
                </a:solidFill>
              </a:rPr>
              <a:t>1000 Genomes</a:t>
            </a:r>
          </a:p>
        </p:txBody>
      </p:sp>
      <p:sp>
        <p:nvSpPr>
          <p:cNvPr id="40964" name="Rectangle 19"/>
          <p:cNvSpPr>
            <a:spLocks noChangeArrowheads="1"/>
          </p:cNvSpPr>
          <p:nvPr/>
        </p:nvSpPr>
        <p:spPr bwMode="auto">
          <a:xfrm>
            <a:off x="2837116" y="4231482"/>
            <a:ext cx="694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200">
                <a:solidFill>
                  <a:srgbClr val="000000"/>
                </a:solidFill>
              </a:rPr>
              <a:t>p=0.309</a:t>
            </a:r>
          </a:p>
        </p:txBody>
      </p:sp>
      <p:sp>
        <p:nvSpPr>
          <p:cNvPr id="40965" name="Rectangle 26"/>
          <p:cNvSpPr>
            <a:spLocks noChangeArrowheads="1"/>
          </p:cNvSpPr>
          <p:nvPr/>
        </p:nvSpPr>
        <p:spPr bwMode="auto">
          <a:xfrm>
            <a:off x="6096438" y="4231482"/>
            <a:ext cx="902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200" b="1">
                <a:solidFill>
                  <a:srgbClr val="000000"/>
                </a:solidFill>
              </a:rPr>
              <a:t>p=1.80e-05</a:t>
            </a:r>
          </a:p>
        </p:txBody>
      </p:sp>
      <p:sp>
        <p:nvSpPr>
          <p:cNvPr id="40966" name="Rectangle 28"/>
          <p:cNvSpPr>
            <a:spLocks noChangeArrowheads="1"/>
          </p:cNvSpPr>
          <p:nvPr/>
        </p:nvSpPr>
        <p:spPr bwMode="auto">
          <a:xfrm>
            <a:off x="1162050" y="-42863"/>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800" b="1">
                <a:solidFill>
                  <a:srgbClr val="000000"/>
                </a:solidFill>
              </a:rPr>
              <a:t>Intra-species conservation of predicted allosteric residues</a:t>
            </a:r>
          </a:p>
        </p:txBody>
      </p:sp>
      <p:pic>
        <p:nvPicPr>
          <p:cNvPr id="40967" name="Picture 29"/>
          <p:cNvPicPr>
            <a:picLocks noChangeAspect="1"/>
          </p:cNvPicPr>
          <p:nvPr/>
        </p:nvPicPr>
        <p:blipFill>
          <a:blip r:embed="rId5">
            <a:extLst>
              <a:ext uri="{28A0092B-C50C-407E-A947-70E740481C1C}">
                <a14:useLocalDpi xmlns:a14="http://schemas.microsoft.com/office/drawing/2010/main" val="0"/>
              </a:ext>
            </a:extLst>
          </a:blip>
          <a:srcRect l="6929" r="53769" b="91470"/>
          <a:stretch>
            <a:fillRect/>
          </a:stretch>
        </p:blipFill>
        <p:spPr bwMode="auto">
          <a:xfrm>
            <a:off x="4033838" y="2680097"/>
            <a:ext cx="1308497"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33"/>
          <p:cNvSpPr>
            <a:spLocks noChangeArrowheads="1"/>
          </p:cNvSpPr>
          <p:nvPr/>
        </p:nvSpPr>
        <p:spPr bwMode="auto">
          <a:xfrm>
            <a:off x="2305051" y="1019175"/>
            <a:ext cx="83869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Surface</a:t>
            </a:r>
            <a:endParaRPr lang="en-US" altLang="en-US" sz="1650">
              <a:solidFill>
                <a:srgbClr val="000000"/>
              </a:solidFill>
            </a:endParaRPr>
          </a:p>
        </p:txBody>
      </p:sp>
      <p:sp>
        <p:nvSpPr>
          <p:cNvPr id="40969" name="Rectangle 34"/>
          <p:cNvSpPr>
            <a:spLocks noChangeArrowheads="1"/>
          </p:cNvSpPr>
          <p:nvPr/>
        </p:nvSpPr>
        <p:spPr bwMode="auto">
          <a:xfrm>
            <a:off x="5832873" y="1019175"/>
            <a:ext cx="8418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Interior</a:t>
            </a:r>
            <a:endParaRPr lang="en-US" altLang="en-US" sz="1650">
              <a:solidFill>
                <a:srgbClr val="000000"/>
              </a:solidFill>
            </a:endParaRPr>
          </a:p>
        </p:txBody>
      </p:sp>
      <p:pic>
        <p:nvPicPr>
          <p:cNvPr id="40970" name="Picture 20" descr="conservation_logos.png"/>
          <p:cNvPicPr>
            <a:picLocks noChangeAspect="1"/>
          </p:cNvPicPr>
          <p:nvPr/>
        </p:nvPicPr>
        <p:blipFill>
          <a:blip r:embed="rId6">
            <a:extLst>
              <a:ext uri="{28A0092B-C50C-407E-A947-70E740481C1C}">
                <a14:useLocalDpi xmlns:a14="http://schemas.microsoft.com/office/drawing/2010/main" val="0"/>
              </a:ext>
            </a:extLst>
          </a:blip>
          <a:srcRect l="50839" t="38261" r="2010" b="26364"/>
          <a:stretch>
            <a:fillRect/>
          </a:stretch>
        </p:blipFill>
        <p:spPr bwMode="auto">
          <a:xfrm>
            <a:off x="3975498" y="597694"/>
            <a:ext cx="1153715"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3" descr="int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0347" y="1385887"/>
            <a:ext cx="932259"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526447" y="2636086"/>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Derived Allele Freq.</a:t>
            </a:r>
          </a:p>
        </p:txBody>
      </p:sp>
      <p:sp>
        <p:nvSpPr>
          <p:cNvPr id="31" name="TextBox 30"/>
          <p:cNvSpPr txBox="1"/>
          <p:nvPr/>
        </p:nvSpPr>
        <p:spPr>
          <a:xfrm>
            <a:off x="4879246" y="2631324"/>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Derived Allele Freq.</a:t>
            </a:r>
          </a:p>
        </p:txBody>
      </p:sp>
      <p:sp>
        <p:nvSpPr>
          <p:cNvPr id="40974" name="Rectangle 31"/>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pic>
        <p:nvPicPr>
          <p:cNvPr id="40975" name="Picture 27" descr="3pfk_im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4438" y="1402556"/>
            <a:ext cx="885825"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7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exac_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5019" y="1397794"/>
            <a:ext cx="1212056"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4" descr="exac_sur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7697" y="1481138"/>
            <a:ext cx="1179909" cy="27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13"/>
          <p:cNvSpPr>
            <a:spLocks noChangeArrowheads="1"/>
          </p:cNvSpPr>
          <p:nvPr/>
        </p:nvSpPr>
        <p:spPr bwMode="auto">
          <a:xfrm>
            <a:off x="1143000" y="230982"/>
            <a:ext cx="685800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650" b="1" i="1">
                <a:solidFill>
                  <a:srgbClr val="000000"/>
                </a:solidFill>
              </a:rPr>
              <a:t>ExAC</a:t>
            </a:r>
          </a:p>
        </p:txBody>
      </p:sp>
      <p:sp>
        <p:nvSpPr>
          <p:cNvPr id="43012" name="Rectangle 19"/>
          <p:cNvSpPr>
            <a:spLocks noChangeArrowheads="1"/>
          </p:cNvSpPr>
          <p:nvPr/>
        </p:nvSpPr>
        <p:spPr bwMode="auto">
          <a:xfrm>
            <a:off x="2858691" y="4231482"/>
            <a:ext cx="8242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b="1">
                <a:solidFill>
                  <a:srgbClr val="000000"/>
                </a:solidFill>
              </a:rPr>
              <a:t>p=1.49e-3</a:t>
            </a:r>
          </a:p>
        </p:txBody>
      </p:sp>
      <p:sp>
        <p:nvSpPr>
          <p:cNvPr id="43013" name="Rectangle 26"/>
          <p:cNvSpPr>
            <a:spLocks noChangeArrowheads="1"/>
          </p:cNvSpPr>
          <p:nvPr/>
        </p:nvSpPr>
        <p:spPr bwMode="auto">
          <a:xfrm>
            <a:off x="6123385" y="4231482"/>
            <a:ext cx="9028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b="1">
                <a:solidFill>
                  <a:srgbClr val="000000"/>
                </a:solidFill>
              </a:rPr>
              <a:t>p=7.98e-09</a:t>
            </a:r>
          </a:p>
        </p:txBody>
      </p:sp>
      <p:sp>
        <p:nvSpPr>
          <p:cNvPr id="43014" name="Rectangle 28"/>
          <p:cNvSpPr>
            <a:spLocks noChangeArrowheads="1"/>
          </p:cNvSpPr>
          <p:nvPr/>
        </p:nvSpPr>
        <p:spPr bwMode="auto">
          <a:xfrm>
            <a:off x="1162050" y="-42863"/>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800" b="1">
                <a:solidFill>
                  <a:srgbClr val="000000"/>
                </a:solidFill>
              </a:rPr>
              <a:t>Intra-species conservation of predicted allosteric residues</a:t>
            </a:r>
          </a:p>
        </p:txBody>
      </p:sp>
      <p:pic>
        <p:nvPicPr>
          <p:cNvPr id="43015" name="Picture 29"/>
          <p:cNvPicPr>
            <a:picLocks noChangeAspect="1"/>
          </p:cNvPicPr>
          <p:nvPr/>
        </p:nvPicPr>
        <p:blipFill>
          <a:blip r:embed="rId5">
            <a:extLst>
              <a:ext uri="{28A0092B-C50C-407E-A947-70E740481C1C}">
                <a14:useLocalDpi xmlns:a14="http://schemas.microsoft.com/office/drawing/2010/main" val="0"/>
              </a:ext>
            </a:extLst>
          </a:blip>
          <a:srcRect l="6929" r="53769" b="91470"/>
          <a:stretch>
            <a:fillRect/>
          </a:stretch>
        </p:blipFill>
        <p:spPr bwMode="auto">
          <a:xfrm>
            <a:off x="4033838" y="2680097"/>
            <a:ext cx="1308497"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33"/>
          <p:cNvSpPr>
            <a:spLocks noChangeArrowheads="1"/>
          </p:cNvSpPr>
          <p:nvPr/>
        </p:nvSpPr>
        <p:spPr bwMode="auto">
          <a:xfrm>
            <a:off x="2305051" y="1019175"/>
            <a:ext cx="83869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Surface</a:t>
            </a:r>
            <a:endParaRPr lang="en-US" altLang="en-US" sz="1650">
              <a:solidFill>
                <a:srgbClr val="000000"/>
              </a:solidFill>
            </a:endParaRPr>
          </a:p>
        </p:txBody>
      </p:sp>
      <p:sp>
        <p:nvSpPr>
          <p:cNvPr id="43017" name="Rectangle 34"/>
          <p:cNvSpPr>
            <a:spLocks noChangeArrowheads="1"/>
          </p:cNvSpPr>
          <p:nvPr/>
        </p:nvSpPr>
        <p:spPr bwMode="auto">
          <a:xfrm>
            <a:off x="5832873" y="1019175"/>
            <a:ext cx="8418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50" b="1" i="1" u="sng">
                <a:solidFill>
                  <a:srgbClr val="000000"/>
                </a:solidFill>
              </a:rPr>
              <a:t>Interior</a:t>
            </a:r>
            <a:endParaRPr lang="en-US" altLang="en-US" sz="1650">
              <a:solidFill>
                <a:srgbClr val="000000"/>
              </a:solidFill>
            </a:endParaRPr>
          </a:p>
        </p:txBody>
      </p:sp>
      <p:pic>
        <p:nvPicPr>
          <p:cNvPr id="43018" name="Picture 20" descr="conservation_logos.png"/>
          <p:cNvPicPr>
            <a:picLocks noChangeAspect="1"/>
          </p:cNvPicPr>
          <p:nvPr/>
        </p:nvPicPr>
        <p:blipFill>
          <a:blip r:embed="rId6">
            <a:extLst>
              <a:ext uri="{28A0092B-C50C-407E-A947-70E740481C1C}">
                <a14:useLocalDpi xmlns:a14="http://schemas.microsoft.com/office/drawing/2010/main" val="0"/>
              </a:ext>
            </a:extLst>
          </a:blip>
          <a:srcRect l="50839" t="38261" r="2010" b="26364"/>
          <a:stretch>
            <a:fillRect/>
          </a:stretch>
        </p:blipFill>
        <p:spPr bwMode="auto">
          <a:xfrm>
            <a:off x="3975498" y="597694"/>
            <a:ext cx="1153715"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3" descr="int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0347" y="1385887"/>
            <a:ext cx="932259" cy="110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1526447" y="2636086"/>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Minor Allele Freq.</a:t>
            </a:r>
          </a:p>
        </p:txBody>
      </p:sp>
      <p:sp>
        <p:nvSpPr>
          <p:cNvPr id="37" name="TextBox 36"/>
          <p:cNvSpPr txBox="1"/>
          <p:nvPr/>
        </p:nvSpPr>
        <p:spPr>
          <a:xfrm>
            <a:off x="4879246" y="2631324"/>
            <a:ext cx="1655417" cy="276999"/>
          </a:xfrm>
          <a:prstGeom prst="rect">
            <a:avLst/>
          </a:prstGeom>
          <a:noFill/>
          <a:scene3d>
            <a:camera prst="orthographicFront">
              <a:rot lat="0" lon="0" rev="5400000"/>
            </a:camera>
            <a:lightRig rig="threePt" dir="t"/>
          </a:scene3d>
        </p:spPr>
        <p:txBody>
          <a:bodyPr>
            <a:spAutoFit/>
          </a:bodyPr>
          <a:lstStyle/>
          <a:p>
            <a:pPr algn="ctr" defTabSz="342900">
              <a:defRPr/>
            </a:pPr>
            <a:r>
              <a:rPr lang="en-US" sz="1200" dirty="0">
                <a:solidFill>
                  <a:prstClr val="black"/>
                </a:solidFill>
                <a:latin typeface="Calibri"/>
                <a:ea typeface="ＭＳ Ｐゴシック" charset="0"/>
                <a:cs typeface="ＭＳ Ｐゴシック" charset="0"/>
              </a:rPr>
              <a:t>Minor Allele Freq.</a:t>
            </a:r>
          </a:p>
        </p:txBody>
      </p:sp>
      <p:sp>
        <p:nvSpPr>
          <p:cNvPr id="43022" name="Rectangle 37"/>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pic>
        <p:nvPicPr>
          <p:cNvPr id="43023" name="Picture 21" descr="3pfk_im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14438" y="1402556"/>
            <a:ext cx="885825" cy="10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446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2"/>
          <p:cNvSpPr>
            <a:spLocks noGrp="1"/>
          </p:cNvSpPr>
          <p:nvPr>
            <p:ph type="sldNum" sz="quarter" idx="4294967295"/>
          </p:nvPr>
        </p:nvSpPr>
        <p:spPr bwMode="auto">
          <a:xfrm>
            <a:off x="64008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Calibri" charset="0"/>
                <a:ea typeface="ＭＳ Ｐゴシック" charset="-128"/>
              </a:defRPr>
            </a:lvl1pPr>
            <a:lvl2pPr marL="557213" indent="-214313">
              <a:defRPr sz="1800">
                <a:solidFill>
                  <a:schemeClr val="tx1"/>
                </a:solidFill>
                <a:latin typeface="Calibri" charset="0"/>
                <a:ea typeface="ＭＳ Ｐゴシック" charset="-128"/>
              </a:defRPr>
            </a:lvl2pPr>
            <a:lvl3pPr marL="857250" indent="-171450">
              <a:defRPr sz="1800">
                <a:solidFill>
                  <a:schemeClr val="tx1"/>
                </a:solidFill>
                <a:latin typeface="Calibri" charset="0"/>
                <a:ea typeface="ＭＳ Ｐゴシック" charset="-128"/>
              </a:defRPr>
            </a:lvl3pPr>
            <a:lvl4pPr marL="1200150" indent="-171450">
              <a:defRPr sz="1800">
                <a:solidFill>
                  <a:schemeClr val="tx1"/>
                </a:solidFill>
                <a:latin typeface="Calibri" charset="0"/>
                <a:ea typeface="ＭＳ Ｐゴシック" charset="-128"/>
              </a:defRPr>
            </a:lvl4pPr>
            <a:lvl5pPr marL="1543050" indent="-171450">
              <a:defRPr sz="1800">
                <a:solidFill>
                  <a:schemeClr val="tx1"/>
                </a:solidFill>
                <a:latin typeface="Calibri" charset="0"/>
                <a:ea typeface="ＭＳ Ｐゴシック" charset="-128"/>
              </a:defRPr>
            </a:lvl5pPr>
            <a:lvl6pPr marL="1885950" indent="-171450" defTabSz="341710" eaLnBrk="0" fontAlgn="base" hangingPunct="0">
              <a:spcBef>
                <a:spcPct val="0"/>
              </a:spcBef>
              <a:spcAft>
                <a:spcPct val="0"/>
              </a:spcAft>
              <a:defRPr sz="1800">
                <a:solidFill>
                  <a:schemeClr val="tx1"/>
                </a:solidFill>
                <a:latin typeface="Calibri" charset="0"/>
                <a:ea typeface="ＭＳ Ｐゴシック" charset="-128"/>
              </a:defRPr>
            </a:lvl6pPr>
            <a:lvl7pPr marL="2228850" indent="-171450" defTabSz="341710" eaLnBrk="0" fontAlgn="base" hangingPunct="0">
              <a:spcBef>
                <a:spcPct val="0"/>
              </a:spcBef>
              <a:spcAft>
                <a:spcPct val="0"/>
              </a:spcAft>
              <a:defRPr sz="1800">
                <a:solidFill>
                  <a:schemeClr val="tx1"/>
                </a:solidFill>
                <a:latin typeface="Calibri" charset="0"/>
                <a:ea typeface="ＭＳ Ｐゴシック" charset="-128"/>
              </a:defRPr>
            </a:lvl7pPr>
            <a:lvl8pPr marL="2571750" indent="-171450" defTabSz="341710" eaLnBrk="0" fontAlgn="base" hangingPunct="0">
              <a:spcBef>
                <a:spcPct val="0"/>
              </a:spcBef>
              <a:spcAft>
                <a:spcPct val="0"/>
              </a:spcAft>
              <a:defRPr sz="1800">
                <a:solidFill>
                  <a:schemeClr val="tx1"/>
                </a:solidFill>
                <a:latin typeface="Calibri" charset="0"/>
                <a:ea typeface="ＭＳ Ｐゴシック" charset="-128"/>
              </a:defRPr>
            </a:lvl8pPr>
            <a:lvl9pPr marL="2914650" indent="-171450" defTabSz="341710" eaLnBrk="0" fontAlgn="base" hangingPunct="0">
              <a:spcBef>
                <a:spcPct val="0"/>
              </a:spcBef>
              <a:spcAft>
                <a:spcPct val="0"/>
              </a:spcAft>
              <a:defRPr sz="1800">
                <a:solidFill>
                  <a:schemeClr val="tx1"/>
                </a:solidFill>
                <a:latin typeface="Calibri" charset="0"/>
                <a:ea typeface="ＭＳ Ｐゴシック" charset="-128"/>
              </a:defRPr>
            </a:lvl9pPr>
          </a:lstStyle>
          <a:p>
            <a:pPr eaLnBrk="1" hangingPunct="1"/>
            <a:fld id="{E2943D66-BE7F-4D42-A90F-FE33B7734287}" type="slidenum">
              <a:rPr lang="en-US" altLang="en-US" sz="900">
                <a:solidFill>
                  <a:srgbClr val="898989"/>
                </a:solidFill>
              </a:rPr>
              <a:pPr eaLnBrk="1" hangingPunct="1"/>
              <a:t>17</a:t>
            </a:fld>
            <a:endParaRPr lang="en-US" altLang="en-US" sz="900">
              <a:solidFill>
                <a:srgbClr val="898989"/>
              </a:solidFill>
            </a:endParaRPr>
          </a:p>
        </p:txBody>
      </p:sp>
      <p:pic>
        <p:nvPicPr>
          <p:cNvPr id="45058" name="Picture 4" descr="rare_common_intro_4-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3"/>
          <p:cNvSpPr txBox="1">
            <a:spLocks noChangeArrowheads="1"/>
          </p:cNvSpPr>
          <p:nvPr/>
        </p:nvSpPr>
        <p:spPr bwMode="auto">
          <a:xfrm>
            <a:off x="1931194" y="4889898"/>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[Sethi et al. COSB (</a:t>
            </a:r>
            <a:r>
              <a:rPr lang="fr-FR" altLang="en-US" sz="1200">
                <a:solidFill>
                  <a:srgbClr val="7F7F7F"/>
                </a:solidFill>
              </a:rPr>
              <a:t>’</a:t>
            </a:r>
            <a:r>
              <a:rPr lang="en-US" altLang="ja-JP" sz="1200">
                <a:solidFill>
                  <a:srgbClr val="7F7F7F"/>
                </a:solidFill>
              </a:rPr>
              <a:t>15)] </a:t>
            </a:r>
            <a:endParaRPr lang="en-US" altLang="en-US" sz="1200">
              <a:solidFill>
                <a:srgbClr val="7F7F7F"/>
              </a:solidFill>
            </a:endParaRPr>
          </a:p>
        </p:txBody>
      </p:sp>
    </p:spTree>
    <p:extLst>
      <p:ext uri="{BB962C8B-B14F-4D97-AF65-F5344CB8AC3E}">
        <p14:creationId xmlns:p14="http://schemas.microsoft.com/office/powerpoint/2010/main" val="73226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2"/>
          <p:cNvSpPr>
            <a:spLocks noGrp="1"/>
          </p:cNvSpPr>
          <p:nvPr>
            <p:ph type="sldNum" sz="quarter" idx="4294967295"/>
          </p:nvPr>
        </p:nvSpPr>
        <p:spPr bwMode="auto">
          <a:xfrm>
            <a:off x="64008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Calibri" charset="0"/>
                <a:ea typeface="ＭＳ Ｐゴシック" charset="-128"/>
              </a:defRPr>
            </a:lvl1pPr>
            <a:lvl2pPr marL="557213" indent="-214313">
              <a:defRPr sz="1800">
                <a:solidFill>
                  <a:schemeClr val="tx1"/>
                </a:solidFill>
                <a:latin typeface="Calibri" charset="0"/>
                <a:ea typeface="ＭＳ Ｐゴシック" charset="-128"/>
              </a:defRPr>
            </a:lvl2pPr>
            <a:lvl3pPr marL="857250" indent="-171450">
              <a:defRPr sz="1800">
                <a:solidFill>
                  <a:schemeClr val="tx1"/>
                </a:solidFill>
                <a:latin typeface="Calibri" charset="0"/>
                <a:ea typeface="ＭＳ Ｐゴシック" charset="-128"/>
              </a:defRPr>
            </a:lvl3pPr>
            <a:lvl4pPr marL="1200150" indent="-171450">
              <a:defRPr sz="1800">
                <a:solidFill>
                  <a:schemeClr val="tx1"/>
                </a:solidFill>
                <a:latin typeface="Calibri" charset="0"/>
                <a:ea typeface="ＭＳ Ｐゴシック" charset="-128"/>
              </a:defRPr>
            </a:lvl4pPr>
            <a:lvl5pPr marL="1543050" indent="-171450">
              <a:defRPr sz="1800">
                <a:solidFill>
                  <a:schemeClr val="tx1"/>
                </a:solidFill>
                <a:latin typeface="Calibri" charset="0"/>
                <a:ea typeface="ＭＳ Ｐゴシック" charset="-128"/>
              </a:defRPr>
            </a:lvl5pPr>
            <a:lvl6pPr marL="1885950" indent="-171450" defTabSz="341710" eaLnBrk="0" fontAlgn="base" hangingPunct="0">
              <a:spcBef>
                <a:spcPct val="0"/>
              </a:spcBef>
              <a:spcAft>
                <a:spcPct val="0"/>
              </a:spcAft>
              <a:defRPr sz="1800">
                <a:solidFill>
                  <a:schemeClr val="tx1"/>
                </a:solidFill>
                <a:latin typeface="Calibri" charset="0"/>
                <a:ea typeface="ＭＳ Ｐゴシック" charset="-128"/>
              </a:defRPr>
            </a:lvl6pPr>
            <a:lvl7pPr marL="2228850" indent="-171450" defTabSz="341710" eaLnBrk="0" fontAlgn="base" hangingPunct="0">
              <a:spcBef>
                <a:spcPct val="0"/>
              </a:spcBef>
              <a:spcAft>
                <a:spcPct val="0"/>
              </a:spcAft>
              <a:defRPr sz="1800">
                <a:solidFill>
                  <a:schemeClr val="tx1"/>
                </a:solidFill>
                <a:latin typeface="Calibri" charset="0"/>
                <a:ea typeface="ＭＳ Ｐゴシック" charset="-128"/>
              </a:defRPr>
            </a:lvl7pPr>
            <a:lvl8pPr marL="2571750" indent="-171450" defTabSz="341710" eaLnBrk="0" fontAlgn="base" hangingPunct="0">
              <a:spcBef>
                <a:spcPct val="0"/>
              </a:spcBef>
              <a:spcAft>
                <a:spcPct val="0"/>
              </a:spcAft>
              <a:defRPr sz="1800">
                <a:solidFill>
                  <a:schemeClr val="tx1"/>
                </a:solidFill>
                <a:latin typeface="Calibri" charset="0"/>
                <a:ea typeface="ＭＳ Ｐゴシック" charset="-128"/>
              </a:defRPr>
            </a:lvl8pPr>
            <a:lvl9pPr marL="2914650" indent="-171450" defTabSz="341710" eaLnBrk="0" fontAlgn="base" hangingPunct="0">
              <a:spcBef>
                <a:spcPct val="0"/>
              </a:spcBef>
              <a:spcAft>
                <a:spcPct val="0"/>
              </a:spcAft>
              <a:defRPr sz="1800">
                <a:solidFill>
                  <a:schemeClr val="tx1"/>
                </a:solidFill>
                <a:latin typeface="Calibri" charset="0"/>
                <a:ea typeface="ＭＳ Ｐゴシック" charset="-128"/>
              </a:defRPr>
            </a:lvl9pPr>
          </a:lstStyle>
          <a:p>
            <a:pPr eaLnBrk="1" hangingPunct="1"/>
            <a:fld id="{1B8E13F1-58DF-3E4D-AD4A-F01E378005AE}" type="slidenum">
              <a:rPr lang="en-US" altLang="en-US" sz="900">
                <a:solidFill>
                  <a:srgbClr val="898989"/>
                </a:solidFill>
              </a:rPr>
              <a:pPr eaLnBrk="1" hangingPunct="1"/>
              <a:t>18</a:t>
            </a:fld>
            <a:endParaRPr lang="en-US" altLang="en-US" sz="900">
              <a:solidFill>
                <a:srgbClr val="898989"/>
              </a:solidFill>
            </a:endParaRPr>
          </a:p>
        </p:txBody>
      </p:sp>
      <p:sp>
        <p:nvSpPr>
          <p:cNvPr id="47106" name="Rectangle 6"/>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a:solidFill>
                  <a:srgbClr val="000000"/>
                </a:solidFill>
              </a:rPr>
              <a:t>Adapted from Clarke*, Sethi*, et al </a:t>
            </a:r>
            <a:r>
              <a:rPr lang="en-US" altLang="en-US" sz="1050" i="1">
                <a:solidFill>
                  <a:srgbClr val="000000"/>
                </a:solidFill>
              </a:rPr>
              <a:t>(in press)</a:t>
            </a:r>
          </a:p>
        </p:txBody>
      </p:sp>
      <p:sp>
        <p:nvSpPr>
          <p:cNvPr id="47107" name="Slide Number Placeholder 1"/>
          <p:cNvSpPr txBox="1">
            <a:spLocks/>
          </p:cNvSpPr>
          <p:nvPr/>
        </p:nvSpPr>
        <p:spPr bwMode="auto">
          <a:xfrm>
            <a:off x="6055519" y="4764882"/>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r" eaLnBrk="1" hangingPunct="1"/>
            <a:fld id="{84D1820F-103C-A347-A262-824803C2BAF2}" type="slidenum">
              <a:rPr lang="en-US" altLang="en-US" sz="900">
                <a:solidFill>
                  <a:srgbClr val="898989"/>
                </a:solidFill>
              </a:rPr>
              <a:pPr algn="r" eaLnBrk="1" hangingPunct="1"/>
              <a:t>18</a:t>
            </a:fld>
            <a:endParaRPr lang="en-US" altLang="en-US" sz="900">
              <a:solidFill>
                <a:srgbClr val="898989"/>
              </a:solidFill>
            </a:endParaRPr>
          </a:p>
        </p:txBody>
      </p:sp>
      <p:pic>
        <p:nvPicPr>
          <p:cNvPr id="47108" name="Picture 1" descr="stress_EGFF_FIG_exp_new-page-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5"/>
          <p:cNvSpPr txBox="1">
            <a:spLocks noChangeArrowheads="1"/>
          </p:cNvSpPr>
          <p:nvPr/>
        </p:nvSpPr>
        <p:spPr bwMode="auto">
          <a:xfrm>
            <a:off x="1931194" y="4889898"/>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[Sethi et al. COSB (</a:t>
            </a:r>
            <a:r>
              <a:rPr lang="fr-FR" altLang="en-US" sz="1200">
                <a:solidFill>
                  <a:srgbClr val="7F7F7F"/>
                </a:solidFill>
              </a:rPr>
              <a:t>’</a:t>
            </a:r>
            <a:r>
              <a:rPr lang="en-US" altLang="ja-JP" sz="1200">
                <a:solidFill>
                  <a:srgbClr val="7F7F7F"/>
                </a:solidFill>
              </a:rPr>
              <a:t>15)] </a:t>
            </a:r>
            <a:endParaRPr lang="en-US" altLang="en-US" sz="1200">
              <a:solidFill>
                <a:srgbClr val="7F7F7F"/>
              </a:solidFill>
            </a:endParaRPr>
          </a:p>
        </p:txBody>
      </p:sp>
    </p:spTree>
    <p:extLst>
      <p:ext uri="{BB962C8B-B14F-4D97-AF65-F5344CB8AC3E}">
        <p14:creationId xmlns:p14="http://schemas.microsoft.com/office/powerpoint/2010/main" val="38525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38004"/>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Leveraging Protein Structure and Dynamics </a:t>
            </a:r>
            <a:r>
              <a:rPr lang="en-US" sz="1800" dirty="0" smtClean="0">
                <a:solidFill>
                  <a:schemeClr val="tx1">
                    <a:lumMod val="65000"/>
                    <a:lumOff val="35000"/>
                  </a:schemeClr>
                </a:solidFill>
                <a:latin typeface="Helvetica Neue"/>
                <a:ea typeface="Helvetica Neue"/>
                <a:cs typeface="Helvetica Neue"/>
                <a:sym typeface="Helvetica Neue"/>
              </a:rPr>
              <a:t/>
            </a:r>
            <a:br>
              <a:rPr lang="en-US" sz="1800" dirty="0" smtClean="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for </a:t>
            </a:r>
            <a:r>
              <a:rPr lang="en" sz="1800" dirty="0">
                <a:solidFill>
                  <a:schemeClr val="tx1">
                    <a:lumMod val="65000"/>
                    <a:lumOff val="35000"/>
                  </a:schemeClr>
                </a:solidFill>
                <a:latin typeface="Helvetica Neue"/>
                <a:ea typeface="Helvetica Neue"/>
                <a:cs typeface="Helvetica Neue"/>
                <a:sym typeface="Helvetica Neue"/>
              </a:rPr>
              <a:t>Variant Interpretation in Coding Regions</a:t>
            </a: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2" name="Text Placeholder 1"/>
          <p:cNvSpPr>
            <a:spLocks noGrp="1"/>
          </p:cNvSpPr>
          <p:nvPr>
            <p:ph type="body" idx="1"/>
          </p:nvPr>
        </p:nvSpPr>
        <p:spPr>
          <a:xfrm>
            <a:off x="600924" y="1024597"/>
            <a:ext cx="7942152" cy="4052700"/>
          </a:xfrm>
        </p:spPr>
        <p:txBody>
          <a:bodyPr/>
          <a:lstStyle/>
          <a:p>
            <a:r>
              <a:rPr lang="en-US" sz="2400" dirty="0" smtClean="0">
                <a:solidFill>
                  <a:schemeClr val="tx1">
                    <a:lumMod val="65000"/>
                    <a:lumOff val="35000"/>
                  </a:schemeClr>
                </a:solidFill>
              </a:rPr>
              <a:t> Background on rare </a:t>
            </a:r>
            <a:r>
              <a:rPr lang="en-US" sz="2400" dirty="0">
                <a:solidFill>
                  <a:schemeClr val="tx1">
                    <a:lumMod val="65000"/>
                    <a:lumOff val="35000"/>
                  </a:schemeClr>
                </a:solidFill>
              </a:rPr>
              <a:t>&amp; </a:t>
            </a:r>
            <a:r>
              <a:rPr lang="en-US" sz="2400" dirty="0" smtClean="0">
                <a:solidFill>
                  <a:schemeClr val="tx1">
                    <a:lumMod val="65000"/>
                    <a:lumOff val="35000"/>
                  </a:schemeClr>
                </a:solidFill>
              </a:rPr>
              <a:t>common variants</a:t>
            </a:r>
            <a:endParaRPr lang="en-US" sz="2400" dirty="0">
              <a:solidFill>
                <a:schemeClr val="tx1">
                  <a:lumMod val="65000"/>
                  <a:lumOff val="35000"/>
                </a:schemeClr>
              </a:solidFill>
            </a:endParaRPr>
          </a:p>
          <a:p>
            <a:r>
              <a:rPr lang="en-US" sz="2400" dirty="0" smtClean="0">
                <a:solidFill>
                  <a:schemeClr val="tx1">
                    <a:lumMod val="65000"/>
                    <a:lumOff val="35000"/>
                  </a:schemeClr>
                </a:solidFill>
              </a:rPr>
              <a:t> Identifying </a:t>
            </a:r>
            <a:r>
              <a:rPr lang="en-US" sz="2400" dirty="0">
                <a:solidFill>
                  <a:schemeClr val="tx1">
                    <a:lumMod val="65000"/>
                    <a:lumOff val="35000"/>
                  </a:schemeClr>
                </a:solidFill>
              </a:rPr>
              <a:t>cryptic allosteric sites </a:t>
            </a:r>
            <a:r>
              <a:rPr lang="en-US" sz="2400" dirty="0" smtClean="0">
                <a:solidFill>
                  <a:schemeClr val="tx1">
                    <a:lumMod val="65000"/>
                    <a:lumOff val="35000"/>
                  </a:schemeClr>
                </a:solidFill>
              </a:rPr>
              <a:t>with </a:t>
            </a:r>
            <a:r>
              <a:rPr lang="en-US" sz="2400" b="1" dirty="0" smtClean="0">
                <a:solidFill>
                  <a:srgbClr val="FF0000"/>
                </a:solidFill>
              </a:rPr>
              <a:t>STRESS </a:t>
            </a:r>
            <a:endParaRPr lang="en-US" sz="2400" b="1" dirty="0">
              <a:solidFill>
                <a:srgbClr val="FF0000"/>
              </a:solidFill>
            </a:endParaRPr>
          </a:p>
          <a:p>
            <a:pPr lvl="1"/>
            <a:r>
              <a:rPr lang="en-US" sz="2000" dirty="0" smtClean="0">
                <a:solidFill>
                  <a:schemeClr val="tx1">
                    <a:lumMod val="65000"/>
                    <a:lumOff val="35000"/>
                  </a:schemeClr>
                </a:solidFill>
              </a:rPr>
              <a:t> On </a:t>
            </a:r>
            <a:r>
              <a:rPr lang="en-US" sz="2000" dirty="0">
                <a:solidFill>
                  <a:schemeClr val="tx1">
                    <a:lumMod val="65000"/>
                    <a:lumOff val="35000"/>
                  </a:schemeClr>
                </a:solidFill>
              </a:rPr>
              <a:t>surface &amp; in interior bottlenecks </a:t>
            </a:r>
          </a:p>
          <a:p>
            <a:r>
              <a:rPr lang="en-US" sz="2400" dirty="0" smtClean="0">
                <a:solidFill>
                  <a:schemeClr val="tx1">
                    <a:lumMod val="65000"/>
                    <a:lumOff val="35000"/>
                  </a:schemeClr>
                </a:solidFill>
              </a:rPr>
              <a:t> </a:t>
            </a:r>
            <a:r>
              <a:rPr lang="en-US" sz="2400" b="1" dirty="0" smtClean="0">
                <a:solidFill>
                  <a:srgbClr val="FF0000"/>
                </a:solidFill>
              </a:rPr>
              <a:t>Frustration</a:t>
            </a:r>
            <a:r>
              <a:rPr lang="en-US" sz="2400" dirty="0" smtClean="0">
                <a:solidFill>
                  <a:schemeClr val="tx1">
                    <a:lumMod val="65000"/>
                    <a:lumOff val="35000"/>
                  </a:schemeClr>
                </a:solidFill>
              </a:rPr>
              <a:t> </a:t>
            </a:r>
            <a:r>
              <a:rPr lang="en-US" sz="2400" dirty="0">
                <a:solidFill>
                  <a:schemeClr val="tx1">
                    <a:lumMod val="65000"/>
                    <a:lumOff val="35000"/>
                  </a:schemeClr>
                </a:solidFill>
              </a:rPr>
              <a:t>as a localized metric of SNV </a:t>
            </a:r>
            <a:r>
              <a:rPr lang="en-US" sz="2400" dirty="0" smtClean="0">
                <a:solidFill>
                  <a:schemeClr val="tx1">
                    <a:lumMod val="65000"/>
                    <a:lumOff val="35000"/>
                  </a:schemeClr>
                </a:solidFill>
              </a:rPr>
              <a:t>impact</a:t>
            </a:r>
          </a:p>
          <a:p>
            <a:pPr lvl="1"/>
            <a:r>
              <a:rPr lang="en-US" sz="2000" dirty="0" smtClean="0">
                <a:solidFill>
                  <a:schemeClr val="tx1">
                    <a:lumMod val="65000"/>
                    <a:lumOff val="35000"/>
                  </a:schemeClr>
                </a:solidFill>
              </a:rPr>
              <a:t> Differential </a:t>
            </a:r>
            <a:r>
              <a:rPr lang="en-US" sz="2000" dirty="0">
                <a:solidFill>
                  <a:schemeClr val="tx1">
                    <a:lumMod val="65000"/>
                    <a:lumOff val="35000"/>
                  </a:schemeClr>
                </a:solidFill>
              </a:rPr>
              <a:t>profiles for oncogenes v. TSGs</a:t>
            </a:r>
          </a:p>
          <a:p>
            <a:r>
              <a:rPr lang="en-US" sz="2400" dirty="0" smtClean="0">
                <a:solidFill>
                  <a:schemeClr val="tx1">
                    <a:lumMod val="65000"/>
                    <a:lumOff val="35000"/>
                  </a:schemeClr>
                </a:solidFill>
              </a:rPr>
              <a:t> </a:t>
            </a:r>
            <a:r>
              <a:rPr lang="en-US" sz="2400" b="1" dirty="0" err="1" smtClean="0">
                <a:solidFill>
                  <a:srgbClr val="FF0000"/>
                </a:solidFill>
              </a:rPr>
              <a:t>ALoFT</a:t>
            </a:r>
            <a:r>
              <a:rPr lang="en-US" sz="2400" dirty="0">
                <a:solidFill>
                  <a:schemeClr val="tx1">
                    <a:lumMod val="65000"/>
                    <a:lumOff val="35000"/>
                  </a:schemeClr>
                </a:solidFill>
              </a:rPr>
              <a:t>: Annotation of Loss-of-Function </a:t>
            </a:r>
            <a:r>
              <a:rPr lang="en-US" sz="2400" dirty="0" smtClean="0">
                <a:solidFill>
                  <a:schemeClr val="tx1">
                    <a:lumMod val="65000"/>
                    <a:lumOff val="35000"/>
                  </a:schemeClr>
                </a:solidFill>
              </a:rPr>
              <a:t>Transcripts</a:t>
            </a:r>
            <a:r>
              <a:rPr lang="en-US" sz="2400" dirty="0">
                <a:solidFill>
                  <a:schemeClr val="tx1">
                    <a:lumMod val="65000"/>
                    <a:lumOff val="35000"/>
                  </a:schemeClr>
                </a:solidFill>
              </a:rPr>
              <a:t/>
            </a:r>
            <a:br>
              <a:rPr lang="en-US" sz="2400" dirty="0">
                <a:solidFill>
                  <a:schemeClr val="tx1">
                    <a:lumMod val="65000"/>
                    <a:lumOff val="35000"/>
                  </a:schemeClr>
                </a:solidFill>
              </a:rPr>
            </a:b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453282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435609"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2491582"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4677445"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3137137"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5320744" y="1227535"/>
            <a:ext cx="253738" cy="563110"/>
          </a:xfrm>
          <a:prstGeom prst="rect">
            <a:avLst/>
          </a:prstGeom>
          <a:noFill/>
          <a:ln>
            <a:noFill/>
          </a:ln>
        </p:spPr>
      </p:pic>
      <p:grpSp>
        <p:nvGrpSpPr>
          <p:cNvPr id="227" name="Shape 227"/>
          <p:cNvGrpSpPr/>
          <p:nvPr/>
        </p:nvGrpSpPr>
        <p:grpSpPr>
          <a:xfrm>
            <a:off x="5221166"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2994273"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3320495"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3250247"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extLst>
              <p:ext uri="{D42A27DB-BD31-4B8C-83A1-F6EECF244321}">
                <p14:modId xmlns:p14="http://schemas.microsoft.com/office/powerpoint/2010/main" val="1590736898"/>
              </p:ext>
            </p:extLst>
          </p:nvPr>
        </p:nvGraphicFramePr>
        <p:xfrm>
          <a:off x="2646600"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extLst>
              <p:ext uri="{D42A27DB-BD31-4B8C-83A1-F6EECF244321}">
                <p14:modId xmlns:p14="http://schemas.microsoft.com/office/powerpoint/2010/main" val="1491123183"/>
              </p:ext>
            </p:extLst>
          </p:nvPr>
        </p:nvGraphicFramePr>
        <p:xfrm>
          <a:off x="4818300"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54317" y="-20305"/>
            <a:ext cx="9053465"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000" b="1" i="0" u="none" strike="noStrike" cap="none" dirty="0">
                <a:solidFill>
                  <a:srgbClr val="011893"/>
                </a:solidFill>
              </a:rPr>
              <a:t>Human Genetic </a:t>
            </a:r>
            <a:r>
              <a:rPr lang="en" sz="2000" b="1" i="0" u="none" strike="noStrike" cap="none" dirty="0" smtClean="0">
                <a:solidFill>
                  <a:srgbClr val="011893"/>
                </a:solidFill>
              </a:rPr>
              <a:t>Variation</a:t>
            </a:r>
            <a:r>
              <a:rPr lang="en-US" sz="2000" b="1" i="0" u="none" strike="noStrike" cap="none" dirty="0" smtClean="0">
                <a:solidFill>
                  <a:srgbClr val="011893"/>
                </a:solidFill>
              </a:rPr>
              <a:t>: </a:t>
            </a:r>
            <a:br>
              <a:rPr lang="en-US" sz="2000" b="1" i="0" u="none" strike="noStrike" cap="none" dirty="0" smtClean="0">
                <a:solidFill>
                  <a:srgbClr val="011893"/>
                </a:solidFill>
              </a:rPr>
            </a:br>
            <a:r>
              <a:rPr lang="en-US" sz="2000" b="1" i="0" u="none" strike="noStrike" cap="none" dirty="0" smtClean="0">
                <a:solidFill>
                  <a:srgbClr val="011893"/>
                </a:solidFill>
              </a:rPr>
              <a:t>the prevalence of rare variants in population studies</a:t>
            </a:r>
            <a:endParaRPr lang="en" sz="2000" b="1" i="0" u="none" strike="noStrike" cap="none" dirty="0">
              <a:solidFill>
                <a:srgbClr val="011893"/>
              </a:solidFill>
            </a:endParaRPr>
          </a:p>
        </p:txBody>
      </p:sp>
      <p:sp>
        <p:nvSpPr>
          <p:cNvPr id="238" name="Shape 238"/>
          <p:cNvSpPr txBox="1"/>
          <p:nvPr/>
        </p:nvSpPr>
        <p:spPr>
          <a:xfrm>
            <a:off x="2547779"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4902834"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3483609"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2200109"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4413488"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5214778"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5602922"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5545772"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2698797"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2544209"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21591"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935672" y="1283494"/>
            <a:ext cx="225414" cy="501594"/>
          </a:xfrm>
          <a:prstGeom prst="rect">
            <a:avLst/>
          </a:prstGeom>
          <a:noFill/>
          <a:ln>
            <a:noFill/>
          </a:ln>
        </p:spPr>
      </p:pic>
      <p:sp>
        <p:nvSpPr>
          <p:cNvPr id="252" name="Shape 252"/>
          <p:cNvSpPr txBox="1"/>
          <p:nvPr/>
        </p:nvSpPr>
        <p:spPr>
          <a:xfrm>
            <a:off x="334406"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65325"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extLst>
              <p:ext uri="{D42A27DB-BD31-4B8C-83A1-F6EECF244321}">
                <p14:modId xmlns:p14="http://schemas.microsoft.com/office/powerpoint/2010/main" val="173176191"/>
              </p:ext>
            </p:extLst>
          </p:nvPr>
        </p:nvGraphicFramePr>
        <p:xfrm>
          <a:off x="97472"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dirty="0">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dirty="0">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435610"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1026159"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1742457"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226635" y="3346577"/>
            <a:ext cx="1643100" cy="985800"/>
          </a:xfrm>
          <a:prstGeom prst="rect">
            <a:avLst/>
          </a:prstGeom>
          <a:noFill/>
          <a:ln>
            <a:noFill/>
          </a:ln>
        </p:spPr>
      </p:pic>
      <p:grpSp>
        <p:nvGrpSpPr>
          <p:cNvPr id="259" name="Shape 259"/>
          <p:cNvGrpSpPr/>
          <p:nvPr/>
        </p:nvGrpSpPr>
        <p:grpSpPr>
          <a:xfrm>
            <a:off x="1039256"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1122600"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736838"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1247663"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2266791"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pic>
        <p:nvPicPr>
          <p:cNvPr id="46" name="Picture 45"/>
          <p:cNvPicPr>
            <a:picLocks noChangeAspect="1"/>
          </p:cNvPicPr>
          <p:nvPr/>
        </p:nvPicPr>
        <p:blipFill rotWithShape="1">
          <a:blip r:embed="rId7">
            <a:extLst>
              <a:ext uri="{28A0092B-C50C-407E-A947-70E740481C1C}">
                <a14:useLocalDpi xmlns:a14="http://schemas.microsoft.com/office/drawing/2010/main" val="0"/>
              </a:ext>
            </a:extLst>
          </a:blip>
          <a:srcRect l="4127" t="755" r="59509" b="31990"/>
          <a:stretch/>
        </p:blipFill>
        <p:spPr>
          <a:xfrm>
            <a:off x="6475640" y="1170736"/>
            <a:ext cx="2650289" cy="3716740"/>
          </a:xfrm>
          <a:prstGeom prst="rect">
            <a:avLst/>
          </a:prstGeom>
        </p:spPr>
      </p:pic>
      <p:sp>
        <p:nvSpPr>
          <p:cNvPr id="47" name="TextBox 46"/>
          <p:cNvSpPr txBox="1">
            <a:spLocks noChangeArrowheads="1"/>
          </p:cNvSpPr>
          <p:nvPr/>
        </p:nvSpPr>
        <p:spPr bwMode="auto">
          <a:xfrm>
            <a:off x="6431136" y="4870501"/>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a:t>
            </a:r>
            <a:r>
              <a:rPr lang="en-US" altLang="en-US" sz="1200" dirty="0" err="1">
                <a:solidFill>
                  <a:srgbClr val="7F7F7F"/>
                </a:solidFill>
              </a:rPr>
              <a:t>Sethi</a:t>
            </a:r>
            <a:r>
              <a:rPr lang="en-US" altLang="en-US" sz="1200" dirty="0">
                <a:solidFill>
                  <a:srgbClr val="7F7F7F"/>
                </a:solidFill>
              </a:rPr>
              <a:t> et al. COSB (</a:t>
            </a:r>
            <a:r>
              <a:rPr lang="fr-FR" altLang="en-US" sz="1200" dirty="0">
                <a:solidFill>
                  <a:srgbClr val="7F7F7F"/>
                </a:solidFill>
              </a:rPr>
              <a:t>’</a:t>
            </a:r>
            <a:r>
              <a:rPr lang="en-US" altLang="ja-JP" sz="1200" dirty="0">
                <a:solidFill>
                  <a:srgbClr val="7F7F7F"/>
                </a:solidFill>
              </a:rPr>
              <a:t>15)] </a:t>
            </a:r>
            <a:endParaRPr lang="en-US" altLang="en-US" sz="1200" dirty="0">
              <a:solidFill>
                <a:srgbClr val="7F7F7F"/>
              </a:solidFill>
            </a:endParaRPr>
          </a:p>
        </p:txBody>
      </p:sp>
    </p:spTree>
    <p:extLst>
      <p:ext uri="{BB962C8B-B14F-4D97-AF65-F5344CB8AC3E}">
        <p14:creationId xmlns:p14="http://schemas.microsoft.com/office/powerpoint/2010/main" val="1201404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dirty="0">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dirty="0">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but for disease mutations (HGMD) </a:t>
            </a:r>
            <a:br>
              <a:rPr lang="en" sz="1800" i="0" u="none" strike="noStrike" cap="none" dirty="0">
                <a:solidFill>
                  <a:schemeClr val="dk1"/>
                </a:solidFill>
                <a:latin typeface="Helvetica Neue"/>
                <a:ea typeface="Helvetica Neue"/>
                <a:cs typeface="Helvetica Neue"/>
                <a:sym typeface="Helvetica Neue"/>
              </a:rPr>
            </a:br>
            <a:r>
              <a:rPr lang="en" sz="1800" i="0" u="none" strike="noStrike" cap="none" dirty="0">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38004"/>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Leveraging Protein Structure and Dynamics </a:t>
            </a:r>
            <a:r>
              <a:rPr lang="en-US" sz="1800" dirty="0" smtClean="0">
                <a:solidFill>
                  <a:schemeClr val="tx1">
                    <a:lumMod val="65000"/>
                    <a:lumOff val="35000"/>
                  </a:schemeClr>
                </a:solidFill>
                <a:latin typeface="Helvetica Neue"/>
                <a:ea typeface="Helvetica Neue"/>
                <a:cs typeface="Helvetica Neue"/>
                <a:sym typeface="Helvetica Neue"/>
              </a:rPr>
              <a:t/>
            </a:r>
            <a:br>
              <a:rPr lang="en-US" sz="1800" dirty="0" smtClean="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for </a:t>
            </a:r>
            <a:r>
              <a:rPr lang="en" sz="1800" dirty="0">
                <a:solidFill>
                  <a:schemeClr val="tx1">
                    <a:lumMod val="65000"/>
                    <a:lumOff val="35000"/>
                  </a:schemeClr>
                </a:solidFill>
                <a:latin typeface="Helvetica Neue"/>
                <a:ea typeface="Helvetica Neue"/>
                <a:cs typeface="Helvetica Neue"/>
                <a:sym typeface="Helvetica Neue"/>
              </a:rPr>
              <a:t>Variant Interpretation in Coding Regions</a:t>
            </a: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2" name="Text Placeholder 1"/>
          <p:cNvSpPr>
            <a:spLocks noGrp="1"/>
          </p:cNvSpPr>
          <p:nvPr>
            <p:ph type="body" idx="1"/>
          </p:nvPr>
        </p:nvSpPr>
        <p:spPr>
          <a:xfrm>
            <a:off x="600924" y="1024597"/>
            <a:ext cx="7942152" cy="4052700"/>
          </a:xfrm>
        </p:spPr>
        <p:txBody>
          <a:bodyPr/>
          <a:lstStyle/>
          <a:p>
            <a:r>
              <a:rPr lang="en-US" sz="2400" dirty="0" smtClean="0">
                <a:solidFill>
                  <a:schemeClr val="tx1">
                    <a:lumMod val="65000"/>
                    <a:lumOff val="35000"/>
                  </a:schemeClr>
                </a:solidFill>
              </a:rPr>
              <a:t> Background on rare </a:t>
            </a:r>
            <a:r>
              <a:rPr lang="en-US" sz="2400" dirty="0">
                <a:solidFill>
                  <a:schemeClr val="tx1">
                    <a:lumMod val="65000"/>
                    <a:lumOff val="35000"/>
                  </a:schemeClr>
                </a:solidFill>
              </a:rPr>
              <a:t>&amp; </a:t>
            </a:r>
            <a:r>
              <a:rPr lang="en-US" sz="2400" dirty="0" smtClean="0">
                <a:solidFill>
                  <a:schemeClr val="tx1">
                    <a:lumMod val="65000"/>
                    <a:lumOff val="35000"/>
                  </a:schemeClr>
                </a:solidFill>
              </a:rPr>
              <a:t>common variants</a:t>
            </a:r>
            <a:endParaRPr lang="en-US" sz="2400" dirty="0">
              <a:solidFill>
                <a:schemeClr val="tx1">
                  <a:lumMod val="65000"/>
                  <a:lumOff val="35000"/>
                </a:schemeClr>
              </a:solidFill>
            </a:endParaRPr>
          </a:p>
          <a:p>
            <a:r>
              <a:rPr lang="en-US" sz="2400" dirty="0" smtClean="0">
                <a:solidFill>
                  <a:schemeClr val="tx1">
                    <a:lumMod val="65000"/>
                    <a:lumOff val="35000"/>
                  </a:schemeClr>
                </a:solidFill>
              </a:rPr>
              <a:t> Identifying </a:t>
            </a:r>
            <a:r>
              <a:rPr lang="en-US" sz="2400" dirty="0">
                <a:solidFill>
                  <a:schemeClr val="tx1">
                    <a:lumMod val="65000"/>
                    <a:lumOff val="35000"/>
                  </a:schemeClr>
                </a:solidFill>
              </a:rPr>
              <a:t>cryptic allosteric sites </a:t>
            </a:r>
            <a:r>
              <a:rPr lang="en-US" sz="2400" dirty="0" smtClean="0">
                <a:solidFill>
                  <a:schemeClr val="tx1">
                    <a:lumMod val="65000"/>
                    <a:lumOff val="35000"/>
                  </a:schemeClr>
                </a:solidFill>
              </a:rPr>
              <a:t>with </a:t>
            </a:r>
            <a:r>
              <a:rPr lang="en-US" sz="2400" b="1" dirty="0" smtClean="0">
                <a:solidFill>
                  <a:srgbClr val="FF0000"/>
                </a:solidFill>
              </a:rPr>
              <a:t>STRESS </a:t>
            </a:r>
            <a:endParaRPr lang="en-US" sz="2400" b="1" dirty="0">
              <a:solidFill>
                <a:srgbClr val="FF0000"/>
              </a:solidFill>
            </a:endParaRPr>
          </a:p>
          <a:p>
            <a:pPr lvl="1"/>
            <a:r>
              <a:rPr lang="en-US" sz="2000" dirty="0" smtClean="0">
                <a:solidFill>
                  <a:schemeClr val="tx1">
                    <a:lumMod val="65000"/>
                    <a:lumOff val="35000"/>
                  </a:schemeClr>
                </a:solidFill>
              </a:rPr>
              <a:t> On </a:t>
            </a:r>
            <a:r>
              <a:rPr lang="en-US" sz="2000" dirty="0">
                <a:solidFill>
                  <a:schemeClr val="tx1">
                    <a:lumMod val="65000"/>
                    <a:lumOff val="35000"/>
                  </a:schemeClr>
                </a:solidFill>
              </a:rPr>
              <a:t>surface &amp; in interior bottlenecks </a:t>
            </a:r>
          </a:p>
          <a:p>
            <a:r>
              <a:rPr lang="en-US" sz="2400" dirty="0" smtClean="0">
                <a:solidFill>
                  <a:schemeClr val="tx1">
                    <a:lumMod val="65000"/>
                    <a:lumOff val="35000"/>
                  </a:schemeClr>
                </a:solidFill>
              </a:rPr>
              <a:t> </a:t>
            </a:r>
            <a:r>
              <a:rPr lang="en-US" sz="2400" b="1" dirty="0" smtClean="0">
                <a:solidFill>
                  <a:srgbClr val="FF0000"/>
                </a:solidFill>
              </a:rPr>
              <a:t>Frustration</a:t>
            </a:r>
            <a:r>
              <a:rPr lang="en-US" sz="2400" dirty="0" smtClean="0">
                <a:solidFill>
                  <a:schemeClr val="tx1">
                    <a:lumMod val="65000"/>
                    <a:lumOff val="35000"/>
                  </a:schemeClr>
                </a:solidFill>
              </a:rPr>
              <a:t> </a:t>
            </a:r>
            <a:r>
              <a:rPr lang="en-US" sz="2400" dirty="0">
                <a:solidFill>
                  <a:schemeClr val="tx1">
                    <a:lumMod val="65000"/>
                    <a:lumOff val="35000"/>
                  </a:schemeClr>
                </a:solidFill>
              </a:rPr>
              <a:t>as a localized metric of SNV </a:t>
            </a:r>
            <a:r>
              <a:rPr lang="en-US" sz="2400" dirty="0" smtClean="0">
                <a:solidFill>
                  <a:schemeClr val="tx1">
                    <a:lumMod val="65000"/>
                    <a:lumOff val="35000"/>
                  </a:schemeClr>
                </a:solidFill>
              </a:rPr>
              <a:t>impact</a:t>
            </a:r>
          </a:p>
          <a:p>
            <a:pPr lvl="1"/>
            <a:r>
              <a:rPr lang="en-US" sz="2000" dirty="0" smtClean="0">
                <a:solidFill>
                  <a:schemeClr val="tx1">
                    <a:lumMod val="65000"/>
                    <a:lumOff val="35000"/>
                  </a:schemeClr>
                </a:solidFill>
              </a:rPr>
              <a:t> Differential </a:t>
            </a:r>
            <a:r>
              <a:rPr lang="en-US" sz="2000" dirty="0">
                <a:solidFill>
                  <a:schemeClr val="tx1">
                    <a:lumMod val="65000"/>
                    <a:lumOff val="35000"/>
                  </a:schemeClr>
                </a:solidFill>
              </a:rPr>
              <a:t>profiles for oncogenes v. TSGs</a:t>
            </a:r>
          </a:p>
          <a:p>
            <a:r>
              <a:rPr lang="en-US" sz="2400" dirty="0" smtClean="0">
                <a:solidFill>
                  <a:schemeClr val="tx1">
                    <a:lumMod val="65000"/>
                    <a:lumOff val="35000"/>
                  </a:schemeClr>
                </a:solidFill>
              </a:rPr>
              <a:t> </a:t>
            </a:r>
            <a:r>
              <a:rPr lang="en-US" sz="2400" b="1" dirty="0" err="1" smtClean="0">
                <a:solidFill>
                  <a:srgbClr val="FF0000"/>
                </a:solidFill>
              </a:rPr>
              <a:t>ALoFT</a:t>
            </a:r>
            <a:r>
              <a:rPr lang="en-US" sz="2400" dirty="0">
                <a:solidFill>
                  <a:schemeClr val="tx1">
                    <a:lumMod val="65000"/>
                    <a:lumOff val="35000"/>
                  </a:schemeClr>
                </a:solidFill>
              </a:rPr>
              <a:t>: Annotation of Loss-of-Function </a:t>
            </a:r>
            <a:r>
              <a:rPr lang="en-US" sz="2400" dirty="0" smtClean="0">
                <a:solidFill>
                  <a:schemeClr val="tx1">
                    <a:lumMod val="65000"/>
                    <a:lumOff val="35000"/>
                  </a:schemeClr>
                </a:solidFill>
              </a:rPr>
              <a:t>Transcripts</a:t>
            </a:r>
            <a:r>
              <a:rPr lang="en-US" sz="2400" dirty="0">
                <a:solidFill>
                  <a:schemeClr val="tx1">
                    <a:lumMod val="65000"/>
                    <a:lumOff val="35000"/>
                  </a:schemeClr>
                </a:solidFill>
              </a:rPr>
              <a:t/>
            </a:r>
            <a:br>
              <a:rPr lang="en-US" sz="2400" dirty="0">
                <a:solidFill>
                  <a:schemeClr val="tx1">
                    <a:lumMod val="65000"/>
                    <a:lumOff val="35000"/>
                  </a:schemeClr>
                </a:solidFill>
              </a:rPr>
            </a:b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701021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317" name="Shape 317"/>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318" name="Shape 318"/>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dirty="0" err="1">
                <a:solidFill>
                  <a:srgbClr val="000090"/>
                </a:solidFill>
                <a:latin typeface="Helvetica Neue"/>
                <a:ea typeface="Helvetica Neue"/>
                <a:cs typeface="Helvetica Neue"/>
                <a:sym typeface="Helvetica Neue"/>
              </a:rPr>
              <a:t>vat.gersteinlab.org</a:t>
            </a:r>
            <a:endParaRPr lang="en" sz="2400" b="0" i="0" u="none" strike="noStrike" cap="none" dirty="0">
              <a:solidFill>
                <a:srgbClr val="000090"/>
              </a:solidFill>
              <a:latin typeface="Helvetica Neue"/>
              <a:ea typeface="Helvetica Neue"/>
              <a:cs typeface="Helvetica Neue"/>
              <a:sym typeface="Helvetica Neue"/>
            </a:endParaRPr>
          </a:p>
        </p:txBody>
      </p:sp>
      <p:sp>
        <p:nvSpPr>
          <p:cNvPr id="319" name="Shape 319"/>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320" name="Shape 320"/>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321" name="Shape 321"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322" name="Shape 322"/>
          <p:cNvSpPr txBox="1"/>
          <p:nvPr/>
        </p:nvSpPr>
        <p:spPr>
          <a:xfrm>
            <a:off x="25675" y="266700"/>
            <a:ext cx="88848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 developed for 1000G F</a:t>
            </a:r>
            <a:r>
              <a:rPr lang="en" sz="2200" b="1">
                <a:solidFill>
                  <a:srgbClr val="22228B"/>
                </a:solidFill>
                <a:latin typeface="Helvetica Neue"/>
                <a:ea typeface="Helvetica Neue"/>
                <a:cs typeface="Helvetica Neue"/>
                <a:sym typeface="Helvetica Neue"/>
              </a:rPr>
              <a:t>IG</a:t>
            </a:r>
          </a:p>
        </p:txBody>
      </p:sp>
      <p:sp>
        <p:nvSpPr>
          <p:cNvPr id="323" name="Shape 323"/>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330" name="Shape 330"/>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331" name="Shape 331"/>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332" name="Shape 332"/>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333" name="Shape 333"/>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334" name="Shape 334"/>
          <p:cNvGrpSpPr/>
          <p:nvPr/>
        </p:nvGrpSpPr>
        <p:grpSpPr>
          <a:xfrm>
            <a:off x="638969" y="3218923"/>
            <a:ext cx="7588771" cy="1871021"/>
            <a:chOff x="638969" y="3218923"/>
            <a:chExt cx="7588771" cy="1871021"/>
          </a:xfrm>
        </p:grpSpPr>
        <p:pic>
          <p:nvPicPr>
            <p:cNvPr id="335" name="Shape 335"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336" name="Shape 336"/>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7" name="Shape 337"/>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8" name="Shape 338"/>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9" name="Shape 339"/>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0" name="Shape 340"/>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1" name="Shape 341"/>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2" name="Shape 342"/>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3" name="Shape 343"/>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9850" y="342900"/>
            <a:ext cx="3084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dirty="0">
                <a:solidFill>
                  <a:srgbClr val="22228B"/>
                </a:solidFill>
                <a:latin typeface="Helvetica Neue"/>
                <a:ea typeface="Helvetica Neue"/>
                <a:cs typeface="Helvetica Neue"/>
                <a:sym typeface="Helvetica Neue"/>
              </a:rPr>
              <a:t>A</a:t>
            </a:r>
            <a:r>
              <a:rPr lang="en" sz="2300" b="1" i="0" u="none" strike="noStrike" cap="none" dirty="0">
                <a:solidFill>
                  <a:srgbClr val="22228B"/>
                </a:solidFill>
                <a:latin typeface="Helvetica Neue"/>
                <a:ea typeface="Helvetica Neue"/>
                <a:cs typeface="Helvetica Neue"/>
                <a:sym typeface="Helvetica Neue"/>
              </a:rPr>
              <a:t>nnotation </a:t>
            </a:r>
            <a:r>
              <a:rPr lang="en" sz="2300" b="1" i="0" u="none" strike="noStrike" cap="none" dirty="0" smtClean="0">
                <a:solidFill>
                  <a:srgbClr val="22228B"/>
                </a:solidFill>
                <a:latin typeface="Helvetica Neue"/>
                <a:ea typeface="Helvetica Neue"/>
                <a:cs typeface="Helvetica Neue"/>
                <a:sym typeface="Helvetica Neue"/>
              </a:rPr>
              <a:t>of</a:t>
            </a:r>
            <a:r>
              <a:rPr lang="en-US" sz="2300" b="1" i="0" u="none" strike="noStrike" cap="none" dirty="0" smtClean="0">
                <a:solidFill>
                  <a:srgbClr val="22228B"/>
                </a:solidFill>
                <a:latin typeface="Helvetica Neue"/>
                <a:ea typeface="Helvetica Neue"/>
                <a:cs typeface="Helvetica Neue"/>
                <a:sym typeface="Helvetica Neue"/>
              </a:rPr>
              <a:t>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L</a:t>
            </a:r>
            <a:r>
              <a:rPr lang="en" sz="2300" b="1" i="0" u="none" strike="noStrike" cap="none" dirty="0" smtClean="0">
                <a:solidFill>
                  <a:srgbClr val="22228B"/>
                </a:solidFill>
                <a:latin typeface="Helvetica Neue"/>
                <a:ea typeface="Helvetica Neue"/>
                <a:cs typeface="Helvetica Neue"/>
                <a:sym typeface="Helvetica Neue"/>
              </a:rPr>
              <a:t>oss-</a:t>
            </a:r>
            <a:r>
              <a:rPr lang="en" sz="2300" b="1" i="0" u="sng" strike="noStrike" cap="none" dirty="0" smtClean="0">
                <a:solidFill>
                  <a:srgbClr val="22228B"/>
                </a:solidFill>
                <a:latin typeface="Helvetica Neue"/>
                <a:ea typeface="Helvetica Neue"/>
                <a:cs typeface="Helvetica Neue"/>
                <a:sym typeface="Helvetica Neue"/>
              </a:rPr>
              <a:t>o</a:t>
            </a:r>
            <a:r>
              <a:rPr lang="en" sz="2300" b="1" i="0" u="none" strike="noStrike" cap="none" dirty="0" smtClean="0">
                <a:solidFill>
                  <a:srgbClr val="22228B"/>
                </a:solidFill>
                <a:latin typeface="Helvetica Neue"/>
                <a:ea typeface="Helvetica Neue"/>
                <a:cs typeface="Helvetica Neue"/>
                <a:sym typeface="Helvetica Neue"/>
              </a:rPr>
              <a:t>f-</a:t>
            </a:r>
            <a:r>
              <a:rPr lang="en" sz="2300" b="1" i="0" u="sng" strike="noStrike" cap="none" dirty="0" smtClean="0">
                <a:solidFill>
                  <a:srgbClr val="22228B"/>
                </a:solidFill>
                <a:latin typeface="Helvetica Neue"/>
                <a:ea typeface="Helvetica Neue"/>
                <a:cs typeface="Helvetica Neue"/>
                <a:sym typeface="Helvetica Neue"/>
              </a:rPr>
              <a:t>F</a:t>
            </a:r>
            <a:r>
              <a:rPr lang="en" sz="2300" b="1" i="0" u="none" strike="noStrike" cap="none" dirty="0" smtClean="0">
                <a:solidFill>
                  <a:srgbClr val="22228B"/>
                </a:solidFill>
                <a:latin typeface="Helvetica Neue"/>
                <a:ea typeface="Helvetica Neue"/>
                <a:cs typeface="Helvetica Neue"/>
                <a:sym typeface="Helvetica Neue"/>
              </a:rPr>
              <a:t>unction</a:t>
            </a:r>
            <a:r>
              <a:rPr lang="en" sz="2300" b="1" i="0" u="none" strike="noStrike" cap="none" dirty="0">
                <a:solidFill>
                  <a:srgbClr val="22228B"/>
                </a:solidFill>
                <a:latin typeface="Helvetica Neue"/>
                <a:ea typeface="Helvetica Neue"/>
                <a:cs typeface="Helvetica Neue"/>
                <a:sym typeface="Helvetica Neue"/>
              </a:rPr>
              <a:t> </a:t>
            </a:r>
            <a:r>
              <a:rPr lang="en-US" sz="2300" b="1" i="0" u="none" strike="noStrike" cap="none" dirty="0" smtClean="0">
                <a:solidFill>
                  <a:srgbClr val="22228B"/>
                </a:solidFill>
                <a:latin typeface="Helvetica Neue"/>
                <a:ea typeface="Helvetica Neue"/>
                <a:cs typeface="Helvetica Neue"/>
                <a:sym typeface="Helvetica Neue"/>
              </a:rPr>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T</a:t>
            </a:r>
            <a:r>
              <a:rPr lang="en" sz="2300" b="1" i="0" u="none" strike="noStrike" cap="none" dirty="0" smtClean="0">
                <a:solidFill>
                  <a:srgbClr val="22228B"/>
                </a:solidFill>
                <a:latin typeface="Helvetica Neue"/>
                <a:ea typeface="Helvetica Neue"/>
                <a:cs typeface="Helvetica Neue"/>
                <a:sym typeface="Helvetica Neue"/>
              </a:rPr>
              <a:t>ranscripts </a:t>
            </a:r>
            <a:r>
              <a:rPr lang="en" sz="2300" b="1" i="0" u="none" strike="noStrike" cap="none" dirty="0">
                <a:solidFill>
                  <a:srgbClr val="22228B"/>
                </a:solidFill>
                <a:latin typeface="Helvetica Neue"/>
                <a:ea typeface="Helvetica Neue"/>
                <a:cs typeface="Helvetica Neue"/>
                <a:sym typeface="Helvetica Neue"/>
              </a:rPr>
              <a:t>(</a:t>
            </a: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a:t>
            </a:r>
          </a:p>
        </p:txBody>
      </p:sp>
      <p:sp>
        <p:nvSpPr>
          <p:cNvPr id="350" name="Shape 350"/>
          <p:cNvSpPr txBox="1">
            <a:spLocks noGrp="1"/>
          </p:cNvSpPr>
          <p:nvPr>
            <p:ph type="body" idx="2"/>
          </p:nvPr>
        </p:nvSpPr>
        <p:spPr>
          <a:xfrm>
            <a:off x="629850" y="1960999"/>
            <a:ext cx="3930900" cy="25110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dirty="0">
                <a:latin typeface="Helvetica Neue"/>
                <a:ea typeface="Helvetica Neue"/>
                <a:cs typeface="Helvetica Neue"/>
                <a:sym typeface="Helvetica Neue"/>
              </a:rPr>
              <a:t>Runs on top of VAT</a:t>
            </a:r>
          </a:p>
          <a:p>
            <a:pPr lvl="0" rtl="0">
              <a:lnSpc>
                <a:spcPct val="80000"/>
              </a:lnSpc>
              <a:spcBef>
                <a:spcPts val="0"/>
              </a:spcBef>
              <a:buNone/>
            </a:pPr>
            <a:endParaRPr sz="1400" dirty="0">
              <a:latin typeface="Helvetica Neue"/>
              <a:ea typeface="Helvetica Neue"/>
              <a:cs typeface="Helvetica Neue"/>
              <a:sym typeface="Helvetica Neue"/>
            </a:endParaRPr>
          </a:p>
          <a:p>
            <a:pPr lvl="0" rtl="0">
              <a:lnSpc>
                <a:spcPct val="80000"/>
              </a:lnSpc>
              <a:spcBef>
                <a:spcPts val="0"/>
              </a:spcBef>
              <a:buNone/>
            </a:pPr>
            <a:r>
              <a:rPr lang="en" sz="1400" dirty="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0"/>
              </a:spcBef>
              <a:spcAft>
                <a:spcPts val="0"/>
              </a:spcAft>
              <a:buClr>
                <a:srgbClr val="000000"/>
              </a:buClr>
              <a:buSzPct val="100000"/>
              <a:buFont typeface="Helvetica Neue"/>
              <a:buChar char="●"/>
            </a:pPr>
            <a:r>
              <a:rPr lang="en" sz="1400" dirty="0">
                <a:solidFill>
                  <a:srgbClr val="000000"/>
                </a:solidFill>
                <a:latin typeface="Helvetica Neue"/>
                <a:ea typeface="Helvetica Neue"/>
                <a:cs typeface="Helvetica Neue"/>
                <a:sym typeface="Helvetica Neue"/>
              </a:rPr>
              <a:t>Decorated VCF.</a:t>
            </a:r>
          </a:p>
          <a:p>
            <a:pPr lvl="0" rtl="0">
              <a:lnSpc>
                <a:spcPct val="150000"/>
              </a:lnSpc>
              <a:spcBef>
                <a:spcPts val="0"/>
              </a:spcBef>
              <a:buNone/>
            </a:pPr>
            <a:endParaRPr sz="1400" b="1" dirty="0">
              <a:latin typeface="Helvetica Neue"/>
              <a:ea typeface="Helvetica Neue"/>
              <a:cs typeface="Helvetica Neue"/>
              <a:sym typeface="Helvetica Neue"/>
            </a:endParaRPr>
          </a:p>
        </p:txBody>
      </p:sp>
      <p:sp>
        <p:nvSpPr>
          <p:cNvPr id="351" name="Shape 351"/>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52" name="Shape 352"/>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53" name="Shape 353" descr="ALoFT.png"/>
          <p:cNvPicPr preferRelativeResize="0"/>
          <p:nvPr/>
        </p:nvPicPr>
        <p:blipFill>
          <a:blip r:embed="rId3">
            <a:alphaModFix/>
          </a:blip>
          <a:stretch>
            <a:fillRect/>
          </a:stretch>
        </p:blipFill>
        <p:spPr>
          <a:xfrm>
            <a:off x="4725925" y="87650"/>
            <a:ext cx="3749076" cy="4962725"/>
          </a:xfrm>
          <a:prstGeom prst="rect">
            <a:avLst/>
          </a:prstGeom>
          <a:noFill/>
          <a:ln>
            <a:noFill/>
          </a:ln>
        </p:spPr>
      </p:pic>
      <p:sp>
        <p:nvSpPr>
          <p:cNvPr id="354" name="Shape 354"/>
          <p:cNvSpPr txBox="1"/>
          <p:nvPr/>
        </p:nvSpPr>
        <p:spPr>
          <a:xfrm>
            <a:off x="629850" y="465655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60" name="Shape 360"/>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61" name="Shape 361"/>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62" name="Shape 362"/>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52262" y="161302"/>
            <a:ext cx="3621386" cy="1375796"/>
          </a:xfrm>
        </p:spPr>
        <p:txBody>
          <a:bodyPr/>
          <a:lstStyle/>
          <a:p>
            <a:r>
              <a:rPr lang="en-US" altLang="en-US" sz="2400" dirty="0">
                <a:solidFill>
                  <a:schemeClr val="accent6"/>
                </a:solidFill>
                <a:ea typeface="ＭＳ Ｐゴシック" charset="-128"/>
              </a:rPr>
              <a:t>Rare variant analysis particularly applicable at the moment </a:t>
            </a:r>
            <a:r>
              <a:rPr lang="en-US" altLang="en-US" sz="2400" dirty="0" smtClean="0">
                <a:solidFill>
                  <a:schemeClr val="accent6"/>
                </a:solidFill>
                <a:ea typeface="ＭＳ Ｐゴシック" charset="-128"/>
              </a:rPr>
              <a:t>because of the many exomes </a:t>
            </a:r>
            <a:endParaRPr lang="en-US" altLang="en-US" sz="2400" dirty="0">
              <a:solidFill>
                <a:schemeClr val="accent6"/>
              </a:solidFill>
              <a:ea typeface="ＭＳ Ｐゴシック" charset="-128"/>
            </a:endParaRPr>
          </a:p>
        </p:txBody>
      </p:sp>
      <p:sp>
        <p:nvSpPr>
          <p:cNvPr id="20482" name="Content Placeholder 2"/>
          <p:cNvSpPr>
            <a:spLocks noGrp="1"/>
          </p:cNvSpPr>
          <p:nvPr>
            <p:ph sz="half" idx="1"/>
          </p:nvPr>
        </p:nvSpPr>
        <p:spPr>
          <a:xfrm>
            <a:off x="296809" y="1863021"/>
            <a:ext cx="4170416" cy="3098609"/>
          </a:xfrm>
        </p:spPr>
        <p:txBody>
          <a:bodyPr/>
          <a:lstStyle/>
          <a:p>
            <a:r>
              <a:rPr lang="en-US" altLang="en-US" sz="1800" dirty="0">
                <a:solidFill>
                  <a:schemeClr val="tx1"/>
                </a:solidFill>
                <a:ea typeface="ＭＳ Ｐゴシック" charset="-128"/>
              </a:rPr>
              <a:t>CMG rare disease variants &amp; TCGA somatic variants</a:t>
            </a:r>
          </a:p>
          <a:p>
            <a:pPr lvl="1"/>
            <a:r>
              <a:rPr lang="en-US" altLang="en-US" sz="1800" dirty="0">
                <a:solidFill>
                  <a:schemeClr val="tx1"/>
                </a:solidFill>
                <a:ea typeface="ＭＳ Ｐゴシック" charset="-128"/>
              </a:rPr>
              <a:t>Main NIH disease genomic project</a:t>
            </a:r>
          </a:p>
          <a:p>
            <a:pPr lvl="1"/>
            <a:r>
              <a:rPr lang="en-US" altLang="en-US" sz="1800" dirty="0">
                <a:solidFill>
                  <a:schemeClr val="tx1"/>
                </a:solidFill>
                <a:ea typeface="ＭＳ Ｐゴシック" charset="-128"/>
              </a:rPr>
              <a:t>Both of these focus on ”rare” variant for which GWAS is not meaningful</a:t>
            </a:r>
          </a:p>
          <a:p>
            <a:pPr lvl="1"/>
            <a:r>
              <a:rPr lang="en-US" altLang="en-US" sz="1800" dirty="0">
                <a:solidFill>
                  <a:schemeClr val="tx1"/>
                </a:solidFill>
                <a:ea typeface="ＭＳ Ｐゴシック" charset="-128"/>
              </a:rPr>
              <a:t>Larger numbers of individual exomes more important than WGS </a:t>
            </a:r>
          </a:p>
          <a:p>
            <a:endParaRPr lang="en-US" altLang="en-US" sz="1800" dirty="0">
              <a:solidFill>
                <a:schemeClr val="tx1"/>
              </a:solidFill>
              <a:ea typeface="ＭＳ Ｐゴシック" charset="-128"/>
            </a:endParaRPr>
          </a:p>
        </p:txBody>
      </p:sp>
      <p:pic>
        <p:nvPicPr>
          <p:cNvPr id="20483" name="Picture 3"/>
          <p:cNvPicPr>
            <a:picLocks noChangeAspect="1"/>
          </p:cNvPicPr>
          <p:nvPr/>
        </p:nvPicPr>
        <p:blipFill>
          <a:blip r:embed="rId2">
            <a:extLst>
              <a:ext uri="{28A0092B-C50C-407E-A947-70E740481C1C}">
                <a14:useLocalDpi xmlns:a14="http://schemas.microsoft.com/office/drawing/2010/main" val="0"/>
              </a:ext>
            </a:extLst>
          </a:blip>
          <a:srcRect t="10185" b="6482"/>
          <a:stretch>
            <a:fillRect/>
          </a:stretch>
        </p:blipFill>
        <p:spPr bwMode="auto">
          <a:xfrm>
            <a:off x="4919899" y="361951"/>
            <a:ext cx="3095625" cy="235029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4" name="Content Placeholder 2"/>
          <p:cNvSpPr>
            <a:spLocks noGrp="1"/>
          </p:cNvSpPr>
          <p:nvPr>
            <p:ph sz="half" idx="1"/>
          </p:nvPr>
        </p:nvSpPr>
        <p:spPr>
          <a:xfrm>
            <a:off x="4467225" y="2978049"/>
            <a:ext cx="4378011" cy="1983581"/>
          </a:xfrm>
        </p:spPr>
        <p:txBody>
          <a:bodyPr/>
          <a:lstStyle/>
          <a:p>
            <a:r>
              <a:rPr lang="en-US" altLang="en-US" sz="1800" dirty="0">
                <a:solidFill>
                  <a:schemeClr val="tx1"/>
                </a:solidFill>
                <a:ea typeface="ＭＳ Ｐゴシック" charset="-128"/>
              </a:rPr>
              <a:t>Exomes have the current potential for great scale with the better impact interpretability of coding variants, often in a region of known protein structure </a:t>
            </a:r>
          </a:p>
          <a:p>
            <a:pPr lvl="1"/>
            <a:r>
              <a:rPr lang="en-US" altLang="en-US" sz="1800" dirty="0">
                <a:solidFill>
                  <a:schemeClr val="tx1"/>
                </a:solidFill>
                <a:ea typeface="ＭＳ Ｐゴシック" charset="-128"/>
              </a:rPr>
              <a:t>Scale of EXAC, &gt;60K exomes</a:t>
            </a:r>
            <a:br>
              <a:rPr lang="en-US" altLang="en-US" sz="1800" dirty="0">
                <a:solidFill>
                  <a:schemeClr val="tx1"/>
                </a:solidFill>
                <a:ea typeface="ＭＳ Ｐゴシック" charset="-128"/>
              </a:rPr>
            </a:br>
            <a:r>
              <a:rPr lang="en-US" altLang="en-US" sz="1800" dirty="0">
                <a:solidFill>
                  <a:schemeClr val="tx1"/>
                </a:solidFill>
                <a:ea typeface="ＭＳ Ｐゴシック" charset="-128"/>
              </a:rPr>
              <a:t>[</a:t>
            </a:r>
            <a:r>
              <a:rPr lang="en-US" altLang="en-US" sz="1800" dirty="0" err="1">
                <a:solidFill>
                  <a:schemeClr val="tx1"/>
                </a:solidFill>
                <a:ea typeface="ＭＳ Ｐゴシック" charset="-128"/>
              </a:rPr>
              <a:t>Lek</a:t>
            </a:r>
            <a:r>
              <a:rPr lang="en-US" altLang="en-US" sz="1800" dirty="0">
                <a:solidFill>
                  <a:schemeClr val="tx1"/>
                </a:solidFill>
                <a:ea typeface="ＭＳ Ｐゴシック" charset="-128"/>
              </a:rPr>
              <a:t> et al. ‘16]</a:t>
            </a:r>
          </a:p>
        </p:txBody>
      </p:sp>
    </p:spTree>
    <p:extLst>
      <p:ext uri="{BB962C8B-B14F-4D97-AF65-F5344CB8AC3E}">
        <p14:creationId xmlns:p14="http://schemas.microsoft.com/office/powerpoint/2010/main" val="97901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dirty="0">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dirty="0">
                <a:solidFill>
                  <a:srgbClr val="22228B"/>
                </a:solidFill>
                <a:latin typeface="Helvetica Neue"/>
                <a:ea typeface="Helvetica Neue"/>
                <a:cs typeface="Helvetica Neue"/>
                <a:sym typeface="Helvetica Neue"/>
              </a:rPr>
              <a:t>somatic </a:t>
            </a:r>
            <a:r>
              <a:rPr lang="en" sz="2300" b="1" i="0" u="none" strike="noStrike" cap="none" dirty="0" err="1">
                <a:solidFill>
                  <a:srgbClr val="22228B"/>
                </a:solidFill>
                <a:latin typeface="Helvetica Neue"/>
                <a:ea typeface="Helvetica Neue"/>
                <a:cs typeface="Helvetica Neue"/>
                <a:sym typeface="Helvetica Neue"/>
              </a:rPr>
              <a:t>LoF</a:t>
            </a:r>
            <a:r>
              <a:rPr lang="en" sz="2300" b="1" i="0" u="none" strike="noStrike" cap="none" dirty="0">
                <a:solidFill>
                  <a:srgbClr val="22228B"/>
                </a:solidFill>
                <a:latin typeface="Helvetica Neue"/>
                <a:ea typeface="Helvetica Neue"/>
                <a:cs typeface="Helvetica Neue"/>
                <a:sym typeface="Helvetica Neue"/>
              </a:rPr>
              <a:t> variants</a:t>
            </a:r>
          </a:p>
        </p:txBody>
      </p:sp>
      <p:sp>
        <p:nvSpPr>
          <p:cNvPr id="384" name="Shape 38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dirty="0">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dirty="0">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dirty="0">
                <a:solidFill>
                  <a:schemeClr val="dk1"/>
                </a:solidFill>
                <a:latin typeface="Helvetica Neue"/>
                <a:ea typeface="Helvetica Neue"/>
                <a:cs typeface="Helvetica Neue"/>
                <a:sym typeface="Helvetica Neue"/>
              </a:rPr>
              <a:t>Enriched in deleterious </a:t>
            </a:r>
            <a:r>
              <a:rPr lang="en" sz="1400" b="0" i="1" u="none" strike="noStrike" cap="none" dirty="0" err="1">
                <a:solidFill>
                  <a:schemeClr val="dk1"/>
                </a:solidFill>
                <a:latin typeface="Helvetica Neue"/>
                <a:ea typeface="Helvetica Neue"/>
                <a:cs typeface="Helvetica Neue"/>
                <a:sym typeface="Helvetica Neue"/>
              </a:rPr>
              <a:t>LoFs</a:t>
            </a:r>
            <a:r>
              <a:rPr lang="en" sz="1400" b="0" i="1" u="none" strike="noStrike" cap="none" dirty="0">
                <a:solidFill>
                  <a:schemeClr val="dk1"/>
                </a:solidFill>
                <a:latin typeface="Helvetica Neue"/>
                <a:ea typeface="Helvetica Neue"/>
                <a:cs typeface="Helvetica Neue"/>
                <a:sym typeface="Helvetica Neue"/>
              </a:rPr>
              <a:t>.</a:t>
            </a: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dirty="0" err="1">
                <a:solidFill>
                  <a:srgbClr val="011893"/>
                </a:solidFill>
                <a:latin typeface="Helvetica Neue"/>
                <a:ea typeface="Helvetica Neue"/>
                <a:cs typeface="Helvetica Neue"/>
                <a:sym typeface="Helvetica Neue"/>
              </a:rPr>
              <a:t>LoF</a:t>
            </a:r>
            <a:r>
              <a:rPr lang="en" sz="1400" b="1" dirty="0">
                <a:solidFill>
                  <a:srgbClr val="011893"/>
                </a:solidFill>
                <a:latin typeface="Helvetica Neue"/>
                <a:ea typeface="Helvetica Neue"/>
                <a:cs typeface="Helvetica Neue"/>
                <a:sym typeface="Helvetica Neue"/>
              </a:rPr>
              <a:t> tolerant genes:</a:t>
            </a:r>
          </a:p>
          <a:p>
            <a:pPr marL="254000" lvl="0" indent="-228600" rtl="0">
              <a:spcBef>
                <a:spcPts val="0"/>
              </a:spcBef>
              <a:buClr>
                <a:schemeClr val="dk1"/>
              </a:buClr>
              <a:buSzPct val="100000"/>
              <a:buFont typeface="Arial"/>
              <a:buChar char="•"/>
            </a:pPr>
            <a:r>
              <a:rPr lang="en" sz="1400" dirty="0" err="1">
                <a:latin typeface="Helvetica Neue"/>
                <a:ea typeface="Helvetica Neue"/>
                <a:cs typeface="Helvetica Neue"/>
                <a:sym typeface="Helvetica Neue"/>
              </a:rPr>
              <a:t>LoF</a:t>
            </a:r>
            <a:r>
              <a:rPr lang="en" sz="1400" dirty="0">
                <a:latin typeface="Helvetica Neue"/>
                <a:ea typeface="Helvetica Neue"/>
                <a:cs typeface="Helvetica Neue"/>
                <a:sym typeface="Helvetica Neue"/>
              </a:rPr>
              <a:t> in the 1KG cohort.</a:t>
            </a:r>
          </a:p>
          <a:p>
            <a:pPr marL="254000" lvl="0" indent="-228600" rtl="0">
              <a:spcBef>
                <a:spcPts val="0"/>
              </a:spcBef>
              <a:buClr>
                <a:schemeClr val="dk1"/>
              </a:buClr>
              <a:buSzPct val="100000"/>
              <a:buFont typeface="Arial"/>
              <a:buChar char="•"/>
            </a:pPr>
            <a:r>
              <a:rPr lang="en" sz="1400" i="1" dirty="0">
                <a:latin typeface="Helvetica Neue"/>
                <a:ea typeface="Helvetica Neue"/>
                <a:cs typeface="Helvetica Neue"/>
                <a:sym typeface="Helvetica Neue"/>
              </a:rPr>
              <a:t>Depleted in deleterious </a:t>
            </a:r>
            <a:r>
              <a:rPr lang="en" sz="1400" i="1" dirty="0" err="1">
                <a:latin typeface="Helvetica Neue"/>
                <a:ea typeface="Helvetica Neue"/>
                <a:cs typeface="Helvetica Neue"/>
                <a:sym typeface="Helvetica Neue"/>
              </a:rPr>
              <a:t>LoFs</a:t>
            </a:r>
            <a:r>
              <a:rPr lang="en" sz="1400" i="1" dirty="0">
                <a:latin typeface="Helvetica Neue"/>
                <a:ea typeface="Helvetica Neue"/>
                <a:cs typeface="Helvetica Neue"/>
                <a:sym typeface="Helvetica Neue"/>
              </a:rPr>
              <a:t>.</a:t>
            </a:r>
          </a:p>
        </p:txBody>
      </p:sp>
      <p:pic>
        <p:nvPicPr>
          <p:cNvPr id="385" name="Shape 38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86" name="Shape 38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87" name="Shape 387"/>
          <p:cNvCxnSpPr/>
          <p:nvPr/>
        </p:nvCxnSpPr>
        <p:spPr>
          <a:xfrm>
            <a:off x="2027208" y="1535502"/>
            <a:ext cx="3865142" cy="1477898"/>
          </a:xfrm>
          <a:prstGeom prst="straightConnector1">
            <a:avLst/>
          </a:prstGeom>
          <a:noFill/>
          <a:ln w="9525" cap="flat" cmpd="sng">
            <a:solidFill>
              <a:srgbClr val="008000"/>
            </a:solidFill>
            <a:prstDash val="solid"/>
            <a:round/>
            <a:headEnd type="none" w="lg" len="lg"/>
            <a:tailEnd type="triangle" w="lg" len="lg"/>
          </a:ln>
        </p:spPr>
      </p:cxnSp>
      <p:cxnSp>
        <p:nvCxnSpPr>
          <p:cNvPr id="388" name="Shape 388"/>
          <p:cNvCxnSpPr/>
          <p:nvPr/>
        </p:nvCxnSpPr>
        <p:spPr>
          <a:xfrm>
            <a:off x="2449902" y="3191774"/>
            <a:ext cx="3405623" cy="595126"/>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629850" y="342900"/>
            <a:ext cx="3752700" cy="426900"/>
          </a:xfrm>
          <a:prstGeom prst="rect">
            <a:avLst/>
          </a:prstGeom>
          <a:noFill/>
          <a:ln>
            <a:noFill/>
          </a:ln>
        </p:spPr>
        <p:txBody>
          <a:bodyPr wrap="square" lIns="68575" tIns="34275" rIns="68575" bIns="34275" anchor="b" anchorCtr="0">
            <a:noAutofit/>
          </a:bodyPr>
          <a:lstStyle/>
          <a:p>
            <a:pPr marL="0" marR="0" lvl="0" indent="0" algn="ctr" rtl="0">
              <a:lnSpc>
                <a:spcPct val="90000"/>
              </a:lnSpc>
              <a:spcBef>
                <a:spcPts val="0"/>
              </a:spcBef>
              <a:buClr>
                <a:srgbClr val="1F3864"/>
              </a:buClr>
              <a:buSzPct val="25000"/>
              <a:buFont typeface="Helvetica Neue"/>
              <a:buNone/>
            </a:pPr>
            <a:r>
              <a:rPr lang="en" sz="2000" b="1">
                <a:solidFill>
                  <a:srgbClr val="22228B"/>
                </a:solidFill>
                <a:latin typeface="Helvetica Neue"/>
                <a:ea typeface="Helvetica Neue"/>
                <a:cs typeface="Helvetica Neue"/>
                <a:sym typeface="Helvetica Neue"/>
              </a:rPr>
              <a:t>ALoFT refines cancer mutation characterization</a:t>
            </a:r>
          </a:p>
        </p:txBody>
      </p:sp>
      <p:pic>
        <p:nvPicPr>
          <p:cNvPr id="394" name="Shape 394" descr="g69630.png"/>
          <p:cNvPicPr preferRelativeResize="0"/>
          <p:nvPr/>
        </p:nvPicPr>
        <p:blipFill>
          <a:blip r:embed="rId3">
            <a:alphaModFix/>
          </a:blip>
          <a:stretch>
            <a:fillRect/>
          </a:stretch>
        </p:blipFill>
        <p:spPr>
          <a:xfrm>
            <a:off x="4826119" y="102075"/>
            <a:ext cx="3823233" cy="4719522"/>
          </a:xfrm>
          <a:prstGeom prst="rect">
            <a:avLst/>
          </a:prstGeom>
          <a:noFill/>
          <a:ln>
            <a:noFill/>
          </a:ln>
        </p:spPr>
      </p:pic>
      <p:sp>
        <p:nvSpPr>
          <p:cNvPr id="395" name="Shape 395"/>
          <p:cNvSpPr txBox="1"/>
          <p:nvPr/>
        </p:nvSpPr>
        <p:spPr>
          <a:xfrm>
            <a:off x="1098088" y="48216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pic>
        <p:nvPicPr>
          <p:cNvPr id="396" name="Shape 396" descr="text63366.png"/>
          <p:cNvPicPr preferRelativeResize="0"/>
          <p:nvPr/>
        </p:nvPicPr>
        <p:blipFill>
          <a:blip r:embed="rId4">
            <a:alphaModFix/>
          </a:blip>
          <a:stretch>
            <a:fillRect/>
          </a:stretch>
        </p:blipFill>
        <p:spPr>
          <a:xfrm>
            <a:off x="1176124" y="924550"/>
            <a:ext cx="2844053" cy="2577328"/>
          </a:xfrm>
          <a:prstGeom prst="rect">
            <a:avLst/>
          </a:prstGeom>
          <a:noFill/>
          <a:ln>
            <a:noFill/>
          </a:ln>
        </p:spPr>
      </p:pic>
      <p:sp>
        <p:nvSpPr>
          <p:cNvPr id="397" name="Shape 397"/>
          <p:cNvSpPr txBox="1"/>
          <p:nvPr/>
        </p:nvSpPr>
        <p:spPr>
          <a:xfrm>
            <a:off x="604900" y="3136675"/>
            <a:ext cx="4312200" cy="1956300"/>
          </a:xfrm>
          <a:prstGeom prst="rect">
            <a:avLst/>
          </a:prstGeom>
          <a:noFill/>
          <a:ln>
            <a:noFill/>
          </a:ln>
        </p:spPr>
        <p:txBody>
          <a:bodyPr wrap="square" lIns="91425" tIns="91425" rIns="91425" bIns="91425" anchor="ctr" anchorCtr="0">
            <a:noAutofit/>
          </a:bodyPr>
          <a:lstStyle/>
          <a:p>
            <a:pPr lvl="0" rtl="0">
              <a:lnSpc>
                <a:spcPct val="90000"/>
              </a:lnSpc>
              <a:spcBef>
                <a:spcPts val="800"/>
              </a:spcBef>
              <a:buNone/>
            </a:pPr>
            <a:r>
              <a:rPr lang="en" i="1">
                <a:solidFill>
                  <a:schemeClr val="dk1"/>
                </a:solidFill>
                <a:latin typeface="Helvetica Neue"/>
                <a:ea typeface="Helvetica Neue"/>
                <a:cs typeface="Helvetica Neue"/>
                <a:sym typeface="Helvetica Neue"/>
              </a:rPr>
              <a:t>Vogelstein et al. '13:</a:t>
            </a:r>
            <a:r>
              <a:rPr lang="en">
                <a:solidFill>
                  <a:schemeClr val="dk1"/>
                </a:solidFill>
                <a:latin typeface="Helvetica Neue"/>
                <a:ea typeface="Helvetica Neue"/>
                <a:cs typeface="Helvetica Neue"/>
                <a:sym typeface="Helvetica Neue"/>
              </a:rPr>
              <a:t> if &gt;20% of mutations in gene inactivating →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38004"/>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Leveraging Protein Structure and Dynamics </a:t>
            </a:r>
            <a:r>
              <a:rPr lang="en-US" sz="1800" dirty="0" smtClean="0">
                <a:solidFill>
                  <a:schemeClr val="tx1">
                    <a:lumMod val="65000"/>
                    <a:lumOff val="35000"/>
                  </a:schemeClr>
                </a:solidFill>
                <a:latin typeface="Helvetica Neue"/>
                <a:ea typeface="Helvetica Neue"/>
                <a:cs typeface="Helvetica Neue"/>
                <a:sym typeface="Helvetica Neue"/>
              </a:rPr>
              <a:t/>
            </a:r>
            <a:br>
              <a:rPr lang="en-US" sz="1800" dirty="0" smtClean="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for </a:t>
            </a:r>
            <a:r>
              <a:rPr lang="en" sz="1800" dirty="0">
                <a:solidFill>
                  <a:schemeClr val="tx1">
                    <a:lumMod val="65000"/>
                    <a:lumOff val="35000"/>
                  </a:schemeClr>
                </a:solidFill>
                <a:latin typeface="Helvetica Neue"/>
                <a:ea typeface="Helvetica Neue"/>
                <a:cs typeface="Helvetica Neue"/>
                <a:sym typeface="Helvetica Neue"/>
              </a:rPr>
              <a:t>Variant Interpretation in Coding Regions</a:t>
            </a: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2" name="Text Placeholder 1"/>
          <p:cNvSpPr>
            <a:spLocks noGrp="1"/>
          </p:cNvSpPr>
          <p:nvPr>
            <p:ph type="body" idx="1"/>
          </p:nvPr>
        </p:nvSpPr>
        <p:spPr>
          <a:xfrm>
            <a:off x="600924" y="1024597"/>
            <a:ext cx="7942152" cy="4052700"/>
          </a:xfrm>
        </p:spPr>
        <p:txBody>
          <a:bodyPr/>
          <a:lstStyle/>
          <a:p>
            <a:r>
              <a:rPr lang="en-US" sz="2400" dirty="0" smtClean="0">
                <a:solidFill>
                  <a:schemeClr val="tx1">
                    <a:lumMod val="65000"/>
                    <a:lumOff val="35000"/>
                  </a:schemeClr>
                </a:solidFill>
              </a:rPr>
              <a:t> Background on rare </a:t>
            </a:r>
            <a:r>
              <a:rPr lang="en-US" sz="2400" dirty="0">
                <a:solidFill>
                  <a:schemeClr val="tx1">
                    <a:lumMod val="65000"/>
                    <a:lumOff val="35000"/>
                  </a:schemeClr>
                </a:solidFill>
              </a:rPr>
              <a:t>&amp; </a:t>
            </a:r>
            <a:r>
              <a:rPr lang="en-US" sz="2400" dirty="0" smtClean="0">
                <a:solidFill>
                  <a:schemeClr val="tx1">
                    <a:lumMod val="65000"/>
                    <a:lumOff val="35000"/>
                  </a:schemeClr>
                </a:solidFill>
              </a:rPr>
              <a:t>common variants</a:t>
            </a:r>
            <a:endParaRPr lang="en-US" sz="2400" dirty="0">
              <a:solidFill>
                <a:schemeClr val="tx1">
                  <a:lumMod val="65000"/>
                  <a:lumOff val="35000"/>
                </a:schemeClr>
              </a:solidFill>
            </a:endParaRPr>
          </a:p>
          <a:p>
            <a:r>
              <a:rPr lang="en-US" sz="2400" dirty="0" smtClean="0">
                <a:solidFill>
                  <a:schemeClr val="tx1">
                    <a:lumMod val="65000"/>
                    <a:lumOff val="35000"/>
                  </a:schemeClr>
                </a:solidFill>
              </a:rPr>
              <a:t> Identifying </a:t>
            </a:r>
            <a:r>
              <a:rPr lang="en-US" sz="2400" dirty="0">
                <a:solidFill>
                  <a:schemeClr val="tx1">
                    <a:lumMod val="65000"/>
                    <a:lumOff val="35000"/>
                  </a:schemeClr>
                </a:solidFill>
              </a:rPr>
              <a:t>cryptic allosteric sites </a:t>
            </a:r>
            <a:r>
              <a:rPr lang="en-US" sz="2400" dirty="0" smtClean="0">
                <a:solidFill>
                  <a:schemeClr val="tx1">
                    <a:lumMod val="65000"/>
                    <a:lumOff val="35000"/>
                  </a:schemeClr>
                </a:solidFill>
              </a:rPr>
              <a:t>with </a:t>
            </a:r>
            <a:r>
              <a:rPr lang="en-US" sz="2400" b="1" dirty="0" smtClean="0">
                <a:solidFill>
                  <a:srgbClr val="FF0000"/>
                </a:solidFill>
              </a:rPr>
              <a:t>STRESS </a:t>
            </a:r>
            <a:endParaRPr lang="en-US" sz="2400" b="1" dirty="0">
              <a:solidFill>
                <a:srgbClr val="FF0000"/>
              </a:solidFill>
            </a:endParaRPr>
          </a:p>
          <a:p>
            <a:pPr lvl="1"/>
            <a:r>
              <a:rPr lang="en-US" sz="2000" dirty="0" smtClean="0">
                <a:solidFill>
                  <a:schemeClr val="tx1">
                    <a:lumMod val="65000"/>
                    <a:lumOff val="35000"/>
                  </a:schemeClr>
                </a:solidFill>
              </a:rPr>
              <a:t> On </a:t>
            </a:r>
            <a:r>
              <a:rPr lang="en-US" sz="2000" dirty="0">
                <a:solidFill>
                  <a:schemeClr val="tx1">
                    <a:lumMod val="65000"/>
                    <a:lumOff val="35000"/>
                  </a:schemeClr>
                </a:solidFill>
              </a:rPr>
              <a:t>surface &amp; in interior bottlenecks </a:t>
            </a:r>
          </a:p>
          <a:p>
            <a:r>
              <a:rPr lang="en-US" sz="2400" dirty="0" smtClean="0">
                <a:solidFill>
                  <a:schemeClr val="tx1">
                    <a:lumMod val="65000"/>
                    <a:lumOff val="35000"/>
                  </a:schemeClr>
                </a:solidFill>
              </a:rPr>
              <a:t> </a:t>
            </a:r>
            <a:r>
              <a:rPr lang="en-US" sz="2400" b="1" dirty="0" smtClean="0">
                <a:solidFill>
                  <a:srgbClr val="FF0000"/>
                </a:solidFill>
              </a:rPr>
              <a:t>Frustration</a:t>
            </a:r>
            <a:r>
              <a:rPr lang="en-US" sz="2400" dirty="0" smtClean="0">
                <a:solidFill>
                  <a:schemeClr val="tx1">
                    <a:lumMod val="65000"/>
                    <a:lumOff val="35000"/>
                  </a:schemeClr>
                </a:solidFill>
              </a:rPr>
              <a:t> </a:t>
            </a:r>
            <a:r>
              <a:rPr lang="en-US" sz="2400" dirty="0">
                <a:solidFill>
                  <a:schemeClr val="tx1">
                    <a:lumMod val="65000"/>
                    <a:lumOff val="35000"/>
                  </a:schemeClr>
                </a:solidFill>
              </a:rPr>
              <a:t>as a localized metric of SNV </a:t>
            </a:r>
            <a:r>
              <a:rPr lang="en-US" sz="2400" dirty="0" smtClean="0">
                <a:solidFill>
                  <a:schemeClr val="tx1">
                    <a:lumMod val="65000"/>
                    <a:lumOff val="35000"/>
                  </a:schemeClr>
                </a:solidFill>
              </a:rPr>
              <a:t>impact</a:t>
            </a:r>
          </a:p>
          <a:p>
            <a:pPr lvl="1"/>
            <a:r>
              <a:rPr lang="en-US" sz="2000" dirty="0" smtClean="0">
                <a:solidFill>
                  <a:schemeClr val="tx1">
                    <a:lumMod val="65000"/>
                    <a:lumOff val="35000"/>
                  </a:schemeClr>
                </a:solidFill>
              </a:rPr>
              <a:t> Differential </a:t>
            </a:r>
            <a:r>
              <a:rPr lang="en-US" sz="2000" dirty="0">
                <a:solidFill>
                  <a:schemeClr val="tx1">
                    <a:lumMod val="65000"/>
                    <a:lumOff val="35000"/>
                  </a:schemeClr>
                </a:solidFill>
              </a:rPr>
              <a:t>profiles for oncogenes v. TSGs</a:t>
            </a:r>
          </a:p>
          <a:p>
            <a:r>
              <a:rPr lang="en-US" sz="2400" dirty="0" smtClean="0">
                <a:solidFill>
                  <a:schemeClr val="tx1">
                    <a:lumMod val="65000"/>
                    <a:lumOff val="35000"/>
                  </a:schemeClr>
                </a:solidFill>
              </a:rPr>
              <a:t> </a:t>
            </a:r>
            <a:r>
              <a:rPr lang="en-US" sz="2400" b="1" dirty="0" err="1" smtClean="0">
                <a:solidFill>
                  <a:srgbClr val="FF0000"/>
                </a:solidFill>
              </a:rPr>
              <a:t>ALoFT</a:t>
            </a:r>
            <a:r>
              <a:rPr lang="en-US" sz="2400" dirty="0">
                <a:solidFill>
                  <a:schemeClr val="tx1">
                    <a:lumMod val="65000"/>
                    <a:lumOff val="35000"/>
                  </a:schemeClr>
                </a:solidFill>
              </a:rPr>
              <a:t>: Annotation of Loss-of-Function </a:t>
            </a:r>
            <a:r>
              <a:rPr lang="en-US" sz="2400" dirty="0" smtClean="0">
                <a:solidFill>
                  <a:schemeClr val="tx1">
                    <a:lumMod val="65000"/>
                    <a:lumOff val="35000"/>
                  </a:schemeClr>
                </a:solidFill>
              </a:rPr>
              <a:t>Transcripts</a:t>
            </a:r>
            <a:r>
              <a:rPr lang="en-US" sz="2400" dirty="0">
                <a:solidFill>
                  <a:schemeClr val="tx1">
                    <a:lumMod val="65000"/>
                    <a:lumOff val="35000"/>
                  </a:schemeClr>
                </a:solidFill>
              </a:rPr>
              <a:t/>
            </a:r>
            <a:br>
              <a:rPr lang="en-US" sz="2400" dirty="0">
                <a:solidFill>
                  <a:schemeClr val="tx1">
                    <a:lumMod val="65000"/>
                    <a:lumOff val="35000"/>
                  </a:schemeClr>
                </a:solidFill>
              </a:rPr>
            </a:b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515052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38004"/>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Leveraging Protein Structure and Dynamics </a:t>
            </a:r>
            <a:r>
              <a:rPr lang="en-US" sz="1800" dirty="0" smtClean="0">
                <a:solidFill>
                  <a:srgbClr val="FFFFFF"/>
                </a:solidFill>
                <a:latin typeface="Helvetica Neue"/>
                <a:ea typeface="Helvetica Neue"/>
                <a:cs typeface="Helvetica Neue"/>
                <a:sym typeface="Helvetica Neue"/>
              </a:rPr>
              <a:t/>
            </a:r>
            <a:br>
              <a:rPr lang="en-US" sz="1800" dirty="0" smtClean="0">
                <a:solidFill>
                  <a:srgbClr val="FFFFFF"/>
                </a:solidFill>
                <a:latin typeface="Helvetica Neue"/>
                <a:ea typeface="Helvetica Neue"/>
                <a:cs typeface="Helvetica Neue"/>
                <a:sym typeface="Helvetica Neue"/>
              </a:rPr>
            </a:br>
            <a:r>
              <a:rPr lang="en" sz="1800" dirty="0" smtClean="0">
                <a:solidFill>
                  <a:srgbClr val="FFFFFF"/>
                </a:solidFill>
                <a:latin typeface="Helvetica Neue"/>
                <a:ea typeface="Helvetica Neue"/>
                <a:cs typeface="Helvetica Neue"/>
                <a:sym typeface="Helvetica Neue"/>
              </a:rPr>
              <a:t>for </a:t>
            </a:r>
            <a:r>
              <a:rPr lang="en" sz="1800" dirty="0">
                <a:solidFill>
                  <a:srgbClr val="FFFFFF"/>
                </a:solidFill>
                <a:latin typeface="Helvetica Neue"/>
                <a:ea typeface="Helvetica Neue"/>
                <a:cs typeface="Helvetica Neue"/>
                <a:sym typeface="Helvetica Neue"/>
              </a:rPr>
              <a:t>Variant Interpretation in Coding Regions</a:t>
            </a: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 name="Text Placeholder 1"/>
          <p:cNvSpPr>
            <a:spLocks noGrp="1"/>
          </p:cNvSpPr>
          <p:nvPr>
            <p:ph type="body" idx="1"/>
          </p:nvPr>
        </p:nvSpPr>
        <p:spPr>
          <a:xfrm>
            <a:off x="600924" y="1024597"/>
            <a:ext cx="7942152" cy="4052700"/>
          </a:xfrm>
        </p:spPr>
        <p:txBody>
          <a:bodyPr/>
          <a:lstStyle/>
          <a:p>
            <a:r>
              <a:rPr lang="en-US" sz="2400" dirty="0" smtClean="0"/>
              <a:t> Background on rare </a:t>
            </a:r>
            <a:r>
              <a:rPr lang="en-US" sz="2400" dirty="0"/>
              <a:t>&amp; </a:t>
            </a:r>
            <a:r>
              <a:rPr lang="en-US" sz="2400" dirty="0" smtClean="0"/>
              <a:t>common variants</a:t>
            </a:r>
            <a:endParaRPr lang="en-US" sz="2400" dirty="0"/>
          </a:p>
          <a:p>
            <a:r>
              <a:rPr lang="en-US" sz="2400" dirty="0" smtClean="0"/>
              <a:t> Identifying </a:t>
            </a:r>
            <a:r>
              <a:rPr lang="en-US" sz="2400" dirty="0"/>
              <a:t>cryptic allosteric sites </a:t>
            </a:r>
            <a:r>
              <a:rPr lang="en-US" sz="2400" dirty="0" smtClean="0"/>
              <a:t>with </a:t>
            </a:r>
            <a:r>
              <a:rPr lang="en-US" sz="2400" b="1" dirty="0" smtClean="0"/>
              <a:t>STRESS </a:t>
            </a:r>
            <a:endParaRPr lang="en-US" sz="2400" b="1" dirty="0"/>
          </a:p>
          <a:p>
            <a:pPr lvl="1"/>
            <a:r>
              <a:rPr lang="en-US" sz="2000" dirty="0" smtClean="0"/>
              <a:t> On </a:t>
            </a:r>
            <a:r>
              <a:rPr lang="en-US" sz="2000" dirty="0"/>
              <a:t>surface &amp; in interior bottlenecks </a:t>
            </a:r>
          </a:p>
          <a:p>
            <a:r>
              <a:rPr lang="en-US" sz="2400" dirty="0" smtClean="0"/>
              <a:t> </a:t>
            </a:r>
            <a:r>
              <a:rPr lang="en-US" sz="2400" b="1" dirty="0" smtClean="0"/>
              <a:t>Frustration</a:t>
            </a:r>
            <a:r>
              <a:rPr lang="en-US" sz="2400" dirty="0" smtClean="0"/>
              <a:t> </a:t>
            </a:r>
            <a:r>
              <a:rPr lang="en-US" sz="2400" dirty="0"/>
              <a:t>as a localized metric of SNV </a:t>
            </a:r>
            <a:r>
              <a:rPr lang="en-US" sz="2400" dirty="0" smtClean="0"/>
              <a:t>impact</a:t>
            </a:r>
          </a:p>
          <a:p>
            <a:pPr lvl="1"/>
            <a:r>
              <a:rPr lang="en-US" sz="2000" dirty="0" smtClean="0"/>
              <a:t> Differential </a:t>
            </a:r>
            <a:r>
              <a:rPr lang="en-US" sz="2000" dirty="0"/>
              <a:t>profiles for oncogenes v. TSGs</a:t>
            </a:r>
          </a:p>
          <a:p>
            <a:r>
              <a:rPr lang="en-US" sz="2400" dirty="0" smtClean="0"/>
              <a:t> </a:t>
            </a:r>
            <a:r>
              <a:rPr lang="en-US" sz="2400" b="1" dirty="0" err="1" smtClean="0"/>
              <a:t>ALoFT</a:t>
            </a:r>
            <a:r>
              <a:rPr lang="en-US" sz="2400" dirty="0"/>
              <a:t>: Annotation of Loss-of-Function </a:t>
            </a:r>
            <a:r>
              <a:rPr lang="en-US" sz="2400" dirty="0" smtClean="0"/>
              <a:t>Transcripts</a:t>
            </a:r>
            <a:r>
              <a:rPr lang="en-US" sz="2400" dirty="0"/>
              <a:t/>
            </a:r>
            <a:br>
              <a:rPr lang="en-US" sz="2400" dirty="0"/>
            </a:br>
            <a:endParaRPr lang="en-US" sz="2400" dirty="0"/>
          </a:p>
          <a:p>
            <a:endParaRPr lang="en-US" sz="2400" dirty="0"/>
          </a:p>
        </p:txBody>
      </p:sp>
    </p:spTree>
    <p:extLst>
      <p:ext uri="{BB962C8B-B14F-4D97-AF65-F5344CB8AC3E}">
        <p14:creationId xmlns:p14="http://schemas.microsoft.com/office/powerpoint/2010/main" val="1700247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9000"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15" y="-123170"/>
            <a:ext cx="8665111" cy="5415695"/>
          </a:xfrm>
          <a:prstGeom prst="rect">
            <a:avLst/>
          </a:prstGeom>
        </p:spPr>
      </p:pic>
      <p:sp>
        <p:nvSpPr>
          <p:cNvPr id="1879" name="Shape 1879"/>
          <p:cNvSpPr/>
          <p:nvPr/>
        </p:nvSpPr>
        <p:spPr>
          <a:xfrm>
            <a:off x="5922832" y="3661939"/>
            <a:ext cx="4350671"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dirty="0" err="1" smtClean="0">
                <a:solidFill>
                  <a:schemeClr val="bg1"/>
                </a:solidFill>
              </a:rPr>
              <a:t>github.com</a:t>
            </a:r>
            <a:r>
              <a:rPr lang="en" sz="1200" dirty="0" smtClean="0">
                <a:solidFill>
                  <a:schemeClr val="bg1"/>
                </a:solidFill>
              </a:rPr>
              <a:t>/</a:t>
            </a:r>
            <a:r>
              <a:rPr lang="en" sz="1200" dirty="0" err="1" smtClean="0">
                <a:solidFill>
                  <a:schemeClr val="bg1"/>
                </a:solidFill>
              </a:rPr>
              <a:t>gersteinlab</a:t>
            </a:r>
            <a:r>
              <a:rPr lang="en" sz="1200" dirty="0" smtClean="0">
                <a:solidFill>
                  <a:schemeClr val="bg1"/>
                </a:solidFill>
              </a:rPr>
              <a:t>/</a:t>
            </a:r>
            <a:r>
              <a:rPr lang="en" sz="1800" b="1" dirty="0" smtClean="0">
                <a:solidFill>
                  <a:srgbClr val="FF0000"/>
                </a:solidFill>
              </a:rPr>
              <a:t>Frustration</a:t>
            </a:r>
            <a:endParaRPr lang="en" sz="1800" b="1" dirty="0">
              <a:solidFill>
                <a:srgbClr val="FF0000"/>
              </a:solidFill>
            </a:endParaRPr>
          </a:p>
          <a:p>
            <a:pPr lvl="0" rtl="0">
              <a:spcBef>
                <a:spcPts val="0"/>
              </a:spcBef>
              <a:buClr>
                <a:schemeClr val="dk1"/>
              </a:buClr>
              <a:buSzPct val="25000"/>
              <a:buFont typeface="Arial"/>
              <a:buNone/>
            </a:pPr>
            <a:r>
              <a:rPr lang="en" sz="1200" dirty="0">
                <a:solidFill>
                  <a:schemeClr val="bg1"/>
                </a:solidFill>
              </a:rPr>
              <a:t>S </a:t>
            </a:r>
            <a:r>
              <a:rPr lang="en" sz="1800" b="1" dirty="0">
                <a:solidFill>
                  <a:srgbClr val="0070C0"/>
                </a:solidFill>
              </a:rPr>
              <a:t>Kumar</a:t>
            </a:r>
            <a:r>
              <a:rPr lang="en" sz="1200" dirty="0">
                <a:solidFill>
                  <a:schemeClr val="bg1"/>
                </a:solidFill>
              </a:rPr>
              <a:t>, D </a:t>
            </a:r>
            <a:r>
              <a:rPr lang="en" sz="1200" dirty="0" smtClean="0">
                <a:solidFill>
                  <a:schemeClr val="bg1"/>
                </a:solidFill>
              </a:rPr>
              <a:t>Clarke</a:t>
            </a:r>
            <a:endParaRPr lang="en" sz="1200" b="0" i="0" u="none" strike="noStrike" cap="none" dirty="0" smtClean="0">
              <a:solidFill>
                <a:schemeClr val="dk1"/>
              </a:solidFill>
              <a:latin typeface="Arial"/>
              <a:ea typeface="Arial"/>
              <a:cs typeface="Arial"/>
              <a:sym typeface="Arial"/>
            </a:endParaRPr>
          </a:p>
          <a:p>
            <a:pPr marL="0" marR="0" lvl="0" indent="0" rtl="0">
              <a:spcBef>
                <a:spcPts val="0"/>
              </a:spcBef>
              <a:spcAft>
                <a:spcPts val="0"/>
              </a:spcAft>
              <a:buNone/>
            </a:pPr>
            <a:endParaRPr sz="1200" b="0" i="0" u="none" strike="noStrike" cap="none" dirty="0">
              <a:solidFill>
                <a:schemeClr val="dk1"/>
              </a:solidFill>
              <a:latin typeface="Arial"/>
              <a:ea typeface="Arial"/>
              <a:cs typeface="Arial"/>
              <a:sym typeface="Arial"/>
            </a:endParaRPr>
          </a:p>
          <a:p>
            <a:pPr lvl="0">
              <a:buClr>
                <a:srgbClr val="000000"/>
              </a:buClr>
            </a:pPr>
            <a:endParaRPr lang="en-US" sz="1200" dirty="0"/>
          </a:p>
          <a:p>
            <a:pPr lvl="0"/>
            <a:endParaRPr lang="en-US" sz="1050" dirty="0"/>
          </a:p>
          <a:p>
            <a:pPr>
              <a:buSzPct val="25000"/>
            </a:pPr>
            <a:endParaRPr lang="en-US" sz="1200" dirty="0">
              <a:solidFill>
                <a:schemeClr val="dk1"/>
              </a:solidFill>
            </a:endParaRPr>
          </a:p>
          <a:p>
            <a:pPr marL="0" marR="0" lvl="0" indent="0" rtl="0">
              <a:spcBef>
                <a:spcPts val="0"/>
              </a:spcBef>
              <a:spcAft>
                <a:spcPts val="0"/>
              </a:spcAft>
              <a:buSzPct val="25000"/>
              <a:buNone/>
            </a:pPr>
            <a:endParaRPr lang="en" sz="1200" b="0" i="0" u="none" strike="noStrike" cap="none" dirty="0">
              <a:solidFill>
                <a:schemeClr val="dk1"/>
              </a:solidFill>
              <a:latin typeface="Arial"/>
              <a:ea typeface="Arial"/>
              <a:cs typeface="Arial"/>
              <a:sym typeface="Arial"/>
            </a:endParaRPr>
          </a:p>
        </p:txBody>
      </p:sp>
      <p:sp>
        <p:nvSpPr>
          <p:cNvPr id="1880" name="Shape 1880"/>
          <p:cNvSpPr/>
          <p:nvPr/>
        </p:nvSpPr>
        <p:spPr>
          <a:xfrm>
            <a:off x="4888871" y="-419159"/>
            <a:ext cx="4278099" cy="2456591"/>
          </a:xfrm>
          <a:prstGeom prst="rect">
            <a:avLst/>
          </a:prstGeom>
          <a:noFill/>
          <a:ln>
            <a:noFill/>
          </a:ln>
        </p:spPr>
        <p:txBody>
          <a:bodyPr wrap="square" lIns="68575" tIns="34275" rIns="68575" bIns="34275" anchor="t" anchorCtr="0">
            <a:noAutofit/>
          </a:bodyPr>
          <a:lstStyle/>
          <a:p>
            <a:pPr lvl="0" rtl="0">
              <a:spcBef>
                <a:spcPts val="0"/>
              </a:spcBef>
              <a:buClr>
                <a:schemeClr val="dk1"/>
              </a:buClr>
              <a:buFont typeface="Arial"/>
              <a:buNone/>
            </a:pPr>
            <a:endParaRPr sz="1800" b="1" dirty="0" smtClean="0">
              <a:solidFill>
                <a:srgbClr val="FF0000"/>
              </a:solidFill>
            </a:endParaRPr>
          </a:p>
          <a:p>
            <a:pPr lvl="0" rtl="0">
              <a:spcBef>
                <a:spcPts val="0"/>
              </a:spcBef>
              <a:buClr>
                <a:schemeClr val="dk1"/>
              </a:buClr>
              <a:buSzPct val="25000"/>
              <a:buFont typeface="Arial"/>
              <a:buNone/>
            </a:pPr>
            <a:endParaRPr lang="en-US" sz="1800" b="1" dirty="0" smtClean="0">
              <a:solidFill>
                <a:srgbClr val="FF0000"/>
              </a:solidFill>
            </a:endParaRPr>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Font typeface="Arial"/>
              <a:buNone/>
            </a:pPr>
            <a:endParaRPr lang="en" sz="2400" b="1" dirty="0">
              <a:solidFill>
                <a:srgbClr val="1155CC"/>
              </a:solidFill>
            </a:endParaRPr>
          </a:p>
          <a:p>
            <a:pPr lvl="0" rtl="0">
              <a:spcBef>
                <a:spcPts val="0"/>
              </a:spcBef>
              <a:buClr>
                <a:schemeClr val="dk1"/>
              </a:buClr>
              <a:buFont typeface="Arial"/>
              <a:buNone/>
            </a:pPr>
            <a:endParaRPr sz="1200" b="1" dirty="0"/>
          </a:p>
        </p:txBody>
      </p:sp>
      <p:sp>
        <p:nvSpPr>
          <p:cNvPr id="2" name="TextBox 1"/>
          <p:cNvSpPr txBox="1"/>
          <p:nvPr/>
        </p:nvSpPr>
        <p:spPr>
          <a:xfrm rot="16200000">
            <a:off x="-2012541" y="2293599"/>
            <a:ext cx="4830168" cy="615553"/>
          </a:xfrm>
          <a:prstGeom prst="rect">
            <a:avLst/>
          </a:prstGeom>
          <a:noFill/>
        </p:spPr>
        <p:txBody>
          <a:bodyPr wrap="none" rtlCol="0">
            <a:spAutoFit/>
          </a:bodyPr>
          <a:lstStyle/>
          <a:p>
            <a:pPr lvl="0">
              <a:buSzPct val="61111"/>
            </a:pPr>
            <a:r>
              <a:rPr lang="en" sz="2200" b="1" dirty="0" smtClean="0">
                <a:solidFill>
                  <a:schemeClr val="tx1">
                    <a:lumMod val="95000"/>
                    <a:lumOff val="5000"/>
                  </a:schemeClr>
                </a:solidFill>
              </a:rPr>
              <a:t>Ack</a:t>
            </a:r>
            <a:r>
              <a:rPr lang="en" sz="1200" dirty="0" smtClean="0">
                <a:solidFill>
                  <a:schemeClr val="dk1"/>
                </a:solidFill>
              </a:rPr>
              <a:t>nowledgments</a:t>
            </a:r>
            <a:r>
              <a:rPr lang="en-US" sz="1200" dirty="0">
                <a:solidFill>
                  <a:schemeClr val="dk1"/>
                </a:solidFill>
              </a:rPr>
              <a:t>!</a:t>
            </a:r>
            <a:r>
              <a:rPr lang="en-US" sz="1200" dirty="0" smtClean="0">
                <a:solidFill>
                  <a:schemeClr val="dk1"/>
                </a:solidFill>
              </a:rPr>
              <a:t>    </a:t>
            </a:r>
            <a:r>
              <a:rPr lang="en" sz="1200" dirty="0" smtClean="0">
                <a:solidFill>
                  <a:schemeClr val="dk1"/>
                </a:solidFill>
              </a:rPr>
              <a:t>Also</a:t>
            </a:r>
            <a:r>
              <a:rPr lang="en" sz="1200" dirty="0">
                <a:solidFill>
                  <a:schemeClr val="dk1"/>
                </a:solidFill>
              </a:rPr>
              <a:t>, </a:t>
            </a:r>
            <a:r>
              <a:rPr lang="en" sz="1200" dirty="0" smtClean="0">
                <a:solidFill>
                  <a:schemeClr val="dk1"/>
                </a:solidFill>
              </a:rPr>
              <a:t>Hiring</a:t>
            </a:r>
            <a:r>
              <a:rPr lang="en-US" sz="1200" dirty="0"/>
              <a:t>:</a:t>
            </a:r>
            <a:r>
              <a:rPr lang="en" sz="1200" dirty="0" smtClean="0"/>
              <a:t> </a:t>
            </a:r>
            <a:r>
              <a:rPr lang="en" sz="1200" dirty="0"/>
              <a:t>See</a:t>
            </a:r>
            <a:r>
              <a:rPr lang="en" sz="1800" b="1" dirty="0">
                <a:solidFill>
                  <a:schemeClr val="tx1">
                    <a:lumMod val="95000"/>
                    <a:lumOff val="5000"/>
                  </a:schemeClr>
                </a:solidFill>
              </a:rPr>
              <a:t> </a:t>
            </a:r>
            <a:r>
              <a:rPr lang="en" sz="2200" b="1" dirty="0" err="1">
                <a:solidFill>
                  <a:schemeClr val="tx1">
                    <a:lumMod val="95000"/>
                    <a:lumOff val="5000"/>
                  </a:schemeClr>
                </a:solidFill>
              </a:rPr>
              <a:t>Jobs</a:t>
            </a:r>
            <a:r>
              <a:rPr lang="en" sz="1200" dirty="0" err="1"/>
              <a:t>.gersteinlab.org</a:t>
            </a:r>
            <a:endParaRPr lang="en" sz="1200" dirty="0"/>
          </a:p>
          <a:p>
            <a:endParaRPr lang="en-US" sz="1200" dirty="0"/>
          </a:p>
        </p:txBody>
      </p:sp>
      <p:sp>
        <p:nvSpPr>
          <p:cNvPr id="7" name="Shape 1879"/>
          <p:cNvSpPr/>
          <p:nvPr/>
        </p:nvSpPr>
        <p:spPr>
          <a:xfrm>
            <a:off x="6907795" y="25897"/>
            <a:ext cx="2905849" cy="4923300"/>
          </a:xfrm>
          <a:prstGeom prst="rect">
            <a:avLst/>
          </a:prstGeom>
          <a:noFill/>
          <a:ln>
            <a:noFill/>
          </a:ln>
        </p:spPr>
        <p:txBody>
          <a:bodyPr wrap="square" lIns="68575" tIns="34275" rIns="68575" bIns="34275" anchor="t" anchorCtr="0">
            <a:noAutofit/>
          </a:bodyPr>
          <a:lstStyle/>
          <a:p>
            <a:pPr lvl="0">
              <a:buSzPct val="25000"/>
            </a:pPr>
            <a:r>
              <a:rPr lang="en-US" sz="1800" b="1" dirty="0" err="1" smtClean="0">
                <a:solidFill>
                  <a:srgbClr val="FF0000"/>
                </a:solidFill>
              </a:rPr>
              <a:t>STRESS</a:t>
            </a:r>
            <a:r>
              <a:rPr lang="en-US" sz="1200" dirty="0" err="1" smtClean="0">
                <a:solidFill>
                  <a:schemeClr val="dk1"/>
                </a:solidFill>
              </a:rPr>
              <a:t>.molmovdb.org</a:t>
            </a:r>
            <a:endParaRPr lang="en-US" sz="1200" dirty="0">
              <a:solidFill>
                <a:schemeClr val="dk1"/>
              </a:solidFill>
            </a:endParaRPr>
          </a:p>
          <a:p>
            <a:pPr lvl="0">
              <a:buSzPct val="25000"/>
            </a:pPr>
            <a:r>
              <a:rPr lang="en-US" sz="1200" dirty="0">
                <a:solidFill>
                  <a:schemeClr val="dk1"/>
                </a:solidFill>
              </a:rPr>
              <a:t> </a:t>
            </a:r>
            <a:r>
              <a:rPr lang="en-US" sz="1200" dirty="0" smtClean="0">
                <a:solidFill>
                  <a:schemeClr val="dk1"/>
                </a:solidFill>
              </a:rPr>
              <a:t>     D </a:t>
            </a:r>
            <a:r>
              <a:rPr lang="en-US" sz="1800" b="1" dirty="0">
                <a:solidFill>
                  <a:srgbClr val="1155CC"/>
                </a:solidFill>
              </a:rPr>
              <a:t>Clarke</a:t>
            </a:r>
            <a:r>
              <a:rPr lang="en-US" sz="1200" dirty="0">
                <a:solidFill>
                  <a:schemeClr val="dk1"/>
                </a:solidFill>
              </a:rPr>
              <a:t>, A </a:t>
            </a:r>
            <a:r>
              <a:rPr lang="en-US" sz="1800" b="1" dirty="0" err="1">
                <a:solidFill>
                  <a:srgbClr val="1155CC"/>
                </a:solidFill>
              </a:rPr>
              <a:t>Sethi</a:t>
            </a:r>
            <a:r>
              <a:rPr lang="en-US" sz="1200" dirty="0">
                <a:solidFill>
                  <a:schemeClr val="dk1"/>
                </a:solidFill>
              </a:rPr>
              <a:t>, </a:t>
            </a:r>
            <a:br>
              <a:rPr lang="en-US" sz="1200" dirty="0">
                <a:solidFill>
                  <a:schemeClr val="dk1"/>
                </a:solidFill>
              </a:rPr>
            </a:br>
            <a:r>
              <a:rPr lang="en-US" sz="1200" dirty="0" smtClean="0">
                <a:solidFill>
                  <a:schemeClr val="dk1"/>
                </a:solidFill>
              </a:rPr>
              <a:t>                 S </a:t>
            </a:r>
            <a:r>
              <a:rPr lang="en-US" sz="1200" dirty="0">
                <a:solidFill>
                  <a:schemeClr val="dk1"/>
                </a:solidFill>
              </a:rPr>
              <a:t>Li, S Kumar, </a:t>
            </a:r>
            <a:br>
              <a:rPr lang="en-US" sz="1200" dirty="0">
                <a:solidFill>
                  <a:schemeClr val="dk1"/>
                </a:solidFill>
              </a:rPr>
            </a:br>
            <a:r>
              <a:rPr lang="en-US" sz="1200" dirty="0" smtClean="0">
                <a:solidFill>
                  <a:schemeClr val="dk1"/>
                </a:solidFill>
              </a:rPr>
              <a:t>                    R </a:t>
            </a:r>
            <a:r>
              <a:rPr lang="en-US" sz="1200" dirty="0">
                <a:solidFill>
                  <a:schemeClr val="dk1"/>
                </a:solidFill>
              </a:rPr>
              <a:t>Chang, J Chen</a:t>
            </a:r>
          </a:p>
          <a:p>
            <a:pPr marL="0" marR="0" lvl="0" indent="0" algn="l" rtl="0">
              <a:lnSpc>
                <a:spcPct val="100000"/>
              </a:lnSpc>
              <a:spcBef>
                <a:spcPts val="0"/>
              </a:spcBef>
              <a:spcAft>
                <a:spcPts val="0"/>
              </a:spcAft>
              <a:buSzPct val="25000"/>
              <a:buNone/>
            </a:pPr>
            <a:endParaRPr lang="en" sz="1200" b="0" i="0" u="none" strike="noStrike" cap="none" dirty="0" smtClean="0">
              <a:solidFill>
                <a:schemeClr val="dk1"/>
              </a:solidFill>
              <a:latin typeface="Arial"/>
              <a:ea typeface="Arial"/>
              <a:cs typeface="Arial"/>
              <a:sym typeface="Arial"/>
            </a:endParaRPr>
          </a:p>
          <a:p>
            <a:pPr marL="0" marR="0" lvl="0" indent="0" rtl="0">
              <a:spcBef>
                <a:spcPts val="0"/>
              </a:spcBef>
              <a:spcAft>
                <a:spcPts val="0"/>
              </a:spcAft>
              <a:buNone/>
            </a:pPr>
            <a:endParaRPr sz="1200" b="0" i="0" u="none" strike="noStrike" cap="none" dirty="0">
              <a:solidFill>
                <a:schemeClr val="dk1"/>
              </a:solidFill>
              <a:latin typeface="Arial"/>
              <a:ea typeface="Arial"/>
              <a:cs typeface="Arial"/>
              <a:sym typeface="Arial"/>
            </a:endParaRPr>
          </a:p>
          <a:p>
            <a:pPr lvl="0">
              <a:buClr>
                <a:srgbClr val="000000"/>
              </a:buClr>
            </a:pPr>
            <a:endParaRPr lang="en-US" sz="1200" dirty="0"/>
          </a:p>
          <a:p>
            <a:pPr lvl="0"/>
            <a:endParaRPr lang="en-US" sz="1050" dirty="0"/>
          </a:p>
          <a:p>
            <a:pPr>
              <a:buSzPct val="25000"/>
            </a:pPr>
            <a:endParaRPr lang="en-US" sz="1200" dirty="0">
              <a:solidFill>
                <a:schemeClr val="dk1"/>
              </a:solidFill>
            </a:endParaRPr>
          </a:p>
          <a:p>
            <a:pPr marL="0" marR="0" lvl="0" indent="0" rtl="0">
              <a:spcBef>
                <a:spcPts val="0"/>
              </a:spcBef>
              <a:spcAft>
                <a:spcPts val="0"/>
              </a:spcAft>
              <a:buSzPct val="25000"/>
              <a:buNone/>
            </a:pPr>
            <a:endParaRPr lang="en" sz="1200" b="0" i="0" u="none" strike="noStrike" cap="none" dirty="0">
              <a:solidFill>
                <a:schemeClr val="dk1"/>
              </a:solidFill>
              <a:latin typeface="Arial"/>
              <a:ea typeface="Arial"/>
              <a:cs typeface="Arial"/>
              <a:sym typeface="Arial"/>
            </a:endParaRPr>
          </a:p>
        </p:txBody>
      </p:sp>
      <p:sp>
        <p:nvSpPr>
          <p:cNvPr id="8" name="Shape 1879"/>
          <p:cNvSpPr/>
          <p:nvPr/>
        </p:nvSpPr>
        <p:spPr>
          <a:xfrm>
            <a:off x="1079679" y="3770581"/>
            <a:ext cx="4350671" cy="4923300"/>
          </a:xfrm>
          <a:prstGeom prst="rect">
            <a:avLst/>
          </a:prstGeom>
          <a:noFill/>
          <a:ln>
            <a:noFill/>
          </a:ln>
        </p:spPr>
        <p:txBody>
          <a:bodyPr wrap="square" lIns="68575" tIns="34275" rIns="68575" bIns="34275" anchor="t" anchorCtr="0">
            <a:noAutofit/>
          </a:bodyPr>
          <a:lstStyle/>
          <a:p>
            <a:pPr marL="0" marR="0" lvl="0" indent="0" rtl="0">
              <a:spcBef>
                <a:spcPts val="0"/>
              </a:spcBef>
              <a:spcAft>
                <a:spcPts val="0"/>
              </a:spcAft>
              <a:buSzPct val="25000"/>
              <a:buNone/>
            </a:pPr>
            <a:r>
              <a:rPr lang="en-US" sz="1800" b="1" dirty="0" smtClean="0">
                <a:solidFill>
                  <a:srgbClr val="FF0000"/>
                </a:solidFill>
              </a:rPr>
              <a:t>                           </a:t>
            </a:r>
            <a:r>
              <a:rPr lang="en" sz="1800" b="1" dirty="0" err="1" smtClean="0">
                <a:solidFill>
                  <a:srgbClr val="FF0000"/>
                </a:solidFill>
              </a:rPr>
              <a:t>ALoFT</a:t>
            </a:r>
            <a:r>
              <a:rPr lang="en" sz="1800" b="1" dirty="0" err="1" smtClean="0">
                <a:solidFill>
                  <a:schemeClr val="bg1"/>
                </a:solidFill>
              </a:rPr>
              <a:t>.</a:t>
            </a:r>
            <a:r>
              <a:rPr lang="en" sz="1200" dirty="0" err="1" smtClean="0">
                <a:solidFill>
                  <a:schemeClr val="bg1"/>
                </a:solidFill>
              </a:rPr>
              <a:t>gersteinlab.org</a:t>
            </a:r>
            <a:endParaRPr lang="en" sz="1200" dirty="0">
              <a:solidFill>
                <a:schemeClr val="bg1"/>
              </a:solidFill>
            </a:endParaRPr>
          </a:p>
          <a:p>
            <a:pPr marL="0" marR="0" lvl="0" indent="0" algn="l" rtl="0">
              <a:lnSpc>
                <a:spcPct val="100000"/>
              </a:lnSpc>
              <a:spcBef>
                <a:spcPts val="0"/>
              </a:spcBef>
              <a:spcAft>
                <a:spcPts val="0"/>
              </a:spcAft>
              <a:buSzPct val="25000"/>
              <a:buNone/>
            </a:pPr>
            <a:r>
              <a:rPr lang="en-US" sz="1400" b="0" i="0" u="none" strike="noStrike" cap="none" dirty="0" smtClean="0">
                <a:solidFill>
                  <a:schemeClr val="bg1"/>
                </a:solidFill>
                <a:latin typeface="Arial"/>
                <a:ea typeface="Arial"/>
                <a:cs typeface="Arial"/>
                <a:sym typeface="Arial"/>
              </a:rPr>
              <a:t>                            </a:t>
            </a:r>
            <a:r>
              <a:rPr lang="en" sz="1400" b="0" i="0" u="none" strike="noStrike" cap="none" dirty="0" smtClean="0">
                <a:solidFill>
                  <a:schemeClr val="bg1"/>
                </a:solidFill>
                <a:latin typeface="Arial"/>
                <a:ea typeface="Arial"/>
                <a:cs typeface="Arial"/>
                <a:sym typeface="Arial"/>
              </a:rPr>
              <a:t>S </a:t>
            </a:r>
            <a:r>
              <a:rPr lang="en" sz="1800" b="1" dirty="0" err="1">
                <a:solidFill>
                  <a:srgbClr val="0070C0"/>
                </a:solidFill>
              </a:rPr>
              <a:t>Balasubramanian</a:t>
            </a:r>
            <a:r>
              <a:rPr lang="en" sz="1200" b="0" i="0" u="none" strike="noStrike" cap="none" dirty="0">
                <a:solidFill>
                  <a:schemeClr val="bg1"/>
                </a:solidFill>
                <a:latin typeface="Arial"/>
                <a:ea typeface="Arial"/>
                <a:cs typeface="Arial"/>
                <a:sym typeface="Arial"/>
              </a:rPr>
              <a:t>, </a:t>
            </a:r>
            <a:endParaRPr lang="en-US" sz="1200" b="0" i="0" u="none" strike="noStrike" cap="none" dirty="0" smtClean="0">
              <a:solidFill>
                <a:schemeClr val="bg1"/>
              </a:solidFill>
              <a:latin typeface="Arial"/>
              <a:ea typeface="Arial"/>
              <a:cs typeface="Arial"/>
              <a:sym typeface="Arial"/>
            </a:endParaRPr>
          </a:p>
          <a:p>
            <a:pPr marL="0" marR="0" lvl="0" indent="0" algn="l" rtl="0">
              <a:lnSpc>
                <a:spcPct val="100000"/>
              </a:lnSpc>
              <a:spcBef>
                <a:spcPts val="0"/>
              </a:spcBef>
              <a:spcAft>
                <a:spcPts val="0"/>
              </a:spcAft>
              <a:buSzPct val="25000"/>
              <a:buNone/>
            </a:pPr>
            <a:r>
              <a:rPr lang="en-US" sz="1200" b="0" i="0" u="none" strike="noStrike" cap="none" dirty="0" smtClean="0">
                <a:solidFill>
                  <a:schemeClr val="bg1"/>
                </a:solidFill>
                <a:latin typeface="Arial"/>
                <a:ea typeface="Arial"/>
                <a:cs typeface="Arial"/>
                <a:sym typeface="Arial"/>
              </a:rPr>
              <a:t>             Y </a:t>
            </a:r>
            <a:r>
              <a:rPr lang="en" sz="1800" b="1" dirty="0" smtClean="0">
                <a:solidFill>
                  <a:srgbClr val="0070C0"/>
                </a:solidFill>
              </a:rPr>
              <a:t>Fu</a:t>
            </a:r>
            <a:r>
              <a:rPr lang="en" sz="1200" b="0" i="0" u="none" strike="noStrike" cap="none" dirty="0">
                <a:solidFill>
                  <a:schemeClr val="bg1"/>
                </a:solidFill>
                <a:latin typeface="Arial"/>
                <a:ea typeface="Arial"/>
                <a:cs typeface="Arial"/>
                <a:sym typeface="Arial"/>
              </a:rPr>
              <a:t>, </a:t>
            </a:r>
            <a:r>
              <a:rPr lang="en" sz="1200" b="0" i="0" u="none" strike="noStrike" cap="none" dirty="0" smtClean="0">
                <a:solidFill>
                  <a:schemeClr val="bg1"/>
                </a:solidFill>
                <a:latin typeface="Arial"/>
                <a:ea typeface="Arial"/>
                <a:cs typeface="Arial"/>
                <a:sym typeface="Arial"/>
              </a:rPr>
              <a:t>M </a:t>
            </a:r>
            <a:r>
              <a:rPr lang="en" sz="1200" b="0" i="0" u="none" strike="noStrike" cap="none" dirty="0" err="1">
                <a:solidFill>
                  <a:schemeClr val="bg1"/>
                </a:solidFill>
                <a:latin typeface="Arial"/>
                <a:ea typeface="Arial"/>
                <a:cs typeface="Arial"/>
                <a:sym typeface="Arial"/>
              </a:rPr>
              <a:t>Pawashe</a:t>
            </a:r>
            <a:r>
              <a:rPr lang="en" sz="1200" b="0" i="0" u="none" strike="noStrike" cap="none" dirty="0">
                <a:solidFill>
                  <a:schemeClr val="bg1"/>
                </a:solidFill>
                <a:latin typeface="Arial"/>
                <a:ea typeface="Arial"/>
                <a:cs typeface="Arial"/>
                <a:sym typeface="Arial"/>
              </a:rPr>
              <a:t>, </a:t>
            </a:r>
            <a:r>
              <a:rPr lang="en-US" sz="1200" b="0" i="0" u="none" strike="noStrike" cap="none" dirty="0" smtClean="0">
                <a:solidFill>
                  <a:schemeClr val="bg1"/>
                </a:solidFill>
                <a:latin typeface="Arial"/>
                <a:ea typeface="Arial"/>
                <a:cs typeface="Arial"/>
                <a:sym typeface="Arial"/>
              </a:rPr>
              <a:t> </a:t>
            </a:r>
            <a:r>
              <a:rPr lang="en" sz="1200" b="0" i="0" u="none" strike="noStrike" cap="none" dirty="0" smtClean="0">
                <a:solidFill>
                  <a:schemeClr val="bg1"/>
                </a:solidFill>
                <a:latin typeface="Arial"/>
                <a:ea typeface="Arial"/>
                <a:cs typeface="Arial"/>
                <a:sym typeface="Arial"/>
              </a:rPr>
              <a:t>P</a:t>
            </a:r>
            <a:r>
              <a:rPr lang="en-US" sz="1200" b="0" i="0" u="none" strike="noStrike" cap="none" dirty="0" smtClean="0">
                <a:solidFill>
                  <a:schemeClr val="bg1"/>
                </a:solidFill>
                <a:latin typeface="Arial"/>
                <a:ea typeface="Arial"/>
                <a:cs typeface="Arial"/>
                <a:sym typeface="Arial"/>
              </a:rPr>
              <a:t> </a:t>
            </a:r>
            <a:r>
              <a:rPr lang="en" sz="1200" b="0" i="0" u="none" strike="noStrike" cap="none" dirty="0" smtClean="0">
                <a:solidFill>
                  <a:schemeClr val="bg1"/>
                </a:solidFill>
                <a:latin typeface="Arial"/>
                <a:ea typeface="Arial"/>
                <a:cs typeface="Arial"/>
                <a:sym typeface="Arial"/>
              </a:rPr>
              <a:t>McGillivray</a:t>
            </a:r>
            <a:r>
              <a:rPr lang="en" sz="1200" b="0" i="0" u="none" strike="noStrike" cap="none" dirty="0">
                <a:solidFill>
                  <a:schemeClr val="bg1"/>
                </a:solidFill>
                <a:latin typeface="Arial"/>
                <a:ea typeface="Arial"/>
                <a:cs typeface="Arial"/>
                <a:sym typeface="Arial"/>
              </a:rPr>
              <a:t>, </a:t>
            </a:r>
            <a:endParaRPr lang="en-US" sz="1200" b="0" i="0" u="none" strike="noStrike" cap="none" dirty="0" smtClean="0">
              <a:solidFill>
                <a:schemeClr val="bg1"/>
              </a:solidFill>
              <a:latin typeface="Arial"/>
              <a:ea typeface="Arial"/>
              <a:cs typeface="Arial"/>
              <a:sym typeface="Arial"/>
            </a:endParaRPr>
          </a:p>
          <a:p>
            <a:pPr marL="0" marR="0" lvl="0" indent="0" algn="l" rtl="0">
              <a:lnSpc>
                <a:spcPct val="100000"/>
              </a:lnSpc>
              <a:spcBef>
                <a:spcPts val="0"/>
              </a:spcBef>
              <a:spcAft>
                <a:spcPts val="0"/>
              </a:spcAft>
              <a:buSzPct val="25000"/>
              <a:buNone/>
            </a:pPr>
            <a:r>
              <a:rPr lang="en" sz="1200" b="0" i="0" u="none" strike="noStrike" cap="none" dirty="0" smtClean="0">
                <a:solidFill>
                  <a:schemeClr val="bg1"/>
                </a:solidFill>
                <a:latin typeface="Arial"/>
                <a:ea typeface="Arial"/>
                <a:cs typeface="Arial"/>
                <a:sym typeface="Arial"/>
              </a:rPr>
              <a:t>M </a:t>
            </a:r>
            <a:r>
              <a:rPr lang="en" sz="1200" b="0" i="0" u="none" strike="noStrike" cap="none" dirty="0" err="1">
                <a:solidFill>
                  <a:schemeClr val="bg1"/>
                </a:solidFill>
                <a:latin typeface="Arial"/>
                <a:ea typeface="Arial"/>
                <a:cs typeface="Arial"/>
                <a:sym typeface="Arial"/>
              </a:rPr>
              <a:t>Jin</a:t>
            </a:r>
            <a:r>
              <a:rPr lang="en" sz="1200" b="0" i="0" u="none" strike="noStrike" cap="none" dirty="0">
                <a:solidFill>
                  <a:schemeClr val="bg1"/>
                </a:solidFill>
                <a:latin typeface="Arial"/>
                <a:ea typeface="Arial"/>
                <a:cs typeface="Arial"/>
                <a:sym typeface="Arial"/>
              </a:rPr>
              <a:t>, J Liu, </a:t>
            </a:r>
            <a:r>
              <a:rPr lang="en" sz="1200" b="0" i="0" u="none" strike="noStrike" cap="none" dirty="0" smtClean="0">
                <a:solidFill>
                  <a:schemeClr val="bg1"/>
                </a:solidFill>
                <a:latin typeface="Arial"/>
                <a:ea typeface="Arial"/>
                <a:cs typeface="Arial"/>
                <a:sym typeface="Arial"/>
              </a:rPr>
              <a:t>K </a:t>
            </a:r>
            <a:r>
              <a:rPr lang="en" sz="1200" b="0" i="0" u="none" strike="noStrike" cap="none" dirty="0" err="1">
                <a:solidFill>
                  <a:schemeClr val="bg1"/>
                </a:solidFill>
                <a:latin typeface="Arial"/>
                <a:ea typeface="Arial"/>
                <a:cs typeface="Arial"/>
                <a:sym typeface="Arial"/>
              </a:rPr>
              <a:t>Karczewski</a:t>
            </a:r>
            <a:r>
              <a:rPr lang="en" sz="1200" b="0" i="0" u="none" strike="noStrike" cap="none" dirty="0">
                <a:solidFill>
                  <a:schemeClr val="bg1"/>
                </a:solidFill>
                <a:latin typeface="Arial"/>
                <a:ea typeface="Arial"/>
                <a:cs typeface="Arial"/>
                <a:sym typeface="Arial"/>
              </a:rPr>
              <a:t>, </a:t>
            </a:r>
            <a:r>
              <a:rPr lang="en" sz="1200" b="0" i="0" u="none" strike="noStrike" cap="none" dirty="0" smtClean="0">
                <a:solidFill>
                  <a:schemeClr val="bg1"/>
                </a:solidFill>
                <a:latin typeface="Arial"/>
                <a:ea typeface="Arial"/>
                <a:cs typeface="Arial"/>
                <a:sym typeface="Arial"/>
              </a:rPr>
              <a:t>D MacArthur</a:t>
            </a:r>
          </a:p>
          <a:p>
            <a:pPr marL="0" marR="0" lvl="0" indent="0" rtl="0">
              <a:spcBef>
                <a:spcPts val="0"/>
              </a:spcBef>
              <a:spcAft>
                <a:spcPts val="0"/>
              </a:spcAft>
              <a:buNone/>
            </a:pPr>
            <a:endParaRPr sz="1200" b="0" i="0" u="none" strike="noStrike" cap="none" dirty="0">
              <a:solidFill>
                <a:schemeClr val="dk1"/>
              </a:solidFill>
              <a:latin typeface="Arial"/>
              <a:ea typeface="Arial"/>
              <a:cs typeface="Arial"/>
              <a:sym typeface="Arial"/>
            </a:endParaRPr>
          </a:p>
          <a:p>
            <a:pPr lvl="0">
              <a:buClr>
                <a:srgbClr val="000000"/>
              </a:buClr>
            </a:pPr>
            <a:endParaRPr lang="en-US" sz="1200" dirty="0"/>
          </a:p>
          <a:p>
            <a:pPr lvl="0"/>
            <a:endParaRPr lang="en-US" sz="1050" dirty="0"/>
          </a:p>
          <a:p>
            <a:pPr>
              <a:buSzPct val="25000"/>
            </a:pPr>
            <a:endParaRPr lang="en-US" sz="1200" dirty="0">
              <a:solidFill>
                <a:schemeClr val="dk1"/>
              </a:solidFill>
            </a:endParaRPr>
          </a:p>
          <a:p>
            <a:pPr marL="0" marR="0" lvl="0" indent="0" rtl="0">
              <a:spcBef>
                <a:spcPts val="0"/>
              </a:spcBef>
              <a:spcAft>
                <a:spcPts val="0"/>
              </a:spcAft>
              <a:buSzPct val="25000"/>
              <a:buNone/>
            </a:pPr>
            <a:endParaRPr lang="en" sz="12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smtClean="0"/>
              <a:t>No Conflicts</a:t>
            </a:r>
          </a:p>
          <a:p>
            <a:pPr marL="461963" lvl="0" indent="0" rtl="0">
              <a:spcBef>
                <a:spcPts val="0"/>
              </a:spcBef>
              <a:buNone/>
            </a:pPr>
            <a:r>
              <a:rPr lang="en-US" sz="1400" dirty="0" smtClean="0"/>
              <a:t>Unless explicitly listed here. There are no conflicts of interest relevant to the material in this talk </a:t>
            </a:r>
          </a:p>
          <a:p>
            <a:pPr marL="0" lvl="0" indent="0" rtl="0">
              <a:spcBef>
                <a:spcPts val="0"/>
              </a:spcBef>
              <a:buNone/>
            </a:pPr>
            <a:r>
              <a:rPr lang="en" dirty="0" smtClean="0"/>
              <a:t>General PERMISSIONS</a:t>
            </a:r>
          </a:p>
          <a:p>
            <a:pPr marL="457200" lvl="0" indent="-381000" rtl="0">
              <a:spcBef>
                <a:spcPts val="0"/>
              </a:spcBef>
              <a:spcAft>
                <a:spcPts val="0"/>
              </a:spcAft>
            </a:pPr>
            <a:r>
              <a:rPr lang="en" sz="1400" dirty="0" smtClean="0"/>
              <a:t>This </a:t>
            </a:r>
            <a:r>
              <a:rPr lang="en" sz="1400" dirty="0"/>
              <a:t>Presentation is copyright Mark Gerstein, Yale University, </a:t>
            </a:r>
            <a:r>
              <a:rPr lang="en" sz="1400" dirty="0" smtClean="0"/>
              <a:t>201</a:t>
            </a:r>
            <a:r>
              <a:rPr lang="en-US" sz="1400" dirty="0" smtClean="0"/>
              <a:t>7</a:t>
            </a:r>
            <a:r>
              <a:rPr lang="en" sz="1400" dirty="0" smtClean="0"/>
              <a:t>. </a:t>
            </a:r>
            <a:endParaRPr lang="en" sz="1400" dirty="0"/>
          </a:p>
          <a:p>
            <a:pPr marL="457200" lvl="0" indent="-381000"/>
            <a:r>
              <a:rPr lang="en" sz="1400" dirty="0"/>
              <a:t>Please read permissions statement at </a:t>
            </a:r>
            <a:r>
              <a:rPr lang="en-US" sz="1400" dirty="0"/>
              <a:t/>
            </a:r>
            <a:br>
              <a:rPr lang="en-US" sz="1400" dirty="0"/>
            </a:br>
            <a:r>
              <a:rPr lang="en-US" sz="2000" b="1" dirty="0" err="1" smtClean="0"/>
              <a:t>sites.gersteinlab.org</a:t>
            </a:r>
            <a:r>
              <a:rPr lang="en-US" sz="2000" b="1" dirty="0" smtClean="0"/>
              <a:t>/Permissions</a:t>
            </a:r>
            <a:endParaRPr lang="en" sz="1400" b="1" dirty="0"/>
          </a:p>
          <a:p>
            <a:pPr marL="457200" lvl="0" indent="-381000" rtl="0">
              <a:spcBef>
                <a:spcPts val="0"/>
              </a:spcBef>
            </a:pPr>
            <a:r>
              <a:rPr lang="en-US" sz="1400" dirty="0" smtClean="0"/>
              <a:t>Basically, </a:t>
            </a:r>
            <a:r>
              <a:rPr lang="en-US" sz="1400" dirty="0"/>
              <a:t>f</a:t>
            </a:r>
            <a:r>
              <a:rPr lang="en" sz="1400" dirty="0" smtClean="0"/>
              <a:t>eel </a:t>
            </a:r>
            <a:r>
              <a:rPr lang="en" sz="1400" dirty="0"/>
              <a:t>free to use slides &amp; images in the talk with PROPER acknowledgement (via citation to relevant papers or </a:t>
            </a:r>
            <a:r>
              <a:rPr lang="en-US" sz="1400" dirty="0" smtClean="0"/>
              <a:t>website </a:t>
            </a:r>
            <a:r>
              <a:rPr lang="en" sz="1400" dirty="0" smtClean="0"/>
              <a:t>link). </a:t>
            </a:r>
            <a:r>
              <a:rPr lang="en" sz="1400" dirty="0"/>
              <a:t>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6110" y="2763728"/>
            <a:ext cx="3394236" cy="2357108"/>
          </a:xfrm>
          <a:prstGeom prst="rect">
            <a:avLst/>
          </a:prstGeom>
        </p:spPr>
      </p:pic>
      <p:sp>
        <p:nvSpPr>
          <p:cNvPr id="5" name="TextBox 4"/>
          <p:cNvSpPr txBox="1"/>
          <p:nvPr/>
        </p:nvSpPr>
        <p:spPr>
          <a:xfrm>
            <a:off x="145604" y="1355231"/>
            <a:ext cx="3837921" cy="3139321"/>
          </a:xfrm>
          <a:prstGeom prst="rect">
            <a:avLst/>
          </a:prstGeom>
          <a:noFill/>
        </p:spPr>
        <p:txBody>
          <a:bodyPr wrap="square" rtlCol="0">
            <a:spAutoFit/>
          </a:bodyPr>
          <a:lstStyle/>
          <a:p>
            <a:endParaRPr lang="en-US" sz="1800" dirty="0" smtClean="0"/>
          </a:p>
          <a:p>
            <a:r>
              <a:rPr lang="en-US" sz="1800" dirty="0" smtClean="0"/>
              <a:t>Structure particularly useful for interpreting </a:t>
            </a:r>
            <a:r>
              <a:rPr lang="en-US" sz="1800" dirty="0" smtClean="0"/>
              <a:t>the impact of the many </a:t>
            </a:r>
            <a:r>
              <a:rPr lang="en-US" sz="1800" dirty="0" smtClean="0"/>
              <a:t>rare variants whose effect can not be found via GWAS</a:t>
            </a:r>
            <a:endParaRPr lang="en-US" sz="1800" dirty="0"/>
          </a:p>
          <a:p>
            <a:endParaRPr lang="en-US" sz="1800" dirty="0" smtClean="0"/>
          </a:p>
          <a:p>
            <a:endParaRPr lang="en-US" sz="1800" dirty="0"/>
          </a:p>
          <a:p>
            <a:r>
              <a:rPr lang="en-US" sz="1800" dirty="0" smtClean="0"/>
              <a:t>Also, integration </a:t>
            </a:r>
            <a:r>
              <a:rPr lang="en-US" sz="1800" dirty="0" smtClean="0"/>
              <a:t>of structure data with genomic variants, EHR </a:t>
            </a:r>
            <a:r>
              <a:rPr lang="en-US" sz="1800" dirty="0" smtClean="0"/>
              <a:t>&amp; drug data will </a:t>
            </a:r>
            <a:r>
              <a:rPr lang="en-US" sz="1800" dirty="0" smtClean="0"/>
              <a:t>be key for realizing the goal of precision medicine.</a:t>
            </a:r>
          </a:p>
        </p:txBody>
      </p:sp>
      <p:pic>
        <p:nvPicPr>
          <p:cNvPr id="6" name="Picture 5"/>
          <p:cNvPicPr>
            <a:picLocks noChangeAspect="1"/>
          </p:cNvPicPr>
          <p:nvPr/>
        </p:nvPicPr>
        <p:blipFill>
          <a:blip r:embed="rId3"/>
          <a:stretch>
            <a:fillRect/>
          </a:stretch>
        </p:blipFill>
        <p:spPr>
          <a:xfrm>
            <a:off x="4854151" y="244444"/>
            <a:ext cx="3739271" cy="2209046"/>
          </a:xfrm>
          <a:prstGeom prst="rect">
            <a:avLst/>
          </a:prstGeom>
        </p:spPr>
      </p:pic>
      <p:sp>
        <p:nvSpPr>
          <p:cNvPr id="8" name="Title 1"/>
          <p:cNvSpPr txBox="1">
            <a:spLocks/>
          </p:cNvSpPr>
          <p:nvPr/>
        </p:nvSpPr>
        <p:spPr>
          <a:xfrm>
            <a:off x="145604" y="170356"/>
            <a:ext cx="4227968" cy="11786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altLang="en-US" sz="2400" dirty="0" smtClean="0">
                <a:solidFill>
                  <a:schemeClr val="accent6"/>
                </a:solidFill>
                <a:ea typeface="ＭＳ Ｐゴシック" charset="-128"/>
              </a:rPr>
              <a:t>Structure &amp; genomics</a:t>
            </a:r>
            <a:endParaRPr lang="en-US" altLang="en-US" sz="2400" dirty="0">
              <a:solidFill>
                <a:schemeClr val="accent6"/>
              </a:solidFill>
              <a:ea typeface="ＭＳ Ｐゴシック" charset="-128"/>
            </a:endParaRPr>
          </a:p>
        </p:txBody>
      </p:sp>
      <p:sp>
        <p:nvSpPr>
          <p:cNvPr id="9" name="TextBox 8"/>
          <p:cNvSpPr txBox="1"/>
          <p:nvPr/>
        </p:nvSpPr>
        <p:spPr>
          <a:xfrm>
            <a:off x="6473228" y="2453490"/>
            <a:ext cx="2670771" cy="230832"/>
          </a:xfrm>
          <a:prstGeom prst="rect">
            <a:avLst/>
          </a:prstGeom>
          <a:noFill/>
        </p:spPr>
        <p:txBody>
          <a:bodyPr wrap="square" rtlCol="0">
            <a:spAutoFit/>
          </a:bodyPr>
          <a:lstStyle/>
          <a:p>
            <a:r>
              <a:rPr lang="en-US" sz="900" dirty="0" smtClean="0"/>
              <a:t>Gerstein et al., Nat. </a:t>
            </a:r>
            <a:r>
              <a:rPr lang="en-US" sz="900" dirty="0" err="1" smtClean="0"/>
              <a:t>Struct</a:t>
            </a:r>
            <a:r>
              <a:rPr lang="en-US" sz="900" dirty="0" smtClean="0"/>
              <a:t>. Bio. 2000</a:t>
            </a:r>
            <a:endParaRPr lang="en-US" sz="900" dirty="0"/>
          </a:p>
        </p:txBody>
      </p:sp>
      <p:sp>
        <p:nvSpPr>
          <p:cNvPr id="10" name="TextBox 9"/>
          <p:cNvSpPr txBox="1"/>
          <p:nvPr/>
        </p:nvSpPr>
        <p:spPr>
          <a:xfrm>
            <a:off x="7567188" y="4912668"/>
            <a:ext cx="1395743" cy="230832"/>
          </a:xfrm>
          <a:prstGeom prst="rect">
            <a:avLst/>
          </a:prstGeom>
          <a:noFill/>
        </p:spPr>
        <p:txBody>
          <a:bodyPr wrap="square" rtlCol="0">
            <a:spAutoFit/>
          </a:bodyPr>
          <a:lstStyle/>
          <a:p>
            <a:r>
              <a:rPr lang="en-US" sz="900" dirty="0" smtClean="0"/>
              <a:t>Hauser et al., Cell 2018</a:t>
            </a:r>
            <a:endParaRPr lang="en-US" sz="900" dirty="0"/>
          </a:p>
        </p:txBody>
      </p:sp>
    </p:spTree>
    <p:extLst>
      <p:ext uri="{BB962C8B-B14F-4D97-AF65-F5344CB8AC3E}">
        <p14:creationId xmlns:p14="http://schemas.microsoft.com/office/powerpoint/2010/main" val="370561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2"/>
          <p:cNvSpPr>
            <a:spLocks noGrp="1"/>
          </p:cNvSpPr>
          <p:nvPr>
            <p:ph type="sldNum" sz="quarter" idx="4294967295"/>
          </p:nvPr>
        </p:nvSpPr>
        <p:spPr bwMode="auto">
          <a:xfrm>
            <a:off x="6400800" y="4767263"/>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Calibri" charset="0"/>
                <a:ea typeface="ＭＳ Ｐゴシック" charset="-128"/>
              </a:defRPr>
            </a:lvl1pPr>
            <a:lvl2pPr marL="557213" indent="-214313">
              <a:defRPr sz="1800">
                <a:solidFill>
                  <a:schemeClr val="tx1"/>
                </a:solidFill>
                <a:latin typeface="Calibri" charset="0"/>
                <a:ea typeface="ＭＳ Ｐゴシック" charset="-128"/>
              </a:defRPr>
            </a:lvl2pPr>
            <a:lvl3pPr marL="857250" indent="-171450">
              <a:defRPr sz="1800">
                <a:solidFill>
                  <a:schemeClr val="tx1"/>
                </a:solidFill>
                <a:latin typeface="Calibri" charset="0"/>
                <a:ea typeface="ＭＳ Ｐゴシック" charset="-128"/>
              </a:defRPr>
            </a:lvl3pPr>
            <a:lvl4pPr marL="1200150" indent="-171450">
              <a:defRPr sz="1800">
                <a:solidFill>
                  <a:schemeClr val="tx1"/>
                </a:solidFill>
                <a:latin typeface="Calibri" charset="0"/>
                <a:ea typeface="ＭＳ Ｐゴシック" charset="-128"/>
              </a:defRPr>
            </a:lvl4pPr>
            <a:lvl5pPr marL="1543050" indent="-171450">
              <a:defRPr sz="1800">
                <a:solidFill>
                  <a:schemeClr val="tx1"/>
                </a:solidFill>
                <a:latin typeface="Calibri" charset="0"/>
                <a:ea typeface="ＭＳ Ｐゴシック" charset="-128"/>
              </a:defRPr>
            </a:lvl5pPr>
            <a:lvl6pPr marL="1885950" indent="-171450" defTabSz="341710" eaLnBrk="0" fontAlgn="base" hangingPunct="0">
              <a:spcBef>
                <a:spcPct val="0"/>
              </a:spcBef>
              <a:spcAft>
                <a:spcPct val="0"/>
              </a:spcAft>
              <a:defRPr sz="1800">
                <a:solidFill>
                  <a:schemeClr val="tx1"/>
                </a:solidFill>
                <a:latin typeface="Calibri" charset="0"/>
                <a:ea typeface="ＭＳ Ｐゴシック" charset="-128"/>
              </a:defRPr>
            </a:lvl6pPr>
            <a:lvl7pPr marL="2228850" indent="-171450" defTabSz="341710" eaLnBrk="0" fontAlgn="base" hangingPunct="0">
              <a:spcBef>
                <a:spcPct val="0"/>
              </a:spcBef>
              <a:spcAft>
                <a:spcPct val="0"/>
              </a:spcAft>
              <a:defRPr sz="1800">
                <a:solidFill>
                  <a:schemeClr val="tx1"/>
                </a:solidFill>
                <a:latin typeface="Calibri" charset="0"/>
                <a:ea typeface="ＭＳ Ｐゴシック" charset="-128"/>
              </a:defRPr>
            </a:lvl7pPr>
            <a:lvl8pPr marL="2571750" indent="-171450" defTabSz="341710" eaLnBrk="0" fontAlgn="base" hangingPunct="0">
              <a:spcBef>
                <a:spcPct val="0"/>
              </a:spcBef>
              <a:spcAft>
                <a:spcPct val="0"/>
              </a:spcAft>
              <a:defRPr sz="1800">
                <a:solidFill>
                  <a:schemeClr val="tx1"/>
                </a:solidFill>
                <a:latin typeface="Calibri" charset="0"/>
                <a:ea typeface="ＭＳ Ｐゴシック" charset="-128"/>
              </a:defRPr>
            </a:lvl8pPr>
            <a:lvl9pPr marL="2914650" indent="-171450" defTabSz="341710" eaLnBrk="0" fontAlgn="base" hangingPunct="0">
              <a:spcBef>
                <a:spcPct val="0"/>
              </a:spcBef>
              <a:spcAft>
                <a:spcPct val="0"/>
              </a:spcAft>
              <a:defRPr sz="1800">
                <a:solidFill>
                  <a:schemeClr val="tx1"/>
                </a:solidFill>
                <a:latin typeface="Calibri" charset="0"/>
                <a:ea typeface="ＭＳ Ｐゴシック" charset="-128"/>
              </a:defRPr>
            </a:lvl9pPr>
          </a:lstStyle>
          <a:p>
            <a:pPr eaLnBrk="1" hangingPunct="1"/>
            <a:fld id="{E2943D66-BE7F-4D42-A90F-FE33B7734287}" type="slidenum">
              <a:rPr lang="en-US" altLang="en-US" sz="900">
                <a:solidFill>
                  <a:srgbClr val="898989"/>
                </a:solidFill>
              </a:rPr>
              <a:pPr eaLnBrk="1" hangingPunct="1"/>
              <a:t>5</a:t>
            </a:fld>
            <a:endParaRPr lang="en-US" altLang="en-US" sz="900">
              <a:solidFill>
                <a:srgbClr val="898989"/>
              </a:solidFill>
            </a:endParaRPr>
          </a:p>
        </p:txBody>
      </p:sp>
      <p:pic>
        <p:nvPicPr>
          <p:cNvPr id="45058" name="Picture 4" descr="rare_common_intro_4-page-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3"/>
          <p:cNvSpPr txBox="1">
            <a:spLocks noChangeArrowheads="1"/>
          </p:cNvSpPr>
          <p:nvPr/>
        </p:nvSpPr>
        <p:spPr bwMode="auto">
          <a:xfrm>
            <a:off x="1931194" y="4889898"/>
            <a:ext cx="167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7F7F7F"/>
                </a:solidFill>
              </a:rPr>
              <a:t>[Sethi et al. COSB (</a:t>
            </a:r>
            <a:r>
              <a:rPr lang="fr-FR" altLang="en-US" sz="1200">
                <a:solidFill>
                  <a:srgbClr val="7F7F7F"/>
                </a:solidFill>
              </a:rPr>
              <a:t>’</a:t>
            </a:r>
            <a:r>
              <a:rPr lang="en-US" altLang="ja-JP" sz="1200">
                <a:solidFill>
                  <a:srgbClr val="7F7F7F"/>
                </a:solidFill>
              </a:rPr>
              <a:t>15)] </a:t>
            </a:r>
            <a:endParaRPr lang="en-US" altLang="en-US" sz="1200">
              <a:solidFill>
                <a:srgbClr val="7F7F7F"/>
              </a:solidFill>
            </a:endParaRPr>
          </a:p>
        </p:txBody>
      </p:sp>
    </p:spTree>
    <p:extLst>
      <p:ext uri="{BB962C8B-B14F-4D97-AF65-F5344CB8AC3E}">
        <p14:creationId xmlns:p14="http://schemas.microsoft.com/office/powerpoint/2010/main" val="112053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38004"/>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Leveraging Protein Structure and Dynamics </a:t>
            </a:r>
            <a:r>
              <a:rPr lang="en-US" sz="1800" dirty="0" smtClean="0">
                <a:solidFill>
                  <a:srgbClr val="FFFFFF"/>
                </a:solidFill>
                <a:latin typeface="Helvetica Neue"/>
                <a:ea typeface="Helvetica Neue"/>
                <a:cs typeface="Helvetica Neue"/>
                <a:sym typeface="Helvetica Neue"/>
              </a:rPr>
              <a:t/>
            </a:r>
            <a:br>
              <a:rPr lang="en-US" sz="1800" dirty="0" smtClean="0">
                <a:solidFill>
                  <a:srgbClr val="FFFFFF"/>
                </a:solidFill>
                <a:latin typeface="Helvetica Neue"/>
                <a:ea typeface="Helvetica Neue"/>
                <a:cs typeface="Helvetica Neue"/>
                <a:sym typeface="Helvetica Neue"/>
              </a:rPr>
            </a:br>
            <a:r>
              <a:rPr lang="en" sz="1800" dirty="0" smtClean="0">
                <a:solidFill>
                  <a:srgbClr val="FFFFFF"/>
                </a:solidFill>
                <a:latin typeface="Helvetica Neue"/>
                <a:ea typeface="Helvetica Neue"/>
                <a:cs typeface="Helvetica Neue"/>
                <a:sym typeface="Helvetica Neue"/>
              </a:rPr>
              <a:t>for </a:t>
            </a:r>
            <a:r>
              <a:rPr lang="en" sz="1800" dirty="0">
                <a:solidFill>
                  <a:srgbClr val="FFFFFF"/>
                </a:solidFill>
                <a:latin typeface="Helvetica Neue"/>
                <a:ea typeface="Helvetica Neue"/>
                <a:cs typeface="Helvetica Neue"/>
                <a:sym typeface="Helvetica Neue"/>
              </a:rPr>
              <a:t>Variant Interpretation in Coding Regions</a:t>
            </a: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 name="Text Placeholder 1"/>
          <p:cNvSpPr>
            <a:spLocks noGrp="1"/>
          </p:cNvSpPr>
          <p:nvPr>
            <p:ph type="body" idx="1"/>
          </p:nvPr>
        </p:nvSpPr>
        <p:spPr>
          <a:xfrm>
            <a:off x="600924" y="1024597"/>
            <a:ext cx="7942152" cy="4052700"/>
          </a:xfrm>
        </p:spPr>
        <p:txBody>
          <a:bodyPr/>
          <a:lstStyle/>
          <a:p>
            <a:r>
              <a:rPr lang="en-US" sz="2400" dirty="0" smtClean="0"/>
              <a:t> Background on rare </a:t>
            </a:r>
            <a:r>
              <a:rPr lang="en-US" sz="2400" dirty="0"/>
              <a:t>&amp; </a:t>
            </a:r>
            <a:r>
              <a:rPr lang="en-US" sz="2400" dirty="0" smtClean="0"/>
              <a:t>common variants</a:t>
            </a:r>
            <a:endParaRPr lang="en-US" sz="2400" dirty="0"/>
          </a:p>
          <a:p>
            <a:r>
              <a:rPr lang="en-US" sz="2400" dirty="0" smtClean="0"/>
              <a:t> Identifying </a:t>
            </a:r>
            <a:r>
              <a:rPr lang="en-US" sz="2400" dirty="0"/>
              <a:t>cryptic allosteric sites </a:t>
            </a:r>
            <a:r>
              <a:rPr lang="en-US" sz="2400" dirty="0" smtClean="0"/>
              <a:t>with </a:t>
            </a:r>
            <a:r>
              <a:rPr lang="en-US" sz="2400" b="1" dirty="0" smtClean="0"/>
              <a:t>STRESS </a:t>
            </a:r>
            <a:endParaRPr lang="en-US" sz="2400" b="1" dirty="0"/>
          </a:p>
          <a:p>
            <a:pPr lvl="1"/>
            <a:r>
              <a:rPr lang="en-US" sz="2000" dirty="0" smtClean="0"/>
              <a:t> On </a:t>
            </a:r>
            <a:r>
              <a:rPr lang="en-US" sz="2000" dirty="0"/>
              <a:t>surface &amp; in interior bottlenecks </a:t>
            </a:r>
          </a:p>
          <a:p>
            <a:r>
              <a:rPr lang="en-US" sz="2400" dirty="0" smtClean="0"/>
              <a:t> </a:t>
            </a:r>
            <a:r>
              <a:rPr lang="en-US" sz="2400" b="1" dirty="0" smtClean="0"/>
              <a:t>Frustration</a:t>
            </a:r>
            <a:r>
              <a:rPr lang="en-US" sz="2400" dirty="0" smtClean="0"/>
              <a:t> </a:t>
            </a:r>
            <a:r>
              <a:rPr lang="en-US" sz="2400" dirty="0"/>
              <a:t>as a localized metric of SNV </a:t>
            </a:r>
            <a:r>
              <a:rPr lang="en-US" sz="2400" dirty="0" smtClean="0"/>
              <a:t>impact</a:t>
            </a:r>
          </a:p>
          <a:p>
            <a:pPr lvl="1"/>
            <a:r>
              <a:rPr lang="en-US" sz="2000" dirty="0" smtClean="0"/>
              <a:t> Differential </a:t>
            </a:r>
            <a:r>
              <a:rPr lang="en-US" sz="2000" dirty="0"/>
              <a:t>profiles for oncogenes v. TSGs</a:t>
            </a:r>
          </a:p>
          <a:p>
            <a:r>
              <a:rPr lang="en-US" sz="2400" dirty="0" smtClean="0"/>
              <a:t> </a:t>
            </a:r>
            <a:r>
              <a:rPr lang="en-US" sz="2400" b="1" dirty="0" err="1" smtClean="0"/>
              <a:t>ALoFT</a:t>
            </a:r>
            <a:r>
              <a:rPr lang="en-US" sz="2400" dirty="0"/>
              <a:t>: Annotation of Loss-of-Function </a:t>
            </a:r>
            <a:r>
              <a:rPr lang="en-US" sz="2400" dirty="0" smtClean="0"/>
              <a:t>Transcripts</a:t>
            </a:r>
            <a:r>
              <a:rPr lang="en-US" sz="2400" dirty="0"/>
              <a:t/>
            </a:r>
            <a:br>
              <a:rPr lang="en-US" sz="2400" dirty="0"/>
            </a:br>
            <a:endParaRPr lang="en-US" sz="2400" dirty="0"/>
          </a:p>
          <a:p>
            <a:endParaRPr lang="en-US" sz="2400" dirty="0"/>
          </a:p>
        </p:txBody>
      </p:sp>
    </p:spTree>
    <p:extLst>
      <p:ext uri="{BB962C8B-B14F-4D97-AF65-F5344CB8AC3E}">
        <p14:creationId xmlns:p14="http://schemas.microsoft.com/office/powerpoint/2010/main" val="1141294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38004"/>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65000"/>
                    <a:lumOff val="35000"/>
                  </a:schemeClr>
                </a:solidFill>
                <a:latin typeface="Helvetica Neue"/>
                <a:ea typeface="Helvetica Neue"/>
                <a:cs typeface="Helvetica Neue"/>
                <a:sym typeface="Helvetica Neue"/>
              </a:rPr>
              <a:t>Leveraging Protein Structure and Dynamics </a:t>
            </a:r>
            <a:r>
              <a:rPr lang="en-US" sz="1800" dirty="0" smtClean="0">
                <a:solidFill>
                  <a:schemeClr val="tx1">
                    <a:lumMod val="65000"/>
                    <a:lumOff val="35000"/>
                  </a:schemeClr>
                </a:solidFill>
                <a:latin typeface="Helvetica Neue"/>
                <a:ea typeface="Helvetica Neue"/>
                <a:cs typeface="Helvetica Neue"/>
                <a:sym typeface="Helvetica Neue"/>
              </a:rPr>
              <a:t/>
            </a:r>
            <a:br>
              <a:rPr lang="en-US" sz="1800" dirty="0" smtClean="0">
                <a:solidFill>
                  <a:schemeClr val="tx1">
                    <a:lumMod val="65000"/>
                    <a:lumOff val="35000"/>
                  </a:schemeClr>
                </a:solidFill>
                <a:latin typeface="Helvetica Neue"/>
                <a:ea typeface="Helvetica Neue"/>
                <a:cs typeface="Helvetica Neue"/>
                <a:sym typeface="Helvetica Neue"/>
              </a:rPr>
            </a:br>
            <a:r>
              <a:rPr lang="en" sz="1800" dirty="0" smtClean="0">
                <a:solidFill>
                  <a:schemeClr val="tx1">
                    <a:lumMod val="65000"/>
                    <a:lumOff val="35000"/>
                  </a:schemeClr>
                </a:solidFill>
                <a:latin typeface="Helvetica Neue"/>
                <a:ea typeface="Helvetica Neue"/>
                <a:cs typeface="Helvetica Neue"/>
                <a:sym typeface="Helvetica Neue"/>
              </a:rPr>
              <a:t>for </a:t>
            </a:r>
            <a:r>
              <a:rPr lang="en" sz="1800" dirty="0">
                <a:solidFill>
                  <a:schemeClr val="tx1">
                    <a:lumMod val="65000"/>
                    <a:lumOff val="35000"/>
                  </a:schemeClr>
                </a:solidFill>
                <a:latin typeface="Helvetica Neue"/>
                <a:ea typeface="Helvetica Neue"/>
                <a:cs typeface="Helvetica Neue"/>
                <a:sym typeface="Helvetica Neue"/>
              </a:rPr>
              <a:t>Variant Interpretation in Coding Regions</a:t>
            </a: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2" name="Text Placeholder 1"/>
          <p:cNvSpPr>
            <a:spLocks noGrp="1"/>
          </p:cNvSpPr>
          <p:nvPr>
            <p:ph type="body" idx="1"/>
          </p:nvPr>
        </p:nvSpPr>
        <p:spPr>
          <a:xfrm>
            <a:off x="600924" y="1024597"/>
            <a:ext cx="7942152" cy="4052700"/>
          </a:xfrm>
        </p:spPr>
        <p:txBody>
          <a:bodyPr/>
          <a:lstStyle/>
          <a:p>
            <a:r>
              <a:rPr lang="en-US" sz="2400" dirty="0" smtClean="0">
                <a:solidFill>
                  <a:schemeClr val="tx1">
                    <a:lumMod val="65000"/>
                    <a:lumOff val="35000"/>
                  </a:schemeClr>
                </a:solidFill>
              </a:rPr>
              <a:t> Background on rare </a:t>
            </a:r>
            <a:r>
              <a:rPr lang="en-US" sz="2400" dirty="0">
                <a:solidFill>
                  <a:schemeClr val="tx1">
                    <a:lumMod val="65000"/>
                    <a:lumOff val="35000"/>
                  </a:schemeClr>
                </a:solidFill>
              </a:rPr>
              <a:t>&amp; </a:t>
            </a:r>
            <a:r>
              <a:rPr lang="en-US" sz="2400" dirty="0" smtClean="0">
                <a:solidFill>
                  <a:schemeClr val="tx1">
                    <a:lumMod val="65000"/>
                    <a:lumOff val="35000"/>
                  </a:schemeClr>
                </a:solidFill>
              </a:rPr>
              <a:t>common variants</a:t>
            </a:r>
            <a:endParaRPr lang="en-US" sz="2400" dirty="0">
              <a:solidFill>
                <a:schemeClr val="tx1">
                  <a:lumMod val="65000"/>
                  <a:lumOff val="35000"/>
                </a:schemeClr>
              </a:solidFill>
            </a:endParaRPr>
          </a:p>
          <a:p>
            <a:r>
              <a:rPr lang="en-US" sz="2400" dirty="0" smtClean="0">
                <a:solidFill>
                  <a:schemeClr val="tx1">
                    <a:lumMod val="65000"/>
                    <a:lumOff val="35000"/>
                  </a:schemeClr>
                </a:solidFill>
              </a:rPr>
              <a:t> Identifying </a:t>
            </a:r>
            <a:r>
              <a:rPr lang="en-US" sz="2400" dirty="0">
                <a:solidFill>
                  <a:schemeClr val="tx1">
                    <a:lumMod val="65000"/>
                    <a:lumOff val="35000"/>
                  </a:schemeClr>
                </a:solidFill>
              </a:rPr>
              <a:t>cryptic allosteric sites </a:t>
            </a:r>
            <a:r>
              <a:rPr lang="en-US" sz="2400" dirty="0" smtClean="0">
                <a:solidFill>
                  <a:schemeClr val="tx1">
                    <a:lumMod val="65000"/>
                    <a:lumOff val="35000"/>
                  </a:schemeClr>
                </a:solidFill>
              </a:rPr>
              <a:t>with </a:t>
            </a:r>
            <a:r>
              <a:rPr lang="en-US" sz="2400" b="1" dirty="0" smtClean="0">
                <a:solidFill>
                  <a:srgbClr val="FF0000"/>
                </a:solidFill>
              </a:rPr>
              <a:t>STRESS </a:t>
            </a:r>
            <a:endParaRPr lang="en-US" sz="2400" b="1" dirty="0">
              <a:solidFill>
                <a:srgbClr val="FF0000"/>
              </a:solidFill>
            </a:endParaRPr>
          </a:p>
          <a:p>
            <a:pPr lvl="1"/>
            <a:r>
              <a:rPr lang="en-US" sz="2000" dirty="0" smtClean="0">
                <a:solidFill>
                  <a:schemeClr val="tx1">
                    <a:lumMod val="65000"/>
                    <a:lumOff val="35000"/>
                  </a:schemeClr>
                </a:solidFill>
              </a:rPr>
              <a:t> On </a:t>
            </a:r>
            <a:r>
              <a:rPr lang="en-US" sz="2000" dirty="0">
                <a:solidFill>
                  <a:schemeClr val="tx1">
                    <a:lumMod val="65000"/>
                    <a:lumOff val="35000"/>
                  </a:schemeClr>
                </a:solidFill>
              </a:rPr>
              <a:t>surface &amp; in interior bottlenecks </a:t>
            </a:r>
          </a:p>
          <a:p>
            <a:r>
              <a:rPr lang="en-US" sz="2400" dirty="0" smtClean="0">
                <a:solidFill>
                  <a:schemeClr val="tx1">
                    <a:lumMod val="65000"/>
                    <a:lumOff val="35000"/>
                  </a:schemeClr>
                </a:solidFill>
              </a:rPr>
              <a:t> </a:t>
            </a:r>
            <a:r>
              <a:rPr lang="en-US" sz="2400" b="1" dirty="0" smtClean="0">
                <a:solidFill>
                  <a:srgbClr val="FF0000"/>
                </a:solidFill>
              </a:rPr>
              <a:t>Frustration</a:t>
            </a:r>
            <a:r>
              <a:rPr lang="en-US" sz="2400" dirty="0" smtClean="0">
                <a:solidFill>
                  <a:schemeClr val="tx1">
                    <a:lumMod val="65000"/>
                    <a:lumOff val="35000"/>
                  </a:schemeClr>
                </a:solidFill>
              </a:rPr>
              <a:t> </a:t>
            </a:r>
            <a:r>
              <a:rPr lang="en-US" sz="2400" dirty="0">
                <a:solidFill>
                  <a:schemeClr val="tx1">
                    <a:lumMod val="65000"/>
                    <a:lumOff val="35000"/>
                  </a:schemeClr>
                </a:solidFill>
              </a:rPr>
              <a:t>as a localized metric of SNV </a:t>
            </a:r>
            <a:r>
              <a:rPr lang="en-US" sz="2400" dirty="0" smtClean="0">
                <a:solidFill>
                  <a:schemeClr val="tx1">
                    <a:lumMod val="65000"/>
                    <a:lumOff val="35000"/>
                  </a:schemeClr>
                </a:solidFill>
              </a:rPr>
              <a:t>impact</a:t>
            </a:r>
          </a:p>
          <a:p>
            <a:pPr lvl="1"/>
            <a:r>
              <a:rPr lang="en-US" sz="2000" dirty="0" smtClean="0">
                <a:solidFill>
                  <a:schemeClr val="tx1">
                    <a:lumMod val="65000"/>
                    <a:lumOff val="35000"/>
                  </a:schemeClr>
                </a:solidFill>
              </a:rPr>
              <a:t> Differential </a:t>
            </a:r>
            <a:r>
              <a:rPr lang="en-US" sz="2000" dirty="0">
                <a:solidFill>
                  <a:schemeClr val="tx1">
                    <a:lumMod val="65000"/>
                    <a:lumOff val="35000"/>
                  </a:schemeClr>
                </a:solidFill>
              </a:rPr>
              <a:t>profiles for oncogenes v. TSGs</a:t>
            </a:r>
          </a:p>
          <a:p>
            <a:r>
              <a:rPr lang="en-US" sz="2400" dirty="0" smtClean="0">
                <a:solidFill>
                  <a:schemeClr val="tx1">
                    <a:lumMod val="65000"/>
                    <a:lumOff val="35000"/>
                  </a:schemeClr>
                </a:solidFill>
              </a:rPr>
              <a:t> </a:t>
            </a:r>
            <a:r>
              <a:rPr lang="en-US" sz="2400" b="1" dirty="0" err="1" smtClean="0">
                <a:solidFill>
                  <a:srgbClr val="FF0000"/>
                </a:solidFill>
              </a:rPr>
              <a:t>ALoFT</a:t>
            </a:r>
            <a:r>
              <a:rPr lang="en-US" sz="2400" dirty="0">
                <a:solidFill>
                  <a:schemeClr val="tx1">
                    <a:lumMod val="65000"/>
                    <a:lumOff val="35000"/>
                  </a:schemeClr>
                </a:solidFill>
              </a:rPr>
              <a:t>: Annotation of Loss-of-Function </a:t>
            </a:r>
            <a:r>
              <a:rPr lang="en-US" sz="2400" dirty="0" smtClean="0">
                <a:solidFill>
                  <a:schemeClr val="tx1">
                    <a:lumMod val="65000"/>
                    <a:lumOff val="35000"/>
                  </a:schemeClr>
                </a:solidFill>
              </a:rPr>
              <a:t>Transcripts</a:t>
            </a:r>
            <a:r>
              <a:rPr lang="en-US" sz="2400" dirty="0">
                <a:solidFill>
                  <a:schemeClr val="tx1">
                    <a:lumMod val="65000"/>
                    <a:lumOff val="35000"/>
                  </a:schemeClr>
                </a:solidFill>
              </a:rPr>
              <a:t/>
            </a:r>
            <a:br>
              <a:rPr lang="en-US" sz="2400" dirty="0">
                <a:solidFill>
                  <a:schemeClr val="tx1">
                    <a:lumMod val="65000"/>
                    <a:lumOff val="35000"/>
                  </a:schemeClr>
                </a:solidFill>
              </a:rPr>
            </a:br>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98045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55"/>
          <p:cNvSpPr txBox="1">
            <a:spLocks noChangeArrowheads="1"/>
          </p:cNvSpPr>
          <p:nvPr/>
        </p:nvSpPr>
        <p:spPr bwMode="auto">
          <a:xfrm>
            <a:off x="1143000" y="44053"/>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Models of Protein Conformational Change</a:t>
            </a:r>
          </a:p>
        </p:txBody>
      </p:sp>
      <p:sp>
        <p:nvSpPr>
          <p:cNvPr id="18" name="Rectangle 17"/>
          <p:cNvSpPr/>
          <p:nvPr/>
        </p:nvSpPr>
        <p:spPr>
          <a:xfrm>
            <a:off x="4758929" y="1656160"/>
            <a:ext cx="2672953" cy="2128838"/>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
        <p:nvSpPr>
          <p:cNvPr id="26627" name="TextBox 29"/>
          <p:cNvSpPr txBox="1">
            <a:spLocks noChangeArrowheads="1"/>
          </p:cNvSpPr>
          <p:nvPr/>
        </p:nvSpPr>
        <p:spPr bwMode="auto">
          <a:xfrm>
            <a:off x="2641997" y="500063"/>
            <a:ext cx="3810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500" b="1">
                <a:solidFill>
                  <a:srgbClr val="000000"/>
                </a:solidFill>
              </a:rPr>
              <a:t>Motion Vectors from Normal Modes (ANMs)</a:t>
            </a:r>
          </a:p>
        </p:txBody>
      </p:sp>
      <p:pic>
        <p:nvPicPr>
          <p:cNvPr id="26628" name="Picture 5" descr="spring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0366" y="1620441"/>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353" y="1213247"/>
            <a:ext cx="1870472"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1901428" y="4127898"/>
            <a:ext cx="26229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i="1">
                <a:solidFill>
                  <a:srgbClr val="000000"/>
                </a:solidFill>
              </a:rPr>
              <a:t>PDB ID: 3RFU</a:t>
            </a:r>
          </a:p>
          <a:p>
            <a:pPr eaLnBrk="1" hangingPunct="1"/>
            <a:r>
              <a:rPr lang="en-US" altLang="en-US" sz="1200" i="1">
                <a:solidFill>
                  <a:srgbClr val="000000"/>
                </a:solidFill>
              </a:rPr>
              <a:t>Adapted from Fuglebakk et al, 2014</a:t>
            </a:r>
          </a:p>
        </p:txBody>
      </p:sp>
      <p:sp>
        <p:nvSpPr>
          <p:cNvPr id="15" name="Rectangle 14"/>
          <p:cNvSpPr/>
          <p:nvPr/>
        </p:nvSpPr>
        <p:spPr>
          <a:xfrm>
            <a:off x="1983581" y="1884760"/>
            <a:ext cx="172641" cy="161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
        <p:nvSpPr>
          <p:cNvPr id="16" name="Rectangle 15"/>
          <p:cNvSpPr/>
          <p:nvPr/>
        </p:nvSpPr>
        <p:spPr>
          <a:xfrm>
            <a:off x="1905000" y="1185862"/>
            <a:ext cx="2370535" cy="3395663"/>
          </a:xfrm>
          <a:prstGeom prst="rect">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defTabSz="342900">
              <a:defRPr/>
            </a:pPr>
            <a:endParaRPr lang="en-US" sz="1350">
              <a:solidFill>
                <a:srgbClr val="FFFFFF"/>
              </a:solidFill>
              <a:latin typeface="Calibri" charset="0"/>
              <a:ea typeface="ＭＳ Ｐゴシック" charset="0"/>
              <a:cs typeface="ＭＳ Ｐゴシック" charset="0"/>
            </a:endParaRPr>
          </a:p>
        </p:txBody>
      </p:sp>
      <p:sp>
        <p:nvSpPr>
          <p:cNvPr id="26633" name="TextBox 1"/>
          <p:cNvSpPr txBox="1">
            <a:spLocks noChangeArrowheads="1"/>
          </p:cNvSpPr>
          <p:nvPr/>
        </p:nvSpPr>
        <p:spPr bwMode="auto">
          <a:xfrm>
            <a:off x="4619626" y="4074319"/>
            <a:ext cx="31277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50">
                <a:solidFill>
                  <a:srgbClr val="000000"/>
                </a:solidFill>
              </a:rPr>
              <a:t>Characterizing uncharacterized variants</a:t>
            </a:r>
          </a:p>
          <a:p>
            <a:pPr eaLnBrk="1" hangingPunct="1"/>
            <a:r>
              <a:rPr lang="en-US" altLang="en-US" sz="1350">
                <a:solidFill>
                  <a:srgbClr val="000000"/>
                </a:solidFill>
              </a:rPr>
              <a:t>&lt;= Finding Allosteric sites</a:t>
            </a:r>
          </a:p>
          <a:p>
            <a:pPr eaLnBrk="1" hangingPunct="1"/>
            <a:r>
              <a:rPr lang="en-US" altLang="en-US" sz="1350">
                <a:solidFill>
                  <a:srgbClr val="000000"/>
                </a:solidFill>
              </a:rPr>
              <a:t>&lt;= Modeling motion</a:t>
            </a:r>
          </a:p>
        </p:txBody>
      </p:sp>
    </p:spTree>
    <p:extLst>
      <p:ext uri="{BB962C8B-B14F-4D97-AF65-F5344CB8AC3E}">
        <p14:creationId xmlns:p14="http://schemas.microsoft.com/office/powerpoint/2010/main" val="275487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1" descr="1j3h.png"/>
          <p:cNvPicPr>
            <a:picLocks noChangeAspect="1"/>
          </p:cNvPicPr>
          <p:nvPr/>
        </p:nvPicPr>
        <p:blipFill>
          <a:blip r:embed="rId3">
            <a:extLst>
              <a:ext uri="{28A0092B-C50C-407E-A947-70E740481C1C}">
                <a14:useLocalDpi xmlns:a14="http://schemas.microsoft.com/office/drawing/2010/main" val="0"/>
              </a:ext>
            </a:extLst>
          </a:blip>
          <a:srcRect l="23219" r="21016"/>
          <a:stretch>
            <a:fillRect/>
          </a:stretch>
        </p:blipFill>
        <p:spPr bwMode="auto">
          <a:xfrm>
            <a:off x="5811442" y="1587103"/>
            <a:ext cx="189666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p:cNvCxnSpPr/>
          <p:nvPr/>
        </p:nvCxnSpPr>
        <p:spPr>
          <a:xfrm flipH="1" flipV="1">
            <a:off x="6769894" y="2680097"/>
            <a:ext cx="451247" cy="1213247"/>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28675" name="Rectangle 48"/>
          <p:cNvSpPr>
            <a:spLocks noChangeArrowheads="1"/>
          </p:cNvSpPr>
          <p:nvPr/>
        </p:nvSpPr>
        <p:spPr bwMode="auto">
          <a:xfrm>
            <a:off x="6448425" y="3877866"/>
            <a:ext cx="157447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a:solidFill>
                  <a:srgbClr val="000000"/>
                </a:solidFill>
              </a:rPr>
              <a:t>Surface region with high </a:t>
            </a:r>
          </a:p>
          <a:p>
            <a:pPr eaLnBrk="1" hangingPunct="1"/>
            <a:r>
              <a:rPr lang="en-US" altLang="en-US" sz="1050">
                <a:solidFill>
                  <a:srgbClr val="000000"/>
                </a:solidFill>
              </a:rPr>
              <a:t>density of candidate sites</a:t>
            </a:r>
          </a:p>
        </p:txBody>
      </p:sp>
      <p:cxnSp>
        <p:nvCxnSpPr>
          <p:cNvPr id="50" name="Straight Connector 49"/>
          <p:cNvCxnSpPr/>
          <p:nvPr/>
        </p:nvCxnSpPr>
        <p:spPr>
          <a:xfrm flipV="1">
            <a:off x="6080523" y="3190875"/>
            <a:ext cx="592931" cy="1138238"/>
          </a:xfrm>
          <a:prstGeom prst="line">
            <a:avLst/>
          </a:prstGeom>
          <a:ln w="50800">
            <a:solidFill>
              <a:schemeClr val="accent6">
                <a:lumMod val="75000"/>
              </a:schemeClr>
            </a:solidFill>
            <a:tailEnd type="triangle" w="lg"/>
          </a:ln>
          <a:effectLst/>
        </p:spPr>
        <p:style>
          <a:lnRef idx="2">
            <a:schemeClr val="accent1"/>
          </a:lnRef>
          <a:fillRef idx="0">
            <a:schemeClr val="accent1"/>
          </a:fillRef>
          <a:effectRef idx="1">
            <a:schemeClr val="accent1"/>
          </a:effectRef>
          <a:fontRef idx="minor">
            <a:schemeClr val="tx1"/>
          </a:fontRef>
        </p:style>
      </p:cxnSp>
      <p:sp>
        <p:nvSpPr>
          <p:cNvPr id="28677" name="Rectangle 51"/>
          <p:cNvSpPr>
            <a:spLocks noChangeArrowheads="1"/>
          </p:cNvSpPr>
          <p:nvPr/>
        </p:nvSpPr>
        <p:spPr bwMode="auto">
          <a:xfrm>
            <a:off x="5534026" y="4294585"/>
            <a:ext cx="155495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a:solidFill>
                  <a:srgbClr val="000000"/>
                </a:solidFill>
              </a:rPr>
              <a:t>Surface region with low density of candidate sites</a:t>
            </a:r>
          </a:p>
        </p:txBody>
      </p:sp>
      <p:sp>
        <p:nvSpPr>
          <p:cNvPr id="28678" name="TextBox 55"/>
          <p:cNvSpPr txBox="1">
            <a:spLocks noChangeArrowheads="1"/>
          </p:cNvSpPr>
          <p:nvPr/>
        </p:nvSpPr>
        <p:spPr bwMode="auto">
          <a:xfrm>
            <a:off x="1189435" y="44053"/>
            <a:ext cx="6763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2100" b="1">
                <a:solidFill>
                  <a:srgbClr val="000000"/>
                </a:solidFill>
              </a:rPr>
              <a:t>Predicting Allosterically-Important Residues at the Surface </a:t>
            </a:r>
          </a:p>
        </p:txBody>
      </p:sp>
      <p:sp>
        <p:nvSpPr>
          <p:cNvPr id="28679" name="Rectangle 56"/>
          <p:cNvSpPr>
            <a:spLocks noChangeArrowheads="1"/>
          </p:cNvSpPr>
          <p:nvPr/>
        </p:nvSpPr>
        <p:spPr bwMode="auto">
          <a:xfrm>
            <a:off x="5890022" y="1587104"/>
            <a:ext cx="577402"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25" i="1">
                <a:solidFill>
                  <a:srgbClr val="FFFFFF"/>
                </a:solidFill>
              </a:rPr>
              <a:t>pdb 1J3H</a:t>
            </a:r>
          </a:p>
        </p:txBody>
      </p:sp>
      <p:sp>
        <p:nvSpPr>
          <p:cNvPr id="28680" name="Rectangle 4"/>
          <p:cNvSpPr>
            <a:spLocks noChangeArrowheads="1"/>
          </p:cNvSpPr>
          <p:nvPr/>
        </p:nvSpPr>
        <p:spPr bwMode="auto">
          <a:xfrm>
            <a:off x="1435894" y="596504"/>
            <a:ext cx="627221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FontTx/>
              <a:buAutoNum type="arabicPeriod"/>
            </a:pPr>
            <a:r>
              <a:rPr lang="en-US" altLang="en-US" sz="1350">
                <a:solidFill>
                  <a:srgbClr val="000000"/>
                </a:solidFill>
              </a:rPr>
              <a:t>MC simulations generate a large number of candidate sites</a:t>
            </a:r>
          </a:p>
          <a:p>
            <a:pPr eaLnBrk="1" hangingPunct="1">
              <a:buFontTx/>
              <a:buAutoNum type="arabicPeriod"/>
            </a:pPr>
            <a:r>
              <a:rPr lang="en-US" altLang="en-US" sz="1350">
                <a:solidFill>
                  <a:srgbClr val="000000"/>
                </a:solidFill>
              </a:rPr>
              <a:t>Score each candidate site by the degree to which it perturbs large-scale motions</a:t>
            </a:r>
          </a:p>
          <a:p>
            <a:pPr eaLnBrk="1" hangingPunct="1">
              <a:buFontTx/>
              <a:buAutoNum type="arabicPeriod"/>
            </a:pPr>
            <a:r>
              <a:rPr lang="en-US" altLang="en-US" sz="1350">
                <a:solidFill>
                  <a:srgbClr val="000000"/>
                </a:solidFill>
              </a:rPr>
              <a:t>Prioritize &amp; threshold the list to identify the set of high confidence-sites</a:t>
            </a:r>
          </a:p>
        </p:txBody>
      </p:sp>
      <p:pic>
        <p:nvPicPr>
          <p:cNvPr id="2868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8307" y="3827860"/>
            <a:ext cx="354687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 descr="bl_formalism.png"/>
          <p:cNvPicPr>
            <a:picLocks noChangeAspect="1"/>
          </p:cNvPicPr>
          <p:nvPr/>
        </p:nvPicPr>
        <p:blipFill>
          <a:blip r:embed="rId5">
            <a:extLst>
              <a:ext uri="{28A0092B-C50C-407E-A947-70E740481C1C}">
                <a14:useLocalDpi xmlns:a14="http://schemas.microsoft.com/office/drawing/2010/main" val="0"/>
              </a:ext>
            </a:extLst>
          </a:blip>
          <a:srcRect l="4433" t="20065" r="3874" b="15482"/>
          <a:stretch>
            <a:fillRect/>
          </a:stretch>
        </p:blipFill>
        <p:spPr bwMode="auto">
          <a:xfrm>
            <a:off x="1175148" y="1776413"/>
            <a:ext cx="4636294"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13"/>
          <p:cNvSpPr>
            <a:spLocks noChangeArrowheads="1"/>
          </p:cNvSpPr>
          <p:nvPr/>
        </p:nvSpPr>
        <p:spPr bwMode="auto">
          <a:xfrm>
            <a:off x="1122760" y="4900613"/>
            <a:ext cx="32706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Calibri" charset="0"/>
                <a:ea typeface="ＭＳ Ｐゴシック" charset="-128"/>
              </a:defRPr>
            </a:lvl1pPr>
            <a:lvl2pPr marL="742950" indent="-285750" defTabSz="457200">
              <a:defRPr sz="2400">
                <a:solidFill>
                  <a:schemeClr val="tx1"/>
                </a:solidFill>
                <a:latin typeface="Calibri" charset="0"/>
                <a:ea typeface="ＭＳ Ｐゴシック" charset="-128"/>
              </a:defRPr>
            </a:lvl2pPr>
            <a:lvl3pPr marL="1143000" indent="-228600" defTabSz="457200">
              <a:defRPr sz="2400">
                <a:solidFill>
                  <a:schemeClr val="tx1"/>
                </a:solidFill>
                <a:latin typeface="Calibri" charset="0"/>
                <a:ea typeface="ＭＳ Ｐゴシック" charset="-128"/>
              </a:defRPr>
            </a:lvl3pPr>
            <a:lvl4pPr marL="1600200" indent="-228600" defTabSz="457200">
              <a:defRPr sz="2400">
                <a:solidFill>
                  <a:schemeClr val="tx1"/>
                </a:solidFill>
                <a:latin typeface="Calibri" charset="0"/>
                <a:ea typeface="ＭＳ Ｐゴシック" charset="-128"/>
              </a:defRPr>
            </a:lvl4pPr>
            <a:lvl5pPr marL="2057400" indent="-228600" defTabSz="4572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050" dirty="0">
                <a:solidFill>
                  <a:srgbClr val="000000"/>
                </a:solidFill>
              </a:rPr>
              <a:t>Adapted from Clarke*, </a:t>
            </a:r>
            <a:r>
              <a:rPr lang="en-US" altLang="en-US" sz="1050" dirty="0" err="1">
                <a:solidFill>
                  <a:srgbClr val="000000"/>
                </a:solidFill>
              </a:rPr>
              <a:t>Sethi</a:t>
            </a:r>
            <a:r>
              <a:rPr lang="en-US" altLang="en-US" sz="1050" dirty="0">
                <a:solidFill>
                  <a:srgbClr val="000000"/>
                </a:solidFill>
              </a:rPr>
              <a:t>*, et al </a:t>
            </a:r>
            <a:r>
              <a:rPr lang="en-US" altLang="en-US" sz="1050" i="1" dirty="0" smtClean="0">
                <a:solidFill>
                  <a:srgbClr val="000000"/>
                </a:solidFill>
              </a:rPr>
              <a:t>(‘16)</a:t>
            </a:r>
            <a:endParaRPr lang="en-US" altLang="en-US" sz="1050" i="1" dirty="0">
              <a:solidFill>
                <a:srgbClr val="000000"/>
              </a:solidFill>
            </a:endParaRPr>
          </a:p>
        </p:txBody>
      </p:sp>
    </p:spTree>
    <p:extLst>
      <p:ext uri="{BB962C8B-B14F-4D97-AF65-F5344CB8AC3E}">
        <p14:creationId xmlns:p14="http://schemas.microsoft.com/office/powerpoint/2010/main" val="1535828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3265</TotalTime>
  <Words>1938</Words>
  <Application>Microsoft Macintosh PowerPoint</Application>
  <PresentationFormat>On-screen Show (16:9)</PresentationFormat>
  <Paragraphs>296</Paragraphs>
  <Slides>36</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Calibri</vt:lpstr>
      <vt:lpstr>Courier</vt:lpstr>
      <vt:lpstr>Courier New</vt:lpstr>
      <vt:lpstr>Helvetica Neue</vt:lpstr>
      <vt:lpstr>Lucida Grande</vt:lpstr>
      <vt:lpstr>Merriweather Sans</vt:lpstr>
      <vt:lpstr>ＭＳ Ｐゴシック</vt:lpstr>
      <vt:lpstr>Times New Roman</vt:lpstr>
      <vt:lpstr>Arial</vt:lpstr>
      <vt:lpstr>MBGLab-Basic-w-Lectures</vt:lpstr>
      <vt:lpstr>Outline-Style-20160605</vt:lpstr>
      <vt:lpstr>Leveraging Protein Structure &amp; Dynamics  for Variant Interpretation in Coding Regions</vt:lpstr>
      <vt:lpstr>PowerPoint Presentation</vt:lpstr>
      <vt:lpstr>Rare variant analysis particularly applicable at the moment because of the many exomes </vt:lpstr>
      <vt:lpstr>PowerPoint Presentation</vt:lpstr>
      <vt:lpstr>PowerPoint Presentation</vt:lpstr>
      <vt:lpstr>Leveraging Protein Structure and Dynamics  for Variant Interpretation in Coding Regions</vt:lpstr>
      <vt:lpstr>Leveraging Protein Structure and Dynamics  for Variant Interpretation in Coding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Protein Structure and Dynamics  for Variant Interpretation in Coding Regions</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Leveraging Protein Structure and Dynamics  for Variant Interpretation in Coding Regions</vt:lpstr>
      <vt:lpstr>vat.gersteinlab.org</vt:lpstr>
      <vt:lpstr>Complexities in LOF annotation</vt:lpstr>
      <vt:lpstr>Annotation of  Loss-of-Function  Transcripts (ALoFT)</vt:lpstr>
      <vt:lpstr>LoF distribution varies as expected  by mutation set (from healthy people v from disease)</vt:lpstr>
      <vt:lpstr> ALoFT identifies deleterious somatic LoF variants</vt:lpstr>
      <vt:lpstr>ALoFT refines cancer mutation characterization</vt:lpstr>
      <vt:lpstr>Leveraging Protein Structure and Dynamics  for Variant Interpretation in Coding Regions</vt:lpstr>
      <vt:lpstr>Leveraging Protein Structure and Dynamics  for Variant Interpretation in Coding Regions</vt:lpstr>
      <vt:lpstr>PowerPoint Presentation</vt:lpstr>
      <vt:lpstr>PowerPoint Presentation</vt:lpstr>
      <vt:lpstr>Info about this talk</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Microsoft Office User</cp:lastModifiedBy>
  <cp:revision>68</cp:revision>
  <dcterms:modified xsi:type="dcterms:W3CDTF">2018-07-21T20:56:15Z</dcterms:modified>
</cp:coreProperties>
</file>