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2"/>
    <p:restoredTop sz="83994"/>
  </p:normalViewPr>
  <p:slideViewPr>
    <p:cSldViewPr snapToGrid="0" snapToObjects="1">
      <p:cViewPr varScale="1">
        <p:scale>
          <a:sx n="90" d="100"/>
          <a:sy n="90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9340E-C98B-EF4C-B343-98BF0A0DF4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5C8A-F2EE-D64D-87F6-74631E9C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comorbidity 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kemɔr'bidəti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dirty="0" smtClean="0"/>
              <a:t>oropharyngeal 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ɔ:rəufə'rindʒiəl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malignancy 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mə'lɪɡnənsi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2B027-8EF3-484C-B9AD-1E715EF7011B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/>
              <a:t>(Single Illumina HiSeq sequencer run today generates ~150-200 Gigabases)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5E66-837F-1843-9CFC-6AE3594B78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accrual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ə'krʊəl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C3A84-270D-344C-81EB-0569F2F6E291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positron emission tomography-computed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tomography (PET-CT) scan identified suspicious uptake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primary mass and two local lymph nodes.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biopsy of the tongue lesion revealed a papillary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adenocarcinoma, although the presence in the tongue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indicate an origin in a minor salivary gland.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liːʒ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)n]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papillary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[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pə'piləri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4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mucinous [‘</a:t>
            </a:r>
            <a:r>
              <a:rPr lang="en-US" dirty="0" err="1" smtClean="0"/>
              <a:t>mju:cnous</a:t>
            </a:r>
            <a:r>
              <a:rPr lang="en-US" dirty="0" smtClean="0"/>
              <a:t>]</a:t>
            </a:r>
          </a:p>
          <a:p>
            <a:r>
              <a:rPr lang="en-US" dirty="0" smtClean="0"/>
              <a:t>bilateral</a:t>
            </a:r>
            <a:r>
              <a:rPr lang="en-US" baseline="0" dirty="0" smtClean="0"/>
              <a:t> 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[,baɪ'lætərəl]</a:t>
            </a:r>
          </a:p>
          <a:p>
            <a:r>
              <a:rPr lang="en-US" sz="1200" dirty="0" smtClean="0"/>
              <a:t>pulmonary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pʌlmənɛri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immunohistochemistry (IHC)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can genome studies do? We don’t know but are willing to try!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5E66-837F-1843-9CFC-6AE3594B78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aspirate</a:t>
            </a:r>
            <a:r>
              <a:rPr lang="en-US" baseline="0" dirty="0" smtClean="0"/>
              <a:t>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æspərət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FFPE: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formalin-fixed, paraffin-embedded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 genes highly</a:t>
            </a:r>
            <a:r>
              <a:rPr lang="en-US" baseline="0" dirty="0" smtClean="0"/>
              <a:t> amplified</a:t>
            </a:r>
            <a:endParaRPr lang="en-US" dirty="0" smtClean="0"/>
          </a:p>
          <a:p>
            <a:r>
              <a:rPr lang="en-US" dirty="0" smtClean="0"/>
              <a:t>18q</a:t>
            </a:r>
            <a:r>
              <a:rPr lang="en-US" baseline="0" dirty="0" smtClean="0"/>
              <a:t> loss frequently seen in colorectal </a:t>
            </a:r>
            <a:r>
              <a:rPr lang="en-US" baseline="0" dirty="0" err="1" smtClean="0"/>
              <a:t>mets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5E66-837F-1843-9CFC-6AE3594B78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 signaling pathways affected within the tumor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5E66-837F-1843-9CFC-6AE3594B78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deteriorating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dɪ'tɪrɪə,retɪŋ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C8A-F2EE-D64D-87F6-74631E9C1A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AE66-4A74-4349-A280-CEAE3EC0BC2D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CD90-BF68-F44F-B263-4FECCCAD5825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0F46-DB1C-7E45-B8FA-72084B7825AC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E56-B960-1148-96AF-6DD5E6FD6D86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A69-3510-B440-ADC9-805F80FDD53E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40C2-59AF-DF43-B3E0-8CEDD6994185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1BC-40B4-374D-8D0C-29E4212AA6D3}" type="datetime1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1E4D-F1EC-0946-A0D9-7EB0120D556E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8E5-B916-3543-B1BE-3E241EEEEA47}" type="datetime1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5FCB-78B2-0A46-83FE-2EF2776714A0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425-44B7-9A4B-A11B-E345FA8051BC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596D-7C36-9043-ACB3-73BF272400E5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50AD-57DF-5143-8275-A64D5666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50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Case study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9048" y="1435250"/>
            <a:ext cx="8763000" cy="4953000"/>
            <a:chOff x="304800" y="1600200"/>
            <a:chExt cx="8763000" cy="4953000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04800" y="1600200"/>
              <a:ext cx="8636000" cy="4757738"/>
              <a:chOff x="304800" y="1600200"/>
              <a:chExt cx="8636000" cy="4757738"/>
            </a:xfrm>
          </p:grpSpPr>
          <p:pic>
            <p:nvPicPr>
              <p:cNvPr id="7" name="Picture 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1600200"/>
                <a:ext cx="8636000" cy="418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04800" y="5711825"/>
                <a:ext cx="4572000" cy="646113"/>
              </a:xfrm>
              <a:prstGeom prst="rect">
                <a:avLst/>
              </a:prstGeom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aseline="30000">
                    <a:solidFill>
                      <a:srgbClr val="7F7F7F"/>
                    </a:solidFill>
                  </a:rPr>
                  <a:t>1</a:t>
                </a:r>
                <a:r>
                  <a:rPr lang="en-US" sz="1200">
                    <a:solidFill>
                      <a:srgbClr val="7F7F7F"/>
                    </a:solidFill>
                  </a:rPr>
                  <a:t>Genome Sciences Centre, British Columbia Cancer Agency</a:t>
                </a:r>
              </a:p>
              <a:p>
                <a:r>
                  <a:rPr lang="en-US" sz="1200" baseline="30000">
                    <a:solidFill>
                      <a:srgbClr val="7F7F7F"/>
                    </a:solidFill>
                  </a:rPr>
                  <a:t>2</a:t>
                </a:r>
                <a:r>
                  <a:rPr lang="en-US" sz="1200">
                    <a:solidFill>
                      <a:srgbClr val="7F7F7F"/>
                    </a:solidFill>
                  </a:rPr>
                  <a:t>British Columbia Cancer Agency </a:t>
                </a:r>
              </a:p>
              <a:p>
                <a:r>
                  <a:rPr lang="en-US" sz="1200" baseline="30000">
                    <a:solidFill>
                      <a:srgbClr val="7F7F7F"/>
                    </a:solidFill>
                  </a:rPr>
                  <a:t>3</a:t>
                </a:r>
                <a:r>
                  <a:rPr lang="en-US" sz="1200">
                    <a:solidFill>
                      <a:srgbClr val="7F7F7F"/>
                    </a:solidFill>
                  </a:rPr>
                  <a:t>Vancouver General Hospital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5722938"/>
              <a:ext cx="4572000" cy="8302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aseline="30000" dirty="0">
                  <a:solidFill>
                    <a:schemeClr val="bg1">
                      <a:lumMod val="50000"/>
                    </a:schemeClr>
                  </a:solidFill>
                  <a:ea typeface="+mn-ea"/>
                  <a:cs typeface="+mn-cs"/>
                </a:rPr>
                <a:t>4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ea typeface="+mn-ea"/>
                  <a:cs typeface="+mn-cs"/>
                </a:rPr>
                <a:t>Centre for Translational and Applied Genomics of British Columbia Cancer Agency and the Provincial Health Services Authority Laboratories</a:t>
              </a:r>
            </a:p>
            <a:p>
              <a:pPr>
                <a:defRPr/>
              </a:pPr>
              <a:r>
                <a:rPr lang="en-US" sz="1200" baseline="30000" dirty="0">
                  <a:solidFill>
                    <a:schemeClr val="bg1">
                      <a:lumMod val="50000"/>
                    </a:schemeClr>
                  </a:solidFill>
                  <a:ea typeface="+mn-ea"/>
                  <a:cs typeface="+mn-cs"/>
                </a:rPr>
                <a:t>5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ea typeface="+mn-ea"/>
                  <a:cs typeface="+mn-cs"/>
                </a:rPr>
                <a:t>Molecular Oncology, BC Cancer Research Centre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70111" y="6550223"/>
            <a:ext cx="2814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Slides credit: </a:t>
            </a:r>
            <a:r>
              <a:rPr lang="en-US" sz="1400" dirty="0" err="1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27090" y="110485"/>
            <a:ext cx="6307310" cy="6098228"/>
            <a:chOff x="1745706" y="146997"/>
            <a:chExt cx="6941094" cy="6711003"/>
          </a:xfrm>
        </p:grpSpPr>
        <p:grpSp>
          <p:nvGrpSpPr>
            <p:cNvPr id="37" name="Group 36"/>
            <p:cNvGrpSpPr/>
            <p:nvPr/>
          </p:nvGrpSpPr>
          <p:grpSpPr>
            <a:xfrm>
              <a:off x="1745706" y="146997"/>
              <a:ext cx="6941094" cy="6711003"/>
              <a:chOff x="1745706" y="146997"/>
              <a:chExt cx="6941094" cy="6711003"/>
            </a:xfrm>
          </p:grpSpPr>
          <p:grpSp>
            <p:nvGrpSpPr>
              <p:cNvPr id="38" name="Group 10"/>
              <p:cNvGrpSpPr/>
              <p:nvPr/>
            </p:nvGrpSpPr>
            <p:grpSpPr>
              <a:xfrm>
                <a:off x="1745706" y="146997"/>
                <a:ext cx="6941094" cy="6711003"/>
                <a:chOff x="990600" y="146997"/>
                <a:chExt cx="6941094" cy="6711003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0600" y="146997"/>
                  <a:ext cx="6941094" cy="6711003"/>
                </a:xfrm>
                <a:prstGeom prst="rect">
                  <a:avLst/>
                </a:prstGeom>
              </p:spPr>
            </p:pic>
            <p:sp>
              <p:nvSpPr>
                <p:cNvPr id="42" name="Donut 41"/>
                <p:cNvSpPr/>
                <p:nvPr/>
              </p:nvSpPr>
              <p:spPr>
                <a:xfrm>
                  <a:off x="2292894" y="1295400"/>
                  <a:ext cx="4343400" cy="4419600"/>
                </a:xfrm>
                <a:prstGeom prst="donut">
                  <a:avLst>
                    <a:gd name="adj" fmla="val 20670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Donut 42"/>
                <p:cNvSpPr/>
                <p:nvPr/>
              </p:nvSpPr>
              <p:spPr>
                <a:xfrm>
                  <a:off x="1676400" y="685800"/>
                  <a:ext cx="5638800" cy="5638800"/>
                </a:xfrm>
                <a:prstGeom prst="donut">
                  <a:avLst>
                    <a:gd name="adj" fmla="val 7070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rcRect l="48304" t="82779" r="46207" b="5758"/>
              <a:stretch>
                <a:fillRect/>
              </a:stretch>
            </p:blipFill>
            <p:spPr>
              <a:xfrm>
                <a:off x="5098506" y="5707702"/>
                <a:ext cx="381000" cy="769298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5174706" y="5943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18366897">
              <a:off x="2804046" y="1139103"/>
              <a:ext cx="271099" cy="1219200"/>
            </a:xfrm>
            <a:prstGeom prst="rect">
              <a:avLst/>
            </a:prstGeom>
            <a:solidFill>
              <a:srgbClr val="CCFFCC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791178">
              <a:off x="3716505" y="5386816"/>
              <a:ext cx="403194" cy="879941"/>
            </a:xfrm>
            <a:prstGeom prst="rect">
              <a:avLst/>
            </a:prstGeom>
            <a:solidFill>
              <a:srgbClr val="CCFFCC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582972">
              <a:off x="6739314" y="5161982"/>
              <a:ext cx="211287" cy="1219200"/>
            </a:xfrm>
            <a:prstGeom prst="rect">
              <a:avLst/>
            </a:prstGeom>
            <a:solidFill>
              <a:srgbClr val="FF7E7B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756955">
              <a:off x="4091919" y="5503232"/>
              <a:ext cx="60552" cy="882966"/>
            </a:xfrm>
            <a:prstGeom prst="rect">
              <a:avLst/>
            </a:prstGeom>
            <a:solidFill>
              <a:srgbClr val="FF7E7B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7015246">
              <a:off x="2562127" y="2402734"/>
              <a:ext cx="138857" cy="862577"/>
            </a:xfrm>
            <a:prstGeom prst="rect">
              <a:avLst/>
            </a:prstGeom>
            <a:solidFill>
              <a:srgbClr val="FF7E7B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7605285">
              <a:off x="2653159" y="1766635"/>
              <a:ext cx="45719" cy="1157466"/>
            </a:xfrm>
            <a:prstGeom prst="rect">
              <a:avLst/>
            </a:prstGeom>
            <a:solidFill>
              <a:srgbClr val="CCFFCC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3352800"/>
              <a:ext cx="1828800" cy="838200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3555504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Copy number</a:t>
            </a:r>
            <a:br>
              <a:rPr lang="en-US" dirty="0" smtClean="0"/>
            </a:br>
            <a:r>
              <a:rPr lang="en-US" dirty="0" smtClean="0"/>
              <a:t> alterations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27780" y="1080749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18q loss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(SMAD4)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</a:rPr>
              <a:t>with focal amps.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6935" y="212816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MAPK3</a:t>
            </a:r>
            <a:endParaRPr lang="en-US" sz="1800" i="1" kern="0" dirty="0" smtClean="0"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</a:rPr>
              <a:t>amplification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846090" y="567932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10q loss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800" kern="0" dirty="0" smtClean="0"/>
              <a:t>Focal </a:t>
            </a:r>
            <a:r>
              <a:rPr lang="en-US" sz="1800" i="1" kern="0" dirty="0" smtClean="0"/>
              <a:t>RET</a:t>
            </a:r>
            <a:r>
              <a:rPr lang="en-US" sz="1800" kern="0" dirty="0" smtClean="0"/>
              <a:t> amplification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23200" y="1713062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TP53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lang="en-US" sz="1800" kern="0" noProof="0" dirty="0" smtClean="0">
                <a:latin typeface="+mn-lt"/>
              </a:rPr>
              <a:t>H</a:t>
            </a:r>
            <a:endParaRPr lang="en-US" sz="1800" kern="0" dirty="0" smtClean="0"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450916" y="5584825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EGFR</a:t>
            </a:r>
            <a:endParaRPr lang="en-US" sz="1800" i="1" kern="0" dirty="0" smtClean="0">
              <a:latin typeface="+mn-lt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990600"/>
          </a:xfrm>
        </p:spPr>
        <p:txBody>
          <a:bodyPr/>
          <a:lstStyle/>
          <a:p>
            <a:r>
              <a:rPr lang="en-US" sz="3600" smtClean="0"/>
              <a:t>FISH confirmation of </a:t>
            </a:r>
            <a:r>
              <a:rPr lang="en-US" sz="3600" dirty="0" smtClean="0"/>
              <a:t>copy number alterations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5943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4845"/>
          <a:stretch>
            <a:fillRect/>
          </a:stretch>
        </p:blipFill>
        <p:spPr>
          <a:xfrm>
            <a:off x="355294" y="1219200"/>
            <a:ext cx="2670226" cy="351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4845" t="7372" b="7372"/>
          <a:stretch>
            <a:fillRect/>
          </a:stretch>
        </p:blipFill>
        <p:spPr>
          <a:xfrm>
            <a:off x="3048000" y="1295400"/>
            <a:ext cx="3051201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11613"/>
          <a:stretch>
            <a:fillRect/>
          </a:stretch>
        </p:blipFill>
        <p:spPr>
          <a:xfrm>
            <a:off x="6121560" y="1295399"/>
            <a:ext cx="2793840" cy="342900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49530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RBBP8</a:t>
            </a:r>
            <a:endParaRPr lang="en-US" sz="2800" i="1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76600" y="495300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latin typeface="+mn-lt"/>
              </a:rPr>
              <a:t>single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</a:rPr>
              <a:t>copy loss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49530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Focal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amplification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343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100X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343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40X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4343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40X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94388" t="83417" r="702" b="10763"/>
          <a:stretch>
            <a:fillRect/>
          </a:stretch>
        </p:blipFill>
        <p:spPr>
          <a:xfrm>
            <a:off x="8001000" y="1066800"/>
            <a:ext cx="956733" cy="12300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5148"/>
            <a:ext cx="8229600" cy="1963691"/>
          </a:xfrm>
        </p:spPr>
        <p:txBody>
          <a:bodyPr>
            <a:normAutofit/>
          </a:bodyPr>
          <a:lstStyle/>
          <a:p>
            <a:pPr lvl="0" algn="ctr"/>
            <a:r>
              <a:rPr lang="en-US" sz="3600" dirty="0" smtClean="0"/>
              <a:t>Tumour gene expression levels c</a:t>
            </a:r>
            <a:r>
              <a:rPr lang="en-US" sz="3600" kern="0" dirty="0" smtClean="0"/>
              <a:t>ompared </a:t>
            </a:r>
            <a:r>
              <a:rPr lang="en-US" sz="3600" kern="0" dirty="0"/>
              <a:t>against reference set </a:t>
            </a:r>
            <a:r>
              <a:rPr lang="en-US" sz="3600" kern="0" dirty="0" smtClean="0"/>
              <a:t>of</a:t>
            </a:r>
            <a:br>
              <a:rPr lang="en-US" sz="3600" kern="0" dirty="0" smtClean="0"/>
            </a:br>
            <a:r>
              <a:rPr lang="en-US" sz="3600" kern="0" dirty="0" smtClean="0"/>
              <a:t>50 </a:t>
            </a:r>
            <a:r>
              <a:rPr lang="en-US" sz="3600" kern="0" dirty="0"/>
              <a:t>tumors &amp; matched blood </a:t>
            </a:r>
            <a:r>
              <a:rPr lang="en-US" sz="3600" kern="0" dirty="0" smtClean="0"/>
              <a:t>sample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5943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132856"/>
            <a:ext cx="8305800" cy="42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SMAD4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 43X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lower vs compendium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</a:rPr>
              <a:t>	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deleted &amp; down-regulated, associated with metastasis </a:t>
            </a:r>
            <a:r>
              <a:rPr lang="en-US" sz="2800" b="1" i="1" kern="0" dirty="0" smtClean="0">
                <a:latin typeface="+mn-lt"/>
              </a:rPr>
              <a:t>of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colorectal </a:t>
            </a:r>
            <a:r>
              <a:rPr lang="en-US" sz="2800" b="1" i="1" kern="0" dirty="0" smtClean="0">
                <a:latin typeface="+mn-lt"/>
              </a:rPr>
              <a:t>cancer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latin typeface="+mn-lt"/>
              </a:rPr>
              <a:t>RET</a:t>
            </a:r>
            <a:r>
              <a:rPr lang="en-US" sz="2800" kern="0" dirty="0" smtClean="0">
                <a:latin typeface="+mn-lt"/>
              </a:rPr>
              <a:t> in top 5% of expressed genes, 34X vs compendium </a:t>
            </a:r>
            <a:r>
              <a:rPr lang="en-US" sz="2800" b="1" i="1" kern="0" dirty="0" smtClean="0">
                <a:latin typeface="+mn-lt"/>
              </a:rPr>
              <a:t>most highly expressed oncogene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latin typeface="+mn-lt"/>
              </a:rPr>
              <a:t>PTEN</a:t>
            </a:r>
            <a:r>
              <a:rPr lang="en-US" sz="2800" kern="0" dirty="0" smtClean="0">
                <a:latin typeface="+mn-lt"/>
              </a:rPr>
              <a:t> in bottom 5% of expressed genes,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latin typeface="+mn-lt"/>
              </a:rPr>
              <a:t>significantly under-expressed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88" y="762000"/>
            <a:ext cx="8554011" cy="5619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366192" y="1124744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9392"/>
            <a:ext cx="8763000" cy="1219200"/>
          </a:xfrm>
        </p:spPr>
        <p:txBody>
          <a:bodyPr/>
          <a:lstStyle/>
          <a:p>
            <a:r>
              <a:rPr lang="en-US" sz="3400" dirty="0" smtClean="0"/>
              <a:t>Tumor driven by RET up-regulation, </a:t>
            </a:r>
            <a:br>
              <a:rPr lang="en-US" sz="3400" dirty="0" smtClean="0"/>
            </a:br>
            <a:r>
              <a:rPr lang="en-US" sz="3400" dirty="0" smtClean="0"/>
              <a:t>PTEN loss, not AKT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19600" y="5847928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pPr algn="ctr"/>
            <a:r>
              <a:rPr lang="en-US" sz="4400" dirty="0" smtClean="0"/>
              <a:t>Short list presented to oncologist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r="39055"/>
          <a:stretch>
            <a:fillRect/>
          </a:stretch>
        </p:blipFill>
        <p:spPr>
          <a:xfrm>
            <a:off x="4038600" y="1123528"/>
            <a:ext cx="4828555" cy="5257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8600" y="1275928"/>
            <a:ext cx="3288766" cy="4815854"/>
            <a:chOff x="381000" y="990600"/>
            <a:chExt cx="3288766" cy="4815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rcRect l="60764" b="32877"/>
            <a:stretch>
              <a:fillRect/>
            </a:stretch>
          </p:blipFill>
          <p:spPr>
            <a:xfrm>
              <a:off x="381000" y="990600"/>
              <a:ext cx="3288766" cy="37338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l="60764" t="80548"/>
            <a:stretch>
              <a:fillRect/>
            </a:stretch>
          </p:blipFill>
          <p:spPr>
            <a:xfrm>
              <a:off x="381000" y="4724400"/>
              <a:ext cx="3288766" cy="1082054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3581400" y="3409528"/>
            <a:ext cx="381000" cy="4572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136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22% decrease after 4 weeks on </a:t>
            </a:r>
            <a:r>
              <a:rPr lang="en-US" sz="3800" dirty="0" err="1" smtClean="0"/>
              <a:t>sunitinib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(16% growth prior to </a:t>
            </a:r>
            <a:r>
              <a:rPr lang="en-US" sz="3800" dirty="0" err="1" smtClean="0"/>
              <a:t>sunitinib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598356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5962"/>
            <a:ext cx="7467600" cy="469423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575496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 1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</a:rPr>
              <a:t>Biopsy taken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24200" y="575496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 29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err="1" smtClean="0">
                <a:latin typeface="+mn-lt"/>
              </a:rPr>
              <a:t>Sunitinib</a:t>
            </a:r>
            <a:r>
              <a:rPr lang="en-US" sz="1800" kern="0" dirty="0" smtClean="0">
                <a:latin typeface="+mn-lt"/>
              </a:rPr>
              <a:t> begun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57800" y="575496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 9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latin typeface="+mn-lt"/>
              </a:rPr>
              <a:t>4 wks 50mg daily </a:t>
            </a:r>
            <a:r>
              <a:rPr lang="en-US" sz="1800" kern="0" noProof="0" dirty="0" err="1" smtClean="0">
                <a:latin typeface="+mn-lt"/>
              </a:rPr>
              <a:t>Sunitinib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533400" y="20211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Nodule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9234" y="446539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Nodule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ctr"/>
            <a:r>
              <a:rPr lang="en-US" sz="4800" dirty="0" smtClean="0"/>
              <a:t>Stabilization for 7 months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5943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kern="0" dirty="0" err="1" smtClean="0"/>
              <a:t>Sunitinib</a:t>
            </a:r>
            <a:r>
              <a:rPr lang="en-US" sz="2800" kern="0" dirty="0" smtClean="0"/>
              <a:t> dose reduced due to known side-effects, otherwise excellent quality of life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Repeated scans showed </a:t>
            </a:r>
            <a:r>
              <a:rPr lang="en-US" sz="2800" kern="0" dirty="0"/>
              <a:t>no new nodules</a:t>
            </a:r>
            <a:r>
              <a:rPr lang="en-US" sz="2800" kern="0" dirty="0" smtClean="0"/>
              <a:t> 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stabilization and </a:t>
            </a:r>
            <a:r>
              <a:rPr lang="en-US" sz="2800" kern="0" dirty="0" smtClean="0">
                <a:latin typeface="+mn-lt"/>
              </a:rPr>
              <a:t>4 months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…then, existing lung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began to grow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>
                <a:latin typeface="+mn-lt"/>
              </a:rPr>
              <a:t>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witched to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sorafenib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sulindac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 again stabilized within 4 weeks and continued for 3 months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 smtClean="0"/>
              <a:t>Recurrent disease after 7 months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Recurrent disease at primary site on tongue</a:t>
            </a:r>
          </a:p>
          <a:p>
            <a:pPr marL="0" lvl="0" indent="0" algn="ctr">
              <a:buNone/>
            </a:pPr>
            <a:r>
              <a:rPr lang="en-US" dirty="0" smtClean="0"/>
              <a:t>New neck skin nodule</a:t>
            </a:r>
          </a:p>
          <a:p>
            <a:pPr marL="0" lvl="0" indent="0" algn="ctr">
              <a:buNone/>
            </a:pPr>
            <a:r>
              <a:rPr lang="en-US" dirty="0" smtClean="0"/>
              <a:t>Progressive &amp; new metastases in lung</a:t>
            </a:r>
          </a:p>
          <a:p>
            <a:pPr marL="0" lvl="0" indent="0" algn="ctr">
              <a:buNone/>
            </a:pPr>
            <a:r>
              <a:rPr lang="en-US" dirty="0" smtClean="0"/>
              <a:t>Deteriorating quality of life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4495800"/>
            <a:ext cx="2786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 dirty="0" smtClean="0">
                <a:latin typeface="Calibri" pitchFamily="34" charset="0"/>
              </a:rPr>
              <a:t>What changed?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762000"/>
          </a:xfrm>
          <a:noFill/>
          <a:ln/>
        </p:spPr>
        <p:txBody>
          <a:bodyPr/>
          <a:lstStyle/>
          <a:p>
            <a:r>
              <a:rPr lang="en-US" smtClean="0"/>
              <a:t>Skin metastasis contains new mutations</a:t>
            </a:r>
            <a:endParaRPr lang="en-US" dirty="0"/>
          </a:p>
        </p:txBody>
      </p:sp>
      <p:sp>
        <p:nvSpPr>
          <p:cNvPr id="27743" name="Rectangle 95"/>
          <p:cNvSpPr>
            <a:spLocks noChangeArrowheads="1"/>
          </p:cNvSpPr>
          <p:nvPr/>
        </p:nvSpPr>
        <p:spPr bwMode="auto">
          <a:xfrm>
            <a:off x="533400" y="60960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en-US" sz="1400" i="1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7700" y="54864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evidence </a:t>
            </a:r>
            <a:r>
              <a:rPr lang="en-US" sz="2800" kern="0" dirty="0" smtClean="0">
                <a:latin typeface="+mn-lt"/>
              </a:rPr>
              <a:t>of these in the pre-treatment biopsy, even at low frequency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3400" y="1124744"/>
          <a:ext cx="8153400" cy="441452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2514600"/>
                <a:gridCol w="23622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ZMYM4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p.Q317H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Zinc-finger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DNAH7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p.V2590L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 generating protein of respiratory cilia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CXCL13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p.R56H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B-cell attracting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chemokine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HSD17B8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p.A141T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hydroxysteroid</a:t>
                      </a:r>
                      <a:r>
                        <a:rPr lang="en-US" dirty="0" smtClean="0"/>
                        <a:t> (17-beta) </a:t>
                      </a:r>
                      <a:r>
                        <a:rPr lang="en-US" dirty="0" err="1" smtClean="0"/>
                        <a:t>dehydrogenase</a:t>
                      </a:r>
                      <a:r>
                        <a:rPr lang="en-US" dirty="0" smtClean="0"/>
                        <a:t> 8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PCLO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p.T2759A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presynaptic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cytomatrix</a:t>
                      </a:r>
                      <a:r>
                        <a:rPr lang="en-US" dirty="0" smtClean="0"/>
                        <a:t> 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GRIA4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p.R872C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glutamate receptor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OR4K2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p.L197F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olfactory receptor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SYNE2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p.A302G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tethers the nucleus to the cytoskeleton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PTPRM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p.A929T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cell-cell adhesion, possibly signal transduction &amp; growth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71600"/>
            <a:ext cx="8017991" cy="4983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612032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Resistance due to intensified RET</a:t>
            </a:r>
            <a:br>
              <a:rPr lang="en-US" sz="4200" dirty="0" smtClean="0"/>
            </a:br>
            <a:r>
              <a:rPr lang="en-US" sz="4200" dirty="0" smtClean="0"/>
              <a:t>and new AKT signaling?</a:t>
            </a:r>
            <a:endParaRPr lang="en-US" sz="4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800" dirty="0" smtClean="0"/>
              <a:t>Initial </a:t>
            </a:r>
            <a:r>
              <a:rPr lang="en-US" sz="4800" dirty="0"/>
              <a:t>presentation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9864"/>
            <a:ext cx="8153400" cy="4373563"/>
          </a:xfrm>
        </p:spPr>
        <p:txBody>
          <a:bodyPr/>
          <a:lstStyle/>
          <a:p>
            <a:pPr>
              <a:spcBef>
                <a:spcPts val="1224"/>
              </a:spcBef>
            </a:pPr>
            <a:r>
              <a:rPr lang="en-US" sz="2600" dirty="0"/>
              <a:t>78 year-old Caucasian man</a:t>
            </a:r>
          </a:p>
          <a:p>
            <a:pPr>
              <a:spcBef>
                <a:spcPts val="1224"/>
              </a:spcBef>
            </a:pPr>
            <a:r>
              <a:rPr lang="en-US" sz="2600" dirty="0"/>
              <a:t>Fit and active</a:t>
            </a:r>
          </a:p>
          <a:p>
            <a:pPr>
              <a:spcBef>
                <a:spcPts val="1224"/>
              </a:spcBef>
            </a:pPr>
            <a:r>
              <a:rPr lang="en-US" sz="2600" dirty="0"/>
              <a:t>Presented in August 2007 with throat discomfort</a:t>
            </a:r>
          </a:p>
          <a:p>
            <a:pPr>
              <a:spcBef>
                <a:spcPts val="1224"/>
              </a:spcBef>
            </a:pPr>
            <a:r>
              <a:rPr lang="en-US" sz="2600" dirty="0"/>
              <a:t>Examination found a 2 cm mass at left base of tongue</a:t>
            </a:r>
          </a:p>
          <a:p>
            <a:pPr>
              <a:spcBef>
                <a:spcPts val="1224"/>
              </a:spcBef>
            </a:pPr>
            <a:r>
              <a:rPr lang="en-US" sz="2600" dirty="0"/>
              <a:t>Minimal </a:t>
            </a:r>
            <a:r>
              <a:rPr lang="en-US" sz="2600" dirty="0" err="1"/>
              <a:t>comorbidities</a:t>
            </a:r>
            <a:endParaRPr lang="en-US" sz="2600" dirty="0"/>
          </a:p>
          <a:p>
            <a:pPr>
              <a:spcBef>
                <a:spcPts val="1224"/>
              </a:spcBef>
            </a:pPr>
            <a:r>
              <a:rPr lang="en-US" sz="2600" dirty="0"/>
              <a:t>No obvious risk factors for </a:t>
            </a:r>
            <a:r>
              <a:rPr lang="en-US" sz="2600" dirty="0" err="1"/>
              <a:t>oropharyngeal</a:t>
            </a:r>
            <a:r>
              <a:rPr lang="en-US" sz="2600" dirty="0"/>
              <a:t> malignancy</a:t>
            </a:r>
          </a:p>
          <a:p>
            <a:pPr>
              <a:spcBef>
                <a:spcPts val="1224"/>
              </a:spcBef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pPr algn="ctr"/>
            <a:r>
              <a:rPr lang="en-US" sz="3800" dirty="0" smtClean="0"/>
              <a:t>Overcoming mechanisms of resistance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5943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kern="0" noProof="0" dirty="0" smtClean="0">
                <a:latin typeface="+mn-lt"/>
              </a:rPr>
              <a:t>Cocktail of targeted drugs against multiple members of activated and </a:t>
            </a:r>
            <a:r>
              <a:rPr lang="en-US" sz="2800" kern="0" dirty="0" smtClean="0">
                <a:latin typeface="+mn-lt"/>
              </a:rPr>
              <a:t>parallel </a:t>
            </a:r>
            <a:r>
              <a:rPr lang="en-US" sz="2800" kern="0" noProof="0" dirty="0" smtClean="0">
                <a:latin typeface="+mn-lt"/>
              </a:rPr>
              <a:t>pathways?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RET,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EGFR,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mTOR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800" kern="0" dirty="0" smtClean="0">
                <a:latin typeface="+mn-lt"/>
              </a:rPr>
              <a:t>	- untested, risk of adverse side-effects</a:t>
            </a:r>
            <a:endParaRPr kumimoji="0" lang="en-US" sz="12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 of resistance </a:t>
            </a:r>
            <a:r>
              <a:rPr lang="en-US" sz="2800" kern="0" dirty="0" smtClean="0">
                <a:latin typeface="+mn-lt"/>
              </a:rPr>
              <a:t>mechanisms in pre-treatment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600" kern="0" dirty="0" smtClean="0">
                <a:latin typeface="+mn-lt"/>
                <a:sym typeface="Wingdings"/>
              </a:rPr>
              <a:t></a:t>
            </a:r>
            <a:r>
              <a:rPr kumimoji="0" lang="en-US" sz="2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none of the new mutations were evident in pre-treatment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1200" kern="0" dirty="0" smtClean="0">
              <a:latin typeface="+mn-lt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800" kern="0" dirty="0" smtClean="0">
                <a:latin typeface="+mn-lt"/>
              </a:rPr>
              <a:t>Can resistance be modeled &amp; monitored?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serial biopsies? </a:t>
            </a:r>
            <a:r>
              <a:rPr lang="en-US" sz="2800" kern="0" dirty="0" smtClean="0">
                <a:latin typeface="+mn-lt"/>
              </a:rPr>
              <a:t>blood test?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25" y="1690689"/>
            <a:ext cx="7338350" cy="473326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Complete </a:t>
            </a:r>
            <a:r>
              <a:rPr lang="en-US" sz="2200" dirty="0"/>
              <a:t>genomic characterization of a rare tumor has the potential to aid </a:t>
            </a:r>
            <a:r>
              <a:rPr lang="en-US" sz="2200" dirty="0" smtClean="0"/>
              <a:t>in clinical </a:t>
            </a:r>
            <a:r>
              <a:rPr lang="en-US" sz="2200" dirty="0"/>
              <a:t>decision making and identifying therapeutic approaches where no established treatment protocols exist.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These </a:t>
            </a:r>
            <a:r>
              <a:rPr lang="en-US" sz="2200" dirty="0"/>
              <a:t>results also provide direct in vivo </a:t>
            </a:r>
            <a:r>
              <a:rPr lang="en-US" sz="2200" dirty="0" smtClean="0"/>
              <a:t>genomic </a:t>
            </a:r>
            <a:r>
              <a:rPr lang="en-US" sz="2200" dirty="0"/>
              <a:t>evidence for mutational evolution within a tumor under </a:t>
            </a:r>
            <a:r>
              <a:rPr lang="en-US" sz="2200" dirty="0" smtClean="0"/>
              <a:t>drug selection </a:t>
            </a:r>
            <a:r>
              <a:rPr lang="en-US" sz="2200" dirty="0"/>
              <a:t>and potential mechanisms of drug resistance accrual.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We </a:t>
            </a:r>
            <a:r>
              <a:rPr lang="en-US" sz="2200" dirty="0"/>
              <a:t>envisage that as sequencing costs </a:t>
            </a:r>
            <a:r>
              <a:rPr lang="en-US" sz="2200" dirty="0" smtClean="0"/>
              <a:t>continue to </a:t>
            </a:r>
            <a:r>
              <a:rPr lang="en-US" sz="2200" dirty="0"/>
              <a:t>decline, whole genome characterization </a:t>
            </a:r>
            <a:r>
              <a:rPr lang="en-US" sz="2200" dirty="0" smtClean="0"/>
              <a:t>will become </a:t>
            </a:r>
            <a:r>
              <a:rPr lang="en-US" sz="2200" dirty="0"/>
              <a:t>a routine part of cancer </a:t>
            </a:r>
            <a:r>
              <a:rPr lang="en-US" sz="2200" dirty="0" smtClean="0"/>
              <a:t>pathology.</a:t>
            </a:r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z="4400" dirty="0"/>
              <a:t>PET-CT scan &amp; subsequent biopsy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 l="15982" t="1329" r="1332" b="1329"/>
          <a:stretch>
            <a:fillRect/>
          </a:stretch>
        </p:blipFill>
        <p:spPr bwMode="auto">
          <a:xfrm>
            <a:off x="4533900" y="1594415"/>
            <a:ext cx="2437414" cy="2873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3121" y="1599967"/>
            <a:ext cx="1906930" cy="28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16946" y="4636627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/>
            <a:r>
              <a:rPr lang="en-US" sz="1400" i="1" dirty="0">
                <a:latin typeface="Calibri" pitchFamily="34" charset="0"/>
              </a:rPr>
              <a:t>Fukui et al. </a:t>
            </a:r>
            <a:r>
              <a:rPr lang="en-US" sz="1400" i="1" dirty="0" err="1">
                <a:latin typeface="Calibri" pitchFamily="34" charset="0"/>
              </a:rPr>
              <a:t>Radiographics</a:t>
            </a:r>
            <a:r>
              <a:rPr lang="en-US" sz="1400" i="1" dirty="0">
                <a:latin typeface="Calibri" pitchFamily="34" charset="0"/>
              </a:rPr>
              <a:t>.</a:t>
            </a:r>
          </a:p>
          <a:p>
            <a:pPr marL="342900" indent="-342900" algn="ctr"/>
            <a:r>
              <a:rPr lang="en-US" sz="1400" i="1" dirty="0">
                <a:latin typeface="Calibri" pitchFamily="34" charset="0"/>
              </a:rPr>
              <a:t>2005 Jul-Aug;25(4):913-30.</a:t>
            </a:r>
            <a:r>
              <a:rPr lang="en-US" sz="1400" dirty="0">
                <a:latin typeface="Calibri" pitchFamily="34" charset="0"/>
              </a:rPr>
              <a:t> 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809507" y="4636627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/>
            <a:r>
              <a:rPr lang="en-US" sz="1400" dirty="0" smtClean="0">
                <a:latin typeface="Calibri" pitchFamily="34" charset="0"/>
              </a:rPr>
              <a:t>Primary tongue mass, </a:t>
            </a:r>
          </a:p>
          <a:p>
            <a:pPr marL="342900" indent="-342900" algn="ctr"/>
            <a:r>
              <a:rPr lang="en-US" sz="1400" dirty="0" smtClean="0">
                <a:latin typeface="Calibri" pitchFamily="34" charset="0"/>
              </a:rPr>
              <a:t>H&amp;E stain, 20X objective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762" y="406772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20X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60214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PET-CT scan </a:t>
            </a:r>
            <a:r>
              <a:rPr lang="en-US" dirty="0"/>
              <a:t>identified suspicious uptake in the primary mass and two local lymph </a:t>
            </a:r>
            <a:r>
              <a:rPr lang="en-US" dirty="0" smtClean="0"/>
              <a:t>nodes.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small biopsy of the tongue lesion revealed a papillary </a:t>
            </a:r>
            <a:r>
              <a:rPr lang="en-US" dirty="0" smtClean="0"/>
              <a:t>adenocarcinoma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800"/>
              <a:t>Surgery &amp; further pathology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98010"/>
            <a:ext cx="8458200" cy="4373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Laser resection of tumor &amp; lymph nodes in </a:t>
            </a:r>
            <a:r>
              <a:rPr lang="en-US" sz="2400" dirty="0"/>
              <a:t>Nov. 2007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Primary:</a:t>
            </a:r>
            <a:r>
              <a:rPr lang="en-US" sz="2400" dirty="0" smtClean="0"/>
              <a:t> 1.5 cm poorly differentiated adenocarcinoma with </a:t>
            </a:r>
            <a:r>
              <a:rPr lang="en-US" sz="2400" dirty="0" err="1" smtClean="0"/>
              <a:t>micropapillary</a:t>
            </a:r>
            <a:r>
              <a:rPr lang="en-US" sz="2400" dirty="0" smtClean="0"/>
              <a:t> &amp; mucinous features</a:t>
            </a:r>
          </a:p>
          <a:p>
            <a:pPr marL="0" indent="0" algn="ctr">
              <a:buNone/>
            </a:pPr>
            <a:r>
              <a:rPr lang="en-US" sz="2400" b="1" dirty="0" smtClean="0"/>
              <a:t>Lymph nodes:</a:t>
            </a:r>
            <a:r>
              <a:rPr lang="en-US" sz="2400" dirty="0" smtClean="0"/>
              <a:t> 3 of 21 neck nodes contain metastatic adenocarcinoma</a:t>
            </a:r>
          </a:p>
          <a:p>
            <a:pPr marL="0" indent="0" algn="ctr">
              <a:buNone/>
            </a:pPr>
            <a:r>
              <a:rPr lang="en-US" sz="2400" dirty="0" smtClean="0"/>
              <a:t>60 </a:t>
            </a:r>
            <a:r>
              <a:rPr lang="en-US" sz="2400" dirty="0" err="1"/>
              <a:t>Gy</a:t>
            </a:r>
            <a:r>
              <a:rPr lang="en-US" sz="2400" dirty="0"/>
              <a:t> of adjuvant radiation therapy completed in Feb</a:t>
            </a:r>
            <a:r>
              <a:rPr lang="en-US" sz="2400" dirty="0" smtClean="0"/>
              <a:t>. 2008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Good </a:t>
            </a:r>
            <a:r>
              <a:rPr lang="en-US" sz="2000" dirty="0"/>
              <a:t>quality of life, returned to </a:t>
            </a:r>
            <a:r>
              <a:rPr lang="en-US" sz="2000" dirty="0" smtClean="0"/>
              <a:t>work for four months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Then…numerous </a:t>
            </a:r>
            <a:r>
              <a:rPr lang="en-US" sz="2000" dirty="0"/>
              <a:t>small (&lt; 1.2 cm) bilateral pulmonary </a:t>
            </a:r>
            <a:r>
              <a:rPr lang="en-US" sz="2000" dirty="0" smtClean="0"/>
              <a:t>metastases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800" dirty="0"/>
              <a:t>EGFR </a:t>
            </a:r>
            <a:r>
              <a:rPr lang="en-US" sz="4800" dirty="0" smtClean="0"/>
              <a:t>positive </a:t>
            </a:r>
            <a:r>
              <a:rPr lang="en-US" sz="4800" dirty="0"/>
              <a:t>expression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4800" y="2438400"/>
            <a:ext cx="4572000" cy="28495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+2 EGFR expression</a:t>
            </a:r>
            <a:r>
              <a:rPr lang="en-US" dirty="0" smtClean="0"/>
              <a:t> by </a:t>
            </a:r>
            <a:r>
              <a:rPr lang="en-US" dirty="0" err="1"/>
              <a:t>Zymed</a:t>
            </a:r>
            <a:r>
              <a:rPr lang="en-US" dirty="0"/>
              <a:t> </a:t>
            </a:r>
            <a:r>
              <a:rPr lang="en-US" dirty="0" smtClean="0"/>
              <a:t>immunohistochemistry protein expression assay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Treatments?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 rot="5400000">
            <a:off x="-26802" y="2084202"/>
            <a:ext cx="4800625" cy="3375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715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40X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800" dirty="0"/>
              <a:t>6 week trial of </a:t>
            </a:r>
            <a:r>
              <a:rPr lang="en-US" sz="4800" dirty="0" err="1"/>
              <a:t>erlotinib</a:t>
            </a:r>
            <a:endParaRPr lang="en-US" sz="48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373563"/>
          </a:xfrm>
          <a:noFill/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All pulmonary nodules grew while on </a:t>
            </a:r>
            <a:r>
              <a:rPr lang="en-US" dirty="0" err="1"/>
              <a:t>erlotinib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Largest lesion grew from 1.5 to 2.1 cm</a:t>
            </a:r>
          </a:p>
          <a:p>
            <a:pPr marL="0" indent="0">
              <a:buNone/>
            </a:pPr>
            <a:r>
              <a:rPr lang="en-US" dirty="0" err="1"/>
              <a:t>Erlotinib</a:t>
            </a:r>
            <a:r>
              <a:rPr lang="en-US" dirty="0"/>
              <a:t> discontinued in August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What </a:t>
            </a:r>
            <a:r>
              <a:rPr lang="en-US" i="1" dirty="0"/>
              <a:t>next?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90600" y="3742478"/>
            <a:ext cx="662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14400" y="3590078"/>
            <a:ext cx="74613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4123478"/>
            <a:ext cx="152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August</a:t>
            </a:r>
          </a:p>
          <a:p>
            <a:pPr algn="ctr">
              <a:spcBef>
                <a:spcPct val="50000"/>
              </a:spcBef>
            </a:pPr>
            <a:r>
              <a:rPr lang="en-US" sz="1800" dirty="0"/>
              <a:t>Initial presentation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621588" y="3590078"/>
            <a:ext cx="74612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934200" y="4123478"/>
            <a:ext cx="152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August</a:t>
            </a:r>
          </a:p>
          <a:p>
            <a:pPr algn="ctr">
              <a:spcBef>
                <a:spcPct val="50000"/>
              </a:spcBef>
            </a:pPr>
            <a:r>
              <a:rPr lang="en-US" sz="1800" dirty="0" err="1"/>
              <a:t>Erlotinib</a:t>
            </a:r>
            <a:r>
              <a:rPr lang="en-US" sz="1800" dirty="0"/>
              <a:t> failure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608263" y="3590078"/>
            <a:ext cx="74612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905000" y="4123478"/>
            <a:ext cx="152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November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Surgical resection</a:t>
            </a: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4267200" y="3590078"/>
            <a:ext cx="74613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3505200" y="4123478"/>
            <a:ext cx="152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February</a:t>
            </a:r>
          </a:p>
          <a:p>
            <a:pPr algn="ctr">
              <a:spcBef>
                <a:spcPct val="50000"/>
              </a:spcBef>
            </a:pPr>
            <a:r>
              <a:rPr lang="en-US" sz="1800" dirty="0"/>
              <a:t>Radiation complete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477000" y="3590078"/>
            <a:ext cx="74613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562600" y="4123478"/>
            <a:ext cx="1828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June</a:t>
            </a:r>
          </a:p>
          <a:p>
            <a:pPr algn="ctr">
              <a:spcBef>
                <a:spcPct val="50000"/>
              </a:spcBef>
            </a:pPr>
            <a:r>
              <a:rPr lang="en-US" sz="1800" dirty="0"/>
              <a:t>Lung </a:t>
            </a:r>
            <a:r>
              <a:rPr lang="en-US" sz="1800" dirty="0" err="1" smtClean="0"/>
              <a:t>mets</a:t>
            </a:r>
            <a:r>
              <a:rPr lang="en-US" sz="1800" dirty="0" smtClean="0"/>
              <a:t>, </a:t>
            </a:r>
            <a:r>
              <a:rPr lang="en-US" sz="1800" dirty="0" err="1" smtClean="0"/>
              <a:t>erlotinib</a:t>
            </a:r>
            <a:r>
              <a:rPr lang="en-US" sz="1800" dirty="0" smtClean="0"/>
              <a:t> begun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469"/>
          </a:xfrm>
        </p:spPr>
        <p:txBody>
          <a:bodyPr/>
          <a:lstStyle/>
          <a:p>
            <a:r>
              <a:rPr lang="en-US" sz="3600" dirty="0" smtClean="0"/>
              <a:t>What are the targets in </a:t>
            </a:r>
            <a:r>
              <a:rPr lang="en-US" sz="3600" i="1" dirty="0" smtClean="0"/>
              <a:t>our</a:t>
            </a:r>
            <a:r>
              <a:rPr lang="en-US" sz="3600" dirty="0" smtClean="0"/>
              <a:t> case?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744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Having exhausted standard of care, BC Cancer Agency oncologist turned to the Genome Sciences Centre (a large research group) for new leads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Special meeting of the BCCA Research Ethnics Board approved a single-case analysis for this patient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Patient consented to full genomic sequencing and analysis with the understanding that novel treatment options may be </a:t>
            </a:r>
            <a:r>
              <a:rPr lang="en-US" sz="2400" i="1" dirty="0" smtClean="0">
                <a:latin typeface="Calibri" pitchFamily="34" charset="0"/>
              </a:rPr>
              <a:t>suggested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  <a:noFill/>
          <a:ln/>
        </p:spPr>
        <p:txBody>
          <a:bodyPr/>
          <a:lstStyle/>
          <a:p>
            <a:r>
              <a:rPr lang="zh-CN" altLang="en-US" sz="3600" dirty="0" smtClean="0"/>
              <a:t> </a:t>
            </a:r>
            <a:r>
              <a:rPr lang="en-US" altLang="zh-CN" sz="3600" dirty="0" smtClean="0"/>
              <a:t>Samples </a:t>
            </a:r>
            <a:r>
              <a:rPr lang="en-US" sz="3600" dirty="0" smtClean="0"/>
              <a:t>for RNA-seq &amp; DNA-seq</a:t>
            </a:r>
            <a:endParaRPr lang="en-US" sz="36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09675"/>
            <a:ext cx="3733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RNA sequencing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fine-needle </a:t>
            </a:r>
            <a:r>
              <a:rPr lang="en-US" sz="2000" dirty="0">
                <a:latin typeface="Calibri" pitchFamily="34" charset="0"/>
              </a:rPr>
              <a:t>aspirates taken from</a:t>
            </a:r>
            <a:r>
              <a:rPr lang="en-US" sz="2000" dirty="0" smtClean="0">
                <a:latin typeface="Calibri" pitchFamily="34" charset="0"/>
              </a:rPr>
              <a:t> large lung lesion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Pathologist reviewed, used samples with highest tumor content (~80</a:t>
            </a:r>
            <a:r>
              <a:rPr lang="en-US" sz="2000" dirty="0" smtClean="0">
                <a:latin typeface="Calibri" pitchFamily="34" charset="0"/>
              </a:rPr>
              <a:t>%)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DNA sequencing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FFPE DNA from surgical resection &amp; normal DNA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9375" t="6250" r="4687" b="625"/>
          <a:stretch>
            <a:fillRect/>
          </a:stretch>
        </p:blipFill>
        <p:spPr>
          <a:xfrm>
            <a:off x="4648200" y="1239834"/>
            <a:ext cx="3994593" cy="3246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396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40X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r>
              <a:rPr lang="en-US" sz="4800" dirty="0" smtClean="0"/>
              <a:t>Somatic Mutations</a:t>
            </a:r>
            <a:endParaRPr lang="en-US" sz="4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3400" y="990600"/>
          <a:ext cx="8305800" cy="472440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319613"/>
                <a:gridCol w="1397237"/>
                <a:gridCol w="558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TP53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p.D259Y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Located in region of LOH</a:t>
                      </a:r>
                      <a:endParaRPr lang="en-US" sz="2200" dirty="0" smtClean="0"/>
                    </a:p>
                    <a:p>
                      <a:r>
                        <a:rPr lang="en-US" sz="2200" dirty="0" smtClean="0"/>
                        <a:t>Known somatic mutation </a:t>
                      </a:r>
                      <a:r>
                        <a:rPr lang="en-US" sz="2200" baseline="0" dirty="0" smtClean="0"/>
                        <a:t>in 7 cancer types</a:t>
                      </a:r>
                    </a:p>
                    <a:p>
                      <a:r>
                        <a:rPr lang="en-US" sz="2200" baseline="0" dirty="0" smtClean="0"/>
                        <a:t>(16 entries + 4 alternate mutations across 28 tumors in the Catalogue of Somatic Mutations in Cancer)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RB1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p.L234*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Novel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truncating mutation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Results in loss of 75% of protein sequence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  <a:latin typeface="Arial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Loss of </a:t>
                      </a:r>
                      <a:r>
                        <a:rPr lang="en-US" sz="2200" i="1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RB1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and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</a:t>
                      </a:r>
                      <a:r>
                        <a:rPr lang="en-US" sz="2200" i="1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PTEN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result in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charset="0"/>
                        </a:rPr>
                        <a:t>gefitinib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resistance </a:t>
                      </a:r>
                      <a:r>
                        <a:rPr lang="en-US" sz="1200" i="1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(</a:t>
                      </a:r>
                      <a:r>
                        <a:rPr lang="en-US" sz="1200" i="1" dirty="0" err="1" smtClean="0">
                          <a:solidFill>
                            <a:schemeClr val="tx2"/>
                          </a:solidFill>
                          <a:latin typeface="Arial" charset="0"/>
                        </a:rPr>
                        <a:t>Albitar</a:t>
                      </a:r>
                      <a:r>
                        <a:rPr lang="en-US" sz="1200" i="1" baseline="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 et al. </a:t>
                      </a:r>
                      <a:r>
                        <a:rPr lang="en-US" sz="1200" i="1" dirty="0" err="1" smtClean="0"/>
                        <a:t>Gynecol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Oncol</a:t>
                      </a:r>
                      <a:r>
                        <a:rPr lang="en-US" sz="1200" i="1" dirty="0" smtClean="0"/>
                        <a:t>. 2007 Jul;106(1):94-104.</a:t>
                      </a:r>
                      <a:r>
                        <a:rPr lang="en-US" sz="1200" i="1" baseline="0" dirty="0" smtClean="0">
                          <a:solidFill>
                            <a:schemeClr val="tx2"/>
                          </a:solidFill>
                          <a:latin typeface="Arial" charset="0"/>
                        </a:rPr>
                        <a:t>)</a:t>
                      </a:r>
                      <a:endParaRPr lang="en-US" sz="1200" i="1" dirty="0" smtClean="0">
                        <a:solidFill>
                          <a:schemeClr val="tx2"/>
                        </a:solidFill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ZNF187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p.G63C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Novel mutation of unknown significance</a:t>
                      </a:r>
                    </a:p>
                    <a:p>
                      <a:r>
                        <a:rPr lang="en-US" sz="2200" dirty="0" smtClean="0"/>
                        <a:t>Zinc-finger</a:t>
                      </a:r>
                      <a:r>
                        <a:rPr lang="en-US" sz="2200" baseline="0" dirty="0" smtClean="0"/>
                        <a:t> protein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ZFPM2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p.K785E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Novel mutation of unknown significance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Zinc-finger</a:t>
                      </a:r>
                      <a:r>
                        <a:rPr lang="en-US" sz="2200" baseline="0" dirty="0" smtClean="0"/>
                        <a:t> protein</a:t>
                      </a:r>
                      <a:endParaRPr lang="en-US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89"/>
          <p:cNvSpPr txBox="1">
            <a:spLocks noChangeArrowheads="1"/>
          </p:cNvSpPr>
          <p:nvPr/>
        </p:nvSpPr>
        <p:spPr bwMode="auto">
          <a:xfrm>
            <a:off x="533400" y="5867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Confirmed by secondary sequencing method (Sanger)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50AD-57DF-5143-8275-A64D5666F5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955</Words>
  <Application>Microsoft Macintosh PowerPoint</Application>
  <PresentationFormat>On-screen Show (4:3)</PresentationFormat>
  <Paragraphs>242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ＭＳ Ｐゴシック</vt:lpstr>
      <vt:lpstr>Wingdings</vt:lpstr>
      <vt:lpstr>等线 Light</vt:lpstr>
      <vt:lpstr>Arial</vt:lpstr>
      <vt:lpstr>Office Theme</vt:lpstr>
      <vt:lpstr>Case study</vt:lpstr>
      <vt:lpstr>Initial presentation</vt:lpstr>
      <vt:lpstr>PET-CT scan &amp; subsequent biopsy</vt:lpstr>
      <vt:lpstr>Surgery &amp; further pathology</vt:lpstr>
      <vt:lpstr>EGFR positive expression</vt:lpstr>
      <vt:lpstr>6 week trial of erlotinib</vt:lpstr>
      <vt:lpstr>What are the targets in our case?</vt:lpstr>
      <vt:lpstr> Samples for RNA-seq &amp; DNA-seq</vt:lpstr>
      <vt:lpstr>Somatic Mutations</vt:lpstr>
      <vt:lpstr>Copy number  alterations</vt:lpstr>
      <vt:lpstr>FISH confirmation of copy number alterations</vt:lpstr>
      <vt:lpstr>Tumour gene expression levels compared against reference set of 50 tumors &amp; matched blood sample</vt:lpstr>
      <vt:lpstr>Tumor driven by RET up-regulation,  PTEN loss, not AKT</vt:lpstr>
      <vt:lpstr>Short list presented to oncologist</vt:lpstr>
      <vt:lpstr>22% decrease after 4 weeks on sunitinib (16% growth prior to sunitinib)</vt:lpstr>
      <vt:lpstr>Stabilization for 7 months</vt:lpstr>
      <vt:lpstr>Recurrent disease after 7 months</vt:lpstr>
      <vt:lpstr>Skin metastasis contains new mutations</vt:lpstr>
      <vt:lpstr>Resistance due to intensified RET and new AKT signaling?</vt:lpstr>
      <vt:lpstr>Overcoming mechanisms of resistance</vt:lpstr>
      <vt:lpstr>Conclusions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</dc:title>
  <dc:creator>Xiaotong Li</dc:creator>
  <cp:lastModifiedBy>Xiaotong Li</cp:lastModifiedBy>
  <cp:revision>27</cp:revision>
  <dcterms:created xsi:type="dcterms:W3CDTF">2018-03-20T21:09:53Z</dcterms:created>
  <dcterms:modified xsi:type="dcterms:W3CDTF">2018-03-22T17:36:25Z</dcterms:modified>
</cp:coreProperties>
</file>