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76"/>
  </p:notesMasterIdLst>
  <p:sldIdLst>
    <p:sldId id="256" r:id="rId2"/>
    <p:sldId id="257" r:id="rId3"/>
    <p:sldId id="258" r:id="rId4"/>
    <p:sldId id="259" r:id="rId5"/>
    <p:sldId id="260" r:id="rId6"/>
    <p:sldId id="355" r:id="rId7"/>
    <p:sldId id="261" r:id="rId8"/>
    <p:sldId id="262" r:id="rId9"/>
    <p:sldId id="263" r:id="rId10"/>
    <p:sldId id="264" r:id="rId11"/>
    <p:sldId id="265" r:id="rId12"/>
    <p:sldId id="266" r:id="rId13"/>
    <p:sldId id="267" r:id="rId14"/>
    <p:sldId id="268" r:id="rId15"/>
    <p:sldId id="269" r:id="rId16"/>
    <p:sldId id="270" r:id="rId17"/>
    <p:sldId id="271" r:id="rId18"/>
    <p:sldId id="366" r:id="rId19"/>
    <p:sldId id="365" r:id="rId20"/>
    <p:sldId id="275" r:id="rId21"/>
    <p:sldId id="276" r:id="rId22"/>
    <p:sldId id="277" r:id="rId23"/>
    <p:sldId id="278" r:id="rId24"/>
    <p:sldId id="281" r:id="rId25"/>
    <p:sldId id="282" r:id="rId26"/>
    <p:sldId id="367" r:id="rId27"/>
    <p:sldId id="284" r:id="rId28"/>
    <p:sldId id="285" r:id="rId29"/>
    <p:sldId id="286" r:id="rId30"/>
    <p:sldId id="287" r:id="rId31"/>
    <p:sldId id="288" r:id="rId32"/>
    <p:sldId id="369" r:id="rId33"/>
    <p:sldId id="290" r:id="rId34"/>
    <p:sldId id="291" r:id="rId35"/>
    <p:sldId id="292" r:id="rId36"/>
    <p:sldId id="293" r:id="rId37"/>
    <p:sldId id="294" r:id="rId38"/>
    <p:sldId id="295" r:id="rId39"/>
    <p:sldId id="296" r:id="rId40"/>
    <p:sldId id="297" r:id="rId41"/>
    <p:sldId id="370" r:id="rId42"/>
    <p:sldId id="299" r:id="rId43"/>
    <p:sldId id="300" r:id="rId44"/>
    <p:sldId id="301" r:id="rId45"/>
    <p:sldId id="302" r:id="rId46"/>
    <p:sldId id="303" r:id="rId47"/>
    <p:sldId id="304" r:id="rId48"/>
    <p:sldId id="305" r:id="rId49"/>
    <p:sldId id="371" r:id="rId50"/>
    <p:sldId id="307" r:id="rId51"/>
    <p:sldId id="308" r:id="rId52"/>
    <p:sldId id="309" r:id="rId53"/>
    <p:sldId id="310" r:id="rId54"/>
    <p:sldId id="311" r:id="rId55"/>
    <p:sldId id="313" r:id="rId56"/>
    <p:sldId id="314" r:id="rId57"/>
    <p:sldId id="372" r:id="rId58"/>
    <p:sldId id="342" r:id="rId59"/>
    <p:sldId id="343" r:id="rId60"/>
    <p:sldId id="344" r:id="rId61"/>
    <p:sldId id="345" r:id="rId62"/>
    <p:sldId id="346" r:id="rId63"/>
    <p:sldId id="347" r:id="rId64"/>
    <p:sldId id="348" r:id="rId65"/>
    <p:sldId id="349" r:id="rId66"/>
    <p:sldId id="350" r:id="rId67"/>
    <p:sldId id="356" r:id="rId68"/>
    <p:sldId id="353" r:id="rId69"/>
    <p:sldId id="354" r:id="rId70"/>
    <p:sldId id="341" r:id="rId71"/>
    <p:sldId id="357" r:id="rId72"/>
    <p:sldId id="332" r:id="rId73"/>
    <p:sldId id="373" r:id="rId74"/>
    <p:sldId id="334" r:id="rId7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B4626DD-51CF-44E0-BF5A-A42955276F48}">
  <a:tblStyle styleId="{BB4626DD-51CF-44E0-BF5A-A42955276F4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F5F7C9-6E83-4F44-A0AF-B2E0C2148BA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104"/>
    <p:restoredTop sz="94645"/>
  </p:normalViewPr>
  <p:slideViewPr>
    <p:cSldViewPr snapToGrid="0" snapToObjects="1">
      <p:cViewPr>
        <p:scale>
          <a:sx n="129" d="100"/>
          <a:sy n="129" d="100"/>
        </p:scale>
        <p:origin x="1272" y="544"/>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esProps" Target="presProps.xml"/><Relationship Id="rId78" Type="http://schemas.openxmlformats.org/officeDocument/2006/relationships/viewProps" Target="viewProps.xml"/><Relationship Id="rId79" Type="http://schemas.openxmlformats.org/officeDocument/2006/relationships/theme" Target="theme/theme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6" name="Shape 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75" name="Shape 1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86" name="Shape 1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98" name="Shape 1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10" name="Shape 21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20" name="Shape 22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68" name="Shape 26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69" name="Shape 26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16</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278" name="Shape 27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279" name="Shape 27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17</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15382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0898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Shape 5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4" name="Shape 54"/>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Arial"/>
                <a:ea typeface="Arial"/>
                <a:cs typeface="Arial"/>
                <a:sym typeface="Arial"/>
              </a:rPr>
              <a:t>20</a:t>
            </a:fld>
            <a:endParaRPr lang="en" sz="1200" b="0" i="0" u="none" strike="noStrike" cap="none">
              <a:solidFill>
                <a:srgbClr val="000000"/>
              </a:solidFill>
              <a:latin typeface="Arial"/>
              <a:ea typeface="Arial"/>
              <a:cs typeface="Arial"/>
              <a:sym typeface="Arial"/>
            </a:endParaRPr>
          </a:p>
        </p:txBody>
      </p:sp>
      <p:sp>
        <p:nvSpPr>
          <p:cNvPr id="312" name="Shape 312"/>
          <p:cNvSpPr txBox="1"/>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20</a:t>
            </a:fld>
            <a:endParaRPr lang="en" sz="1200" b="0" i="0" u="none" strike="noStrike" cap="none">
              <a:solidFill>
                <a:srgbClr val="000000"/>
              </a:solidFill>
              <a:latin typeface="Calibri"/>
              <a:ea typeface="Calibri"/>
              <a:cs typeface="Calibri"/>
              <a:sym typeface="Calibri"/>
            </a:endParaRPr>
          </a:p>
        </p:txBody>
      </p:sp>
      <p:sp>
        <p:nvSpPr>
          <p:cNvPr id="313" name="Shape 3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14" name="Shape 314"/>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SzPct val="25000"/>
              <a:buNone/>
            </a:pPr>
            <a:r>
              <a:rPr lang="en" sz="1800" b="0" i="0" u="none" strike="noStrike" cap="none">
                <a:solidFill>
                  <a:schemeClr val="dk1"/>
                </a:solidFill>
                <a:latin typeface="Calibri"/>
                <a:ea typeface="Calibri"/>
                <a:cs typeface="Calibri"/>
                <a:sym typeface="Calibri"/>
              </a:rPr>
              <a:t>Big data challenge, graphical interface is important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300" b="0" i="0" u="none" strike="noStrike" cap="none">
                <a:solidFill>
                  <a:srgbClr val="000000"/>
                </a:solidFill>
                <a:latin typeface="Calibri"/>
                <a:ea typeface="Calibri"/>
                <a:cs typeface="Calibri"/>
                <a:sym typeface="Calibri"/>
              </a:rPr>
              <a:t>21</a:t>
            </a:fld>
            <a:endParaRPr lang="en" sz="1300" b="0" i="0" u="none" strike="noStrike" cap="none">
              <a:solidFill>
                <a:srgbClr val="000000"/>
              </a:solidFill>
              <a:latin typeface="Calibri"/>
              <a:ea typeface="Calibri"/>
              <a:cs typeface="Calibri"/>
              <a:sym typeface="Calibri"/>
            </a:endParaRPr>
          </a:p>
        </p:txBody>
      </p:sp>
      <p:sp>
        <p:nvSpPr>
          <p:cNvPr id="326" name="Shape 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med" len="med"/>
            <a:tailEnd type="none" w="med" len="med"/>
          </a:ln>
        </p:spPr>
      </p:sp>
      <p:sp>
        <p:nvSpPr>
          <p:cNvPr id="327" name="Shape 327"/>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miter lim="800000"/>
            <a:headEnd type="none" w="med" len="med"/>
            <a:tailEnd type="none" w="med" len="med"/>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346" name="Shape 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347" name="Shape 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22</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7" name="Shape 3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Shape 3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1" name="Shape 3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91" name="Shape 3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52291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08" name="Shape 40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09" name="Shape 40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27</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16" name="Shape 41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1" i="0" u="none" strike="noStrike" cap="none">
                <a:solidFill>
                  <a:schemeClr val="dk1"/>
                </a:solidFill>
                <a:latin typeface="Calibri"/>
                <a:ea typeface="Calibri"/>
                <a:cs typeface="Calibri"/>
                <a:sym typeface="Calibri"/>
              </a:rPr>
              <a:t>An example illustrating the case in which ∆F &lt; 0.</a:t>
            </a:r>
            <a:r>
              <a:rPr lang="en" sz="1200" b="0" i="0" u="none" strike="noStrike" cap="none">
                <a:solidFill>
                  <a:schemeClr val="dk1"/>
                </a:solidFill>
                <a:latin typeface="Calibri"/>
                <a:ea typeface="Calibri"/>
                <a:cs typeface="Calibri"/>
                <a:sym typeface="Calibri"/>
              </a:rPr>
              <a:t> The ∆F associated with an SNV is negative if the SNV introduces a destabilizing effect. Shown here is the result of changing residue ID 31 in plastocyanin (pdb ID 3CVD) from the wild-type residue (Trp) to a mutated residue (Tyr). </a:t>
            </a:r>
            <a:r>
              <a:rPr lang="en" sz="1200" b="0" i="1" u="none" strike="noStrike" cap="none">
                <a:solidFill>
                  <a:schemeClr val="dk1"/>
                </a:solidFill>
                <a:latin typeface="Calibri"/>
                <a:ea typeface="Calibri"/>
                <a:cs typeface="Calibri"/>
                <a:sym typeface="Calibri"/>
              </a:rPr>
              <a:t>Left)</a:t>
            </a:r>
            <a:r>
              <a:rPr lang="en" sz="1200" b="0" i="0" u="none" strike="noStrike" cap="none">
                <a:solidFill>
                  <a:schemeClr val="dk1"/>
                </a:solidFill>
                <a:latin typeface="Calibri"/>
                <a:ea typeface="Calibri"/>
                <a:cs typeface="Calibri"/>
                <a:sym typeface="Calibri"/>
              </a:rPr>
              <a:t> The protein in its wild-type form (in green), in which the tryptophan residue at position 31 is substantially more energetically favorable relative to the mean energy ⟨E⟩ that would result from having any of the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 </a:t>
            </a:r>
            <a:r>
              <a:rPr lang="en" sz="1200" b="0" i="0" u="none" strike="noStrike" cap="none">
                <a:solidFill>
                  <a:schemeClr val="dk1"/>
                </a:solidFill>
                <a:latin typeface="Calibri"/>
                <a:ea typeface="Calibri"/>
                <a:cs typeface="Calibri"/>
                <a:sym typeface="Calibri"/>
              </a:rPr>
              <a:t>=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&gt; 0. </a:t>
            </a:r>
            <a:r>
              <a:rPr lang="en" sz="1200" b="0" i="1" u="none" strike="noStrike" cap="none">
                <a:solidFill>
                  <a:schemeClr val="dk1"/>
                </a:solidFill>
                <a:latin typeface="Calibri"/>
                <a:ea typeface="Calibri"/>
                <a:cs typeface="Calibri"/>
                <a:sym typeface="Calibri"/>
              </a:rPr>
              <a:t>Right)</a:t>
            </a:r>
            <a:r>
              <a:rPr lang="en" sz="1200" b="0" i="0" u="none" strike="noStrike" cap="none">
                <a:solidFill>
                  <a:schemeClr val="dk1"/>
                </a:solidFill>
                <a:latin typeface="Calibri"/>
                <a:ea typeface="Calibri"/>
                <a:cs typeface="Calibri"/>
                <a:sym typeface="Calibri"/>
              </a:rPr>
              <a:t> The entire protein structure is then modeled to generate the mutated structure after the SNV W31Y is introduced, thereby changing the relative energetic distributions for the different amino acids. The new mean and standard deviation associated with the energies of the modeled structure are designated by ⟨E⟩’ and 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respectively. In this case, the SNV that introduces 31Y results in an energy that is higher than the mean energy of all possible 20 amino acids at that position. This disparity is designated by (⟨E⟩’ - E</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)/σ</a:t>
            </a:r>
            <a:r>
              <a:rPr lang="en" sz="1200" b="0" i="0" u="none" strike="noStrike" cap="none" baseline="-25000">
                <a:solidFill>
                  <a:schemeClr val="dk1"/>
                </a:solidFill>
                <a:latin typeface="Calibri"/>
                <a:ea typeface="Calibri"/>
                <a:cs typeface="Calibri"/>
                <a:sym typeface="Calibri"/>
              </a:rPr>
              <a:t>E</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&lt; 0. Taken together, the negative value associated with the disparity between the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and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values (F</a:t>
            </a:r>
            <a:r>
              <a:rPr lang="en" sz="1200" b="0" i="0" u="none" strike="noStrike" cap="none" baseline="-25000">
                <a:solidFill>
                  <a:schemeClr val="dk1"/>
                </a:solidFill>
                <a:latin typeface="Calibri"/>
                <a:ea typeface="Calibri"/>
                <a:cs typeface="Calibri"/>
                <a:sym typeface="Calibri"/>
              </a:rPr>
              <a:t>mut</a:t>
            </a:r>
            <a:r>
              <a:rPr lang="en" sz="1200" b="0" i="0" u="none" strike="noStrike" cap="none">
                <a:solidFill>
                  <a:schemeClr val="dk1"/>
                </a:solidFill>
                <a:latin typeface="Calibri"/>
                <a:ea typeface="Calibri"/>
                <a:cs typeface="Calibri"/>
                <a:sym typeface="Calibri"/>
              </a:rPr>
              <a:t> - F</a:t>
            </a:r>
            <a:r>
              <a:rPr lang="en" sz="1200" b="0" i="0" u="none" strike="noStrike" cap="none" baseline="-25000">
                <a:solidFill>
                  <a:schemeClr val="dk1"/>
                </a:solidFill>
                <a:latin typeface="Calibri"/>
                <a:ea typeface="Calibri"/>
                <a:cs typeface="Calibri"/>
                <a:sym typeface="Calibri"/>
              </a:rPr>
              <a:t>nat</a:t>
            </a:r>
            <a:r>
              <a:rPr lang="en" sz="1200" b="0" i="0" u="none" strike="noStrike" cap="none">
                <a:solidFill>
                  <a:schemeClr val="dk1"/>
                </a:solidFill>
                <a:latin typeface="Calibri"/>
                <a:ea typeface="Calibri"/>
                <a:cs typeface="Calibri"/>
                <a:sym typeface="Calibri"/>
              </a:rPr>
              <a:t> = ∆F &lt; 0) indicates that the this SNV is locally unfavorable.</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17" name="Shape 41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28</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29</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9" name="Shape 7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41" name="Shape 441"/>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observed that benign SNVs lead to greater disruptions within minimally frustrated surface residues compared to core residues in the native structure, and this trend is observed when using both ExAC and 1KG (Figure A &amp; B). However, SNVs from HGMD that impact minimally frustrated core residues induce stronger perturbations than benign SNVs influencing minimally frustrated core residues </a:t>
            </a:r>
            <a:r>
              <a:rPr lang="en" sz="1200" b="0" i="1" u="none" strike="noStrike" cap="none">
                <a:solidFill>
                  <a:schemeClr val="dk1"/>
                </a:solidFill>
                <a:latin typeface="Calibri"/>
                <a:ea typeface="Calibri"/>
                <a:cs typeface="Calibri"/>
                <a:sym typeface="Calibri"/>
              </a:rPr>
              <a:t> </a:t>
            </a:r>
            <a:r>
              <a:rPr lang="en" sz="1200" b="0" i="0" u="none" strike="noStrike" cap="none">
                <a:solidFill>
                  <a:schemeClr val="dk1"/>
                </a:solidFill>
                <a:latin typeface="Calibri"/>
                <a:ea typeface="Calibri"/>
                <a:cs typeface="Calibri"/>
                <a:sym typeface="Calibri"/>
              </a:rPr>
              <a:t>(Figure C). This suggest that the mechanistic difference between benign and disease SNVs can be attributed to their impact on the local environment of core residues. Within the core, disease-associated SNVs result in more severe perturbations to local interactions relative to those introduced by benign SNVs. These local disruptions are propagated throughout the core and, in turn, drive the deleteriousness of various disease-associated SNVs.</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42" name="Shape 442"/>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30</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464" name="Shape 464"/>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spcAft>
                <a:spcPts val="0"/>
              </a:spcAft>
              <a:buSzPct val="25000"/>
              <a:buNone/>
            </a:pPr>
            <a:r>
              <a:rPr lang="en" sz="1200" b="0" i="0" u="none" strike="noStrike" cap="none">
                <a:solidFill>
                  <a:schemeClr val="dk1"/>
                </a:solidFill>
                <a:latin typeface="Calibri"/>
                <a:ea typeface="Calibri"/>
                <a:cs typeface="Calibri"/>
                <a:sym typeface="Calibri"/>
              </a:rPr>
              <a:t>we observe that somatic SNVs associated with TSGs change the frustration more in core than the surface, whereas those associated with oncogenes manifest the opposite pattern. This is consistent with LOF and GOF mechanism proposed for TSG and oncogene driven cancer progression.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465" name="Shape 46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31</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5182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Shape 5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6" name="Shape 51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Shape 52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8" name="Shape 52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Shape 5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36" name="Shape 53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83" name="Shape 5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89" name="Shape 89"/>
          <p:cNvSpPr>
            <a:spLocks noGrp="1" noRot="1" noChangeAspect="1"/>
          </p:cNvSpPr>
          <p:nvPr>
            <p:ph type="sldImg" idx="2"/>
          </p:nvPr>
        </p:nvSpPr>
        <p:spPr>
          <a:xfrm>
            <a:off x="1143225" y="685800"/>
            <a:ext cx="45723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6478648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42</a:t>
            </a:fld>
            <a:endParaRPr lang="en"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918" name="Shape 9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Shape 108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081" name="Shape 10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Shape 12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246" name="Shape 12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47" name="Shape 12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rgbClr val="000000"/>
                </a:solidFill>
                <a:latin typeface="Calibri"/>
                <a:ea typeface="Calibri"/>
                <a:cs typeface="Calibri"/>
                <a:sym typeface="Calibri"/>
              </a:rPr>
              <a:t>46</a:t>
            </a:fld>
            <a:endParaRPr lang="en"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Shape 12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4" name="Shape 125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7"/>
        <p:cNvGrpSpPr/>
        <p:nvPr/>
      </p:nvGrpSpPr>
      <p:grpSpPr>
        <a:xfrm>
          <a:off x="0" y="0"/>
          <a:ext cx="0" cy="0"/>
          <a:chOff x="0" y="0"/>
          <a:chExt cx="0" cy="0"/>
        </a:xfrm>
      </p:grpSpPr>
      <p:sp>
        <p:nvSpPr>
          <p:cNvPr id="1268" name="Shape 126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269" name="Shape 1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307175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5" name="Shape 1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Shape 12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5" name="Shape 1285"/>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286" name="Shape 12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50</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7"/>
        <p:cNvGrpSpPr/>
        <p:nvPr/>
      </p:nvGrpSpPr>
      <p:grpSpPr>
        <a:xfrm>
          <a:off x="0" y="0"/>
          <a:ext cx="0" cy="0"/>
          <a:chOff x="0" y="0"/>
          <a:chExt cx="0" cy="0"/>
        </a:xfrm>
      </p:grpSpPr>
      <p:sp>
        <p:nvSpPr>
          <p:cNvPr id="1318" name="Shape 131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9" name="Shape 1319"/>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Formally, this method incorporates the annotation length l, the number of random bins we’re going to place in the surrounding genome, n, and two parameters that determine the boundaries of the local genome in which we place random bins, d_min and d_max. d_max has to be small enough that the background mutation rate is roughly constant, while d_min exists to ensure that, if there’s some transitionary region between the mutation rate of a and the mutation rate of the surrounding genome, that the signal from a won’t bleed into our analysis of the local genome context.</a:t>
            </a:r>
          </a:p>
        </p:txBody>
      </p:sp>
      <p:sp>
        <p:nvSpPr>
          <p:cNvPr id="1320" name="Shape 132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51</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Shape 132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7" name="Shape 1327"/>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The second version of MOAT operates on the idea of variant-based permutation. We place bins over the entire genome that each represent a local genome context, shuffle the variants in each bin, and track permuted variant counts for the annotation we’re studying.</a:t>
            </a:r>
          </a:p>
        </p:txBody>
      </p:sp>
      <p:sp>
        <p:nvSpPr>
          <p:cNvPr id="1328" name="Shape 1328"/>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52</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38" name="Shape 13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med" len="med"/>
            <a:tailEnd type="none" w="med" len="med"/>
          </a:ln>
        </p:spPr>
      </p:sp>
      <p:sp>
        <p:nvSpPr>
          <p:cNvPr id="1346" name="Shape 1346"/>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47" name="Shape 1347"/>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rgbClr val="000000"/>
                </a:solidFill>
                <a:latin typeface="Calibri"/>
                <a:ea typeface="Calibri"/>
                <a:cs typeface="Calibri"/>
                <a:sym typeface="Calibri"/>
              </a:rPr>
              <a:t>54</a:t>
            </a:fld>
            <a:endParaRPr lang="en" sz="1200">
              <a:solidFill>
                <a:srgbClr val="000000"/>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3" name="Shape 13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6"/>
        <p:cNvGrpSpPr/>
        <p:nvPr/>
      </p:nvGrpSpPr>
      <p:grpSpPr>
        <a:xfrm>
          <a:off x="0" y="0"/>
          <a:ext cx="0" cy="0"/>
          <a:chOff x="0" y="0"/>
          <a:chExt cx="0" cy="0"/>
        </a:xfrm>
      </p:grpSpPr>
      <p:sp>
        <p:nvSpPr>
          <p:cNvPr id="1367" name="Shape 1367"/>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68" name="Shape 13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849858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46" name="Shape 13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164567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Shape 1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4" name="Shape 135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55" name="Shape 1355"/>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b="0" i="0" u="none" strike="noStrike" cap="none">
                <a:solidFill>
                  <a:schemeClr val="dk1"/>
                </a:solidFill>
                <a:latin typeface="Calibri"/>
                <a:ea typeface="Calibri"/>
                <a:cs typeface="Calibri"/>
                <a:sym typeface="Calibri"/>
              </a:rPr>
              <a:t>59</a:t>
            </a:fld>
            <a:endParaRPr lang="en"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12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5" name="Shape 21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15203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Shape 13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3" name="Shape 136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14235516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Shape 137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28963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379" name="Shape 137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90323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6" name="Shape 1386"/>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387" name="Shape 1387"/>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63</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3588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Shape 1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8" name="Shape 1408"/>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09" name="Shape 1409"/>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64</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675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2" name="Shape 142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23" name="Shape 1423"/>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65</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633656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Shape 147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1" name="Shape 1471"/>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1472" name="Shape 1472"/>
          <p:cNvSpPr txBox="1">
            <a:spLocks noGrp="1"/>
          </p:cNvSpPr>
          <p:nvPr>
            <p:ph type="sldNum" idx="12"/>
          </p:nvPr>
        </p:nvSpPr>
        <p:spPr>
          <a:xfrm>
            <a:off x="3884613" y="8685213"/>
            <a:ext cx="2971800" cy="457200"/>
          </a:xfrm>
          <a:prstGeom prst="rect">
            <a:avLst/>
          </a:prstGeom>
          <a:noFill/>
          <a:ln>
            <a:noFill/>
          </a:ln>
        </p:spPr>
        <p:txBody>
          <a:bodyPr wrap="square"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36692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9329" name="Shape 126"/>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US" altLang="en-US" dirty="0" smtClean="0">
                <a:solidFill>
                  <a:srgbClr val="366092"/>
                </a:solidFill>
                <a:latin typeface="Helvetica Neue" charset="0"/>
                <a:ea typeface="ＭＳ Ｐゴシック" charset="-128"/>
                <a:sym typeface="Helvetica Neue" charset="0"/>
              </a:rPr>
              <a:t>Mutation spectrum is further broken down to mutation signatures, which represent mutational processes</a:t>
            </a:r>
          </a:p>
          <a:p>
            <a:pPr>
              <a:spcBef>
                <a:spcPct val="0"/>
              </a:spcBef>
            </a:pPr>
            <a:endParaRPr lang="en-US" altLang="en-US" dirty="0">
              <a:ea typeface="ＭＳ Ｐゴシック" charset="-128"/>
            </a:endParaRPr>
          </a:p>
        </p:txBody>
      </p:sp>
      <p:sp>
        <p:nvSpPr>
          <p:cNvPr id="99330" name="Shape 127"/>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10648601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1377" name="Shape 138"/>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cap="flat">
            <a:solidFill>
              <a:srgbClr val="000000"/>
            </a:solidFill>
            <a:round/>
            <a:headEnd type="none" w="med" len="med"/>
            <a:tailEnd type="none" w="med" len="me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Shape 139"/>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45700" rIns="91425" bIns="45700" numCol="1" anchor="t" anchorCtr="0" compatLnSpc="1">
            <a:prstTxWarp prst="textNoShape">
              <a:avLst/>
            </a:prstTxWarp>
          </a:bodyPr>
          <a:lstStyle/>
          <a:p>
            <a:pPr>
              <a:spcBef>
                <a:spcPct val="0"/>
              </a:spcBef>
            </a:pPr>
            <a:endParaRPr lang="en-US" altLang="en-US">
              <a:solidFill>
                <a:srgbClr val="000000"/>
              </a:solidFill>
              <a:ea typeface="ＭＳ Ｐゴシック" charset="-128"/>
              <a:sym typeface="Calibri" charset="0"/>
            </a:endParaRPr>
          </a:p>
        </p:txBody>
      </p:sp>
      <p:sp>
        <p:nvSpPr>
          <p:cNvPr id="101379" name="Shape 140"/>
          <p:cNvSpPr>
            <a:spLocks noGrp="1"/>
          </p:cNvSpPr>
          <p:nvPr>
            <p:ph type="sldNum" sz="quarter" idx="5"/>
          </p:nvPr>
        </p:nvSpPr>
        <p:spPr bwMode="auto">
          <a:xfrm>
            <a:off x="3884613" y="8685213"/>
            <a:ext cx="2971800" cy="458787"/>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p>
            <a:pPr>
              <a:buSzPct val="25000"/>
            </a:pPr>
            <a:fld id="{2FFB0BA3-04C5-8A4F-898C-84FCAA5740DB}" type="slidenum">
              <a:rPr lang="en-US" altLang="en-US">
                <a:solidFill>
                  <a:srgbClr val="000000"/>
                </a:solidFill>
                <a:sym typeface="Calibri" charset="0"/>
              </a:rPr>
              <a:pPr>
                <a:buSzPct val="25000"/>
              </a:pPr>
              <a:t>68</a:t>
            </a:fld>
            <a:endParaRPr lang="en-US" altLang="en-US">
              <a:solidFill>
                <a:srgbClr val="000000"/>
              </a:solidFill>
              <a:sym typeface="Calibri" charset="0"/>
            </a:endParaRPr>
          </a:p>
        </p:txBody>
      </p:sp>
    </p:spTree>
    <p:extLst>
      <p:ext uri="{BB962C8B-B14F-4D97-AF65-F5344CB8AC3E}">
        <p14:creationId xmlns:p14="http://schemas.microsoft.com/office/powerpoint/2010/main" val="198794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Shape 203"/>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a:spcBef>
                <a:spcPct val="0"/>
              </a:spcBef>
            </a:pPr>
            <a:endParaRPr lang="en-US" altLang="en-US" dirty="0">
              <a:ea typeface="ＭＳ Ｐゴシック" charset="-128"/>
            </a:endParaRPr>
          </a:p>
        </p:txBody>
      </p:sp>
      <p:sp>
        <p:nvSpPr>
          <p:cNvPr id="105474" name="Shape 204"/>
          <p:cNvSpPr>
            <a:spLocks noGrp="1" noRot="1" noChangeAspect="1" noTextEdit="1"/>
          </p:cNvSpPr>
          <p:nvPr>
            <p:ph type="sldImg" idx="2"/>
          </p:nvPr>
        </p:nvSpPr>
        <p:spPr bwMode="auto">
          <a:xfrm>
            <a:off x="381000" y="685800"/>
            <a:ext cx="6096000" cy="3429000"/>
          </a:xfrm>
          <a:custGeom>
            <a:avLst/>
            <a:gdLst>
              <a:gd name="T0" fmla="*/ 0 w 120000"/>
              <a:gd name="T1" fmla="*/ 0 h 120000"/>
              <a:gd name="T2" fmla="*/ 4572000 w 120000"/>
              <a:gd name="T3" fmla="*/ 0 h 120000"/>
              <a:gd name="T4" fmla="*/ 4572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Tree>
    <p:extLst>
      <p:ext uri="{BB962C8B-B14F-4D97-AF65-F5344CB8AC3E}">
        <p14:creationId xmlns:p14="http://schemas.microsoft.com/office/powerpoint/2010/main" val="149991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44" name="Shape 1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408020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marL="0" marR="0" lvl="0" indent="0" algn="l" rtl="0">
              <a:spcBef>
                <a:spcPts val="0"/>
              </a:spcBef>
              <a:buClr>
                <a:schemeClr val="dk1"/>
              </a:buClr>
              <a:buFont typeface="Calibri"/>
              <a:buNone/>
            </a:pPr>
            <a:endParaRPr sz="1200" b="0" i="0" u="none" strike="noStrike" cap="none">
              <a:solidFill>
                <a:schemeClr val="dk1"/>
              </a:solidFill>
              <a:latin typeface="Calibri"/>
              <a:ea typeface="Calibri"/>
              <a:cs typeface="Calibri"/>
              <a:sym typeface="Calibri"/>
            </a:endParaRPr>
          </a:p>
        </p:txBody>
      </p:sp>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197989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Shape 18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875" name="Shape 18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Shape 18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1" name="Shape 189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1" name="Shape 1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159" name="Shape 15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685800" y="1085851"/>
            <a:ext cx="7772400" cy="11025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4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1" name="Shape 11"/>
          <p:cNvSpPr txBox="1">
            <a:spLocks noGrp="1"/>
          </p:cNvSpPr>
          <p:nvPr>
            <p:ph type="subTitle" idx="1"/>
          </p:nvPr>
        </p:nvSpPr>
        <p:spPr>
          <a:xfrm>
            <a:off x="1371600" y="2628901"/>
            <a:ext cx="6400800" cy="1314600"/>
          </a:xfrm>
          <a:prstGeom prst="rect">
            <a:avLst/>
          </a:prstGeom>
          <a:noFill/>
          <a:ln>
            <a:noFill/>
          </a:ln>
        </p:spPr>
        <p:txBody>
          <a:bodyPr wrap="square" lIns="91425" tIns="91425" rIns="91425" bIns="91425" anchor="t" anchorCtr="0"/>
          <a:lstStyle>
            <a:lvl1pPr marL="0" marR="0" lvl="0" indent="0" algn="ctr" rtl="0">
              <a:spcBef>
                <a:spcPts val="880"/>
              </a:spcBef>
              <a:spcAft>
                <a:spcPts val="0"/>
              </a:spcAft>
              <a:buClr>
                <a:schemeClr val="dk1"/>
              </a:buClr>
              <a:buFont typeface="Arial"/>
              <a:buNone/>
              <a:defRPr sz="4400" b="1" i="0" u="none" strike="noStrike" cap="none">
                <a:solidFill>
                  <a:schemeClr val="dk1"/>
                </a:solidFill>
                <a:latin typeface="Arial"/>
                <a:ea typeface="Arial"/>
                <a:cs typeface="Arial"/>
                <a:sym typeface="Arial"/>
              </a:defRPr>
            </a:lvl1pPr>
            <a:lvl2pPr marL="456910" marR="0" lvl="1" indent="-12410" algn="ctr" rtl="0">
              <a:spcBef>
                <a:spcPts val="480"/>
              </a:spcBef>
              <a:spcAft>
                <a:spcPts val="0"/>
              </a:spcAft>
              <a:buClr>
                <a:schemeClr val="dk1"/>
              </a:buClr>
              <a:buFont typeface="Merriweather Sans"/>
              <a:buNone/>
              <a:defRPr sz="2400" b="0" i="0" u="none" strike="noStrike" cap="none">
                <a:solidFill>
                  <a:schemeClr val="dk1"/>
                </a:solidFill>
                <a:latin typeface="Arial"/>
                <a:ea typeface="Arial"/>
                <a:cs typeface="Arial"/>
                <a:sym typeface="Arial"/>
              </a:defRPr>
            </a:lvl2pPr>
            <a:lvl3pPr marL="913822" marR="0" lvl="2" indent="-12122"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3pPr>
            <a:lvl4pPr marL="1370733" marR="0" lvl="3" indent="-11833"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4pPr>
            <a:lvl5pPr marL="1827644" marR="0" lvl="4" indent="-11544" algn="ctr" rtl="0">
              <a:spcBef>
                <a:spcPts val="400"/>
              </a:spcBef>
              <a:spcAft>
                <a:spcPts val="0"/>
              </a:spcAft>
              <a:buClr>
                <a:schemeClr val="dk1"/>
              </a:buClr>
              <a:buFont typeface="Merriweather Sans"/>
              <a:buNone/>
              <a:defRPr sz="2000" b="0" i="0" u="none" strike="noStrike" cap="none">
                <a:solidFill>
                  <a:schemeClr val="dk1"/>
                </a:solidFill>
                <a:latin typeface="Arial"/>
                <a:ea typeface="Arial"/>
                <a:cs typeface="Arial"/>
                <a:sym typeface="Arial"/>
              </a:defRPr>
            </a:lvl5pPr>
            <a:lvl6pPr marL="2284557" marR="0" lvl="5" indent="-11257"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6pPr>
            <a:lvl7pPr marL="2741466" marR="0" lvl="6" indent="-1096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7pPr>
            <a:lvl8pPr marL="3198376" marR="0" lvl="7" indent="-10676"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8pPr>
            <a:lvl9pPr marL="3655288" marR="0" lvl="8" indent="-10388" algn="ctr" rtl="0">
              <a:spcBef>
                <a:spcPts val="400"/>
              </a:spcBef>
              <a:spcAft>
                <a:spcPts val="0"/>
              </a:spcAft>
              <a:buClr>
                <a:schemeClr val="dk1"/>
              </a:buClr>
              <a:buFont typeface="Arial"/>
              <a:buNone/>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457200" y="205978"/>
            <a:ext cx="8229600" cy="857400"/>
          </a:xfrm>
          <a:prstGeom prst="rect">
            <a:avLst/>
          </a:prstGeom>
          <a:noFill/>
          <a:ln>
            <a:noFill/>
          </a:ln>
        </p:spPr>
        <p:txBody>
          <a:bodyPr wrap="square" lIns="91425" tIns="91425" rIns="91425" bIns="91425" anchor="b"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4" name="Shape 14"/>
          <p:cNvSpPr txBox="1">
            <a:spLocks noGrp="1"/>
          </p:cNvSpPr>
          <p:nvPr>
            <p:ph type="body" idx="1"/>
          </p:nvPr>
        </p:nvSpPr>
        <p:spPr>
          <a:xfrm>
            <a:off x="457200" y="1200151"/>
            <a:ext cx="8229600" cy="3725700"/>
          </a:xfrm>
          <a:prstGeom prst="rect">
            <a:avLst/>
          </a:prstGeom>
          <a:noFill/>
          <a:ln>
            <a:noFill/>
          </a:ln>
        </p:spPr>
        <p:txBody>
          <a:bodyPr wrap="square" lIns="91425" tIns="91425" rIns="91425" bIns="91425" anchor="t" anchorCtr="0"/>
          <a:lstStyle>
            <a:lvl1pPr marL="227012" marR="0" lvl="0" indent="-74612" algn="l" rtl="0">
              <a:spcBef>
                <a:spcPts val="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17" name="Shape 1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685800" y="45244"/>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3200" b="1" i="0" u="none" strike="noStrike" cap="none">
                <a:solidFill>
                  <a:schemeClr val="lt1"/>
                </a:solidFill>
                <a:latin typeface="Arial"/>
                <a:ea typeface="Arial"/>
                <a:cs typeface="Arial"/>
                <a:sym typeface="Arial"/>
              </a:defRPr>
            </a:lvl1pPr>
            <a:lvl2pPr marL="0" marR="0" lvl="1" indent="0" algn="ctr" rtl="0">
              <a:spcBef>
                <a:spcPts val="0"/>
              </a:spcBef>
              <a:spcAft>
                <a:spcPts val="0"/>
              </a:spcAft>
              <a:buNone/>
              <a:defRPr sz="3200" b="1" i="0" u="none" strike="noStrike" cap="none">
                <a:solidFill>
                  <a:schemeClr val="lt1"/>
                </a:solidFill>
                <a:latin typeface="Arial"/>
                <a:ea typeface="Arial"/>
                <a:cs typeface="Arial"/>
                <a:sym typeface="Arial"/>
              </a:defRPr>
            </a:lvl2pPr>
            <a:lvl3pPr marL="0" marR="0" lvl="2" indent="0" algn="ctr" rtl="0">
              <a:spcBef>
                <a:spcPts val="0"/>
              </a:spcBef>
              <a:spcAft>
                <a:spcPts val="0"/>
              </a:spcAft>
              <a:buNone/>
              <a:defRPr sz="3200" b="1" i="0" u="none" strike="noStrike" cap="none">
                <a:solidFill>
                  <a:schemeClr val="lt1"/>
                </a:solidFill>
                <a:latin typeface="Arial"/>
                <a:ea typeface="Arial"/>
                <a:cs typeface="Arial"/>
                <a:sym typeface="Arial"/>
              </a:defRPr>
            </a:lvl3pPr>
            <a:lvl4pPr marL="0" marR="0" lvl="3" indent="0" algn="ctr" rtl="0">
              <a:spcBef>
                <a:spcPts val="0"/>
              </a:spcBef>
              <a:spcAft>
                <a:spcPts val="0"/>
              </a:spcAft>
              <a:buNone/>
              <a:defRPr sz="3200" b="1" i="0" u="none" strike="noStrike" cap="none">
                <a:solidFill>
                  <a:schemeClr val="lt1"/>
                </a:solidFill>
                <a:latin typeface="Arial"/>
                <a:ea typeface="Arial"/>
                <a:cs typeface="Arial"/>
                <a:sym typeface="Arial"/>
              </a:defRPr>
            </a:lvl4pPr>
            <a:lvl5pPr marL="0" marR="0" lvl="4" indent="0" algn="ctr" rtl="0">
              <a:spcBef>
                <a:spcPts val="0"/>
              </a:spcBef>
              <a:spcAft>
                <a:spcPts val="0"/>
              </a:spcAft>
              <a:buNone/>
              <a:defRPr sz="3200" b="1" i="0" u="none" strike="noStrike" cap="none">
                <a:solidFill>
                  <a:schemeClr val="lt1"/>
                </a:solidFill>
                <a:latin typeface="Arial"/>
                <a:ea typeface="Arial"/>
                <a:cs typeface="Arial"/>
                <a:sym typeface="Arial"/>
              </a:defRPr>
            </a:lvl5pPr>
            <a:lvl6pPr marL="457200" marR="0" lvl="5" indent="0" algn="ctr" rtl="0">
              <a:spcBef>
                <a:spcPts val="0"/>
              </a:spcBef>
              <a:spcAft>
                <a:spcPts val="0"/>
              </a:spcAft>
              <a:buNone/>
              <a:defRPr sz="3600" b="1" i="0" u="sng" strike="noStrike" cap="none">
                <a:solidFill>
                  <a:srgbClr val="000099"/>
                </a:solidFill>
                <a:latin typeface="Arial"/>
                <a:ea typeface="Arial"/>
                <a:cs typeface="Arial"/>
                <a:sym typeface="Arial"/>
              </a:defRPr>
            </a:lvl6pPr>
            <a:lvl7pPr marL="914400" marR="0" lvl="6" indent="0"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600" marR="0" lvl="7" indent="0"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800" marR="0" lvl="8" indent="0"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20" name="Shape 20"/>
          <p:cNvSpPr txBox="1">
            <a:spLocks noGrp="1"/>
          </p:cNvSpPr>
          <p:nvPr>
            <p:ph type="body" idx="1"/>
          </p:nvPr>
        </p:nvSpPr>
        <p:spPr>
          <a:xfrm>
            <a:off x="685800" y="994940"/>
            <a:ext cx="3810000" cy="40527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Shape 21"/>
          <p:cNvSpPr txBox="1">
            <a:spLocks noGrp="1"/>
          </p:cNvSpPr>
          <p:nvPr>
            <p:ph type="body" idx="2"/>
          </p:nvPr>
        </p:nvSpPr>
        <p:spPr>
          <a:xfrm>
            <a:off x="4648200" y="985119"/>
            <a:ext cx="3810000" cy="4062600"/>
          </a:xfrm>
          <a:prstGeom prst="rect">
            <a:avLst/>
          </a:prstGeom>
          <a:noFill/>
          <a:ln>
            <a:noFill/>
          </a:ln>
        </p:spPr>
        <p:txBody>
          <a:bodyPr wrap="square" lIns="91425" tIns="91425" rIns="91425" bIns="91425" anchor="t" anchorCtr="0"/>
          <a:lstStyle>
            <a:lvl1pPr marL="228600" marR="0" lvl="0" indent="-50800" algn="l" rtl="0">
              <a:spcBef>
                <a:spcPts val="560"/>
              </a:spcBef>
              <a:spcAft>
                <a:spcPts val="0"/>
              </a:spcAft>
              <a:buClr>
                <a:schemeClr val="lt1"/>
              </a:buClr>
              <a:buSzPct val="100000"/>
              <a:buFont typeface="Arial"/>
              <a:buChar char="•"/>
              <a:defRPr sz="2800" b="0" i="0" u="none" strike="noStrike" cap="none">
                <a:solidFill>
                  <a:schemeClr val="lt1"/>
                </a:solidFill>
                <a:latin typeface="Arial"/>
                <a:ea typeface="Arial"/>
                <a:cs typeface="Arial"/>
                <a:sym typeface="Arial"/>
              </a:defRPr>
            </a:lvl1pPr>
            <a:lvl2pPr marL="571500" marR="0" lvl="1" indent="-76200" algn="l" rtl="0">
              <a:spcBef>
                <a:spcPts val="480"/>
              </a:spcBef>
              <a:spcAft>
                <a:spcPts val="0"/>
              </a:spcAft>
              <a:buClr>
                <a:schemeClr val="lt1"/>
              </a:buClr>
              <a:buSzPct val="100000"/>
              <a:buFont typeface="Merriweather Sans"/>
              <a:buChar char="-"/>
              <a:defRPr sz="2400" b="0" i="0" u="none" strike="noStrike" cap="none">
                <a:solidFill>
                  <a:schemeClr val="lt1"/>
                </a:solidFill>
                <a:latin typeface="Arial"/>
                <a:ea typeface="Arial"/>
                <a:cs typeface="Arial"/>
                <a:sym typeface="Arial"/>
              </a:defRPr>
            </a:lvl2pPr>
            <a:lvl3pPr marL="912812" marR="0" lvl="2" indent="-100012" algn="l" rtl="0">
              <a:spcBef>
                <a:spcPts val="400"/>
              </a:spcBef>
              <a:spcAft>
                <a:spcPts val="0"/>
              </a:spcAft>
              <a:buClr>
                <a:schemeClr val="lt1"/>
              </a:buClr>
              <a:buSzPct val="100000"/>
              <a:buFont typeface="Arial"/>
              <a:buChar char="•"/>
              <a:defRPr sz="2000" b="0" i="0" u="none" strike="noStrike" cap="none">
                <a:solidFill>
                  <a:schemeClr val="lt1"/>
                </a:solidFill>
                <a:latin typeface="Arial"/>
                <a:ea typeface="Arial"/>
                <a:cs typeface="Arial"/>
                <a:sym typeface="Arial"/>
              </a:defRPr>
            </a:lvl3pPr>
            <a:lvl4pPr marL="1376362" marR="0" lvl="3" indent="-119062" algn="l" rtl="0">
              <a:spcBef>
                <a:spcPts val="360"/>
              </a:spcBef>
              <a:spcAft>
                <a:spcPts val="0"/>
              </a:spcAft>
              <a:buClr>
                <a:schemeClr val="lt1"/>
              </a:buClr>
              <a:buSzPct val="100000"/>
              <a:buFont typeface="Arial"/>
              <a:buChar char="–"/>
              <a:defRPr sz="1800" b="0" i="0" u="none" strike="noStrike" cap="none">
                <a:solidFill>
                  <a:schemeClr val="lt1"/>
                </a:solidFill>
                <a:latin typeface="Arial"/>
                <a:ea typeface="Arial"/>
                <a:cs typeface="Arial"/>
                <a:sym typeface="Arial"/>
              </a:defRPr>
            </a:lvl4pPr>
            <a:lvl5pPr marL="1827212" marR="0" lvl="4" indent="-125412" algn="l" rtl="0">
              <a:spcBef>
                <a:spcPts val="360"/>
              </a:spcBef>
              <a:spcAft>
                <a:spcPts val="0"/>
              </a:spcAft>
              <a:buClr>
                <a:schemeClr val="lt1"/>
              </a:buClr>
              <a:buSzPct val="100000"/>
              <a:buFont typeface="Merriweather Sans"/>
              <a:buChar char="*"/>
              <a:defRPr sz="1800" b="0" i="0" u="none" strike="noStrike" cap="none">
                <a:solidFill>
                  <a:schemeClr val="lt1"/>
                </a:solidFill>
                <a:latin typeface="Arial"/>
                <a:ea typeface="Arial"/>
                <a:cs typeface="Arial"/>
                <a:sym typeface="Arial"/>
              </a:defRPr>
            </a:lvl5pPr>
            <a:lvl6pPr marL="2514600" marR="0" lvl="5"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6pPr>
            <a:lvl7pPr marL="2971800" marR="0" lvl="6"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7pPr>
            <a:lvl8pPr marL="3429000" marR="0" lvl="7"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8pPr>
            <a:lvl9pPr marL="3886200" marR="0" lvl="8" indent="-114300" algn="l" rtl="0">
              <a:spcBef>
                <a:spcPts val="360"/>
              </a:spcBef>
              <a:spcAft>
                <a:spcPts val="0"/>
              </a:spcAft>
              <a:buClr>
                <a:schemeClr val="dk1"/>
              </a:buClr>
              <a:buSzPct val="1000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
        <p:nvSpPr>
          <p:cNvPr id="23" name="Shape 23"/>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26" name="Shape 26"/>
          <p:cNvSpPr txBox="1">
            <a:spLocks noGrp="1"/>
          </p:cNvSpPr>
          <p:nvPr>
            <p:ph type="body" idx="1"/>
          </p:nvPr>
        </p:nvSpPr>
        <p:spPr>
          <a:xfrm>
            <a:off x="3887391" y="740569"/>
            <a:ext cx="4629300" cy="3655200"/>
          </a:xfrm>
          <a:prstGeom prst="rect">
            <a:avLst/>
          </a:prstGeom>
          <a:noFill/>
          <a:ln>
            <a:noFill/>
          </a:ln>
        </p:spPr>
        <p:txBody>
          <a:bodyPr wrap="square" lIns="91425" tIns="91425" rIns="91425" bIns="9142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body" idx="2"/>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629841" y="342900"/>
            <a:ext cx="2949000" cy="12003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33" name="Shape 33"/>
          <p:cNvSpPr>
            <a:spLocks noGrp="1"/>
          </p:cNvSpPr>
          <p:nvPr>
            <p:ph type="pic" idx="2"/>
          </p:nvPr>
        </p:nvSpPr>
        <p:spPr>
          <a:xfrm>
            <a:off x="3887391" y="740569"/>
            <a:ext cx="4629300" cy="3655200"/>
          </a:xfrm>
          <a:prstGeom prst="rect">
            <a:avLst/>
          </a:prstGeom>
          <a:noFill/>
          <a:ln>
            <a:noFill/>
          </a:ln>
        </p:spPr>
        <p:txBody>
          <a:bodyPr wrap="square"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1"/>
          </p:nvPr>
        </p:nvSpPr>
        <p:spPr>
          <a:xfrm>
            <a:off x="629841" y="1543050"/>
            <a:ext cx="2949000" cy="2858700"/>
          </a:xfrm>
          <a:prstGeom prst="rect">
            <a:avLst/>
          </a:prstGeom>
          <a:noFill/>
          <a:ln>
            <a:noFill/>
          </a:ln>
        </p:spPr>
        <p:txBody>
          <a:bodyPr wrap="square" lIns="91425" tIns="91425" rIns="91425" bIns="9142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dt" idx="10"/>
          </p:nvPr>
        </p:nvSpPr>
        <p:spPr>
          <a:xfrm>
            <a:off x="628650" y="4767263"/>
            <a:ext cx="2057400" cy="273900"/>
          </a:xfrm>
          <a:prstGeom prst="rect">
            <a:avLst/>
          </a:prstGeom>
          <a:noFill/>
          <a:ln>
            <a:noFill/>
          </a:ln>
        </p:spPr>
        <p:txBody>
          <a:bodyPr wrap="square"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ftr" idx="11"/>
          </p:nvPr>
        </p:nvSpPr>
        <p:spPr>
          <a:xfrm>
            <a:off x="3028950" y="4767263"/>
            <a:ext cx="3086100" cy="273900"/>
          </a:xfrm>
          <a:prstGeom prst="rect">
            <a:avLst/>
          </a:prstGeom>
          <a:noFill/>
          <a:ln>
            <a:noFill/>
          </a:ln>
        </p:spPr>
        <p:txBody>
          <a:bodyPr wrap="square"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sldNum" idx="12"/>
          </p:nvPr>
        </p:nvSpPr>
        <p:spPr>
          <a:xfrm>
            <a:off x="6457950" y="4767263"/>
            <a:ext cx="2057400" cy="273900"/>
          </a:xfrm>
          <a:prstGeom prst="rect">
            <a:avLst/>
          </a:prstGeom>
          <a:noFill/>
          <a:ln>
            <a:noFill/>
          </a:ln>
        </p:spPr>
        <p:txBody>
          <a:bodyPr wrap="square"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45025"/>
            <a:ext cx="8520600" cy="572700"/>
          </a:xfrm>
          <a:prstGeom prst="rect">
            <a:avLst/>
          </a:prstGeom>
        </p:spPr>
        <p:txBody>
          <a:bodyPr wrap="square"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0" name="Shape 40"/>
          <p:cNvSpPr txBox="1">
            <a:spLocks noGrp="1"/>
          </p:cNvSpPr>
          <p:nvPr>
            <p:ph type="sldNum" idx="12"/>
          </p:nvPr>
        </p:nvSpPr>
        <p:spPr>
          <a:xfrm>
            <a:off x="8472458" y="4663217"/>
            <a:ext cx="548700" cy="393600"/>
          </a:xfrm>
          <a:prstGeom prst="rect">
            <a:avLst/>
          </a:prstGeom>
          <a:noFill/>
          <a:ln>
            <a:noFill/>
          </a:ln>
        </p:spPr>
        <p:txBody>
          <a:bodyPr wrap="square"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Only 1">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6553" marR="0" lvl="5" indent="-12053" algn="ctr" rtl="0">
              <a:spcBef>
                <a:spcPts val="0"/>
              </a:spcBef>
              <a:spcAft>
                <a:spcPts val="0"/>
              </a:spcAft>
              <a:buNone/>
              <a:defRPr sz="3600" b="1" i="0" u="sng" strike="noStrike" cap="none">
                <a:solidFill>
                  <a:srgbClr val="000099"/>
                </a:solidFill>
                <a:latin typeface="Arial"/>
                <a:ea typeface="Arial"/>
                <a:cs typeface="Arial"/>
                <a:sym typeface="Arial"/>
              </a:defRPr>
            </a:lvl6pPr>
            <a:lvl7pPr marL="913119" marR="0" lvl="6" indent="-11419" algn="ctr" rtl="0">
              <a:spcBef>
                <a:spcPts val="0"/>
              </a:spcBef>
              <a:spcAft>
                <a:spcPts val="0"/>
              </a:spcAft>
              <a:buNone/>
              <a:defRPr sz="3600" b="1" i="0" u="sng" strike="noStrike" cap="none">
                <a:solidFill>
                  <a:srgbClr val="000099"/>
                </a:solidFill>
                <a:latin typeface="Arial"/>
                <a:ea typeface="Arial"/>
                <a:cs typeface="Arial"/>
                <a:sym typeface="Arial"/>
              </a:defRPr>
            </a:lvl7pPr>
            <a:lvl8pPr marL="1369683" marR="0" lvl="7" indent="-10783" algn="ctr" rtl="0">
              <a:spcBef>
                <a:spcPts val="0"/>
              </a:spcBef>
              <a:spcAft>
                <a:spcPts val="0"/>
              </a:spcAft>
              <a:buNone/>
              <a:defRPr sz="3600" b="1" i="0" u="sng" strike="noStrike" cap="none">
                <a:solidFill>
                  <a:srgbClr val="000099"/>
                </a:solidFill>
                <a:latin typeface="Arial"/>
                <a:ea typeface="Arial"/>
                <a:cs typeface="Arial"/>
                <a:sym typeface="Arial"/>
              </a:defRPr>
            </a:lvl8pPr>
            <a:lvl9pPr marL="1826242" marR="0" lvl="8" indent="-1014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43" name="Shape 43"/>
          <p:cNvSpPr txBox="1">
            <a:spLocks noGrp="1"/>
          </p:cNvSpPr>
          <p:nvPr>
            <p:ph type="sldNum" idx="12"/>
          </p:nvPr>
        </p:nvSpPr>
        <p:spPr>
          <a:xfrm>
            <a:off x="8543925" y="4812506"/>
            <a:ext cx="561900" cy="183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fld id="{00000000-1234-1234-1234-123412341234}" type="slidenum">
              <a:rPr lang="en" sz="1800" b="0" i="0" u="none">
                <a:solidFill>
                  <a:schemeClr val="dk1"/>
                </a:solidFill>
                <a:latin typeface="Calibri"/>
                <a:ea typeface="Calibri"/>
                <a:cs typeface="Calibri"/>
                <a:sym typeface="Calibri"/>
              </a:rPr>
              <a:t>‹#›</a:t>
            </a:fld>
            <a:endParaRPr lang="en" sz="1800" b="0" i="0" u="none">
              <a:solidFill>
                <a:schemeClr val="dk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457200"/>
            <a:ext cx="7772400" cy="8574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None/>
              <a:defRPr sz="2400" b="1" i="0" u="none" strike="noStrike" cap="none">
                <a:solidFill>
                  <a:srgbClr val="22228B"/>
                </a:solidFill>
                <a:latin typeface="Arial"/>
                <a:ea typeface="Arial"/>
                <a:cs typeface="Arial"/>
                <a:sym typeface="Arial"/>
              </a:defRPr>
            </a:lvl1pPr>
            <a:lvl2pPr marL="0" marR="0" lvl="1" indent="0" algn="ctr" rtl="0">
              <a:spcBef>
                <a:spcPts val="0"/>
              </a:spcBef>
              <a:spcAft>
                <a:spcPts val="0"/>
              </a:spcAft>
              <a:buNone/>
              <a:defRPr sz="2400" b="1" i="0" u="none" strike="noStrike" cap="none">
                <a:solidFill>
                  <a:srgbClr val="22228B"/>
                </a:solidFill>
                <a:latin typeface="Arial"/>
                <a:ea typeface="Arial"/>
                <a:cs typeface="Arial"/>
                <a:sym typeface="Arial"/>
              </a:defRPr>
            </a:lvl2pPr>
            <a:lvl3pPr marL="0" marR="0" lvl="2" indent="0" algn="ctr" rtl="0">
              <a:spcBef>
                <a:spcPts val="0"/>
              </a:spcBef>
              <a:spcAft>
                <a:spcPts val="0"/>
              </a:spcAft>
              <a:buNone/>
              <a:defRPr sz="2400" b="1" i="0" u="none" strike="noStrike" cap="none">
                <a:solidFill>
                  <a:srgbClr val="22228B"/>
                </a:solidFill>
                <a:latin typeface="Arial"/>
                <a:ea typeface="Arial"/>
                <a:cs typeface="Arial"/>
                <a:sym typeface="Arial"/>
              </a:defRPr>
            </a:lvl3pPr>
            <a:lvl4pPr marL="0" marR="0" lvl="3" indent="0" algn="ctr" rtl="0">
              <a:spcBef>
                <a:spcPts val="0"/>
              </a:spcBef>
              <a:spcAft>
                <a:spcPts val="0"/>
              </a:spcAft>
              <a:buNone/>
              <a:defRPr sz="2400" b="1" i="0" u="none" strike="noStrike" cap="none">
                <a:solidFill>
                  <a:srgbClr val="22228B"/>
                </a:solidFill>
                <a:latin typeface="Arial"/>
                <a:ea typeface="Arial"/>
                <a:cs typeface="Arial"/>
                <a:sym typeface="Arial"/>
              </a:defRPr>
            </a:lvl4pPr>
            <a:lvl5pPr marL="0" marR="0" lvl="4" indent="0" algn="ctr" rtl="0">
              <a:spcBef>
                <a:spcPts val="0"/>
              </a:spcBef>
              <a:spcAft>
                <a:spcPts val="0"/>
              </a:spcAft>
              <a:buNone/>
              <a:defRPr sz="2400" b="1" i="0" u="none" strike="noStrike" cap="none">
                <a:solidFill>
                  <a:srgbClr val="22228B"/>
                </a:solidFill>
                <a:latin typeface="Arial"/>
                <a:ea typeface="Arial"/>
                <a:cs typeface="Arial"/>
                <a:sym typeface="Arial"/>
              </a:defRPr>
            </a:lvl5pPr>
            <a:lvl6pPr marL="457196" marR="0" lvl="5" indent="-12696" algn="ctr" rtl="0">
              <a:spcBef>
                <a:spcPts val="0"/>
              </a:spcBef>
              <a:spcAft>
                <a:spcPts val="0"/>
              </a:spcAft>
              <a:buNone/>
              <a:defRPr sz="3600" b="1" i="0" u="sng" strike="noStrike" cap="none">
                <a:solidFill>
                  <a:srgbClr val="000099"/>
                </a:solidFill>
                <a:latin typeface="Arial"/>
                <a:ea typeface="Arial"/>
                <a:cs typeface="Arial"/>
                <a:sym typeface="Arial"/>
              </a:defRPr>
            </a:lvl6pPr>
            <a:lvl7pPr marL="914391" marR="0" lvl="6" indent="-12691" algn="ctr" rtl="0">
              <a:spcBef>
                <a:spcPts val="0"/>
              </a:spcBef>
              <a:spcAft>
                <a:spcPts val="0"/>
              </a:spcAft>
              <a:buNone/>
              <a:defRPr sz="3600" b="1" i="0" u="sng" strike="noStrike" cap="none">
                <a:solidFill>
                  <a:srgbClr val="000099"/>
                </a:solidFill>
                <a:latin typeface="Arial"/>
                <a:ea typeface="Arial"/>
                <a:cs typeface="Arial"/>
                <a:sym typeface="Arial"/>
              </a:defRPr>
            </a:lvl7pPr>
            <a:lvl8pPr marL="1371587" marR="0" lvl="7" indent="-12687" algn="ctr" rtl="0">
              <a:spcBef>
                <a:spcPts val="0"/>
              </a:spcBef>
              <a:spcAft>
                <a:spcPts val="0"/>
              </a:spcAft>
              <a:buNone/>
              <a:defRPr sz="3600" b="1" i="0" u="sng" strike="noStrike" cap="none">
                <a:solidFill>
                  <a:srgbClr val="000099"/>
                </a:solidFill>
                <a:latin typeface="Arial"/>
                <a:ea typeface="Arial"/>
                <a:cs typeface="Arial"/>
                <a:sym typeface="Arial"/>
              </a:defRPr>
            </a:lvl8pPr>
            <a:lvl9pPr marL="1828782" marR="0" lvl="8" indent="-12682" algn="ctr" rtl="0">
              <a:spcBef>
                <a:spcPts val="0"/>
              </a:spcBef>
              <a:spcAft>
                <a:spcPts val="0"/>
              </a:spcAft>
              <a:buNone/>
              <a:defRPr sz="3600" b="1" i="0" u="sng" strike="noStrike" cap="none">
                <a:solidFill>
                  <a:srgbClr val="000099"/>
                </a:solidFill>
                <a:latin typeface="Arial"/>
                <a:ea typeface="Arial"/>
                <a:cs typeface="Arial"/>
                <a:sym typeface="Arial"/>
              </a:defRPr>
            </a:lvl9pPr>
          </a:lstStyle>
          <a:p>
            <a:endParaRPr/>
          </a:p>
        </p:txBody>
      </p:sp>
      <p:sp>
        <p:nvSpPr>
          <p:cNvPr id="7" name="Shape 7"/>
          <p:cNvSpPr txBox="1">
            <a:spLocks noGrp="1"/>
          </p:cNvSpPr>
          <p:nvPr>
            <p:ph type="body" idx="1"/>
          </p:nvPr>
        </p:nvSpPr>
        <p:spPr>
          <a:xfrm>
            <a:off x="685800" y="1485900"/>
            <a:ext cx="7772400" cy="3479100"/>
          </a:xfrm>
          <a:prstGeom prst="rect">
            <a:avLst/>
          </a:prstGeom>
          <a:noFill/>
          <a:ln>
            <a:noFill/>
          </a:ln>
        </p:spPr>
        <p:txBody>
          <a:bodyPr wrap="square" lIns="91425" tIns="91425" rIns="91425" bIns="91425" anchor="t" anchorCtr="0"/>
          <a:lstStyle>
            <a:lvl1pPr marL="227012" marR="0" lvl="0" indent="-74612" algn="l" rtl="0">
              <a:spcBef>
                <a:spcPts val="480"/>
              </a:spcBef>
              <a:spcAft>
                <a:spcPts val="0"/>
              </a:spcAft>
              <a:buClr>
                <a:schemeClr val="dk1"/>
              </a:buClr>
              <a:buSzPct val="100000"/>
              <a:buFont typeface="Arial"/>
              <a:buChar char="•"/>
              <a:defRPr sz="2400" b="0" i="0" u="none" strike="noStrike" cap="none">
                <a:solidFill>
                  <a:schemeClr val="dk1"/>
                </a:solidFill>
                <a:latin typeface="Arial"/>
                <a:ea typeface="Arial"/>
                <a:cs typeface="Arial"/>
                <a:sym typeface="Arial"/>
              </a:defRPr>
            </a:lvl1pPr>
            <a:lvl2pPr marL="569912" marR="0" lvl="1" indent="-74612" algn="l" rtl="0">
              <a:spcBef>
                <a:spcPts val="480"/>
              </a:spcBef>
              <a:spcAft>
                <a:spcPts val="0"/>
              </a:spcAft>
              <a:buClr>
                <a:schemeClr val="dk1"/>
              </a:buClr>
              <a:buSzPct val="100000"/>
              <a:buFont typeface="Merriweather Sans"/>
              <a:buChar char="-"/>
              <a:defRPr sz="2400" b="0" i="0" u="none" strike="noStrike" cap="none">
                <a:solidFill>
                  <a:schemeClr val="dk1"/>
                </a:solidFill>
                <a:latin typeface="Arial"/>
                <a:ea typeface="Arial"/>
                <a:cs typeface="Arial"/>
                <a:sym typeface="Arial"/>
              </a:defRPr>
            </a:lvl2pPr>
            <a:lvl3pPr marL="911225" marR="0" lvl="2" indent="-9842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3pPr>
            <a:lvl4pPr marL="1374775" marR="0" lvl="3" indent="-10477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5625" marR="0" lvl="4" indent="-111125" algn="l" rtl="0">
              <a:spcBef>
                <a:spcPts val="400"/>
              </a:spcBef>
              <a:spcAft>
                <a:spcPts val="0"/>
              </a:spcAft>
              <a:buClr>
                <a:schemeClr val="dk1"/>
              </a:buClr>
              <a:buSzPct val="100000"/>
              <a:buFont typeface="Merriweather Sans"/>
              <a:buChar char="*"/>
              <a:defRPr sz="2000" b="0" i="0" u="none" strike="noStrike" cap="none">
                <a:solidFill>
                  <a:schemeClr val="dk1"/>
                </a:solidFill>
                <a:latin typeface="Arial"/>
                <a:ea typeface="Arial"/>
                <a:cs typeface="Arial"/>
                <a:sym typeface="Arial"/>
              </a:defRPr>
            </a:lvl5pPr>
            <a:lvl6pPr marL="2514574" marR="0" lvl="5" indent="-114274"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769" marR="0" lvl="6" indent="-114269"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8966" marR="0" lvl="7" indent="-114265"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160" marR="0" lvl="8" indent="-114260" algn="l" rtl="0">
              <a:spcBef>
                <a:spcPts val="400"/>
              </a:spcBef>
              <a:spcAft>
                <a:spcPts val="0"/>
              </a:spcAft>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Shape 8"/>
          <p:cNvSpPr/>
          <p:nvPr/>
        </p:nvSpPr>
        <p:spPr>
          <a:xfrm rot="-5400000">
            <a:off x="7795863" y="3907406"/>
            <a:ext cx="2308800" cy="263400"/>
          </a:xfrm>
          <a:prstGeom prst="rect">
            <a:avLst/>
          </a:prstGeom>
          <a:noFill/>
          <a:ln>
            <a:noFill/>
          </a:ln>
        </p:spPr>
        <p:txBody>
          <a:bodyPr wrap="square" lIns="92050" tIns="46025" rIns="92050" bIns="46025" anchor="t" anchorCtr="0">
            <a:noAutofit/>
          </a:bodyPr>
          <a:lstStyle/>
          <a:p>
            <a:pPr marL="0" marR="0" lvl="0" indent="0" algn="l" rtl="0">
              <a:spcBef>
                <a:spcPts val="0"/>
              </a:spcBef>
              <a:spcAft>
                <a:spcPts val="0"/>
              </a:spcAft>
              <a:buSzPct val="25000"/>
              <a:buNone/>
            </a:pPr>
            <a:fld id="{00000000-1234-1234-1234-123412341234}" type="slidenum">
              <a:rPr lang="en" sz="1600" b="1" i="1" u="none" strike="noStrike" cap="none">
                <a:solidFill>
                  <a:srgbClr val="000000"/>
                </a:solidFill>
                <a:latin typeface="Courier New"/>
                <a:ea typeface="Courier New"/>
                <a:cs typeface="Courier New"/>
                <a:sym typeface="Courier New"/>
              </a:rPr>
              <a:t>‹#›</a:t>
            </a:fld>
            <a:r>
              <a:rPr lang="en" sz="1800" b="1" i="0" u="none" strike="noStrike" cap="none">
                <a:solidFill>
                  <a:srgbClr val="808080"/>
                </a:solidFill>
                <a:latin typeface="Arial"/>
                <a:ea typeface="Arial"/>
                <a:cs typeface="Arial"/>
                <a:sym typeface="Arial"/>
              </a:rPr>
              <a:t> - </a:t>
            </a:r>
            <a:r>
              <a:rPr lang="en" sz="1000" b="1" i="0" u="none" strike="noStrike" cap="none">
                <a:solidFill>
                  <a:srgbClr val="969696"/>
                </a:solidFill>
                <a:latin typeface="Arial"/>
                <a:ea typeface="Arial"/>
                <a:cs typeface="Arial"/>
                <a:sym typeface="Arial"/>
              </a:rPr>
              <a:t>Lectures.GersteinLab.org</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jp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9.jpg"/><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0.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3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7.jp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g"/><Relationship Id="rId5" Type="http://schemas.openxmlformats.org/officeDocument/2006/relationships/image" Target="../media/image50.png"/><Relationship Id="rId1" Type="http://schemas.openxmlformats.org/officeDocument/2006/relationships/slideLayout" Target="../slideLayouts/slideLayout5.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7.jp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70.png"/><Relationship Id="rId9" Type="http://schemas.openxmlformats.org/officeDocument/2006/relationships/image" Target="../media/image71.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72.jpg"/></Relationships>
</file>

<file path=ppt/slides/_rels/slide52.xml.rels><?xml version="1.0" encoding="UTF-8" standalone="yes"?>
<Relationships xmlns="http://schemas.openxmlformats.org/package/2006/relationships"><Relationship Id="rId3" Type="http://schemas.openxmlformats.org/officeDocument/2006/relationships/image" Target="../media/image73.jpg"/><Relationship Id="rId4" Type="http://schemas.openxmlformats.org/officeDocument/2006/relationships/image" Target="../media/image74.jpg"/><Relationship Id="rId5" Type="http://schemas.openxmlformats.org/officeDocument/2006/relationships/image" Target="../media/image75.jp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7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7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7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2.jpg"/><Relationship Id="rId4" Type="http://schemas.openxmlformats.org/officeDocument/2006/relationships/image" Target="../media/image83.png"/><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8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8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0.pn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jpe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emf"/><Relationship Id="rId1" Type="http://schemas.openxmlformats.org/officeDocument/2006/relationships/slideLayout" Target="../slideLayouts/slideLayout5.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5" Type="http://schemas.openxmlformats.org/officeDocument/2006/relationships/image" Target="../media/image98.png"/><Relationship Id="rId6" Type="http://schemas.openxmlformats.org/officeDocument/2006/relationships/image" Target="../media/image99.png"/><Relationship Id="rId1" Type="http://schemas.openxmlformats.org/officeDocument/2006/relationships/slideLayout" Target="../slideLayouts/slideLayout3.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0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Shape 48"/>
          <p:cNvSpPr/>
          <p:nvPr/>
        </p:nvSpPr>
        <p:spPr>
          <a:xfrm>
            <a:off x="8869452" y="187843"/>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49" name="Shape 49"/>
          <p:cNvSpPr txBox="1">
            <a:spLocks noGrp="1"/>
          </p:cNvSpPr>
          <p:nvPr>
            <p:ph type="ctrTitle"/>
          </p:nvPr>
        </p:nvSpPr>
        <p:spPr>
          <a:xfrm>
            <a:off x="4545363" y="198781"/>
            <a:ext cx="4469428" cy="1531091"/>
          </a:xfrm>
          <a:prstGeom prst="rect">
            <a:avLst/>
          </a:prstGeom>
          <a:noFill/>
          <a:ln>
            <a:noFill/>
          </a:ln>
        </p:spPr>
        <p:txBody>
          <a:bodyPr wrap="square" lIns="92000" tIns="46000" rIns="92000" bIns="46000" anchor="ctr" anchorCtr="0">
            <a:noAutofit/>
          </a:bodyPr>
          <a:lstStyle/>
          <a:p>
            <a:pPr lvl="0" indent="-69850">
              <a:buClr>
                <a:schemeClr val="dk1"/>
              </a:buClr>
              <a:buSzPct val="61111"/>
            </a:pPr>
            <a:r>
              <a:rPr lang="en" sz="1800" dirty="0">
                <a:solidFill>
                  <a:srgbClr val="000000"/>
                </a:solidFill>
              </a:rPr>
              <a:t>Prioritizing Variants </a:t>
            </a:r>
            <a:r>
              <a:rPr lang="en-US" sz="1800" dirty="0" smtClean="0">
                <a:solidFill>
                  <a:srgbClr val="000000"/>
                </a:solidFill>
              </a:rPr>
              <a:t/>
            </a:r>
            <a:br>
              <a:rPr lang="en-US" sz="1800" dirty="0" smtClean="0">
                <a:solidFill>
                  <a:srgbClr val="000000"/>
                </a:solidFill>
              </a:rPr>
            </a:br>
            <a:r>
              <a:rPr lang="en" sz="1800" dirty="0" smtClean="0">
                <a:solidFill>
                  <a:srgbClr val="000000"/>
                </a:solidFill>
              </a:rPr>
              <a:t>in </a:t>
            </a:r>
            <a:r>
              <a:rPr lang="en" sz="1800" dirty="0">
                <a:solidFill>
                  <a:srgbClr val="000000"/>
                </a:solidFill>
              </a:rPr>
              <a:t>Personal Genomes: </a:t>
            </a:r>
            <a:br>
              <a:rPr lang="en" sz="1800" dirty="0">
                <a:solidFill>
                  <a:srgbClr val="000000"/>
                </a:solidFill>
              </a:rPr>
            </a:br>
            <a:r>
              <a:rPr lang="en-US" sz="1800" dirty="0" smtClean="0">
                <a:solidFill>
                  <a:srgbClr val="000000"/>
                </a:solidFill>
              </a:rPr>
              <a:t>Using</a:t>
            </a:r>
            <a:r>
              <a:rPr lang="en" sz="1800" dirty="0" smtClean="0">
                <a:solidFill>
                  <a:srgbClr val="000000"/>
                </a:solidFill>
              </a:rPr>
              <a:t> </a:t>
            </a:r>
            <a:r>
              <a:rPr lang="en" sz="1800" dirty="0">
                <a:solidFill>
                  <a:srgbClr val="000000"/>
                </a:solidFill>
              </a:rPr>
              <a:t>functional </a:t>
            </a:r>
            <a:r>
              <a:rPr lang="en" sz="1800" dirty="0" smtClean="0">
                <a:solidFill>
                  <a:srgbClr val="000000"/>
                </a:solidFill>
              </a:rPr>
              <a:t>impact </a:t>
            </a:r>
            <a:r>
              <a:rPr lang="en" sz="1800" dirty="0">
                <a:solidFill>
                  <a:srgbClr val="000000"/>
                </a:solidFill>
              </a:rPr>
              <a:t>&amp; </a:t>
            </a:r>
            <a:r>
              <a:rPr lang="en" sz="1800" dirty="0" smtClean="0">
                <a:solidFill>
                  <a:srgbClr val="000000"/>
                </a:solidFill>
              </a:rPr>
              <a:t>recurrence</a:t>
            </a:r>
            <a:r>
              <a:rPr lang="en-US" sz="1800" dirty="0" smtClean="0">
                <a:solidFill>
                  <a:srgbClr val="000000"/>
                </a:solidFill>
              </a:rPr>
              <a:t>, </a:t>
            </a:r>
            <a:br>
              <a:rPr lang="en-US" sz="1800" dirty="0" smtClean="0">
                <a:solidFill>
                  <a:srgbClr val="000000"/>
                </a:solidFill>
              </a:rPr>
            </a:br>
            <a:r>
              <a:rPr lang="en-US" sz="1800" dirty="0" smtClean="0">
                <a:solidFill>
                  <a:srgbClr val="000000"/>
                </a:solidFill>
              </a:rPr>
              <a:t>with particular application to cancer</a:t>
            </a:r>
            <a:endParaRPr lang="en" sz="1800" dirty="0">
              <a:solidFill>
                <a:srgbClr val="000000"/>
              </a:solidFill>
            </a:endParaRPr>
          </a:p>
        </p:txBody>
      </p:sp>
      <p:sp>
        <p:nvSpPr>
          <p:cNvPr id="50" name="Shape 50"/>
          <p:cNvSpPr txBox="1">
            <a:spLocks noGrp="1"/>
          </p:cNvSpPr>
          <p:nvPr>
            <p:ph type="subTitle" idx="1"/>
          </p:nvPr>
        </p:nvSpPr>
        <p:spPr>
          <a:xfrm>
            <a:off x="4409705" y="2246244"/>
            <a:ext cx="4740745" cy="2732016"/>
          </a:xfrm>
          <a:prstGeom prst="rect">
            <a:avLst/>
          </a:prstGeom>
          <a:noFill/>
          <a:ln>
            <a:noFill/>
          </a:ln>
        </p:spPr>
        <p:txBody>
          <a:bodyPr wrap="square" lIns="92000" tIns="46000" rIns="92000" bIns="46000" anchor="t" anchorCtr="0">
            <a:noAutofit/>
          </a:bodyPr>
          <a:lstStyle/>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Mark Gerstein</a:t>
            </a:r>
          </a:p>
          <a:p>
            <a:pPr marL="0" marR="0" lvl="0" indent="0" algn="ctr" rtl="0">
              <a:lnSpc>
                <a:spcPct val="100000"/>
              </a:lnSpc>
              <a:spcBef>
                <a:spcPts val="0"/>
              </a:spcBef>
              <a:spcAft>
                <a:spcPts val="0"/>
              </a:spcAft>
              <a:buClr>
                <a:srgbClr val="D0D0F4"/>
              </a:buClr>
              <a:buSzPct val="25000"/>
              <a:buFont typeface="Arial"/>
              <a:buNone/>
            </a:pPr>
            <a:r>
              <a:rPr lang="en" sz="1600" b="0" i="0" u="none" strike="noStrike" cap="none" dirty="0">
                <a:solidFill>
                  <a:schemeClr val="tx1">
                    <a:lumMod val="65000"/>
                    <a:lumOff val="35000"/>
                  </a:schemeClr>
                </a:solidFill>
              </a:rPr>
              <a:t>Yale</a:t>
            </a:r>
          </a:p>
          <a:p>
            <a:pPr marL="0" marR="0" lvl="0" indent="0" algn="ctr"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lang="en-US" sz="1800" b="0" dirty="0" smtClean="0">
              <a:solidFill>
                <a:schemeClr val="tx1">
                  <a:lumMod val="65000"/>
                  <a:lumOff val="35000"/>
                </a:schemeClr>
              </a:solidFill>
            </a:endParaRPr>
          </a:p>
          <a:p>
            <a:pPr marL="0" marR="0" lvl="0" indent="0" algn="l" rtl="0">
              <a:lnSpc>
                <a:spcPct val="100000"/>
              </a:lnSpc>
              <a:spcBef>
                <a:spcPts val="0"/>
              </a:spcBef>
              <a:spcAft>
                <a:spcPts val="0"/>
              </a:spcAft>
              <a:buClr>
                <a:srgbClr val="D0D0F4"/>
              </a:buClr>
              <a:buSzPct val="25000"/>
              <a:buFont typeface="Arial"/>
              <a:buNone/>
            </a:pPr>
            <a:endParaRPr sz="1800" b="0"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Slides freely </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downloadable from </a:t>
            </a:r>
            <a:r>
              <a:rPr lang="en" sz="1400" i="0" u="none" strike="noStrike" cap="none" dirty="0" err="1">
                <a:solidFill>
                  <a:schemeClr val="bg2"/>
                </a:solidFill>
              </a:rPr>
              <a:t>Lectures.GersteinLab.org</a:t>
            </a:r>
            <a:endParaRPr lang="en" sz="1400" i="0" u="none" strike="noStrike" cap="none" dirty="0">
              <a:solidFill>
                <a:schemeClr val="bg2"/>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a:solidFill>
                  <a:schemeClr val="tx1">
                    <a:lumMod val="65000"/>
                    <a:lumOff val="35000"/>
                  </a:schemeClr>
                </a:solidFill>
              </a:rPr>
              <a:t>&amp; “tweetable” </a:t>
            </a:r>
            <a:r>
              <a:rPr lang="en" sz="1400" b="0" i="0" u="none" strike="noStrike" cap="none" dirty="0" smtClean="0">
                <a:solidFill>
                  <a:schemeClr val="tx1">
                    <a:lumMod val="65000"/>
                    <a:lumOff val="35000"/>
                  </a:schemeClr>
                </a:solidFill>
              </a:rPr>
              <a:t>(</a:t>
            </a:r>
            <a:r>
              <a:rPr lang="en" sz="1400" b="0" i="0" u="none" strike="noStrike" cap="none" dirty="0">
                <a:solidFill>
                  <a:schemeClr val="tx1">
                    <a:lumMod val="65000"/>
                    <a:lumOff val="35000"/>
                  </a:schemeClr>
                </a:solidFill>
              </a:rPr>
              <a:t>via </a:t>
            </a:r>
            <a:r>
              <a:rPr lang="en" sz="1400" i="0" u="none" strike="noStrike" cap="none" dirty="0" smtClean="0">
                <a:solidFill>
                  <a:schemeClr val="bg2"/>
                </a:solidFill>
              </a:rPr>
              <a:t>@</a:t>
            </a:r>
            <a:r>
              <a:rPr lang="en" sz="1400" dirty="0" err="1" smtClean="0">
                <a:solidFill>
                  <a:schemeClr val="bg2"/>
                </a:solidFill>
              </a:rPr>
              <a:t>M</a:t>
            </a:r>
            <a:r>
              <a:rPr lang="en" sz="1400" i="0" u="none" strike="noStrike" cap="none" dirty="0" err="1" smtClean="0">
                <a:solidFill>
                  <a:schemeClr val="bg2"/>
                </a:solidFill>
              </a:rPr>
              <a:t>ark</a:t>
            </a:r>
            <a:r>
              <a:rPr lang="en" sz="1400" dirty="0" err="1" smtClean="0">
                <a:solidFill>
                  <a:schemeClr val="bg2"/>
                </a:solidFill>
              </a:rPr>
              <a:t>G</a:t>
            </a:r>
            <a:r>
              <a:rPr lang="en" sz="1400" i="0" u="none" strike="noStrike" cap="none" dirty="0" err="1" smtClean="0">
                <a:solidFill>
                  <a:schemeClr val="bg2"/>
                </a:solidFill>
              </a:rPr>
              <a:t>erstein</a:t>
            </a:r>
            <a:r>
              <a:rPr lang="en" sz="1400" b="0" i="0" u="none" strike="noStrike" cap="none" dirty="0" smtClean="0">
                <a:solidFill>
                  <a:schemeClr val="tx1">
                    <a:lumMod val="65000"/>
                    <a:lumOff val="35000"/>
                  </a:schemeClr>
                </a:solidFill>
              </a:rPr>
              <a:t>). </a:t>
            </a:r>
            <a:endParaRPr lang="en" sz="1400" b="0" i="0" u="none" strike="noStrike" cap="none" dirty="0">
              <a:solidFill>
                <a:schemeClr val="tx1">
                  <a:lumMod val="65000"/>
                  <a:lumOff val="35000"/>
                </a:schemeClr>
              </a:solidFill>
            </a:endParaRP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No </a:t>
            </a:r>
            <a:r>
              <a:rPr lang="en" sz="1400" b="0" i="0" u="none" strike="noStrike" cap="none" dirty="0">
                <a:solidFill>
                  <a:schemeClr val="tx1">
                    <a:lumMod val="65000"/>
                    <a:lumOff val="35000"/>
                  </a:schemeClr>
                </a:solidFill>
              </a:rPr>
              <a:t>Conflicts for t</a:t>
            </a:r>
            <a:r>
              <a:rPr lang="en" sz="1400" b="0" dirty="0">
                <a:solidFill>
                  <a:schemeClr val="tx1">
                    <a:lumMod val="65000"/>
                    <a:lumOff val="35000"/>
                  </a:schemeClr>
                </a:solidFill>
              </a:rPr>
              <a:t>his Talk</a:t>
            </a:r>
          </a:p>
          <a:p>
            <a:pPr marL="0" marR="0" lvl="0" indent="0" algn="ctr" rtl="0">
              <a:lnSpc>
                <a:spcPct val="100000"/>
              </a:lnSpc>
              <a:spcBef>
                <a:spcPts val="440"/>
              </a:spcBef>
              <a:spcAft>
                <a:spcPts val="0"/>
              </a:spcAft>
              <a:buClr>
                <a:srgbClr val="D0D0F4"/>
              </a:buClr>
              <a:buSzPct val="25000"/>
              <a:buFont typeface="Arial"/>
              <a:buNone/>
            </a:pPr>
            <a:r>
              <a:rPr lang="en" sz="1400" b="0" i="0" u="none" strike="noStrike" cap="none" dirty="0" smtClean="0">
                <a:solidFill>
                  <a:schemeClr val="tx1">
                    <a:lumMod val="65000"/>
                    <a:lumOff val="35000"/>
                  </a:schemeClr>
                </a:solidFill>
              </a:rPr>
              <a:t>See </a:t>
            </a:r>
            <a:r>
              <a:rPr lang="en" sz="1400" b="0" i="0" u="none" strike="noStrike" cap="none" dirty="0">
                <a:solidFill>
                  <a:schemeClr val="tx1">
                    <a:lumMod val="65000"/>
                    <a:lumOff val="35000"/>
                  </a:schemeClr>
                </a:solidFill>
              </a:rPr>
              <a:t>last slide for more info</a:t>
            </a:r>
            <a:r>
              <a:rPr lang="en" sz="1400" b="0" i="0" u="none" strike="noStrike" cap="none" dirty="0" smtClean="0">
                <a:solidFill>
                  <a:schemeClr val="tx1">
                    <a:lumMod val="65000"/>
                    <a:lumOff val="35000"/>
                  </a:schemeClr>
                </a:solidFill>
              </a:rPr>
              <a:t>.</a:t>
            </a:r>
            <a:endParaRPr lang="en" sz="1400" b="0" i="0" u="none" strike="noStrike" cap="none" dirty="0">
              <a:solidFill>
                <a:schemeClr val="tx1">
                  <a:lumMod val="65000"/>
                  <a:lumOff val="35000"/>
                </a:schemeClr>
              </a:solidFill>
            </a:endParaRPr>
          </a:p>
        </p:txBody>
      </p:sp>
      <p:grpSp>
        <p:nvGrpSpPr>
          <p:cNvPr id="6" name="Group 5"/>
          <p:cNvGrpSpPr/>
          <p:nvPr/>
        </p:nvGrpSpPr>
        <p:grpSpPr>
          <a:xfrm>
            <a:off x="376615" y="113691"/>
            <a:ext cx="3921565" cy="4920846"/>
            <a:chOff x="0" y="244635"/>
            <a:chExt cx="4198792" cy="5268715"/>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703" t="46805" r="24268" b="16472"/>
            <a:stretch/>
          </p:blipFill>
          <p:spPr>
            <a:xfrm>
              <a:off x="7923" y="244635"/>
              <a:ext cx="4190869" cy="1922863"/>
            </a:xfrm>
            <a:prstGeom prst="rect">
              <a:avLst/>
            </a:prstGeom>
            <a:ln>
              <a:solidFill>
                <a:schemeClr val="tx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4100" t="43192" r="11295" b="10810"/>
            <a:stretch/>
          </p:blipFill>
          <p:spPr>
            <a:xfrm>
              <a:off x="0" y="2051793"/>
              <a:ext cx="4198792" cy="1712102"/>
            </a:xfrm>
            <a:prstGeom prst="rect">
              <a:avLst/>
            </a:prstGeom>
            <a:ln>
              <a:solidFill>
                <a:schemeClr val="tx1"/>
              </a:solidFill>
            </a:ln>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23" t="18787" b="26019"/>
            <a:stretch/>
          </p:blipFill>
          <p:spPr>
            <a:xfrm>
              <a:off x="7922" y="3749903"/>
              <a:ext cx="4190870" cy="1763447"/>
            </a:xfrm>
            <a:prstGeom prst="rect">
              <a:avLst/>
            </a:prstGeom>
            <a:ln>
              <a:solidFill>
                <a:schemeClr val="tx1"/>
              </a:solidFill>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0" name="Shape 170"/>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1" name="Shape 17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72" name="Shape 172"/>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178" name="Shape 178"/>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79" name="Shape 179"/>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pic>
        <p:nvPicPr>
          <p:cNvPr id="180" name="Shape 18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pic>
        <p:nvPicPr>
          <p:cNvPr id="181" name="Shape 181"/>
          <p:cNvPicPr preferRelativeResize="0"/>
          <p:nvPr/>
        </p:nvPicPr>
        <p:blipFill rotWithShape="1">
          <a:blip r:embed="rId4">
            <a:alphaModFix/>
          </a:blip>
          <a:srcRect l="20336" t="9396" r="17489" b="9249"/>
          <a:stretch/>
        </p:blipFill>
        <p:spPr>
          <a:xfrm>
            <a:off x="3686175" y="3818335"/>
            <a:ext cx="1063228" cy="1042988"/>
          </a:xfrm>
          <a:prstGeom prst="rect">
            <a:avLst/>
          </a:prstGeom>
          <a:noFill/>
          <a:ln>
            <a:noFill/>
          </a:ln>
        </p:spPr>
      </p:pic>
      <p:cxnSp>
        <p:nvCxnSpPr>
          <p:cNvPr id="182" name="Shape 182"/>
          <p:cNvCxnSpPr/>
          <p:nvPr/>
        </p:nvCxnSpPr>
        <p:spPr>
          <a:xfrm rot="10800000">
            <a:off x="3553032" y="2030036"/>
            <a:ext cx="507000" cy="1788300"/>
          </a:xfrm>
          <a:prstGeom prst="straightConnector1">
            <a:avLst/>
          </a:prstGeom>
          <a:noFill/>
          <a:ln w="28575" cap="flat" cmpd="sng">
            <a:solidFill>
              <a:srgbClr val="548135"/>
            </a:solidFill>
            <a:prstDash val="solid"/>
            <a:round/>
            <a:headEnd type="triangle" w="med" len="med"/>
            <a:tailEnd type="none" w="med" len="med"/>
          </a:ln>
        </p:spPr>
      </p:cxnSp>
      <p:pic>
        <p:nvPicPr>
          <p:cNvPr id="183" name="Shape 183"/>
          <p:cNvPicPr preferRelativeResize="0"/>
          <p:nvPr/>
        </p:nvPicPr>
        <p:blipFill rotWithShape="1">
          <a:blip r:embed="rId5">
            <a:alphaModFix/>
          </a:blip>
          <a:srcRect l="89" t="-620" r="427" b="619"/>
          <a:stretch/>
        </p:blipFill>
        <p:spPr>
          <a:xfrm>
            <a:off x="1220391" y="4064795"/>
            <a:ext cx="2409190" cy="673465"/>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sp>
        <p:nvSpPr>
          <p:cNvPr id="189" name="Shape 189"/>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190" name="Shape 190"/>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191" name="Shape 191"/>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192" name="Shape 192"/>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193" name="Shape 19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194" name="Shape 194" descr="seq_pipeline_1.jpg"/>
          <p:cNvPicPr preferRelativeResize="0"/>
          <p:nvPr/>
        </p:nvPicPr>
        <p:blipFill>
          <a:blip r:embed="rId4">
            <a:alphaModFix/>
          </a:blip>
          <a:stretch>
            <a:fillRect/>
          </a:stretch>
        </p:blipFill>
        <p:spPr>
          <a:xfrm>
            <a:off x="4541050" y="1088225"/>
            <a:ext cx="3307501" cy="2887781"/>
          </a:xfrm>
          <a:prstGeom prst="rect">
            <a:avLst/>
          </a:prstGeom>
          <a:noFill/>
          <a:ln>
            <a:noFill/>
          </a:ln>
        </p:spPr>
      </p:pic>
      <p:cxnSp>
        <p:nvCxnSpPr>
          <p:cNvPr id="195" name="Shape 195"/>
          <p:cNvCxnSpPr/>
          <p:nvPr/>
        </p:nvCxnSpPr>
        <p:spPr>
          <a:xfrm>
            <a:off x="4404122" y="2209800"/>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sp>
        <p:nvSpPr>
          <p:cNvPr id="201" name="Shape 201"/>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sp>
        <p:nvSpPr>
          <p:cNvPr id="202" name="Shape 202"/>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03" name="Shape 203"/>
          <p:cNvSpPr txBox="1"/>
          <p:nvPr/>
        </p:nvSpPr>
        <p:spPr>
          <a:xfrm>
            <a:off x="5112544" y="4163617"/>
            <a:ext cx="2571900" cy="3930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Alignment algorithms scaling to keep pace with data generation</a:t>
            </a:r>
          </a:p>
        </p:txBody>
      </p:sp>
      <p:pic>
        <p:nvPicPr>
          <p:cNvPr id="204" name="Shape 204"/>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05" name="Shape 205"/>
          <p:cNvSpPr/>
          <p:nvPr/>
        </p:nvSpPr>
        <p:spPr>
          <a:xfrm>
            <a:off x="4541045" y="1088231"/>
            <a:ext cx="3307500" cy="2792100"/>
          </a:xfrm>
          <a:prstGeom prst="rect">
            <a:avLst/>
          </a:prstGeom>
          <a:solidFill>
            <a:srgbClr val="BFBFBF"/>
          </a:solidFill>
          <a:ln w="12700" cap="flat" cmpd="sng">
            <a:solidFill>
              <a:schemeClr val="accent3"/>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Calibri"/>
              <a:ea typeface="Calibri"/>
              <a:cs typeface="Calibri"/>
              <a:sym typeface="Calibri"/>
            </a:endParaRPr>
          </a:p>
        </p:txBody>
      </p:sp>
      <p:pic>
        <p:nvPicPr>
          <p:cNvPr id="206" name="Shape 206" descr="seq_pipeline_2.jpg"/>
          <p:cNvPicPr preferRelativeResize="0"/>
          <p:nvPr/>
        </p:nvPicPr>
        <p:blipFill>
          <a:blip r:embed="rId4">
            <a:alphaModFix/>
          </a:blip>
          <a:stretch>
            <a:fillRect/>
          </a:stretch>
        </p:blipFill>
        <p:spPr>
          <a:xfrm>
            <a:off x="4541050" y="1088225"/>
            <a:ext cx="3307501" cy="2879849"/>
          </a:xfrm>
          <a:prstGeom prst="rect">
            <a:avLst/>
          </a:prstGeom>
          <a:noFill/>
          <a:ln>
            <a:noFill/>
          </a:ln>
        </p:spPr>
      </p:pic>
      <p:cxnSp>
        <p:nvCxnSpPr>
          <p:cNvPr id="207" name="Shape 207"/>
          <p:cNvCxnSpPr/>
          <p:nvPr/>
        </p:nvCxnSpPr>
        <p:spPr>
          <a:xfrm>
            <a:off x="4421982" y="2207419"/>
            <a:ext cx="427500" cy="0"/>
          </a:xfrm>
          <a:prstGeom prst="straightConnector1">
            <a:avLst/>
          </a:prstGeom>
          <a:noFill/>
          <a:ln w="12700" cap="flat" cmpd="sng">
            <a:solidFill>
              <a:schemeClr val="dk1"/>
            </a:solidFill>
            <a:prstDash val="solid"/>
            <a:round/>
            <a:headEnd type="none" w="med" len="med"/>
            <a:tailEnd type="triangle" w="lg" len="lg"/>
          </a:ln>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311700" y="445025"/>
            <a:ext cx="8520600" cy="572700"/>
          </a:xfrm>
          <a:prstGeom prst="rect">
            <a:avLst/>
          </a:prstGeom>
          <a:noFill/>
          <a:ln>
            <a:noFill/>
          </a:ln>
        </p:spPr>
        <p:txBody>
          <a:bodyPr wrap="square" lIns="68575" tIns="34275" rIns="68575" bIns="34275" anchor="ctr" anchorCtr="0">
            <a:noAutofit/>
          </a:bodyPr>
          <a:lstStyle/>
          <a:p>
            <a:pPr marL="0" marR="0" lvl="0" indent="-133350" algn="ctr" rtl="0">
              <a:lnSpc>
                <a:spcPct val="90000"/>
              </a:lnSpc>
              <a:spcBef>
                <a:spcPts val="0"/>
              </a:spcBef>
              <a:buClr>
                <a:srgbClr val="011893"/>
              </a:buClr>
              <a:buSzPct val="100000"/>
              <a:buFont typeface="Arial"/>
              <a:buNone/>
            </a:pPr>
            <a:r>
              <a:rPr lang="en" sz="2100" b="1" i="0" u="none" strike="noStrike" cap="none">
                <a:solidFill>
                  <a:srgbClr val="011893"/>
                </a:solidFill>
                <a:latin typeface="Arial"/>
                <a:ea typeface="Arial"/>
                <a:cs typeface="Arial"/>
                <a:sym typeface="Arial"/>
              </a:rPr>
              <a:t>The changing costs of a sequencing pipeline</a:t>
            </a:r>
          </a:p>
        </p:txBody>
      </p:sp>
      <p:pic>
        <p:nvPicPr>
          <p:cNvPr id="213" name="Shape 213"/>
          <p:cNvPicPr preferRelativeResize="0"/>
          <p:nvPr/>
        </p:nvPicPr>
        <p:blipFill rotWithShape="1">
          <a:blip r:embed="rId3">
            <a:alphaModFix/>
          </a:blip>
          <a:srcRect/>
          <a:stretch/>
        </p:blipFill>
        <p:spPr>
          <a:xfrm>
            <a:off x="1264444" y="1332310"/>
            <a:ext cx="3192512" cy="1873156"/>
          </a:xfrm>
          <a:prstGeom prst="rect">
            <a:avLst/>
          </a:prstGeom>
          <a:noFill/>
          <a:ln w="9525" cap="flat" cmpd="sng">
            <a:solidFill>
              <a:srgbClr val="000000"/>
            </a:solidFill>
            <a:prstDash val="solid"/>
            <a:miter lim="800000"/>
            <a:headEnd type="none" w="med" len="med"/>
            <a:tailEnd type="none" w="med" len="med"/>
          </a:ln>
        </p:spPr>
      </p:pic>
      <p:sp>
        <p:nvSpPr>
          <p:cNvPr id="214" name="Shape 214"/>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1" i="0" u="none" strike="noStrike" cap="none">
                <a:solidFill>
                  <a:srgbClr val="A6A6A6"/>
                </a:solidFill>
                <a:latin typeface="Calibri"/>
                <a:ea typeface="Calibri"/>
                <a:cs typeface="Calibri"/>
                <a:sym typeface="Calibri"/>
              </a:rPr>
              <a:t>[</a:t>
            </a:r>
            <a:r>
              <a:rPr lang="en" sz="900" b="0" i="0" u="none" strike="noStrike" cap="none">
                <a:solidFill>
                  <a:srgbClr val="A6A6A6"/>
                </a:solidFill>
                <a:latin typeface="Calibri"/>
                <a:ea typeface="Calibri"/>
                <a:cs typeface="Calibri"/>
                <a:sym typeface="Calibri"/>
              </a:rPr>
              <a:t>Sboner et al. (‘11), Muir et al. (‘15) Genome Biology</a:t>
            </a:r>
            <a:r>
              <a:rPr lang="en" sz="900" b="1" i="0" u="none" strike="noStrike" cap="none">
                <a:solidFill>
                  <a:srgbClr val="A6A6A6"/>
                </a:solidFill>
                <a:latin typeface="Calibri"/>
                <a:ea typeface="Calibri"/>
                <a:cs typeface="Calibri"/>
                <a:sym typeface="Calibri"/>
              </a:rPr>
              <a:t>]</a:t>
            </a:r>
          </a:p>
        </p:txBody>
      </p:sp>
      <p:sp>
        <p:nvSpPr>
          <p:cNvPr id="215" name="Shape 215"/>
          <p:cNvSpPr txBox="1"/>
          <p:nvPr/>
        </p:nvSpPr>
        <p:spPr>
          <a:xfrm>
            <a:off x="1263254" y="3349229"/>
            <a:ext cx="2571900" cy="715500"/>
          </a:xfrm>
          <a:prstGeom prst="rect">
            <a:avLst/>
          </a:prstGeom>
          <a:noFill/>
          <a:ln>
            <a:noFill/>
          </a:ln>
        </p:spPr>
        <p:txBody>
          <a:bodyPr wrap="square" lIns="68575" tIns="34275" rIns="68575" bIns="34275" anchor="t" anchorCtr="0">
            <a:noAutofit/>
          </a:bodyPr>
          <a:lstStyle/>
          <a:p>
            <a:pPr marL="0" marR="0" lvl="0" indent="-69850" algn="l" rtl="0">
              <a:spcBef>
                <a:spcPts val="0"/>
              </a:spcBef>
              <a:buClr>
                <a:srgbClr val="000000"/>
              </a:buClr>
              <a:buSzPct val="100000"/>
              <a:buFont typeface="Arial"/>
              <a:buNone/>
            </a:pPr>
            <a:r>
              <a:rPr lang="en" sz="1100" b="0" i="0" u="none" strike="noStrike" cap="none">
                <a:solidFill>
                  <a:srgbClr val="000000"/>
                </a:solidFill>
                <a:latin typeface="Arial"/>
                <a:ea typeface="Arial"/>
                <a:cs typeface="Arial"/>
                <a:sym typeface="Arial"/>
              </a:rPr>
              <a:t>From ‘00 to ~’20,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cost of DNA sequencing expt. shifts from the actual seq. to sample </a:t>
            </a:r>
            <a:br>
              <a:rPr lang="en" sz="1100" b="0" i="0" u="none" strike="noStrike" cap="none">
                <a:solidFill>
                  <a:srgbClr val="000000"/>
                </a:solidFill>
                <a:latin typeface="Arial"/>
                <a:ea typeface="Arial"/>
                <a:cs typeface="Arial"/>
                <a:sym typeface="Arial"/>
              </a:rPr>
            </a:br>
            <a:r>
              <a:rPr lang="en" sz="1100" b="0" i="0" u="none" strike="noStrike" cap="none">
                <a:solidFill>
                  <a:srgbClr val="000000"/>
                </a:solidFill>
                <a:latin typeface="Arial"/>
                <a:ea typeface="Arial"/>
                <a:cs typeface="Arial"/>
                <a:sym typeface="Arial"/>
              </a:rPr>
              <a:t>collection &amp; analysis</a:t>
            </a:r>
          </a:p>
        </p:txBody>
      </p:sp>
      <p:cxnSp>
        <p:nvCxnSpPr>
          <p:cNvPr id="216" name="Shape 216"/>
          <p:cNvCxnSpPr/>
          <p:nvPr/>
        </p:nvCxnSpPr>
        <p:spPr>
          <a:xfrm rot="10800000" flipH="1">
            <a:off x="4198144" y="2644323"/>
            <a:ext cx="861900" cy="7200"/>
          </a:xfrm>
          <a:prstGeom prst="straightConnector1">
            <a:avLst/>
          </a:prstGeom>
          <a:noFill/>
          <a:ln w="28575" cap="flat" cmpd="sng">
            <a:solidFill>
              <a:srgbClr val="FF6600"/>
            </a:solidFill>
            <a:prstDash val="solid"/>
            <a:round/>
            <a:headEnd type="none" w="med" len="med"/>
            <a:tailEnd type="triangle" w="lg" len="lg"/>
          </a:ln>
        </p:spPr>
      </p:cxnSp>
      <p:pic>
        <p:nvPicPr>
          <p:cNvPr id="217" name="Shape 217"/>
          <p:cNvPicPr preferRelativeResize="0"/>
          <p:nvPr/>
        </p:nvPicPr>
        <p:blipFill rotWithShape="1">
          <a:blip r:embed="rId4">
            <a:alphaModFix/>
          </a:blip>
          <a:srcRect r="4752"/>
          <a:stretch/>
        </p:blipFill>
        <p:spPr>
          <a:xfrm>
            <a:off x="5128361" y="1178481"/>
            <a:ext cx="2595952" cy="3185479"/>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Shape 222" descr="Slide1.jpg"/>
          <p:cNvPicPr preferRelativeResize="0"/>
          <p:nvPr/>
        </p:nvPicPr>
        <p:blipFill rotWithShape="1">
          <a:blip r:embed="rId3">
            <a:alphaModFix/>
          </a:blip>
          <a:srcRect l="7639" t="66919" r="9858" b="17223"/>
          <a:stretch/>
        </p:blipFill>
        <p:spPr>
          <a:xfrm>
            <a:off x="1666875" y="3423048"/>
            <a:ext cx="5635219" cy="814761"/>
          </a:xfrm>
          <a:prstGeom prst="rect">
            <a:avLst/>
          </a:prstGeom>
          <a:noFill/>
          <a:ln>
            <a:noFill/>
          </a:ln>
        </p:spPr>
      </p:pic>
      <p:pic>
        <p:nvPicPr>
          <p:cNvPr id="223" name="Shape 223"/>
          <p:cNvPicPr preferRelativeResize="0"/>
          <p:nvPr/>
        </p:nvPicPr>
        <p:blipFill rotWithShape="1">
          <a:blip r:embed="rId4">
            <a:alphaModFix/>
          </a:blip>
          <a:srcRect/>
          <a:stretch/>
        </p:blipFill>
        <p:spPr>
          <a:xfrm>
            <a:off x="3722848" y="3381665"/>
            <a:ext cx="1581900" cy="949200"/>
          </a:xfrm>
          <a:prstGeom prst="rect">
            <a:avLst/>
          </a:prstGeom>
          <a:noFill/>
          <a:ln>
            <a:noFill/>
          </a:ln>
        </p:spPr>
      </p:pic>
      <p:pic>
        <p:nvPicPr>
          <p:cNvPr id="224" name="Shape 224"/>
          <p:cNvPicPr preferRelativeResize="0"/>
          <p:nvPr/>
        </p:nvPicPr>
        <p:blipFill rotWithShape="1">
          <a:blip r:embed="rId4">
            <a:alphaModFix/>
          </a:blip>
          <a:srcRect/>
          <a:stretch/>
        </p:blipFill>
        <p:spPr>
          <a:xfrm>
            <a:off x="5908711" y="3361635"/>
            <a:ext cx="1581900" cy="949200"/>
          </a:xfrm>
          <a:prstGeom prst="rect">
            <a:avLst/>
          </a:prstGeom>
          <a:noFill/>
          <a:ln>
            <a:noFill/>
          </a:ln>
        </p:spPr>
      </p:pic>
      <p:pic>
        <p:nvPicPr>
          <p:cNvPr id="225" name="Shape 225" descr="C:\Users\JM\thesis\mark_work\allele_specificity\manuscript\figures\fig1-process\fig1 v10a.png"/>
          <p:cNvPicPr preferRelativeResize="0"/>
          <p:nvPr/>
        </p:nvPicPr>
        <p:blipFill rotWithShape="1">
          <a:blip r:embed="rId5">
            <a:alphaModFix/>
          </a:blip>
          <a:srcRect l="65942" t="5050" r="26043" b="84633"/>
          <a:stretch/>
        </p:blipFill>
        <p:spPr>
          <a:xfrm>
            <a:off x="4368403" y="1282304"/>
            <a:ext cx="225414" cy="500410"/>
          </a:xfrm>
          <a:prstGeom prst="rect">
            <a:avLst/>
          </a:prstGeom>
          <a:noFill/>
          <a:ln>
            <a:noFill/>
          </a:ln>
        </p:spPr>
      </p:pic>
      <p:pic>
        <p:nvPicPr>
          <p:cNvPr id="226" name="Shape 226" descr="C:\Users\JM\thesis\mark_work\allele_specificity\manuscript\figures\fig1-process\fig1 v10a.png"/>
          <p:cNvPicPr preferRelativeResize="0"/>
          <p:nvPr/>
        </p:nvPicPr>
        <p:blipFill rotWithShape="1">
          <a:blip r:embed="rId5">
            <a:alphaModFix/>
          </a:blip>
          <a:srcRect l="65942" t="5050" r="26043" b="84633"/>
          <a:stretch/>
        </p:blipFill>
        <p:spPr>
          <a:xfrm>
            <a:off x="6552010" y="1227535"/>
            <a:ext cx="253738" cy="563110"/>
          </a:xfrm>
          <a:prstGeom prst="rect">
            <a:avLst/>
          </a:prstGeom>
          <a:noFill/>
          <a:ln>
            <a:noFill/>
          </a:ln>
        </p:spPr>
      </p:pic>
      <p:grpSp>
        <p:nvGrpSpPr>
          <p:cNvPr id="227" name="Shape 227"/>
          <p:cNvGrpSpPr/>
          <p:nvPr/>
        </p:nvGrpSpPr>
        <p:grpSpPr>
          <a:xfrm>
            <a:off x="6452432" y="1222770"/>
            <a:ext cx="460049" cy="508732"/>
            <a:chOff x="5569073" y="346372"/>
            <a:chExt cx="1040599" cy="1153326"/>
          </a:xfrm>
        </p:grpSpPr>
        <p:pic>
          <p:nvPicPr>
            <p:cNvPr id="228" name="Shape 228" descr="C:\Users\JM\thesis\mark_work\allele_specificity\manuscript\figures\fig1-process\fig1 v10a.png"/>
            <p:cNvPicPr preferRelativeResize="0"/>
            <p:nvPr/>
          </p:nvPicPr>
          <p:blipFill rotWithShape="1">
            <a:blip r:embed="rId5">
              <a:alphaModFix/>
            </a:blip>
            <a:srcRect l="65942" t="5050" r="26043" b="84633"/>
            <a:stretch/>
          </p:blipFill>
          <p:spPr>
            <a:xfrm>
              <a:off x="5569073" y="364013"/>
              <a:ext cx="509835" cy="1135685"/>
            </a:xfrm>
            <a:prstGeom prst="rect">
              <a:avLst/>
            </a:prstGeom>
            <a:noFill/>
            <a:ln>
              <a:noFill/>
            </a:ln>
          </p:spPr>
        </p:pic>
        <p:pic>
          <p:nvPicPr>
            <p:cNvPr id="229" name="Shape 229" descr="C:\Users\JM\thesis\mark_work\allele_specificity\manuscript\figures\fig1-process\fig1 v10a.png"/>
            <p:cNvPicPr preferRelativeResize="0"/>
            <p:nvPr/>
          </p:nvPicPr>
          <p:blipFill rotWithShape="1">
            <a:blip r:embed="rId5">
              <a:alphaModFix/>
            </a:blip>
            <a:srcRect l="65942" t="5050" r="26043" b="84633"/>
            <a:stretch/>
          </p:blipFill>
          <p:spPr>
            <a:xfrm>
              <a:off x="6099834" y="346372"/>
              <a:ext cx="509838" cy="1135685"/>
            </a:xfrm>
            <a:prstGeom prst="rect">
              <a:avLst/>
            </a:prstGeom>
            <a:noFill/>
            <a:ln>
              <a:noFill/>
            </a:ln>
          </p:spPr>
        </p:pic>
      </p:grpSp>
      <p:sp>
        <p:nvSpPr>
          <p:cNvPr id="230" name="Shape 230"/>
          <p:cNvSpPr txBox="1"/>
          <p:nvPr/>
        </p:nvSpPr>
        <p:spPr>
          <a:xfrm>
            <a:off x="4225539" y="3521869"/>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31" name="Shape 231"/>
          <p:cNvSpPr txBox="1"/>
          <p:nvPr/>
        </p:nvSpPr>
        <p:spPr>
          <a:xfrm>
            <a:off x="4551761" y="4257676"/>
            <a:ext cx="8121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(1-4%)</a:t>
            </a:r>
          </a:p>
        </p:txBody>
      </p:sp>
      <p:grpSp>
        <p:nvGrpSpPr>
          <p:cNvPr id="232" name="Shape 232"/>
          <p:cNvGrpSpPr/>
          <p:nvPr/>
        </p:nvGrpSpPr>
        <p:grpSpPr>
          <a:xfrm>
            <a:off x="4481513" y="4112319"/>
            <a:ext cx="114300" cy="273835"/>
            <a:chOff x="687950" y="4216237"/>
            <a:chExt cx="152400" cy="364094"/>
          </a:xfrm>
        </p:grpSpPr>
        <p:cxnSp>
          <p:nvCxnSpPr>
            <p:cNvPr id="233" name="Shape 233"/>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34" name="Shape 234"/>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graphicFrame>
        <p:nvGraphicFramePr>
          <p:cNvPr id="235" name="Shape 235"/>
          <p:cNvGraphicFramePr/>
          <p:nvPr/>
        </p:nvGraphicFramePr>
        <p:xfrm>
          <a:off x="3877866" y="2105026"/>
          <a:ext cx="1327175" cy="1194420"/>
        </p:xfrm>
        <a:graphic>
          <a:graphicData uri="http://schemas.openxmlformats.org/drawingml/2006/table">
            <a:tbl>
              <a:tblPr>
                <a:noFill/>
                <a:tableStyleId>{BB4626DD-51CF-44E0-BF5A-A42955276F48}</a:tableStyleId>
              </a:tblPr>
              <a:tblGrid>
                <a:gridCol w="457200"/>
                <a:gridCol w="869975"/>
              </a:tblGrid>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SNP</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3.5 – 4.3M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5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Indel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550 – 625K</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388475">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SV</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2.1 – 2.5K (20Mb)</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7300">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Total</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00000"/>
                        <a:buFont typeface="Helvetica Neue"/>
                        <a:buNone/>
                      </a:pPr>
                      <a:r>
                        <a:rPr lang="en" sz="1100" b="0" i="0" u="none" strike="noStrike" cap="none">
                          <a:solidFill>
                            <a:srgbClr val="000000"/>
                          </a:solidFill>
                          <a:latin typeface="Helvetica Neue"/>
                          <a:ea typeface="Helvetica Neue"/>
                          <a:cs typeface="Helvetica Neue"/>
                          <a:sym typeface="Helvetica Neue"/>
                        </a:rPr>
                        <a:t>4.1 – 5M</a:t>
                      </a:r>
                    </a:p>
                  </a:txBody>
                  <a:tcPr marL="68625" marR="68625" marT="34225" marB="342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graphicFrame>
        <p:nvGraphicFramePr>
          <p:cNvPr id="236" name="Shape 236"/>
          <p:cNvGraphicFramePr/>
          <p:nvPr/>
        </p:nvGraphicFramePr>
        <p:xfrm>
          <a:off x="6049566" y="2084786"/>
          <a:ext cx="1275175" cy="1070840"/>
        </p:xfrm>
        <a:graphic>
          <a:graphicData uri="http://schemas.openxmlformats.org/drawingml/2006/table">
            <a:tbl>
              <a:tblPr bandRow="1">
                <a:noFill/>
                <a:tableStyleId>{BB4626DD-51CF-44E0-BF5A-A42955276F48}</a:tableStyleId>
              </a:tblPr>
              <a:tblGrid>
                <a:gridCol w="457675"/>
                <a:gridCol w="817500"/>
              </a:tblGrid>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SNP</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84.7M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2865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Indel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3.6M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SV</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60K</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278200">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Total</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2F5496"/>
                    </a:solidFill>
                  </a:tcPr>
                </a:tc>
                <a:tc>
                  <a:txBody>
                    <a:bodyPr/>
                    <a:lstStyle/>
                    <a:p>
                      <a:pPr marL="0" marR="0" lvl="0" indent="0" algn="ctr" rtl="0">
                        <a:spcBef>
                          <a:spcPts val="0"/>
                        </a:spcBef>
                        <a:buSzPct val="25000"/>
                        <a:buNone/>
                      </a:pPr>
                      <a:r>
                        <a:rPr lang="en" sz="1100" u="none" strike="noStrike" cap="none">
                          <a:latin typeface="Helvetica Neue"/>
                          <a:ea typeface="Helvetica Neue"/>
                          <a:cs typeface="Helvetica Neue"/>
                          <a:sym typeface="Helvetica Neue"/>
                        </a:rPr>
                        <a:t>88.3M</a:t>
                      </a:r>
                    </a:p>
                  </a:txBody>
                  <a:tcPr marL="68625" marR="68625" marT="34300" marB="34300">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37" name="Shape 237"/>
          <p:cNvSpPr txBox="1"/>
          <p:nvPr/>
        </p:nvSpPr>
        <p:spPr>
          <a:xfrm>
            <a:off x="1485900" y="205978"/>
            <a:ext cx="6172200" cy="857400"/>
          </a:xfrm>
          <a:prstGeom prst="rect">
            <a:avLst/>
          </a:prstGeom>
          <a:noFill/>
          <a:ln>
            <a:noFill/>
          </a:ln>
        </p:spPr>
        <p:txBody>
          <a:bodyPr wrap="square" lIns="68525" tIns="34250" rIns="68525" bIns="34250" anchor="ctr" anchorCtr="0">
            <a:noAutofit/>
          </a:bodyPr>
          <a:lstStyle/>
          <a:p>
            <a:pPr marL="0" marR="0" lvl="0" indent="-171450" algn="ctr" rtl="0">
              <a:spcBef>
                <a:spcPts val="0"/>
              </a:spcBef>
              <a:buClr>
                <a:srgbClr val="000090"/>
              </a:buClr>
              <a:buSzPct val="100000"/>
              <a:buFont typeface="Arial"/>
              <a:buNone/>
            </a:pPr>
            <a:r>
              <a:rPr lang="en" sz="2700" b="1" i="0" u="none" strike="noStrike" cap="none">
                <a:solidFill>
                  <a:srgbClr val="011893"/>
                </a:solidFill>
              </a:rPr>
              <a:t>Human Genetic Variation</a:t>
            </a:r>
          </a:p>
        </p:txBody>
      </p:sp>
      <p:sp>
        <p:nvSpPr>
          <p:cNvPr id="238" name="Shape 238"/>
          <p:cNvSpPr txBox="1"/>
          <p:nvPr/>
        </p:nvSpPr>
        <p:spPr>
          <a:xfrm>
            <a:off x="3779045" y="988219"/>
            <a:ext cx="13881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Typical Genome</a:t>
            </a:r>
          </a:p>
        </p:txBody>
      </p:sp>
      <p:sp>
        <p:nvSpPr>
          <p:cNvPr id="239" name="Shape 239"/>
          <p:cNvSpPr txBox="1"/>
          <p:nvPr/>
        </p:nvSpPr>
        <p:spPr>
          <a:xfrm>
            <a:off x="6134100" y="835819"/>
            <a:ext cx="1109700" cy="4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Population of </a:t>
            </a:r>
          </a:p>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2,504 peoples</a:t>
            </a:r>
          </a:p>
        </p:txBody>
      </p:sp>
      <p:cxnSp>
        <p:nvCxnSpPr>
          <p:cNvPr id="240" name="Shape 240"/>
          <p:cNvCxnSpPr/>
          <p:nvPr/>
        </p:nvCxnSpPr>
        <p:spPr>
          <a:xfrm>
            <a:off x="4714875" y="1495425"/>
            <a:ext cx="1657200" cy="0"/>
          </a:xfrm>
          <a:prstGeom prst="straightConnector1">
            <a:avLst/>
          </a:prstGeom>
          <a:noFill/>
          <a:ln w="12700" cap="flat" cmpd="sng">
            <a:solidFill>
              <a:schemeClr val="dk1"/>
            </a:solidFill>
            <a:prstDash val="solid"/>
            <a:round/>
            <a:headEnd type="none" w="med" len="med"/>
            <a:tailEnd type="stealth" w="lg" len="lg"/>
          </a:ln>
        </p:spPr>
      </p:cxnSp>
      <p:sp>
        <p:nvSpPr>
          <p:cNvPr id="241" name="Shape 241"/>
          <p:cNvSpPr txBox="1"/>
          <p:nvPr/>
        </p:nvSpPr>
        <p:spPr>
          <a:xfrm>
            <a:off x="3431375" y="4757750"/>
            <a:ext cx="4972200" cy="300300"/>
          </a:xfrm>
          <a:prstGeom prst="rect">
            <a:avLst/>
          </a:prstGeom>
          <a:noFill/>
          <a:ln>
            <a:noFill/>
          </a:ln>
        </p:spPr>
        <p:txBody>
          <a:bodyPr wrap="square" lIns="68575" tIns="34275" rIns="68575" bIns="34275" anchor="t" anchorCtr="0">
            <a:noAutofit/>
          </a:bodyPr>
          <a:lstStyle/>
          <a:p>
            <a:pPr marL="0" marR="0" lvl="0" indent="-50800" algn="l" rtl="0">
              <a:spcBef>
                <a:spcPts val="0"/>
              </a:spcBef>
              <a:spcAft>
                <a:spcPts val="0"/>
              </a:spcAft>
              <a:buClr>
                <a:srgbClr val="000000"/>
              </a:buClr>
              <a:buSzPct val="72727"/>
              <a:buFont typeface="Helvetica Neue"/>
              <a:buNone/>
            </a:pPr>
            <a:r>
              <a:rPr lang="en" sz="1100" b="1" i="0" u="none" strike="noStrike" cap="none">
                <a:solidFill>
                  <a:srgbClr val="000000"/>
                </a:solidFill>
                <a:latin typeface="Helvetica Neue"/>
                <a:ea typeface="Helvetica Neue"/>
                <a:cs typeface="Helvetica Neue"/>
                <a:sym typeface="Helvetica Neue"/>
              </a:rPr>
              <a:t>The 1000 Genomes Project Consortium</a:t>
            </a:r>
            <a:r>
              <a:rPr lang="en" sz="1100" b="0" i="0" u="none" strike="noStrike" cap="none">
                <a:solidFill>
                  <a:srgbClr val="000000"/>
                </a:solidFill>
                <a:latin typeface="Helvetica Neue"/>
                <a:ea typeface="Helvetica Neue"/>
                <a:cs typeface="Helvetica Neue"/>
                <a:sym typeface="Helvetica Neue"/>
              </a:rPr>
              <a:t>,</a:t>
            </a:r>
            <a:r>
              <a:rPr lang="en" sz="800" b="0" i="0" u="none" strike="noStrike" cap="none">
                <a:solidFill>
                  <a:srgbClr val="000000"/>
                </a:solidFill>
                <a:latin typeface="Helvetica Neue"/>
                <a:ea typeface="Helvetica Neue"/>
                <a:cs typeface="Helvetica Neue"/>
                <a:sym typeface="Helvetica Neue"/>
              </a:rPr>
              <a:t> Nature. 2015. 526:68-74  </a:t>
            </a:r>
          </a:p>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Khurana E. et al. Nat. Rev. Genet. 2016. 17:93-108</a:t>
            </a:r>
          </a:p>
        </p:txBody>
      </p:sp>
      <p:sp>
        <p:nvSpPr>
          <p:cNvPr id="242" name="Shape 242"/>
          <p:cNvSpPr/>
          <p:nvPr/>
        </p:nvSpPr>
        <p:spPr>
          <a:xfrm>
            <a:off x="5644754" y="1854994"/>
            <a:ext cx="1968000" cy="25776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43" name="Shape 243"/>
          <p:cNvSpPr txBox="1"/>
          <p:nvPr/>
        </p:nvSpPr>
        <p:spPr>
          <a:xfrm>
            <a:off x="6446044" y="3442106"/>
            <a:ext cx="6906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Common</a:t>
            </a:r>
          </a:p>
        </p:txBody>
      </p:sp>
      <p:sp>
        <p:nvSpPr>
          <p:cNvPr id="244" name="Shape 244"/>
          <p:cNvSpPr txBox="1"/>
          <p:nvPr/>
        </p:nvSpPr>
        <p:spPr>
          <a:xfrm>
            <a:off x="6834188" y="4252913"/>
            <a:ext cx="7965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Rare (~75%)</a:t>
            </a:r>
          </a:p>
        </p:txBody>
      </p:sp>
      <p:grpSp>
        <p:nvGrpSpPr>
          <p:cNvPr id="245" name="Shape 245"/>
          <p:cNvGrpSpPr/>
          <p:nvPr/>
        </p:nvGrpSpPr>
        <p:grpSpPr>
          <a:xfrm>
            <a:off x="6777038" y="4068567"/>
            <a:ext cx="114300" cy="272670"/>
            <a:chOff x="687950" y="4216237"/>
            <a:chExt cx="152400" cy="364094"/>
          </a:xfrm>
        </p:grpSpPr>
        <p:cxnSp>
          <p:nvCxnSpPr>
            <p:cNvPr id="246" name="Shape 246"/>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47" name="Shape 247"/>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48" name="Shape 248"/>
          <p:cNvSpPr txBox="1"/>
          <p:nvPr/>
        </p:nvSpPr>
        <p:spPr>
          <a:xfrm>
            <a:off x="3930063" y="1881200"/>
            <a:ext cx="12228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Class of Variants</a:t>
            </a:r>
          </a:p>
        </p:txBody>
      </p:sp>
      <p:sp>
        <p:nvSpPr>
          <p:cNvPr id="249" name="Shape 249"/>
          <p:cNvSpPr txBox="1"/>
          <p:nvPr/>
        </p:nvSpPr>
        <p:spPr>
          <a:xfrm>
            <a:off x="3775475" y="3318275"/>
            <a:ext cx="15819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Prevalence of Variants</a:t>
            </a:r>
          </a:p>
        </p:txBody>
      </p:sp>
      <p:sp>
        <p:nvSpPr>
          <p:cNvPr id="250" name="Shape 250"/>
          <p:cNvSpPr txBox="1"/>
          <p:nvPr/>
        </p:nvSpPr>
        <p:spPr>
          <a:xfrm>
            <a:off x="1209675" y="4456511"/>
            <a:ext cx="50541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000000"/>
              </a:buClr>
              <a:buSzPct val="100000"/>
              <a:buFont typeface="Helvetica Neue"/>
              <a:buNone/>
            </a:pPr>
            <a:r>
              <a:rPr lang="en" sz="900" b="0" i="0" u="none" strike="noStrike" cap="none">
                <a:solidFill>
                  <a:srgbClr val="000000"/>
                </a:solidFill>
                <a:latin typeface="Helvetica Neue"/>
                <a:ea typeface="Helvetica Neue"/>
                <a:cs typeface="Helvetica Neue"/>
                <a:sym typeface="Helvetica Neue"/>
              </a:rPr>
              <a:t>* Variants with allele frequency &lt; 0.5% are considered as rare variants in 1000 genomes project.</a:t>
            </a:r>
          </a:p>
        </p:txBody>
      </p:sp>
      <p:pic>
        <p:nvPicPr>
          <p:cNvPr id="251" name="Shape 251" descr="C:\Users\JM\thesis\mark_work\allele_specificity\manuscript\figures\fig1-process\fig1 v10a.png"/>
          <p:cNvPicPr preferRelativeResize="0"/>
          <p:nvPr/>
        </p:nvPicPr>
        <p:blipFill rotWithShape="1">
          <a:blip r:embed="rId5">
            <a:alphaModFix/>
          </a:blip>
          <a:srcRect l="65942" t="5050" r="26043" b="84633"/>
          <a:stretch/>
        </p:blipFill>
        <p:spPr>
          <a:xfrm>
            <a:off x="2166938" y="1283494"/>
            <a:ext cx="225414" cy="501594"/>
          </a:xfrm>
          <a:prstGeom prst="rect">
            <a:avLst/>
          </a:prstGeom>
          <a:noFill/>
          <a:ln>
            <a:noFill/>
          </a:ln>
        </p:spPr>
      </p:pic>
      <p:sp>
        <p:nvSpPr>
          <p:cNvPr id="252" name="Shape 252"/>
          <p:cNvSpPr txBox="1"/>
          <p:nvPr/>
        </p:nvSpPr>
        <p:spPr>
          <a:xfrm>
            <a:off x="1565672" y="1009650"/>
            <a:ext cx="14085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Helvetica Neue"/>
                <a:ea typeface="Helvetica Neue"/>
                <a:cs typeface="Helvetica Neue"/>
                <a:sym typeface="Helvetica Neue"/>
              </a:rPr>
              <a:t>A Cancer Genome</a:t>
            </a:r>
          </a:p>
        </p:txBody>
      </p:sp>
      <p:sp>
        <p:nvSpPr>
          <p:cNvPr id="253" name="Shape 253"/>
          <p:cNvSpPr/>
          <p:nvPr/>
        </p:nvSpPr>
        <p:spPr>
          <a:xfrm>
            <a:off x="1296591" y="1879998"/>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graphicFrame>
        <p:nvGraphicFramePr>
          <p:cNvPr id="254" name="Shape 254"/>
          <p:cNvGraphicFramePr/>
          <p:nvPr/>
        </p:nvGraphicFramePr>
        <p:xfrm>
          <a:off x="1328738" y="2109788"/>
          <a:ext cx="1913325" cy="1006050"/>
        </p:xfrm>
        <a:graphic>
          <a:graphicData uri="http://schemas.openxmlformats.org/drawingml/2006/table">
            <a:tbl>
              <a:tblPr>
                <a:noFill/>
                <a:tableStyleId>{BB4626DD-51CF-44E0-BF5A-A42955276F48}</a:tableStyleId>
              </a:tblPr>
              <a:tblGrid>
                <a:gridCol w="621500"/>
                <a:gridCol w="556025"/>
                <a:gridCol w="735800"/>
              </a:tblGrid>
              <a:tr h="388700">
                <a:tc>
                  <a:txBody>
                    <a:bodyPr/>
                    <a:lstStyle/>
                    <a:p>
                      <a:pPr marL="0" marR="0" lvl="0" indent="-69850" algn="ctr" rtl="0">
                        <a:lnSpc>
                          <a:spcPct val="100000"/>
                        </a:lnSpc>
                        <a:spcBef>
                          <a:spcPts val="0"/>
                        </a:spcBef>
                        <a:spcAft>
                          <a:spcPts val="0"/>
                        </a:spcAft>
                        <a:buClr>
                          <a:schemeClr val="dk1"/>
                        </a:buClr>
                        <a:buSzPct val="110000"/>
                        <a:buFont typeface="Calibri"/>
                        <a:buNone/>
                      </a:pPr>
                      <a:endParaRPr sz="1000" b="0" i="0" u="none" strike="noStrike" cap="none">
                        <a:solidFill>
                          <a:srgbClr val="000000"/>
                        </a:solidFill>
                        <a:latin typeface="Helvetica Neue"/>
                        <a:ea typeface="Helvetica Neue"/>
                        <a:cs typeface="Helvetica Neue"/>
                        <a:sym typeface="Helvetica Neue"/>
                      </a:endParaRP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Non-</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coding</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EB90B2"/>
                    </a:solidFill>
                  </a:tcPr>
                </a:tc>
              </a:tr>
              <a:tr h="38870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Germ-</a:t>
                      </a:r>
                    </a:p>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line</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22K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4.1 – 5M</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solidFill>
                      <a:srgbClr val="009973"/>
                    </a:solidFill>
                  </a:tcPr>
                </a:tc>
              </a:tr>
              <a:tr h="228650">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Somatic</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~50</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marR="0" lvl="0" indent="-69850" algn="ctr" rtl="0">
                        <a:lnSpc>
                          <a:spcPct val="100000"/>
                        </a:lnSpc>
                        <a:spcBef>
                          <a:spcPts val="0"/>
                        </a:spcBef>
                        <a:spcAft>
                          <a:spcPts val="0"/>
                        </a:spcAft>
                        <a:buClr>
                          <a:srgbClr val="000000"/>
                        </a:buClr>
                        <a:buSzPct val="110000"/>
                        <a:buFont typeface="Helvetica Neue"/>
                        <a:buNone/>
                      </a:pPr>
                      <a:r>
                        <a:rPr lang="en" sz="1000" b="0" i="0" u="none" strike="noStrike" cap="none">
                          <a:solidFill>
                            <a:srgbClr val="000000"/>
                          </a:solidFill>
                          <a:latin typeface="Helvetica Neue"/>
                          <a:ea typeface="Helvetica Neue"/>
                          <a:cs typeface="Helvetica Neue"/>
                          <a:sym typeface="Helvetica Neue"/>
                        </a:rPr>
                        <a:t>5K</a:t>
                      </a:r>
                    </a:p>
                  </a:txBody>
                  <a:tcPr marL="68575" marR="68575" marT="34325" marB="343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bl>
          </a:graphicData>
        </a:graphic>
      </p:graphicFrame>
      <p:sp>
        <p:nvSpPr>
          <p:cNvPr id="255" name="Shape 255"/>
          <p:cNvSpPr txBox="1"/>
          <p:nvPr/>
        </p:nvSpPr>
        <p:spPr>
          <a:xfrm>
            <a:off x="1666876" y="1881188"/>
            <a:ext cx="1222800" cy="2310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100" b="0" i="0" u="none" strike="noStrike" cap="none">
                <a:solidFill>
                  <a:srgbClr val="000000"/>
                </a:solidFill>
                <a:latin typeface="Helvetica Neue"/>
                <a:ea typeface="Helvetica Neue"/>
                <a:cs typeface="Helvetica Neue"/>
                <a:sym typeface="Helvetica Neue"/>
              </a:rPr>
              <a:t>Origin of Variants</a:t>
            </a:r>
          </a:p>
        </p:txBody>
      </p:sp>
      <p:sp>
        <p:nvSpPr>
          <p:cNvPr id="256" name="Shape 256"/>
          <p:cNvSpPr/>
          <p:nvPr/>
        </p:nvSpPr>
        <p:spPr>
          <a:xfrm>
            <a:off x="2257425" y="1518048"/>
            <a:ext cx="33300" cy="34500"/>
          </a:xfrm>
          <a:prstGeom prst="ellipse">
            <a:avLst/>
          </a:prstGeom>
          <a:solidFill>
            <a:srgbClr val="FF0000"/>
          </a:solidFill>
          <a:ln w="12700"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57" name="Shape 257"/>
          <p:cNvSpPr/>
          <p:nvPr/>
        </p:nvSpPr>
        <p:spPr>
          <a:xfrm rot="-5400000">
            <a:off x="2973723" y="2369870"/>
            <a:ext cx="1172700" cy="636000"/>
          </a:xfrm>
          <a:prstGeom prst="trapezoid">
            <a:avLst>
              <a:gd name="adj" fmla="val 60600"/>
            </a:avLst>
          </a:prstGeom>
          <a:solidFill>
            <a:srgbClr val="FFFF00">
              <a:alpha val="25880"/>
            </a:srgbClr>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rgbClr val="000000"/>
              </a:solidFill>
              <a:latin typeface="Arial"/>
              <a:ea typeface="Arial"/>
              <a:cs typeface="Arial"/>
              <a:sym typeface="Arial"/>
            </a:endParaRPr>
          </a:p>
        </p:txBody>
      </p:sp>
      <p:pic>
        <p:nvPicPr>
          <p:cNvPr id="258" name="Shape 258"/>
          <p:cNvPicPr preferRelativeResize="0"/>
          <p:nvPr/>
        </p:nvPicPr>
        <p:blipFill rotWithShape="1">
          <a:blip r:embed="rId6">
            <a:alphaModFix/>
          </a:blip>
          <a:srcRect/>
          <a:stretch/>
        </p:blipFill>
        <p:spPr>
          <a:xfrm>
            <a:off x="1457901" y="3346577"/>
            <a:ext cx="1643100" cy="985800"/>
          </a:xfrm>
          <a:prstGeom prst="rect">
            <a:avLst/>
          </a:prstGeom>
          <a:noFill/>
          <a:ln>
            <a:noFill/>
          </a:ln>
        </p:spPr>
      </p:pic>
      <p:grpSp>
        <p:nvGrpSpPr>
          <p:cNvPr id="259" name="Shape 259"/>
          <p:cNvGrpSpPr/>
          <p:nvPr/>
        </p:nvGrpSpPr>
        <p:grpSpPr>
          <a:xfrm>
            <a:off x="2270522" y="4135242"/>
            <a:ext cx="114300" cy="272670"/>
            <a:chOff x="687950" y="4216237"/>
            <a:chExt cx="152400" cy="364094"/>
          </a:xfrm>
        </p:grpSpPr>
        <p:cxnSp>
          <p:nvCxnSpPr>
            <p:cNvPr id="260" name="Shape 260"/>
            <p:cNvCxnSpPr/>
            <p:nvPr/>
          </p:nvCxnSpPr>
          <p:spPr>
            <a:xfrm>
              <a:off x="687950" y="4216237"/>
              <a:ext cx="0" cy="211800"/>
            </a:xfrm>
            <a:prstGeom prst="straightConnector1">
              <a:avLst/>
            </a:prstGeom>
            <a:noFill/>
            <a:ln w="12700" cap="flat" cmpd="sng">
              <a:solidFill>
                <a:schemeClr val="dk1"/>
              </a:solidFill>
              <a:prstDash val="solid"/>
              <a:round/>
              <a:headEnd type="none" w="med" len="med"/>
              <a:tailEnd type="none" w="med" len="med"/>
            </a:ln>
          </p:spPr>
        </p:cxnSp>
        <p:cxnSp>
          <p:nvCxnSpPr>
            <p:cNvPr id="261" name="Shape 261"/>
            <p:cNvCxnSpPr/>
            <p:nvPr/>
          </p:nvCxnSpPr>
          <p:spPr>
            <a:xfrm>
              <a:off x="687950" y="4427931"/>
              <a:ext cx="152400" cy="152400"/>
            </a:xfrm>
            <a:prstGeom prst="straightConnector1">
              <a:avLst/>
            </a:prstGeom>
            <a:noFill/>
            <a:ln w="12700" cap="flat" cmpd="sng">
              <a:solidFill>
                <a:schemeClr val="dk1"/>
              </a:solidFill>
              <a:prstDash val="solid"/>
              <a:round/>
              <a:headEnd type="none" w="med" len="med"/>
              <a:tailEnd type="none" w="med" len="med"/>
            </a:ln>
          </p:spPr>
        </p:cxnSp>
      </p:grpSp>
      <p:sp>
        <p:nvSpPr>
          <p:cNvPr id="262" name="Shape 262"/>
          <p:cNvSpPr txBox="1"/>
          <p:nvPr/>
        </p:nvSpPr>
        <p:spPr>
          <a:xfrm>
            <a:off x="2353866" y="4280297"/>
            <a:ext cx="885900" cy="208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Driver (~0.1%)</a:t>
            </a:r>
          </a:p>
        </p:txBody>
      </p:sp>
      <p:sp>
        <p:nvSpPr>
          <p:cNvPr id="263" name="Shape 263"/>
          <p:cNvSpPr txBox="1"/>
          <p:nvPr/>
        </p:nvSpPr>
        <p:spPr>
          <a:xfrm>
            <a:off x="1968104" y="3558779"/>
            <a:ext cx="690600" cy="207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900" b="0" i="0" u="none" strike="noStrike" cap="none">
                <a:solidFill>
                  <a:srgbClr val="000000"/>
                </a:solidFill>
                <a:latin typeface="Helvetica Neue"/>
                <a:ea typeface="Helvetica Neue"/>
                <a:cs typeface="Helvetica Neue"/>
                <a:sym typeface="Helvetica Neue"/>
              </a:rPr>
              <a:t>Passenger</a:t>
            </a:r>
          </a:p>
        </p:txBody>
      </p:sp>
      <p:cxnSp>
        <p:nvCxnSpPr>
          <p:cNvPr id="264" name="Shape 264"/>
          <p:cNvCxnSpPr/>
          <p:nvPr/>
        </p:nvCxnSpPr>
        <p:spPr>
          <a:xfrm rot="10800000">
            <a:off x="2478929" y="1518047"/>
            <a:ext cx="1746600" cy="0"/>
          </a:xfrm>
          <a:prstGeom prst="straightConnector1">
            <a:avLst/>
          </a:prstGeom>
          <a:noFill/>
          <a:ln w="12700" cap="flat" cmpd="sng">
            <a:solidFill>
              <a:schemeClr val="dk1"/>
            </a:solidFill>
            <a:prstDash val="solid"/>
            <a:round/>
            <a:headEnd type="none" w="med" len="med"/>
            <a:tailEnd type="stealth" w="lg" len="lg"/>
          </a:ln>
        </p:spPr>
      </p:cxnSp>
      <p:sp>
        <p:nvSpPr>
          <p:cNvPr id="265" name="Shape 265"/>
          <p:cNvSpPr/>
          <p:nvPr/>
        </p:nvSpPr>
        <p:spPr>
          <a:xfrm>
            <a:off x="3498057" y="1872854"/>
            <a:ext cx="1984800" cy="2559900"/>
          </a:xfrm>
          <a:prstGeom prst="rect">
            <a:avLst/>
          </a:prstGeom>
          <a:no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Germline</a:t>
            </a:r>
          </a:p>
        </p:txBody>
      </p:sp>
      <p:sp>
        <p:nvSpPr>
          <p:cNvPr id="272" name="Shape 272"/>
          <p:cNvSpPr txBox="1"/>
          <p:nvPr/>
        </p:nvSpPr>
        <p:spPr>
          <a:xfrm>
            <a:off x="1143000" y="2457451"/>
            <a:ext cx="6601800" cy="2793300"/>
          </a:xfrm>
          <a:prstGeom prst="rect">
            <a:avLst/>
          </a:prstGeom>
          <a:noFill/>
          <a:ln>
            <a:noFill/>
          </a:ln>
        </p:spPr>
        <p:txBody>
          <a:bodyPr wrap="square" lIns="68575" tIns="34275" rIns="68575" bIns="34275" anchor="t" anchorCtr="0">
            <a:noAutofit/>
          </a:bodyPr>
          <a:lstStyle/>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Common variants</a:t>
            </a:r>
            <a:r>
              <a:rPr lang="en" sz="1400" b="0" i="0" u="none" strike="noStrike" cap="none">
                <a:solidFill>
                  <a:srgbClr val="000000"/>
                </a:solidFill>
                <a:latin typeface="Arial"/>
                <a:ea typeface="Arial"/>
                <a:cs typeface="Arial"/>
                <a:sym typeface="Arial"/>
              </a:rPr>
              <a:t> </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most readily associated with phenotype (ie disease) via</a:t>
            </a:r>
            <a:r>
              <a:rPr lang="en" sz="1200"/>
              <a:t> </a:t>
            </a:r>
            <a:r>
              <a:rPr lang="en" sz="1200" b="0" i="0" u="none" strike="noStrike" cap="none">
                <a:solidFill>
                  <a:srgbClr val="000000"/>
                </a:solidFill>
                <a:latin typeface="Arial"/>
                <a:ea typeface="Arial"/>
                <a:cs typeface="Arial"/>
                <a:sym typeface="Arial"/>
              </a:rPr>
              <a:t>GWAS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Usually their functional effect is weaker</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Many are non-coding</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Issue of LD in identifying the actual causal variant.</a:t>
            </a:r>
          </a:p>
          <a:p>
            <a:pPr marL="215900" marR="0" lvl="0" indent="-209550" algn="l" rtl="0">
              <a:spcBef>
                <a:spcPts val="0"/>
              </a:spcBef>
              <a:spcAft>
                <a:spcPts val="0"/>
              </a:spcAft>
              <a:buClr>
                <a:srgbClr val="008000"/>
              </a:buClr>
              <a:buSzPct val="100000"/>
              <a:buFont typeface="Arial"/>
              <a:buChar char="•"/>
            </a:pPr>
            <a:r>
              <a:rPr lang="en" sz="1500" b="1" i="0" u="none" strike="noStrike" cap="none">
                <a:solidFill>
                  <a:srgbClr val="008000"/>
                </a:solidFill>
                <a:latin typeface="Arial"/>
                <a:ea typeface="Arial"/>
                <a:cs typeface="Arial"/>
                <a:sym typeface="Arial"/>
              </a:rPr>
              <a:t>Rare variants</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Associations are usually underpowered due to low frequencies</a:t>
            </a:r>
            <a:r>
              <a:rPr lang="en" sz="1200"/>
              <a:t> but </a:t>
            </a:r>
            <a:r>
              <a:rPr lang="en" sz="1200" b="0" i="0" u="none" strike="noStrike" cap="none">
                <a:solidFill>
                  <a:srgbClr val="000000"/>
                </a:solidFill>
                <a:latin typeface="Arial"/>
                <a:ea typeface="Arial"/>
                <a:cs typeface="Arial"/>
                <a:sym typeface="Arial"/>
              </a:rPr>
              <a:t>often have larger functional impact</a:t>
            </a:r>
          </a:p>
          <a:p>
            <a:pPr marL="558800" marR="0" lvl="1" indent="-228600" algn="l" rtl="0">
              <a:spcBef>
                <a:spcPts val="0"/>
              </a:spcBef>
              <a:spcAft>
                <a:spcPts val="0"/>
              </a:spcAft>
              <a:buClr>
                <a:srgbClr val="000000"/>
              </a:buClr>
              <a:buSzPct val="100000"/>
              <a:buFont typeface="Arial"/>
              <a:buChar char="•"/>
            </a:pPr>
            <a:r>
              <a:rPr lang="en" sz="1200" b="0" i="0" u="none" strike="noStrike" cap="none">
                <a:solidFill>
                  <a:srgbClr val="000000"/>
                </a:solidFill>
                <a:latin typeface="Arial"/>
                <a:ea typeface="Arial"/>
                <a:cs typeface="Arial"/>
                <a:sym typeface="Arial"/>
              </a:rPr>
              <a:t>Can be collapsed in the same element to gain statistical power (burden tests).</a:t>
            </a:r>
          </a:p>
          <a:p>
            <a:pPr marL="457200" marR="0" lvl="0" indent="0" algn="l" rtl="0">
              <a:spcBef>
                <a:spcPts val="0"/>
              </a:spcBef>
              <a:spcAft>
                <a:spcPts val="0"/>
              </a:spcAft>
              <a:buNone/>
            </a:pPr>
            <a:endParaRPr sz="1100"/>
          </a:p>
          <a:p>
            <a:pPr marL="215900" marR="0" lvl="0" indent="-304800" algn="l" rtl="0">
              <a:spcBef>
                <a:spcPts val="0"/>
              </a:spcBef>
              <a:spcAft>
                <a:spcPts val="0"/>
              </a:spcAft>
              <a:buClr>
                <a:schemeClr val="dk1"/>
              </a:buClr>
              <a:buFont typeface="Arial"/>
              <a:buNone/>
            </a:pPr>
            <a:endParaRPr sz="1400" b="0" i="0" u="none" strike="noStrike" cap="none">
              <a:solidFill>
                <a:srgbClr val="000000"/>
              </a:solidFill>
              <a:latin typeface="Arial"/>
              <a:ea typeface="Arial"/>
              <a:cs typeface="Arial"/>
              <a:sym typeface="Arial"/>
            </a:endParaRPr>
          </a:p>
          <a:p>
            <a:pPr marL="215900" marR="0" lvl="0" indent="-215900" algn="l" rtl="0">
              <a:spcBef>
                <a:spcPts val="0"/>
              </a:spcBef>
              <a:buClr>
                <a:schemeClr val="dk1"/>
              </a:buClr>
              <a:buFont typeface="Arial"/>
              <a:buNone/>
            </a:pPr>
            <a:endParaRPr sz="1400" b="0" i="0" u="none" strike="noStrike" cap="none">
              <a:solidFill>
                <a:srgbClr val="000000"/>
              </a:solidFill>
              <a:latin typeface="Arial"/>
              <a:ea typeface="Arial"/>
              <a:cs typeface="Arial"/>
              <a:sym typeface="Arial"/>
            </a:endParaRPr>
          </a:p>
        </p:txBody>
      </p:sp>
      <p:sp>
        <p:nvSpPr>
          <p:cNvPr id="273" name="Shape 273"/>
          <p:cNvSpPr txBox="1"/>
          <p:nvPr/>
        </p:nvSpPr>
        <p:spPr>
          <a:xfrm>
            <a:off x="1143002" y="4880375"/>
            <a:ext cx="69591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McCarthy, M. et al. Nat. Rev. Genet. 2008. 9, 356-369, Zuk, O. et al. PNSA. 2014. Vol. 11, no. 4, MacArthur DG et al. Nature 2014. 508:469-476</a:t>
            </a:r>
          </a:p>
        </p:txBody>
      </p:sp>
      <p:pic>
        <p:nvPicPr>
          <p:cNvPr id="274" name="Shape 274"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75" name="Shape 27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a:spLocks noGrp="1"/>
          </p:cNvSpPr>
          <p:nvPr>
            <p:ph type="title"/>
          </p:nvPr>
        </p:nvSpPr>
        <p:spPr>
          <a:xfrm>
            <a:off x="1482329" y="196454"/>
            <a:ext cx="2356200" cy="1583400"/>
          </a:xfrm>
          <a:prstGeom prst="rect">
            <a:avLst/>
          </a:prstGeom>
          <a:noFill/>
          <a:ln>
            <a:noFill/>
          </a:ln>
        </p:spPr>
        <p:txBody>
          <a:bodyPr wrap="square" lIns="68575" tIns="34275" rIns="68575" bIns="34275" anchor="ctr" anchorCtr="0">
            <a:noAutofit/>
          </a:bodyPr>
          <a:lstStyle/>
          <a:p>
            <a:pPr marL="0" marR="0" lvl="0" indent="-152400" algn="ctr" rtl="0">
              <a:lnSpc>
                <a:spcPct val="90000"/>
              </a:lnSpc>
              <a:spcBef>
                <a:spcPts val="0"/>
              </a:spcBef>
              <a:buClr>
                <a:srgbClr val="011893"/>
              </a:buClr>
              <a:buSzPct val="100000"/>
              <a:buFont typeface="Arial"/>
              <a:buNone/>
            </a:pPr>
            <a:r>
              <a:rPr lang="en" sz="2400" b="1" i="0" u="none" strike="noStrike" cap="none">
                <a:solidFill>
                  <a:srgbClr val="011893"/>
                </a:solidFill>
                <a:latin typeface="Arial"/>
                <a:ea typeface="Arial"/>
                <a:cs typeface="Arial"/>
                <a:sym typeface="Arial"/>
              </a:rPr>
              <a:t>Finding Key Variants</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
            </a:r>
            <a:br>
              <a:rPr lang="en" sz="2400" b="1" i="0" u="none" strike="noStrike" cap="none">
                <a:solidFill>
                  <a:srgbClr val="011893"/>
                </a:solidFill>
                <a:latin typeface="Arial"/>
                <a:ea typeface="Arial"/>
                <a:cs typeface="Arial"/>
                <a:sym typeface="Arial"/>
              </a:rPr>
            </a:br>
            <a:r>
              <a:rPr lang="en" sz="2400" b="1" i="0" u="none" strike="noStrike" cap="none">
                <a:solidFill>
                  <a:srgbClr val="011893"/>
                </a:solidFill>
                <a:latin typeface="Arial"/>
                <a:ea typeface="Arial"/>
                <a:cs typeface="Arial"/>
                <a:sym typeface="Arial"/>
              </a:rPr>
              <a:t>Somatic</a:t>
            </a:r>
          </a:p>
        </p:txBody>
      </p:sp>
      <p:sp>
        <p:nvSpPr>
          <p:cNvPr id="282" name="Shape 282"/>
          <p:cNvSpPr txBox="1">
            <a:spLocks noGrp="1"/>
          </p:cNvSpPr>
          <p:nvPr>
            <p:ph type="body" idx="1"/>
          </p:nvPr>
        </p:nvSpPr>
        <p:spPr>
          <a:xfrm>
            <a:off x="1143001" y="2402681"/>
            <a:ext cx="6633000" cy="24870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Overall</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Often these can be </a:t>
            </a:r>
            <a:r>
              <a:rPr lang="en" sz="1400">
                <a:latin typeface="Calibri"/>
                <a:ea typeface="Calibri"/>
                <a:cs typeface="Calibri"/>
                <a:sym typeface="Calibri"/>
              </a:rPr>
              <a:t>thought of </a:t>
            </a:r>
            <a:r>
              <a:rPr lang="en" sz="1400" b="0" i="0" u="none" strike="noStrike" cap="none">
                <a:solidFill>
                  <a:schemeClr val="dk1"/>
                </a:solidFill>
                <a:latin typeface="Calibri"/>
                <a:ea typeface="Calibri"/>
                <a:cs typeface="Calibri"/>
                <a:sym typeface="Calibri"/>
              </a:rPr>
              <a:t> as</a:t>
            </a:r>
            <a:r>
              <a:rPr lang="en" sz="1400" b="0" i="0" u="sng" strike="noStrike" cap="none">
                <a:solidFill>
                  <a:schemeClr val="dk1"/>
                </a:solidFill>
                <a:latin typeface="Calibri"/>
                <a:ea typeface="Calibri"/>
                <a:cs typeface="Calibri"/>
                <a:sym typeface="Calibri"/>
              </a:rPr>
              <a:t> very rare variants </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Drivers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Driver mutation is a mutation that directly or indirectly confers a selective growth advantage to the cell in which it occurs.</a:t>
            </a:r>
          </a:p>
          <a:p>
            <a:pPr marL="520700" marR="0" lvl="1"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A typical tumor contains 2-8 drivers; the remaining mutations are passengers.</a:t>
            </a:r>
          </a:p>
          <a:p>
            <a:pPr marL="177800" marR="0" lvl="0" indent="-171450" algn="l" rtl="0">
              <a:lnSpc>
                <a:spcPct val="90000"/>
              </a:lnSpc>
              <a:spcBef>
                <a:spcPts val="0"/>
              </a:spcBef>
              <a:spcAft>
                <a:spcPts val="0"/>
              </a:spcAft>
              <a:buClr>
                <a:srgbClr val="008000"/>
              </a:buClr>
              <a:buSzPct val="100000"/>
              <a:buFont typeface="Arial"/>
              <a:buChar char="•"/>
            </a:pPr>
            <a:r>
              <a:rPr lang="en" sz="2100" b="1" i="0" u="none" strike="noStrike" cap="none">
                <a:solidFill>
                  <a:srgbClr val="008000"/>
                </a:solidFill>
                <a:latin typeface="Calibri"/>
                <a:ea typeface="Calibri"/>
                <a:cs typeface="Calibri"/>
                <a:sym typeface="Calibri"/>
              </a:rPr>
              <a:t>Passengers</a:t>
            </a:r>
          </a:p>
          <a:p>
            <a:pPr marL="520700" marR="0" lvl="1" indent="-177800" algn="l" rtl="0">
              <a:lnSpc>
                <a:spcPct val="90000"/>
              </a:lnSpc>
              <a:spcBef>
                <a:spcPts val="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Conceptually, a passenger mutation has no direct or indirect effect on the selective growth advantage of the cell in which it occurred.</a:t>
            </a:r>
          </a:p>
        </p:txBody>
      </p:sp>
      <p:pic>
        <p:nvPicPr>
          <p:cNvPr id="283" name="Shape 283" descr="Featured-Image1-759x482.jpg"/>
          <p:cNvPicPr preferRelativeResize="0"/>
          <p:nvPr/>
        </p:nvPicPr>
        <p:blipFill rotWithShape="1">
          <a:blip r:embed="rId3">
            <a:alphaModFix/>
          </a:blip>
          <a:srcRect/>
          <a:stretch/>
        </p:blipFill>
        <p:spPr>
          <a:xfrm>
            <a:off x="3974307" y="291703"/>
            <a:ext cx="3530287" cy="2234464"/>
          </a:xfrm>
          <a:prstGeom prst="rect">
            <a:avLst/>
          </a:prstGeom>
          <a:noFill/>
          <a:ln>
            <a:noFill/>
          </a:ln>
        </p:spPr>
      </p:pic>
      <p:sp>
        <p:nvSpPr>
          <p:cNvPr id="284" name="Shape 284"/>
          <p:cNvSpPr/>
          <p:nvPr/>
        </p:nvSpPr>
        <p:spPr>
          <a:xfrm>
            <a:off x="6709173" y="2183606"/>
            <a:ext cx="492900" cy="411000"/>
          </a:xfrm>
          <a:prstGeom prst="ellipse">
            <a:avLst/>
          </a:prstGeom>
          <a:noFill/>
          <a:ln w="28575" cap="flat" cmpd="sng">
            <a:solidFill>
              <a:srgbClr val="FF0000"/>
            </a:solidFill>
            <a:prstDash val="solid"/>
            <a:round/>
            <a:headEnd type="none" w="med" len="med"/>
            <a:tailEnd type="none" w="med" len="med"/>
          </a:ln>
        </p:spPr>
        <p:txBody>
          <a:bodyPr wrap="square" lIns="68575" tIns="34275" rIns="68575" bIns="34275" anchor="ctr" anchorCtr="0">
            <a:noAutofit/>
          </a:bodyPr>
          <a:lstStyle/>
          <a:p>
            <a:pPr marL="0" marR="0" lvl="0" indent="-57150" algn="ctr" rtl="0">
              <a:spcBef>
                <a:spcPts val="0"/>
              </a:spcBef>
              <a:buClr>
                <a:schemeClr val="dk1"/>
              </a:buClr>
              <a:buFont typeface="Arial"/>
              <a:buNone/>
            </a:pPr>
            <a:endParaRPr sz="900" b="1" i="0" u="none" strike="noStrike" cap="none">
              <a:solidFill>
                <a:srgbClr val="000000"/>
              </a:solidFill>
              <a:latin typeface="Arial"/>
              <a:ea typeface="Arial"/>
              <a:cs typeface="Arial"/>
              <a:sym typeface="Arial"/>
            </a:endParaRPr>
          </a:p>
        </p:txBody>
      </p:sp>
      <p:sp>
        <p:nvSpPr>
          <p:cNvPr id="285" name="Shape 285"/>
          <p:cNvSpPr txBox="1"/>
          <p:nvPr/>
        </p:nvSpPr>
        <p:spPr>
          <a:xfrm>
            <a:off x="4396979" y="13097"/>
            <a:ext cx="28029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FF0000"/>
                </a:solidFill>
                <a:latin typeface="Helvetica Neue"/>
                <a:ea typeface="Helvetica Neue"/>
                <a:cs typeface="Helvetica Neue"/>
                <a:sym typeface="Helvetica Neue"/>
              </a:rPr>
              <a:t>CAN YOU FIND THE PANDA?</a:t>
            </a:r>
          </a:p>
        </p:txBody>
      </p:sp>
      <p:sp>
        <p:nvSpPr>
          <p:cNvPr id="286" name="Shape 286"/>
          <p:cNvSpPr txBox="1"/>
          <p:nvPr/>
        </p:nvSpPr>
        <p:spPr>
          <a:xfrm>
            <a:off x="6240675" y="4958994"/>
            <a:ext cx="2496900" cy="184500"/>
          </a:xfrm>
          <a:prstGeom prst="rect">
            <a:avLst/>
          </a:prstGeom>
          <a:noFill/>
          <a:ln>
            <a:noFill/>
          </a:ln>
        </p:spPr>
        <p:txBody>
          <a:bodyPr wrap="square" lIns="68575" tIns="34275" rIns="68575" bIns="34275" anchor="t" anchorCtr="0">
            <a:noAutofit/>
          </a:bodyPr>
          <a:lstStyle/>
          <a:p>
            <a:pPr marL="0" marR="0" lvl="0" indent="-50800" algn="l" rtl="0">
              <a:spcBef>
                <a:spcPts val="0"/>
              </a:spcBef>
              <a:buClr>
                <a:srgbClr val="000000"/>
              </a:buClr>
              <a:buSzPct val="100000"/>
              <a:buFont typeface="Helvetica Neue"/>
              <a:buNone/>
            </a:pPr>
            <a:r>
              <a:rPr lang="en" sz="800" b="0" i="0" u="none" strike="noStrike" cap="none">
                <a:solidFill>
                  <a:srgbClr val="000000"/>
                </a:solidFill>
                <a:latin typeface="Helvetica Neue"/>
                <a:ea typeface="Helvetica Neue"/>
                <a:cs typeface="Helvetica Neue"/>
                <a:sym typeface="Helvetica Neue"/>
              </a:rPr>
              <a:t>Vogelstein B. Science 2013. 339(6127):1546-1558</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Prioritizing Variants </a:t>
            </a:r>
            <a:r>
              <a:rPr lang="en" sz="1800" dirty="0" smtClean="0">
                <a:solidFill>
                  <a:srgbClr val="FFFFFF"/>
                </a:solidFill>
                <a:latin typeface="Helvetica Neue"/>
                <a:ea typeface="Helvetica Neue"/>
                <a:cs typeface="Helvetica Neue"/>
                <a:sym typeface="Helvetica Neue"/>
              </a:rPr>
              <a:t>in </a:t>
            </a:r>
            <a:r>
              <a:rPr lang="en" sz="1800" dirty="0">
                <a:solidFill>
                  <a:srgbClr val="FFFFFF"/>
                </a:solidFill>
                <a:latin typeface="Helvetica Neue"/>
                <a:ea typeface="Helvetica Neue"/>
                <a:cs typeface="Helvetica Neue"/>
                <a:sym typeface="Helvetica Neue"/>
              </a:rPr>
              <a:t>Personal Genomes: </a:t>
            </a:r>
            <a:r>
              <a:rPr lang="en" sz="1800" dirty="0" smtClean="0">
                <a:solidFill>
                  <a:srgbClr val="FFFFFF"/>
                </a:solidFill>
                <a:latin typeface="Helvetica Neue"/>
                <a:ea typeface="Helvetica Neue"/>
                <a:cs typeface="Helvetica Neue"/>
                <a:sym typeface="Helvetica Neue"/>
              </a:rPr>
              <a:t>Using </a:t>
            </a:r>
            <a:r>
              <a:rPr lang="en" sz="1800" dirty="0">
                <a:solidFill>
                  <a:srgbClr val="FFFFFF"/>
                </a:solidFill>
                <a:latin typeface="Helvetica Neue"/>
                <a:ea typeface="Helvetica Neue"/>
                <a:cs typeface="Helvetica Neue"/>
                <a:sym typeface="Helvetica Neue"/>
              </a:rPr>
              <a:t>functional </a:t>
            </a:r>
            <a:br>
              <a:rPr lang="en" sz="1800" dirty="0">
                <a:solidFill>
                  <a:srgbClr val="FFFFFF"/>
                </a:solidFill>
                <a:latin typeface="Helvetica Neue"/>
                <a:ea typeface="Helvetica Neue"/>
                <a:cs typeface="Helvetica Neue"/>
                <a:sym typeface="Helvetica Neue"/>
              </a:rPr>
            </a:br>
            <a:r>
              <a:rPr lang="en" sz="1800" dirty="0">
                <a:solidFill>
                  <a:srgbClr val="FFFFFF"/>
                </a:solidFill>
                <a:latin typeface="Helvetica Neue"/>
                <a:ea typeface="Helvetica Neue"/>
                <a:cs typeface="Helvetica Neue"/>
                <a:sym typeface="Helvetica Neue"/>
              </a:rPr>
              <a:t>impact &amp; recurrence, </a:t>
            </a:r>
            <a:r>
              <a:rPr lang="en" sz="1800" dirty="0" smtClean="0">
                <a:solidFill>
                  <a:srgbClr val="FFFFFF"/>
                </a:solidFill>
                <a:latin typeface="Helvetica Neue"/>
                <a:ea typeface="Helvetica Neue"/>
                <a:cs typeface="Helvetica Neue"/>
                <a:sym typeface="Helvetica Neue"/>
              </a:rPr>
              <a:t>with </a:t>
            </a:r>
            <a:r>
              <a:rPr lang="en" sz="1800" dirty="0">
                <a:solidFill>
                  <a:srgbClr val="FFFFFF"/>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Introduction</a:t>
            </a:r>
            <a:endParaRPr lang="en-US" sz="1700" b="0" i="0" u="none" strike="noStrike" cap="none" dirty="0" smtClean="0">
              <a:solidFill>
                <a:srgbClr val="FFFFFF"/>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rgbClr val="FFFFFF"/>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FFFF"/>
                </a:solidFill>
                <a:latin typeface="Helvetica Neue"/>
                <a:ea typeface="Helvetica Neue"/>
                <a:cs typeface="Helvetica Neue"/>
                <a:sym typeface="Helvetica Neue"/>
              </a:rPr>
              <a:t>The exponential scaling</a:t>
            </a:r>
            <a:r>
              <a:rPr lang="en" sz="1300" dirty="0" smtClean="0">
                <a:solidFill>
                  <a:srgbClr val="FFFFFF"/>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rgbClr val="FFFFFF"/>
                </a:solidFill>
                <a:latin typeface="Helvetica Neue"/>
                <a:ea typeface="Helvetica Neue"/>
                <a:cs typeface="Helvetica Neue"/>
                <a:sym typeface="Helvetica Neue"/>
              </a:rPr>
              <a:t>Mining </a:t>
            </a:r>
            <a:r>
              <a:rPr lang="en-US" sz="1300" b="0" i="0" u="none" strike="noStrike" cap="none" dirty="0" smtClean="0">
                <a:solidFill>
                  <a:srgbClr val="FFFFFF"/>
                </a:solidFill>
                <a:latin typeface="Helvetica Neue"/>
                <a:ea typeface="Helvetica Neue"/>
                <a:cs typeface="Helvetica Neue"/>
                <a:sym typeface="Helvetica Neue"/>
              </a:rPr>
              <a:t>big </a:t>
            </a:r>
            <a:r>
              <a:rPr lang="en" sz="1300" b="0" i="0" u="none" strike="noStrike" cap="none" dirty="0" smtClean="0">
                <a:solidFill>
                  <a:srgbClr val="FFFFFF"/>
                </a:solidFill>
                <a:latin typeface="Helvetica Neue"/>
                <a:ea typeface="Helvetica Neue"/>
                <a:cs typeface="Helvetica Neue"/>
                <a:sym typeface="Helvetica Neue"/>
              </a:rPr>
              <a:t>data </a:t>
            </a:r>
            <a:r>
              <a:rPr lang="en" sz="1300" b="0" i="0" u="none" strike="noStrike" cap="none" dirty="0">
                <a:solidFill>
                  <a:srgbClr val="FFFFFF"/>
                </a:solidFill>
                <a:latin typeface="Helvetica Neue"/>
                <a:ea typeface="Helvetica Neue"/>
                <a:cs typeface="Helvetica Neue"/>
                <a:sym typeface="Helvetica Neue"/>
              </a:rPr>
              <a:t>to prioritize </a:t>
            </a:r>
            <a:r>
              <a:rPr lang="en-US" sz="1300" b="0" i="0" u="none" strike="noStrike" cap="none" dirty="0" smtClean="0">
                <a:solidFill>
                  <a:srgbClr val="FFFFFF"/>
                </a:solidFill>
                <a:latin typeface="Helvetica Neue"/>
                <a:ea typeface="Helvetica Neue"/>
                <a:cs typeface="Helvetica Neue"/>
                <a:sym typeface="Helvetica Neue"/>
              </a:rPr>
              <a:t>key </a:t>
            </a:r>
            <a:r>
              <a:rPr lang="en" sz="1300" b="0" i="0" u="none" strike="noStrike" cap="none" dirty="0" smtClean="0">
                <a:solidFill>
                  <a:srgbClr val="FFFFFF"/>
                </a:solidFill>
                <a:latin typeface="Helvetica Neue"/>
                <a:ea typeface="Helvetica Neue"/>
                <a:cs typeface="Helvetica Neue"/>
                <a:sym typeface="Helvetica Neue"/>
              </a:rPr>
              <a:t>variants </a:t>
            </a:r>
            <a:r>
              <a:rPr lang="en" sz="1300" b="0" i="0" u="none" strike="noStrike" cap="none" dirty="0">
                <a:solidFill>
                  <a:srgbClr val="FFFFFF"/>
                </a:solidFill>
                <a:latin typeface="Helvetica Neue"/>
                <a:ea typeface="Helvetica Neue"/>
                <a:cs typeface="Helvetica Neue"/>
                <a:sym typeface="Helvetica Neue"/>
              </a:rPr>
              <a:t/>
            </a:r>
            <a:br>
              <a:rPr lang="en" sz="1300" b="0" i="0" u="none" strike="noStrike" cap="none" dirty="0">
                <a:solidFill>
                  <a:srgbClr val="FFFFFF"/>
                </a:solidFill>
                <a:latin typeface="Helvetica Neue"/>
                <a:ea typeface="Helvetica Neue"/>
                <a:cs typeface="Helvetica Neue"/>
                <a:sym typeface="Helvetica Neue"/>
              </a:rPr>
            </a:br>
            <a:r>
              <a:rPr lang="en-US" sz="1300" b="0" i="0" u="none" strike="noStrike" cap="none" dirty="0" smtClean="0">
                <a:solidFill>
                  <a:srgbClr val="FFFFFF"/>
                </a:solidFill>
                <a:latin typeface="Helvetica Neue"/>
                <a:ea typeface="Helvetica Neue"/>
                <a:cs typeface="Helvetica Neue"/>
                <a:sym typeface="Helvetica Neue"/>
              </a:rPr>
              <a:t>as cancer </a:t>
            </a:r>
            <a:r>
              <a:rPr lang="en" sz="1300" b="0" i="0" u="none" strike="noStrike" cap="none" dirty="0" smtClean="0">
                <a:solidFill>
                  <a:srgbClr val="FFFFFF"/>
                </a:solidFill>
                <a:latin typeface="Helvetica Neue"/>
                <a:ea typeface="Helvetica Neue"/>
                <a:cs typeface="Helvetica Neue"/>
                <a:sym typeface="Helvetica Neue"/>
              </a:rPr>
              <a:t>drivers</a:t>
            </a:r>
            <a:endParaRPr lang="en" sz="1300" b="0" i="0" u="none" strike="noStrike" cap="none" dirty="0">
              <a:solidFill>
                <a:srgbClr val="FFFFFF"/>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rgbClr val="FFFFFF"/>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chemeClr val="lt1"/>
                </a:solidFill>
                <a:sym typeface="Arial"/>
              </a:rPr>
              <a:t>ALoFT</a:t>
            </a:r>
            <a:r>
              <a:rPr lang="en" sz="1300" b="0" i="0" u="none" strike="noStrike" cap="none" dirty="0">
                <a:solidFill>
                  <a:schemeClr val="lt1"/>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t>LoF</a:t>
            </a:r>
            <a:r>
              <a:rPr lang="en" sz="1300" dirty="0"/>
              <a:t> annotation as a complex problem + f</a:t>
            </a:r>
            <a:r>
              <a:rPr lang="en" sz="1300" b="0" i="0" u="none" strike="noStrike" cap="none" dirty="0">
                <a:solidFill>
                  <a:schemeClr val="lt1"/>
                </a:solidFill>
                <a:sym typeface="Arial"/>
              </a:rPr>
              <a:t>inding deleterious </a:t>
            </a:r>
            <a:r>
              <a:rPr lang="en" sz="1300" b="0" i="0" u="none" strike="noStrike" cap="none" dirty="0" err="1">
                <a:solidFill>
                  <a:schemeClr val="lt1"/>
                </a:solidFill>
                <a:sym typeface="Arial"/>
              </a:rPr>
              <a:t>LoFs</a:t>
            </a:r>
            <a:r>
              <a:rPr lang="en" sz="1300" b="0" i="0" u="none" strike="noStrike" cap="none" dirty="0">
                <a:solidFill>
                  <a:schemeClr val="lt1"/>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chemeClr val="lt1"/>
                </a:solidFill>
                <a:sym typeface="Arial"/>
              </a:rPr>
              <a:t>Frustration</a:t>
            </a:r>
            <a:r>
              <a:rPr lang="en" sz="1300" b="0" i="0" u="none" strike="noStrike" cap="none" dirty="0">
                <a:solidFill>
                  <a:schemeClr val="lt1"/>
                </a:solidFill>
                <a:sym typeface="Arial"/>
              </a:rPr>
              <a:t> as a localized metric of SNV impact. Differential profiles for oncogenes v. </a:t>
            </a:r>
            <a:r>
              <a:rPr lang="en" sz="1300" b="0" i="0" u="none" strike="noStrike" cap="none" dirty="0" smtClean="0">
                <a:solidFill>
                  <a:schemeClr val="lt1"/>
                </a:solidFill>
                <a:sym typeface="Arial"/>
              </a:rPr>
              <a:t>TSGs</a:t>
            </a:r>
            <a:endParaRPr lang="en-US" sz="1300" b="0" i="0" u="none" strike="noStrike" cap="none" dirty="0" smtClean="0">
              <a:solidFill>
                <a:schemeClr val="lt1"/>
              </a:solidFill>
              <a:sym typeface="Arial"/>
            </a:endParaRPr>
          </a:p>
          <a:p>
            <a:pPr indent="-228600">
              <a:spcBef>
                <a:spcPts val="0"/>
              </a:spcBef>
              <a:buClr>
                <a:srgbClr val="FFFFFF"/>
              </a:buClr>
              <a:buFont typeface="Helvetica Neue"/>
              <a:buChar char="•"/>
            </a:pPr>
            <a:r>
              <a:rPr lang="en" sz="1700" dirty="0">
                <a:solidFill>
                  <a:srgbClr val="FFFFFF"/>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FFFF"/>
                </a:solidFill>
                <a:latin typeface="Helvetica Neue"/>
                <a:ea typeface="Helvetica Neue"/>
                <a:cs typeface="Helvetica Neue"/>
              </a:rPr>
              <a:t>FunSeq</a:t>
            </a:r>
            <a:r>
              <a:rPr lang="en" sz="1300" b="1" u="sng"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integrates evidence, </a:t>
            </a:r>
            <a:r>
              <a:rPr lang="en-US" sz="1300" dirty="0" smtClean="0">
                <a:solidFill>
                  <a:srgbClr val="FFFFFF"/>
                </a:solidFill>
                <a:latin typeface="Helvetica Neue"/>
                <a:ea typeface="Helvetica Neue"/>
                <a:cs typeface="Helvetica Neue"/>
              </a:rPr>
              <a:t/>
            </a:r>
            <a:br>
              <a:rPr lang="en-US" sz="1300" dirty="0" smtClean="0">
                <a:solidFill>
                  <a:srgbClr val="FFFFFF"/>
                </a:solidFill>
                <a:latin typeface="Helvetica Neue"/>
                <a:ea typeface="Helvetica Neue"/>
                <a:cs typeface="Helvetica Neue"/>
              </a:rPr>
            </a:br>
            <a:r>
              <a:rPr lang="en" sz="1300" dirty="0" smtClean="0">
                <a:solidFill>
                  <a:srgbClr val="FFFFFF"/>
                </a:solidFill>
                <a:latin typeface="Helvetica Neue"/>
                <a:ea typeface="Helvetica Neue"/>
                <a:cs typeface="Helvetica Neue"/>
              </a:rPr>
              <a:t>with a</a:t>
            </a:r>
            <a:r>
              <a:rPr lang="en-US" sz="1300" dirty="0" smtClean="0">
                <a:solidFill>
                  <a:srgbClr val="FFFFFF"/>
                </a:solidFill>
                <a:latin typeface="Helvetica Neue"/>
                <a:ea typeface="Helvetica Neue"/>
                <a:cs typeface="Helvetica Neue"/>
              </a:rPr>
              <a:t> “</a:t>
            </a:r>
            <a:r>
              <a:rPr lang="en-US" sz="1300" dirty="0" err="1" smtClean="0">
                <a:solidFill>
                  <a:srgbClr val="FFFFFF"/>
                </a:solidFill>
                <a:latin typeface="Helvetica Neue"/>
                <a:ea typeface="Helvetica Neue"/>
                <a:cs typeface="Helvetica Neue"/>
              </a:rPr>
              <a:t>surprisal</a:t>
            </a:r>
            <a:r>
              <a:rPr lang="en-US" sz="1300" dirty="0" smtClean="0">
                <a:solidFill>
                  <a:srgbClr val="FFFFFF"/>
                </a:solidFill>
                <a:latin typeface="Helvetica Neue"/>
                <a:ea typeface="Helvetica Neue"/>
                <a:cs typeface="Helvetica Neue"/>
              </a:rPr>
              <a:t>” </a:t>
            </a:r>
            <a:r>
              <a:rPr lang="en" sz="1300" dirty="0" smtClean="0">
                <a:solidFill>
                  <a:srgbClr val="FFFFFF"/>
                </a:solidFill>
                <a:latin typeface="Helvetica Neue"/>
                <a:ea typeface="Helvetica Neue"/>
                <a:cs typeface="Helvetica Neue"/>
              </a:rPr>
              <a:t>based </a:t>
            </a:r>
            <a:r>
              <a:rPr lang="en" sz="1300" dirty="0">
                <a:solidFill>
                  <a:srgbClr val="FFFFFF"/>
                </a:solidFill>
                <a:latin typeface="Helvetica Neue"/>
                <a:ea typeface="Helvetica Neue"/>
                <a:cs typeface="Helvetica Neue"/>
              </a:rPr>
              <a:t>weighting </a:t>
            </a:r>
            <a:r>
              <a:rPr lang="en" sz="1300" dirty="0" smtClean="0">
                <a:solidFill>
                  <a:srgbClr val="FFFFFF"/>
                </a:solidFill>
                <a:latin typeface="Helvetica Neue"/>
                <a:ea typeface="Helvetica Neue"/>
                <a:cs typeface="Helvetica Neue"/>
              </a:rPr>
              <a:t>scheme</a:t>
            </a:r>
            <a:endParaRPr lang="en-US" sz="1300" dirty="0">
              <a:solidFill>
                <a:srgbClr val="FFFFFF"/>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rgbClr val="FFFFFF"/>
                </a:solidFill>
                <a:latin typeface="Helvetica Neue"/>
                <a:ea typeface="Helvetica Neue"/>
                <a:cs typeface="Helvetica Neue"/>
              </a:rPr>
              <a:t>Prioritizing rare variants with “sensitive sites” </a:t>
            </a:r>
            <a:r>
              <a:rPr lang="en-US" sz="1300" dirty="0" smtClean="0">
                <a:solidFill>
                  <a:srgbClr val="FFFFFF"/>
                </a:solidFill>
                <a:latin typeface="Helvetica Neue"/>
                <a:ea typeface="Helvetica Neue"/>
                <a:cs typeface="Helvetica Neue"/>
              </a:rPr>
              <a:t/>
            </a:r>
            <a:br>
              <a:rPr lang="en-US" sz="1300" dirty="0" smtClean="0">
                <a:solidFill>
                  <a:srgbClr val="FFFFFF"/>
                </a:solidFill>
                <a:latin typeface="Helvetica Neue"/>
                <a:ea typeface="Helvetica Neue"/>
                <a:cs typeface="Helvetica Neue"/>
              </a:rPr>
            </a:br>
            <a:r>
              <a:rPr lang="en" sz="1300" dirty="0" smtClean="0">
                <a:solidFill>
                  <a:srgbClr val="FFFFFF"/>
                </a:solidFill>
                <a:latin typeface="Helvetica Neue"/>
                <a:ea typeface="Helvetica Neue"/>
                <a:cs typeface="Helvetica Neue"/>
              </a:rPr>
              <a:t>(</a:t>
            </a:r>
            <a:r>
              <a:rPr lang="en" sz="1300" dirty="0">
                <a:solidFill>
                  <a:srgbClr val="FFFFFF"/>
                </a:solidFill>
                <a:latin typeface="Helvetica Neue"/>
                <a:ea typeface="Helvetica Neue"/>
                <a:cs typeface="Helvetica Neue"/>
              </a:rPr>
              <a:t>human</a:t>
            </a:r>
            <a:r>
              <a:rPr lang="en-US" sz="1300"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lt1"/>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lt1"/>
                </a:solidFill>
                <a:latin typeface="Arial"/>
                <a:ea typeface="Arial"/>
                <a:cs typeface="Arial"/>
                <a:sym typeface="Arial"/>
              </a:rPr>
              <a:t/>
            </a:r>
            <a:br>
              <a:rPr lang="en" sz="1400" b="0" i="0" u="none" strike="noStrike" cap="none" dirty="0">
                <a:solidFill>
                  <a:schemeClr val="lt1"/>
                </a:solidFill>
                <a:latin typeface="Arial"/>
                <a:ea typeface="Arial"/>
                <a:cs typeface="Arial"/>
                <a:sym typeface="Arial"/>
              </a:rPr>
            </a:br>
            <a:endParaRPr lang="en" sz="1400" b="0" i="0" u="none" strike="noStrike" cap="none" dirty="0">
              <a:solidFill>
                <a:schemeClr val="lt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Background mutation rate</a:t>
            </a:r>
            <a:r>
              <a:rPr lang="en" sz="1300" b="0" i="0" u="none" strike="noStrike" cap="none" dirty="0">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rgbClr val="FFFFFF"/>
                </a:solidFill>
                <a:latin typeface="Helvetica Neue"/>
                <a:ea typeface="Helvetica Neue"/>
                <a:cs typeface="Helvetica Neue"/>
                <a:sym typeface="Helvetica Neue"/>
              </a:rPr>
              <a:t/>
            </a:r>
            <a:br>
              <a:rPr lang="en-US" sz="1300" b="0" i="0" u="none" strike="noStrike" cap="none" dirty="0" smtClean="0">
                <a:solidFill>
                  <a:srgbClr val="FFFFFF"/>
                </a:solidFill>
                <a:latin typeface="Helvetica Neue"/>
                <a:ea typeface="Helvetica Neue"/>
                <a:cs typeface="Helvetica Neue"/>
                <a:sym typeface="Helvetica Neue"/>
              </a:rPr>
            </a:br>
            <a:r>
              <a:rPr lang="en" sz="1300" b="0" i="0" u="none" strike="noStrike" cap="none" dirty="0" smtClean="0">
                <a:solidFill>
                  <a:srgbClr val="FFFFFF"/>
                </a:solidFill>
                <a:latin typeface="Helvetica Neue"/>
                <a:ea typeface="Helvetica Neue"/>
                <a:cs typeface="Helvetica Neue"/>
                <a:sym typeface="Helvetica Neue"/>
              </a:rPr>
              <a:t>but </a:t>
            </a:r>
            <a:r>
              <a:rPr lang="en" sz="1300" b="0" i="0" u="none" strike="noStrike" cap="none" dirty="0">
                <a:solidFill>
                  <a:srgbClr val="FFFFFF"/>
                </a:solidFill>
                <a:latin typeface="Helvetica Neue"/>
                <a:ea typeface="Helvetica Neue"/>
                <a:cs typeface="Helvetica Neue"/>
                <a:sym typeface="Helvetica Neue"/>
              </a:rPr>
              <a:t>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US" sz="1300" b="0" i="0" u="none" strike="noStrike" cap="none" dirty="0" smtClean="0">
              <a:solidFill>
                <a:srgbClr val="FFFFFF"/>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rgbClr val="FFFFFF"/>
                </a:solidFill>
                <a:latin typeface="Helvetica Neue"/>
                <a:ea typeface="Helvetica Neue"/>
                <a:cs typeface="Helvetica Neue"/>
                <a:sym typeface="Helvetica Neue"/>
              </a:rPr>
              <a:t>Recurrence #2:</a:t>
            </a:r>
            <a:br>
              <a:rPr lang="en" sz="1700" dirty="0">
                <a:solidFill>
                  <a:srgbClr val="FFFFFF"/>
                </a:solidFill>
                <a:latin typeface="Helvetica Neue"/>
                <a:ea typeface="Helvetica Neue"/>
                <a:cs typeface="Helvetica Neue"/>
                <a:sym typeface="Helvetica Neue"/>
              </a:rPr>
            </a:br>
            <a:r>
              <a:rPr lang="en" sz="1700" dirty="0">
                <a:solidFill>
                  <a:srgbClr val="FFFFFF"/>
                </a:solidFill>
                <a:latin typeface="Helvetica Neue"/>
                <a:ea typeface="Helvetica Neue"/>
                <a:cs typeface="Helvetica Neue"/>
                <a:sym typeface="Helvetica Neue"/>
              </a:rPr>
              <a:t>(Low-power) application to </a:t>
            </a:r>
            <a:r>
              <a:rPr lang="en" sz="1700" b="1" dirty="0" err="1">
                <a:solidFill>
                  <a:srgbClr val="FFFFFF"/>
                </a:solidFill>
                <a:latin typeface="Helvetica Neue"/>
                <a:ea typeface="Helvetica Neue"/>
                <a:cs typeface="Helvetica Neue"/>
                <a:sym typeface="Helvetica Neue"/>
              </a:rPr>
              <a:t>pRCC</a:t>
            </a:r>
            <a:endParaRPr lang="en" sz="1700" b="1" dirty="0">
              <a:solidFill>
                <a:srgbClr val="FFFFFF"/>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rgbClr val="FFFFFF"/>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rgbClr val="FFFFFF"/>
                </a:solidFill>
                <a:latin typeface="Helvetica Neue"/>
                <a:ea typeface="Helvetica Neue"/>
                <a:cs typeface="Helvetica Neue"/>
                <a:sym typeface="Helvetica Neue"/>
              </a:rPr>
              <a:t>Analysis of signatures &amp; </a:t>
            </a:r>
            <a:r>
              <a:rPr lang="en-US" sz="1300" dirty="0" err="1" smtClean="0">
                <a:solidFill>
                  <a:srgbClr val="FFFFFF"/>
                </a:solidFill>
                <a:latin typeface="Helvetica Neue"/>
                <a:ea typeface="Helvetica Neue"/>
                <a:cs typeface="Helvetica Neue"/>
                <a:sym typeface="Helvetica Neue"/>
              </a:rPr>
              <a:t>tu</a:t>
            </a:r>
            <a:r>
              <a:rPr lang="en" sz="1300" dirty="0" err="1" smtClean="0">
                <a:solidFill>
                  <a:srgbClr val="FFFFFF"/>
                </a:solidFill>
                <a:latin typeface="Helvetica Neue"/>
                <a:ea typeface="Helvetica Neue"/>
                <a:cs typeface="Helvetica Neue"/>
                <a:sym typeface="Helvetica Neue"/>
              </a:rPr>
              <a:t>mor</a:t>
            </a:r>
            <a:r>
              <a:rPr lang="en" sz="1300" dirty="0" smtClean="0">
                <a:solidFill>
                  <a:srgbClr val="FFFFFF"/>
                </a:solidFill>
                <a:latin typeface="Helvetica Neue"/>
                <a:ea typeface="Helvetica Neue"/>
                <a:cs typeface="Helvetica Neue"/>
                <a:sym typeface="Helvetica Neue"/>
              </a:rPr>
              <a:t> </a:t>
            </a:r>
            <a:r>
              <a:rPr lang="en" sz="1300" dirty="0">
                <a:solidFill>
                  <a:srgbClr val="FFFFFF"/>
                </a:solidFill>
                <a:latin typeface="Helvetica Neue"/>
                <a:ea typeface="Helvetica Neue"/>
                <a:cs typeface="Helvetica Neue"/>
                <a:sym typeface="Helvetica Neue"/>
              </a:rPr>
              <a:t>evolution </a:t>
            </a:r>
            <a:r>
              <a:rPr lang="en-US" sz="1300" dirty="0">
                <a:solidFill>
                  <a:srgbClr val="FFFFFF"/>
                </a:solidFill>
                <a:latin typeface="Helvetica Neue"/>
                <a:ea typeface="Helvetica Neue"/>
                <a:cs typeface="Helvetica Neue"/>
                <a:sym typeface="Helvetica Neue"/>
              </a:rPr>
              <a:t>helps </a:t>
            </a:r>
            <a:r>
              <a:rPr lang="en-US" sz="1300" dirty="0" smtClean="0">
                <a:solidFill>
                  <a:srgbClr val="FFFFFF"/>
                </a:solidFill>
                <a:latin typeface="Helvetica Neue"/>
                <a:ea typeface="Helvetica Neue"/>
                <a:cs typeface="Helvetica Neue"/>
                <a:sym typeface="Helvetica Neue"/>
              </a:rPr>
              <a:t>identify </a:t>
            </a:r>
            <a:r>
              <a:rPr lang="en" sz="1300" dirty="0" smtClean="0">
                <a:solidFill>
                  <a:srgbClr val="FFFFFF"/>
                </a:solidFill>
                <a:latin typeface="Helvetica Neue"/>
                <a:ea typeface="Helvetica Neue"/>
                <a:cs typeface="Helvetica Neue"/>
                <a:sym typeface="Helvetica Neue"/>
              </a:rPr>
              <a:t>key </a:t>
            </a:r>
            <a:r>
              <a:rPr lang="en" sz="1300" dirty="0">
                <a:solidFill>
                  <a:srgbClr val="FFFFFF"/>
                </a:solidFill>
                <a:latin typeface="Helvetica Neue"/>
                <a:ea typeface="Helvetica Neue"/>
                <a:cs typeface="Helvetica Neue"/>
                <a:sym typeface="Helvetica Neue"/>
              </a:rPr>
              <a:t>mutations </a:t>
            </a:r>
            <a:r>
              <a:rPr lang="en-US" sz="1300" dirty="0" smtClean="0">
                <a:solidFill>
                  <a:srgbClr val="FFFFFF"/>
                </a:solidFill>
                <a:latin typeface="Helvetica Neue"/>
                <a:ea typeface="Helvetica Neue"/>
                <a:cs typeface="Helvetica Neue"/>
                <a:sym typeface="Helvetica Neue"/>
              </a:rPr>
              <a:t>in different ways </a:t>
            </a:r>
            <a:endParaRPr lang="en" sz="13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1412946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solidFill>
                  <a:schemeClr val="tx1">
                    <a:lumMod val="65000"/>
                    <a:lumOff val="35000"/>
                  </a:schemeClr>
                </a:solidFill>
              </a:rPr>
              <a:t>LoF</a:t>
            </a:r>
            <a:r>
              <a:rPr lang="en" sz="1300" dirty="0">
                <a:solidFill>
                  <a:schemeClr val="tx1">
                    <a:lumMod val="65000"/>
                    <a:lumOff val="35000"/>
                  </a:schemeClr>
                </a:solidFill>
              </a:rPr>
              <a:t> annotation as a complex problem + f</a:t>
            </a:r>
            <a:r>
              <a:rPr lang="en" sz="1300" b="0" i="0" u="none" strike="noStrike" cap="none" dirty="0">
                <a:solidFill>
                  <a:schemeClr val="tx1">
                    <a:lumMod val="65000"/>
                    <a:lumOff val="35000"/>
                  </a:schemeClr>
                </a:solidFill>
                <a:sym typeface="Arial"/>
              </a:rPr>
              <a:t>inding deleterious </a:t>
            </a:r>
            <a:r>
              <a:rPr lang="en" sz="1300" b="0" i="0" u="none" strike="noStrike" cap="none" dirty="0" err="1">
                <a:solidFill>
                  <a:schemeClr val="tx1">
                    <a:lumMod val="65000"/>
                    <a:lumOff val="35000"/>
                  </a:schemeClr>
                </a:solidFill>
                <a:sym typeface="Arial"/>
              </a:rPr>
              <a:t>LoFs</a:t>
            </a:r>
            <a:r>
              <a:rPr lang="en" sz="1300" b="0" i="0" u="none" strike="noStrike" cap="none" dirty="0">
                <a:solidFill>
                  <a:schemeClr val="tx1">
                    <a:lumMod val="65000"/>
                    <a:lumOff val="35000"/>
                  </a:schemeClr>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rgbClr val="FF0000"/>
                </a:solidFill>
                <a:sym typeface="Arial"/>
              </a:rPr>
              <a:t>Frustration</a:t>
            </a:r>
            <a:r>
              <a:rPr lang="en" sz="1300" b="0" i="0" u="none" strike="noStrike" cap="none" dirty="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5528576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grpSp>
        <p:nvGrpSpPr>
          <p:cNvPr id="56" name="Shape 56"/>
          <p:cNvGrpSpPr/>
          <p:nvPr/>
        </p:nvGrpSpPr>
        <p:grpSpPr>
          <a:xfrm>
            <a:off x="4400501" y="2971536"/>
            <a:ext cx="628734" cy="1877520"/>
            <a:chOff x="4343400" y="3962400"/>
            <a:chExt cx="838200" cy="2503026"/>
          </a:xfrm>
        </p:grpSpPr>
        <p:pic>
          <p:nvPicPr>
            <p:cNvPr id="57" name="Shape 57" descr="C:\Users\JM\Desktop\Untitled-2.png"/>
            <p:cNvPicPr preferRelativeResize="0"/>
            <p:nvPr/>
          </p:nvPicPr>
          <p:blipFill rotWithShape="1">
            <a:blip r:embed="rId3">
              <a:alphaModFix/>
            </a:blip>
            <a:srcRect r="-8178" b="-33333"/>
            <a:stretch/>
          </p:blipFill>
          <p:spPr>
            <a:xfrm>
              <a:off x="4343400" y="5486400"/>
              <a:ext cx="825906" cy="897369"/>
            </a:xfrm>
            <a:prstGeom prst="rect">
              <a:avLst/>
            </a:prstGeom>
            <a:noFill/>
            <a:ln w="9525" cap="flat" cmpd="sng">
              <a:solidFill>
                <a:schemeClr val="dk1"/>
              </a:solidFill>
              <a:prstDash val="solid"/>
              <a:miter lim="800000"/>
              <a:headEnd type="none" w="med" len="med"/>
              <a:tailEnd type="none" w="med" len="med"/>
            </a:ln>
          </p:spPr>
        </p:pic>
        <p:pic>
          <p:nvPicPr>
            <p:cNvPr id="58" name="Shape 58" descr="C:\Users\JM\Desktop\Untitled-3.png"/>
            <p:cNvPicPr preferRelativeResize="0"/>
            <p:nvPr/>
          </p:nvPicPr>
          <p:blipFill rotWithShape="1">
            <a:blip r:embed="rId4">
              <a:alphaModFix/>
            </a:blip>
            <a:srcRect l="-9841" t="-14280" r="-8305" b="-57157"/>
            <a:stretch/>
          </p:blipFill>
          <p:spPr>
            <a:xfrm>
              <a:off x="4343400" y="3962400"/>
              <a:ext cx="829187" cy="900714"/>
            </a:xfrm>
            <a:prstGeom prst="rect">
              <a:avLst/>
            </a:prstGeom>
            <a:noFill/>
            <a:ln w="9525" cap="flat" cmpd="sng">
              <a:solidFill>
                <a:schemeClr val="dk1"/>
              </a:solidFill>
              <a:prstDash val="solid"/>
              <a:miter lim="800000"/>
              <a:headEnd type="none" w="med" len="med"/>
              <a:tailEnd type="none" w="med" len="med"/>
            </a:ln>
          </p:spPr>
        </p:pic>
        <p:sp>
          <p:nvSpPr>
            <p:cNvPr id="59" name="Shape 59"/>
            <p:cNvSpPr txBox="1"/>
            <p:nvPr/>
          </p:nvSpPr>
          <p:spPr>
            <a:xfrm>
              <a:off x="4343400" y="6095526"/>
              <a:ext cx="838200" cy="3699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400" b="0" i="0" u="none" strike="noStrike" cap="none">
                  <a:solidFill>
                    <a:srgbClr val="000000"/>
                  </a:solidFill>
                  <a:latin typeface="Arial"/>
                  <a:ea typeface="Arial"/>
                  <a:cs typeface="Arial"/>
                  <a:sym typeface="Arial"/>
                </a:rPr>
                <a:t>tumor</a:t>
              </a:r>
            </a:p>
          </p:txBody>
        </p:sp>
        <p:sp>
          <p:nvSpPr>
            <p:cNvPr id="60" name="Shape 60"/>
            <p:cNvSpPr txBox="1"/>
            <p:nvPr/>
          </p:nvSpPr>
          <p:spPr>
            <a:xfrm>
              <a:off x="4343400" y="4571865"/>
              <a:ext cx="838200" cy="338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200" b="0" i="0" u="none" strike="noStrike" cap="none">
                  <a:solidFill>
                    <a:srgbClr val="000000"/>
                  </a:solidFill>
                  <a:latin typeface="Arial"/>
                  <a:ea typeface="Arial"/>
                  <a:cs typeface="Arial"/>
                  <a:sym typeface="Arial"/>
                </a:rPr>
                <a:t>normal</a:t>
              </a:r>
            </a:p>
          </p:txBody>
        </p:sp>
      </p:grpSp>
      <p:pic>
        <p:nvPicPr>
          <p:cNvPr id="61" name="Shape 61" descr="C:\Users\JM\Desktop\adult-male-body-no-descriptors-hi.png"/>
          <p:cNvPicPr preferRelativeResize="0"/>
          <p:nvPr/>
        </p:nvPicPr>
        <p:blipFill rotWithShape="1">
          <a:blip r:embed="rId5">
            <a:alphaModFix/>
          </a:blip>
          <a:srcRect b="17566"/>
          <a:stretch/>
        </p:blipFill>
        <p:spPr>
          <a:xfrm>
            <a:off x="1371600" y="1657350"/>
            <a:ext cx="2992874" cy="3474065"/>
          </a:xfrm>
          <a:prstGeom prst="rect">
            <a:avLst/>
          </a:prstGeom>
          <a:noFill/>
          <a:ln>
            <a:noFill/>
          </a:ln>
        </p:spPr>
      </p:pic>
      <p:grpSp>
        <p:nvGrpSpPr>
          <p:cNvPr id="62" name="Shape 62"/>
          <p:cNvGrpSpPr/>
          <p:nvPr/>
        </p:nvGrpSpPr>
        <p:grpSpPr>
          <a:xfrm>
            <a:off x="4743450" y="2171700"/>
            <a:ext cx="971550" cy="2800350"/>
            <a:chOff x="4800600" y="2895600"/>
            <a:chExt cx="1295400" cy="3733800"/>
          </a:xfrm>
        </p:grpSpPr>
        <p:cxnSp>
          <p:nvCxnSpPr>
            <p:cNvPr id="63" name="Shape 63"/>
            <p:cNvCxnSpPr/>
            <p:nvPr/>
          </p:nvCxnSpPr>
          <p:spPr>
            <a:xfrm rot="10800000" flipH="1">
              <a:off x="4800600" y="4800600"/>
              <a:ext cx="1295400" cy="838200"/>
            </a:xfrm>
            <a:prstGeom prst="straightConnector1">
              <a:avLst/>
            </a:prstGeom>
            <a:noFill/>
            <a:ln w="9525" cap="flat" cmpd="sng">
              <a:solidFill>
                <a:schemeClr val="dk1"/>
              </a:solidFill>
              <a:prstDash val="solid"/>
              <a:miter lim="800000"/>
              <a:headEnd type="none" w="med" len="med"/>
              <a:tailEnd type="none" w="med" len="med"/>
            </a:ln>
          </p:spPr>
        </p:cxnSp>
        <p:cxnSp>
          <p:nvCxnSpPr>
            <p:cNvPr id="64" name="Shape 64"/>
            <p:cNvCxnSpPr/>
            <p:nvPr/>
          </p:nvCxnSpPr>
          <p:spPr>
            <a:xfrm>
              <a:off x="4800600" y="5638800"/>
              <a:ext cx="1295400" cy="990600"/>
            </a:xfrm>
            <a:prstGeom prst="straightConnector1">
              <a:avLst/>
            </a:prstGeom>
            <a:noFill/>
            <a:ln w="9525" cap="flat" cmpd="sng">
              <a:solidFill>
                <a:schemeClr val="dk1"/>
              </a:solidFill>
              <a:prstDash val="solid"/>
              <a:miter lim="800000"/>
              <a:headEnd type="none" w="med" len="med"/>
              <a:tailEnd type="none" w="med" len="med"/>
            </a:ln>
          </p:spPr>
        </p:cxnSp>
        <p:cxnSp>
          <p:nvCxnSpPr>
            <p:cNvPr id="65" name="Shape 65"/>
            <p:cNvCxnSpPr/>
            <p:nvPr/>
          </p:nvCxnSpPr>
          <p:spPr>
            <a:xfrm rot="10800000" flipH="1">
              <a:off x="4876800" y="2895600"/>
              <a:ext cx="1219200" cy="1295400"/>
            </a:xfrm>
            <a:prstGeom prst="straightConnector1">
              <a:avLst/>
            </a:prstGeom>
            <a:noFill/>
            <a:ln w="9525" cap="flat" cmpd="sng">
              <a:solidFill>
                <a:schemeClr val="dk1"/>
              </a:solidFill>
              <a:prstDash val="solid"/>
              <a:miter lim="800000"/>
              <a:headEnd type="none" w="med" len="med"/>
              <a:tailEnd type="none" w="med" len="med"/>
            </a:ln>
          </p:spPr>
        </p:cxnSp>
        <p:cxnSp>
          <p:nvCxnSpPr>
            <p:cNvPr id="66" name="Shape 66"/>
            <p:cNvCxnSpPr/>
            <p:nvPr/>
          </p:nvCxnSpPr>
          <p:spPr>
            <a:xfrm>
              <a:off x="4876800" y="4191000"/>
              <a:ext cx="1219200" cy="5334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67" name="Shape 67"/>
          <p:cNvGrpSpPr/>
          <p:nvPr/>
        </p:nvGrpSpPr>
        <p:grpSpPr>
          <a:xfrm>
            <a:off x="3028950" y="2971800"/>
            <a:ext cx="1371600" cy="2057400"/>
            <a:chOff x="2514600" y="3962400"/>
            <a:chExt cx="1828800" cy="2743200"/>
          </a:xfrm>
        </p:grpSpPr>
        <p:cxnSp>
          <p:nvCxnSpPr>
            <p:cNvPr id="68" name="Shape 68"/>
            <p:cNvCxnSpPr/>
            <p:nvPr/>
          </p:nvCxnSpPr>
          <p:spPr>
            <a:xfrm rot="10800000" flipH="1">
              <a:off x="2514600" y="5486400"/>
              <a:ext cx="1828800" cy="1219200"/>
            </a:xfrm>
            <a:prstGeom prst="straightConnector1">
              <a:avLst/>
            </a:prstGeom>
            <a:noFill/>
            <a:ln w="9525" cap="flat" cmpd="sng">
              <a:solidFill>
                <a:schemeClr val="dk1"/>
              </a:solidFill>
              <a:prstDash val="solid"/>
              <a:miter lim="800000"/>
              <a:headEnd type="none" w="med" len="med"/>
              <a:tailEnd type="none" w="med" len="med"/>
            </a:ln>
          </p:spPr>
        </p:cxnSp>
        <p:cxnSp>
          <p:nvCxnSpPr>
            <p:cNvPr id="69" name="Shape 69"/>
            <p:cNvCxnSpPr/>
            <p:nvPr/>
          </p:nvCxnSpPr>
          <p:spPr>
            <a:xfrm rot="10800000" flipH="1">
              <a:off x="2514600" y="6400800"/>
              <a:ext cx="1828800" cy="304800"/>
            </a:xfrm>
            <a:prstGeom prst="straightConnector1">
              <a:avLst/>
            </a:prstGeom>
            <a:noFill/>
            <a:ln w="9525" cap="flat" cmpd="sng">
              <a:solidFill>
                <a:schemeClr val="dk1"/>
              </a:solidFill>
              <a:prstDash val="solid"/>
              <a:miter lim="800000"/>
              <a:headEnd type="none" w="med" len="med"/>
              <a:tailEnd type="none" w="med" len="med"/>
            </a:ln>
          </p:spPr>
        </p:cxnSp>
        <p:cxnSp>
          <p:nvCxnSpPr>
            <p:cNvPr id="70" name="Shape 70"/>
            <p:cNvCxnSpPr/>
            <p:nvPr/>
          </p:nvCxnSpPr>
          <p:spPr>
            <a:xfrm rot="10800000" flipH="1">
              <a:off x="2514600" y="3962400"/>
              <a:ext cx="1828800" cy="2743200"/>
            </a:xfrm>
            <a:prstGeom prst="straightConnector1">
              <a:avLst/>
            </a:prstGeom>
            <a:noFill/>
            <a:ln w="9525" cap="flat" cmpd="sng">
              <a:solidFill>
                <a:schemeClr val="dk1"/>
              </a:solidFill>
              <a:prstDash val="solid"/>
              <a:miter lim="800000"/>
              <a:headEnd type="none" w="med" len="med"/>
              <a:tailEnd type="none" w="med" len="med"/>
            </a:ln>
          </p:spPr>
        </p:cxnSp>
        <p:cxnSp>
          <p:nvCxnSpPr>
            <p:cNvPr id="71" name="Shape 71"/>
            <p:cNvCxnSpPr/>
            <p:nvPr/>
          </p:nvCxnSpPr>
          <p:spPr>
            <a:xfrm rot="10800000" flipH="1">
              <a:off x="2514600" y="4876800"/>
              <a:ext cx="1828800" cy="1828800"/>
            </a:xfrm>
            <a:prstGeom prst="straightConnector1">
              <a:avLst/>
            </a:prstGeom>
            <a:noFill/>
            <a:ln w="9525" cap="flat" cmpd="sng">
              <a:solidFill>
                <a:schemeClr val="dk1"/>
              </a:solidFill>
              <a:prstDash val="solid"/>
              <a:miter lim="800000"/>
              <a:headEnd type="none" w="med" len="med"/>
              <a:tailEnd type="none" w="med" len="med"/>
            </a:ln>
          </p:spPr>
        </p:cxnSp>
      </p:grpSp>
      <p:grpSp>
        <p:nvGrpSpPr>
          <p:cNvPr id="72" name="Shape 72"/>
          <p:cNvGrpSpPr/>
          <p:nvPr/>
        </p:nvGrpSpPr>
        <p:grpSpPr>
          <a:xfrm>
            <a:off x="5715000" y="2171700"/>
            <a:ext cx="1599267" cy="2825658"/>
            <a:chOff x="6096000" y="2895600"/>
            <a:chExt cx="2132355" cy="3767544"/>
          </a:xfrm>
        </p:grpSpPr>
        <p:pic>
          <p:nvPicPr>
            <p:cNvPr id="73" name="Shape 73" descr="C:\Users\JM\Desktop\karyograms670.jpg"/>
            <p:cNvPicPr preferRelativeResize="0"/>
            <p:nvPr/>
          </p:nvPicPr>
          <p:blipFill rotWithShape="1">
            <a:blip r:embed="rId6">
              <a:alphaModFix/>
            </a:blip>
            <a:srcRect l="2388" t="17071" r="51043" b="2438"/>
            <a:stretch/>
          </p:blipFill>
          <p:spPr>
            <a:xfrm>
              <a:off x="6096000" y="2895600"/>
              <a:ext cx="2129309" cy="1861024"/>
            </a:xfrm>
            <a:prstGeom prst="rect">
              <a:avLst/>
            </a:prstGeom>
            <a:noFill/>
            <a:ln>
              <a:noFill/>
            </a:ln>
          </p:spPr>
        </p:pic>
        <p:pic>
          <p:nvPicPr>
            <p:cNvPr id="74" name="Shape 74" descr="C:\Users\JM\Desktop\karyograms670.jpg"/>
            <p:cNvPicPr preferRelativeResize="0"/>
            <p:nvPr/>
          </p:nvPicPr>
          <p:blipFill rotWithShape="1">
            <a:blip r:embed="rId6">
              <a:alphaModFix/>
            </a:blip>
            <a:srcRect l="50893" t="10064" r="1346" b="4567"/>
            <a:stretch/>
          </p:blipFill>
          <p:spPr>
            <a:xfrm>
              <a:off x="6096000" y="4800600"/>
              <a:ext cx="2132355" cy="1862544"/>
            </a:xfrm>
            <a:prstGeom prst="rect">
              <a:avLst/>
            </a:prstGeom>
            <a:noFill/>
            <a:ln>
              <a:noFill/>
            </a:ln>
          </p:spPr>
        </p:pic>
      </p:grpSp>
      <p:sp>
        <p:nvSpPr>
          <p:cNvPr id="75" name="Shape 75"/>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
        <p:nvSpPr>
          <p:cNvPr id="76" name="Shape 76"/>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Shape 316" descr="Screen Shot 2012-09-29 at 9.33.49 AM.png"/>
          <p:cNvPicPr preferRelativeResize="0"/>
          <p:nvPr/>
        </p:nvPicPr>
        <p:blipFill rotWithShape="1">
          <a:blip r:embed="rId3">
            <a:alphaModFix/>
          </a:blip>
          <a:srcRect b="36236"/>
          <a:stretch/>
        </p:blipFill>
        <p:spPr>
          <a:xfrm>
            <a:off x="4169924" y="2621753"/>
            <a:ext cx="3871427" cy="1011212"/>
          </a:xfrm>
          <a:prstGeom prst="rect">
            <a:avLst/>
          </a:prstGeom>
          <a:noFill/>
          <a:ln>
            <a:noFill/>
          </a:ln>
        </p:spPr>
      </p:pic>
      <p:sp>
        <p:nvSpPr>
          <p:cNvPr id="317" name="Shape 317"/>
          <p:cNvSpPr txBox="1"/>
          <p:nvPr/>
        </p:nvSpPr>
        <p:spPr>
          <a:xfrm>
            <a:off x="6057900" y="4686300"/>
            <a:ext cx="1428900" cy="342900"/>
          </a:xfrm>
          <a:prstGeom prst="rect">
            <a:avLst/>
          </a:prstGeom>
          <a:noFill/>
          <a:ln>
            <a:noFill/>
          </a:ln>
        </p:spPr>
        <p:txBody>
          <a:bodyPr wrap="square" lIns="68575" tIns="34275" rIns="68575" bIns="34275" anchor="ctr" anchorCtr="0">
            <a:noAutofit/>
          </a:bodyPr>
          <a:lstStyle/>
          <a:p>
            <a:pPr marL="0" marR="0" lvl="0" indent="0" algn="r" rtl="0">
              <a:spcBef>
                <a:spcPts val="0"/>
              </a:spcBef>
              <a:buNone/>
            </a:pPr>
            <a:endParaRPr sz="900" b="0" i="0" u="none" strike="noStrike" cap="none">
              <a:solidFill>
                <a:srgbClr val="898989"/>
              </a:solidFill>
              <a:latin typeface="Calibri"/>
              <a:ea typeface="Calibri"/>
              <a:cs typeface="Calibri"/>
              <a:sym typeface="Calibri"/>
            </a:endParaRPr>
          </a:p>
        </p:txBody>
      </p:sp>
      <p:sp>
        <p:nvSpPr>
          <p:cNvPr id="318" name="Shape 318"/>
          <p:cNvSpPr txBox="1">
            <a:spLocks noGrp="1"/>
          </p:cNvSpPr>
          <p:nvPr>
            <p:ph type="title" idx="4294967295"/>
          </p:nvPr>
        </p:nvSpPr>
        <p:spPr>
          <a:xfrm>
            <a:off x="4755025" y="3632975"/>
            <a:ext cx="2701200" cy="4617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000090"/>
              </a:buClr>
              <a:buSzPct val="25000"/>
              <a:buFont typeface="Calibri"/>
              <a:buNone/>
            </a:pPr>
            <a:r>
              <a:rPr lang="en" sz="2400" b="0" i="0" u="none" strike="noStrike" cap="none">
                <a:solidFill>
                  <a:srgbClr val="000090"/>
                </a:solidFill>
                <a:latin typeface="Helvetica Neue"/>
                <a:ea typeface="Helvetica Neue"/>
                <a:cs typeface="Helvetica Neue"/>
                <a:sym typeface="Helvetica Neue"/>
              </a:rPr>
              <a:t>vat.gersteinlab.org</a:t>
            </a:r>
          </a:p>
        </p:txBody>
      </p:sp>
      <p:sp>
        <p:nvSpPr>
          <p:cNvPr id="319" name="Shape 319"/>
          <p:cNvSpPr txBox="1">
            <a:spLocks noGrp="1"/>
          </p:cNvSpPr>
          <p:nvPr>
            <p:ph type="body" idx="4294967295"/>
          </p:nvPr>
        </p:nvSpPr>
        <p:spPr>
          <a:xfrm>
            <a:off x="853093" y="853532"/>
            <a:ext cx="3219600" cy="3576600"/>
          </a:xfrm>
          <a:prstGeom prst="rect">
            <a:avLst/>
          </a:prstGeom>
          <a:noFill/>
          <a:ln>
            <a:noFill/>
          </a:ln>
        </p:spPr>
        <p:txBody>
          <a:bodyPr wrap="square" lIns="68575" tIns="34275" rIns="68575" bIns="34275" anchor="t" anchorCtr="0">
            <a:noAutofit/>
          </a:bodyPr>
          <a:lstStyle/>
          <a:p>
            <a:pPr marL="0" marR="0" lvl="0" indent="0" algn="l" rtl="0">
              <a:lnSpc>
                <a:spcPct val="80000"/>
              </a:lnSpc>
              <a:spcBef>
                <a:spcPts val="800"/>
              </a:spcBef>
              <a:spcAft>
                <a:spcPts val="0"/>
              </a:spcAft>
              <a:buNone/>
            </a:pPr>
            <a:r>
              <a:rPr lang="en" sz="1600">
                <a:latin typeface="Helvetica Neue"/>
                <a:ea typeface="Helvetica Neue"/>
                <a:cs typeface="Helvetica Neue"/>
                <a:sym typeface="Helvetica Neue"/>
              </a:rPr>
              <a:t>VCF </a:t>
            </a:r>
            <a:r>
              <a:rPr lang="en" sz="1600" i="0" u="none" strike="noStrike" cap="none">
                <a:solidFill>
                  <a:schemeClr val="dk1"/>
                </a:solidFill>
                <a:latin typeface="Helvetica Neue"/>
                <a:ea typeface="Helvetica Neue"/>
                <a:cs typeface="Helvetica Neue"/>
                <a:sym typeface="Helvetica Neue"/>
              </a:rPr>
              <a:t>Input </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Output:</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Annotated VCFs</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Graphical representations of</a:t>
            </a:r>
            <a:r>
              <a:rPr lang="en" sz="1600">
                <a:latin typeface="Helvetica Neue"/>
                <a:ea typeface="Helvetica Neue"/>
                <a:cs typeface="Helvetica Neue"/>
                <a:sym typeface="Helvetica Neue"/>
              </a:rPr>
              <a:t> f</a:t>
            </a:r>
            <a:r>
              <a:rPr lang="en" sz="1600" i="0" u="none" strike="noStrike" cap="none">
                <a:solidFill>
                  <a:schemeClr val="dk1"/>
                </a:solidFill>
                <a:latin typeface="Helvetica Neue"/>
                <a:ea typeface="Helvetica Neue"/>
                <a:cs typeface="Helvetica Neue"/>
                <a:sym typeface="Helvetica Neue"/>
              </a:rPr>
              <a:t>unctional impact on transcripts</a:t>
            </a:r>
          </a:p>
          <a:p>
            <a:pPr marL="0" marR="0" lvl="0" indent="0" algn="l" rtl="0">
              <a:lnSpc>
                <a:spcPct val="80000"/>
              </a:lnSpc>
              <a:spcBef>
                <a:spcPts val="800"/>
              </a:spcBef>
              <a:spcAft>
                <a:spcPts val="0"/>
              </a:spcAft>
              <a:buNone/>
            </a:pPr>
            <a:r>
              <a:rPr lang="en" sz="1600" i="0" u="none" strike="noStrike" cap="none">
                <a:solidFill>
                  <a:schemeClr val="dk1"/>
                </a:solidFill>
                <a:latin typeface="Helvetica Neue"/>
                <a:ea typeface="Helvetica Neue"/>
                <a:cs typeface="Helvetica Neue"/>
                <a:sym typeface="Helvetica Neue"/>
              </a:rPr>
              <a:t>Access:</a:t>
            </a:r>
          </a:p>
          <a:p>
            <a:pPr marL="457200" marR="0" lvl="0" indent="-330200" algn="l" rtl="0">
              <a:lnSpc>
                <a:spcPct val="80000"/>
              </a:lnSpc>
              <a:spcBef>
                <a:spcPts val="40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Webserver</a:t>
            </a:r>
          </a:p>
          <a:p>
            <a:pPr marL="457200" marR="0" lvl="0" indent="-330200" algn="l" rtl="0">
              <a:lnSpc>
                <a:spcPct val="80000"/>
              </a:lnSpc>
              <a:spcBef>
                <a:spcPts val="0"/>
              </a:spcBef>
              <a:spcAft>
                <a:spcPts val="0"/>
              </a:spcAft>
              <a:buClr>
                <a:schemeClr val="dk1"/>
              </a:buClr>
              <a:buSzPct val="100000"/>
              <a:buFont typeface="Helvetica Neue"/>
            </a:pPr>
            <a:r>
              <a:rPr lang="en" sz="1600" i="0" u="none" strike="noStrike" cap="none">
                <a:solidFill>
                  <a:schemeClr val="dk1"/>
                </a:solidFill>
                <a:latin typeface="Helvetica Neue"/>
                <a:ea typeface="Helvetica Neue"/>
                <a:cs typeface="Helvetica Neue"/>
                <a:sym typeface="Helvetica Neue"/>
              </a:rPr>
              <a:t>AWS cloud instance</a:t>
            </a:r>
          </a:p>
          <a:p>
            <a:pPr marL="457200" lvl="0" indent="-330200" rtl="0">
              <a:lnSpc>
                <a:spcPct val="80000"/>
              </a:lnSpc>
              <a:spcBef>
                <a:spcPts val="0"/>
              </a:spcBef>
              <a:buSzPct val="100000"/>
              <a:buFont typeface="Helvetica Neue"/>
            </a:pPr>
            <a:r>
              <a:rPr lang="en" sz="1600">
                <a:latin typeface="Helvetica Neue"/>
                <a:ea typeface="Helvetica Neue"/>
                <a:cs typeface="Helvetica Neue"/>
                <a:sym typeface="Helvetica Neue"/>
              </a:rPr>
              <a:t>Source freely available</a:t>
            </a:r>
          </a:p>
        </p:txBody>
      </p:sp>
      <p:sp>
        <p:nvSpPr>
          <p:cNvPr id="320" name="Shape 320"/>
          <p:cNvSpPr/>
          <p:nvPr/>
        </p:nvSpPr>
        <p:spPr>
          <a:xfrm>
            <a:off x="4101487" y="4219038"/>
            <a:ext cx="4008300" cy="342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1" u="none" strike="noStrike" cap="none">
                <a:solidFill>
                  <a:srgbClr val="000000"/>
                </a:solidFill>
                <a:latin typeface="Calibri"/>
                <a:ea typeface="Calibri"/>
                <a:cs typeface="Calibri"/>
                <a:sym typeface="Calibri"/>
              </a:rPr>
              <a:t>Habegger L.</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Balasubramanian S.</a:t>
            </a:r>
            <a:r>
              <a:rPr lang="en" sz="1200" b="0" i="1" u="none" strike="noStrike" cap="none" baseline="30000">
                <a:solidFill>
                  <a:srgbClr val="000000"/>
                </a:solidFill>
                <a:latin typeface="Calibri"/>
                <a:ea typeface="Calibri"/>
                <a:cs typeface="Calibri"/>
                <a:sym typeface="Calibri"/>
              </a:rPr>
              <a:t>*</a:t>
            </a:r>
            <a:r>
              <a:rPr lang="en" sz="1200" b="0" i="1" u="none" strike="noStrike" cap="none">
                <a:solidFill>
                  <a:srgbClr val="000000"/>
                </a:solidFill>
                <a:latin typeface="Calibri"/>
                <a:ea typeface="Calibri"/>
                <a:cs typeface="Calibri"/>
                <a:sym typeface="Calibri"/>
              </a:rPr>
              <a:t>, et al. Bioinformatics, 2012</a:t>
            </a:r>
          </a:p>
        </p:txBody>
      </p:sp>
      <p:pic>
        <p:nvPicPr>
          <p:cNvPr id="321" name="Shape 321" descr="Screen Shot 2012-09-24 at 2.30.17 PM.png"/>
          <p:cNvPicPr preferRelativeResize="0"/>
          <p:nvPr/>
        </p:nvPicPr>
        <p:blipFill rotWithShape="1">
          <a:blip r:embed="rId4">
            <a:alphaModFix/>
          </a:blip>
          <a:srcRect/>
          <a:stretch/>
        </p:blipFill>
        <p:spPr>
          <a:xfrm>
            <a:off x="4242355" y="853532"/>
            <a:ext cx="3726563" cy="1283708"/>
          </a:xfrm>
          <a:prstGeom prst="rect">
            <a:avLst/>
          </a:prstGeom>
          <a:noFill/>
          <a:ln>
            <a:noFill/>
          </a:ln>
        </p:spPr>
      </p:pic>
      <p:sp>
        <p:nvSpPr>
          <p:cNvPr id="322" name="Shape 322"/>
          <p:cNvSpPr txBox="1"/>
          <p:nvPr/>
        </p:nvSpPr>
        <p:spPr>
          <a:xfrm>
            <a:off x="25675" y="266700"/>
            <a:ext cx="8884800" cy="4617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200" b="1" i="0" u="none" strike="noStrike" cap="none">
                <a:solidFill>
                  <a:srgbClr val="22228B"/>
                </a:solidFill>
                <a:latin typeface="Helvetica Neue"/>
                <a:ea typeface="Helvetica Neue"/>
                <a:cs typeface="Helvetica Neue"/>
                <a:sym typeface="Helvetica Neue"/>
              </a:rPr>
              <a:t>Variant Annotation Tool (VAT), developed for 1000G F</a:t>
            </a:r>
            <a:r>
              <a:rPr lang="en" sz="2200" b="1">
                <a:solidFill>
                  <a:srgbClr val="22228B"/>
                </a:solidFill>
                <a:latin typeface="Helvetica Neue"/>
                <a:ea typeface="Helvetica Neue"/>
                <a:cs typeface="Helvetica Neue"/>
                <a:sym typeface="Helvetica Neue"/>
              </a:rPr>
              <a:t>IG</a:t>
            </a:r>
          </a:p>
        </p:txBody>
      </p:sp>
      <p:sp>
        <p:nvSpPr>
          <p:cNvPr id="323" name="Shape 323"/>
          <p:cNvSpPr txBox="1"/>
          <p:nvPr/>
        </p:nvSpPr>
        <p:spPr>
          <a:xfrm>
            <a:off x="5049637" y="2190750"/>
            <a:ext cx="2112000" cy="300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i="0" u="none" strike="noStrike" cap="none">
                <a:solidFill>
                  <a:srgbClr val="000000"/>
                </a:solidFill>
                <a:latin typeface="Helvetica Neue"/>
                <a:ea typeface="Helvetica Neue"/>
                <a:cs typeface="Helvetica Neue"/>
                <a:sym typeface="Helvetica Neue"/>
              </a:rPr>
              <a:t>CLOUD APPLICATION</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descr="image70793.png"/>
          <p:cNvPicPr preferRelativeResize="0"/>
          <p:nvPr/>
        </p:nvPicPr>
        <p:blipFill>
          <a:blip r:embed="rId3">
            <a:alphaModFix/>
          </a:blip>
          <a:stretch>
            <a:fillRect/>
          </a:stretch>
        </p:blipFill>
        <p:spPr>
          <a:xfrm>
            <a:off x="3777925" y="845375"/>
            <a:ext cx="4550300" cy="2294398"/>
          </a:xfrm>
          <a:prstGeom prst="rect">
            <a:avLst/>
          </a:prstGeom>
          <a:noFill/>
          <a:ln>
            <a:noFill/>
          </a:ln>
        </p:spPr>
      </p:pic>
      <p:sp>
        <p:nvSpPr>
          <p:cNvPr id="330" name="Shape 330"/>
          <p:cNvSpPr txBox="1"/>
          <p:nvPr/>
        </p:nvSpPr>
        <p:spPr>
          <a:xfrm>
            <a:off x="515425" y="2894075"/>
            <a:ext cx="3325800" cy="3219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331" name="Shape 331"/>
          <p:cNvSpPr/>
          <p:nvPr/>
        </p:nvSpPr>
        <p:spPr>
          <a:xfrm>
            <a:off x="1314450" y="114300"/>
            <a:ext cx="342900" cy="228600"/>
          </a:xfrm>
          <a:prstGeom prst="rect">
            <a:avLst/>
          </a:prstGeom>
          <a:solidFill>
            <a:schemeClr val="lt1"/>
          </a:solidFill>
          <a:ln>
            <a:noFill/>
          </a:ln>
        </p:spPr>
        <p:txBody>
          <a:bodyPr wrap="square" lIns="68575" tIns="34275" rIns="68575" bIns="34275" anchor="ctr" anchorCtr="0">
            <a:noAutofit/>
          </a:bodyPr>
          <a:lstStyle/>
          <a:p>
            <a:pPr marL="0" marR="0" lvl="0" indent="0" algn="l" rtl="0">
              <a:spcBef>
                <a:spcPts val="0"/>
              </a:spcBef>
              <a:buNone/>
            </a:pPr>
            <a:endParaRPr sz="1400" b="0" i="0" u="none" strike="noStrike" cap="none">
              <a:solidFill>
                <a:srgbClr val="000000"/>
              </a:solidFill>
              <a:latin typeface="Helvetica Neue"/>
              <a:ea typeface="Helvetica Neue"/>
              <a:cs typeface="Helvetica Neue"/>
              <a:sym typeface="Helvetica Neue"/>
            </a:endParaRPr>
          </a:p>
        </p:txBody>
      </p:sp>
      <p:sp>
        <p:nvSpPr>
          <p:cNvPr id="332" name="Shape 332"/>
          <p:cNvSpPr txBox="1">
            <a:spLocks noGrp="1"/>
          </p:cNvSpPr>
          <p:nvPr>
            <p:ph type="title"/>
          </p:nvPr>
        </p:nvSpPr>
        <p:spPr>
          <a:xfrm>
            <a:off x="629841" y="342900"/>
            <a:ext cx="7886700" cy="5589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200" b="1">
                <a:solidFill>
                  <a:srgbClr val="22228B"/>
                </a:solidFill>
                <a:latin typeface="Helvetica Neue"/>
                <a:ea typeface="Helvetica Neue"/>
                <a:cs typeface="Helvetica Neue"/>
                <a:sym typeface="Helvetica Neue"/>
              </a:rPr>
              <a:t>Complexities in LOF annotation</a:t>
            </a:r>
          </a:p>
        </p:txBody>
      </p:sp>
      <p:sp>
        <p:nvSpPr>
          <p:cNvPr id="333" name="Shape 333"/>
          <p:cNvSpPr txBox="1">
            <a:spLocks noGrp="1"/>
          </p:cNvSpPr>
          <p:nvPr>
            <p:ph type="body" idx="2"/>
          </p:nvPr>
        </p:nvSpPr>
        <p:spPr>
          <a:xfrm>
            <a:off x="629850" y="901800"/>
            <a:ext cx="3325800" cy="1214700"/>
          </a:xfrm>
          <a:prstGeom prst="rect">
            <a:avLst/>
          </a:prstGeom>
          <a:noFill/>
          <a:ln>
            <a:noFill/>
          </a:ln>
        </p:spPr>
        <p:txBody>
          <a:bodyPr wrap="square" lIns="68575" tIns="34275" rIns="68575" bIns="34275" anchor="t" anchorCtr="0">
            <a:noAutofit/>
          </a:bodyPr>
          <a:lstStyle/>
          <a:p>
            <a:pPr lvl="0" rtl="0">
              <a:spcBef>
                <a:spcPts val="0"/>
              </a:spcBef>
              <a:spcAft>
                <a:spcPts val="0"/>
              </a:spcAft>
              <a:buNone/>
            </a:pPr>
            <a:endParaRPr sz="1600">
              <a:latin typeface="Helvetica Neue"/>
              <a:ea typeface="Helvetica Neue"/>
              <a:cs typeface="Helvetica Neue"/>
              <a:sym typeface="Helvetica Neue"/>
            </a:endParaRPr>
          </a:p>
          <a:p>
            <a:pPr lvl="0" rtl="0">
              <a:spcBef>
                <a:spcPts val="0"/>
              </a:spcBef>
              <a:spcAft>
                <a:spcPts val="0"/>
              </a:spcAft>
              <a:buNone/>
            </a:pPr>
            <a:r>
              <a:rPr lang="en" sz="1600">
                <a:latin typeface="Helvetica Neue"/>
                <a:ea typeface="Helvetica Neue"/>
                <a:cs typeface="Helvetica Neue"/>
                <a:sym typeface="Helvetica Neue"/>
              </a:rPr>
              <a:t>Transcript isoforms,</a:t>
            </a:r>
          </a:p>
          <a:p>
            <a:pPr lvl="0" rtl="0">
              <a:spcBef>
                <a:spcPts val="0"/>
              </a:spcBef>
              <a:spcAft>
                <a:spcPts val="0"/>
              </a:spcAft>
              <a:buNone/>
            </a:pPr>
            <a:r>
              <a:rPr lang="en" sz="1600">
                <a:latin typeface="Helvetica Neue"/>
                <a:ea typeface="Helvetica Neue"/>
                <a:cs typeface="Helvetica Neue"/>
                <a:sym typeface="Helvetica Neue"/>
              </a:rPr>
              <a:t>distance to stop,</a:t>
            </a:r>
          </a:p>
          <a:p>
            <a:pPr lvl="0" rtl="0">
              <a:spcBef>
                <a:spcPts val="0"/>
              </a:spcBef>
              <a:spcAft>
                <a:spcPts val="0"/>
              </a:spcAft>
              <a:buNone/>
            </a:pPr>
            <a:r>
              <a:rPr lang="en" sz="1600">
                <a:latin typeface="Helvetica Neue"/>
                <a:ea typeface="Helvetica Neue"/>
                <a:cs typeface="Helvetica Neue"/>
                <a:sym typeface="Helvetica Neue"/>
              </a:rPr>
              <a:t>functional domains,</a:t>
            </a:r>
          </a:p>
          <a:p>
            <a:pPr lvl="0" rtl="0">
              <a:spcBef>
                <a:spcPts val="0"/>
              </a:spcBef>
              <a:spcAft>
                <a:spcPts val="0"/>
              </a:spcAft>
              <a:buNone/>
            </a:pPr>
            <a:r>
              <a:rPr lang="en" sz="1600">
                <a:latin typeface="Helvetica Neue"/>
                <a:ea typeface="Helvetica Neue"/>
                <a:cs typeface="Helvetica Neue"/>
                <a:sym typeface="Helvetica Neue"/>
              </a:rPr>
              <a:t>protein folding,</a:t>
            </a:r>
          </a:p>
          <a:p>
            <a:pPr lvl="0" rtl="0">
              <a:spcBef>
                <a:spcPts val="0"/>
              </a:spcBef>
              <a:spcAft>
                <a:spcPts val="0"/>
              </a:spcAft>
              <a:buNone/>
            </a:pPr>
            <a:r>
              <a:rPr lang="en" sz="1600">
                <a:latin typeface="Helvetica Neue"/>
                <a:ea typeface="Helvetica Neue"/>
                <a:cs typeface="Helvetica Neue"/>
                <a:sym typeface="Helvetica Neue"/>
              </a:rPr>
              <a:t>etc.</a:t>
            </a:r>
          </a:p>
          <a:p>
            <a:pPr lvl="0" rtl="0">
              <a:spcBef>
                <a:spcPts val="0"/>
              </a:spcBef>
              <a:spcAft>
                <a:spcPts val="0"/>
              </a:spcAft>
              <a:buNone/>
            </a:pPr>
            <a:endParaRPr sz="1600">
              <a:latin typeface="Helvetica Neue"/>
              <a:ea typeface="Helvetica Neue"/>
              <a:cs typeface="Helvetica Neue"/>
              <a:sym typeface="Helvetica Neue"/>
            </a:endParaRPr>
          </a:p>
          <a:p>
            <a:pPr lvl="0" rtl="0">
              <a:lnSpc>
                <a:spcPct val="100000"/>
              </a:lnSpc>
              <a:spcBef>
                <a:spcPts val="0"/>
              </a:spcBef>
              <a:spcAft>
                <a:spcPts val="0"/>
              </a:spcAft>
              <a:buClr>
                <a:schemeClr val="dk1"/>
              </a:buClr>
              <a:buSzPct val="25000"/>
              <a:buFont typeface="Arial"/>
              <a:buNone/>
            </a:pPr>
            <a:r>
              <a:rPr lang="en"/>
              <a:t>Balasubramanian S. et al.,</a:t>
            </a:r>
            <a:r>
              <a:rPr lang="en" i="1"/>
              <a:t> Genes Dev.,</a:t>
            </a:r>
            <a:r>
              <a:rPr lang="en"/>
              <a:t> ’11</a:t>
            </a:r>
          </a:p>
          <a:p>
            <a:pPr lvl="0" rtl="0">
              <a:lnSpc>
                <a:spcPct val="100000"/>
              </a:lnSpc>
              <a:spcBef>
                <a:spcPts val="0"/>
              </a:spcBef>
              <a:spcAft>
                <a:spcPts val="0"/>
              </a:spcAft>
              <a:buNone/>
            </a:pPr>
            <a:r>
              <a:rPr lang="en"/>
              <a:t>Balasubramanian S.*, Fu Y.*  et al., </a:t>
            </a:r>
            <a:r>
              <a:rPr lang="en" i="1"/>
              <a:t>NComms.</a:t>
            </a:r>
            <a:r>
              <a:rPr lang="en"/>
              <a:t>, ’17</a:t>
            </a:r>
          </a:p>
          <a:p>
            <a:pPr lvl="0" rtl="0">
              <a:lnSpc>
                <a:spcPct val="100000"/>
              </a:lnSpc>
              <a:spcBef>
                <a:spcPts val="0"/>
              </a:spcBef>
              <a:spcAft>
                <a:spcPts val="0"/>
              </a:spcAft>
              <a:buNone/>
            </a:pPr>
            <a:endParaRPr sz="1400">
              <a:latin typeface="Arial"/>
              <a:ea typeface="Arial"/>
              <a:cs typeface="Arial"/>
              <a:sym typeface="Arial"/>
            </a:endParaRPr>
          </a:p>
          <a:p>
            <a:pPr lvl="0" rtl="0">
              <a:spcBef>
                <a:spcPts val="0"/>
              </a:spcBef>
              <a:spcAft>
                <a:spcPts val="0"/>
              </a:spcAft>
              <a:buClr>
                <a:schemeClr val="dk1"/>
              </a:buClr>
              <a:buSzPct val="68750"/>
              <a:buFont typeface="Arial"/>
              <a:buNone/>
            </a:pPr>
            <a:endParaRPr sz="1600">
              <a:latin typeface="Helvetica Neue"/>
              <a:ea typeface="Helvetica Neue"/>
              <a:cs typeface="Helvetica Neue"/>
              <a:sym typeface="Helvetica Neue"/>
            </a:endParaRPr>
          </a:p>
          <a:p>
            <a:pPr marR="0" lvl="0" algn="l" rtl="0">
              <a:lnSpc>
                <a:spcPct val="90000"/>
              </a:lnSpc>
              <a:spcBef>
                <a:spcPts val="800"/>
              </a:spcBef>
              <a:spcAft>
                <a:spcPts val="0"/>
              </a:spcAft>
              <a:buNone/>
            </a:pPr>
            <a:endParaRPr sz="1600">
              <a:latin typeface="Helvetica Neue"/>
              <a:ea typeface="Helvetica Neue"/>
              <a:cs typeface="Helvetica Neue"/>
              <a:sym typeface="Helvetica Neue"/>
            </a:endParaRPr>
          </a:p>
        </p:txBody>
      </p:sp>
      <p:grpSp>
        <p:nvGrpSpPr>
          <p:cNvPr id="334" name="Shape 334"/>
          <p:cNvGrpSpPr/>
          <p:nvPr/>
        </p:nvGrpSpPr>
        <p:grpSpPr>
          <a:xfrm>
            <a:off x="638969" y="3218923"/>
            <a:ext cx="7588771" cy="1871021"/>
            <a:chOff x="638969" y="3218923"/>
            <a:chExt cx="7588771" cy="1871021"/>
          </a:xfrm>
        </p:grpSpPr>
        <p:pic>
          <p:nvPicPr>
            <p:cNvPr id="335" name="Shape 335" descr="g12357.png"/>
            <p:cNvPicPr preferRelativeResize="0"/>
            <p:nvPr/>
          </p:nvPicPr>
          <p:blipFill>
            <a:blip r:embed="rId4">
              <a:alphaModFix/>
            </a:blip>
            <a:stretch>
              <a:fillRect/>
            </a:stretch>
          </p:blipFill>
          <p:spPr>
            <a:xfrm>
              <a:off x="638969" y="3322784"/>
              <a:ext cx="7588771" cy="1494131"/>
            </a:xfrm>
            <a:prstGeom prst="rect">
              <a:avLst/>
            </a:prstGeom>
            <a:noFill/>
            <a:ln>
              <a:noFill/>
            </a:ln>
          </p:spPr>
        </p:pic>
        <p:cxnSp>
          <p:nvCxnSpPr>
            <p:cNvPr id="336" name="Shape 336"/>
            <p:cNvCxnSpPr/>
            <p:nvPr/>
          </p:nvCxnSpPr>
          <p:spPr>
            <a:xfrm rot="10800000">
              <a:off x="180464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7" name="Shape 337"/>
            <p:cNvCxnSpPr/>
            <p:nvPr/>
          </p:nvCxnSpPr>
          <p:spPr>
            <a:xfrm rot="10800000">
              <a:off x="247307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8" name="Shape 338"/>
            <p:cNvCxnSpPr/>
            <p:nvPr/>
          </p:nvCxnSpPr>
          <p:spPr>
            <a:xfrm rot="10800000">
              <a:off x="3399707"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39" name="Shape 339"/>
            <p:cNvCxnSpPr/>
            <p:nvPr/>
          </p:nvCxnSpPr>
          <p:spPr>
            <a:xfrm rot="10800000">
              <a:off x="3520291"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0" name="Shape 340"/>
            <p:cNvCxnSpPr/>
            <p:nvPr/>
          </p:nvCxnSpPr>
          <p:spPr>
            <a:xfrm rot="10800000">
              <a:off x="4692482"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1" name="Shape 341"/>
            <p:cNvCxnSpPr/>
            <p:nvPr/>
          </p:nvCxnSpPr>
          <p:spPr>
            <a:xfrm rot="10800000">
              <a:off x="4913819"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2" name="Shape 342"/>
            <p:cNvCxnSpPr/>
            <p:nvPr/>
          </p:nvCxnSpPr>
          <p:spPr>
            <a:xfrm rot="10800000">
              <a:off x="6269555" y="4800144"/>
              <a:ext cx="0" cy="289800"/>
            </a:xfrm>
            <a:prstGeom prst="straightConnector1">
              <a:avLst/>
            </a:prstGeom>
            <a:noFill/>
            <a:ln w="9525" cap="flat" cmpd="sng">
              <a:solidFill>
                <a:schemeClr val="dk2"/>
              </a:solidFill>
              <a:prstDash val="solid"/>
              <a:round/>
              <a:headEnd type="none" w="lg" len="lg"/>
              <a:tailEnd type="triangle" w="lg" len="lg"/>
            </a:ln>
          </p:spPr>
        </p:cxnSp>
        <p:cxnSp>
          <p:nvCxnSpPr>
            <p:cNvPr id="343" name="Shape 343"/>
            <p:cNvCxnSpPr/>
            <p:nvPr/>
          </p:nvCxnSpPr>
          <p:spPr>
            <a:xfrm>
              <a:off x="5223311" y="3218923"/>
              <a:ext cx="0" cy="289800"/>
            </a:xfrm>
            <a:prstGeom prst="straightConnector1">
              <a:avLst/>
            </a:prstGeom>
            <a:noFill/>
            <a:ln w="9525" cap="flat" cmpd="sng">
              <a:solidFill>
                <a:schemeClr val="dk2"/>
              </a:solidFill>
              <a:prstDash val="solid"/>
              <a:round/>
              <a:headEnd type="none" w="lg" len="lg"/>
              <a:tailEnd type="triangle" w="lg" len="lg"/>
            </a:ln>
          </p:spPr>
        </p:cxn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629850" y="342900"/>
            <a:ext cx="3084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r>
              <a:rPr lang="en" sz="2300" b="1" i="0" u="sng" strike="noStrike" cap="none" dirty="0">
                <a:solidFill>
                  <a:srgbClr val="22228B"/>
                </a:solidFill>
                <a:latin typeface="Helvetica Neue"/>
                <a:ea typeface="Helvetica Neue"/>
                <a:cs typeface="Helvetica Neue"/>
                <a:sym typeface="Helvetica Neue"/>
              </a:rPr>
              <a:t>A</a:t>
            </a:r>
            <a:r>
              <a:rPr lang="en" sz="2300" b="1" i="0" u="none" strike="noStrike" cap="none" dirty="0">
                <a:solidFill>
                  <a:srgbClr val="22228B"/>
                </a:solidFill>
                <a:latin typeface="Helvetica Neue"/>
                <a:ea typeface="Helvetica Neue"/>
                <a:cs typeface="Helvetica Neue"/>
                <a:sym typeface="Helvetica Neue"/>
              </a:rPr>
              <a:t>nnotation </a:t>
            </a:r>
            <a:r>
              <a:rPr lang="en" sz="2300" b="1" i="0" u="none" strike="noStrike" cap="none" dirty="0" smtClean="0">
                <a:solidFill>
                  <a:srgbClr val="22228B"/>
                </a:solidFill>
                <a:latin typeface="Helvetica Neue"/>
                <a:ea typeface="Helvetica Neue"/>
                <a:cs typeface="Helvetica Neue"/>
                <a:sym typeface="Helvetica Neue"/>
              </a:rPr>
              <a:t>of</a:t>
            </a:r>
            <a:r>
              <a:rPr lang="en-US" sz="2300" b="1" i="0" u="none" strike="noStrike" cap="none" dirty="0" smtClean="0">
                <a:solidFill>
                  <a:srgbClr val="22228B"/>
                </a:solidFill>
                <a:latin typeface="Helvetica Neue"/>
                <a:ea typeface="Helvetica Neue"/>
                <a:cs typeface="Helvetica Neue"/>
                <a:sym typeface="Helvetica Neue"/>
              </a:rPr>
              <a:t>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L</a:t>
            </a:r>
            <a:r>
              <a:rPr lang="en" sz="2300" b="1" i="0" u="none" strike="noStrike" cap="none" dirty="0" smtClean="0">
                <a:solidFill>
                  <a:srgbClr val="22228B"/>
                </a:solidFill>
                <a:latin typeface="Helvetica Neue"/>
                <a:ea typeface="Helvetica Neue"/>
                <a:cs typeface="Helvetica Neue"/>
                <a:sym typeface="Helvetica Neue"/>
              </a:rPr>
              <a:t>oss-</a:t>
            </a:r>
            <a:r>
              <a:rPr lang="en" sz="2300" b="1" i="0" u="sng" strike="noStrike" cap="none" dirty="0" smtClean="0">
                <a:solidFill>
                  <a:srgbClr val="22228B"/>
                </a:solidFill>
                <a:latin typeface="Helvetica Neue"/>
                <a:ea typeface="Helvetica Neue"/>
                <a:cs typeface="Helvetica Neue"/>
                <a:sym typeface="Helvetica Neue"/>
              </a:rPr>
              <a:t>o</a:t>
            </a:r>
            <a:r>
              <a:rPr lang="en" sz="2300" b="1" i="0" u="none" strike="noStrike" cap="none" dirty="0" smtClean="0">
                <a:solidFill>
                  <a:srgbClr val="22228B"/>
                </a:solidFill>
                <a:latin typeface="Helvetica Neue"/>
                <a:ea typeface="Helvetica Neue"/>
                <a:cs typeface="Helvetica Neue"/>
                <a:sym typeface="Helvetica Neue"/>
              </a:rPr>
              <a:t>f-</a:t>
            </a:r>
            <a:r>
              <a:rPr lang="en" sz="2300" b="1" i="0" u="sng" strike="noStrike" cap="none" dirty="0" smtClean="0">
                <a:solidFill>
                  <a:srgbClr val="22228B"/>
                </a:solidFill>
                <a:latin typeface="Helvetica Neue"/>
                <a:ea typeface="Helvetica Neue"/>
                <a:cs typeface="Helvetica Neue"/>
                <a:sym typeface="Helvetica Neue"/>
              </a:rPr>
              <a:t>F</a:t>
            </a:r>
            <a:r>
              <a:rPr lang="en" sz="2300" b="1" i="0" u="none" strike="noStrike" cap="none" dirty="0" smtClean="0">
                <a:solidFill>
                  <a:srgbClr val="22228B"/>
                </a:solidFill>
                <a:latin typeface="Helvetica Neue"/>
                <a:ea typeface="Helvetica Neue"/>
                <a:cs typeface="Helvetica Neue"/>
                <a:sym typeface="Helvetica Neue"/>
              </a:rPr>
              <a:t>unction</a:t>
            </a:r>
            <a:r>
              <a:rPr lang="en" sz="2300" b="1" i="0" u="none" strike="noStrike" cap="none" dirty="0">
                <a:solidFill>
                  <a:srgbClr val="22228B"/>
                </a:solidFill>
                <a:latin typeface="Helvetica Neue"/>
                <a:ea typeface="Helvetica Neue"/>
                <a:cs typeface="Helvetica Neue"/>
                <a:sym typeface="Helvetica Neue"/>
              </a:rPr>
              <a:t> </a:t>
            </a:r>
            <a:r>
              <a:rPr lang="en-US" sz="2300" b="1" i="0" u="none" strike="noStrike" cap="none" dirty="0" smtClean="0">
                <a:solidFill>
                  <a:srgbClr val="22228B"/>
                </a:solidFill>
                <a:latin typeface="Helvetica Neue"/>
                <a:ea typeface="Helvetica Neue"/>
                <a:cs typeface="Helvetica Neue"/>
                <a:sym typeface="Helvetica Neue"/>
              </a:rPr>
              <a:t/>
            </a:r>
            <a:br>
              <a:rPr lang="en-US" sz="2300" b="1" i="0" u="none" strike="noStrike" cap="none" dirty="0" smtClean="0">
                <a:solidFill>
                  <a:srgbClr val="22228B"/>
                </a:solidFill>
                <a:latin typeface="Helvetica Neue"/>
                <a:ea typeface="Helvetica Neue"/>
                <a:cs typeface="Helvetica Neue"/>
                <a:sym typeface="Helvetica Neue"/>
              </a:rPr>
            </a:br>
            <a:r>
              <a:rPr lang="en" sz="2300" b="1" i="0" u="sng" strike="noStrike" cap="none" dirty="0" smtClean="0">
                <a:solidFill>
                  <a:srgbClr val="22228B"/>
                </a:solidFill>
                <a:latin typeface="Helvetica Neue"/>
                <a:ea typeface="Helvetica Neue"/>
                <a:cs typeface="Helvetica Neue"/>
                <a:sym typeface="Helvetica Neue"/>
              </a:rPr>
              <a:t>T</a:t>
            </a:r>
            <a:r>
              <a:rPr lang="en" sz="2300" b="1" i="0" u="none" strike="noStrike" cap="none" dirty="0" smtClean="0">
                <a:solidFill>
                  <a:srgbClr val="22228B"/>
                </a:solidFill>
                <a:latin typeface="Helvetica Neue"/>
                <a:ea typeface="Helvetica Neue"/>
                <a:cs typeface="Helvetica Neue"/>
                <a:sym typeface="Helvetica Neue"/>
              </a:rPr>
              <a:t>ranscripts </a:t>
            </a:r>
            <a:r>
              <a:rPr lang="en" sz="2300" b="1" i="0" u="none" strike="noStrike" cap="none" dirty="0">
                <a:solidFill>
                  <a:srgbClr val="22228B"/>
                </a:solidFill>
                <a:latin typeface="Helvetica Neue"/>
                <a:ea typeface="Helvetica Neue"/>
                <a:cs typeface="Helvetica Neue"/>
                <a:sym typeface="Helvetica Neue"/>
              </a:rPr>
              <a:t>(</a:t>
            </a: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a:t>
            </a:r>
          </a:p>
        </p:txBody>
      </p:sp>
      <p:sp>
        <p:nvSpPr>
          <p:cNvPr id="350" name="Shape 350"/>
          <p:cNvSpPr txBox="1">
            <a:spLocks noGrp="1"/>
          </p:cNvSpPr>
          <p:nvPr>
            <p:ph type="body" idx="2"/>
          </p:nvPr>
        </p:nvSpPr>
        <p:spPr>
          <a:xfrm>
            <a:off x="629850" y="1960999"/>
            <a:ext cx="3930900" cy="2511000"/>
          </a:xfrm>
          <a:prstGeom prst="rect">
            <a:avLst/>
          </a:prstGeom>
          <a:noFill/>
          <a:ln>
            <a:noFill/>
          </a:ln>
        </p:spPr>
        <p:txBody>
          <a:bodyPr wrap="square" lIns="68575" tIns="34275" rIns="68575" bIns="34275" anchor="t" anchorCtr="0">
            <a:noAutofit/>
          </a:bodyPr>
          <a:lstStyle/>
          <a:p>
            <a:pPr lvl="0" rtl="0">
              <a:lnSpc>
                <a:spcPct val="80000"/>
              </a:lnSpc>
              <a:spcBef>
                <a:spcPts val="0"/>
              </a:spcBef>
              <a:buNone/>
            </a:pPr>
            <a:r>
              <a:rPr lang="en" sz="1400">
                <a:latin typeface="Helvetica Neue"/>
                <a:ea typeface="Helvetica Neue"/>
                <a:cs typeface="Helvetica Neue"/>
                <a:sym typeface="Helvetica Neue"/>
              </a:rPr>
              <a:t>Runs on top of VAT</a:t>
            </a:r>
          </a:p>
          <a:p>
            <a:pPr lvl="0" rtl="0">
              <a:lnSpc>
                <a:spcPct val="80000"/>
              </a:lnSpc>
              <a:spcBef>
                <a:spcPts val="0"/>
              </a:spcBef>
              <a:buNone/>
            </a:pPr>
            <a:endParaRPr sz="1400">
              <a:latin typeface="Helvetica Neue"/>
              <a:ea typeface="Helvetica Neue"/>
              <a:cs typeface="Helvetica Neue"/>
              <a:sym typeface="Helvetica Neue"/>
            </a:endParaRPr>
          </a:p>
          <a:p>
            <a:pPr lvl="0" rtl="0">
              <a:lnSpc>
                <a:spcPct val="80000"/>
              </a:lnSpc>
              <a:spcBef>
                <a:spcPts val="0"/>
              </a:spcBef>
              <a:buNone/>
            </a:pPr>
            <a:r>
              <a:rPr lang="en" sz="1400">
                <a:latin typeface="Helvetica Neue"/>
                <a:ea typeface="Helvetica Neue"/>
                <a:cs typeface="Helvetica Neue"/>
                <a:sym typeface="Helvetica Neue"/>
              </a:rPr>
              <a:t>Output:</a:t>
            </a:r>
          </a:p>
          <a:p>
            <a:pPr marL="457200" marR="0" lvl="0" indent="-317500" algn="l" rtl="0">
              <a:lnSpc>
                <a:spcPct val="150000"/>
              </a:lnSpc>
              <a:spcBef>
                <a:spcPts val="80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Impact score: benign or deleterious.</a:t>
            </a:r>
          </a:p>
          <a:p>
            <a:pPr marL="457200" marR="0" lvl="0" indent="-317500" algn="l" rtl="0">
              <a:lnSpc>
                <a:spcPct val="150000"/>
              </a:lnSpc>
              <a:spcBef>
                <a:spcPts val="0"/>
              </a:spcBef>
              <a:spcAft>
                <a:spcPts val="0"/>
              </a:spcAft>
              <a:buClr>
                <a:srgbClr val="000000"/>
              </a:buClr>
              <a:buSzPct val="100000"/>
              <a:buFont typeface="Helvetica Neue"/>
              <a:buChar char="●"/>
            </a:pPr>
            <a:r>
              <a:rPr lang="en" sz="1400">
                <a:solidFill>
                  <a:srgbClr val="000000"/>
                </a:solidFill>
                <a:latin typeface="Helvetica Neue"/>
                <a:ea typeface="Helvetica Neue"/>
                <a:cs typeface="Helvetica Neue"/>
                <a:sym typeface="Helvetica Neue"/>
              </a:rPr>
              <a:t>Decorated VCF.</a:t>
            </a:r>
          </a:p>
          <a:p>
            <a:pPr lvl="0" rtl="0">
              <a:lnSpc>
                <a:spcPct val="150000"/>
              </a:lnSpc>
              <a:spcBef>
                <a:spcPts val="0"/>
              </a:spcBef>
              <a:buNone/>
            </a:pPr>
            <a:endParaRPr sz="1400" b="1">
              <a:latin typeface="Helvetica Neue"/>
              <a:ea typeface="Helvetica Neue"/>
              <a:cs typeface="Helvetica Neue"/>
              <a:sym typeface="Helvetica Neue"/>
            </a:endParaRPr>
          </a:p>
        </p:txBody>
      </p:sp>
      <p:sp>
        <p:nvSpPr>
          <p:cNvPr id="351" name="Shape 351"/>
          <p:cNvSpPr txBox="1"/>
          <p:nvPr/>
        </p:nvSpPr>
        <p:spPr>
          <a:xfrm>
            <a:off x="5149202" y="597694"/>
            <a:ext cx="2949000" cy="12003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chemeClr val="dk1"/>
              </a:buClr>
              <a:buFont typeface="Calibri"/>
              <a:buNone/>
            </a:pPr>
            <a:endParaRPr sz="2400" b="0" i="0" u="none" strike="noStrike" cap="none">
              <a:solidFill>
                <a:schemeClr val="dk1"/>
              </a:solidFill>
              <a:latin typeface="Calibri"/>
              <a:ea typeface="Calibri"/>
              <a:cs typeface="Calibri"/>
              <a:sym typeface="Calibri"/>
            </a:endParaRPr>
          </a:p>
        </p:txBody>
      </p:sp>
      <p:sp>
        <p:nvSpPr>
          <p:cNvPr id="352" name="Shape 352"/>
          <p:cNvSpPr txBox="1"/>
          <p:nvPr/>
        </p:nvSpPr>
        <p:spPr>
          <a:xfrm>
            <a:off x="5149202" y="1797844"/>
            <a:ext cx="2949000" cy="2858700"/>
          </a:xfrm>
          <a:prstGeom prst="rect">
            <a:avLst/>
          </a:prstGeom>
          <a:noFill/>
          <a:ln>
            <a:noFill/>
          </a:ln>
        </p:spPr>
        <p:txBody>
          <a:bodyPr wrap="square" lIns="68575" tIns="34275" rIns="68575" bIns="34275" anchor="t" anchorCtr="0">
            <a:noAutofit/>
          </a:bodyPr>
          <a:lstStyle/>
          <a:p>
            <a:pPr marL="0" marR="0" lvl="0" indent="0" algn="l" rtl="0">
              <a:lnSpc>
                <a:spcPct val="90000"/>
              </a:lnSpc>
              <a:spcBef>
                <a:spcPts val="0"/>
              </a:spcBef>
              <a:buClr>
                <a:schemeClr val="dk1"/>
              </a:buClr>
              <a:buFont typeface="Arial"/>
              <a:buNone/>
            </a:pPr>
            <a:endParaRPr sz="1200" b="0" i="0" u="none" strike="noStrike" cap="none">
              <a:solidFill>
                <a:schemeClr val="dk1"/>
              </a:solidFill>
              <a:latin typeface="Calibri"/>
              <a:ea typeface="Calibri"/>
              <a:cs typeface="Calibri"/>
              <a:sym typeface="Calibri"/>
            </a:endParaRPr>
          </a:p>
        </p:txBody>
      </p:sp>
      <p:pic>
        <p:nvPicPr>
          <p:cNvPr id="353" name="Shape 353" descr="ALoFT.png"/>
          <p:cNvPicPr preferRelativeResize="0"/>
          <p:nvPr/>
        </p:nvPicPr>
        <p:blipFill>
          <a:blip r:embed="rId3">
            <a:alphaModFix/>
          </a:blip>
          <a:stretch>
            <a:fillRect/>
          </a:stretch>
        </p:blipFill>
        <p:spPr>
          <a:xfrm>
            <a:off x="4725925" y="87650"/>
            <a:ext cx="3749076" cy="4962725"/>
          </a:xfrm>
          <a:prstGeom prst="rect">
            <a:avLst/>
          </a:prstGeom>
          <a:noFill/>
          <a:ln>
            <a:noFill/>
          </a:ln>
        </p:spPr>
      </p:pic>
      <p:sp>
        <p:nvSpPr>
          <p:cNvPr id="354" name="Shape 354"/>
          <p:cNvSpPr txBox="1"/>
          <p:nvPr/>
        </p:nvSpPr>
        <p:spPr>
          <a:xfrm>
            <a:off x="629850" y="4656550"/>
            <a:ext cx="3325800" cy="321900"/>
          </a:xfrm>
          <a:prstGeom prst="rect">
            <a:avLst/>
          </a:prstGeom>
          <a:noFill/>
          <a:ln>
            <a:noFill/>
          </a:ln>
        </p:spPr>
        <p:txBody>
          <a:bodyPr wrap="square" lIns="91425" tIns="91425" rIns="91425" bIns="91425" anchor="t" anchorCtr="0">
            <a:noAutofit/>
          </a:bodyPr>
          <a:lstStyle/>
          <a:p>
            <a:pPr lvl="0" rtl="0">
              <a:spcBef>
                <a:spcPts val="0"/>
              </a:spcBef>
              <a:buClr>
                <a:schemeClr val="dk1"/>
              </a:buClr>
              <a:buSzPct val="91666"/>
              <a:buFont typeface="Arial"/>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a:spcBef>
                <a:spcPts val="0"/>
              </a:spcBef>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307000" y="152400"/>
            <a:ext cx="85299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rgbClr val="1F3864"/>
              </a:buClr>
              <a:buSzPct val="25000"/>
              <a:buFont typeface="Helvetica Neue"/>
              <a:buNone/>
            </a:pPr>
            <a:r>
              <a:rPr lang="en" sz="2600" b="1" i="0" u="none" strike="noStrike" cap="none">
                <a:solidFill>
                  <a:srgbClr val="22228B"/>
                </a:solidFill>
                <a:latin typeface="Helvetica Neue"/>
                <a:ea typeface="Helvetica Neue"/>
                <a:cs typeface="Helvetica Neue"/>
                <a:sym typeface="Helvetica Neue"/>
              </a:rPr>
              <a:t>LoF distribution varies as expe</a:t>
            </a:r>
            <a:r>
              <a:rPr lang="en" sz="2600">
                <a:latin typeface="Helvetica Neue"/>
                <a:ea typeface="Helvetica Neue"/>
                <a:cs typeface="Helvetica Neue"/>
                <a:sym typeface="Helvetica Neue"/>
              </a:rPr>
              <a:t>cted </a:t>
            </a:r>
            <a:br>
              <a:rPr lang="en" sz="2600">
                <a:latin typeface="Helvetica Neue"/>
                <a:ea typeface="Helvetica Neue"/>
                <a:cs typeface="Helvetica Neue"/>
                <a:sym typeface="Helvetica Neue"/>
              </a:rPr>
            </a:br>
            <a:r>
              <a:rPr lang="en" sz="2600" b="1" i="0" u="none" strike="noStrike" cap="none">
                <a:solidFill>
                  <a:srgbClr val="22228B"/>
                </a:solidFill>
                <a:latin typeface="Helvetica Neue"/>
                <a:ea typeface="Helvetica Neue"/>
                <a:cs typeface="Helvetica Neue"/>
                <a:sym typeface="Helvetica Neue"/>
              </a:rPr>
              <a:t>by </a:t>
            </a:r>
            <a:r>
              <a:rPr lang="en" sz="2600">
                <a:latin typeface="Helvetica Neue"/>
                <a:ea typeface="Helvetica Neue"/>
                <a:cs typeface="Helvetica Neue"/>
                <a:sym typeface="Helvetica Neue"/>
              </a:rPr>
              <a:t>mutation set</a:t>
            </a:r>
            <a:r>
              <a:rPr lang="en" sz="2600" b="1" i="0" u="none" strike="noStrike" cap="none">
                <a:solidFill>
                  <a:srgbClr val="22228B"/>
                </a:solidFill>
                <a:latin typeface="Helvetica Neue"/>
                <a:ea typeface="Helvetica Neue"/>
                <a:cs typeface="Helvetica Neue"/>
                <a:sym typeface="Helvetica Neue"/>
              </a:rPr>
              <a:t> (from healthy </a:t>
            </a:r>
            <a:r>
              <a:rPr lang="en" sz="2600">
                <a:latin typeface="Helvetica Neue"/>
                <a:ea typeface="Helvetica Neue"/>
                <a:cs typeface="Helvetica Neue"/>
                <a:sym typeface="Helvetica Neue"/>
              </a:rPr>
              <a:t>people v from disease)</a:t>
            </a:r>
          </a:p>
        </p:txBody>
      </p:sp>
      <p:pic>
        <p:nvPicPr>
          <p:cNvPr id="360" name="Shape 360"/>
          <p:cNvPicPr preferRelativeResize="0"/>
          <p:nvPr/>
        </p:nvPicPr>
        <p:blipFill rotWithShape="1">
          <a:blip r:embed="rId3">
            <a:alphaModFix/>
          </a:blip>
          <a:srcRect t="6690" r="48990"/>
          <a:stretch/>
        </p:blipFill>
        <p:spPr>
          <a:xfrm>
            <a:off x="416050" y="995200"/>
            <a:ext cx="4498203" cy="3776425"/>
          </a:xfrm>
          <a:prstGeom prst="rect">
            <a:avLst/>
          </a:prstGeom>
          <a:noFill/>
          <a:ln>
            <a:noFill/>
          </a:ln>
        </p:spPr>
      </p:pic>
      <p:sp>
        <p:nvSpPr>
          <p:cNvPr id="361" name="Shape 361"/>
          <p:cNvSpPr txBox="1"/>
          <p:nvPr/>
        </p:nvSpPr>
        <p:spPr>
          <a:xfrm>
            <a:off x="5195400" y="4490075"/>
            <a:ext cx="3262800" cy="3999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p:txBody>
      </p:sp>
      <p:pic>
        <p:nvPicPr>
          <p:cNvPr id="362" name="Shape 362"/>
          <p:cNvPicPr preferRelativeResize="0"/>
          <p:nvPr/>
        </p:nvPicPr>
        <p:blipFill rotWithShape="1">
          <a:blip r:embed="rId3">
            <a:alphaModFix/>
          </a:blip>
          <a:srcRect l="50744" t="5110" r="-4534" b="-5110"/>
          <a:stretch/>
        </p:blipFill>
        <p:spPr>
          <a:xfrm>
            <a:off x="4991429" y="1177025"/>
            <a:ext cx="3999572" cy="3412775"/>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Shape 383"/>
          <p:cNvSpPr txBox="1">
            <a:spLocks noGrp="1"/>
          </p:cNvSpPr>
          <p:nvPr>
            <p:ph type="title"/>
          </p:nvPr>
        </p:nvSpPr>
        <p:spPr>
          <a:xfrm>
            <a:off x="629841" y="723900"/>
            <a:ext cx="7392000" cy="482700"/>
          </a:xfrm>
          <a:prstGeom prst="rect">
            <a:avLst/>
          </a:prstGeom>
          <a:noFill/>
          <a:ln>
            <a:noFill/>
          </a:ln>
        </p:spPr>
        <p:txBody>
          <a:bodyPr wrap="square" lIns="68575" tIns="34275" rIns="68575" bIns="34275" anchor="b" anchorCtr="0">
            <a:noAutofit/>
          </a:bodyPr>
          <a:lstStyle/>
          <a:p>
            <a:pPr marL="0" marR="0" lvl="0" indent="0" algn="l" rtl="0">
              <a:lnSpc>
                <a:spcPct val="90000"/>
              </a:lnSpc>
              <a:spcBef>
                <a:spcPts val="0"/>
              </a:spcBef>
              <a:buClr>
                <a:srgbClr val="1F3864"/>
              </a:buClr>
              <a:buSzPct val="25000"/>
              <a:buFont typeface="Helvetica Neue"/>
              <a:buNone/>
            </a:pPr>
            <a:endParaRPr sz="2300" b="1" dirty="0">
              <a:solidFill>
                <a:srgbClr val="22228B"/>
              </a:solidFill>
              <a:latin typeface="Helvetica Neue"/>
              <a:ea typeface="Helvetica Neue"/>
              <a:cs typeface="Helvetica Neue"/>
              <a:sym typeface="Helvetica Neue"/>
            </a:endParaRPr>
          </a:p>
          <a:p>
            <a:pPr marL="0" marR="0" lvl="0" indent="0" algn="l" rtl="0">
              <a:lnSpc>
                <a:spcPct val="90000"/>
              </a:lnSpc>
              <a:spcBef>
                <a:spcPts val="0"/>
              </a:spcBef>
              <a:buClr>
                <a:srgbClr val="1F3864"/>
              </a:buClr>
              <a:buSzPct val="25000"/>
              <a:buFont typeface="Helvetica Neue"/>
              <a:buNone/>
            </a:pPr>
            <a:r>
              <a:rPr lang="en" sz="2300" b="1" i="0" u="none" strike="noStrike" cap="none" dirty="0" err="1">
                <a:solidFill>
                  <a:srgbClr val="22228B"/>
                </a:solidFill>
                <a:latin typeface="Helvetica Neue"/>
                <a:ea typeface="Helvetica Neue"/>
                <a:cs typeface="Helvetica Neue"/>
                <a:sym typeface="Helvetica Neue"/>
              </a:rPr>
              <a:t>ALoFT</a:t>
            </a:r>
            <a:r>
              <a:rPr lang="en" sz="2300" b="1" i="0" u="none" strike="noStrike" cap="none" dirty="0">
                <a:solidFill>
                  <a:srgbClr val="22228B"/>
                </a:solidFill>
                <a:latin typeface="Helvetica Neue"/>
                <a:ea typeface="Helvetica Neue"/>
                <a:cs typeface="Helvetica Neue"/>
                <a:sym typeface="Helvetica Neue"/>
              </a:rPr>
              <a:t> identifies deleterious</a:t>
            </a:r>
          </a:p>
          <a:p>
            <a:pPr marL="0" marR="0" lvl="0" indent="0" algn="l" rtl="0">
              <a:lnSpc>
                <a:spcPct val="90000"/>
              </a:lnSpc>
              <a:spcBef>
                <a:spcPts val="0"/>
              </a:spcBef>
              <a:buClr>
                <a:srgbClr val="1F3864"/>
              </a:buClr>
              <a:buSzPct val="25000"/>
              <a:buFont typeface="Helvetica Neue"/>
              <a:buNone/>
            </a:pPr>
            <a:r>
              <a:rPr lang="en" sz="2300" b="1" i="0" u="none" strike="noStrike" cap="none" dirty="0">
                <a:solidFill>
                  <a:srgbClr val="22228B"/>
                </a:solidFill>
                <a:latin typeface="Helvetica Neue"/>
                <a:ea typeface="Helvetica Neue"/>
                <a:cs typeface="Helvetica Neue"/>
                <a:sym typeface="Helvetica Neue"/>
              </a:rPr>
              <a:t>somatic </a:t>
            </a:r>
            <a:r>
              <a:rPr lang="en" sz="2300" b="1" i="0" u="none" strike="noStrike" cap="none" dirty="0" err="1">
                <a:solidFill>
                  <a:srgbClr val="22228B"/>
                </a:solidFill>
                <a:latin typeface="Helvetica Neue"/>
                <a:ea typeface="Helvetica Neue"/>
                <a:cs typeface="Helvetica Neue"/>
                <a:sym typeface="Helvetica Neue"/>
              </a:rPr>
              <a:t>LoF</a:t>
            </a:r>
            <a:r>
              <a:rPr lang="en" sz="2300" b="1" i="0" u="none" strike="noStrike" cap="none" dirty="0">
                <a:solidFill>
                  <a:srgbClr val="22228B"/>
                </a:solidFill>
                <a:latin typeface="Helvetica Neue"/>
                <a:ea typeface="Helvetica Neue"/>
                <a:cs typeface="Helvetica Neue"/>
                <a:sym typeface="Helvetica Neue"/>
              </a:rPr>
              <a:t> variants</a:t>
            </a:r>
          </a:p>
        </p:txBody>
      </p:sp>
      <p:sp>
        <p:nvSpPr>
          <p:cNvPr id="384" name="Shape 384"/>
          <p:cNvSpPr txBox="1">
            <a:spLocks noGrp="1"/>
          </p:cNvSpPr>
          <p:nvPr>
            <p:ph type="body" idx="1"/>
          </p:nvPr>
        </p:nvSpPr>
        <p:spPr>
          <a:xfrm>
            <a:off x="718448" y="1388986"/>
            <a:ext cx="2949000" cy="3576300"/>
          </a:xfrm>
          <a:prstGeom prst="rect">
            <a:avLst/>
          </a:prstGeom>
          <a:noFill/>
          <a:ln>
            <a:noFill/>
          </a:ln>
        </p:spPr>
        <p:txBody>
          <a:bodyPr wrap="square" lIns="68575" tIns="34275" rIns="68575" bIns="34275" anchor="t" anchorCtr="0">
            <a:noAutofit/>
          </a:bodyPr>
          <a:lstStyle/>
          <a:p>
            <a:pPr marR="0" lvl="0" algn="l" rtl="0">
              <a:lnSpc>
                <a:spcPct val="90000"/>
              </a:lnSpc>
              <a:spcBef>
                <a:spcPts val="800"/>
              </a:spcBef>
              <a:spcAft>
                <a:spcPts val="0"/>
              </a:spcAft>
              <a:buNone/>
            </a:pPr>
            <a:r>
              <a:rPr lang="en" sz="1400" b="1" i="0" u="none" strike="noStrike" cap="none" dirty="0">
                <a:solidFill>
                  <a:srgbClr val="008000"/>
                </a:solidFill>
                <a:latin typeface="Helvetica Neue"/>
                <a:ea typeface="Helvetica Neue"/>
                <a:cs typeface="Helvetica Neue"/>
                <a:sym typeface="Helvetica Neue"/>
              </a:rPr>
              <a:t>Cancer genes:</a:t>
            </a:r>
          </a:p>
          <a:p>
            <a:pPr marL="254000" marR="0" lvl="0" indent="-228600" algn="l" rtl="0">
              <a:lnSpc>
                <a:spcPct val="90000"/>
              </a:lnSpc>
              <a:spcBef>
                <a:spcPts val="800"/>
              </a:spcBef>
              <a:spcAft>
                <a:spcPts val="0"/>
              </a:spcAft>
              <a:buClr>
                <a:schemeClr val="dk1"/>
              </a:buClr>
              <a:buSzPct val="100000"/>
              <a:buFont typeface="Arial"/>
              <a:buChar char="•"/>
            </a:pPr>
            <a:r>
              <a:rPr lang="en" sz="1400" b="0" i="0" u="none" strike="noStrike" cap="none" dirty="0">
                <a:solidFill>
                  <a:schemeClr val="dk1"/>
                </a:solidFill>
                <a:latin typeface="Helvetica Neue"/>
                <a:ea typeface="Helvetica Neue"/>
                <a:cs typeface="Helvetica Neue"/>
                <a:sym typeface="Helvetica Neue"/>
              </a:rPr>
              <a:t>COSMIC consensus.</a:t>
            </a:r>
          </a:p>
          <a:p>
            <a:pPr marL="254000" marR="0" lvl="0" indent="-228600" algn="l" rtl="0">
              <a:lnSpc>
                <a:spcPct val="90000"/>
              </a:lnSpc>
              <a:spcBef>
                <a:spcPts val="800"/>
              </a:spcBef>
              <a:spcAft>
                <a:spcPts val="0"/>
              </a:spcAft>
              <a:buClr>
                <a:schemeClr val="dk1"/>
              </a:buClr>
              <a:buSzPct val="100000"/>
              <a:buFont typeface="Arial"/>
              <a:buChar char="•"/>
            </a:pPr>
            <a:r>
              <a:rPr lang="en" sz="1400" b="0" i="1" u="none" strike="noStrike" cap="none" dirty="0">
                <a:solidFill>
                  <a:schemeClr val="dk1"/>
                </a:solidFill>
                <a:latin typeface="Helvetica Neue"/>
                <a:ea typeface="Helvetica Neue"/>
                <a:cs typeface="Helvetica Neue"/>
                <a:sym typeface="Helvetica Neue"/>
              </a:rPr>
              <a:t>Enriched in deleterious </a:t>
            </a:r>
            <a:r>
              <a:rPr lang="en" sz="1400" b="0" i="1" u="none" strike="noStrike" cap="none" dirty="0" err="1">
                <a:solidFill>
                  <a:schemeClr val="dk1"/>
                </a:solidFill>
                <a:latin typeface="Helvetica Neue"/>
                <a:ea typeface="Helvetica Neue"/>
                <a:cs typeface="Helvetica Neue"/>
                <a:sym typeface="Helvetica Neue"/>
              </a:rPr>
              <a:t>LoFs</a:t>
            </a:r>
            <a:r>
              <a:rPr lang="en" sz="1400" b="0" i="1" u="none" strike="noStrike" cap="none" dirty="0">
                <a:solidFill>
                  <a:schemeClr val="dk1"/>
                </a:solidFill>
                <a:latin typeface="Helvetica Neue"/>
                <a:ea typeface="Helvetica Neue"/>
                <a:cs typeface="Helvetica Neue"/>
                <a:sym typeface="Helvetica Neue"/>
              </a:rPr>
              <a:t>.</a:t>
            </a: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marR="0" lvl="0" algn="l" rtl="0">
              <a:lnSpc>
                <a:spcPct val="90000"/>
              </a:lnSpc>
              <a:spcBef>
                <a:spcPts val="800"/>
              </a:spcBef>
              <a:spcAft>
                <a:spcPts val="0"/>
              </a:spcAft>
              <a:buNone/>
            </a:pPr>
            <a:endParaRPr sz="1400" i="1" dirty="0">
              <a:latin typeface="Helvetica Neue"/>
              <a:ea typeface="Helvetica Neue"/>
              <a:cs typeface="Helvetica Neue"/>
              <a:sym typeface="Helvetica Neue"/>
            </a:endParaRPr>
          </a:p>
          <a:p>
            <a:pPr lvl="0" rtl="0">
              <a:spcBef>
                <a:spcPts val="0"/>
              </a:spcBef>
              <a:buClr>
                <a:schemeClr val="dk1"/>
              </a:buClr>
              <a:buSzPct val="25000"/>
              <a:buFont typeface="Arial"/>
              <a:buNone/>
            </a:pPr>
            <a:r>
              <a:rPr lang="en" sz="1400" b="1" dirty="0" err="1">
                <a:solidFill>
                  <a:srgbClr val="011893"/>
                </a:solidFill>
                <a:latin typeface="Helvetica Neue"/>
                <a:ea typeface="Helvetica Neue"/>
                <a:cs typeface="Helvetica Neue"/>
                <a:sym typeface="Helvetica Neue"/>
              </a:rPr>
              <a:t>LoF</a:t>
            </a:r>
            <a:r>
              <a:rPr lang="en" sz="1400" b="1" dirty="0">
                <a:solidFill>
                  <a:srgbClr val="011893"/>
                </a:solidFill>
                <a:latin typeface="Helvetica Neue"/>
                <a:ea typeface="Helvetica Neue"/>
                <a:cs typeface="Helvetica Neue"/>
                <a:sym typeface="Helvetica Neue"/>
              </a:rPr>
              <a:t> tolerant genes:</a:t>
            </a:r>
          </a:p>
          <a:p>
            <a:pPr marL="254000" lvl="0" indent="-228600" rtl="0">
              <a:spcBef>
                <a:spcPts val="0"/>
              </a:spcBef>
              <a:buClr>
                <a:schemeClr val="dk1"/>
              </a:buClr>
              <a:buSzPct val="100000"/>
              <a:buFont typeface="Arial"/>
              <a:buChar char="•"/>
            </a:pPr>
            <a:r>
              <a:rPr lang="en" sz="1400" dirty="0" err="1">
                <a:latin typeface="Helvetica Neue"/>
                <a:ea typeface="Helvetica Neue"/>
                <a:cs typeface="Helvetica Neue"/>
                <a:sym typeface="Helvetica Neue"/>
              </a:rPr>
              <a:t>LoF</a:t>
            </a:r>
            <a:r>
              <a:rPr lang="en" sz="1400" dirty="0">
                <a:latin typeface="Helvetica Neue"/>
                <a:ea typeface="Helvetica Neue"/>
                <a:cs typeface="Helvetica Neue"/>
                <a:sym typeface="Helvetica Neue"/>
              </a:rPr>
              <a:t> in the 1KG cohort.</a:t>
            </a:r>
          </a:p>
          <a:p>
            <a:pPr marL="254000" lvl="0" indent="-228600" rtl="0">
              <a:spcBef>
                <a:spcPts val="0"/>
              </a:spcBef>
              <a:buClr>
                <a:schemeClr val="dk1"/>
              </a:buClr>
              <a:buSzPct val="100000"/>
              <a:buFont typeface="Arial"/>
              <a:buChar char="•"/>
            </a:pPr>
            <a:r>
              <a:rPr lang="en" sz="1400" i="1" dirty="0">
                <a:latin typeface="Helvetica Neue"/>
                <a:ea typeface="Helvetica Neue"/>
                <a:cs typeface="Helvetica Neue"/>
                <a:sym typeface="Helvetica Neue"/>
              </a:rPr>
              <a:t>Depleted in deleterious </a:t>
            </a:r>
            <a:r>
              <a:rPr lang="en" sz="1400" i="1" dirty="0" err="1">
                <a:latin typeface="Helvetica Neue"/>
                <a:ea typeface="Helvetica Neue"/>
                <a:cs typeface="Helvetica Neue"/>
                <a:sym typeface="Helvetica Neue"/>
              </a:rPr>
              <a:t>LoFs</a:t>
            </a:r>
            <a:r>
              <a:rPr lang="en" sz="1400" i="1" dirty="0">
                <a:latin typeface="Helvetica Neue"/>
                <a:ea typeface="Helvetica Neue"/>
                <a:cs typeface="Helvetica Neue"/>
                <a:sym typeface="Helvetica Neue"/>
              </a:rPr>
              <a:t>.</a:t>
            </a:r>
          </a:p>
        </p:txBody>
      </p:sp>
      <p:pic>
        <p:nvPicPr>
          <p:cNvPr id="385" name="Shape 385" descr="g11339.png"/>
          <p:cNvPicPr preferRelativeResize="0"/>
          <p:nvPr/>
        </p:nvPicPr>
        <p:blipFill>
          <a:blip r:embed="rId3">
            <a:alphaModFix/>
          </a:blip>
          <a:stretch>
            <a:fillRect/>
          </a:stretch>
        </p:blipFill>
        <p:spPr>
          <a:xfrm>
            <a:off x="4933775" y="518625"/>
            <a:ext cx="3467824" cy="4411048"/>
          </a:xfrm>
          <a:prstGeom prst="rect">
            <a:avLst/>
          </a:prstGeom>
          <a:noFill/>
          <a:ln>
            <a:noFill/>
          </a:ln>
        </p:spPr>
      </p:pic>
      <p:sp>
        <p:nvSpPr>
          <p:cNvPr id="386" name="Shape 386"/>
          <p:cNvSpPr txBox="1"/>
          <p:nvPr/>
        </p:nvSpPr>
        <p:spPr>
          <a:xfrm>
            <a:off x="629838" y="45755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cxnSp>
        <p:nvCxnSpPr>
          <p:cNvPr id="387" name="Shape 387"/>
          <p:cNvCxnSpPr/>
          <p:nvPr/>
        </p:nvCxnSpPr>
        <p:spPr>
          <a:xfrm>
            <a:off x="2027208" y="1535502"/>
            <a:ext cx="3865142" cy="1477898"/>
          </a:xfrm>
          <a:prstGeom prst="straightConnector1">
            <a:avLst/>
          </a:prstGeom>
          <a:noFill/>
          <a:ln w="9525" cap="flat" cmpd="sng">
            <a:solidFill>
              <a:srgbClr val="008000"/>
            </a:solidFill>
            <a:prstDash val="solid"/>
            <a:round/>
            <a:headEnd type="none" w="lg" len="lg"/>
            <a:tailEnd type="triangle" w="lg" len="lg"/>
          </a:ln>
        </p:spPr>
      </p:cxnSp>
      <p:cxnSp>
        <p:nvCxnSpPr>
          <p:cNvPr id="388" name="Shape 388"/>
          <p:cNvCxnSpPr/>
          <p:nvPr/>
        </p:nvCxnSpPr>
        <p:spPr>
          <a:xfrm>
            <a:off x="2449902" y="3191774"/>
            <a:ext cx="3405623" cy="595126"/>
          </a:xfrm>
          <a:prstGeom prst="straightConnector1">
            <a:avLst/>
          </a:prstGeom>
          <a:noFill/>
          <a:ln w="9525" cap="flat" cmpd="sng">
            <a:solidFill>
              <a:srgbClr val="22228B"/>
            </a:solidFill>
            <a:prstDash val="solid"/>
            <a:round/>
            <a:headEnd type="none" w="lg" len="lg"/>
            <a:tailEnd type="triangle" w="lg" len="lg"/>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Shape 393"/>
          <p:cNvSpPr txBox="1">
            <a:spLocks noGrp="1"/>
          </p:cNvSpPr>
          <p:nvPr>
            <p:ph type="title"/>
          </p:nvPr>
        </p:nvSpPr>
        <p:spPr>
          <a:xfrm>
            <a:off x="629850" y="342900"/>
            <a:ext cx="3752700" cy="426900"/>
          </a:xfrm>
          <a:prstGeom prst="rect">
            <a:avLst/>
          </a:prstGeom>
          <a:noFill/>
          <a:ln>
            <a:noFill/>
          </a:ln>
        </p:spPr>
        <p:txBody>
          <a:bodyPr wrap="square" lIns="68575" tIns="34275" rIns="68575" bIns="34275" anchor="b" anchorCtr="0">
            <a:noAutofit/>
          </a:bodyPr>
          <a:lstStyle/>
          <a:p>
            <a:pPr marL="0" marR="0" lvl="0" indent="0" algn="ctr" rtl="0">
              <a:lnSpc>
                <a:spcPct val="90000"/>
              </a:lnSpc>
              <a:spcBef>
                <a:spcPts val="0"/>
              </a:spcBef>
              <a:buClr>
                <a:srgbClr val="1F3864"/>
              </a:buClr>
              <a:buSzPct val="25000"/>
              <a:buFont typeface="Helvetica Neue"/>
              <a:buNone/>
            </a:pPr>
            <a:r>
              <a:rPr lang="en" sz="2000" b="1">
                <a:solidFill>
                  <a:srgbClr val="22228B"/>
                </a:solidFill>
                <a:latin typeface="Helvetica Neue"/>
                <a:ea typeface="Helvetica Neue"/>
                <a:cs typeface="Helvetica Neue"/>
                <a:sym typeface="Helvetica Neue"/>
              </a:rPr>
              <a:t>ALoFT refines cancer mutation characterization</a:t>
            </a:r>
          </a:p>
        </p:txBody>
      </p:sp>
      <p:pic>
        <p:nvPicPr>
          <p:cNvPr id="394" name="Shape 394" descr="g69630.png"/>
          <p:cNvPicPr preferRelativeResize="0"/>
          <p:nvPr/>
        </p:nvPicPr>
        <p:blipFill>
          <a:blip r:embed="rId3">
            <a:alphaModFix/>
          </a:blip>
          <a:stretch>
            <a:fillRect/>
          </a:stretch>
        </p:blipFill>
        <p:spPr>
          <a:xfrm>
            <a:off x="4826119" y="102075"/>
            <a:ext cx="3823233" cy="4719522"/>
          </a:xfrm>
          <a:prstGeom prst="rect">
            <a:avLst/>
          </a:prstGeom>
          <a:noFill/>
          <a:ln>
            <a:noFill/>
          </a:ln>
        </p:spPr>
      </p:pic>
      <p:sp>
        <p:nvSpPr>
          <p:cNvPr id="395" name="Shape 395"/>
          <p:cNvSpPr txBox="1"/>
          <p:nvPr/>
        </p:nvSpPr>
        <p:spPr>
          <a:xfrm>
            <a:off x="1098088" y="4821600"/>
            <a:ext cx="3325800" cy="321900"/>
          </a:xfrm>
          <a:prstGeom prst="rect">
            <a:avLst/>
          </a:prstGeom>
          <a:noFill/>
          <a:ln>
            <a:noFill/>
          </a:ln>
        </p:spPr>
        <p:txBody>
          <a:bodyPr wrap="square" lIns="91425" tIns="91425" rIns="91425" bIns="91425" anchor="t" anchorCtr="0">
            <a:noAutofit/>
          </a:bodyPr>
          <a:lstStyle/>
          <a:p>
            <a:pPr lvl="0" rtl="0">
              <a:spcBef>
                <a:spcPts val="0"/>
              </a:spcBef>
              <a:buNone/>
            </a:pPr>
            <a:r>
              <a:rPr lang="en" sz="1200">
                <a:solidFill>
                  <a:schemeClr val="dk1"/>
                </a:solidFill>
                <a:latin typeface="Calibri"/>
                <a:ea typeface="Calibri"/>
                <a:cs typeface="Calibri"/>
                <a:sym typeface="Calibri"/>
              </a:rPr>
              <a:t>Balasubramanian S.*, Fu Y.*  et al., </a:t>
            </a:r>
            <a:r>
              <a:rPr lang="en" sz="1200" i="1">
                <a:solidFill>
                  <a:schemeClr val="dk1"/>
                </a:solidFill>
                <a:latin typeface="Calibri"/>
                <a:ea typeface="Calibri"/>
                <a:cs typeface="Calibri"/>
                <a:sym typeface="Calibri"/>
              </a:rPr>
              <a:t>NComms.</a:t>
            </a:r>
            <a:r>
              <a:rPr lang="en" sz="1200">
                <a:solidFill>
                  <a:schemeClr val="dk1"/>
                </a:solidFill>
                <a:latin typeface="Calibri"/>
                <a:ea typeface="Calibri"/>
                <a:cs typeface="Calibri"/>
                <a:sym typeface="Calibri"/>
              </a:rPr>
              <a:t>, ’17</a:t>
            </a:r>
          </a:p>
          <a:p>
            <a:pPr lvl="0" rtl="0">
              <a:spcBef>
                <a:spcPts val="0"/>
              </a:spcBef>
              <a:buNone/>
            </a:pPr>
            <a:endParaRPr/>
          </a:p>
        </p:txBody>
      </p:sp>
      <p:pic>
        <p:nvPicPr>
          <p:cNvPr id="396" name="Shape 396" descr="text63366.png"/>
          <p:cNvPicPr preferRelativeResize="0"/>
          <p:nvPr/>
        </p:nvPicPr>
        <p:blipFill>
          <a:blip r:embed="rId4">
            <a:alphaModFix/>
          </a:blip>
          <a:stretch>
            <a:fillRect/>
          </a:stretch>
        </p:blipFill>
        <p:spPr>
          <a:xfrm>
            <a:off x="1176124" y="924550"/>
            <a:ext cx="2844053" cy="2577328"/>
          </a:xfrm>
          <a:prstGeom prst="rect">
            <a:avLst/>
          </a:prstGeom>
          <a:noFill/>
          <a:ln>
            <a:noFill/>
          </a:ln>
        </p:spPr>
      </p:pic>
      <p:sp>
        <p:nvSpPr>
          <p:cNvPr id="397" name="Shape 397"/>
          <p:cNvSpPr txBox="1"/>
          <p:nvPr/>
        </p:nvSpPr>
        <p:spPr>
          <a:xfrm>
            <a:off x="604900" y="3136675"/>
            <a:ext cx="4312200" cy="1956300"/>
          </a:xfrm>
          <a:prstGeom prst="rect">
            <a:avLst/>
          </a:prstGeom>
          <a:noFill/>
          <a:ln>
            <a:noFill/>
          </a:ln>
        </p:spPr>
        <p:txBody>
          <a:bodyPr wrap="square" lIns="91425" tIns="91425" rIns="91425" bIns="91425" anchor="ctr" anchorCtr="0">
            <a:noAutofit/>
          </a:bodyPr>
          <a:lstStyle/>
          <a:p>
            <a:pPr lvl="0" rtl="0">
              <a:lnSpc>
                <a:spcPct val="90000"/>
              </a:lnSpc>
              <a:spcBef>
                <a:spcPts val="800"/>
              </a:spcBef>
              <a:buNone/>
            </a:pPr>
            <a:r>
              <a:rPr lang="en" i="1">
                <a:solidFill>
                  <a:schemeClr val="dk1"/>
                </a:solidFill>
                <a:latin typeface="Helvetica Neue"/>
                <a:ea typeface="Helvetica Neue"/>
                <a:cs typeface="Helvetica Neue"/>
                <a:sym typeface="Helvetica Neue"/>
              </a:rPr>
              <a:t>Vogelstein et al. '13:</a:t>
            </a:r>
            <a:r>
              <a:rPr lang="en">
                <a:solidFill>
                  <a:schemeClr val="dk1"/>
                </a:solidFill>
                <a:latin typeface="Helvetica Neue"/>
                <a:ea typeface="Helvetica Neue"/>
                <a:cs typeface="Helvetica Neue"/>
                <a:sym typeface="Helvetica Neue"/>
              </a:rPr>
              <a:t> if &gt;20% of mutations in gene inactivating → tumor suppressor gene (TSG).</a:t>
            </a:r>
          </a:p>
          <a:p>
            <a:pPr lvl="0" rtl="0">
              <a:lnSpc>
                <a:spcPct val="90000"/>
              </a:lnSpc>
              <a:spcBef>
                <a:spcPts val="800"/>
              </a:spcBef>
              <a:spcAft>
                <a:spcPts val="1600"/>
              </a:spcAft>
              <a:buNone/>
            </a:pPr>
            <a:r>
              <a:rPr lang="en">
                <a:solidFill>
                  <a:schemeClr val="dk1"/>
                </a:solidFill>
                <a:latin typeface="Helvetica Neue"/>
                <a:ea typeface="Helvetica Neue"/>
                <a:cs typeface="Helvetica Neue"/>
                <a:sym typeface="Helvetica Neue"/>
              </a:rPr>
              <a:t>ALoFT further refines 20/20 rule predictions.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solidFill>
                  <a:schemeClr val="tx1">
                    <a:lumMod val="65000"/>
                    <a:lumOff val="35000"/>
                  </a:schemeClr>
                </a:solidFill>
              </a:rPr>
              <a:t>LoF</a:t>
            </a:r>
            <a:r>
              <a:rPr lang="en" sz="1300" dirty="0">
                <a:solidFill>
                  <a:schemeClr val="tx1">
                    <a:lumMod val="65000"/>
                    <a:lumOff val="35000"/>
                  </a:schemeClr>
                </a:solidFill>
              </a:rPr>
              <a:t> annotation as a complex problem + f</a:t>
            </a:r>
            <a:r>
              <a:rPr lang="en" sz="1300" b="0" i="0" u="none" strike="noStrike" cap="none" dirty="0">
                <a:solidFill>
                  <a:schemeClr val="tx1">
                    <a:lumMod val="65000"/>
                    <a:lumOff val="35000"/>
                  </a:schemeClr>
                </a:solidFill>
                <a:sym typeface="Arial"/>
              </a:rPr>
              <a:t>inding deleterious </a:t>
            </a:r>
            <a:r>
              <a:rPr lang="en" sz="1300" b="0" i="0" u="none" strike="noStrike" cap="none" dirty="0" err="1">
                <a:solidFill>
                  <a:schemeClr val="tx1">
                    <a:lumMod val="65000"/>
                    <a:lumOff val="35000"/>
                  </a:schemeClr>
                </a:solidFill>
                <a:sym typeface="Arial"/>
              </a:rPr>
              <a:t>LoFs</a:t>
            </a:r>
            <a:r>
              <a:rPr lang="en" sz="1300" b="0" i="0" u="none" strike="noStrike" cap="none" dirty="0">
                <a:solidFill>
                  <a:schemeClr val="tx1">
                    <a:lumMod val="65000"/>
                    <a:lumOff val="35000"/>
                  </a:schemeClr>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rgbClr val="FF0000"/>
                </a:solidFill>
                <a:sym typeface="Arial"/>
              </a:rPr>
              <a:t>Frustration</a:t>
            </a:r>
            <a:r>
              <a:rPr lang="en" sz="1300" b="0" i="0" u="none" strike="noStrike" cap="none" dirty="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42018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7015375" y="1021825"/>
            <a:ext cx="1835400" cy="5808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a:t>What is</a:t>
            </a:r>
            <a:r>
              <a:rPr lang="en" sz="2400" b="1" i="0" u="none" strike="noStrike" cap="none">
                <a:solidFill>
                  <a:srgbClr val="22228B"/>
                </a:solidFill>
                <a:latin typeface="Arial"/>
                <a:ea typeface="Arial"/>
                <a:cs typeface="Arial"/>
                <a:sym typeface="Arial"/>
              </a:rPr>
              <a:t> localized frustration?</a:t>
            </a:r>
          </a:p>
        </p:txBody>
      </p:sp>
      <p:pic>
        <p:nvPicPr>
          <p:cNvPr id="412" name="Shape 412"/>
          <p:cNvPicPr preferRelativeResize="0"/>
          <p:nvPr/>
        </p:nvPicPr>
        <p:blipFill rotWithShape="1">
          <a:blip r:embed="rId3">
            <a:alphaModFix/>
          </a:blip>
          <a:srcRect/>
          <a:stretch/>
        </p:blipFill>
        <p:spPr>
          <a:xfrm>
            <a:off x="142698" y="268201"/>
            <a:ext cx="6458222" cy="4804750"/>
          </a:xfrm>
          <a:prstGeom prst="rect">
            <a:avLst/>
          </a:prstGeom>
          <a:noFill/>
          <a:ln>
            <a:noFill/>
          </a:ln>
        </p:spPr>
      </p:pic>
      <p:sp>
        <p:nvSpPr>
          <p:cNvPr id="413" name="Shape 413"/>
          <p:cNvSpPr txBox="1"/>
          <p:nvPr/>
        </p:nvSpPr>
        <p:spPr>
          <a:xfrm>
            <a:off x="6862099" y="4888800"/>
            <a:ext cx="1835400" cy="254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7F7F7F"/>
                </a:solidFill>
                <a:latin typeface="Calibri"/>
                <a:ea typeface="Calibri"/>
                <a:cs typeface="Calibri"/>
                <a:sym typeface="Calibri"/>
              </a:rPr>
              <a:t>[Ferreiro et al., </a:t>
            </a:r>
            <a:r>
              <a:rPr lang="en" sz="1200" b="0" i="1" u="none" strike="noStrike" cap="none">
                <a:solidFill>
                  <a:srgbClr val="7F7F7F"/>
                </a:solidFill>
                <a:latin typeface="Calibri"/>
                <a:ea typeface="Calibri"/>
                <a:cs typeface="Calibri"/>
                <a:sym typeface="Calibri"/>
              </a:rPr>
              <a:t>PNAS </a:t>
            </a:r>
            <a:r>
              <a:rPr lang="en" sz="1200" b="0" i="0" u="none" strike="noStrike" cap="none">
                <a:solidFill>
                  <a:srgbClr val="7F7F7F"/>
                </a:solidFill>
                <a:latin typeface="Calibri"/>
                <a:ea typeface="Calibri"/>
                <a:cs typeface="Calibri"/>
                <a:sym typeface="Calibri"/>
              </a:rPr>
              <a:t>(’07)]</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title"/>
          </p:nvPr>
        </p:nvSpPr>
        <p:spPr>
          <a:xfrm>
            <a:off x="127926" y="-153025"/>
            <a:ext cx="92145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Workflow for evaluating localized frustration changes (∆F)</a:t>
            </a:r>
          </a:p>
        </p:txBody>
      </p:sp>
      <p:pic>
        <p:nvPicPr>
          <p:cNvPr id="420" name="Shape 420" descr="frustration__schematic_for_rotator.jpg"/>
          <p:cNvPicPr preferRelativeResize="0"/>
          <p:nvPr/>
        </p:nvPicPr>
        <p:blipFill>
          <a:blip r:embed="rId3">
            <a:alphaModFix/>
          </a:blip>
          <a:stretch>
            <a:fillRect/>
          </a:stretch>
        </p:blipFill>
        <p:spPr>
          <a:xfrm>
            <a:off x="149700" y="780575"/>
            <a:ext cx="8561247" cy="4214230"/>
          </a:xfrm>
          <a:prstGeom prst="rect">
            <a:avLst/>
          </a:prstGeom>
          <a:noFill/>
          <a:ln>
            <a:noFill/>
          </a:ln>
        </p:spPr>
      </p:pic>
      <p:sp>
        <p:nvSpPr>
          <p:cNvPr id="421" name="Shape 421"/>
          <p:cNvSpPr txBox="1"/>
          <p:nvPr/>
        </p:nvSpPr>
        <p:spPr>
          <a:xfrm rot="-5400000">
            <a:off x="-790511" y="4141014"/>
            <a:ext cx="1803900" cy="225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i="0" u="none" strike="noStrike" cap="none">
                <a:solidFill>
                  <a:srgbClr val="7F7F7F"/>
                </a:solidFill>
                <a:latin typeface="Calibri"/>
                <a:ea typeface="Calibri"/>
                <a:cs typeface="Calibri"/>
                <a:sym typeface="Calibri"/>
              </a:rPr>
              <a:t>[Kumar et al. </a:t>
            </a:r>
            <a:r>
              <a:rPr lang="en" sz="1200" b="1" i="1" u="none" strike="noStrike" cap="none">
                <a:solidFill>
                  <a:srgbClr val="7F7F7F"/>
                </a:solidFill>
                <a:latin typeface="Calibri"/>
                <a:ea typeface="Calibri"/>
                <a:cs typeface="Calibri"/>
                <a:sym typeface="Calibri"/>
              </a:rPr>
              <a:t>NAR</a:t>
            </a:r>
            <a:r>
              <a:rPr lang="en" sz="1200" b="1" i="0" u="none" strike="noStrike" cap="none">
                <a:solidFill>
                  <a:srgbClr val="7F7F7F"/>
                </a:solidFill>
                <a:latin typeface="Calibri"/>
                <a:ea typeface="Calibri"/>
                <a:cs typeface="Calibri"/>
                <a:sym typeface="Calibri"/>
              </a:rPr>
              <a:t> (</a:t>
            </a:r>
            <a:r>
              <a:rPr lang="en" sz="1200" b="1">
                <a:solidFill>
                  <a:srgbClr val="7F7F7F"/>
                </a:solidFill>
                <a:latin typeface="Calibri"/>
                <a:ea typeface="Calibri"/>
                <a:cs typeface="Calibri"/>
                <a:sym typeface="Calibri"/>
              </a:rPr>
              <a:t>2016)]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1420417" y="117872"/>
            <a:ext cx="639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1" i="0" u="none" strike="noStrike" cap="none">
                <a:solidFill>
                  <a:srgbClr val="22228B"/>
                </a:solidFill>
                <a:latin typeface="Helvetica Neue"/>
                <a:ea typeface="Helvetica Neue"/>
                <a:cs typeface="Helvetica Neue"/>
                <a:sym typeface="Helvetica Neue"/>
              </a:rPr>
              <a:t>Complexity of the second order frustration calculation</a:t>
            </a:r>
          </a:p>
        </p:txBody>
      </p:sp>
      <p:cxnSp>
        <p:nvCxnSpPr>
          <p:cNvPr id="428" name="Shape 428"/>
          <p:cNvCxnSpPr/>
          <p:nvPr/>
        </p:nvCxnSpPr>
        <p:spPr>
          <a:xfrm rot="10800000">
            <a:off x="1926431" y="940492"/>
            <a:ext cx="0" cy="3518400"/>
          </a:xfrm>
          <a:prstGeom prst="straightConnector1">
            <a:avLst/>
          </a:prstGeom>
          <a:noFill/>
          <a:ln w="28575" cap="flat" cmpd="sng">
            <a:solidFill>
              <a:schemeClr val="dk1"/>
            </a:solidFill>
            <a:prstDash val="solid"/>
            <a:round/>
            <a:headEnd type="none" w="med" len="med"/>
            <a:tailEnd type="triangle" w="lg" len="lg"/>
          </a:ln>
        </p:spPr>
      </p:cxnSp>
      <p:cxnSp>
        <p:nvCxnSpPr>
          <p:cNvPr id="429" name="Shape 429"/>
          <p:cNvCxnSpPr/>
          <p:nvPr/>
        </p:nvCxnSpPr>
        <p:spPr>
          <a:xfrm rot="10800000" flipH="1">
            <a:off x="1926431" y="4454091"/>
            <a:ext cx="5886300" cy="4800"/>
          </a:xfrm>
          <a:prstGeom prst="straightConnector1">
            <a:avLst/>
          </a:prstGeom>
          <a:noFill/>
          <a:ln w="31750" cap="flat" cmpd="sng">
            <a:solidFill>
              <a:schemeClr val="dk1"/>
            </a:solidFill>
            <a:prstDash val="solid"/>
            <a:round/>
            <a:headEnd type="none" w="med" len="med"/>
            <a:tailEnd type="triangle" w="lg" len="lg"/>
          </a:ln>
        </p:spPr>
      </p:cxnSp>
      <p:sp>
        <p:nvSpPr>
          <p:cNvPr id="430" name="Shape 430"/>
          <p:cNvSpPr txBox="1"/>
          <p:nvPr/>
        </p:nvSpPr>
        <p:spPr>
          <a:xfrm rot="5400000">
            <a:off x="702442" y="2152651"/>
            <a:ext cx="1794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Time</a:t>
            </a:r>
          </a:p>
        </p:txBody>
      </p:sp>
      <p:sp>
        <p:nvSpPr>
          <p:cNvPr id="431" name="Shape 431"/>
          <p:cNvSpPr txBox="1"/>
          <p:nvPr/>
        </p:nvSpPr>
        <p:spPr>
          <a:xfrm>
            <a:off x="3255169" y="4520803"/>
            <a:ext cx="3006300" cy="3465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800" b="0" i="0" u="none" strike="noStrike" cap="none">
                <a:solidFill>
                  <a:schemeClr val="dk1"/>
                </a:solidFill>
                <a:latin typeface="Courier"/>
                <a:ea typeface="Courier"/>
                <a:cs typeface="Courier"/>
                <a:sym typeface="Courier"/>
              </a:rPr>
              <a:t>Accuracy</a:t>
            </a:r>
          </a:p>
        </p:txBody>
      </p:sp>
      <p:sp>
        <p:nvSpPr>
          <p:cNvPr id="432" name="Shape 432"/>
          <p:cNvSpPr txBox="1"/>
          <p:nvPr/>
        </p:nvSpPr>
        <p:spPr>
          <a:xfrm>
            <a:off x="3498750" y="1751513"/>
            <a:ext cx="2146500" cy="2901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Second order frustration calculation (</a:t>
            </a:r>
            <a:r>
              <a:rPr lang="en" sz="800" b="1" i="0" u="none" strike="noStrike" cap="none">
                <a:solidFill>
                  <a:schemeClr val="dk1"/>
                </a:solidFill>
                <a:latin typeface="Calibri"/>
                <a:ea typeface="Calibri"/>
                <a:cs typeface="Calibri"/>
                <a:sym typeface="Calibri"/>
              </a:rPr>
              <a:t>∆F)</a:t>
            </a:r>
          </a:p>
        </p:txBody>
      </p:sp>
      <p:sp>
        <p:nvSpPr>
          <p:cNvPr id="433" name="Shape 433"/>
          <p:cNvSpPr txBox="1"/>
          <p:nvPr/>
        </p:nvSpPr>
        <p:spPr>
          <a:xfrm>
            <a:off x="5870975" y="1046613"/>
            <a:ext cx="23481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MD-assisted free energy calculation (</a:t>
            </a:r>
            <a:r>
              <a:rPr lang="en" sz="800" b="1" i="0" u="none" strike="noStrike" cap="none">
                <a:solidFill>
                  <a:schemeClr val="dk1"/>
                </a:solidFill>
                <a:latin typeface="Calibri"/>
                <a:ea typeface="Calibri"/>
                <a:cs typeface="Calibri"/>
                <a:sym typeface="Calibri"/>
              </a:rPr>
              <a:t>∆G)</a:t>
            </a:r>
          </a:p>
        </p:txBody>
      </p:sp>
      <p:sp>
        <p:nvSpPr>
          <p:cNvPr id="434" name="Shape 434"/>
          <p:cNvSpPr txBox="1"/>
          <p:nvPr/>
        </p:nvSpPr>
        <p:spPr>
          <a:xfrm>
            <a:off x="2039551" y="2389575"/>
            <a:ext cx="2025900" cy="1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800" b="1" i="0" u="none" strike="noStrike" cap="none">
                <a:solidFill>
                  <a:schemeClr val="dk1"/>
                </a:solidFill>
                <a:latin typeface="Times New Roman"/>
                <a:ea typeface="Times New Roman"/>
                <a:cs typeface="Times New Roman"/>
                <a:sym typeface="Times New Roman"/>
              </a:rPr>
              <a:t>First order frustration calculation (F)</a:t>
            </a:r>
          </a:p>
        </p:txBody>
      </p:sp>
      <p:pic>
        <p:nvPicPr>
          <p:cNvPr id="435" name="Shape 435" descr="frustration__1st_order_calculation_icon_simplified_circ.pdf"/>
          <p:cNvPicPr preferRelativeResize="0"/>
          <p:nvPr/>
        </p:nvPicPr>
        <p:blipFill rotWithShape="1">
          <a:blip r:embed="rId3">
            <a:alphaModFix/>
          </a:blip>
          <a:srcRect/>
          <a:stretch/>
        </p:blipFill>
        <p:spPr>
          <a:xfrm>
            <a:off x="2114550" y="2581276"/>
            <a:ext cx="1500711" cy="1880566"/>
          </a:xfrm>
          <a:prstGeom prst="rect">
            <a:avLst/>
          </a:prstGeom>
          <a:noFill/>
          <a:ln>
            <a:noFill/>
          </a:ln>
        </p:spPr>
      </p:pic>
      <p:pic>
        <p:nvPicPr>
          <p:cNvPr id="436" name="Shape 436" descr="frustration__2nd_order_calculation_icon_simplified_circ.pdf"/>
          <p:cNvPicPr preferRelativeResize="0"/>
          <p:nvPr/>
        </p:nvPicPr>
        <p:blipFill rotWithShape="1">
          <a:blip r:embed="rId4">
            <a:alphaModFix/>
          </a:blip>
          <a:srcRect/>
          <a:stretch/>
        </p:blipFill>
        <p:spPr>
          <a:xfrm>
            <a:off x="3876676" y="2032398"/>
            <a:ext cx="1656454" cy="2436042"/>
          </a:xfrm>
          <a:prstGeom prst="rect">
            <a:avLst/>
          </a:prstGeom>
          <a:noFill/>
          <a:ln>
            <a:noFill/>
          </a:ln>
        </p:spPr>
      </p:pic>
      <p:pic>
        <p:nvPicPr>
          <p:cNvPr id="437" name="Shape 437" descr="ensemble.pdf"/>
          <p:cNvPicPr preferRelativeResize="0"/>
          <p:nvPr/>
        </p:nvPicPr>
        <p:blipFill rotWithShape="1">
          <a:blip r:embed="rId5">
            <a:alphaModFix/>
          </a:blip>
          <a:srcRect l="3468" t="4416" r="2784" b="5808"/>
          <a:stretch/>
        </p:blipFill>
        <p:spPr>
          <a:xfrm>
            <a:off x="5911454" y="1541860"/>
            <a:ext cx="1659872" cy="709423"/>
          </a:xfrm>
          <a:prstGeom prst="rect">
            <a:avLst/>
          </a:prstGeom>
          <a:noFill/>
          <a:ln>
            <a:noFill/>
          </a:ln>
        </p:spPr>
      </p:pic>
      <p:sp>
        <p:nvSpPr>
          <p:cNvPr id="438" name="Shape 438"/>
          <p:cNvSpPr txBox="1"/>
          <p:nvPr/>
        </p:nvSpPr>
        <p:spPr>
          <a:xfrm>
            <a:off x="5929325" y="1302595"/>
            <a:ext cx="1649100" cy="3151500"/>
          </a:xfrm>
          <a:prstGeom prst="rect">
            <a:avLst/>
          </a:prstGeom>
          <a:noFill/>
          <a:ln w="25400" cap="flat" cmpd="sng">
            <a:solidFill>
              <a:schemeClr val="dk1"/>
            </a:solidFill>
            <a:prstDash val="solid"/>
            <a:miter lim="800000"/>
            <a:headEnd type="none" w="med" len="med"/>
            <a:tailEnd type="none" w="med" len="med"/>
          </a:ln>
        </p:spPr>
        <p:txBody>
          <a:bodyPr wrap="square" lIns="68575" tIns="34275" rIns="68575" bIns="34275" anchor="t" anchorCtr="0">
            <a:noAutofit/>
          </a:bodyPr>
          <a:lstStyle/>
          <a:p>
            <a:pPr marL="0" marR="0" lvl="0" indent="0" algn="l" rtl="0">
              <a:spcBef>
                <a:spcPts val="0"/>
              </a:spcBef>
              <a:buNone/>
            </a:pP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Shape 81" descr="C:\Users\JM\Desktop\adult-male-body-no-descriptors-hi.png"/>
          <p:cNvPicPr preferRelativeResize="0"/>
          <p:nvPr/>
        </p:nvPicPr>
        <p:blipFill rotWithShape="1">
          <a:blip r:embed="rId3">
            <a:alphaModFix/>
          </a:blip>
          <a:srcRect b="17566"/>
          <a:stretch/>
        </p:blipFill>
        <p:spPr>
          <a:xfrm>
            <a:off x="1371600" y="1657350"/>
            <a:ext cx="2992874" cy="3474065"/>
          </a:xfrm>
          <a:prstGeom prst="rect">
            <a:avLst/>
          </a:prstGeom>
          <a:noFill/>
          <a:ln>
            <a:noFill/>
          </a:ln>
        </p:spPr>
      </p:pic>
      <p:grpSp>
        <p:nvGrpSpPr>
          <p:cNvPr id="82" name="Shape 82"/>
          <p:cNvGrpSpPr/>
          <p:nvPr/>
        </p:nvGrpSpPr>
        <p:grpSpPr>
          <a:xfrm>
            <a:off x="3829050" y="2009775"/>
            <a:ext cx="1599267" cy="2825658"/>
            <a:chOff x="6096000" y="2895600"/>
            <a:chExt cx="2132355" cy="3767544"/>
          </a:xfrm>
        </p:grpSpPr>
        <p:pic>
          <p:nvPicPr>
            <p:cNvPr id="83" name="Shape 83" descr="C:\Users\JM\Desktop\karyograms670.jpg"/>
            <p:cNvPicPr preferRelativeResize="0"/>
            <p:nvPr/>
          </p:nvPicPr>
          <p:blipFill rotWithShape="1">
            <a:blip r:embed="rId4">
              <a:alphaModFix/>
            </a:blip>
            <a:srcRect l="2388" t="17071" r="51043" b="2438"/>
            <a:stretch/>
          </p:blipFill>
          <p:spPr>
            <a:xfrm>
              <a:off x="6096000" y="2895600"/>
              <a:ext cx="2129309" cy="1861024"/>
            </a:xfrm>
            <a:prstGeom prst="rect">
              <a:avLst/>
            </a:prstGeom>
            <a:noFill/>
            <a:ln>
              <a:noFill/>
            </a:ln>
          </p:spPr>
        </p:pic>
        <p:pic>
          <p:nvPicPr>
            <p:cNvPr id="84" name="Shape 84" descr="C:\Users\JM\Desktop\karyograms670.jpg"/>
            <p:cNvPicPr preferRelativeResize="0"/>
            <p:nvPr/>
          </p:nvPicPr>
          <p:blipFill rotWithShape="1">
            <a:blip r:embed="rId4">
              <a:alphaModFix/>
            </a:blip>
            <a:srcRect l="50893" t="10064" r="1346" b="4567"/>
            <a:stretch/>
          </p:blipFill>
          <p:spPr>
            <a:xfrm>
              <a:off x="6096000" y="4800600"/>
              <a:ext cx="2132355" cy="1862544"/>
            </a:xfrm>
            <a:prstGeom prst="rect">
              <a:avLst/>
            </a:prstGeom>
            <a:noFill/>
            <a:ln>
              <a:noFill/>
            </a:ln>
          </p:spPr>
        </p:pic>
      </p:grpSp>
      <p:sp>
        <p:nvSpPr>
          <p:cNvPr id="85" name="Shape 85"/>
          <p:cNvSpPr txBox="1"/>
          <p:nvPr/>
        </p:nvSpPr>
        <p:spPr>
          <a:xfrm>
            <a:off x="1485900" y="205978"/>
            <a:ext cx="6172200" cy="765600"/>
          </a:xfrm>
          <a:prstGeom prst="rect">
            <a:avLst/>
          </a:prstGeom>
          <a:noFill/>
          <a:ln>
            <a:noFill/>
          </a:ln>
        </p:spPr>
        <p:txBody>
          <a:bodyPr wrap="square" lIns="68575" tIns="34275" rIns="68575" bIns="34275" anchor="ctr" anchorCtr="0">
            <a:noAutofit/>
          </a:bodyPr>
          <a:lstStyle/>
          <a:p>
            <a:pPr marL="0" marR="0" lvl="0" indent="0" algn="ctr" rtl="0">
              <a:lnSpc>
                <a:spcPct val="80000"/>
              </a:lnSpc>
              <a:spcBef>
                <a:spcPts val="0"/>
              </a:spcBef>
              <a:buClr>
                <a:srgbClr val="011893"/>
              </a:buClr>
              <a:buSzPct val="25000"/>
              <a:buFont typeface="Arial"/>
              <a:buNone/>
            </a:pPr>
            <a:r>
              <a:rPr lang="en" sz="2700" b="1" i="0" u="none" strike="noStrike" cap="none">
                <a:solidFill>
                  <a:srgbClr val="011893"/>
                </a:solidFill>
                <a:latin typeface="Arial"/>
                <a:ea typeface="Arial"/>
                <a:cs typeface="Arial"/>
                <a:sym typeface="Arial"/>
              </a:rPr>
              <a:t>Personal Genomics </a:t>
            </a:r>
            <a:br>
              <a:rPr lang="en" sz="2700" b="1" i="0" u="none" strike="noStrike" cap="none">
                <a:solidFill>
                  <a:srgbClr val="011893"/>
                </a:solidFill>
                <a:latin typeface="Arial"/>
                <a:ea typeface="Arial"/>
                <a:cs typeface="Arial"/>
                <a:sym typeface="Arial"/>
              </a:rPr>
            </a:br>
            <a:r>
              <a:rPr lang="en" sz="2700" b="1" i="0" u="none" strike="noStrike" cap="none">
                <a:solidFill>
                  <a:srgbClr val="011893"/>
                </a:solidFill>
                <a:latin typeface="Arial"/>
                <a:ea typeface="Arial"/>
                <a:cs typeface="Arial"/>
                <a:sym typeface="Arial"/>
              </a:rPr>
              <a:t>as a Gateway into Biology</a:t>
            </a:r>
          </a:p>
        </p:txBody>
      </p:sp>
      <p:sp>
        <p:nvSpPr>
          <p:cNvPr id="86" name="Shape 86"/>
          <p:cNvSpPr txBox="1"/>
          <p:nvPr/>
        </p:nvSpPr>
        <p:spPr>
          <a:xfrm>
            <a:off x="919050" y="1151350"/>
            <a:ext cx="7305900" cy="6234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0" i="0" u="none" strike="noStrike" cap="none">
                <a:solidFill>
                  <a:srgbClr val="000000"/>
                </a:solidFill>
                <a:latin typeface="Arial"/>
                <a:ea typeface="Arial"/>
                <a:cs typeface="Arial"/>
                <a:sym typeface="Arial"/>
              </a:rPr>
              <a:t>Personal genomes </a:t>
            </a:r>
            <a:r>
              <a:rPr lang="en" sz="1200">
                <a:solidFill>
                  <a:schemeClr val="dk1"/>
                </a:solidFill>
              </a:rPr>
              <a:t>will </a:t>
            </a:r>
            <a:r>
              <a:rPr lang="en" sz="1200" b="0" i="0" u="none" strike="noStrike" cap="none">
                <a:solidFill>
                  <a:srgbClr val="000000"/>
                </a:solidFill>
                <a:latin typeface="Arial"/>
                <a:ea typeface="Arial"/>
                <a:cs typeface="Arial"/>
                <a:sym typeface="Arial"/>
              </a:rPr>
              <a:t>soon become a commonplace part of medical research &amp; eventually treatment (esp. for cancer). They will provide a primary connection for biological science to the general public.</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1643063" y="305991"/>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400" b="1" i="0" u="none" strike="noStrike" cap="none">
                <a:solidFill>
                  <a:srgbClr val="22228B"/>
                </a:solidFill>
                <a:latin typeface="Helvetica Neue"/>
                <a:ea typeface="Helvetica Neue"/>
                <a:cs typeface="Helvetica Neue"/>
                <a:sym typeface="Helvetica Neue"/>
              </a:rPr>
              <a:t>Comparing ∆F values across different SNV categories: disease v normal</a:t>
            </a:r>
          </a:p>
        </p:txBody>
      </p:sp>
      <p:sp>
        <p:nvSpPr>
          <p:cNvPr id="445" name="Shape 445"/>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446" name="Shape 446"/>
          <p:cNvSpPr/>
          <p:nvPr/>
        </p:nvSpPr>
        <p:spPr>
          <a:xfrm>
            <a:off x="1953817" y="1564482"/>
            <a:ext cx="234600" cy="2085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7" name="Shape 447"/>
          <p:cNvSpPr/>
          <p:nvPr/>
        </p:nvSpPr>
        <p:spPr>
          <a:xfrm>
            <a:off x="1976438" y="1794272"/>
            <a:ext cx="192900" cy="338100"/>
          </a:xfrm>
          <a:prstGeom prst="upArrow">
            <a:avLst>
              <a:gd name="adj1" fmla="val 50000"/>
              <a:gd name="adj2" fmla="val 50036"/>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8" name="Shape 448"/>
          <p:cNvSpPr/>
          <p:nvPr/>
        </p:nvSpPr>
        <p:spPr>
          <a:xfrm>
            <a:off x="1953816" y="2815828"/>
            <a:ext cx="233400" cy="2085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49" name="Shape 449"/>
          <p:cNvSpPr/>
          <p:nvPr/>
        </p:nvSpPr>
        <p:spPr>
          <a:xfrm rot="10800000">
            <a:off x="1974038" y="2456297"/>
            <a:ext cx="192900" cy="338100"/>
          </a:xfrm>
          <a:prstGeom prst="upArrow">
            <a:avLst>
              <a:gd name="adj1" fmla="val 50000"/>
              <a:gd name="adj2" fmla="val 50036"/>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50" name="Shape 450"/>
          <p:cNvSpPr txBox="1"/>
          <p:nvPr/>
        </p:nvSpPr>
        <p:spPr>
          <a:xfrm>
            <a:off x="2070497" y="1728788"/>
            <a:ext cx="571500" cy="138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Loss of frustration</a:t>
            </a:r>
          </a:p>
        </p:txBody>
      </p:sp>
      <p:sp>
        <p:nvSpPr>
          <p:cNvPr id="451" name="Shape 451"/>
          <p:cNvSpPr txBox="1"/>
          <p:nvPr/>
        </p:nvSpPr>
        <p:spPr>
          <a:xfrm>
            <a:off x="2070497" y="2719388"/>
            <a:ext cx="571500" cy="1392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500" b="0" i="0" u="none" strike="noStrike" cap="none">
                <a:solidFill>
                  <a:schemeClr val="dk1"/>
                </a:solidFill>
                <a:latin typeface="Times New Roman"/>
                <a:ea typeface="Times New Roman"/>
                <a:cs typeface="Times New Roman"/>
                <a:sym typeface="Times New Roman"/>
              </a:rPr>
              <a:t>Gain of frustration</a:t>
            </a:r>
          </a:p>
        </p:txBody>
      </p:sp>
      <p:sp>
        <p:nvSpPr>
          <p:cNvPr id="452" name="Shape 452"/>
          <p:cNvSpPr txBox="1"/>
          <p:nvPr/>
        </p:nvSpPr>
        <p:spPr>
          <a:xfrm>
            <a:off x="32598" y="4857400"/>
            <a:ext cx="19704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pic>
        <p:nvPicPr>
          <p:cNvPr id="453" name="Shape 453" descr="compare.deltaMinFrustration.core.png"/>
          <p:cNvPicPr preferRelativeResize="0"/>
          <p:nvPr/>
        </p:nvPicPr>
        <p:blipFill rotWithShape="1">
          <a:blip r:embed="rId3">
            <a:alphaModFix/>
          </a:blip>
          <a:srcRect l="9000" t="17432" r="7819" b="13721"/>
          <a:stretch/>
        </p:blipFill>
        <p:spPr>
          <a:xfrm>
            <a:off x="2641997" y="1564482"/>
            <a:ext cx="1970404" cy="1855985"/>
          </a:xfrm>
          <a:prstGeom prst="rect">
            <a:avLst/>
          </a:prstGeom>
          <a:noFill/>
          <a:ln>
            <a:noFill/>
          </a:ln>
        </p:spPr>
      </p:pic>
      <p:pic>
        <p:nvPicPr>
          <p:cNvPr id="454" name="Shape 454" descr="compare.deltaMinFrustration.surface.png"/>
          <p:cNvPicPr preferRelativeResize="0"/>
          <p:nvPr/>
        </p:nvPicPr>
        <p:blipFill rotWithShape="1">
          <a:blip r:embed="rId4">
            <a:alphaModFix/>
          </a:blip>
          <a:srcRect l="9197" t="17430" r="8021" b="14160"/>
          <a:stretch/>
        </p:blipFill>
        <p:spPr>
          <a:xfrm>
            <a:off x="5170885" y="1550194"/>
            <a:ext cx="2056076" cy="1889230"/>
          </a:xfrm>
          <a:prstGeom prst="rect">
            <a:avLst/>
          </a:prstGeom>
          <a:noFill/>
          <a:ln>
            <a:noFill/>
          </a:ln>
        </p:spPr>
      </p:pic>
      <p:sp>
        <p:nvSpPr>
          <p:cNvPr id="455" name="Shape 455"/>
          <p:cNvSpPr txBox="1"/>
          <p:nvPr/>
        </p:nvSpPr>
        <p:spPr>
          <a:xfrm>
            <a:off x="3039666" y="3444479"/>
            <a:ext cx="14001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Core residues</a:t>
            </a:r>
          </a:p>
        </p:txBody>
      </p:sp>
      <p:sp>
        <p:nvSpPr>
          <p:cNvPr id="456" name="Shape 456"/>
          <p:cNvSpPr txBox="1"/>
          <p:nvPr/>
        </p:nvSpPr>
        <p:spPr>
          <a:xfrm>
            <a:off x="5575698" y="3444479"/>
            <a:ext cx="1836000" cy="2310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b="1" i="0" u="none" strike="noStrike" cap="none">
                <a:solidFill>
                  <a:schemeClr val="dk1"/>
                </a:solidFill>
                <a:latin typeface="Arial"/>
                <a:ea typeface="Arial"/>
                <a:cs typeface="Arial"/>
                <a:sym typeface="Arial"/>
              </a:rPr>
              <a:t>Surface residues</a:t>
            </a:r>
          </a:p>
        </p:txBody>
      </p:sp>
      <p:cxnSp>
        <p:nvCxnSpPr>
          <p:cNvPr id="457" name="Shape 457"/>
          <p:cNvCxnSpPr/>
          <p:nvPr/>
        </p:nvCxnSpPr>
        <p:spPr>
          <a:xfrm>
            <a:off x="3094435" y="2182416"/>
            <a:ext cx="618000" cy="0"/>
          </a:xfrm>
          <a:prstGeom prst="straightConnector1">
            <a:avLst/>
          </a:prstGeom>
          <a:noFill/>
          <a:ln w="9525" cap="flat" cmpd="sng">
            <a:solidFill>
              <a:schemeClr val="dk1"/>
            </a:solidFill>
            <a:prstDash val="dot"/>
            <a:round/>
            <a:headEnd type="none" w="med" len="med"/>
            <a:tailEnd type="none" w="med" len="med"/>
          </a:ln>
        </p:spPr>
      </p:cxnSp>
      <p:cxnSp>
        <p:nvCxnSpPr>
          <p:cNvPr id="458" name="Shape 458"/>
          <p:cNvCxnSpPr/>
          <p:nvPr/>
        </p:nvCxnSpPr>
        <p:spPr>
          <a:xfrm>
            <a:off x="3712370" y="2208610"/>
            <a:ext cx="640500" cy="146400"/>
          </a:xfrm>
          <a:prstGeom prst="straightConnector1">
            <a:avLst/>
          </a:prstGeom>
          <a:noFill/>
          <a:ln w="12700" cap="flat" cmpd="sng">
            <a:solidFill>
              <a:srgbClr val="3366FF"/>
            </a:solidFill>
            <a:prstDash val="dash"/>
            <a:round/>
            <a:headEnd type="none" w="med" len="med"/>
            <a:tailEnd type="stealth" w="lg" len="lg"/>
          </a:ln>
        </p:spPr>
      </p:cxnSp>
      <p:cxnSp>
        <p:nvCxnSpPr>
          <p:cNvPr id="459" name="Shape 459"/>
          <p:cNvCxnSpPr/>
          <p:nvPr/>
        </p:nvCxnSpPr>
        <p:spPr>
          <a:xfrm>
            <a:off x="5632847" y="2283619"/>
            <a:ext cx="681000" cy="0"/>
          </a:xfrm>
          <a:prstGeom prst="straightConnector1">
            <a:avLst/>
          </a:prstGeom>
          <a:noFill/>
          <a:ln w="9525" cap="flat" cmpd="sng">
            <a:solidFill>
              <a:srgbClr val="FF0000"/>
            </a:solidFill>
            <a:prstDash val="dot"/>
            <a:round/>
            <a:headEnd type="none" w="med" len="med"/>
            <a:tailEnd type="none" w="med" len="med"/>
          </a:ln>
        </p:spPr>
      </p:cxnSp>
      <p:cxnSp>
        <p:nvCxnSpPr>
          <p:cNvPr id="460" name="Shape 460"/>
          <p:cNvCxnSpPr/>
          <p:nvPr/>
        </p:nvCxnSpPr>
        <p:spPr>
          <a:xfrm>
            <a:off x="6313885" y="2283619"/>
            <a:ext cx="641700" cy="71400"/>
          </a:xfrm>
          <a:prstGeom prst="straightConnector1">
            <a:avLst/>
          </a:prstGeom>
          <a:noFill/>
          <a:ln w="12700" cap="flat" cmpd="sng">
            <a:solidFill>
              <a:srgbClr val="0000FF"/>
            </a:solidFill>
            <a:prstDash val="dash"/>
            <a:round/>
            <a:headEnd type="none" w="med" len="med"/>
            <a:tailEnd type="stealth" w="lg" len="lg"/>
          </a:ln>
        </p:spPr>
      </p:cxnSp>
      <p:sp>
        <p:nvSpPr>
          <p:cNvPr id="461" name="Shape 461"/>
          <p:cNvSpPr txBox="1"/>
          <p:nvPr/>
        </p:nvSpPr>
        <p:spPr>
          <a:xfrm>
            <a:off x="2057400" y="3727847"/>
            <a:ext cx="5719800" cy="1176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800" i="0" u="none" strike="noStrike" cap="none">
                <a:solidFill>
                  <a:schemeClr val="dk1"/>
                </a:solidFill>
                <a:latin typeface="Helvetica Neue"/>
                <a:ea typeface="Helvetica Neue"/>
                <a:cs typeface="Helvetica Neue"/>
                <a:sym typeface="Helvetica Neue"/>
              </a:rPr>
              <a:t>Normal mutations (1000G) tend to unfavorably frustrate (less frustrated) surface more than core, </a:t>
            </a:r>
            <a:br>
              <a:rPr lang="en" sz="1800" i="0" u="none" strike="noStrike" cap="none">
                <a:solidFill>
                  <a:schemeClr val="dk1"/>
                </a:solidFill>
                <a:latin typeface="Helvetica Neue"/>
                <a:ea typeface="Helvetica Neue"/>
                <a:cs typeface="Helvetica Neue"/>
                <a:sym typeface="Helvetica Neue"/>
              </a:rPr>
            </a:br>
            <a:r>
              <a:rPr lang="en" sz="1800" i="0" u="none" strike="noStrike" cap="none">
                <a:solidFill>
                  <a:schemeClr val="dk1"/>
                </a:solidFill>
                <a:latin typeface="Helvetica Neue"/>
                <a:ea typeface="Helvetica Neue"/>
                <a:cs typeface="Helvetica Neue"/>
                <a:sym typeface="Helvetica Neue"/>
              </a:rPr>
              <a:t>but for disease mutations (HGMD) </a:t>
            </a:r>
            <a:br>
              <a:rPr lang="en" sz="1800" i="0" u="none" strike="noStrike" cap="none">
                <a:solidFill>
                  <a:schemeClr val="dk1"/>
                </a:solidFill>
                <a:latin typeface="Helvetica Neue"/>
                <a:ea typeface="Helvetica Neue"/>
                <a:cs typeface="Helvetica Neue"/>
                <a:sym typeface="Helvetica Neue"/>
              </a:rPr>
            </a:br>
            <a:r>
              <a:rPr lang="en" sz="1800" i="0" u="none" strike="noStrike" cap="none">
                <a:solidFill>
                  <a:schemeClr val="dk1"/>
                </a:solidFill>
                <a:latin typeface="Helvetica Neue"/>
                <a:ea typeface="Helvetica Neue"/>
                <a:cs typeface="Helvetica Neue"/>
                <a:sym typeface="Helvetica Neue"/>
              </a:rPr>
              <a:t>no trend &amp; greater changes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Shape 467"/>
          <p:cNvSpPr txBox="1">
            <a:spLocks noGrp="1"/>
          </p:cNvSpPr>
          <p:nvPr>
            <p:ph type="title"/>
          </p:nvPr>
        </p:nvSpPr>
        <p:spPr>
          <a:xfrm>
            <a:off x="1643063" y="247650"/>
            <a:ext cx="58293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2700" b="1" i="0" u="none" strike="noStrike" cap="none">
                <a:solidFill>
                  <a:srgbClr val="22228B"/>
                </a:solidFill>
                <a:latin typeface="Helvetica Neue"/>
                <a:ea typeface="Helvetica Neue"/>
                <a:cs typeface="Helvetica Neue"/>
                <a:sym typeface="Helvetica Neue"/>
              </a:rPr>
              <a:t>Comparison between ∆F distributions: TSGs v. oncogenes</a:t>
            </a:r>
          </a:p>
        </p:txBody>
      </p:sp>
      <p:sp>
        <p:nvSpPr>
          <p:cNvPr id="468" name="Shape 468"/>
          <p:cNvSpPr/>
          <p:nvPr/>
        </p:nvSpPr>
        <p:spPr>
          <a:xfrm>
            <a:off x="6130529" y="1439467"/>
            <a:ext cx="1777500" cy="2499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pic>
        <p:nvPicPr>
          <p:cNvPr id="469" name="Shape 469"/>
          <p:cNvPicPr preferRelativeResize="0"/>
          <p:nvPr/>
        </p:nvPicPr>
        <p:blipFill rotWithShape="1">
          <a:blip r:embed="rId3">
            <a:alphaModFix/>
          </a:blip>
          <a:srcRect l="10522" t="15595" b="23742"/>
          <a:stretch/>
        </p:blipFill>
        <p:spPr>
          <a:xfrm>
            <a:off x="2196704" y="1206103"/>
            <a:ext cx="4708564" cy="3275402"/>
          </a:xfrm>
          <a:prstGeom prst="rect">
            <a:avLst/>
          </a:prstGeom>
          <a:noFill/>
          <a:ln>
            <a:noFill/>
          </a:ln>
        </p:spPr>
      </p:pic>
      <p:sp>
        <p:nvSpPr>
          <p:cNvPr id="470" name="Shape 470"/>
          <p:cNvSpPr/>
          <p:nvPr/>
        </p:nvSpPr>
        <p:spPr>
          <a:xfrm>
            <a:off x="1991917" y="1583531"/>
            <a:ext cx="120300" cy="114300"/>
          </a:xfrm>
          <a:prstGeom prst="smileyFace">
            <a:avLst>
              <a:gd name="adj" fmla="val 4653"/>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1" name="Shape 471"/>
          <p:cNvSpPr/>
          <p:nvPr/>
        </p:nvSpPr>
        <p:spPr>
          <a:xfrm>
            <a:off x="1993107" y="1726407"/>
            <a:ext cx="98700" cy="184500"/>
          </a:xfrm>
          <a:prstGeom prst="upArrow">
            <a:avLst>
              <a:gd name="adj1" fmla="val 50000"/>
              <a:gd name="adj2" fmla="val 50007"/>
            </a:avLst>
          </a:prstGeom>
          <a:solidFill>
            <a:srgbClr val="92D05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2" name="Shape 472"/>
          <p:cNvSpPr/>
          <p:nvPr/>
        </p:nvSpPr>
        <p:spPr>
          <a:xfrm>
            <a:off x="2001442" y="2432447"/>
            <a:ext cx="120300" cy="114300"/>
          </a:xfrm>
          <a:prstGeom prst="smileyFace">
            <a:avLst>
              <a:gd name="adj" fmla="val -4653"/>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3" name="Shape 473"/>
          <p:cNvSpPr/>
          <p:nvPr/>
        </p:nvSpPr>
        <p:spPr>
          <a:xfrm rot="10800000">
            <a:off x="2001563" y="2216992"/>
            <a:ext cx="98700" cy="184500"/>
          </a:xfrm>
          <a:prstGeom prst="upArrow">
            <a:avLst>
              <a:gd name="adj1" fmla="val 50000"/>
              <a:gd name="adj2" fmla="val 50007"/>
            </a:avLst>
          </a:prstGeom>
          <a:solidFill>
            <a:srgbClr val="FF0000"/>
          </a:solidFill>
          <a:ln w="12700" cap="flat" cmpd="sng">
            <a:solidFill>
              <a:schemeClr val="dk1"/>
            </a:solidFill>
            <a:prstDash val="solid"/>
            <a:round/>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900" b="1" i="0" u="none" strike="noStrike" cap="none">
              <a:solidFill>
                <a:schemeClr val="dk1"/>
              </a:solidFill>
              <a:latin typeface="Arial"/>
              <a:ea typeface="Arial"/>
              <a:cs typeface="Arial"/>
              <a:sym typeface="Arial"/>
            </a:endParaRPr>
          </a:p>
        </p:txBody>
      </p:sp>
      <p:sp>
        <p:nvSpPr>
          <p:cNvPr id="474" name="Shape 474"/>
          <p:cNvSpPr txBox="1"/>
          <p:nvPr/>
        </p:nvSpPr>
        <p:spPr>
          <a:xfrm>
            <a:off x="494677" y="4582700"/>
            <a:ext cx="8307000" cy="438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i="0" u="none" strike="noStrike" cap="none">
                <a:solidFill>
                  <a:schemeClr val="dk1"/>
                </a:solidFill>
                <a:latin typeface="Helvetica Neue"/>
                <a:ea typeface="Helvetica Neue"/>
                <a:cs typeface="Helvetica Neue"/>
                <a:sym typeface="Helvetica Neue"/>
              </a:rPr>
              <a:t>SNVs in TSGs change frustration more in core than the surface, whereas those associated with oncogenes manifest the opposite pattern. This is consistent with differences in LOF v GOF mechanisms.</a:t>
            </a:r>
          </a:p>
        </p:txBody>
      </p:sp>
      <p:sp>
        <p:nvSpPr>
          <p:cNvPr id="475" name="Shape 475"/>
          <p:cNvSpPr txBox="1"/>
          <p:nvPr/>
        </p:nvSpPr>
        <p:spPr>
          <a:xfrm rot="-5400000">
            <a:off x="-851425" y="4034650"/>
            <a:ext cx="1977000" cy="253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200" b="1">
                <a:solidFill>
                  <a:srgbClr val="7F7F7F"/>
                </a:solidFill>
                <a:latin typeface="Calibri"/>
                <a:ea typeface="Calibri"/>
                <a:cs typeface="Calibri"/>
                <a:sym typeface="Calibri"/>
              </a:rPr>
              <a:t>[Kumar et al, </a:t>
            </a:r>
            <a:r>
              <a:rPr lang="en" sz="1200" b="1" i="1">
                <a:solidFill>
                  <a:srgbClr val="7F7F7F"/>
                </a:solidFill>
                <a:latin typeface="Calibri"/>
                <a:ea typeface="Calibri"/>
                <a:cs typeface="Calibri"/>
                <a:sym typeface="Calibri"/>
              </a:rPr>
              <a:t>NAR</a:t>
            </a:r>
            <a:r>
              <a:rPr lang="en" sz="1200" b="1">
                <a:solidFill>
                  <a:srgbClr val="7F7F7F"/>
                </a:solidFill>
                <a:latin typeface="Calibri"/>
                <a:ea typeface="Calibri"/>
                <a:cs typeface="Calibri"/>
                <a:sym typeface="Calibri"/>
              </a:rPr>
              <a:t> (2016)]</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solidFill>
                  <a:schemeClr val="tx1">
                    <a:lumMod val="65000"/>
                    <a:lumOff val="35000"/>
                  </a:schemeClr>
                </a:solidFill>
              </a:rPr>
              <a:t>LoF</a:t>
            </a:r>
            <a:r>
              <a:rPr lang="en" sz="1300" dirty="0">
                <a:solidFill>
                  <a:schemeClr val="tx1">
                    <a:lumMod val="65000"/>
                    <a:lumOff val="35000"/>
                  </a:schemeClr>
                </a:solidFill>
              </a:rPr>
              <a:t> annotation as a complex problem + f</a:t>
            </a:r>
            <a:r>
              <a:rPr lang="en" sz="1300" b="0" i="0" u="none" strike="noStrike" cap="none" dirty="0">
                <a:solidFill>
                  <a:schemeClr val="tx1">
                    <a:lumMod val="65000"/>
                    <a:lumOff val="35000"/>
                  </a:schemeClr>
                </a:solidFill>
                <a:sym typeface="Arial"/>
              </a:rPr>
              <a:t>inding deleterious </a:t>
            </a:r>
            <a:r>
              <a:rPr lang="en" sz="1300" b="0" i="0" u="none" strike="noStrike" cap="none" dirty="0" err="1">
                <a:solidFill>
                  <a:schemeClr val="tx1">
                    <a:lumMod val="65000"/>
                    <a:lumOff val="35000"/>
                  </a:schemeClr>
                </a:solidFill>
                <a:sym typeface="Arial"/>
              </a:rPr>
              <a:t>LoFs</a:t>
            </a:r>
            <a:r>
              <a:rPr lang="en" sz="1300" b="0" i="0" u="none" strike="noStrike" cap="none" dirty="0">
                <a:solidFill>
                  <a:schemeClr val="tx1">
                    <a:lumMod val="65000"/>
                    <a:lumOff val="35000"/>
                  </a:schemeClr>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rgbClr val="FF0000"/>
                </a:solidFill>
                <a:sym typeface="Arial"/>
              </a:rPr>
              <a:t>Frustration</a:t>
            </a:r>
            <a:r>
              <a:rPr lang="en" sz="1300" b="0" i="0" u="none" strike="noStrike" cap="none" dirty="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0762411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p:nvPr/>
        </p:nvSpPr>
        <p:spPr>
          <a:xfrm>
            <a:off x="258418" y="0"/>
            <a:ext cx="8382482" cy="8475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2700">
                <a:solidFill>
                  <a:srgbClr val="22228B"/>
                </a:solidFill>
                <a:highlight>
                  <a:srgbClr val="FFFFFF"/>
                </a:highlight>
                <a:latin typeface="Helvetica Neue"/>
                <a:ea typeface="Helvetica Neue"/>
                <a:cs typeface="Helvetica Neue"/>
                <a:sym typeface="Helvetica Neue"/>
              </a:rPr>
              <a:t>Funseq: a flexible framework to determine </a:t>
            </a:r>
            <a:br>
              <a:rPr lang="en" sz="2700">
                <a:solidFill>
                  <a:srgbClr val="22228B"/>
                </a:solidFill>
                <a:highlight>
                  <a:srgbClr val="FFFFFF"/>
                </a:highlight>
                <a:latin typeface="Helvetica Neue"/>
                <a:ea typeface="Helvetica Neue"/>
                <a:cs typeface="Helvetica Neue"/>
                <a:sym typeface="Helvetica Neue"/>
              </a:rPr>
            </a:br>
            <a:r>
              <a:rPr lang="en" sz="2700">
                <a:solidFill>
                  <a:srgbClr val="22228B"/>
                </a:solidFill>
                <a:highlight>
                  <a:srgbClr val="FFFFFF"/>
                </a:highlight>
                <a:latin typeface="Helvetica Neue"/>
                <a:ea typeface="Helvetica Neue"/>
                <a:cs typeface="Helvetica Neue"/>
                <a:sym typeface="Helvetica Neue"/>
              </a:rPr>
              <a:t>functional impact &amp; use this to prioritize variants</a:t>
            </a:r>
          </a:p>
        </p:txBody>
      </p:sp>
      <p:sp>
        <p:nvSpPr>
          <p:cNvPr id="489" name="Shape 489"/>
          <p:cNvSpPr txBox="1"/>
          <p:nvPr/>
        </p:nvSpPr>
        <p:spPr>
          <a:xfrm>
            <a:off x="503100" y="1732650"/>
            <a:ext cx="1935900" cy="3281400"/>
          </a:xfrm>
          <a:prstGeom prst="rect">
            <a:avLst/>
          </a:prstGeom>
          <a:noFill/>
          <a:ln>
            <a:noFill/>
          </a:ln>
        </p:spPr>
        <p:txBody>
          <a:bodyPr wrap="square" lIns="91425" tIns="91425" rIns="91425" bIns="91425" anchor="ctr" anchorCtr="0">
            <a:noAutofit/>
          </a:bodyPr>
          <a:lstStyle/>
          <a:p>
            <a:pPr marL="0" marR="0" lvl="0" indent="0" algn="l" rtl="0">
              <a:spcBef>
                <a:spcPts val="0"/>
              </a:spcBef>
              <a:buSzPct val="25000"/>
              <a:buNone/>
            </a:pPr>
            <a:r>
              <a:rPr lang="en" sz="1200" b="1">
                <a:solidFill>
                  <a:srgbClr val="000090"/>
                </a:solidFill>
                <a:latin typeface="Arial"/>
                <a:ea typeface="Arial"/>
                <a:cs typeface="Arial"/>
                <a:sym typeface="Arial"/>
              </a:rPr>
              <a:t>Annotation (tf binding sites open chromatin, ncRNAs) &amp; Chromatin Dynamics</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1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Conservation</a:t>
            </a:r>
            <a:br>
              <a:rPr lang="en" sz="1200" b="1">
                <a:solidFill>
                  <a:srgbClr val="000090"/>
                </a:solidFill>
                <a:latin typeface="Arial"/>
                <a:ea typeface="Arial"/>
                <a:cs typeface="Arial"/>
                <a:sym typeface="Arial"/>
              </a:rPr>
            </a:br>
            <a:r>
              <a:rPr lang="en" sz="1200" b="1">
                <a:solidFill>
                  <a:srgbClr val="000090"/>
                </a:solidFill>
                <a:latin typeface="Arial"/>
                <a:ea typeface="Arial"/>
                <a:cs typeface="Arial"/>
                <a:sym typeface="Arial"/>
              </a:rPr>
              <a:t>(GERP, allele freq.)</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Mutational impact (motif breaking, Lof) </a:t>
            </a: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None/>
            </a:pPr>
            <a:endParaRPr sz="1200" b="1">
              <a:solidFill>
                <a:srgbClr val="000090"/>
              </a:solidFill>
              <a:latin typeface="Arial"/>
              <a:ea typeface="Arial"/>
              <a:cs typeface="Arial"/>
              <a:sym typeface="Arial"/>
            </a:endParaRPr>
          </a:p>
          <a:p>
            <a:pPr marL="0" marR="0" lvl="0" indent="0" algn="l" rtl="0">
              <a:spcBef>
                <a:spcPts val="0"/>
              </a:spcBef>
              <a:buSzPct val="25000"/>
              <a:buNone/>
            </a:pPr>
            <a:r>
              <a:rPr lang="en" sz="1200" b="1">
                <a:solidFill>
                  <a:srgbClr val="000090"/>
                </a:solidFill>
                <a:latin typeface="Arial"/>
                <a:ea typeface="Arial"/>
                <a:cs typeface="Arial"/>
                <a:sym typeface="Arial"/>
              </a:rPr>
              <a:t>Network (centrality position)</a:t>
            </a:r>
          </a:p>
          <a:p>
            <a:pPr marL="0" marR="0" lvl="0" indent="0" algn="l" rtl="0">
              <a:spcBef>
                <a:spcPts val="0"/>
              </a:spcBef>
              <a:buSzPct val="25000"/>
              <a:buNone/>
            </a:pPr>
            <a:r>
              <a:rPr lang="en" sz="1200">
                <a:solidFill>
                  <a:srgbClr val="000090"/>
                </a:solidFill>
                <a:latin typeface="Arial"/>
                <a:ea typeface="Arial"/>
                <a:cs typeface="Arial"/>
                <a:sym typeface="Arial"/>
              </a:rPr>
              <a:t> </a:t>
            </a:r>
          </a:p>
        </p:txBody>
      </p:sp>
      <p:sp>
        <p:nvSpPr>
          <p:cNvPr id="490" name="Shape 490"/>
          <p:cNvSpPr txBox="1"/>
          <p:nvPr/>
        </p:nvSpPr>
        <p:spPr>
          <a:xfrm rot="-5400000">
            <a:off x="6638188" y="2662262"/>
            <a:ext cx="4005425" cy="3759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7F7F7F"/>
                </a:solidFill>
                <a:latin typeface="Arial"/>
                <a:ea typeface="Arial"/>
                <a:cs typeface="Arial"/>
                <a:sym typeface="Arial"/>
              </a:rPr>
              <a:t>[Fu et al., GenomeBiology ('14), , Khurana et al., Science ('13)]</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grpSp>
        <p:nvGrpSpPr>
          <p:cNvPr id="491" name="Shape 491"/>
          <p:cNvGrpSpPr/>
          <p:nvPr/>
        </p:nvGrpSpPr>
        <p:grpSpPr>
          <a:xfrm>
            <a:off x="2439000" y="930818"/>
            <a:ext cx="5431176" cy="4122542"/>
            <a:chOff x="3252000" y="1241091"/>
            <a:chExt cx="7241569" cy="5496723"/>
          </a:xfrm>
        </p:grpSpPr>
        <p:pic>
          <p:nvPicPr>
            <p:cNvPr id="492" name="Shape 492"/>
            <p:cNvPicPr preferRelativeResize="0"/>
            <p:nvPr/>
          </p:nvPicPr>
          <p:blipFill rotWithShape="1">
            <a:blip r:embed="rId3">
              <a:alphaModFix/>
            </a:blip>
            <a:srcRect l="15832" b="19767"/>
            <a:stretch/>
          </p:blipFill>
          <p:spPr>
            <a:xfrm>
              <a:off x="3252000" y="1241091"/>
              <a:ext cx="7241569" cy="5407928"/>
            </a:xfrm>
            <a:prstGeom prst="rect">
              <a:avLst/>
            </a:prstGeom>
            <a:noFill/>
            <a:ln>
              <a:noFill/>
            </a:ln>
          </p:spPr>
        </p:pic>
        <p:sp>
          <p:nvSpPr>
            <p:cNvPr id="493" name="Shape 493"/>
            <p:cNvSpPr txBox="1"/>
            <p:nvPr/>
          </p:nvSpPr>
          <p:spPr>
            <a:xfrm>
              <a:off x="7422776" y="6368482"/>
              <a:ext cx="2988236" cy="369332"/>
            </a:xfrm>
            <a:prstGeom prst="rect">
              <a:avLst/>
            </a:prstGeom>
            <a:solidFill>
              <a:schemeClr val="lt1"/>
            </a:solidFill>
            <a:ln>
              <a:noFill/>
            </a:ln>
          </p:spPr>
          <p:txBody>
            <a:bodyPr wrap="square" lIns="68575" tIns="34275" rIns="68575" bIns="34275" anchor="t" anchorCtr="0">
              <a:noAutofit/>
            </a:bodyPr>
            <a:lstStyle/>
            <a:p>
              <a:pPr marL="0" marR="0" lvl="0" indent="0" algn="l" rtl="0">
                <a:spcBef>
                  <a:spcPts val="0"/>
                </a:spcBef>
                <a:buNone/>
              </a:pPr>
              <a:endParaRPr sz="1400">
                <a:solidFill>
                  <a:schemeClr val="dk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Shape 498" descr="noncoding_broad_categories.jpg"/>
          <p:cNvPicPr preferRelativeResize="0"/>
          <p:nvPr/>
        </p:nvPicPr>
        <p:blipFill>
          <a:blip r:embed="rId3">
            <a:alphaModFix/>
          </a:blip>
          <a:stretch>
            <a:fillRect/>
          </a:stretch>
        </p:blipFill>
        <p:spPr>
          <a:xfrm>
            <a:off x="1662700" y="895725"/>
            <a:ext cx="3733801" cy="3694944"/>
          </a:xfrm>
          <a:prstGeom prst="rect">
            <a:avLst/>
          </a:prstGeom>
          <a:noFill/>
          <a:ln>
            <a:noFill/>
          </a:ln>
        </p:spPr>
      </p:pic>
      <p:sp>
        <p:nvSpPr>
          <p:cNvPr id="499" name="Shape 499"/>
          <p:cNvSpPr txBox="1">
            <a:spLocks noGrp="1"/>
          </p:cNvSpPr>
          <p:nvPr>
            <p:ph type="title"/>
          </p:nvPr>
        </p:nvSpPr>
        <p:spPr>
          <a:xfrm>
            <a:off x="311700" y="520800"/>
            <a:ext cx="8520600" cy="572700"/>
          </a:xfrm>
          <a:prstGeom prst="rect">
            <a:avLst/>
          </a:prstGeom>
        </p:spPr>
        <p:txBody>
          <a:bodyPr wrap="square" lIns="91425" tIns="91425" rIns="91425" bIns="91425" anchor="b" anchorCtr="0">
            <a:noAutofit/>
          </a:bodyPr>
          <a:lstStyle/>
          <a:p>
            <a:pPr lvl="0" algn="ctr">
              <a:spcBef>
                <a:spcPts val="0"/>
              </a:spcBef>
              <a:buClr>
                <a:schemeClr val="dk1"/>
              </a:buClr>
              <a:buSzPct val="55000"/>
              <a:buFont typeface="Arial"/>
              <a:buNone/>
            </a:pPr>
            <a:r>
              <a:rPr lang="en" sz="2000" b="1">
                <a:solidFill>
                  <a:srgbClr val="22228B"/>
                </a:solidFill>
              </a:rPr>
              <a:t>Finding "Conserved” Sites in the Human Population:</a:t>
            </a:r>
          </a:p>
          <a:p>
            <a:pPr lvl="0" algn="ctr">
              <a:spcBef>
                <a:spcPts val="0"/>
              </a:spcBef>
              <a:buClr>
                <a:schemeClr val="dk1"/>
              </a:buClr>
              <a:buSzPct val="45833"/>
              <a:buFont typeface="Arial"/>
              <a:buNone/>
            </a:pPr>
            <a:r>
              <a:rPr lang="en" sz="2400" b="1">
                <a:solidFill>
                  <a:srgbClr val="22228B"/>
                </a:solidFill>
              </a:rPr>
              <a:t> </a:t>
            </a:r>
            <a:r>
              <a:rPr lang="en" sz="1600" b="1">
                <a:solidFill>
                  <a:srgbClr val="22228B"/>
                </a:solidFill>
              </a:rPr>
              <a:t>Negative selection in non-coding elements based on</a:t>
            </a:r>
          </a:p>
          <a:p>
            <a:pPr lvl="0" algn="ctr">
              <a:spcBef>
                <a:spcPts val="0"/>
              </a:spcBef>
              <a:buNone/>
            </a:pPr>
            <a:r>
              <a:rPr lang="en" sz="1600" b="1">
                <a:solidFill>
                  <a:srgbClr val="22228B"/>
                </a:solidFill>
              </a:rPr>
              <a:t>Production ENCODE &amp; 1000G Phase 1</a:t>
            </a:r>
          </a:p>
        </p:txBody>
      </p:sp>
      <p:sp>
        <p:nvSpPr>
          <p:cNvPr id="500" name="Shape 500"/>
          <p:cNvSpPr txBox="1"/>
          <p:nvPr/>
        </p:nvSpPr>
        <p:spPr>
          <a:xfrm>
            <a:off x="1003500" y="2239550"/>
            <a:ext cx="1319700" cy="3384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200">
                <a:solidFill>
                  <a:schemeClr val="dk1"/>
                </a:solidFill>
                <a:latin typeface="Calibri"/>
                <a:ea typeface="Calibri"/>
                <a:cs typeface="Calibri"/>
                <a:sym typeface="Calibri"/>
              </a:rPr>
              <a:t>(Non-coding RNA)</a:t>
            </a:r>
          </a:p>
        </p:txBody>
      </p:sp>
      <p:sp>
        <p:nvSpPr>
          <p:cNvPr id="501" name="Shape 501"/>
          <p:cNvSpPr txBox="1"/>
          <p:nvPr/>
        </p:nvSpPr>
        <p:spPr>
          <a:xfrm>
            <a:off x="381500" y="2592600"/>
            <a:ext cx="2151900" cy="3012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(DNase I hypersensitive sites)</a:t>
            </a:r>
          </a:p>
        </p:txBody>
      </p:sp>
      <p:sp>
        <p:nvSpPr>
          <p:cNvPr id="502" name="Shape 502"/>
          <p:cNvSpPr txBox="1"/>
          <p:nvPr/>
        </p:nvSpPr>
        <p:spPr>
          <a:xfrm>
            <a:off x="2338850" y="4443050"/>
            <a:ext cx="3000000" cy="782100"/>
          </a:xfrm>
          <a:prstGeom prst="rect">
            <a:avLst/>
          </a:prstGeom>
          <a:noFill/>
          <a:ln>
            <a:noFill/>
          </a:ln>
        </p:spPr>
        <p:txBody>
          <a:bodyPr wrap="square" lIns="91425" tIns="91425" rIns="91425" bIns="91425" anchor="ctr" anchorCtr="0">
            <a:noAutofit/>
          </a:bodyPr>
          <a:lstStyle/>
          <a:p>
            <a:pPr lvl="0" algn="ctr" rtl="0">
              <a:lnSpc>
                <a:spcPct val="100000"/>
              </a:lnSpc>
              <a:spcBef>
                <a:spcPts val="0"/>
              </a:spcBef>
              <a:buNone/>
            </a:pPr>
            <a:r>
              <a:rPr lang="en" b="1">
                <a:solidFill>
                  <a:schemeClr val="dk1"/>
                </a:solidFill>
                <a:latin typeface="Calibri"/>
                <a:ea typeface="Calibri"/>
                <a:cs typeface="Calibri"/>
                <a:sym typeface="Calibri"/>
              </a:rPr>
              <a:t>Depletion of Common Variants</a:t>
            </a:r>
          </a:p>
          <a:p>
            <a:pPr lvl="0" algn="ctr" rtl="0">
              <a:lnSpc>
                <a:spcPct val="100000"/>
              </a:lnSpc>
              <a:spcBef>
                <a:spcPts val="0"/>
              </a:spcBef>
              <a:buNone/>
            </a:pPr>
            <a:r>
              <a:rPr lang="en" b="1">
                <a:solidFill>
                  <a:schemeClr val="dk1"/>
                </a:solidFill>
                <a:latin typeface="Calibri"/>
                <a:ea typeface="Calibri"/>
                <a:cs typeface="Calibri"/>
                <a:sym typeface="Calibri"/>
              </a:rPr>
              <a:t>in the Human Population</a:t>
            </a:r>
          </a:p>
        </p:txBody>
      </p:sp>
      <p:sp>
        <p:nvSpPr>
          <p:cNvPr id="503" name="Shape 503"/>
          <p:cNvSpPr txBox="1"/>
          <p:nvPr/>
        </p:nvSpPr>
        <p:spPr>
          <a:xfrm>
            <a:off x="5773200" y="1395600"/>
            <a:ext cx="3000000" cy="3000000"/>
          </a:xfrm>
          <a:prstGeom prst="rect">
            <a:avLst/>
          </a:prstGeom>
          <a:noFill/>
          <a:ln>
            <a:noFill/>
          </a:ln>
        </p:spPr>
        <p:txBody>
          <a:bodyPr wrap="square" lIns="91425" tIns="91425" rIns="91425" bIns="91425" anchor="ctr" anchorCtr="0">
            <a:noAutofit/>
          </a:bodyPr>
          <a:lstStyle/>
          <a:p>
            <a:pPr lvl="0" algn="ctr" rtl="0">
              <a:lnSpc>
                <a:spcPct val="80000"/>
              </a:lnSpc>
              <a:spcBef>
                <a:spcPts val="0"/>
              </a:spcBef>
              <a:buNone/>
            </a:pPr>
            <a:r>
              <a:rPr lang="en" sz="2200">
                <a:solidFill>
                  <a:schemeClr val="dk1"/>
                </a:solidFill>
                <a:latin typeface="Calibri"/>
                <a:ea typeface="Calibri"/>
                <a:cs typeface="Calibri"/>
                <a:sym typeface="Calibri"/>
              </a:rPr>
              <a:t>Broad categories of regulatory regions under negative selection</a:t>
            </a:r>
          </a:p>
          <a:p>
            <a:pPr lvl="0" algn="ctr" rtl="0">
              <a:lnSpc>
                <a:spcPct val="80000"/>
              </a:lnSpc>
              <a:spcBef>
                <a:spcPts val="0"/>
              </a:spcBef>
              <a:buNone/>
            </a:pPr>
            <a:r>
              <a:rPr lang="en" sz="2200">
                <a:solidFill>
                  <a:schemeClr val="dk1"/>
                </a:solidFill>
                <a:latin typeface="Calibri"/>
                <a:ea typeface="Calibri"/>
                <a:cs typeface="Calibri"/>
                <a:sym typeface="Calibri"/>
              </a:rPr>
              <a:t>Related to:</a:t>
            </a:r>
          </a:p>
          <a:p>
            <a:pPr lvl="0" algn="ctr" rtl="0">
              <a:lnSpc>
                <a:spcPct val="80000"/>
              </a:lnSpc>
              <a:spcBef>
                <a:spcPts val="0"/>
              </a:spcBef>
              <a:buNone/>
            </a:pPr>
            <a:r>
              <a:rPr lang="en" sz="1100">
                <a:solidFill>
                  <a:schemeClr val="dk1"/>
                </a:solidFill>
                <a:latin typeface="Calibri"/>
                <a:ea typeface="Calibri"/>
                <a:cs typeface="Calibri"/>
                <a:sym typeface="Calibri"/>
              </a:rPr>
              <a:t>    	</a:t>
            </a:r>
          </a:p>
          <a:p>
            <a:pPr lvl="0" algn="ctr" rtl="0">
              <a:lnSpc>
                <a:spcPct val="80000"/>
              </a:lnSpc>
              <a:spcBef>
                <a:spcPts val="0"/>
              </a:spcBef>
              <a:buNone/>
            </a:pPr>
            <a:r>
              <a:rPr lang="en" sz="1100">
                <a:solidFill>
                  <a:schemeClr val="dk1"/>
                </a:solidFill>
                <a:latin typeface="Calibri"/>
                <a:ea typeface="Calibri"/>
                <a:cs typeface="Calibri"/>
                <a:sym typeface="Calibri"/>
              </a:rPr>
              <a:t>ENCODE, </a:t>
            </a:r>
            <a:r>
              <a:rPr lang="en" sz="1100" i="1">
                <a:solidFill>
                  <a:schemeClr val="dk1"/>
                </a:solidFill>
                <a:latin typeface="Calibri"/>
                <a:ea typeface="Calibri"/>
                <a:cs typeface="Calibri"/>
                <a:sym typeface="Calibri"/>
              </a:rPr>
              <a:t>Nature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Ward &amp; Kellis,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2012</a:t>
            </a:r>
          </a:p>
          <a:p>
            <a:pPr lvl="0" algn="ctr" rtl="0">
              <a:lnSpc>
                <a:spcPct val="80000"/>
              </a:lnSpc>
              <a:spcBef>
                <a:spcPts val="0"/>
              </a:spcBef>
              <a:buNone/>
            </a:pPr>
            <a:r>
              <a:rPr lang="en" sz="1100">
                <a:solidFill>
                  <a:schemeClr val="dk1"/>
                </a:solidFill>
                <a:latin typeface="Calibri"/>
                <a:ea typeface="Calibri"/>
                <a:cs typeface="Calibri"/>
                <a:sym typeface="Calibri"/>
              </a:rPr>
              <a:t>Mu et al, </a:t>
            </a:r>
            <a:r>
              <a:rPr lang="en" sz="1100" i="1">
                <a:solidFill>
                  <a:schemeClr val="dk1"/>
                </a:solidFill>
                <a:latin typeface="Calibri"/>
                <a:ea typeface="Calibri"/>
                <a:cs typeface="Calibri"/>
                <a:sym typeface="Calibri"/>
              </a:rPr>
              <a:t>NAR</a:t>
            </a:r>
            <a:r>
              <a:rPr lang="en" sz="1100">
                <a:solidFill>
                  <a:schemeClr val="dk1"/>
                </a:solidFill>
                <a:latin typeface="Calibri"/>
                <a:ea typeface="Calibri"/>
                <a:cs typeface="Calibri"/>
                <a:sym typeface="Calibri"/>
              </a:rPr>
              <a:t>, 2011</a:t>
            </a:r>
          </a:p>
        </p:txBody>
      </p:sp>
      <p:sp>
        <p:nvSpPr>
          <p:cNvPr id="504" name="Shape 504"/>
          <p:cNvSpPr txBox="1"/>
          <p:nvPr/>
        </p:nvSpPr>
        <p:spPr>
          <a:xfrm>
            <a:off x="-72400" y="3177225"/>
            <a:ext cx="2453400" cy="246600"/>
          </a:xfrm>
          <a:prstGeom prst="rect">
            <a:avLst/>
          </a:prstGeom>
          <a:noFill/>
          <a:ln>
            <a:noFill/>
          </a:ln>
        </p:spPr>
        <p:txBody>
          <a:bodyPr wrap="square" lIns="91425" tIns="91425" rIns="91425" bIns="91425" anchor="ctr" anchorCtr="0">
            <a:noAutofit/>
          </a:bodyPr>
          <a:lstStyle/>
          <a:p>
            <a:pPr lvl="0" algn="ctr" rtl="0">
              <a:lnSpc>
                <a:spcPct val="115000"/>
              </a:lnSpc>
              <a:spcBef>
                <a:spcPts val="0"/>
              </a:spcBef>
              <a:buNone/>
            </a:pPr>
            <a:r>
              <a:rPr lang="en" sz="1200">
                <a:solidFill>
                  <a:schemeClr val="dk1"/>
                </a:solidFill>
                <a:latin typeface="Calibri"/>
                <a:ea typeface="Calibri"/>
                <a:cs typeface="Calibri"/>
                <a:sym typeface="Calibri"/>
              </a:rPr>
              <a:t>(Transcription factor binding sites)</a:t>
            </a:r>
          </a:p>
        </p:txBody>
      </p:sp>
      <p:sp>
        <p:nvSpPr>
          <p:cNvPr id="505" name="Shape 505"/>
          <p:cNvSpPr txBox="1"/>
          <p:nvPr/>
        </p:nvSpPr>
        <p:spPr>
          <a:xfrm>
            <a:off x="3623950" y="2838925"/>
            <a:ext cx="3000000" cy="301200"/>
          </a:xfrm>
          <a:prstGeom prst="rect">
            <a:avLst/>
          </a:prstGeom>
          <a:noFill/>
          <a:ln>
            <a:noFill/>
          </a:ln>
        </p:spPr>
        <p:txBody>
          <a:bodyPr wrap="square" lIns="91425" tIns="91425" rIns="91425" bIns="91425" anchor="ctr" anchorCtr="0">
            <a:noAutofit/>
          </a:bodyPr>
          <a:lstStyle/>
          <a:p>
            <a:pPr lvl="0" rtl="0">
              <a:spcBef>
                <a:spcPts val="0"/>
              </a:spcBef>
              <a:buNone/>
            </a:pPr>
            <a:r>
              <a:rPr lang="en" sz="1200"/>
              <a:t>(TFSS: Sequence-specific TFs)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Shape 510" descr="selective_constraints_1.jpg"/>
          <p:cNvPicPr preferRelativeResize="0"/>
          <p:nvPr/>
        </p:nvPicPr>
        <p:blipFill>
          <a:blip r:embed="rId3">
            <a:alphaModFix/>
          </a:blip>
          <a:stretch>
            <a:fillRect/>
          </a:stretch>
        </p:blipFill>
        <p:spPr>
          <a:xfrm>
            <a:off x="311700" y="1482437"/>
            <a:ext cx="6781803" cy="3086778"/>
          </a:xfrm>
          <a:prstGeom prst="rect">
            <a:avLst/>
          </a:prstGeom>
          <a:noFill/>
          <a:ln>
            <a:noFill/>
          </a:ln>
        </p:spPr>
      </p:pic>
      <p:sp>
        <p:nvSpPr>
          <p:cNvPr id="511" name="Shape 511"/>
          <p:cNvSpPr txBox="1"/>
          <p:nvPr/>
        </p:nvSpPr>
        <p:spPr>
          <a:xfrm>
            <a:off x="5566250" y="2040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2600" b="1">
                <a:solidFill>
                  <a:srgbClr val="22228B"/>
                </a:solidFill>
              </a:rPr>
              <a:t>Differential selective constraints</a:t>
            </a:r>
          </a:p>
          <a:p>
            <a:pPr lvl="0" rtl="0">
              <a:spcBef>
                <a:spcPts val="0"/>
              </a:spcBef>
              <a:buNone/>
            </a:pPr>
            <a:r>
              <a:rPr lang="en" sz="2600" b="1">
                <a:solidFill>
                  <a:srgbClr val="22228B"/>
                </a:solidFill>
              </a:rPr>
              <a:t>among specific sub-categories</a:t>
            </a:r>
          </a:p>
        </p:txBody>
      </p:sp>
      <p:sp>
        <p:nvSpPr>
          <p:cNvPr id="512" name="Shape 512"/>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13" name="Shape 513"/>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Shape 518" descr="sens_vs_ultra_sens.jpg"/>
          <p:cNvPicPr preferRelativeResize="0"/>
          <p:nvPr/>
        </p:nvPicPr>
        <p:blipFill>
          <a:blip r:embed="rId3">
            <a:alphaModFix/>
          </a:blip>
          <a:stretch>
            <a:fillRect/>
          </a:stretch>
        </p:blipFill>
        <p:spPr>
          <a:xfrm>
            <a:off x="511025" y="463825"/>
            <a:ext cx="3177811" cy="847725"/>
          </a:xfrm>
          <a:prstGeom prst="rect">
            <a:avLst/>
          </a:prstGeom>
          <a:noFill/>
          <a:ln>
            <a:noFill/>
          </a:ln>
        </p:spPr>
      </p:pic>
      <p:pic>
        <p:nvPicPr>
          <p:cNvPr id="519" name="Shape 519" descr="selective_constraints_1.jpg"/>
          <p:cNvPicPr preferRelativeResize="0"/>
          <p:nvPr/>
        </p:nvPicPr>
        <p:blipFill>
          <a:blip r:embed="rId4">
            <a:alphaModFix/>
          </a:blip>
          <a:stretch>
            <a:fillRect/>
          </a:stretch>
        </p:blipFill>
        <p:spPr>
          <a:xfrm>
            <a:off x="311700" y="1482437"/>
            <a:ext cx="6781803" cy="3086778"/>
          </a:xfrm>
          <a:prstGeom prst="rect">
            <a:avLst/>
          </a:prstGeom>
          <a:noFill/>
          <a:ln>
            <a:noFill/>
          </a:ln>
        </p:spPr>
      </p:pic>
      <p:sp>
        <p:nvSpPr>
          <p:cNvPr id="520" name="Shape 520"/>
          <p:cNvSpPr txBox="1"/>
          <p:nvPr/>
        </p:nvSpPr>
        <p:spPr>
          <a:xfrm>
            <a:off x="786325" y="4168500"/>
            <a:ext cx="3000000" cy="1051200"/>
          </a:xfrm>
          <a:prstGeom prst="rect">
            <a:avLst/>
          </a:prstGeom>
          <a:noFill/>
          <a:ln>
            <a:noFill/>
          </a:ln>
        </p:spPr>
        <p:txBody>
          <a:bodyPr wrap="square" lIns="91425" tIns="91425" rIns="91425" bIns="91425" anchor="ctr" anchorCtr="0">
            <a:noAutofit/>
          </a:bodyPr>
          <a:lstStyle/>
          <a:p>
            <a:pPr lvl="0" rtl="0">
              <a:lnSpc>
                <a:spcPct val="100000"/>
              </a:lnSpc>
              <a:spcBef>
                <a:spcPts val="0"/>
              </a:spcBef>
              <a:buNone/>
            </a:pPr>
            <a:r>
              <a:rPr lang="en" sz="1600">
                <a:solidFill>
                  <a:schemeClr val="dk1"/>
                </a:solidFill>
                <a:latin typeface="Calibri"/>
                <a:ea typeface="Calibri"/>
                <a:cs typeface="Calibri"/>
                <a:sym typeface="Calibri"/>
              </a:rPr>
              <a:t>Sub-categorization possible because of better statistics from 1000G phase 1 v pilot</a:t>
            </a:r>
          </a:p>
        </p:txBody>
      </p:sp>
      <p:sp>
        <p:nvSpPr>
          <p:cNvPr id="521" name="Shape 521"/>
          <p:cNvSpPr txBox="1"/>
          <p:nvPr/>
        </p:nvSpPr>
        <p:spPr>
          <a:xfrm>
            <a:off x="5566250" y="152400"/>
            <a:ext cx="3000000" cy="3000000"/>
          </a:xfrm>
          <a:prstGeom prst="rect">
            <a:avLst/>
          </a:prstGeom>
          <a:noFill/>
          <a:ln>
            <a:noFill/>
          </a:ln>
        </p:spPr>
        <p:txBody>
          <a:bodyPr wrap="square" lIns="91425" tIns="91425" rIns="91425" bIns="91425" anchor="ctr" anchorCtr="0">
            <a:noAutofit/>
          </a:bodyPr>
          <a:lstStyle/>
          <a:p>
            <a:pPr lvl="0" rtl="0">
              <a:spcBef>
                <a:spcPts val="0"/>
              </a:spcBef>
              <a:buNone/>
            </a:pPr>
            <a:r>
              <a:rPr lang="en" sz="3200" b="1">
                <a:solidFill>
                  <a:srgbClr val="22228B"/>
                </a:solidFill>
              </a:rPr>
              <a:t>Defining Sensitive</a:t>
            </a:r>
          </a:p>
          <a:p>
            <a:pPr lvl="0" rtl="0">
              <a:spcBef>
                <a:spcPts val="0"/>
              </a:spcBef>
              <a:buNone/>
            </a:pPr>
            <a:r>
              <a:rPr lang="en" sz="3200" b="1">
                <a:solidFill>
                  <a:srgbClr val="22228B"/>
                </a:solidFill>
              </a:rPr>
              <a:t>non-coding Regions</a:t>
            </a:r>
          </a:p>
        </p:txBody>
      </p:sp>
      <p:sp>
        <p:nvSpPr>
          <p:cNvPr id="522" name="Shape 52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sp>
        <p:nvSpPr>
          <p:cNvPr id="523" name="Shape 523"/>
          <p:cNvSpPr txBox="1"/>
          <p:nvPr/>
        </p:nvSpPr>
        <p:spPr>
          <a:xfrm>
            <a:off x="5566250" y="1996025"/>
            <a:ext cx="1755600" cy="3000000"/>
          </a:xfrm>
          <a:prstGeom prst="rect">
            <a:avLst/>
          </a:prstGeom>
          <a:noFill/>
          <a:ln>
            <a:noFill/>
          </a:ln>
        </p:spPr>
        <p:txBody>
          <a:bodyPr wrap="square" lIns="91425" tIns="91425" rIns="91425" bIns="91425" anchor="ctr" anchorCtr="0">
            <a:noAutofit/>
          </a:bodyPr>
          <a:lstStyle/>
          <a:p>
            <a:pPr lvl="0" rtl="0">
              <a:spcBef>
                <a:spcPts val="0"/>
              </a:spcBef>
              <a:buNone/>
            </a:pPr>
            <a:r>
              <a:rPr lang="en"/>
              <a:t>Start </a:t>
            </a:r>
            <a:r>
              <a:rPr lang="en" sz="2400"/>
              <a:t>677</a:t>
            </a:r>
            <a:r>
              <a:rPr lang="en"/>
              <a:t> high-resolution non-coding categories; Rank &amp; find those under strongest selection</a:t>
            </a:r>
          </a:p>
        </p:txBody>
      </p:sp>
      <p:sp>
        <p:nvSpPr>
          <p:cNvPr id="524" name="Shape 524"/>
          <p:cNvSpPr txBox="1"/>
          <p:nvPr/>
        </p:nvSpPr>
        <p:spPr>
          <a:xfrm>
            <a:off x="2843400" y="536388"/>
            <a:ext cx="30000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~0.02% genomic coverage (top 5)</a:t>
            </a:r>
          </a:p>
        </p:txBody>
      </p:sp>
      <p:sp>
        <p:nvSpPr>
          <p:cNvPr id="525" name="Shape 525"/>
          <p:cNvSpPr txBox="1"/>
          <p:nvPr/>
        </p:nvSpPr>
        <p:spPr>
          <a:xfrm>
            <a:off x="2850225" y="311425"/>
            <a:ext cx="3400200" cy="245400"/>
          </a:xfrm>
          <a:prstGeom prst="rect">
            <a:avLst/>
          </a:prstGeom>
          <a:noFill/>
          <a:ln>
            <a:noFill/>
          </a:ln>
        </p:spPr>
        <p:txBody>
          <a:bodyPr wrap="square" lIns="91425" tIns="91425" rIns="91425" bIns="91425" anchor="ctr" anchorCtr="0">
            <a:noAutofit/>
          </a:bodyPr>
          <a:lstStyle/>
          <a:p>
            <a:pPr lvl="0" rtl="0">
              <a:spcBef>
                <a:spcPts val="0"/>
              </a:spcBef>
              <a:buNone/>
            </a:pPr>
            <a:r>
              <a:rPr lang="en" sz="1200"/>
              <a:t>~0.4% genomic coverage  (~ top 25)</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Shape 530"/>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lgn="ctr">
              <a:spcBef>
                <a:spcPts val="0"/>
              </a:spcBef>
              <a:buNone/>
            </a:pPr>
            <a:r>
              <a:rPr lang="en" sz="2200" b="1">
                <a:solidFill>
                  <a:srgbClr val="22228B"/>
                </a:solidFill>
              </a:rPr>
              <a:t>SNPs which break TF motifs are under stronger selection</a:t>
            </a:r>
          </a:p>
        </p:txBody>
      </p:sp>
      <p:sp>
        <p:nvSpPr>
          <p:cNvPr id="531" name="Shape 531"/>
          <p:cNvSpPr txBox="1">
            <a:spLocks noGrp="1"/>
          </p:cNvSpPr>
          <p:nvPr>
            <p:ph type="body" idx="1"/>
          </p:nvPr>
        </p:nvSpPr>
        <p:spPr>
          <a:xfrm>
            <a:off x="457200" y="1200151"/>
            <a:ext cx="8229600" cy="3725700"/>
          </a:xfrm>
          <a:prstGeom prst="rect">
            <a:avLst/>
          </a:prstGeom>
        </p:spPr>
        <p:txBody>
          <a:bodyPr wrap="square" lIns="91425" tIns="91425" rIns="91425" bIns="91425" anchor="t" anchorCtr="0">
            <a:noAutofit/>
          </a:bodyPr>
          <a:lstStyle/>
          <a:p>
            <a:pPr lvl="0">
              <a:spcBef>
                <a:spcPts val="0"/>
              </a:spcBef>
              <a:buNone/>
            </a:pPr>
            <a:endParaRPr/>
          </a:p>
        </p:txBody>
      </p:sp>
      <p:sp>
        <p:nvSpPr>
          <p:cNvPr id="532" name="Shape 532"/>
          <p:cNvSpPr txBox="1"/>
          <p:nvPr/>
        </p:nvSpPr>
        <p:spPr>
          <a:xfrm>
            <a:off x="5566250" y="4658775"/>
            <a:ext cx="3000000" cy="312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 sz="1100">
                <a:solidFill>
                  <a:schemeClr val="dk1"/>
                </a:solidFill>
                <a:latin typeface="Calibri"/>
                <a:ea typeface="Calibri"/>
                <a:cs typeface="Calibri"/>
                <a:sym typeface="Calibri"/>
              </a:rPr>
              <a:t>[Khurana et al., </a:t>
            </a:r>
            <a:r>
              <a:rPr lang="en" sz="1100" i="1">
                <a:solidFill>
                  <a:schemeClr val="dk1"/>
                </a:solidFill>
                <a:latin typeface="Calibri"/>
                <a:ea typeface="Calibri"/>
                <a:cs typeface="Calibri"/>
                <a:sym typeface="Calibri"/>
              </a:rPr>
              <a:t>Science</a:t>
            </a:r>
            <a:r>
              <a:rPr lang="en" sz="1100">
                <a:solidFill>
                  <a:schemeClr val="dk1"/>
                </a:solidFill>
                <a:latin typeface="Calibri"/>
                <a:ea typeface="Calibri"/>
                <a:cs typeface="Calibri"/>
                <a:sym typeface="Calibri"/>
              </a:rPr>
              <a:t> (‘13)]</a:t>
            </a:r>
          </a:p>
        </p:txBody>
      </p:sp>
      <p:pic>
        <p:nvPicPr>
          <p:cNvPr id="533" name="Shape 533" descr="noncoding_categories_motifs.jpg"/>
          <p:cNvPicPr preferRelativeResize="0"/>
          <p:nvPr/>
        </p:nvPicPr>
        <p:blipFill>
          <a:blip r:embed="rId3">
            <a:alphaModFix/>
          </a:blip>
          <a:stretch>
            <a:fillRect/>
          </a:stretch>
        </p:blipFill>
        <p:spPr>
          <a:xfrm>
            <a:off x="304800" y="1476626"/>
            <a:ext cx="6781803" cy="3086802"/>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Shape 538"/>
          <p:cNvPicPr preferRelativeResize="0"/>
          <p:nvPr/>
        </p:nvPicPr>
        <p:blipFill rotWithShape="1">
          <a:blip r:embed="rId3">
            <a:alphaModFix/>
          </a:blip>
          <a:srcRect b="49836"/>
          <a:stretch/>
        </p:blipFill>
        <p:spPr>
          <a:xfrm>
            <a:off x="4694625" y="1484762"/>
            <a:ext cx="3947202" cy="558518"/>
          </a:xfrm>
          <a:prstGeom prst="rect">
            <a:avLst/>
          </a:prstGeom>
          <a:noFill/>
          <a:ln>
            <a:noFill/>
          </a:ln>
        </p:spPr>
      </p:pic>
      <p:sp>
        <p:nvSpPr>
          <p:cNvPr id="539" name="Shape 539"/>
          <p:cNvSpPr txBox="1"/>
          <p:nvPr/>
        </p:nvSpPr>
        <p:spPr>
          <a:xfrm>
            <a:off x="3769966" y="28357"/>
            <a:ext cx="3706800" cy="857400"/>
          </a:xfrm>
          <a:prstGeom prst="rect">
            <a:avLst/>
          </a:prstGeom>
          <a:noFill/>
          <a:ln>
            <a:noFill/>
          </a:ln>
        </p:spPr>
        <p:txBody>
          <a:bodyPr wrap="square" lIns="91425" tIns="45700" rIns="91425" bIns="45700" anchor="ctr" anchorCtr="0">
            <a:noAutofit/>
          </a:bodyPr>
          <a:lstStyle/>
          <a:p>
            <a:pPr marL="0" marR="0" lvl="0" indent="0" algn="ctr" rtl="0">
              <a:spcBef>
                <a:spcPts val="0"/>
              </a:spcBef>
              <a:buSzPct val="25000"/>
              <a:buNone/>
            </a:pPr>
            <a:r>
              <a:rPr lang="en" sz="4000" b="1">
                <a:solidFill>
                  <a:srgbClr val="000090"/>
                </a:solidFill>
                <a:latin typeface="Calibri"/>
                <a:ea typeface="Calibri"/>
                <a:cs typeface="Calibri"/>
                <a:sym typeface="Calibri"/>
              </a:rPr>
              <a:t>FunSeq</a:t>
            </a:r>
            <a:r>
              <a:rPr lang="en" sz="2000" b="1">
                <a:solidFill>
                  <a:srgbClr val="000090"/>
                </a:solidFill>
                <a:latin typeface="Calibri"/>
                <a:ea typeface="Calibri"/>
                <a:cs typeface="Calibri"/>
                <a:sym typeface="Calibri"/>
              </a:rPr>
              <a:t>.</a:t>
            </a:r>
            <a:r>
              <a:rPr lang="en" sz="1500" b="1">
                <a:solidFill>
                  <a:srgbClr val="000090"/>
                </a:solidFill>
                <a:latin typeface="Calibri"/>
                <a:ea typeface="Calibri"/>
                <a:cs typeface="Calibri"/>
                <a:sym typeface="Calibri"/>
              </a:rPr>
              <a:t>gersteinlab.org</a:t>
            </a:r>
          </a:p>
        </p:txBody>
      </p:sp>
      <p:grpSp>
        <p:nvGrpSpPr>
          <p:cNvPr id="540" name="Shape 540"/>
          <p:cNvGrpSpPr/>
          <p:nvPr/>
        </p:nvGrpSpPr>
        <p:grpSpPr>
          <a:xfrm>
            <a:off x="7278919" y="134667"/>
            <a:ext cx="1464315" cy="664249"/>
            <a:chOff x="0" y="0"/>
            <a:chExt cx="2147483643" cy="2147483643"/>
          </a:xfrm>
        </p:grpSpPr>
        <p:sp>
          <p:nvSpPr>
            <p:cNvPr id="541" name="Shape 541"/>
            <p:cNvSpPr txBox="1"/>
            <p:nvPr/>
          </p:nvSpPr>
          <p:spPr>
            <a:xfrm>
              <a:off x="0" y="0"/>
              <a:ext cx="2147483643" cy="2147483643"/>
            </a:xfrm>
            <a:prstGeom prst="rect">
              <a:avLst/>
            </a:prstGeom>
            <a:solidFill>
              <a:srgbClr val="ECECEC"/>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2" name="Shape 542"/>
            <p:cNvSpPr txBox="1"/>
            <p:nvPr/>
          </p:nvSpPr>
          <p:spPr>
            <a:xfrm>
              <a:off x="423213850" y="153157950"/>
              <a:ext cx="1175925110"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HOT region</a:t>
              </a:r>
            </a:p>
          </p:txBody>
        </p:sp>
        <p:sp>
          <p:nvSpPr>
            <p:cNvPr id="543" name="Shape 543"/>
            <p:cNvSpPr txBox="1"/>
            <p:nvPr/>
          </p:nvSpPr>
          <p:spPr>
            <a:xfrm>
              <a:off x="38810063" y="746241000"/>
              <a:ext cx="1559854065"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Sensitive region</a:t>
              </a:r>
            </a:p>
          </p:txBody>
        </p:sp>
        <p:sp>
          <p:nvSpPr>
            <p:cNvPr id="544" name="Shape 544"/>
            <p:cNvSpPr txBox="1"/>
            <p:nvPr/>
          </p:nvSpPr>
          <p:spPr>
            <a:xfrm>
              <a:off x="1559789900" y="387784625"/>
              <a:ext cx="450935120" cy="244404282"/>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5" name="Shape 545"/>
            <p:cNvSpPr txBox="1"/>
            <p:nvPr/>
          </p:nvSpPr>
          <p:spPr>
            <a:xfrm>
              <a:off x="1556094200" y="948281600"/>
              <a:ext cx="458326950" cy="244404282"/>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46" name="Shape 546"/>
            <p:cNvSpPr txBox="1"/>
            <p:nvPr/>
          </p:nvSpPr>
          <p:spPr>
            <a:xfrm>
              <a:off x="96090713" y="1342592200"/>
              <a:ext cx="1911274841" cy="631782761"/>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Polymorphisms</a:t>
              </a:r>
            </a:p>
          </p:txBody>
        </p:sp>
        <p:cxnSp>
          <p:nvCxnSpPr>
            <p:cNvPr id="547" name="Shape 547"/>
            <p:cNvCxnSpPr/>
            <p:nvPr/>
          </p:nvCxnSpPr>
          <p:spPr>
            <a:xfrm>
              <a:off x="1788953400" y="1466416700"/>
              <a:ext cx="0" cy="381266624"/>
            </a:xfrm>
            <a:prstGeom prst="straightConnector1">
              <a:avLst/>
            </a:prstGeom>
            <a:noFill/>
            <a:ln w="25400" cap="flat" cmpd="sng">
              <a:solidFill>
                <a:srgbClr val="FFFF00"/>
              </a:solidFill>
              <a:prstDash val="solid"/>
              <a:miter lim="800000"/>
              <a:headEnd type="none" w="med" len="med"/>
              <a:tailEnd type="none" w="med" len="med"/>
            </a:ln>
          </p:spPr>
        </p:cxnSp>
      </p:grpSp>
      <p:sp>
        <p:nvSpPr>
          <p:cNvPr id="548" name="Shape 548"/>
          <p:cNvSpPr txBox="1"/>
          <p:nvPr/>
        </p:nvSpPr>
        <p:spPr>
          <a:xfrm>
            <a:off x="4732762" y="1268058"/>
            <a:ext cx="3936000" cy="97500"/>
          </a:xfrm>
          <a:prstGeom prst="rect">
            <a:avLst/>
          </a:prstGeom>
          <a:solidFill>
            <a:schemeClr val="dk1"/>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cxnSp>
        <p:nvCxnSpPr>
          <p:cNvPr id="549" name="Shape 549"/>
          <p:cNvCxnSpPr/>
          <p:nvPr/>
        </p:nvCxnSpPr>
        <p:spPr>
          <a:xfrm>
            <a:off x="506077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0" name="Shape 550"/>
          <p:cNvCxnSpPr/>
          <p:nvPr/>
        </p:nvCxnSpPr>
        <p:spPr>
          <a:xfrm>
            <a:off x="5142777"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1" name="Shape 551"/>
          <p:cNvCxnSpPr/>
          <p:nvPr/>
        </p:nvCxnSpPr>
        <p:spPr>
          <a:xfrm>
            <a:off x="528884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2" name="Shape 552"/>
          <p:cNvCxnSpPr/>
          <p:nvPr/>
        </p:nvCxnSpPr>
        <p:spPr>
          <a:xfrm>
            <a:off x="816749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3" name="Shape 553"/>
          <p:cNvCxnSpPr/>
          <p:nvPr/>
        </p:nvCxnSpPr>
        <p:spPr>
          <a:xfrm>
            <a:off x="8196534"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4" name="Shape 554"/>
          <p:cNvCxnSpPr/>
          <p:nvPr/>
        </p:nvCxnSpPr>
        <p:spPr>
          <a:xfrm>
            <a:off x="637282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5" name="Shape 555"/>
          <p:cNvCxnSpPr/>
          <p:nvPr/>
        </p:nvCxnSpPr>
        <p:spPr>
          <a:xfrm>
            <a:off x="6144751"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6" name="Shape 556"/>
          <p:cNvCxnSpPr/>
          <p:nvPr/>
        </p:nvCxnSpPr>
        <p:spPr>
          <a:xfrm>
            <a:off x="5853469"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7" name="Shape 557"/>
          <p:cNvCxnSpPr/>
          <p:nvPr/>
        </p:nvCxnSpPr>
        <p:spPr>
          <a:xfrm>
            <a:off x="75849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8" name="Shape 558"/>
          <p:cNvCxnSpPr/>
          <p:nvPr/>
        </p:nvCxnSpPr>
        <p:spPr>
          <a:xfrm>
            <a:off x="7994943"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59" name="Shape 559"/>
          <p:cNvCxnSpPr/>
          <p:nvPr/>
        </p:nvCxnSpPr>
        <p:spPr>
          <a:xfrm>
            <a:off x="8231556"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0" name="Shape 560"/>
          <p:cNvSpPr txBox="1"/>
          <p:nvPr/>
        </p:nvSpPr>
        <p:spPr>
          <a:xfrm>
            <a:off x="3954722" y="1076225"/>
            <a:ext cx="707100" cy="170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000000"/>
                </a:solidFill>
                <a:latin typeface="Calibri"/>
                <a:ea typeface="Calibri"/>
                <a:cs typeface="Calibri"/>
                <a:sym typeface="Calibri"/>
              </a:rPr>
              <a:t>Genome</a:t>
            </a:r>
          </a:p>
        </p:txBody>
      </p:sp>
      <p:sp>
        <p:nvSpPr>
          <p:cNvPr id="561" name="Shape 561"/>
          <p:cNvSpPr txBox="1"/>
          <p:nvPr/>
        </p:nvSpPr>
        <p:spPr>
          <a:xfrm>
            <a:off x="4978775" y="1059472"/>
            <a:ext cx="3102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sp>
        <p:nvSpPr>
          <p:cNvPr id="562" name="Shape 562"/>
          <p:cNvSpPr txBox="1"/>
          <p:nvPr/>
        </p:nvSpPr>
        <p:spPr>
          <a:xfrm>
            <a:off x="6283975" y="1059471"/>
            <a:ext cx="243600" cy="63900"/>
          </a:xfrm>
          <a:prstGeom prst="rect">
            <a:avLst/>
          </a:prstGeom>
          <a:solidFill>
            <a:srgbClr val="77933C"/>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highlight>
                <a:srgbClr val="4C9900"/>
              </a:highlight>
              <a:latin typeface="Calibri"/>
              <a:ea typeface="Calibri"/>
              <a:cs typeface="Calibri"/>
              <a:sym typeface="Calibri"/>
            </a:endParaRPr>
          </a:p>
        </p:txBody>
      </p:sp>
      <p:cxnSp>
        <p:nvCxnSpPr>
          <p:cNvPr id="563" name="Shape 563"/>
          <p:cNvCxnSpPr/>
          <p:nvPr/>
        </p:nvCxnSpPr>
        <p:spPr>
          <a:xfrm>
            <a:off x="6449700" y="1268893"/>
            <a:ext cx="0" cy="97500"/>
          </a:xfrm>
          <a:prstGeom prst="straightConnector1">
            <a:avLst/>
          </a:prstGeom>
          <a:noFill/>
          <a:ln w="25400" cap="flat" cmpd="sng">
            <a:solidFill>
              <a:srgbClr val="FFFF00"/>
            </a:solidFill>
            <a:prstDash val="solid"/>
            <a:miter lim="800000"/>
            <a:headEnd type="none" w="med" len="med"/>
            <a:tailEnd type="none" w="med" len="med"/>
          </a:ln>
        </p:spPr>
      </p:cxnSp>
      <p:sp>
        <p:nvSpPr>
          <p:cNvPr id="564" name="Shape 564"/>
          <p:cNvSpPr txBox="1"/>
          <p:nvPr/>
        </p:nvSpPr>
        <p:spPr>
          <a:xfrm>
            <a:off x="7657525" y="1059656"/>
            <a:ext cx="707100" cy="63900"/>
          </a:xfrm>
          <a:prstGeom prst="rect">
            <a:avLst/>
          </a:prstGeom>
          <a:solidFill>
            <a:srgbClr val="BFBFBF"/>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nvGrpSpPr>
          <p:cNvPr id="565" name="Shape 565"/>
          <p:cNvGrpSpPr/>
          <p:nvPr/>
        </p:nvGrpSpPr>
        <p:grpSpPr>
          <a:xfrm>
            <a:off x="5279074" y="1163773"/>
            <a:ext cx="1731348" cy="63871"/>
            <a:chOff x="0" y="0"/>
            <a:chExt cx="2147483607" cy="2147483643"/>
          </a:xfrm>
        </p:grpSpPr>
        <p:sp>
          <p:nvSpPr>
            <p:cNvPr id="566" name="Shape 566"/>
            <p:cNvSpPr txBox="1"/>
            <p:nvPr/>
          </p:nvSpPr>
          <p:spPr>
            <a:xfrm>
              <a:off x="1386955500" y="0"/>
              <a:ext cx="760528107"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7" name="Shape 567"/>
            <p:cNvSpPr txBox="1"/>
            <p:nvPr/>
          </p:nvSpPr>
          <p:spPr>
            <a:xfrm>
              <a:off x="0" y="0"/>
              <a:ext cx="398550064" cy="2130445129"/>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568" name="Shape 568"/>
            <p:cNvSpPr txBox="1"/>
            <p:nvPr/>
          </p:nvSpPr>
          <p:spPr>
            <a:xfrm>
              <a:off x="682693250" y="0"/>
              <a:ext cx="101278645" cy="2147483643"/>
            </a:xfrm>
            <a:prstGeom prst="rect">
              <a:avLst/>
            </a:prstGeom>
            <a:solidFill>
              <a:srgbClr val="558ED5"/>
            </a:solidFill>
            <a:ln>
              <a:noFill/>
            </a:ln>
          </p:spPr>
          <p:txBody>
            <a:bodyPr wrap="square" lIns="91425" tIns="45700" rIns="91425" bIns="45700" anchor="ctr"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grpSp>
      <p:cxnSp>
        <p:nvCxnSpPr>
          <p:cNvPr id="569" name="Shape 569"/>
          <p:cNvCxnSpPr/>
          <p:nvPr/>
        </p:nvCxnSpPr>
        <p:spPr>
          <a:xfrm>
            <a:off x="74901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0" name="Shape 570"/>
          <p:cNvCxnSpPr/>
          <p:nvPr/>
        </p:nvCxnSpPr>
        <p:spPr>
          <a:xfrm>
            <a:off x="854931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1" name="Shape 571"/>
          <p:cNvCxnSpPr/>
          <p:nvPr/>
        </p:nvCxnSpPr>
        <p:spPr>
          <a:xfrm>
            <a:off x="4854912"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2" name="Shape 572"/>
          <p:cNvCxnSpPr/>
          <p:nvPr/>
        </p:nvCxnSpPr>
        <p:spPr>
          <a:xfrm>
            <a:off x="8592028"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3" name="Shape 573"/>
          <p:cNvCxnSpPr/>
          <p:nvPr/>
        </p:nvCxnSpPr>
        <p:spPr>
          <a:xfrm>
            <a:off x="6864840" y="1268893"/>
            <a:ext cx="0" cy="97500"/>
          </a:xfrm>
          <a:prstGeom prst="straightConnector1">
            <a:avLst/>
          </a:prstGeom>
          <a:noFill/>
          <a:ln w="25400" cap="flat" cmpd="sng">
            <a:solidFill>
              <a:srgbClr val="FFFF00"/>
            </a:solidFill>
            <a:prstDash val="solid"/>
            <a:miter lim="800000"/>
            <a:headEnd type="none" w="med" len="med"/>
            <a:tailEnd type="none" w="med" len="med"/>
          </a:ln>
        </p:spPr>
      </p:cxnSp>
      <p:cxnSp>
        <p:nvCxnSpPr>
          <p:cNvPr id="574" name="Shape 574"/>
          <p:cNvCxnSpPr/>
          <p:nvPr/>
        </p:nvCxnSpPr>
        <p:spPr>
          <a:xfrm>
            <a:off x="5678359" y="1268058"/>
            <a:ext cx="0" cy="98400"/>
          </a:xfrm>
          <a:prstGeom prst="straightConnector1">
            <a:avLst/>
          </a:prstGeom>
          <a:noFill/>
          <a:ln w="25400" cap="flat" cmpd="sng">
            <a:solidFill>
              <a:srgbClr val="FFFF00"/>
            </a:solidFill>
            <a:prstDash val="solid"/>
            <a:miter lim="800000"/>
            <a:headEnd type="none" w="med" len="med"/>
            <a:tailEnd type="none" w="med" len="med"/>
          </a:ln>
        </p:spPr>
      </p:cxnSp>
      <p:cxnSp>
        <p:nvCxnSpPr>
          <p:cNvPr id="575" name="Shape 575"/>
          <p:cNvCxnSpPr/>
          <p:nvPr/>
        </p:nvCxnSpPr>
        <p:spPr>
          <a:xfrm>
            <a:off x="6799066" y="1268893"/>
            <a:ext cx="0" cy="97500"/>
          </a:xfrm>
          <a:prstGeom prst="straightConnector1">
            <a:avLst/>
          </a:prstGeom>
          <a:noFill/>
          <a:ln w="25400" cap="flat" cmpd="sng">
            <a:solidFill>
              <a:srgbClr val="FFFF00"/>
            </a:solidFill>
            <a:prstDash val="solid"/>
            <a:miter lim="800000"/>
            <a:headEnd type="none" w="med" len="med"/>
            <a:tailEnd type="none" w="med" len="med"/>
          </a:ln>
        </p:spPr>
      </p:cxnSp>
      <p:pic>
        <p:nvPicPr>
          <p:cNvPr id="576" name="Shape 576"/>
          <p:cNvPicPr preferRelativeResize="0"/>
          <p:nvPr/>
        </p:nvPicPr>
        <p:blipFill rotWithShape="1">
          <a:blip r:embed="rId4">
            <a:alphaModFix/>
          </a:blip>
          <a:srcRect b="28858"/>
          <a:stretch/>
        </p:blipFill>
        <p:spPr>
          <a:xfrm>
            <a:off x="300789" y="52137"/>
            <a:ext cx="3672106" cy="3468530"/>
          </a:xfrm>
          <a:prstGeom prst="rect">
            <a:avLst/>
          </a:prstGeom>
          <a:noFill/>
          <a:ln>
            <a:noFill/>
          </a:ln>
        </p:spPr>
      </p:pic>
      <p:pic>
        <p:nvPicPr>
          <p:cNvPr id="577" name="Shape 577"/>
          <p:cNvPicPr preferRelativeResize="0"/>
          <p:nvPr/>
        </p:nvPicPr>
        <p:blipFill rotWithShape="1">
          <a:blip r:embed="rId4">
            <a:alphaModFix/>
          </a:blip>
          <a:srcRect t="70919" r="62634" b="-2014"/>
          <a:stretch/>
        </p:blipFill>
        <p:spPr>
          <a:xfrm>
            <a:off x="300789" y="3496368"/>
            <a:ext cx="1440155" cy="1591292"/>
          </a:xfrm>
          <a:prstGeom prst="rect">
            <a:avLst/>
          </a:prstGeom>
          <a:noFill/>
          <a:ln>
            <a:noFill/>
          </a:ln>
        </p:spPr>
      </p:pic>
      <p:sp>
        <p:nvSpPr>
          <p:cNvPr id="578" name="Shape 578"/>
          <p:cNvSpPr txBox="1"/>
          <p:nvPr/>
        </p:nvSpPr>
        <p:spPr>
          <a:xfrm>
            <a:off x="4513234" y="2327932"/>
            <a:ext cx="4230000" cy="2652000"/>
          </a:xfrm>
          <a:prstGeom prst="rect">
            <a:avLst/>
          </a:prstGeom>
          <a:noFill/>
          <a:ln>
            <a:noFill/>
          </a:ln>
        </p:spPr>
        <p:txBody>
          <a:bodyPr wrap="square" lIns="91925" tIns="45950" rIns="91925" bIns="45950" anchor="t" anchorCtr="0">
            <a:noAutofit/>
          </a:bodyPr>
          <a:lstStyle/>
          <a:p>
            <a:pPr marL="215900" marR="0" lvl="0" indent="-203200" algn="l" rtl="0">
              <a:spcBef>
                <a:spcPts val="0"/>
              </a:spcBef>
              <a:spcAft>
                <a:spcPts val="0"/>
              </a:spcAft>
              <a:buClr>
                <a:srgbClr val="595959"/>
              </a:buClr>
              <a:buSzPct val="100000"/>
              <a:buFont typeface="Arial"/>
              <a:buChar char="•"/>
            </a:pPr>
            <a:r>
              <a:rPr lang="en-US" sz="1800" dirty="0" smtClean="0">
                <a:solidFill>
                  <a:srgbClr val="595959"/>
                </a:solidFill>
                <a:latin typeface="Arial"/>
                <a:ea typeface="Arial"/>
                <a:cs typeface="Arial"/>
                <a:sym typeface="Arial"/>
              </a:rPr>
              <a:t>Info. theory </a:t>
            </a:r>
            <a:r>
              <a:rPr lang="en" sz="1800" dirty="0" smtClean="0">
                <a:solidFill>
                  <a:srgbClr val="595959"/>
                </a:solidFill>
                <a:latin typeface="Arial"/>
                <a:ea typeface="Arial"/>
                <a:cs typeface="Arial"/>
                <a:sym typeface="Arial"/>
              </a:rPr>
              <a:t>based </a:t>
            </a:r>
            <a:r>
              <a:rPr lang="en" sz="1800" dirty="0">
                <a:solidFill>
                  <a:srgbClr val="595959"/>
                </a:solidFill>
                <a:latin typeface="Arial"/>
                <a:ea typeface="Arial"/>
                <a:cs typeface="Arial"/>
                <a:sym typeface="Arial"/>
              </a:rPr>
              <a:t>method </a:t>
            </a:r>
            <a:r>
              <a:rPr lang="en-US" sz="1800" dirty="0" smtClean="0">
                <a:solidFill>
                  <a:srgbClr val="595959"/>
                </a:solidFill>
                <a:latin typeface="Arial"/>
                <a:ea typeface="Arial"/>
                <a:cs typeface="Arial"/>
                <a:sym typeface="Arial"/>
              </a:rPr>
              <a:t>(</a:t>
            </a:r>
            <a:r>
              <a:rPr lang="en-US" sz="1800" dirty="0" err="1" smtClean="0">
                <a:solidFill>
                  <a:srgbClr val="595959"/>
                </a:solidFill>
                <a:latin typeface="Arial"/>
                <a:ea typeface="Arial"/>
                <a:cs typeface="Arial"/>
                <a:sym typeface="Arial"/>
              </a:rPr>
              <a:t>ie</a:t>
            </a:r>
            <a:r>
              <a:rPr lang="en-US" sz="1800" dirty="0" smtClean="0">
                <a:solidFill>
                  <a:srgbClr val="595959"/>
                </a:solidFill>
                <a:latin typeface="Arial"/>
                <a:ea typeface="Arial"/>
                <a:cs typeface="Arial"/>
                <a:sym typeface="Arial"/>
              </a:rPr>
              <a:t> annotation “</a:t>
            </a:r>
            <a:r>
              <a:rPr lang="en-US" sz="1800" dirty="0" err="1" smtClean="0">
                <a:solidFill>
                  <a:srgbClr val="595959"/>
                </a:solidFill>
                <a:latin typeface="Arial"/>
                <a:ea typeface="Arial"/>
                <a:cs typeface="Arial"/>
                <a:sym typeface="Arial"/>
              </a:rPr>
              <a:t>surprisal</a:t>
            </a:r>
            <a:r>
              <a:rPr lang="en-US" sz="1800" dirty="0" smtClean="0">
                <a:solidFill>
                  <a:srgbClr val="595959"/>
                </a:solidFill>
                <a:latin typeface="Arial"/>
                <a:ea typeface="Arial"/>
                <a:cs typeface="Arial"/>
                <a:sym typeface="Arial"/>
              </a:rPr>
              <a:t>”) </a:t>
            </a:r>
            <a:r>
              <a:rPr lang="en" sz="1800" dirty="0" smtClean="0">
                <a:solidFill>
                  <a:srgbClr val="595959"/>
                </a:solidFill>
                <a:latin typeface="Arial"/>
                <a:ea typeface="Arial"/>
                <a:cs typeface="Arial"/>
                <a:sym typeface="Arial"/>
              </a:rPr>
              <a:t>for </a:t>
            </a:r>
            <a:r>
              <a:rPr lang="en" sz="1800" dirty="0">
                <a:solidFill>
                  <a:srgbClr val="595959"/>
                </a:solidFill>
                <a:latin typeface="Arial"/>
                <a:ea typeface="Arial"/>
                <a:cs typeface="Arial"/>
                <a:sym typeface="Arial"/>
              </a:rPr>
              <a:t>weighting consistently many genomic features</a:t>
            </a:r>
          </a:p>
          <a:p>
            <a:pPr marL="215900" marR="0" lvl="0" indent="-203200" algn="l" rtl="0">
              <a:spcBef>
                <a:spcPts val="0"/>
              </a:spcBef>
              <a:spcAft>
                <a:spcPts val="0"/>
              </a:spcAft>
              <a:buClr>
                <a:srgbClr val="595959"/>
              </a:buClr>
              <a:buFont typeface="Arial"/>
              <a:buNone/>
            </a:pPr>
            <a:endParaRPr sz="1800" dirty="0">
              <a:solidFill>
                <a:srgbClr val="595959"/>
              </a:solidFill>
              <a:latin typeface="Arial"/>
              <a:ea typeface="Arial"/>
              <a:cs typeface="Arial"/>
              <a:sym typeface="Arial"/>
            </a:endParaRP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Practical web server </a:t>
            </a:r>
          </a:p>
          <a:p>
            <a:pPr marL="215900" marR="0" lvl="0" indent="-203200" algn="l" rtl="0">
              <a:spcBef>
                <a:spcPts val="0"/>
              </a:spcBef>
              <a:spcAft>
                <a:spcPts val="0"/>
              </a:spcAft>
              <a:buClr>
                <a:srgbClr val="595959"/>
              </a:buClr>
              <a:buSzPct val="100000"/>
              <a:buFont typeface="Arial"/>
              <a:buChar char="•"/>
            </a:pPr>
            <a:r>
              <a:rPr lang="en" sz="1800" dirty="0">
                <a:solidFill>
                  <a:srgbClr val="595959"/>
                </a:solidFill>
                <a:highlight>
                  <a:srgbClr val="FFFFFF"/>
                </a:highlight>
                <a:latin typeface="Arial"/>
                <a:ea typeface="Arial"/>
                <a:cs typeface="Arial"/>
                <a:sym typeface="Arial"/>
              </a:rPr>
              <a:t>Submission of variants &amp; pre-computed large data context from uniformly processing large-scale datasets</a:t>
            </a:r>
          </a:p>
          <a:p>
            <a:pPr marL="215900" marR="0" lvl="0" indent="-215900" algn="l" rtl="0">
              <a:spcBef>
                <a:spcPts val="400"/>
              </a:spcBef>
              <a:spcAft>
                <a:spcPts val="0"/>
              </a:spcAft>
              <a:buClr>
                <a:schemeClr val="dk1"/>
              </a:buClr>
              <a:buFont typeface="Arial"/>
              <a:buNone/>
            </a:pPr>
            <a:endParaRPr sz="2000" dirty="0">
              <a:solidFill>
                <a:schemeClr val="dk1"/>
              </a:solidFill>
              <a:latin typeface="Arial"/>
              <a:ea typeface="Arial"/>
              <a:cs typeface="Arial"/>
              <a:sym typeface="Arial"/>
            </a:endParaRPr>
          </a:p>
        </p:txBody>
      </p:sp>
      <p:pic>
        <p:nvPicPr>
          <p:cNvPr id="579" name="Shape 579"/>
          <p:cNvPicPr preferRelativeResize="0"/>
          <p:nvPr/>
        </p:nvPicPr>
        <p:blipFill rotWithShape="1">
          <a:blip r:embed="rId5">
            <a:alphaModFix/>
          </a:blip>
          <a:srcRect t="1" b="17378"/>
          <a:stretch/>
        </p:blipFill>
        <p:spPr>
          <a:xfrm>
            <a:off x="1825722" y="3548026"/>
            <a:ext cx="2269211" cy="1544647"/>
          </a:xfrm>
          <a:prstGeom prst="rect">
            <a:avLst/>
          </a:prstGeom>
          <a:noFill/>
          <a:ln w="28575" cap="flat" cmpd="sng">
            <a:solidFill>
              <a:schemeClr val="dk1"/>
            </a:solidFill>
            <a:prstDash val="solid"/>
            <a:round/>
            <a:headEnd type="none" w="med" len="med"/>
            <a:tailEnd type="none" w="med" len="med"/>
          </a:ln>
        </p:spPr>
      </p:pic>
      <p:sp>
        <p:nvSpPr>
          <p:cNvPr id="580" name="Shape 580"/>
          <p:cNvSpPr txBox="1"/>
          <p:nvPr/>
        </p:nvSpPr>
        <p:spPr>
          <a:xfrm>
            <a:off x="4851533" y="4899703"/>
            <a:ext cx="4005425" cy="375900"/>
          </a:xfrm>
          <a:prstGeom prst="rect">
            <a:avLst/>
          </a:prstGeom>
          <a:noFill/>
          <a:ln>
            <a:noFill/>
          </a:ln>
        </p:spPr>
        <p:txBody>
          <a:bodyPr wrap="square" lIns="91425" tIns="45700" rIns="91425" bIns="45700" anchor="t" anchorCtr="0">
            <a:noAutofit/>
          </a:bodyPr>
          <a:lstStyle/>
          <a:p>
            <a:pPr marL="0" marR="0" lvl="0" indent="0" algn="r" rtl="0">
              <a:spcBef>
                <a:spcPts val="0"/>
              </a:spcBef>
              <a:buSzPct val="25000"/>
              <a:buNone/>
            </a:pPr>
            <a:r>
              <a:rPr lang="en" sz="1000">
                <a:solidFill>
                  <a:srgbClr val="7F7F7F"/>
                </a:solidFill>
                <a:latin typeface="Arial"/>
                <a:ea typeface="Arial"/>
                <a:cs typeface="Arial"/>
                <a:sym typeface="Arial"/>
              </a:rPr>
              <a:t>[Fu et al., GenomeBiology ('14)]</a:t>
            </a:r>
          </a:p>
          <a:p>
            <a:pPr marL="0" marR="0" lvl="0" indent="0" algn="l" rtl="0">
              <a:spcBef>
                <a:spcPts val="0"/>
              </a:spcBef>
              <a:buSzPct val="25000"/>
              <a:buNone/>
            </a:pPr>
            <a:r>
              <a:rPr lang="en" sz="1600">
                <a:solidFill>
                  <a:srgbClr val="7F7F7F"/>
                </a:solidFill>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Shape 585"/>
          <p:cNvSpPr txBox="1">
            <a:spLocks noGrp="1"/>
          </p:cNvSpPr>
          <p:nvPr>
            <p:ph type="title"/>
          </p:nvPr>
        </p:nvSpPr>
        <p:spPr>
          <a:xfrm>
            <a:off x="457200" y="179784"/>
            <a:ext cx="8229600" cy="681000"/>
          </a:xfrm>
          <a:prstGeom prst="rect">
            <a:avLst/>
          </a:prstGeom>
          <a:noFill/>
          <a:ln>
            <a:noFill/>
          </a:ln>
        </p:spPr>
        <p:txBody>
          <a:bodyPr wrap="square" lIns="91925" tIns="45950" rIns="91925" bIns="45950" anchor="ctr" anchorCtr="0">
            <a:noAutofit/>
          </a:bodyPr>
          <a:lstStyle/>
          <a:p>
            <a:pPr marL="0" marR="0" lvl="0" indent="0" algn="ctr" rtl="0">
              <a:lnSpc>
                <a:spcPct val="100000"/>
              </a:lnSpc>
              <a:spcBef>
                <a:spcPts val="0"/>
              </a:spcBef>
              <a:spcAft>
                <a:spcPts val="0"/>
              </a:spcAft>
              <a:buClr>
                <a:srgbClr val="000090"/>
              </a:buClr>
              <a:buSzPct val="25000"/>
              <a:buFont typeface="Arial"/>
              <a:buNone/>
            </a:pPr>
            <a:r>
              <a:rPr lang="en" sz="3600" b="1" i="0" u="none" strike="noStrike" cap="none">
                <a:solidFill>
                  <a:srgbClr val="000090"/>
                </a:solidFill>
                <a:latin typeface="Arial"/>
                <a:ea typeface="Arial"/>
                <a:cs typeface="Arial"/>
                <a:sym typeface="Arial"/>
              </a:rPr>
              <a:t>Germline pathogenic variants show higher core scores than controls</a:t>
            </a:r>
          </a:p>
        </p:txBody>
      </p:sp>
      <p:sp>
        <p:nvSpPr>
          <p:cNvPr id="586" name="Shape 586"/>
          <p:cNvSpPr txBox="1">
            <a:spLocks noGrp="1"/>
          </p:cNvSpPr>
          <p:nvPr>
            <p:ph type="body" idx="1"/>
          </p:nvPr>
        </p:nvSpPr>
        <p:spPr>
          <a:xfrm>
            <a:off x="812800" y="3548063"/>
            <a:ext cx="7662900" cy="1131000"/>
          </a:xfrm>
          <a:prstGeom prst="rect">
            <a:avLst/>
          </a:prstGeom>
          <a:noFill/>
          <a:ln>
            <a:noFill/>
          </a:ln>
        </p:spPr>
        <p:txBody>
          <a:bodyPr wrap="square" lIns="91925" tIns="45950" rIns="91925" bIns="4595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 sz="1800" b="0" i="0" u="none">
                <a:solidFill>
                  <a:schemeClr val="dk1"/>
                </a:solidFill>
                <a:latin typeface="Arial"/>
                <a:ea typeface="Arial"/>
                <a:cs typeface="Arial"/>
                <a:sym typeface="Arial"/>
              </a:rPr>
              <a:t>3 controls with natural polymorphisms (allele frequency &gt;= 1% )</a:t>
            </a:r>
          </a:p>
          <a:p>
            <a:pPr marL="0" marR="0" lvl="0" indent="0" algn="l" rtl="0">
              <a:lnSpc>
                <a:spcPct val="100000"/>
              </a:lnSpc>
              <a:spcBef>
                <a:spcPts val="0"/>
              </a:spcBef>
              <a:spcAft>
                <a:spcPts val="0"/>
              </a:spcAft>
              <a:buClr>
                <a:schemeClr val="dk1"/>
              </a:buClr>
              <a:buSzPct val="25000"/>
              <a:buFont typeface="Arial"/>
              <a:buNone/>
            </a:pPr>
            <a:r>
              <a:rPr lang="en" sz="1800"/>
              <a:t>  </a:t>
            </a:r>
            <a:r>
              <a:rPr lang="en" sz="1800" b="0" i="0" u="none">
                <a:solidFill>
                  <a:schemeClr val="dk1"/>
                </a:solidFill>
                <a:latin typeface="Arial"/>
                <a:ea typeface="Arial"/>
                <a:cs typeface="Arial"/>
                <a:sym typeface="Arial"/>
              </a:rPr>
              <a:t>1.  Matched region:  1kb around HGMD variants</a:t>
            </a:r>
          </a:p>
          <a:p>
            <a:pPr marL="0" marR="0" lvl="0" indent="0" algn="l" rtl="0">
              <a:lnSpc>
                <a:spcPct val="100000"/>
              </a:lnSpc>
              <a:spcBef>
                <a:spcPts val="360"/>
              </a:spcBef>
              <a:spcAft>
                <a:spcPts val="0"/>
              </a:spcAft>
              <a:buNone/>
            </a:pPr>
            <a:r>
              <a:rPr lang="en" sz="1800"/>
              <a:t>  2. </a:t>
            </a:r>
            <a:r>
              <a:rPr lang="en" sz="1800" b="0" i="0" u="none">
                <a:solidFill>
                  <a:schemeClr val="dk1"/>
                </a:solidFill>
                <a:latin typeface="Arial"/>
                <a:ea typeface="Arial"/>
                <a:cs typeface="Arial"/>
                <a:sym typeface="Arial"/>
              </a:rPr>
              <a:t> Matched TSS:  matched for distance to TSS</a:t>
            </a:r>
          </a:p>
          <a:p>
            <a:pPr marL="0" marR="0" lvl="0" indent="0" algn="l" rtl="0">
              <a:lnSpc>
                <a:spcPct val="100000"/>
              </a:lnSpc>
              <a:spcBef>
                <a:spcPts val="360"/>
              </a:spcBef>
              <a:spcAft>
                <a:spcPts val="0"/>
              </a:spcAft>
              <a:buNone/>
            </a:pPr>
            <a:r>
              <a:rPr lang="en" sz="1800"/>
              <a:t>  3. </a:t>
            </a:r>
            <a:r>
              <a:rPr lang="en" sz="1800" b="0" i="0" u="none">
                <a:solidFill>
                  <a:schemeClr val="dk1"/>
                </a:solidFill>
                <a:latin typeface="Arial"/>
                <a:ea typeface="Arial"/>
                <a:cs typeface="Arial"/>
                <a:sym typeface="Arial"/>
              </a:rPr>
              <a:t> Unmatched: randomly selected</a:t>
            </a:r>
          </a:p>
        </p:txBody>
      </p:sp>
      <p:pic>
        <p:nvPicPr>
          <p:cNvPr id="587" name="Shape 587" descr="germline_1.pdf"/>
          <p:cNvPicPr preferRelativeResize="0"/>
          <p:nvPr/>
        </p:nvPicPr>
        <p:blipFill rotWithShape="1">
          <a:blip r:embed="rId3">
            <a:alphaModFix/>
          </a:blip>
          <a:srcRect/>
          <a:stretch/>
        </p:blipFill>
        <p:spPr>
          <a:xfrm>
            <a:off x="0" y="904875"/>
            <a:ext cx="3725742" cy="2783611"/>
          </a:xfrm>
          <a:prstGeom prst="rect">
            <a:avLst/>
          </a:prstGeom>
          <a:noFill/>
          <a:ln>
            <a:noFill/>
          </a:ln>
        </p:spPr>
      </p:pic>
      <p:sp>
        <p:nvSpPr>
          <p:cNvPr id="588" name="Shape 588"/>
          <p:cNvSpPr txBox="1"/>
          <p:nvPr/>
        </p:nvSpPr>
        <p:spPr>
          <a:xfrm>
            <a:off x="136525" y="4831556"/>
            <a:ext cx="2473200" cy="207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200" b="0" i="1" u="none">
                <a:solidFill>
                  <a:srgbClr val="000000"/>
                </a:solidFill>
                <a:latin typeface="Calibri"/>
                <a:ea typeface="Calibri"/>
                <a:cs typeface="Calibri"/>
                <a:sym typeface="Calibri"/>
              </a:rPr>
              <a:t>Ritchie et al., Nature Methods, 2014</a:t>
            </a:r>
          </a:p>
        </p:txBody>
      </p:sp>
      <p:pic>
        <p:nvPicPr>
          <p:cNvPr id="589" name="Shape 589" descr="germline_2.pdf"/>
          <p:cNvPicPr preferRelativeResize="0"/>
          <p:nvPr/>
        </p:nvPicPr>
        <p:blipFill rotWithShape="1">
          <a:blip r:embed="rId4">
            <a:alphaModFix/>
          </a:blip>
          <a:srcRect/>
          <a:stretch/>
        </p:blipFill>
        <p:spPr>
          <a:xfrm>
            <a:off x="4830762" y="990600"/>
            <a:ext cx="3420037" cy="2776009"/>
          </a:xfrm>
          <a:prstGeom prst="rect">
            <a:avLst/>
          </a:prstGeom>
          <a:noFill/>
          <a:ln>
            <a:noFill/>
          </a:ln>
        </p:spPr>
      </p:pic>
      <p:sp>
        <p:nvSpPr>
          <p:cNvPr id="590" name="Shape 590"/>
          <p:cNvSpPr txBox="1"/>
          <p:nvPr/>
        </p:nvSpPr>
        <p:spPr>
          <a:xfrm>
            <a:off x="4529124" y="4769650"/>
            <a:ext cx="41577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600" i="0" u="none">
                <a:solidFill>
                  <a:srgbClr val="7F7F7F"/>
                </a:solidFill>
              </a:rPr>
              <a:t>[Fu et al., GenomeBiology ('14, in revision)]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descr="C:\Users\JM\Desktop\Untitled-4.png"/>
          <p:cNvPicPr preferRelativeResize="0"/>
          <p:nvPr/>
        </p:nvPicPr>
        <p:blipFill rotWithShape="1">
          <a:blip r:embed="rId3">
            <a:alphaModFix/>
          </a:blip>
          <a:srcRect b="35102"/>
          <a:stretch/>
        </p:blipFill>
        <p:spPr>
          <a:xfrm>
            <a:off x="1314450" y="114300"/>
            <a:ext cx="6355917" cy="2155467"/>
          </a:xfrm>
          <a:prstGeom prst="rect">
            <a:avLst/>
          </a:prstGeom>
          <a:noFill/>
          <a:ln>
            <a:noFill/>
          </a:ln>
        </p:spPr>
      </p:pic>
      <p:pic>
        <p:nvPicPr>
          <p:cNvPr id="92" name="Shape 92" descr="C:\Users\JM\Desktop\adult-male-body-no-descriptors-hi.png"/>
          <p:cNvPicPr preferRelativeResize="0"/>
          <p:nvPr/>
        </p:nvPicPr>
        <p:blipFill rotWithShape="1">
          <a:blip r:embed="rId4">
            <a:alphaModFix/>
          </a:blip>
          <a:srcRect b="17566"/>
          <a:stretch/>
        </p:blipFill>
        <p:spPr>
          <a:xfrm>
            <a:off x="1371600" y="1657350"/>
            <a:ext cx="2992874" cy="3474065"/>
          </a:xfrm>
          <a:prstGeom prst="rect">
            <a:avLst/>
          </a:prstGeom>
          <a:noFill/>
          <a:ln>
            <a:noFill/>
          </a:ln>
        </p:spPr>
      </p:pic>
      <p:grpSp>
        <p:nvGrpSpPr>
          <p:cNvPr id="93" name="Shape 93"/>
          <p:cNvGrpSpPr/>
          <p:nvPr/>
        </p:nvGrpSpPr>
        <p:grpSpPr>
          <a:xfrm>
            <a:off x="5314835" y="171453"/>
            <a:ext cx="292715" cy="541104"/>
            <a:chOff x="5562600" y="267946"/>
            <a:chExt cx="390235" cy="721857"/>
          </a:xfrm>
        </p:grpSpPr>
        <p:pic>
          <p:nvPicPr>
            <p:cNvPr id="94" name="Shape 94" descr="C:\Users\JM\Desktop\karyograms670.jpg"/>
            <p:cNvPicPr preferRelativeResize="0"/>
            <p:nvPr/>
          </p:nvPicPr>
          <p:blipFill rotWithShape="1">
            <a:blip r:embed="rId5">
              <a:alphaModFix/>
            </a:blip>
            <a:srcRect l="2388" t="17071" r="51043" b="2438"/>
            <a:stretch/>
          </p:blipFill>
          <p:spPr>
            <a:xfrm>
              <a:off x="5562600" y="267946"/>
              <a:ext cx="389677" cy="340579"/>
            </a:xfrm>
            <a:prstGeom prst="rect">
              <a:avLst/>
            </a:prstGeom>
            <a:noFill/>
            <a:ln>
              <a:noFill/>
            </a:ln>
          </p:spPr>
        </p:pic>
        <p:pic>
          <p:nvPicPr>
            <p:cNvPr id="95" name="Shape 95" descr="C:\Users\JM\Desktop\karyograms670.jpg"/>
            <p:cNvPicPr preferRelativeResize="0"/>
            <p:nvPr/>
          </p:nvPicPr>
          <p:blipFill rotWithShape="1">
            <a:blip r:embed="rId5">
              <a:alphaModFix/>
            </a:blip>
            <a:srcRect l="50893" t="10064" r="1346" b="4567"/>
            <a:stretch/>
          </p:blipFill>
          <p:spPr>
            <a:xfrm>
              <a:off x="5562600" y="648946"/>
              <a:ext cx="390235" cy="340857"/>
            </a:xfrm>
            <a:prstGeom prst="rect">
              <a:avLst/>
            </a:prstGeom>
            <a:noFill/>
            <a:ln>
              <a:noFill/>
            </a:ln>
          </p:spPr>
        </p:pic>
      </p:grpSp>
      <p:grpSp>
        <p:nvGrpSpPr>
          <p:cNvPr id="96" name="Shape 96"/>
          <p:cNvGrpSpPr/>
          <p:nvPr/>
        </p:nvGrpSpPr>
        <p:grpSpPr>
          <a:xfrm>
            <a:off x="1543041" y="171455"/>
            <a:ext cx="292715" cy="541104"/>
            <a:chOff x="533400" y="228600"/>
            <a:chExt cx="390235" cy="721857"/>
          </a:xfrm>
        </p:grpSpPr>
        <p:pic>
          <p:nvPicPr>
            <p:cNvPr id="97" name="Shape 97" descr="C:\Users\JM\Desktop\karyograms670.jpg"/>
            <p:cNvPicPr preferRelativeResize="0"/>
            <p:nvPr/>
          </p:nvPicPr>
          <p:blipFill rotWithShape="1">
            <a:blip r:embed="rId5">
              <a:alphaModFix/>
            </a:blip>
            <a:srcRect l="2388" t="17071" r="51043" b="2438"/>
            <a:stretch/>
          </p:blipFill>
          <p:spPr>
            <a:xfrm>
              <a:off x="533400" y="228600"/>
              <a:ext cx="389677" cy="340579"/>
            </a:xfrm>
            <a:prstGeom prst="rect">
              <a:avLst/>
            </a:prstGeom>
            <a:noFill/>
            <a:ln>
              <a:noFill/>
            </a:ln>
          </p:spPr>
        </p:pic>
        <p:pic>
          <p:nvPicPr>
            <p:cNvPr id="98" name="Shape 98" descr="C:\Users\JM\Desktop\karyograms670.jpg"/>
            <p:cNvPicPr preferRelativeResize="0"/>
            <p:nvPr/>
          </p:nvPicPr>
          <p:blipFill rotWithShape="1">
            <a:blip r:embed="rId5">
              <a:alphaModFix/>
            </a:blip>
            <a:srcRect l="50893" t="10064" r="1346" b="4567"/>
            <a:stretch/>
          </p:blipFill>
          <p:spPr>
            <a:xfrm>
              <a:off x="533400" y="609600"/>
              <a:ext cx="390235" cy="340857"/>
            </a:xfrm>
            <a:prstGeom prst="rect">
              <a:avLst/>
            </a:prstGeom>
            <a:noFill/>
            <a:ln>
              <a:noFill/>
            </a:ln>
          </p:spPr>
        </p:pic>
      </p:grpSp>
      <p:grpSp>
        <p:nvGrpSpPr>
          <p:cNvPr id="99" name="Shape 99"/>
          <p:cNvGrpSpPr/>
          <p:nvPr/>
        </p:nvGrpSpPr>
        <p:grpSpPr>
          <a:xfrm>
            <a:off x="7086436" y="171453"/>
            <a:ext cx="292715" cy="541104"/>
            <a:chOff x="7924800" y="267946"/>
            <a:chExt cx="390235" cy="721857"/>
          </a:xfrm>
        </p:grpSpPr>
        <p:pic>
          <p:nvPicPr>
            <p:cNvPr id="100" name="Shape 100" descr="C:\Users\JM\Desktop\karyograms670.jpg"/>
            <p:cNvPicPr preferRelativeResize="0"/>
            <p:nvPr/>
          </p:nvPicPr>
          <p:blipFill rotWithShape="1">
            <a:blip r:embed="rId5">
              <a:alphaModFix/>
            </a:blip>
            <a:srcRect l="2388" t="17071" r="51043" b="2438"/>
            <a:stretch/>
          </p:blipFill>
          <p:spPr>
            <a:xfrm>
              <a:off x="7924800" y="267946"/>
              <a:ext cx="389677" cy="340579"/>
            </a:xfrm>
            <a:prstGeom prst="rect">
              <a:avLst/>
            </a:prstGeom>
            <a:noFill/>
            <a:ln>
              <a:noFill/>
            </a:ln>
          </p:spPr>
        </p:pic>
        <p:pic>
          <p:nvPicPr>
            <p:cNvPr id="101" name="Shape 101" descr="C:\Users\JM\Desktop\karyograms670.jpg"/>
            <p:cNvPicPr preferRelativeResize="0"/>
            <p:nvPr/>
          </p:nvPicPr>
          <p:blipFill rotWithShape="1">
            <a:blip r:embed="rId5">
              <a:alphaModFix/>
            </a:blip>
            <a:srcRect l="50893" t="10064" r="1346" b="4567"/>
            <a:stretch/>
          </p:blipFill>
          <p:spPr>
            <a:xfrm>
              <a:off x="7924800" y="648946"/>
              <a:ext cx="390235" cy="340857"/>
            </a:xfrm>
            <a:prstGeom prst="rect">
              <a:avLst/>
            </a:prstGeom>
            <a:noFill/>
            <a:ln>
              <a:noFill/>
            </a:ln>
          </p:spPr>
        </p:pic>
      </p:grpSp>
      <p:grpSp>
        <p:nvGrpSpPr>
          <p:cNvPr id="102" name="Shape 102"/>
          <p:cNvGrpSpPr/>
          <p:nvPr/>
        </p:nvGrpSpPr>
        <p:grpSpPr>
          <a:xfrm>
            <a:off x="6514952" y="1371530"/>
            <a:ext cx="292715" cy="541104"/>
            <a:chOff x="7162800" y="1868146"/>
            <a:chExt cx="390235" cy="721857"/>
          </a:xfrm>
        </p:grpSpPr>
        <p:pic>
          <p:nvPicPr>
            <p:cNvPr id="103" name="Shape 103"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04" name="Shape 104"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grpSp>
        <p:nvGrpSpPr>
          <p:cNvPr id="105" name="Shape 105"/>
          <p:cNvGrpSpPr/>
          <p:nvPr/>
        </p:nvGrpSpPr>
        <p:grpSpPr>
          <a:xfrm>
            <a:off x="7143584" y="1371530"/>
            <a:ext cx="292715" cy="541104"/>
            <a:chOff x="8001000" y="1868146"/>
            <a:chExt cx="390235" cy="721857"/>
          </a:xfrm>
        </p:grpSpPr>
        <p:pic>
          <p:nvPicPr>
            <p:cNvPr id="106" name="Shape 106" descr="C:\Users\JM\Desktop\karyograms670.jpg"/>
            <p:cNvPicPr preferRelativeResize="0"/>
            <p:nvPr/>
          </p:nvPicPr>
          <p:blipFill rotWithShape="1">
            <a:blip r:embed="rId5">
              <a:alphaModFix/>
            </a:blip>
            <a:srcRect l="2388" t="17071" r="51043" b="2438"/>
            <a:stretch/>
          </p:blipFill>
          <p:spPr>
            <a:xfrm>
              <a:off x="8001000" y="1868146"/>
              <a:ext cx="389677" cy="340579"/>
            </a:xfrm>
            <a:prstGeom prst="rect">
              <a:avLst/>
            </a:prstGeom>
            <a:noFill/>
            <a:ln>
              <a:noFill/>
            </a:ln>
          </p:spPr>
        </p:pic>
        <p:pic>
          <p:nvPicPr>
            <p:cNvPr id="107" name="Shape 107" descr="C:\Users\JM\Desktop\karyograms670.jpg"/>
            <p:cNvPicPr preferRelativeResize="0"/>
            <p:nvPr/>
          </p:nvPicPr>
          <p:blipFill rotWithShape="1">
            <a:blip r:embed="rId5">
              <a:alphaModFix/>
            </a:blip>
            <a:srcRect l="50893" t="10064" r="1346" b="4567"/>
            <a:stretch/>
          </p:blipFill>
          <p:spPr>
            <a:xfrm>
              <a:off x="8001000" y="2249146"/>
              <a:ext cx="390235" cy="340857"/>
            </a:xfrm>
            <a:prstGeom prst="rect">
              <a:avLst/>
            </a:prstGeom>
            <a:noFill/>
            <a:ln>
              <a:noFill/>
            </a:ln>
          </p:spPr>
        </p:pic>
      </p:grpSp>
      <p:grpSp>
        <p:nvGrpSpPr>
          <p:cNvPr id="108" name="Shape 108"/>
          <p:cNvGrpSpPr/>
          <p:nvPr/>
        </p:nvGrpSpPr>
        <p:grpSpPr>
          <a:xfrm>
            <a:off x="3829050" y="2009775"/>
            <a:ext cx="1599267" cy="2825658"/>
            <a:chOff x="6096000" y="2895600"/>
            <a:chExt cx="2132355" cy="3767544"/>
          </a:xfrm>
        </p:grpSpPr>
        <p:pic>
          <p:nvPicPr>
            <p:cNvPr id="109" name="Shape 109" descr="C:\Users\JM\Desktop\karyograms670.jpg"/>
            <p:cNvPicPr preferRelativeResize="0"/>
            <p:nvPr/>
          </p:nvPicPr>
          <p:blipFill rotWithShape="1">
            <a:blip r:embed="rId5">
              <a:alphaModFix/>
            </a:blip>
            <a:srcRect l="2388" t="17071" r="51043" b="2438"/>
            <a:stretch/>
          </p:blipFill>
          <p:spPr>
            <a:xfrm>
              <a:off x="6096000" y="2895600"/>
              <a:ext cx="2129309" cy="1861024"/>
            </a:xfrm>
            <a:prstGeom prst="rect">
              <a:avLst/>
            </a:prstGeom>
            <a:noFill/>
            <a:ln>
              <a:noFill/>
            </a:ln>
          </p:spPr>
        </p:pic>
        <p:pic>
          <p:nvPicPr>
            <p:cNvPr id="110" name="Shape 110" descr="C:\Users\JM\Desktop\karyograms670.jpg"/>
            <p:cNvPicPr preferRelativeResize="0"/>
            <p:nvPr/>
          </p:nvPicPr>
          <p:blipFill rotWithShape="1">
            <a:blip r:embed="rId5">
              <a:alphaModFix/>
            </a:blip>
            <a:srcRect l="50893" t="10064" r="1346" b="4567"/>
            <a:stretch/>
          </p:blipFill>
          <p:spPr>
            <a:xfrm>
              <a:off x="6096000" y="4800600"/>
              <a:ext cx="2132355" cy="1862544"/>
            </a:xfrm>
            <a:prstGeom prst="rect">
              <a:avLst/>
            </a:prstGeom>
            <a:noFill/>
            <a:ln>
              <a:noFill/>
            </a:ln>
          </p:spPr>
        </p:pic>
      </p:grpSp>
      <p:pic>
        <p:nvPicPr>
          <p:cNvPr id="111" name="Shape 111" descr="C:\Users\JM\Desktop\karyograms670.jpg"/>
          <p:cNvPicPr preferRelativeResize="0"/>
          <p:nvPr/>
        </p:nvPicPr>
        <p:blipFill rotWithShape="1">
          <a:blip r:embed="rId5">
            <a:alphaModFix/>
          </a:blip>
          <a:srcRect l="2388" t="17071" r="51043" b="2438"/>
          <a:stretch/>
        </p:blipFill>
        <p:spPr>
          <a:xfrm>
            <a:off x="2050258" y="171466"/>
            <a:ext cx="292723" cy="255387"/>
          </a:xfrm>
          <a:prstGeom prst="rect">
            <a:avLst/>
          </a:prstGeom>
          <a:noFill/>
          <a:ln>
            <a:noFill/>
          </a:ln>
        </p:spPr>
      </p:pic>
      <p:pic>
        <p:nvPicPr>
          <p:cNvPr id="112" name="Shape 112" descr="C:\Users\JM\Desktop\karyograms670.jpg"/>
          <p:cNvPicPr preferRelativeResize="0"/>
          <p:nvPr/>
        </p:nvPicPr>
        <p:blipFill rotWithShape="1">
          <a:blip r:embed="rId5">
            <a:alphaModFix/>
          </a:blip>
          <a:srcRect l="2388" t="17071" r="51043" b="2438"/>
          <a:stretch/>
        </p:blipFill>
        <p:spPr>
          <a:xfrm>
            <a:off x="2621759" y="171466"/>
            <a:ext cx="292723" cy="255387"/>
          </a:xfrm>
          <a:prstGeom prst="rect">
            <a:avLst/>
          </a:prstGeom>
          <a:noFill/>
          <a:ln>
            <a:noFill/>
          </a:ln>
        </p:spPr>
      </p:pic>
      <p:pic>
        <p:nvPicPr>
          <p:cNvPr id="113" name="Shape 113" descr="C:\Users\JM\Desktop\karyograms670.jpg"/>
          <p:cNvPicPr preferRelativeResize="0"/>
          <p:nvPr/>
        </p:nvPicPr>
        <p:blipFill rotWithShape="1">
          <a:blip r:embed="rId5">
            <a:alphaModFix/>
          </a:blip>
          <a:srcRect l="2388" t="17071" r="51043" b="2438"/>
          <a:stretch/>
        </p:blipFill>
        <p:spPr>
          <a:xfrm>
            <a:off x="3136109" y="171466"/>
            <a:ext cx="292723" cy="255387"/>
          </a:xfrm>
          <a:prstGeom prst="rect">
            <a:avLst/>
          </a:prstGeom>
          <a:noFill/>
          <a:ln>
            <a:noFill/>
          </a:ln>
        </p:spPr>
      </p:pic>
      <p:pic>
        <p:nvPicPr>
          <p:cNvPr id="114" name="Shape 114" descr="C:\Users\JM\Desktop\karyograms670.jpg"/>
          <p:cNvPicPr preferRelativeResize="0"/>
          <p:nvPr/>
        </p:nvPicPr>
        <p:blipFill rotWithShape="1">
          <a:blip r:embed="rId5">
            <a:alphaModFix/>
          </a:blip>
          <a:srcRect l="2388" t="17071" r="51043" b="2438"/>
          <a:stretch/>
        </p:blipFill>
        <p:spPr>
          <a:xfrm>
            <a:off x="3650459" y="171466"/>
            <a:ext cx="292723" cy="255387"/>
          </a:xfrm>
          <a:prstGeom prst="rect">
            <a:avLst/>
          </a:prstGeom>
          <a:noFill/>
          <a:ln>
            <a:noFill/>
          </a:ln>
        </p:spPr>
      </p:pic>
      <p:pic>
        <p:nvPicPr>
          <p:cNvPr id="115" name="Shape 115" descr="C:\Users\JM\Desktop\karyograms670.jpg"/>
          <p:cNvPicPr preferRelativeResize="0"/>
          <p:nvPr/>
        </p:nvPicPr>
        <p:blipFill rotWithShape="1">
          <a:blip r:embed="rId5">
            <a:alphaModFix/>
          </a:blip>
          <a:srcRect l="2388" t="17071" r="51043" b="2438"/>
          <a:stretch/>
        </p:blipFill>
        <p:spPr>
          <a:xfrm>
            <a:off x="4164809" y="171466"/>
            <a:ext cx="292723" cy="255387"/>
          </a:xfrm>
          <a:prstGeom prst="rect">
            <a:avLst/>
          </a:prstGeom>
          <a:noFill/>
          <a:ln>
            <a:noFill/>
          </a:ln>
        </p:spPr>
      </p:pic>
      <p:pic>
        <p:nvPicPr>
          <p:cNvPr id="116" name="Shape 116" descr="C:\Users\JM\Desktop\karyograms670.jpg"/>
          <p:cNvPicPr preferRelativeResize="0"/>
          <p:nvPr/>
        </p:nvPicPr>
        <p:blipFill rotWithShape="1">
          <a:blip r:embed="rId5">
            <a:alphaModFix/>
          </a:blip>
          <a:srcRect l="2388" t="17071" r="51043" b="2438"/>
          <a:stretch/>
        </p:blipFill>
        <p:spPr>
          <a:xfrm>
            <a:off x="4686302" y="171466"/>
            <a:ext cx="292723" cy="255387"/>
          </a:xfrm>
          <a:prstGeom prst="rect">
            <a:avLst/>
          </a:prstGeom>
          <a:noFill/>
          <a:ln>
            <a:noFill/>
          </a:ln>
        </p:spPr>
      </p:pic>
      <p:pic>
        <p:nvPicPr>
          <p:cNvPr id="117" name="Shape 117" descr="C:\Users\JM\Desktop\karyograms670.jpg"/>
          <p:cNvPicPr preferRelativeResize="0"/>
          <p:nvPr/>
        </p:nvPicPr>
        <p:blipFill rotWithShape="1">
          <a:blip r:embed="rId5">
            <a:alphaModFix/>
          </a:blip>
          <a:srcRect l="2388" t="17071" r="51043" b="2438"/>
          <a:stretch/>
        </p:blipFill>
        <p:spPr>
          <a:xfrm>
            <a:off x="5829302" y="171466"/>
            <a:ext cx="292723" cy="255387"/>
          </a:xfrm>
          <a:prstGeom prst="rect">
            <a:avLst/>
          </a:prstGeom>
          <a:noFill/>
          <a:ln>
            <a:noFill/>
          </a:ln>
        </p:spPr>
      </p:pic>
      <p:pic>
        <p:nvPicPr>
          <p:cNvPr id="118" name="Shape 118" descr="C:\Users\JM\Desktop\karyograms670.jpg"/>
          <p:cNvPicPr preferRelativeResize="0"/>
          <p:nvPr/>
        </p:nvPicPr>
        <p:blipFill rotWithShape="1">
          <a:blip r:embed="rId5">
            <a:alphaModFix/>
          </a:blip>
          <a:srcRect l="2388" t="17071" r="51043" b="2438"/>
          <a:stretch/>
        </p:blipFill>
        <p:spPr>
          <a:xfrm>
            <a:off x="6450809" y="171466"/>
            <a:ext cx="292723" cy="255387"/>
          </a:xfrm>
          <a:prstGeom prst="rect">
            <a:avLst/>
          </a:prstGeom>
          <a:noFill/>
          <a:ln>
            <a:noFill/>
          </a:ln>
        </p:spPr>
      </p:pic>
      <p:pic>
        <p:nvPicPr>
          <p:cNvPr id="119" name="Shape 119" descr="C:\Users\JM\Desktop\karyograms670.jpg"/>
          <p:cNvPicPr preferRelativeResize="0"/>
          <p:nvPr/>
        </p:nvPicPr>
        <p:blipFill rotWithShape="1">
          <a:blip r:embed="rId5">
            <a:alphaModFix/>
          </a:blip>
          <a:srcRect l="2388" t="17071" r="51043" b="2438"/>
          <a:stretch/>
        </p:blipFill>
        <p:spPr>
          <a:xfrm>
            <a:off x="7658102" y="171466"/>
            <a:ext cx="292723" cy="255387"/>
          </a:xfrm>
          <a:prstGeom prst="rect">
            <a:avLst/>
          </a:prstGeom>
          <a:noFill/>
          <a:ln>
            <a:noFill/>
          </a:ln>
        </p:spPr>
      </p:pic>
      <p:pic>
        <p:nvPicPr>
          <p:cNvPr id="120" name="Shape 120" descr="C:\Users\JM\Desktop\karyograms670.jpg"/>
          <p:cNvPicPr preferRelativeResize="0"/>
          <p:nvPr/>
        </p:nvPicPr>
        <p:blipFill rotWithShape="1">
          <a:blip r:embed="rId5">
            <a:alphaModFix/>
          </a:blip>
          <a:srcRect l="2388" t="17071" r="51043" b="2438"/>
          <a:stretch/>
        </p:blipFill>
        <p:spPr>
          <a:xfrm>
            <a:off x="7650959" y="1371601"/>
            <a:ext cx="292723" cy="255387"/>
          </a:xfrm>
          <a:prstGeom prst="rect">
            <a:avLst/>
          </a:prstGeom>
          <a:noFill/>
          <a:ln>
            <a:noFill/>
          </a:ln>
        </p:spPr>
      </p:pic>
      <p:pic>
        <p:nvPicPr>
          <p:cNvPr id="121" name="Shape 121" descr="C:\Users\JM\Desktop\karyograms670.jpg"/>
          <p:cNvPicPr preferRelativeResize="0"/>
          <p:nvPr/>
        </p:nvPicPr>
        <p:blipFill rotWithShape="1">
          <a:blip r:embed="rId5">
            <a:alphaModFix/>
          </a:blip>
          <a:srcRect l="2388" t="17071" r="51043" b="2438"/>
          <a:stretch/>
        </p:blipFill>
        <p:spPr>
          <a:xfrm>
            <a:off x="5829302" y="1371601"/>
            <a:ext cx="292723" cy="255387"/>
          </a:xfrm>
          <a:prstGeom prst="rect">
            <a:avLst/>
          </a:prstGeom>
          <a:noFill/>
          <a:ln>
            <a:noFill/>
          </a:ln>
        </p:spPr>
      </p:pic>
      <p:pic>
        <p:nvPicPr>
          <p:cNvPr id="122" name="Shape 122" descr="C:\Users\JM\Desktop\karyograms670.jpg"/>
          <p:cNvPicPr preferRelativeResize="0"/>
          <p:nvPr/>
        </p:nvPicPr>
        <p:blipFill rotWithShape="1">
          <a:blip r:embed="rId5">
            <a:alphaModFix/>
          </a:blip>
          <a:srcRect l="2388" t="17071" r="51043" b="2438"/>
          <a:stretch/>
        </p:blipFill>
        <p:spPr>
          <a:xfrm>
            <a:off x="5250658" y="1371601"/>
            <a:ext cx="292723" cy="255387"/>
          </a:xfrm>
          <a:prstGeom prst="rect">
            <a:avLst/>
          </a:prstGeom>
          <a:noFill/>
          <a:ln>
            <a:noFill/>
          </a:ln>
        </p:spPr>
      </p:pic>
      <p:pic>
        <p:nvPicPr>
          <p:cNvPr id="123" name="Shape 123" descr="C:\Users\JM\Desktop\karyograms670.jpg"/>
          <p:cNvPicPr preferRelativeResize="0"/>
          <p:nvPr/>
        </p:nvPicPr>
        <p:blipFill rotWithShape="1">
          <a:blip r:embed="rId5">
            <a:alphaModFix/>
          </a:blip>
          <a:srcRect l="2388" t="17071" r="51043" b="2438"/>
          <a:stretch/>
        </p:blipFill>
        <p:spPr>
          <a:xfrm>
            <a:off x="4686302" y="1371601"/>
            <a:ext cx="292723" cy="255387"/>
          </a:xfrm>
          <a:prstGeom prst="rect">
            <a:avLst/>
          </a:prstGeom>
          <a:noFill/>
          <a:ln>
            <a:noFill/>
          </a:ln>
        </p:spPr>
      </p:pic>
      <p:pic>
        <p:nvPicPr>
          <p:cNvPr id="124" name="Shape 124" descr="C:\Users\JM\Desktop\karyograms670.jpg"/>
          <p:cNvPicPr preferRelativeResize="0"/>
          <p:nvPr/>
        </p:nvPicPr>
        <p:blipFill rotWithShape="1">
          <a:blip r:embed="rId5">
            <a:alphaModFix/>
          </a:blip>
          <a:srcRect l="2388" t="17071" r="51043" b="2438"/>
          <a:stretch/>
        </p:blipFill>
        <p:spPr>
          <a:xfrm>
            <a:off x="4164809" y="1371601"/>
            <a:ext cx="292723" cy="255387"/>
          </a:xfrm>
          <a:prstGeom prst="rect">
            <a:avLst/>
          </a:prstGeom>
          <a:noFill/>
          <a:ln>
            <a:noFill/>
          </a:ln>
        </p:spPr>
      </p:pic>
      <p:pic>
        <p:nvPicPr>
          <p:cNvPr id="125" name="Shape 125" descr="C:\Users\JM\Desktop\karyograms670.jpg"/>
          <p:cNvPicPr preferRelativeResize="0"/>
          <p:nvPr/>
        </p:nvPicPr>
        <p:blipFill rotWithShape="1">
          <a:blip r:embed="rId5">
            <a:alphaModFix/>
          </a:blip>
          <a:srcRect l="2388" t="17071" r="51043" b="2438"/>
          <a:stretch/>
        </p:blipFill>
        <p:spPr>
          <a:xfrm>
            <a:off x="2964659" y="1371601"/>
            <a:ext cx="292723" cy="255387"/>
          </a:xfrm>
          <a:prstGeom prst="rect">
            <a:avLst/>
          </a:prstGeom>
          <a:noFill/>
          <a:ln>
            <a:noFill/>
          </a:ln>
        </p:spPr>
      </p:pic>
      <p:pic>
        <p:nvPicPr>
          <p:cNvPr id="126" name="Shape 126" descr="C:\Users\JM\Desktop\karyograms670.jpg"/>
          <p:cNvPicPr preferRelativeResize="0"/>
          <p:nvPr/>
        </p:nvPicPr>
        <p:blipFill rotWithShape="1">
          <a:blip r:embed="rId5">
            <a:alphaModFix/>
          </a:blip>
          <a:srcRect l="2388" t="17071" r="51043" b="2438"/>
          <a:stretch/>
        </p:blipFill>
        <p:spPr>
          <a:xfrm>
            <a:off x="2343152" y="1371601"/>
            <a:ext cx="292723" cy="255387"/>
          </a:xfrm>
          <a:prstGeom prst="rect">
            <a:avLst/>
          </a:prstGeom>
          <a:noFill/>
          <a:ln>
            <a:noFill/>
          </a:ln>
        </p:spPr>
      </p:pic>
      <p:pic>
        <p:nvPicPr>
          <p:cNvPr id="127" name="Shape 127" descr="C:\Users\JM\Desktop\karyograms670.jpg"/>
          <p:cNvPicPr preferRelativeResize="0"/>
          <p:nvPr/>
        </p:nvPicPr>
        <p:blipFill rotWithShape="1">
          <a:blip r:embed="rId5">
            <a:alphaModFix/>
          </a:blip>
          <a:srcRect l="2388" t="17071" r="51043" b="2438"/>
          <a:stretch/>
        </p:blipFill>
        <p:spPr>
          <a:xfrm>
            <a:off x="1771652" y="1371601"/>
            <a:ext cx="292723" cy="255387"/>
          </a:xfrm>
          <a:prstGeom prst="rect">
            <a:avLst/>
          </a:prstGeom>
          <a:noFill/>
          <a:ln>
            <a:noFill/>
          </a:ln>
        </p:spPr>
      </p:pic>
      <p:pic>
        <p:nvPicPr>
          <p:cNvPr id="128" name="Shape 128" descr="C:\Users\JM\Desktop\karyograms670.jpg"/>
          <p:cNvPicPr preferRelativeResize="0"/>
          <p:nvPr/>
        </p:nvPicPr>
        <p:blipFill rotWithShape="1">
          <a:blip r:embed="rId5">
            <a:alphaModFix/>
          </a:blip>
          <a:srcRect l="2388" t="17071" r="51043" b="2438"/>
          <a:stretch/>
        </p:blipFill>
        <p:spPr>
          <a:xfrm>
            <a:off x="1200152" y="1600216"/>
            <a:ext cx="292723" cy="255387"/>
          </a:xfrm>
          <a:prstGeom prst="rect">
            <a:avLst/>
          </a:prstGeom>
          <a:noFill/>
          <a:ln>
            <a:noFill/>
          </a:ln>
        </p:spPr>
      </p:pic>
      <p:grpSp>
        <p:nvGrpSpPr>
          <p:cNvPr id="129" name="Shape 129"/>
          <p:cNvGrpSpPr/>
          <p:nvPr/>
        </p:nvGrpSpPr>
        <p:grpSpPr>
          <a:xfrm>
            <a:off x="3593157" y="1371530"/>
            <a:ext cx="292715" cy="541104"/>
            <a:chOff x="7162800" y="1868146"/>
            <a:chExt cx="390235" cy="721857"/>
          </a:xfrm>
        </p:grpSpPr>
        <p:pic>
          <p:nvPicPr>
            <p:cNvPr id="130" name="Shape 130" descr="C:\Users\JM\Desktop\karyograms670.jpg"/>
            <p:cNvPicPr preferRelativeResize="0"/>
            <p:nvPr/>
          </p:nvPicPr>
          <p:blipFill rotWithShape="1">
            <a:blip r:embed="rId5">
              <a:alphaModFix/>
            </a:blip>
            <a:srcRect l="2388" t="17071" r="51043" b="2438"/>
            <a:stretch/>
          </p:blipFill>
          <p:spPr>
            <a:xfrm>
              <a:off x="7162800" y="1868146"/>
              <a:ext cx="389677" cy="340579"/>
            </a:xfrm>
            <a:prstGeom prst="rect">
              <a:avLst/>
            </a:prstGeom>
            <a:noFill/>
            <a:ln>
              <a:noFill/>
            </a:ln>
          </p:spPr>
        </p:pic>
        <p:pic>
          <p:nvPicPr>
            <p:cNvPr id="131" name="Shape 131" descr="C:\Users\JM\Desktop\karyograms670.jpg"/>
            <p:cNvPicPr preferRelativeResize="0"/>
            <p:nvPr/>
          </p:nvPicPr>
          <p:blipFill rotWithShape="1">
            <a:blip r:embed="rId5">
              <a:alphaModFix/>
            </a:blip>
            <a:srcRect l="50893" t="10064" r="1346" b="4567"/>
            <a:stretch/>
          </p:blipFill>
          <p:spPr>
            <a:xfrm>
              <a:off x="7162800" y="2249146"/>
              <a:ext cx="390235" cy="340857"/>
            </a:xfrm>
            <a:prstGeom prst="rect">
              <a:avLst/>
            </a:prstGeom>
            <a:noFill/>
            <a:ln>
              <a:noFill/>
            </a:ln>
          </p:spPr>
        </p:pic>
      </p:grpSp>
      <p:sp>
        <p:nvSpPr>
          <p:cNvPr id="132" name="Shape 132"/>
          <p:cNvSpPr txBox="1"/>
          <p:nvPr/>
        </p:nvSpPr>
        <p:spPr>
          <a:xfrm>
            <a:off x="5685775" y="2414800"/>
            <a:ext cx="3109500" cy="2420700"/>
          </a:xfrm>
          <a:prstGeom prst="rect">
            <a:avLst/>
          </a:prstGeom>
          <a:noFill/>
          <a:ln>
            <a:noFill/>
          </a:ln>
        </p:spPr>
        <p:txBody>
          <a:bodyPr wrap="square" lIns="91425" tIns="91425" rIns="91425" bIns="91425" anchor="t" anchorCtr="0">
            <a:noAutofit/>
          </a:bodyPr>
          <a:lstStyle/>
          <a:p>
            <a:pPr lvl="0">
              <a:spcBef>
                <a:spcPts val="0"/>
              </a:spcBef>
              <a:buNone/>
            </a:pPr>
            <a:r>
              <a:rPr lang="en"/>
              <a:t>Keys to genome interpretation</a:t>
            </a:r>
          </a:p>
          <a:p>
            <a:pPr lvl="0">
              <a:spcBef>
                <a:spcPts val="0"/>
              </a:spcBef>
              <a:buNone/>
            </a:pPr>
            <a:endParaRPr/>
          </a:p>
          <a:p>
            <a:pPr lvl="0">
              <a:spcBef>
                <a:spcPts val="0"/>
              </a:spcBef>
              <a:buNone/>
            </a:pPr>
            <a:r>
              <a:rPr lang="en"/>
              <a:t>Relating individuals' variants to </a:t>
            </a:r>
            <a:r>
              <a:rPr lang="en" b="1">
                <a:solidFill>
                  <a:srgbClr val="980000"/>
                </a:solidFill>
              </a:rPr>
              <a:t>DBs</a:t>
            </a:r>
          </a:p>
          <a:p>
            <a:pPr lvl="0">
              <a:spcBef>
                <a:spcPts val="0"/>
              </a:spcBef>
              <a:buNone/>
            </a:pPr>
            <a:endParaRPr/>
          </a:p>
          <a:p>
            <a:pPr lvl="0">
              <a:spcBef>
                <a:spcPts val="0"/>
              </a:spcBef>
              <a:buNone/>
            </a:pPr>
            <a:r>
              <a:rPr lang="en" b="1">
                <a:solidFill>
                  <a:srgbClr val="980000"/>
                </a:solidFill>
              </a:rPr>
              <a:t>Scaling</a:t>
            </a:r>
            <a:r>
              <a:rPr lang="en"/>
              <a:t> DBs to the </a:t>
            </a:r>
            <a:r>
              <a:rPr lang="en" b="1">
                <a:solidFill>
                  <a:srgbClr val="980000"/>
                </a:solidFill>
              </a:rPr>
              <a:t>population</a:t>
            </a:r>
          </a:p>
          <a:p>
            <a:pPr lvl="0">
              <a:spcBef>
                <a:spcPts val="0"/>
              </a:spcBef>
              <a:buNone/>
            </a:pPr>
            <a:endParaRPr/>
          </a:p>
          <a:p>
            <a:pPr lvl="0">
              <a:spcBef>
                <a:spcPts val="0"/>
              </a:spcBef>
              <a:buClr>
                <a:schemeClr val="dk1"/>
              </a:buClr>
              <a:buFont typeface="Arial"/>
              <a:buNone/>
            </a:pPr>
            <a:r>
              <a:rPr lang="en">
                <a:solidFill>
                  <a:schemeClr val="dk1"/>
                </a:solidFill>
              </a:rPr>
              <a:t>Identifying </a:t>
            </a:r>
            <a:r>
              <a:rPr lang="en" b="1">
                <a:solidFill>
                  <a:srgbClr val="38761D"/>
                </a:solidFill>
              </a:rPr>
              <a:t>key variants</a:t>
            </a:r>
            <a:r>
              <a:rPr lang="en">
                <a:solidFill>
                  <a:schemeClr val="dk1"/>
                </a:solidFill>
              </a:rPr>
              <a:t> - </a:t>
            </a:r>
            <a:br>
              <a:rPr lang="en">
                <a:solidFill>
                  <a:schemeClr val="dk1"/>
                </a:solidFill>
              </a:rPr>
            </a:br>
            <a:r>
              <a:rPr lang="en">
                <a:solidFill>
                  <a:schemeClr val="dk1"/>
                </a:solidFill>
              </a:rPr>
              <a:t>separating into rare, recurrent, common, &amp;c</a:t>
            </a:r>
          </a:p>
          <a:p>
            <a:pPr lvl="0">
              <a:spcBef>
                <a:spcPts val="0"/>
              </a:spcBef>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grpSp>
        <p:nvGrpSpPr>
          <p:cNvPr id="595" name="Shape 595"/>
          <p:cNvGrpSpPr/>
          <p:nvPr/>
        </p:nvGrpSpPr>
        <p:grpSpPr>
          <a:xfrm>
            <a:off x="1119147" y="129380"/>
            <a:ext cx="8036196" cy="5043924"/>
            <a:chOff x="0" y="53710876"/>
            <a:chExt cx="2147483646" cy="2093772770"/>
          </a:xfrm>
        </p:grpSpPr>
        <p:grpSp>
          <p:nvGrpSpPr>
            <p:cNvPr id="596" name="Shape 596"/>
            <p:cNvGrpSpPr/>
            <p:nvPr/>
          </p:nvGrpSpPr>
          <p:grpSpPr>
            <a:xfrm>
              <a:off x="0" y="53710876"/>
              <a:ext cx="2147483646" cy="2093772770"/>
              <a:chOff x="0" y="53710876"/>
              <a:chExt cx="2147483646" cy="2093772770"/>
            </a:xfrm>
          </p:grpSpPr>
          <p:grpSp>
            <p:nvGrpSpPr>
              <p:cNvPr id="597" name="Shape 597"/>
              <p:cNvGrpSpPr/>
              <p:nvPr/>
            </p:nvGrpSpPr>
            <p:grpSpPr>
              <a:xfrm>
                <a:off x="0" y="71555951"/>
                <a:ext cx="1462348415" cy="2075927695"/>
                <a:chOff x="0" y="0"/>
                <a:chExt cx="2147483647" cy="2147483647"/>
              </a:xfrm>
            </p:grpSpPr>
            <p:grpSp>
              <p:nvGrpSpPr>
                <p:cNvPr id="598" name="Shape 598"/>
                <p:cNvGrpSpPr/>
                <p:nvPr/>
              </p:nvGrpSpPr>
              <p:grpSpPr>
                <a:xfrm>
                  <a:off x="0" y="0"/>
                  <a:ext cx="1931842742" cy="2147483647"/>
                  <a:chOff x="0" y="0"/>
                  <a:chExt cx="2147483647" cy="2147483647"/>
                </a:xfrm>
              </p:grpSpPr>
              <p:pic>
                <p:nvPicPr>
                  <p:cNvPr id="599" name="Shape 599" descr="Khurana6.2.png"/>
                  <p:cNvPicPr preferRelativeResize="0"/>
                  <p:nvPr/>
                </p:nvPicPr>
                <p:blipFill rotWithShape="1">
                  <a:blip r:embed="rId3">
                    <a:alphaModFix/>
                  </a:blip>
                  <a:srcRect/>
                  <a:stretch/>
                </p:blipFill>
                <p:spPr>
                  <a:xfrm>
                    <a:off x="21865092" y="144328426"/>
                    <a:ext cx="1202329107" cy="1839279528"/>
                  </a:xfrm>
                  <a:prstGeom prst="rect">
                    <a:avLst/>
                  </a:prstGeom>
                  <a:noFill/>
                  <a:ln>
                    <a:noFill/>
                  </a:ln>
                </p:spPr>
              </p:pic>
              <p:sp>
                <p:nvSpPr>
                  <p:cNvPr id="600" name="Shape 600"/>
                  <p:cNvSpPr txBox="1"/>
                  <p:nvPr/>
                </p:nvSpPr>
                <p:spPr>
                  <a:xfrm>
                    <a:off x="0" y="777509088"/>
                    <a:ext cx="43423252" cy="115246937"/>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1" name="Shape 601"/>
                  <p:cNvSpPr txBox="1"/>
                  <p:nvPr/>
                </p:nvSpPr>
                <p:spPr>
                  <a:xfrm>
                    <a:off x="759087640" y="1474400088"/>
                    <a:ext cx="424341340" cy="574610405"/>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2" name="Shape 602"/>
                  <p:cNvSpPr txBox="1"/>
                  <p:nvPr/>
                </p:nvSpPr>
                <p:spPr>
                  <a:xfrm>
                    <a:off x="711266638" y="1733028717"/>
                    <a:ext cx="214369513" cy="47072609"/>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3" name="Shape 603"/>
                  <p:cNvSpPr txBox="1"/>
                  <p:nvPr/>
                </p:nvSpPr>
                <p:spPr>
                  <a:xfrm>
                    <a:off x="420493714" y="952813904"/>
                    <a:ext cx="324852172" cy="905200593"/>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4" name="Shape 604"/>
                  <p:cNvSpPr/>
                  <p:nvPr/>
                </p:nvSpPr>
                <p:spPr>
                  <a:xfrm rot="-5400000">
                    <a:off x="313604509" y="1059665262"/>
                    <a:ext cx="1536822875" cy="662821055"/>
                  </a:xfrm>
                  <a:custGeom>
                    <a:avLst/>
                    <a:gdLst/>
                    <a:ahLst/>
                    <a:cxnLst/>
                    <a:rect l="0" t="0" r="0" b="0"/>
                    <a:pathLst>
                      <a:path w="120000" h="120000" extrusionOk="0">
                        <a:moveTo>
                          <a:pt x="0" y="120000"/>
                        </a:moveTo>
                        <a:lnTo>
                          <a:pt x="23046" y="0"/>
                        </a:lnTo>
                        <a:lnTo>
                          <a:pt x="96953"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5" name="Shape 605"/>
                  <p:cNvSpPr txBox="1"/>
                  <p:nvPr/>
                </p:nvSpPr>
                <p:spPr>
                  <a:xfrm>
                    <a:off x="461718827" y="104425178"/>
                    <a:ext cx="416096427" cy="378744966"/>
                  </a:xfrm>
                  <a:prstGeom prst="rect">
                    <a:avLst/>
                  </a:prstGeom>
                  <a:no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06" name="Shape 606"/>
                  <p:cNvSpPr/>
                  <p:nvPr/>
                </p:nvSpPr>
                <p:spPr>
                  <a:xfrm rot="-5400000">
                    <a:off x="849515103" y="27858025"/>
                    <a:ext cx="597470067" cy="532421382"/>
                  </a:xfrm>
                  <a:custGeom>
                    <a:avLst/>
                    <a:gdLst/>
                    <a:ahLst/>
                    <a:cxnLst/>
                    <a:rect l="0" t="0" r="0" b="0"/>
                    <a:pathLst>
                      <a:path w="120000" h="120000" extrusionOk="0">
                        <a:moveTo>
                          <a:pt x="0" y="120000"/>
                        </a:moveTo>
                        <a:lnTo>
                          <a:pt x="21663" y="0"/>
                        </a:lnTo>
                        <a:lnTo>
                          <a:pt x="98336" y="0"/>
                        </a:lnTo>
                        <a:lnTo>
                          <a:pt x="120000" y="120000"/>
                        </a:lnTo>
                        <a:lnTo>
                          <a:pt x="0" y="120000"/>
                        </a:lnTo>
                        <a:close/>
                      </a:path>
                    </a:pathLst>
                  </a:custGeom>
                  <a:gradFill>
                    <a:gsLst>
                      <a:gs pos="0">
                        <a:srgbClr val="F2F2F2">
                          <a:alpha val="47843"/>
                        </a:srgbClr>
                      </a:gs>
                      <a:gs pos="100000">
                        <a:srgbClr val="A6A6A6">
                          <a:alpha val="47843"/>
                        </a:srgbClr>
                      </a:gs>
                    </a:gsLst>
                    <a:lin ang="5400012" scaled="0"/>
                  </a:gra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07" name="Shape 607" descr="Khurana6.5.png"/>
                  <p:cNvPicPr preferRelativeResize="0"/>
                  <p:nvPr/>
                </p:nvPicPr>
                <p:blipFill rotWithShape="1">
                  <a:blip r:embed="rId4">
                    <a:alphaModFix/>
                  </a:blip>
                  <a:srcRect/>
                  <a:stretch/>
                </p:blipFill>
                <p:spPr>
                  <a:xfrm>
                    <a:off x="1418685755" y="0"/>
                    <a:ext cx="728797891" cy="587901538"/>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08" name="Shape 608"/>
                <p:cNvSpPr txBox="1"/>
                <p:nvPr/>
              </p:nvSpPr>
              <p:spPr>
                <a:xfrm>
                  <a:off x="2108420767" y="1887232457"/>
                  <a:ext cx="39062879" cy="115246626"/>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09" name="Shape 609"/>
              <p:cNvSpPr txBox="1"/>
              <p:nvPr/>
            </p:nvSpPr>
            <p:spPr>
              <a:xfrm>
                <a:off x="1366610990" y="53710876"/>
                <a:ext cx="780872656" cy="192675659"/>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Flowchart for 1 Prostate Cancer</a:t>
                </a:r>
              </a:p>
              <a:p>
                <a:pPr marL="0" marR="0" lvl="0" indent="0" algn="ctr" rtl="0">
                  <a:lnSpc>
                    <a:spcPct val="100000"/>
                  </a:lnSpc>
                  <a:spcBef>
                    <a:spcPts val="0"/>
                  </a:spcBef>
                  <a:spcAft>
                    <a:spcPts val="0"/>
                  </a:spcAft>
                  <a:buClr>
                    <a:srgbClr val="000000"/>
                  </a:buClr>
                  <a:buSzPct val="25000"/>
                  <a:buFont typeface="Calibri"/>
                  <a:buNone/>
                </a:pPr>
                <a:r>
                  <a:rPr lang="en" sz="2000" i="0" u="none" baseline="30000" dirty="0">
                    <a:solidFill>
                      <a:srgbClr val="000000"/>
                    </a:solidFill>
                  </a:rPr>
                  <a:t>Genome (from Berger et al. '11)</a:t>
                </a:r>
              </a:p>
            </p:txBody>
          </p:sp>
          <p:sp>
            <p:nvSpPr>
              <p:cNvPr id="610" name="Shape 610"/>
              <p:cNvSpPr txBox="1"/>
              <p:nvPr/>
            </p:nvSpPr>
            <p:spPr>
              <a:xfrm>
                <a:off x="1432117595" y="1895990353"/>
                <a:ext cx="26601678" cy="111411453"/>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sp>
            <p:nvSpPr>
              <p:cNvPr id="611" name="Shape 611"/>
              <p:cNvSpPr txBox="1"/>
              <p:nvPr/>
            </p:nvSpPr>
            <p:spPr>
              <a:xfrm>
                <a:off x="936115609" y="686677675"/>
                <a:ext cx="131660848" cy="350447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grpSp>
        <p:sp>
          <p:nvSpPr>
            <p:cNvPr id="612" name="Shape 612"/>
            <p:cNvSpPr txBox="1"/>
            <p:nvPr/>
          </p:nvSpPr>
          <p:spPr>
            <a:xfrm>
              <a:off x="1179234002" y="686677675"/>
              <a:ext cx="131660848" cy="15168478"/>
            </a:xfrm>
            <a:prstGeom prst="rect">
              <a:avLst/>
            </a:prstGeom>
            <a:solidFill>
              <a:schemeClr val="lt1"/>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1800" b="0" i="0" u="none">
                <a:solidFill>
                  <a:schemeClr val="dk1"/>
                </a:solidFill>
                <a:latin typeface="Calibri"/>
                <a:ea typeface="Calibri"/>
                <a:cs typeface="Calibri"/>
                <a:sym typeface="Calibri"/>
              </a:endParaRPr>
            </a:p>
          </p:txBody>
        </p:sp>
        <p:pic>
          <p:nvPicPr>
            <p:cNvPr id="613" name="Shape 613" descr="Khurana6.12.png"/>
            <p:cNvPicPr preferRelativeResize="0"/>
            <p:nvPr/>
          </p:nvPicPr>
          <p:blipFill rotWithShape="1">
            <a:blip r:embed="rId5">
              <a:alphaModFix/>
            </a:blip>
            <a:srcRect/>
            <a:stretch/>
          </p:blipFill>
          <p:spPr>
            <a:xfrm>
              <a:off x="872473829" y="684062163"/>
              <a:ext cx="443712103" cy="1438933681"/>
            </a:xfrm>
            <a:prstGeom prst="rect">
              <a:avLst/>
            </a:prstGeom>
            <a:noFill/>
            <a:ln w="9525" cap="flat" cmpd="sng">
              <a:solidFill>
                <a:srgbClr val="FFFFFF"/>
              </a:solidFill>
              <a:prstDash val="solid"/>
              <a:miter lim="800000"/>
              <a:headEnd type="none" w="med" len="med"/>
              <a:tailEnd type="none" w="med" len="med"/>
            </a:ln>
            <a:effectLst>
              <a:outerShdw blurRad="50800" dist="38100" algn="l" rotWithShape="0">
                <a:srgbClr val="000000">
                  <a:alpha val="39610"/>
                </a:srgbClr>
              </a:outerShdw>
            </a:effectLst>
          </p:spPr>
        </p:pic>
      </p:grpSp>
      <p:sp>
        <p:nvSpPr>
          <p:cNvPr id="614" name="Shape 614"/>
          <p:cNvSpPr txBox="1"/>
          <p:nvPr/>
        </p:nvSpPr>
        <p:spPr>
          <a:xfrm rot="-5400000">
            <a:off x="7529099" y="2297476"/>
            <a:ext cx="2096399" cy="261900"/>
          </a:xfrm>
          <a:prstGeom prst="rect">
            <a:avLst/>
          </a:prstGeom>
          <a:noFill/>
          <a:ln>
            <a:noFill/>
          </a:ln>
        </p:spPr>
        <p:txBody>
          <a:bodyPr wrap="square" lIns="91350" tIns="45675" rIns="91350" bIns="45675"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100" b="0" i="0" u="none" dirty="0">
                <a:solidFill>
                  <a:srgbClr val="000000"/>
                </a:solidFill>
                <a:latin typeface="Arial"/>
                <a:ea typeface="Arial"/>
                <a:cs typeface="Arial"/>
                <a:sym typeface="Arial"/>
              </a:rPr>
              <a:t>[</a:t>
            </a:r>
            <a:r>
              <a:rPr lang="en" sz="1100" b="0" i="0" u="none" dirty="0" err="1">
                <a:solidFill>
                  <a:srgbClr val="000000"/>
                </a:solidFill>
                <a:latin typeface="Arial"/>
                <a:ea typeface="Arial"/>
                <a:cs typeface="Arial"/>
                <a:sym typeface="Arial"/>
              </a:rPr>
              <a:t>Khurana</a:t>
            </a:r>
            <a:r>
              <a:rPr lang="en" sz="1100" b="0" i="0" u="none" dirty="0">
                <a:solidFill>
                  <a:srgbClr val="000000"/>
                </a:solidFill>
                <a:latin typeface="Arial"/>
                <a:ea typeface="Arial"/>
                <a:cs typeface="Arial"/>
                <a:sym typeface="Arial"/>
              </a:rPr>
              <a:t> et al., </a:t>
            </a:r>
            <a:r>
              <a:rPr lang="en" sz="1100" b="0" i="1" u="none" dirty="0">
                <a:solidFill>
                  <a:srgbClr val="000000"/>
                </a:solidFill>
                <a:latin typeface="Arial"/>
                <a:ea typeface="Arial"/>
                <a:cs typeface="Arial"/>
                <a:sym typeface="Arial"/>
              </a:rPr>
              <a:t>Science</a:t>
            </a:r>
            <a:r>
              <a:rPr lang="en" sz="1100" b="0" i="0" u="none" dirty="0">
                <a:solidFill>
                  <a:srgbClr val="000000"/>
                </a:solidFill>
                <a:latin typeface="Arial"/>
                <a:ea typeface="Arial"/>
                <a:cs typeface="Arial"/>
                <a:sym typeface="Arial"/>
              </a:rPr>
              <a:t> (‘13)]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solidFill>
                  <a:schemeClr val="tx1">
                    <a:lumMod val="65000"/>
                    <a:lumOff val="35000"/>
                  </a:schemeClr>
                </a:solidFill>
              </a:rPr>
              <a:t>LoF</a:t>
            </a:r>
            <a:r>
              <a:rPr lang="en" sz="1300" dirty="0">
                <a:solidFill>
                  <a:schemeClr val="tx1">
                    <a:lumMod val="65000"/>
                    <a:lumOff val="35000"/>
                  </a:schemeClr>
                </a:solidFill>
              </a:rPr>
              <a:t> annotation as a complex problem + f</a:t>
            </a:r>
            <a:r>
              <a:rPr lang="en" sz="1300" b="0" i="0" u="none" strike="noStrike" cap="none" dirty="0">
                <a:solidFill>
                  <a:schemeClr val="tx1">
                    <a:lumMod val="65000"/>
                    <a:lumOff val="35000"/>
                  </a:schemeClr>
                </a:solidFill>
                <a:sym typeface="Arial"/>
              </a:rPr>
              <a:t>inding deleterious </a:t>
            </a:r>
            <a:r>
              <a:rPr lang="en" sz="1300" b="0" i="0" u="none" strike="noStrike" cap="none" dirty="0" err="1">
                <a:solidFill>
                  <a:schemeClr val="tx1">
                    <a:lumMod val="65000"/>
                    <a:lumOff val="35000"/>
                  </a:schemeClr>
                </a:solidFill>
                <a:sym typeface="Arial"/>
              </a:rPr>
              <a:t>LoFs</a:t>
            </a:r>
            <a:r>
              <a:rPr lang="en" sz="1300" b="0" i="0" u="none" strike="noStrike" cap="none" dirty="0">
                <a:solidFill>
                  <a:schemeClr val="tx1">
                    <a:lumMod val="65000"/>
                    <a:lumOff val="35000"/>
                  </a:schemeClr>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rgbClr val="FF0000"/>
                </a:solidFill>
                <a:sym typeface="Arial"/>
              </a:rPr>
              <a:t>Frustration</a:t>
            </a:r>
            <a:r>
              <a:rPr lang="en" sz="1300" b="0" i="0" u="none" strike="noStrike" cap="none" dirty="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1367209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grpSp>
        <p:nvGrpSpPr>
          <p:cNvPr id="628" name="Shape 628"/>
          <p:cNvGrpSpPr/>
          <p:nvPr/>
        </p:nvGrpSpPr>
        <p:grpSpPr>
          <a:xfrm>
            <a:off x="1440675" y="522637"/>
            <a:ext cx="6203362" cy="4058454"/>
            <a:chOff x="396433" y="680758"/>
            <a:chExt cx="8271149" cy="5410551"/>
          </a:xfrm>
        </p:grpSpPr>
        <p:grpSp>
          <p:nvGrpSpPr>
            <p:cNvPr id="629" name="Shape 629"/>
            <p:cNvGrpSpPr/>
            <p:nvPr/>
          </p:nvGrpSpPr>
          <p:grpSpPr>
            <a:xfrm>
              <a:off x="396433" y="680758"/>
              <a:ext cx="8271149" cy="1586866"/>
              <a:chOff x="388783" y="680758"/>
              <a:chExt cx="8271149" cy="1586866"/>
            </a:xfrm>
          </p:grpSpPr>
          <p:grpSp>
            <p:nvGrpSpPr>
              <p:cNvPr id="630" name="Shape 630"/>
              <p:cNvGrpSpPr/>
              <p:nvPr/>
            </p:nvGrpSpPr>
            <p:grpSpPr>
              <a:xfrm>
                <a:off x="899692" y="680758"/>
                <a:ext cx="7760240" cy="1586866"/>
                <a:chOff x="899692" y="1047934"/>
                <a:chExt cx="7760240" cy="1586866"/>
              </a:xfrm>
            </p:grpSpPr>
            <p:grpSp>
              <p:nvGrpSpPr>
                <p:cNvPr id="631" name="Shape 631"/>
                <p:cNvGrpSpPr/>
                <p:nvPr/>
              </p:nvGrpSpPr>
              <p:grpSpPr>
                <a:xfrm>
                  <a:off x="899692" y="1047934"/>
                  <a:ext cx="7760240" cy="348237"/>
                  <a:chOff x="899997" y="1047934"/>
                  <a:chExt cx="7760240" cy="348237"/>
                </a:xfrm>
              </p:grpSpPr>
              <p:cxnSp>
                <p:nvCxnSpPr>
                  <p:cNvPr id="632" name="Shape 632"/>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3" name="Shape 6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4" name="Shape 634"/>
                <p:cNvGrpSpPr/>
                <p:nvPr/>
              </p:nvGrpSpPr>
              <p:grpSpPr>
                <a:xfrm>
                  <a:off x="899692" y="1399516"/>
                  <a:ext cx="7760240" cy="348237"/>
                  <a:chOff x="899997" y="1047934"/>
                  <a:chExt cx="7760240" cy="348237"/>
                </a:xfrm>
              </p:grpSpPr>
              <p:cxnSp>
                <p:nvCxnSpPr>
                  <p:cNvPr id="635" name="Shape 635"/>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6" name="Shape 63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37" name="Shape 637"/>
                <p:cNvGrpSpPr/>
                <p:nvPr/>
              </p:nvGrpSpPr>
              <p:grpSpPr>
                <a:xfrm>
                  <a:off x="899692" y="1751098"/>
                  <a:ext cx="7760240" cy="348237"/>
                  <a:chOff x="899997" y="1047934"/>
                  <a:chExt cx="7760240" cy="348237"/>
                </a:xfrm>
              </p:grpSpPr>
              <p:cxnSp>
                <p:nvCxnSpPr>
                  <p:cNvPr id="638" name="Shape 638"/>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39" name="Shape 63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40" name="Shape 640"/>
                <p:cNvGrpSpPr/>
                <p:nvPr/>
              </p:nvGrpSpPr>
              <p:grpSpPr>
                <a:xfrm>
                  <a:off x="899692" y="2286563"/>
                  <a:ext cx="7760240" cy="348237"/>
                  <a:chOff x="899997" y="1047934"/>
                  <a:chExt cx="7760240" cy="348237"/>
                </a:xfrm>
              </p:grpSpPr>
              <p:cxnSp>
                <p:nvCxnSpPr>
                  <p:cNvPr id="641" name="Shape 641"/>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642" name="Shape 64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43" name="Shape 64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44" name="Shape 644"/>
              <p:cNvGrpSpPr/>
              <p:nvPr/>
            </p:nvGrpSpPr>
            <p:grpSpPr>
              <a:xfrm>
                <a:off x="388783" y="759499"/>
                <a:ext cx="798035" cy="1438507"/>
                <a:chOff x="459547" y="1775465"/>
                <a:chExt cx="1134540" cy="1932698"/>
              </a:xfrm>
            </p:grpSpPr>
            <p:pic>
              <p:nvPicPr>
                <p:cNvPr id="645" name="Shape 64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46" name="Shape 646"/>
                <p:cNvSpPr txBox="1"/>
                <p:nvPr/>
              </p:nvSpPr>
              <p:spPr>
                <a:xfrm rot="-5400000">
                  <a:off x="-191453" y="2495962"/>
                  <a:ext cx="17397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647" name="Shape 647"/>
            <p:cNvGrpSpPr/>
            <p:nvPr/>
          </p:nvGrpSpPr>
          <p:grpSpPr>
            <a:xfrm>
              <a:off x="396433" y="2562001"/>
              <a:ext cx="8271149" cy="1586866"/>
              <a:chOff x="388783" y="680758"/>
              <a:chExt cx="8271149" cy="1586866"/>
            </a:xfrm>
          </p:grpSpPr>
          <p:grpSp>
            <p:nvGrpSpPr>
              <p:cNvPr id="648" name="Shape 648"/>
              <p:cNvGrpSpPr/>
              <p:nvPr/>
            </p:nvGrpSpPr>
            <p:grpSpPr>
              <a:xfrm>
                <a:off x="899692" y="680758"/>
                <a:ext cx="7760240" cy="1586866"/>
                <a:chOff x="899692" y="1047934"/>
                <a:chExt cx="7760240" cy="1586866"/>
              </a:xfrm>
            </p:grpSpPr>
            <p:grpSp>
              <p:nvGrpSpPr>
                <p:cNvPr id="649" name="Shape 649"/>
                <p:cNvGrpSpPr/>
                <p:nvPr/>
              </p:nvGrpSpPr>
              <p:grpSpPr>
                <a:xfrm>
                  <a:off x="899692" y="1047934"/>
                  <a:ext cx="7760240" cy="348237"/>
                  <a:chOff x="899997" y="1047934"/>
                  <a:chExt cx="7760240" cy="348237"/>
                </a:xfrm>
              </p:grpSpPr>
              <p:cxnSp>
                <p:nvCxnSpPr>
                  <p:cNvPr id="650" name="Shape 650"/>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651" name="Shape 65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2" name="Shape 652"/>
                <p:cNvGrpSpPr/>
                <p:nvPr/>
              </p:nvGrpSpPr>
              <p:grpSpPr>
                <a:xfrm>
                  <a:off x="899692" y="1399516"/>
                  <a:ext cx="7760240" cy="348237"/>
                  <a:chOff x="899997" y="1047934"/>
                  <a:chExt cx="7760240" cy="348237"/>
                </a:xfrm>
              </p:grpSpPr>
              <p:cxnSp>
                <p:nvCxnSpPr>
                  <p:cNvPr id="653" name="Shape 653"/>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4" name="Shape 65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5" name="Shape 655"/>
                <p:cNvGrpSpPr/>
                <p:nvPr/>
              </p:nvGrpSpPr>
              <p:grpSpPr>
                <a:xfrm>
                  <a:off x="899692" y="1751098"/>
                  <a:ext cx="7760240" cy="348237"/>
                  <a:chOff x="899997" y="1047934"/>
                  <a:chExt cx="7760240" cy="348237"/>
                </a:xfrm>
              </p:grpSpPr>
              <p:cxnSp>
                <p:nvCxnSpPr>
                  <p:cNvPr id="656" name="Shape 656"/>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57" name="Shape 65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58" name="Shape 658"/>
                <p:cNvGrpSpPr/>
                <p:nvPr/>
              </p:nvGrpSpPr>
              <p:grpSpPr>
                <a:xfrm>
                  <a:off x="899692" y="2286563"/>
                  <a:ext cx="7760240" cy="348237"/>
                  <a:chOff x="899997" y="1047934"/>
                  <a:chExt cx="7760240" cy="348237"/>
                </a:xfrm>
              </p:grpSpPr>
              <p:cxnSp>
                <p:nvCxnSpPr>
                  <p:cNvPr id="659" name="Shape 659"/>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660" name="Shape 66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61" name="Shape 66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62" name="Shape 662"/>
              <p:cNvGrpSpPr/>
              <p:nvPr/>
            </p:nvGrpSpPr>
            <p:grpSpPr>
              <a:xfrm>
                <a:off x="388783" y="759499"/>
                <a:ext cx="798035" cy="1438507"/>
                <a:chOff x="459547" y="1775465"/>
                <a:chExt cx="1134540" cy="1932698"/>
              </a:xfrm>
            </p:grpSpPr>
            <p:pic>
              <p:nvPicPr>
                <p:cNvPr id="663" name="Shape 66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64" name="Shape 664"/>
                <p:cNvSpPr txBox="1"/>
                <p:nvPr/>
              </p:nvSpPr>
              <p:spPr>
                <a:xfrm rot="-5400000">
                  <a:off x="-216203" y="2468445"/>
                  <a:ext cx="17892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665" name="Shape 665"/>
            <p:cNvGrpSpPr/>
            <p:nvPr/>
          </p:nvGrpSpPr>
          <p:grpSpPr>
            <a:xfrm>
              <a:off x="396433" y="4504443"/>
              <a:ext cx="8271149" cy="1586866"/>
              <a:chOff x="388783" y="680758"/>
              <a:chExt cx="8271149" cy="1586866"/>
            </a:xfrm>
          </p:grpSpPr>
          <p:grpSp>
            <p:nvGrpSpPr>
              <p:cNvPr id="666" name="Shape 666"/>
              <p:cNvGrpSpPr/>
              <p:nvPr/>
            </p:nvGrpSpPr>
            <p:grpSpPr>
              <a:xfrm>
                <a:off x="899692" y="680758"/>
                <a:ext cx="7760240" cy="1586866"/>
                <a:chOff x="899692" y="1047934"/>
                <a:chExt cx="7760240" cy="1586866"/>
              </a:xfrm>
            </p:grpSpPr>
            <p:grpSp>
              <p:nvGrpSpPr>
                <p:cNvPr id="667" name="Shape 667"/>
                <p:cNvGrpSpPr/>
                <p:nvPr/>
              </p:nvGrpSpPr>
              <p:grpSpPr>
                <a:xfrm>
                  <a:off x="899692" y="1047934"/>
                  <a:ext cx="7760240" cy="348237"/>
                  <a:chOff x="899997" y="1047934"/>
                  <a:chExt cx="7760240" cy="348237"/>
                </a:xfrm>
              </p:grpSpPr>
              <p:cxnSp>
                <p:nvCxnSpPr>
                  <p:cNvPr id="668" name="Shape 668"/>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69" name="Shape 66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0" name="Shape 670"/>
                <p:cNvGrpSpPr/>
                <p:nvPr/>
              </p:nvGrpSpPr>
              <p:grpSpPr>
                <a:xfrm>
                  <a:off x="899692" y="1399516"/>
                  <a:ext cx="7760240" cy="348237"/>
                  <a:chOff x="899997" y="1047934"/>
                  <a:chExt cx="7760240" cy="348237"/>
                </a:xfrm>
              </p:grpSpPr>
              <p:cxnSp>
                <p:nvCxnSpPr>
                  <p:cNvPr id="671" name="Shape 671"/>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2" name="Shape 67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3" name="Shape 673"/>
                <p:cNvGrpSpPr/>
                <p:nvPr/>
              </p:nvGrpSpPr>
              <p:grpSpPr>
                <a:xfrm>
                  <a:off x="899692" y="1751098"/>
                  <a:ext cx="7760240" cy="348237"/>
                  <a:chOff x="899997" y="1047934"/>
                  <a:chExt cx="7760240" cy="348237"/>
                </a:xfrm>
              </p:grpSpPr>
              <p:cxnSp>
                <p:nvCxnSpPr>
                  <p:cNvPr id="674" name="Shape 674"/>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5" name="Shape 67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676" name="Shape 676"/>
                <p:cNvGrpSpPr/>
                <p:nvPr/>
              </p:nvGrpSpPr>
              <p:grpSpPr>
                <a:xfrm>
                  <a:off x="899692" y="2286563"/>
                  <a:ext cx="7760240" cy="348237"/>
                  <a:chOff x="899997" y="1047934"/>
                  <a:chExt cx="7760240" cy="348237"/>
                </a:xfrm>
              </p:grpSpPr>
              <p:cxnSp>
                <p:nvCxnSpPr>
                  <p:cNvPr id="677" name="Shape 677"/>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678" name="Shape 67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679" name="Shape 679"/>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680" name="Shape 680"/>
              <p:cNvGrpSpPr/>
              <p:nvPr/>
            </p:nvGrpSpPr>
            <p:grpSpPr>
              <a:xfrm>
                <a:off x="388783" y="759499"/>
                <a:ext cx="798035" cy="1438507"/>
                <a:chOff x="459547" y="1775465"/>
                <a:chExt cx="1134540" cy="1932698"/>
              </a:xfrm>
            </p:grpSpPr>
            <p:pic>
              <p:nvPicPr>
                <p:cNvPr id="681" name="Shape 681"/>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682" name="Shape 682"/>
                <p:cNvSpPr txBox="1"/>
                <p:nvPr/>
              </p:nvSpPr>
              <p:spPr>
                <a:xfrm rot="-5400000">
                  <a:off x="-174803" y="2512262"/>
                  <a:ext cx="1706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683" name="Shape 683"/>
            <p:cNvGrpSpPr/>
            <p:nvPr/>
          </p:nvGrpSpPr>
          <p:grpSpPr>
            <a:xfrm>
              <a:off x="1331474" y="736307"/>
              <a:ext cx="7067695" cy="269700"/>
              <a:chOff x="1331474" y="736307"/>
              <a:chExt cx="7067695" cy="269700"/>
            </a:xfrm>
          </p:grpSpPr>
          <p:cxnSp>
            <p:nvCxnSpPr>
              <p:cNvPr id="684" name="Shape 684"/>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5" name="Shape 685"/>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6" name="Shape 686"/>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7" name="Shape 687"/>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8" name="Shape 688"/>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89" name="Shape 689"/>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0" name="Shape 690"/>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1" name="Shape 691"/>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2" name="Shape 692"/>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3" name="Shape 693"/>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4" name="Shape 694"/>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5" name="Shape 695"/>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6" name="Shape 696"/>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697" name="Shape 697"/>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8" name="Shape 698"/>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699" name="Shape 699"/>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0" name="Shape 700"/>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1" name="Shape 701"/>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2" name="Shape 702"/>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3" name="Shape 703"/>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4" name="Shape 704"/>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5" name="Shape 705"/>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6" name="Shape 706"/>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7" name="Shape 707"/>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8" name="Shape 708"/>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09" name="Shape 709"/>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0" name="Shape 710"/>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1" name="Shape 711"/>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2" name="Shape 712"/>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3" name="Shape 713"/>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4" name="Shape 714"/>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5" name="Shape 715"/>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6" name="Shape 716"/>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7" name="Shape 717"/>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8" name="Shape 718"/>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19" name="Shape 719"/>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0" name="Shape 720"/>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1" name="Shape 721"/>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2" name="Shape 722"/>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3" name="Shape 723"/>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4" name="Shape 724"/>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5" name="Shape 725"/>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6" name="Shape 726"/>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7" name="Shape 727"/>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8" name="Shape 728"/>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29" name="Shape 729"/>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0" name="Shape 730"/>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1" name="Shape 731"/>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2" name="Shape 732"/>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3" name="Shape 733"/>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4" name="Shape 734"/>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5" name="Shape 735"/>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6" name="Shape 736"/>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7" name="Shape 737"/>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8" name="Shape 738"/>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39" name="Shape 739"/>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0" name="Shape 740"/>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1" name="Shape 741"/>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2" name="Shape 742"/>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3" name="Shape 743"/>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4" name="Shape 744"/>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5" name="Shape 745"/>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6" name="Shape 746"/>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7" name="Shape 747"/>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8" name="Shape 748"/>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49" name="Shape 749"/>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0" name="Shape 750"/>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1" name="Shape 751"/>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2" name="Shape 752"/>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3" name="Shape 753"/>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4" name="Shape 754"/>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5" name="Shape 755"/>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6" name="Shape 756"/>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7" name="Shape 757"/>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8" name="Shape 758"/>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59" name="Shape 759"/>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0" name="Shape 760"/>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1" name="Shape 761"/>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2" name="Shape 762"/>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3" name="Shape 763"/>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4" name="Shape 764"/>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765" name="Shape 765"/>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sp>
        <p:nvSpPr>
          <p:cNvPr id="766" name="Shape 766"/>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grpSp>
        <p:nvGrpSpPr>
          <p:cNvPr id="771" name="Shape 771"/>
          <p:cNvGrpSpPr/>
          <p:nvPr/>
        </p:nvGrpSpPr>
        <p:grpSpPr>
          <a:xfrm>
            <a:off x="1440675" y="522637"/>
            <a:ext cx="6203362" cy="4058454"/>
            <a:chOff x="396433" y="680758"/>
            <a:chExt cx="8271149" cy="5410551"/>
          </a:xfrm>
        </p:grpSpPr>
        <p:grpSp>
          <p:nvGrpSpPr>
            <p:cNvPr id="772" name="Shape 772"/>
            <p:cNvGrpSpPr/>
            <p:nvPr/>
          </p:nvGrpSpPr>
          <p:grpSpPr>
            <a:xfrm>
              <a:off x="396433" y="680758"/>
              <a:ext cx="8271149" cy="1586866"/>
              <a:chOff x="388783" y="680758"/>
              <a:chExt cx="8271149" cy="1586866"/>
            </a:xfrm>
          </p:grpSpPr>
          <p:grpSp>
            <p:nvGrpSpPr>
              <p:cNvPr id="773" name="Shape 773"/>
              <p:cNvGrpSpPr/>
              <p:nvPr/>
            </p:nvGrpSpPr>
            <p:grpSpPr>
              <a:xfrm>
                <a:off x="899692" y="680758"/>
                <a:ext cx="7760240" cy="1586866"/>
                <a:chOff x="899692" y="1047934"/>
                <a:chExt cx="7760240" cy="1586866"/>
              </a:xfrm>
            </p:grpSpPr>
            <p:grpSp>
              <p:nvGrpSpPr>
                <p:cNvPr id="774" name="Shape 774"/>
                <p:cNvGrpSpPr/>
                <p:nvPr/>
              </p:nvGrpSpPr>
              <p:grpSpPr>
                <a:xfrm>
                  <a:off x="899692" y="1047934"/>
                  <a:ext cx="7760240" cy="348237"/>
                  <a:chOff x="899997" y="1047934"/>
                  <a:chExt cx="7760240" cy="348237"/>
                </a:xfrm>
              </p:grpSpPr>
              <p:cxnSp>
                <p:nvCxnSpPr>
                  <p:cNvPr id="775" name="Shape 775"/>
                  <p:cNvCxnSpPr/>
                  <p:nvPr/>
                </p:nvCxnSpPr>
                <p:spPr>
                  <a:xfrm>
                    <a:off x="1093937" y="122251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6" name="Shape 77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77" name="Shape 777"/>
                <p:cNvGrpSpPr/>
                <p:nvPr/>
              </p:nvGrpSpPr>
              <p:grpSpPr>
                <a:xfrm>
                  <a:off x="899692" y="1399516"/>
                  <a:ext cx="7760240" cy="348237"/>
                  <a:chOff x="899997" y="1047934"/>
                  <a:chExt cx="7760240" cy="348237"/>
                </a:xfrm>
              </p:grpSpPr>
              <p:cxnSp>
                <p:nvCxnSpPr>
                  <p:cNvPr id="778" name="Shape 778"/>
                  <p:cNvCxnSpPr/>
                  <p:nvPr/>
                </p:nvCxnSpPr>
                <p:spPr>
                  <a:xfrm>
                    <a:off x="1093937" y="122328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79" name="Shape 77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0" name="Shape 780"/>
                <p:cNvGrpSpPr/>
                <p:nvPr/>
              </p:nvGrpSpPr>
              <p:grpSpPr>
                <a:xfrm>
                  <a:off x="899692" y="1751098"/>
                  <a:ext cx="7760240" cy="348237"/>
                  <a:chOff x="899997" y="1047934"/>
                  <a:chExt cx="7760240" cy="348237"/>
                </a:xfrm>
              </p:grpSpPr>
              <p:cxnSp>
                <p:nvCxnSpPr>
                  <p:cNvPr id="781" name="Shape 781"/>
                  <p:cNvCxnSpPr/>
                  <p:nvPr/>
                </p:nvCxnSpPr>
                <p:spPr>
                  <a:xfrm>
                    <a:off x="1093937" y="122245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2" name="Shape 78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83" name="Shape 783"/>
                <p:cNvGrpSpPr/>
                <p:nvPr/>
              </p:nvGrpSpPr>
              <p:grpSpPr>
                <a:xfrm>
                  <a:off x="899692" y="2286563"/>
                  <a:ext cx="7760240" cy="348237"/>
                  <a:chOff x="899997" y="1047934"/>
                  <a:chExt cx="7760240" cy="348237"/>
                </a:xfrm>
              </p:grpSpPr>
              <p:cxnSp>
                <p:nvCxnSpPr>
                  <p:cNvPr id="784" name="Shape 784"/>
                  <p:cNvCxnSpPr/>
                  <p:nvPr/>
                </p:nvCxnSpPr>
                <p:spPr>
                  <a:xfrm>
                    <a:off x="1093937" y="1223444"/>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785" name="Shape 78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786" name="Shape 78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787" name="Shape 787"/>
              <p:cNvGrpSpPr/>
              <p:nvPr/>
            </p:nvGrpSpPr>
            <p:grpSpPr>
              <a:xfrm>
                <a:off x="388783" y="759499"/>
                <a:ext cx="798035" cy="1438507"/>
                <a:chOff x="459547" y="1775465"/>
                <a:chExt cx="1134540" cy="1932698"/>
              </a:xfrm>
            </p:grpSpPr>
            <p:pic>
              <p:nvPicPr>
                <p:cNvPr id="788" name="Shape 78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789" name="Shape 789"/>
                <p:cNvSpPr txBox="1"/>
                <p:nvPr/>
              </p:nvSpPr>
              <p:spPr>
                <a:xfrm rot="-5400000">
                  <a:off x="-226103" y="2461311"/>
                  <a:ext cx="18090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790" name="Shape 790"/>
            <p:cNvGrpSpPr/>
            <p:nvPr/>
          </p:nvGrpSpPr>
          <p:grpSpPr>
            <a:xfrm>
              <a:off x="396433" y="2562001"/>
              <a:ext cx="8271149" cy="1586866"/>
              <a:chOff x="388783" y="680758"/>
              <a:chExt cx="8271149" cy="1586866"/>
            </a:xfrm>
          </p:grpSpPr>
          <p:grpSp>
            <p:nvGrpSpPr>
              <p:cNvPr id="791" name="Shape 791"/>
              <p:cNvGrpSpPr/>
              <p:nvPr/>
            </p:nvGrpSpPr>
            <p:grpSpPr>
              <a:xfrm>
                <a:off x="899692" y="680758"/>
                <a:ext cx="7760240" cy="1586866"/>
                <a:chOff x="899692" y="1047934"/>
                <a:chExt cx="7760240" cy="1586866"/>
              </a:xfrm>
            </p:grpSpPr>
            <p:grpSp>
              <p:nvGrpSpPr>
                <p:cNvPr id="792" name="Shape 792"/>
                <p:cNvGrpSpPr/>
                <p:nvPr/>
              </p:nvGrpSpPr>
              <p:grpSpPr>
                <a:xfrm>
                  <a:off x="899692" y="1047934"/>
                  <a:ext cx="7760240" cy="348237"/>
                  <a:chOff x="899997" y="1047934"/>
                  <a:chExt cx="7760240" cy="348237"/>
                </a:xfrm>
              </p:grpSpPr>
              <p:cxnSp>
                <p:nvCxnSpPr>
                  <p:cNvPr id="793" name="Shape 793"/>
                  <p:cNvCxnSpPr/>
                  <p:nvPr/>
                </p:nvCxnSpPr>
                <p:spPr>
                  <a:xfrm>
                    <a:off x="1093937" y="1210924"/>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794" name="Shape 7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5" name="Shape 795"/>
                <p:cNvGrpSpPr/>
                <p:nvPr/>
              </p:nvGrpSpPr>
              <p:grpSpPr>
                <a:xfrm>
                  <a:off x="899692" y="1399516"/>
                  <a:ext cx="7760240" cy="348237"/>
                  <a:chOff x="899997" y="1047934"/>
                  <a:chExt cx="7760240" cy="348237"/>
                </a:xfrm>
              </p:grpSpPr>
              <p:cxnSp>
                <p:nvCxnSpPr>
                  <p:cNvPr id="796" name="Shape 796"/>
                  <p:cNvCxnSpPr/>
                  <p:nvPr/>
                </p:nvCxnSpPr>
                <p:spPr>
                  <a:xfrm>
                    <a:off x="1093937" y="122279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797" name="Shape 7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798" name="Shape 798"/>
                <p:cNvGrpSpPr/>
                <p:nvPr/>
              </p:nvGrpSpPr>
              <p:grpSpPr>
                <a:xfrm>
                  <a:off x="899692" y="1751098"/>
                  <a:ext cx="7760240" cy="348237"/>
                  <a:chOff x="899997" y="1047934"/>
                  <a:chExt cx="7760240" cy="348237"/>
                </a:xfrm>
              </p:grpSpPr>
              <p:cxnSp>
                <p:nvCxnSpPr>
                  <p:cNvPr id="799" name="Shape 799"/>
                  <p:cNvCxnSpPr/>
                  <p:nvPr/>
                </p:nvCxnSpPr>
                <p:spPr>
                  <a:xfrm>
                    <a:off x="1093937" y="122197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0" name="Shape 80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01" name="Shape 801"/>
                <p:cNvGrpSpPr/>
                <p:nvPr/>
              </p:nvGrpSpPr>
              <p:grpSpPr>
                <a:xfrm>
                  <a:off x="899692" y="2286563"/>
                  <a:ext cx="7760240" cy="348237"/>
                  <a:chOff x="899997" y="1047934"/>
                  <a:chExt cx="7760240" cy="348237"/>
                </a:xfrm>
              </p:grpSpPr>
              <p:cxnSp>
                <p:nvCxnSpPr>
                  <p:cNvPr id="802" name="Shape 802"/>
                  <p:cNvCxnSpPr/>
                  <p:nvPr/>
                </p:nvCxnSpPr>
                <p:spPr>
                  <a:xfrm>
                    <a:off x="1093937" y="1222959"/>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803" name="Shape 80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04" name="Shape 80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05" name="Shape 805"/>
              <p:cNvGrpSpPr/>
              <p:nvPr/>
            </p:nvGrpSpPr>
            <p:grpSpPr>
              <a:xfrm>
                <a:off x="388783" y="757140"/>
                <a:ext cx="798035" cy="1440866"/>
                <a:chOff x="459547" y="1772295"/>
                <a:chExt cx="1134540" cy="1935868"/>
              </a:xfrm>
            </p:grpSpPr>
            <p:pic>
              <p:nvPicPr>
                <p:cNvPr id="806" name="Shape 80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07" name="Shape 807"/>
                <p:cNvSpPr txBox="1"/>
                <p:nvPr/>
              </p:nvSpPr>
              <p:spPr>
                <a:xfrm rot="-5400000">
                  <a:off x="-226403" y="2458245"/>
                  <a:ext cx="180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808" name="Shape 808"/>
            <p:cNvGrpSpPr/>
            <p:nvPr/>
          </p:nvGrpSpPr>
          <p:grpSpPr>
            <a:xfrm>
              <a:off x="396433" y="4504443"/>
              <a:ext cx="8271149" cy="1586866"/>
              <a:chOff x="388783" y="680758"/>
              <a:chExt cx="8271149" cy="1586866"/>
            </a:xfrm>
          </p:grpSpPr>
          <p:grpSp>
            <p:nvGrpSpPr>
              <p:cNvPr id="809" name="Shape 809"/>
              <p:cNvGrpSpPr/>
              <p:nvPr/>
            </p:nvGrpSpPr>
            <p:grpSpPr>
              <a:xfrm>
                <a:off x="899692" y="680758"/>
                <a:ext cx="7760240" cy="1586866"/>
                <a:chOff x="899692" y="1047934"/>
                <a:chExt cx="7760240" cy="1586866"/>
              </a:xfrm>
            </p:grpSpPr>
            <p:grpSp>
              <p:nvGrpSpPr>
                <p:cNvPr id="810" name="Shape 810"/>
                <p:cNvGrpSpPr/>
                <p:nvPr/>
              </p:nvGrpSpPr>
              <p:grpSpPr>
                <a:xfrm>
                  <a:off x="899692" y="1047934"/>
                  <a:ext cx="7760240" cy="348237"/>
                  <a:chOff x="899997" y="1047934"/>
                  <a:chExt cx="7760240" cy="348237"/>
                </a:xfrm>
              </p:grpSpPr>
              <p:cxnSp>
                <p:nvCxnSpPr>
                  <p:cNvPr id="811" name="Shape 811"/>
                  <p:cNvCxnSpPr/>
                  <p:nvPr/>
                </p:nvCxnSpPr>
                <p:spPr>
                  <a:xfrm>
                    <a:off x="1093937" y="1222247"/>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2" name="Shape 8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3" name="Shape 813"/>
                <p:cNvGrpSpPr/>
                <p:nvPr/>
              </p:nvGrpSpPr>
              <p:grpSpPr>
                <a:xfrm>
                  <a:off x="899692" y="1399516"/>
                  <a:ext cx="7760240" cy="348237"/>
                  <a:chOff x="899997" y="1047934"/>
                  <a:chExt cx="7760240" cy="348237"/>
                </a:xfrm>
              </p:grpSpPr>
              <p:cxnSp>
                <p:nvCxnSpPr>
                  <p:cNvPr id="814" name="Shape 814"/>
                  <p:cNvCxnSpPr/>
                  <p:nvPr/>
                </p:nvCxnSpPr>
                <p:spPr>
                  <a:xfrm>
                    <a:off x="1093937" y="1223010"/>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5" name="Shape 8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6" name="Shape 816"/>
                <p:cNvGrpSpPr/>
                <p:nvPr/>
              </p:nvGrpSpPr>
              <p:grpSpPr>
                <a:xfrm>
                  <a:off x="899692" y="1751098"/>
                  <a:ext cx="7760240" cy="348237"/>
                  <a:chOff x="899997" y="1047934"/>
                  <a:chExt cx="7760240" cy="348237"/>
                </a:xfrm>
              </p:grpSpPr>
              <p:cxnSp>
                <p:nvCxnSpPr>
                  <p:cNvPr id="817" name="Shape 817"/>
                  <p:cNvCxnSpPr/>
                  <p:nvPr/>
                </p:nvCxnSpPr>
                <p:spPr>
                  <a:xfrm>
                    <a:off x="1093937" y="1222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18" name="Shape 81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819" name="Shape 819"/>
                <p:cNvGrpSpPr/>
                <p:nvPr/>
              </p:nvGrpSpPr>
              <p:grpSpPr>
                <a:xfrm>
                  <a:off x="899692" y="2286563"/>
                  <a:ext cx="7760240" cy="348237"/>
                  <a:chOff x="899997" y="1047934"/>
                  <a:chExt cx="7760240" cy="348237"/>
                </a:xfrm>
              </p:grpSpPr>
              <p:cxnSp>
                <p:nvCxnSpPr>
                  <p:cNvPr id="820" name="Shape 820"/>
                  <p:cNvCxnSpPr/>
                  <p:nvPr/>
                </p:nvCxnSpPr>
                <p:spPr>
                  <a:xfrm>
                    <a:off x="1093937" y="1223173"/>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821" name="Shape 82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822" name="Shape 822"/>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823" name="Shape 823"/>
              <p:cNvGrpSpPr/>
              <p:nvPr/>
            </p:nvGrpSpPr>
            <p:grpSpPr>
              <a:xfrm>
                <a:off x="388783" y="757598"/>
                <a:ext cx="798035" cy="1440408"/>
                <a:chOff x="459547" y="1772911"/>
                <a:chExt cx="1134540" cy="1935251"/>
              </a:xfrm>
            </p:grpSpPr>
            <p:pic>
              <p:nvPicPr>
                <p:cNvPr id="824" name="Shape 824"/>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825" name="Shape 825"/>
                <p:cNvSpPr txBox="1"/>
                <p:nvPr/>
              </p:nvSpPr>
              <p:spPr>
                <a:xfrm rot="-5400000">
                  <a:off x="-227303" y="2459761"/>
                  <a:ext cx="181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826" name="Shape 826"/>
            <p:cNvGrpSpPr/>
            <p:nvPr/>
          </p:nvGrpSpPr>
          <p:grpSpPr>
            <a:xfrm>
              <a:off x="1331474" y="736307"/>
              <a:ext cx="7067695" cy="269700"/>
              <a:chOff x="1331474" y="736307"/>
              <a:chExt cx="7067695" cy="269700"/>
            </a:xfrm>
          </p:grpSpPr>
          <p:cxnSp>
            <p:nvCxnSpPr>
              <p:cNvPr id="827" name="Shape 827"/>
              <p:cNvCxnSpPr/>
              <p:nvPr/>
            </p:nvCxnSpPr>
            <p:spPr>
              <a:xfrm>
                <a:off x="133147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8" name="Shape 828"/>
              <p:cNvCxnSpPr/>
              <p:nvPr/>
            </p:nvCxnSpPr>
            <p:spPr>
              <a:xfrm>
                <a:off x="247767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29" name="Shape 829"/>
              <p:cNvCxnSpPr/>
              <p:nvPr/>
            </p:nvCxnSpPr>
            <p:spPr>
              <a:xfrm>
                <a:off x="546223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0" name="Shape 830"/>
              <p:cNvCxnSpPr/>
              <p:nvPr/>
            </p:nvCxnSpPr>
            <p:spPr>
              <a:xfrm>
                <a:off x="3242863"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1" name="Shape 831"/>
              <p:cNvCxnSpPr/>
              <p:nvPr/>
            </p:nvCxnSpPr>
            <p:spPr>
              <a:xfrm>
                <a:off x="485262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2" name="Shape 832"/>
              <p:cNvCxnSpPr/>
              <p:nvPr/>
            </p:nvCxnSpPr>
            <p:spPr>
              <a:xfrm>
                <a:off x="83991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3" name="Shape 833"/>
              <p:cNvCxnSpPr/>
              <p:nvPr/>
            </p:nvCxnSpPr>
            <p:spPr>
              <a:xfrm>
                <a:off x="7389498"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4" name="Shape 834"/>
              <p:cNvCxnSpPr/>
              <p:nvPr/>
            </p:nvCxnSpPr>
            <p:spPr>
              <a:xfrm>
                <a:off x="721963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5" name="Shape 835"/>
              <p:cNvCxnSpPr/>
              <p:nvPr/>
            </p:nvCxnSpPr>
            <p:spPr>
              <a:xfrm>
                <a:off x="6440154"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6" name="Shape 836"/>
              <p:cNvCxnSpPr/>
              <p:nvPr/>
            </p:nvCxnSpPr>
            <p:spPr>
              <a:xfrm>
                <a:off x="596706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7" name="Shape 837"/>
              <p:cNvCxnSpPr/>
              <p:nvPr/>
            </p:nvCxnSpPr>
            <p:spPr>
              <a:xfrm>
                <a:off x="5155839"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8" name="Shape 838"/>
              <p:cNvCxnSpPr/>
              <p:nvPr/>
            </p:nvCxnSpPr>
            <p:spPr>
              <a:xfrm>
                <a:off x="6544931"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39" name="Shape 839"/>
              <p:cNvCxnSpPr/>
              <p:nvPr/>
            </p:nvCxnSpPr>
            <p:spPr>
              <a:xfrm>
                <a:off x="7811782" y="736307"/>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840" name="Shape 840"/>
            <p:cNvCxnSpPr/>
            <p:nvPr/>
          </p:nvCxnSpPr>
          <p:spPr>
            <a:xfrm>
              <a:off x="145212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1" name="Shape 841"/>
            <p:cNvCxnSpPr/>
            <p:nvPr/>
          </p:nvCxnSpPr>
          <p:spPr>
            <a:xfrm>
              <a:off x="218556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2" name="Shape 842"/>
            <p:cNvCxnSpPr/>
            <p:nvPr/>
          </p:nvCxnSpPr>
          <p:spPr>
            <a:xfrm>
              <a:off x="5582887"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3" name="Shape 843"/>
            <p:cNvCxnSpPr/>
            <p:nvPr/>
          </p:nvCxnSpPr>
          <p:spPr>
            <a:xfrm>
              <a:off x="3363516"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4" name="Shape 844"/>
            <p:cNvCxnSpPr/>
            <p:nvPr/>
          </p:nvCxnSpPr>
          <p:spPr>
            <a:xfrm>
              <a:off x="497327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5" name="Shape 845"/>
            <p:cNvCxnSpPr/>
            <p:nvPr/>
          </p:nvCxnSpPr>
          <p:spPr>
            <a:xfrm>
              <a:off x="8229303"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6" name="Shape 846"/>
            <p:cNvCxnSpPr/>
            <p:nvPr/>
          </p:nvCxnSpPr>
          <p:spPr>
            <a:xfrm>
              <a:off x="6562394"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7" name="Shape 847"/>
            <p:cNvCxnSpPr/>
            <p:nvPr/>
          </p:nvCxnSpPr>
          <p:spPr>
            <a:xfrm>
              <a:off x="6087722"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8" name="Shape 848"/>
            <p:cNvCxnSpPr/>
            <p:nvPr/>
          </p:nvCxnSpPr>
          <p:spPr>
            <a:xfrm>
              <a:off x="540349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49" name="Shape 849"/>
            <p:cNvCxnSpPr/>
            <p:nvPr/>
          </p:nvCxnSpPr>
          <p:spPr>
            <a:xfrm>
              <a:off x="666717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0" name="Shape 850"/>
            <p:cNvCxnSpPr/>
            <p:nvPr/>
          </p:nvCxnSpPr>
          <p:spPr>
            <a:xfrm>
              <a:off x="6995791"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1" name="Shape 851"/>
            <p:cNvCxnSpPr/>
            <p:nvPr/>
          </p:nvCxnSpPr>
          <p:spPr>
            <a:xfrm>
              <a:off x="7694305" y="10315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2" name="Shape 852"/>
            <p:cNvCxnSpPr/>
            <p:nvPr/>
          </p:nvCxnSpPr>
          <p:spPr>
            <a:xfrm>
              <a:off x="134099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3" name="Shape 853"/>
            <p:cNvCxnSpPr/>
            <p:nvPr/>
          </p:nvCxnSpPr>
          <p:spPr>
            <a:xfrm>
              <a:off x="3153962"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4" name="Shape 854"/>
            <p:cNvCxnSpPr/>
            <p:nvPr/>
          </p:nvCxnSpPr>
          <p:spPr>
            <a:xfrm>
              <a:off x="547175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5" name="Shape 855"/>
            <p:cNvCxnSpPr/>
            <p:nvPr/>
          </p:nvCxnSpPr>
          <p:spPr>
            <a:xfrm>
              <a:off x="3252389"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6" name="Shape 856"/>
            <p:cNvCxnSpPr/>
            <p:nvPr/>
          </p:nvCxnSpPr>
          <p:spPr>
            <a:xfrm>
              <a:off x="4687518"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7" name="Shape 857"/>
            <p:cNvCxnSpPr/>
            <p:nvPr/>
          </p:nvCxnSpPr>
          <p:spPr>
            <a:xfrm>
              <a:off x="811817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8" name="Shape 858"/>
            <p:cNvCxnSpPr/>
            <p:nvPr/>
          </p:nvCxnSpPr>
          <p:spPr>
            <a:xfrm>
              <a:off x="7229157"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59" name="Shape 859"/>
            <p:cNvCxnSpPr/>
            <p:nvPr/>
          </p:nvCxnSpPr>
          <p:spPr>
            <a:xfrm>
              <a:off x="5976595"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0" name="Shape 860"/>
            <p:cNvCxnSpPr/>
            <p:nvPr/>
          </p:nvCxnSpPr>
          <p:spPr>
            <a:xfrm>
              <a:off x="6556044"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1" name="Shape 861"/>
            <p:cNvCxnSpPr/>
            <p:nvPr/>
          </p:nvCxnSpPr>
          <p:spPr>
            <a:xfrm>
              <a:off x="6695746" y="1396556"/>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2" name="Shape 862"/>
            <p:cNvCxnSpPr/>
            <p:nvPr/>
          </p:nvCxnSpPr>
          <p:spPr>
            <a:xfrm>
              <a:off x="188076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3" name="Shape 863"/>
            <p:cNvCxnSpPr/>
            <p:nvPr/>
          </p:nvCxnSpPr>
          <p:spPr>
            <a:xfrm>
              <a:off x="5598762"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4" name="Shape 864"/>
            <p:cNvCxnSpPr/>
            <p:nvPr/>
          </p:nvCxnSpPr>
          <p:spPr>
            <a:xfrm>
              <a:off x="3379391"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5" name="Shape 865"/>
            <p:cNvCxnSpPr/>
            <p:nvPr/>
          </p:nvCxnSpPr>
          <p:spPr>
            <a:xfrm>
              <a:off x="498914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6" name="Shape 866"/>
            <p:cNvCxnSpPr/>
            <p:nvPr/>
          </p:nvCxnSpPr>
          <p:spPr>
            <a:xfrm>
              <a:off x="845949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7" name="Shape 867"/>
            <p:cNvCxnSpPr/>
            <p:nvPr/>
          </p:nvCxnSpPr>
          <p:spPr>
            <a:xfrm>
              <a:off x="735616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8" name="Shape 868"/>
            <p:cNvCxnSpPr/>
            <p:nvPr/>
          </p:nvCxnSpPr>
          <p:spPr>
            <a:xfrm>
              <a:off x="6578269"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69" name="Shape 869"/>
            <p:cNvCxnSpPr/>
            <p:nvPr/>
          </p:nvCxnSpPr>
          <p:spPr>
            <a:xfrm>
              <a:off x="646873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0" name="Shape 870"/>
            <p:cNvCxnSpPr/>
            <p:nvPr/>
          </p:nvCxnSpPr>
          <p:spPr>
            <a:xfrm>
              <a:off x="6683046"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1" name="Shape 871"/>
            <p:cNvCxnSpPr/>
            <p:nvPr/>
          </p:nvCxnSpPr>
          <p:spPr>
            <a:xfrm>
              <a:off x="7710180" y="193777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2" name="Shape 872"/>
            <p:cNvCxnSpPr/>
            <p:nvPr/>
          </p:nvCxnSpPr>
          <p:spPr>
            <a:xfrm>
              <a:off x="2726915"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3" name="Shape 873"/>
            <p:cNvCxnSpPr/>
            <p:nvPr/>
          </p:nvCxnSpPr>
          <p:spPr>
            <a:xfrm>
              <a:off x="485579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4" name="Shape 874"/>
            <p:cNvCxnSpPr/>
            <p:nvPr/>
          </p:nvCxnSpPr>
          <p:spPr>
            <a:xfrm>
              <a:off x="811182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5" name="Shape 875"/>
            <p:cNvCxnSpPr/>
            <p:nvPr/>
          </p:nvCxnSpPr>
          <p:spPr>
            <a:xfrm>
              <a:off x="7222807"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6" name="Shape 876"/>
            <p:cNvCxnSpPr/>
            <p:nvPr/>
          </p:nvCxnSpPr>
          <p:spPr>
            <a:xfrm>
              <a:off x="6444916"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7" name="Shape 877"/>
            <p:cNvCxnSpPr/>
            <p:nvPr/>
          </p:nvCxnSpPr>
          <p:spPr>
            <a:xfrm>
              <a:off x="6549693" y="2582148"/>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8" name="Shape 878"/>
            <p:cNvCxnSpPr/>
            <p:nvPr/>
          </p:nvCxnSpPr>
          <p:spPr>
            <a:xfrm>
              <a:off x="1588655"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79" name="Shape 879"/>
            <p:cNvCxnSpPr/>
            <p:nvPr/>
          </p:nvCxnSpPr>
          <p:spPr>
            <a:xfrm>
              <a:off x="4697043"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0" name="Shape 880"/>
            <p:cNvCxnSpPr/>
            <p:nvPr/>
          </p:nvCxnSpPr>
          <p:spPr>
            <a:xfrm>
              <a:off x="8302329"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1" name="Shape 881"/>
            <p:cNvCxnSpPr/>
            <p:nvPr/>
          </p:nvCxnSpPr>
          <p:spPr>
            <a:xfrm>
              <a:off x="7064054"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2" name="Shape 882"/>
            <p:cNvCxnSpPr/>
            <p:nvPr/>
          </p:nvCxnSpPr>
          <p:spPr>
            <a:xfrm>
              <a:off x="6390940" y="2915447"/>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3" name="Shape 883"/>
            <p:cNvCxnSpPr/>
            <p:nvPr/>
          </p:nvCxnSpPr>
          <p:spPr>
            <a:xfrm>
              <a:off x="337304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4" name="Shape 884"/>
            <p:cNvCxnSpPr/>
            <p:nvPr/>
          </p:nvCxnSpPr>
          <p:spPr>
            <a:xfrm>
              <a:off x="8397581"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5" name="Shape 885"/>
            <p:cNvCxnSpPr/>
            <p:nvPr/>
          </p:nvCxnSpPr>
          <p:spPr>
            <a:xfrm>
              <a:off x="7508563"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6" name="Shape 886"/>
            <p:cNvCxnSpPr/>
            <p:nvPr/>
          </p:nvCxnSpPr>
          <p:spPr>
            <a:xfrm>
              <a:off x="6541756" y="3280489"/>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7" name="Shape 887"/>
            <p:cNvCxnSpPr/>
            <p:nvPr/>
          </p:nvCxnSpPr>
          <p:spPr>
            <a:xfrm>
              <a:off x="19061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8" name="Shape 888"/>
            <p:cNvCxnSpPr/>
            <p:nvPr/>
          </p:nvCxnSpPr>
          <p:spPr>
            <a:xfrm>
              <a:off x="5014550"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89" name="Shape 889"/>
            <p:cNvCxnSpPr/>
            <p:nvPr/>
          </p:nvCxnSpPr>
          <p:spPr>
            <a:xfrm>
              <a:off x="8270579"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0" name="Shape 890"/>
            <p:cNvCxnSpPr/>
            <p:nvPr/>
          </p:nvCxnSpPr>
          <p:spPr>
            <a:xfrm>
              <a:off x="7381561"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1" name="Shape 891"/>
            <p:cNvCxnSpPr/>
            <p:nvPr/>
          </p:nvCxnSpPr>
          <p:spPr>
            <a:xfrm>
              <a:off x="6540168"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2" name="Shape 892"/>
            <p:cNvCxnSpPr/>
            <p:nvPr/>
          </p:nvCxnSpPr>
          <p:spPr>
            <a:xfrm>
              <a:off x="8545222" y="3820115"/>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3" name="Shape 893"/>
            <p:cNvCxnSpPr/>
            <p:nvPr/>
          </p:nvCxnSpPr>
          <p:spPr>
            <a:xfrm>
              <a:off x="1626755"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4" name="Shape 894"/>
            <p:cNvCxnSpPr/>
            <p:nvPr/>
          </p:nvCxnSpPr>
          <p:spPr>
            <a:xfrm>
              <a:off x="266500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5" name="Shape 895"/>
            <p:cNvCxnSpPr/>
            <p:nvPr/>
          </p:nvCxnSpPr>
          <p:spPr>
            <a:xfrm>
              <a:off x="5147903"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6" name="Shape 896"/>
            <p:cNvCxnSpPr/>
            <p:nvPr/>
          </p:nvCxnSpPr>
          <p:spPr>
            <a:xfrm>
              <a:off x="6737022"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7" name="Shape 897"/>
            <p:cNvCxnSpPr/>
            <p:nvPr/>
          </p:nvCxnSpPr>
          <p:spPr>
            <a:xfrm>
              <a:off x="6262351" y="45359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8" name="Shape 898"/>
            <p:cNvCxnSpPr/>
            <p:nvPr/>
          </p:nvCxnSpPr>
          <p:spPr>
            <a:xfrm>
              <a:off x="7257733" y="4918414"/>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899" name="Shape 899"/>
            <p:cNvCxnSpPr/>
            <p:nvPr/>
          </p:nvCxnSpPr>
          <p:spPr>
            <a:xfrm>
              <a:off x="5363807"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0" name="Shape 900"/>
            <p:cNvCxnSpPr/>
            <p:nvPr/>
          </p:nvCxnSpPr>
          <p:spPr>
            <a:xfrm>
              <a:off x="6525881" y="4910478"/>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1" name="Shape 901"/>
            <p:cNvCxnSpPr/>
            <p:nvPr/>
          </p:nvCxnSpPr>
          <p:spPr>
            <a:xfrm>
              <a:off x="3317477" y="5246951"/>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2" name="Shape 902"/>
            <p:cNvCxnSpPr/>
            <p:nvPr/>
          </p:nvCxnSpPr>
          <p:spPr>
            <a:xfrm>
              <a:off x="5300306"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3" name="Shape 903"/>
            <p:cNvCxnSpPr/>
            <p:nvPr/>
          </p:nvCxnSpPr>
          <p:spPr>
            <a:xfrm>
              <a:off x="6557632"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4" name="Shape 904"/>
            <p:cNvCxnSpPr/>
            <p:nvPr/>
          </p:nvCxnSpPr>
          <p:spPr>
            <a:xfrm>
              <a:off x="8021337" y="5275520"/>
              <a:ext cx="0" cy="2697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5" name="Shape 905"/>
            <p:cNvCxnSpPr/>
            <p:nvPr/>
          </p:nvCxnSpPr>
          <p:spPr>
            <a:xfrm>
              <a:off x="1477527"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6" name="Shape 906"/>
            <p:cNvCxnSpPr/>
            <p:nvPr/>
          </p:nvCxnSpPr>
          <p:spPr>
            <a:xfrm>
              <a:off x="4998675"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7" name="Shape 907"/>
            <p:cNvCxnSpPr/>
            <p:nvPr/>
          </p:nvCxnSpPr>
          <p:spPr>
            <a:xfrm>
              <a:off x="6587794"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08" name="Shape 908"/>
            <p:cNvCxnSpPr/>
            <p:nvPr/>
          </p:nvCxnSpPr>
          <p:spPr>
            <a:xfrm>
              <a:off x="5890868" y="5784991"/>
              <a:ext cx="0" cy="2682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grpSp>
        <p:nvGrpSpPr>
          <p:cNvPr id="909" name="Shape 909"/>
          <p:cNvGrpSpPr/>
          <p:nvPr/>
        </p:nvGrpSpPr>
        <p:grpSpPr>
          <a:xfrm>
            <a:off x="1969294" y="416674"/>
            <a:ext cx="5674479" cy="4554824"/>
            <a:chOff x="1101445" y="535482"/>
            <a:chExt cx="7565972" cy="6072289"/>
          </a:xfrm>
        </p:grpSpPr>
        <p:cxnSp>
          <p:nvCxnSpPr>
            <p:cNvPr id="910" name="Shape 910"/>
            <p:cNvCxnSpPr/>
            <p:nvPr/>
          </p:nvCxnSpPr>
          <p:spPr>
            <a:xfrm rot="10800000" flipH="1">
              <a:off x="1101445" y="6237932"/>
              <a:ext cx="3025800" cy="159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1" name="Shape 911"/>
            <p:cNvCxnSpPr/>
            <p:nvPr/>
          </p:nvCxnSpPr>
          <p:spPr>
            <a:xfrm>
              <a:off x="4127217" y="6247484"/>
              <a:ext cx="4540200" cy="63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912" name="Shape 912"/>
            <p:cNvCxnSpPr/>
            <p:nvPr/>
          </p:nvCxnSpPr>
          <p:spPr>
            <a:xfrm>
              <a:off x="4073242" y="535482"/>
              <a:ext cx="63600" cy="60420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913" name="Shape 913"/>
            <p:cNvSpPr txBox="1"/>
            <p:nvPr/>
          </p:nvSpPr>
          <p:spPr>
            <a:xfrm>
              <a:off x="1385608" y="6238471"/>
              <a:ext cx="25968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Early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sp>
          <p:nvSpPr>
            <p:cNvPr id="914" name="Shape 914"/>
            <p:cNvSpPr txBox="1"/>
            <p:nvPr/>
          </p:nvSpPr>
          <p:spPr>
            <a:xfrm>
              <a:off x="5130516" y="6238471"/>
              <a:ext cx="2520300" cy="3693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300" b="0" i="0" u="none" strike="noStrike" cap="none">
                  <a:solidFill>
                    <a:srgbClr val="953735"/>
                  </a:solidFill>
                  <a:latin typeface="Arial"/>
                  <a:ea typeface="Arial"/>
                  <a:cs typeface="Arial"/>
                  <a:sym typeface="Arial"/>
                </a:rPr>
                <a:t>Late replicated</a:t>
              </a:r>
              <a:r>
                <a:rPr lang="en" sz="1300">
                  <a:solidFill>
                    <a:srgbClr val="953735"/>
                  </a:solidFill>
                </a:rPr>
                <a:t> </a:t>
              </a:r>
              <a:r>
                <a:rPr lang="en" sz="1300" b="0" i="0" u="none" strike="noStrike" cap="none">
                  <a:solidFill>
                    <a:srgbClr val="953735"/>
                  </a:solidFill>
                  <a:latin typeface="Arial"/>
                  <a:ea typeface="Arial"/>
                  <a:cs typeface="Arial"/>
                  <a:sym typeface="Arial"/>
                </a:rPr>
                <a:t>regions</a:t>
              </a:r>
            </a:p>
          </p:txBody>
        </p:sp>
      </p:grpSp>
      <p:sp>
        <p:nvSpPr>
          <p:cNvPr id="915" name="Shape 915"/>
          <p:cNvSpPr txBox="1"/>
          <p:nvPr/>
        </p:nvSpPr>
        <p:spPr>
          <a:xfrm>
            <a:off x="1657350" y="-72628"/>
            <a:ext cx="5829300" cy="3834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000000"/>
              </a:buClr>
              <a:buSzPct val="25000"/>
              <a:buFont typeface="Arial"/>
              <a:buNone/>
            </a:pPr>
            <a:r>
              <a:rPr lang="en" sz="3000" b="1" i="0" u="none" strike="noStrike" cap="none">
                <a:solidFill>
                  <a:srgbClr val="22228B"/>
                </a:solidFill>
              </a:rPr>
              <a:t>Mutation recurrence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p:nvPr/>
        </p:nvSpPr>
        <p:spPr>
          <a:xfrm>
            <a:off x="4991100"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921" name="Shape 921"/>
          <p:cNvGrpSpPr/>
          <p:nvPr/>
        </p:nvGrpSpPr>
        <p:grpSpPr>
          <a:xfrm>
            <a:off x="1440675" y="525066"/>
            <a:ext cx="6203360" cy="1190626"/>
            <a:chOff x="388802" y="680758"/>
            <a:chExt cx="8271146" cy="1586866"/>
          </a:xfrm>
        </p:grpSpPr>
        <p:grpSp>
          <p:nvGrpSpPr>
            <p:cNvPr id="922" name="Shape 922"/>
            <p:cNvGrpSpPr/>
            <p:nvPr/>
          </p:nvGrpSpPr>
          <p:grpSpPr>
            <a:xfrm>
              <a:off x="899692" y="680758"/>
              <a:ext cx="7760256" cy="1586866"/>
              <a:chOff x="899692" y="1047934"/>
              <a:chExt cx="7760256" cy="1586866"/>
            </a:xfrm>
          </p:grpSpPr>
          <p:grpSp>
            <p:nvGrpSpPr>
              <p:cNvPr id="923" name="Shape 923"/>
              <p:cNvGrpSpPr/>
              <p:nvPr/>
            </p:nvGrpSpPr>
            <p:grpSpPr>
              <a:xfrm>
                <a:off x="899692" y="1047934"/>
                <a:ext cx="7760256" cy="348237"/>
                <a:chOff x="899997" y="1047934"/>
                <a:chExt cx="7760256" cy="348237"/>
              </a:xfrm>
            </p:grpSpPr>
            <p:cxnSp>
              <p:nvCxnSpPr>
                <p:cNvPr id="924" name="Shape 924"/>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5" name="Shape 92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6" name="Shape 926"/>
              <p:cNvGrpSpPr/>
              <p:nvPr/>
            </p:nvGrpSpPr>
            <p:grpSpPr>
              <a:xfrm>
                <a:off x="899692" y="1399516"/>
                <a:ext cx="7760256" cy="348237"/>
                <a:chOff x="899997" y="1047934"/>
                <a:chExt cx="7760256" cy="348237"/>
              </a:xfrm>
            </p:grpSpPr>
            <p:cxnSp>
              <p:nvCxnSpPr>
                <p:cNvPr id="927" name="Shape 927"/>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28" name="Shape 92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29" name="Shape 929"/>
              <p:cNvGrpSpPr/>
              <p:nvPr/>
            </p:nvGrpSpPr>
            <p:grpSpPr>
              <a:xfrm>
                <a:off x="899692" y="1751098"/>
                <a:ext cx="7760256" cy="348237"/>
                <a:chOff x="899997" y="1047934"/>
                <a:chExt cx="7760256" cy="348237"/>
              </a:xfrm>
            </p:grpSpPr>
            <p:cxnSp>
              <p:nvCxnSpPr>
                <p:cNvPr id="930" name="Shape 930"/>
                <p:cNvCxnSpPr/>
                <p:nvPr/>
              </p:nvCxnSpPr>
              <p:spPr>
                <a:xfrm>
                  <a:off x="1093953" y="1222306"/>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1" name="Shape 93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32" name="Shape 932"/>
              <p:cNvGrpSpPr/>
              <p:nvPr/>
            </p:nvGrpSpPr>
            <p:grpSpPr>
              <a:xfrm>
                <a:off x="899692" y="2286563"/>
                <a:ext cx="7760256" cy="348237"/>
                <a:chOff x="899997" y="1047934"/>
                <a:chExt cx="7760256" cy="348237"/>
              </a:xfrm>
            </p:grpSpPr>
            <p:cxnSp>
              <p:nvCxnSpPr>
                <p:cNvPr id="933" name="Shape 933"/>
                <p:cNvCxnSpPr/>
                <p:nvPr/>
              </p:nvCxnSpPr>
              <p:spPr>
                <a:xfrm>
                  <a:off x="1093953" y="122320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934" name="Shape 93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35" name="Shape 935"/>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36" name="Shape 936"/>
            <p:cNvGrpSpPr/>
            <p:nvPr/>
          </p:nvGrpSpPr>
          <p:grpSpPr>
            <a:xfrm>
              <a:off x="388802" y="759499"/>
              <a:ext cx="798032" cy="1438507"/>
              <a:chOff x="459552" y="1775465"/>
              <a:chExt cx="1134535" cy="1932698"/>
            </a:xfrm>
          </p:grpSpPr>
          <p:pic>
            <p:nvPicPr>
              <p:cNvPr id="937" name="Shape 937"/>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38" name="Shape 938"/>
              <p:cNvSpPr txBox="1"/>
              <p:nvPr/>
            </p:nvSpPr>
            <p:spPr>
              <a:xfrm rot="-5400000">
                <a:off x="-193398" y="2493721"/>
                <a:ext cx="1743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939" name="Shape 939"/>
          <p:cNvGrpSpPr/>
          <p:nvPr/>
        </p:nvGrpSpPr>
        <p:grpSpPr>
          <a:xfrm>
            <a:off x="1440675" y="1935956"/>
            <a:ext cx="6203360" cy="1190626"/>
            <a:chOff x="388802" y="680758"/>
            <a:chExt cx="8271146" cy="1586866"/>
          </a:xfrm>
        </p:grpSpPr>
        <p:grpSp>
          <p:nvGrpSpPr>
            <p:cNvPr id="940" name="Shape 940"/>
            <p:cNvGrpSpPr/>
            <p:nvPr/>
          </p:nvGrpSpPr>
          <p:grpSpPr>
            <a:xfrm>
              <a:off x="899692" y="680758"/>
              <a:ext cx="7760256" cy="1586866"/>
              <a:chOff x="899692" y="1047934"/>
              <a:chExt cx="7760256" cy="1586866"/>
            </a:xfrm>
          </p:grpSpPr>
          <p:grpSp>
            <p:nvGrpSpPr>
              <p:cNvPr id="941" name="Shape 941"/>
              <p:cNvGrpSpPr/>
              <p:nvPr/>
            </p:nvGrpSpPr>
            <p:grpSpPr>
              <a:xfrm>
                <a:off x="899692" y="1047934"/>
                <a:ext cx="7760256" cy="348237"/>
                <a:chOff x="899997" y="1047934"/>
                <a:chExt cx="7760256" cy="348237"/>
              </a:xfrm>
            </p:grpSpPr>
            <p:cxnSp>
              <p:nvCxnSpPr>
                <p:cNvPr id="942" name="Shape 942"/>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943" name="Shape 94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4" name="Shape 944"/>
              <p:cNvGrpSpPr/>
              <p:nvPr/>
            </p:nvGrpSpPr>
            <p:grpSpPr>
              <a:xfrm>
                <a:off x="899692" y="1399516"/>
                <a:ext cx="7760256" cy="348237"/>
                <a:chOff x="899997" y="1047934"/>
                <a:chExt cx="7760256" cy="348237"/>
              </a:xfrm>
            </p:grpSpPr>
            <p:cxnSp>
              <p:nvCxnSpPr>
                <p:cNvPr id="945" name="Shape 945"/>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6" name="Shape 94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47" name="Shape 947"/>
              <p:cNvGrpSpPr/>
              <p:nvPr/>
            </p:nvGrpSpPr>
            <p:grpSpPr>
              <a:xfrm>
                <a:off x="899692" y="1751098"/>
                <a:ext cx="7760256" cy="348237"/>
                <a:chOff x="899997" y="1047934"/>
                <a:chExt cx="7760256" cy="348237"/>
              </a:xfrm>
            </p:grpSpPr>
            <p:cxnSp>
              <p:nvCxnSpPr>
                <p:cNvPr id="948" name="Shape 948"/>
                <p:cNvCxnSpPr/>
                <p:nvPr/>
              </p:nvCxnSpPr>
              <p:spPr>
                <a:xfrm>
                  <a:off x="1093953" y="1222307"/>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49" name="Shape 94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50" name="Shape 950"/>
              <p:cNvGrpSpPr/>
              <p:nvPr/>
            </p:nvGrpSpPr>
            <p:grpSpPr>
              <a:xfrm>
                <a:off x="899692" y="2286563"/>
                <a:ext cx="7760256" cy="348237"/>
                <a:chOff x="899997" y="1047934"/>
                <a:chExt cx="7760256" cy="348237"/>
              </a:xfrm>
            </p:grpSpPr>
            <p:cxnSp>
              <p:nvCxnSpPr>
                <p:cNvPr id="951" name="Shape 951"/>
                <p:cNvCxnSpPr/>
                <p:nvPr/>
              </p:nvCxnSpPr>
              <p:spPr>
                <a:xfrm>
                  <a:off x="1093953" y="1223202"/>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952" name="Shape 95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53" name="Shape 953"/>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54" name="Shape 954"/>
            <p:cNvGrpSpPr/>
            <p:nvPr/>
          </p:nvGrpSpPr>
          <p:grpSpPr>
            <a:xfrm>
              <a:off x="388802" y="759499"/>
              <a:ext cx="798032" cy="1438507"/>
              <a:chOff x="459552" y="1775465"/>
              <a:chExt cx="1134535" cy="1932698"/>
            </a:xfrm>
          </p:grpSpPr>
          <p:pic>
            <p:nvPicPr>
              <p:cNvPr id="955" name="Shape 955"/>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56" name="Shape 956"/>
              <p:cNvSpPr txBox="1"/>
              <p:nvPr/>
            </p:nvSpPr>
            <p:spPr>
              <a:xfrm rot="-5400000">
                <a:off x="-220548" y="2466541"/>
                <a:ext cx="17979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957" name="Shape 957"/>
          <p:cNvGrpSpPr/>
          <p:nvPr/>
        </p:nvGrpSpPr>
        <p:grpSpPr>
          <a:xfrm>
            <a:off x="1440675" y="3393248"/>
            <a:ext cx="6203361" cy="1189356"/>
            <a:chOff x="388784" y="680758"/>
            <a:chExt cx="8271148" cy="1586866"/>
          </a:xfrm>
        </p:grpSpPr>
        <p:grpSp>
          <p:nvGrpSpPr>
            <p:cNvPr id="958" name="Shape 958"/>
            <p:cNvGrpSpPr/>
            <p:nvPr/>
          </p:nvGrpSpPr>
          <p:grpSpPr>
            <a:xfrm>
              <a:off x="899692" y="680758"/>
              <a:ext cx="7760240" cy="1586866"/>
              <a:chOff x="899692" y="1047934"/>
              <a:chExt cx="7760240" cy="1586866"/>
            </a:xfrm>
          </p:grpSpPr>
          <p:grpSp>
            <p:nvGrpSpPr>
              <p:cNvPr id="959" name="Shape 959"/>
              <p:cNvGrpSpPr/>
              <p:nvPr/>
            </p:nvGrpSpPr>
            <p:grpSpPr>
              <a:xfrm>
                <a:off x="899692" y="1047934"/>
                <a:ext cx="7760240" cy="348237"/>
                <a:chOff x="899997" y="1047934"/>
                <a:chExt cx="7760240" cy="348237"/>
              </a:xfrm>
            </p:grpSpPr>
            <p:cxnSp>
              <p:nvCxnSpPr>
                <p:cNvPr id="960" name="Shape 960"/>
                <p:cNvCxnSpPr/>
                <p:nvPr/>
              </p:nvCxnSpPr>
              <p:spPr>
                <a:xfrm>
                  <a:off x="1093937" y="1222664"/>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1" name="Shape 96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2" name="Shape 962"/>
              <p:cNvGrpSpPr/>
              <p:nvPr/>
            </p:nvGrpSpPr>
            <p:grpSpPr>
              <a:xfrm>
                <a:off x="899692" y="1399516"/>
                <a:ext cx="7760240" cy="348237"/>
                <a:chOff x="899997" y="1047934"/>
                <a:chExt cx="7760240" cy="348237"/>
              </a:xfrm>
            </p:grpSpPr>
            <p:cxnSp>
              <p:nvCxnSpPr>
                <p:cNvPr id="963" name="Shape 963"/>
                <p:cNvCxnSpPr/>
                <p:nvPr/>
              </p:nvCxnSpPr>
              <p:spPr>
                <a:xfrm>
                  <a:off x="1093937" y="122213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4" name="Shape 96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5" name="Shape 965"/>
              <p:cNvGrpSpPr/>
              <p:nvPr/>
            </p:nvGrpSpPr>
            <p:grpSpPr>
              <a:xfrm>
                <a:off x="899692" y="1751098"/>
                <a:ext cx="7760240" cy="348237"/>
                <a:chOff x="899997" y="1047934"/>
                <a:chExt cx="7760240" cy="348237"/>
              </a:xfrm>
            </p:grpSpPr>
            <p:cxnSp>
              <p:nvCxnSpPr>
                <p:cNvPr id="966" name="Shape 966"/>
                <p:cNvCxnSpPr/>
                <p:nvPr/>
              </p:nvCxnSpPr>
              <p:spPr>
                <a:xfrm>
                  <a:off x="1093937" y="1223185"/>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67" name="Shape 96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968" name="Shape 968"/>
              <p:cNvGrpSpPr/>
              <p:nvPr/>
            </p:nvGrpSpPr>
            <p:grpSpPr>
              <a:xfrm>
                <a:off x="899692" y="2286563"/>
                <a:ext cx="7760240" cy="348237"/>
                <a:chOff x="899997" y="1047934"/>
                <a:chExt cx="7760240" cy="348237"/>
              </a:xfrm>
            </p:grpSpPr>
            <p:cxnSp>
              <p:nvCxnSpPr>
                <p:cNvPr id="969" name="Shape 969"/>
                <p:cNvCxnSpPr/>
                <p:nvPr/>
              </p:nvCxnSpPr>
              <p:spPr>
                <a:xfrm>
                  <a:off x="1093937" y="1223028"/>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970" name="Shape 97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971" name="Shape 971"/>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972" name="Shape 972"/>
            <p:cNvGrpSpPr/>
            <p:nvPr/>
          </p:nvGrpSpPr>
          <p:grpSpPr>
            <a:xfrm>
              <a:off x="388784" y="748913"/>
              <a:ext cx="798034" cy="1449093"/>
              <a:chOff x="459549" y="1761242"/>
              <a:chExt cx="1134538" cy="1946921"/>
            </a:xfrm>
          </p:grpSpPr>
          <p:pic>
            <p:nvPicPr>
              <p:cNvPr id="973" name="Shape 973"/>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974" name="Shape 974"/>
              <p:cNvSpPr txBox="1"/>
              <p:nvPr/>
            </p:nvSpPr>
            <p:spPr>
              <a:xfrm rot="-5400000">
                <a:off x="-234651" y="2455442"/>
                <a:ext cx="18261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975" name="Shape 975"/>
          <p:cNvGrpSpPr/>
          <p:nvPr/>
        </p:nvGrpSpPr>
        <p:grpSpPr>
          <a:xfrm>
            <a:off x="2141902" y="566718"/>
            <a:ext cx="5300491" cy="202346"/>
            <a:chOff x="1331150" y="736934"/>
            <a:chExt cx="7068264" cy="269400"/>
          </a:xfrm>
        </p:grpSpPr>
        <p:cxnSp>
          <p:nvCxnSpPr>
            <p:cNvPr id="976" name="Shape 976"/>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7" name="Shape 977"/>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8" name="Shape 978"/>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79" name="Shape 979"/>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0" name="Shape 980"/>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1" name="Shape 981"/>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2" name="Shape 982"/>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3" name="Shape 983"/>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4" name="Shape 984"/>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5" name="Shape 985"/>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6" name="Shape 986"/>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7" name="Shape 987"/>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88" name="Shape 988"/>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989" name="Shape 989"/>
          <p:cNvCxnSpPr/>
          <p:nvPr/>
        </p:nvCxnSpPr>
        <p:spPr>
          <a:xfrm>
            <a:off x="2232422"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0" name="Shape 990"/>
          <p:cNvCxnSpPr/>
          <p:nvPr/>
        </p:nvCxnSpPr>
        <p:spPr>
          <a:xfrm>
            <a:off x="2782491"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1" name="Shape 991"/>
          <p:cNvCxnSpPr/>
          <p:nvPr/>
        </p:nvCxnSpPr>
        <p:spPr>
          <a:xfrm>
            <a:off x="532923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2" name="Shape 992"/>
          <p:cNvCxnSpPr/>
          <p:nvPr/>
        </p:nvCxnSpPr>
        <p:spPr>
          <a:xfrm>
            <a:off x="36659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3" name="Shape 993"/>
          <p:cNvCxnSpPr/>
          <p:nvPr/>
        </p:nvCxnSpPr>
        <p:spPr>
          <a:xfrm>
            <a:off x="487322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4" name="Shape 994"/>
          <p:cNvCxnSpPr/>
          <p:nvPr/>
        </p:nvCxnSpPr>
        <p:spPr>
          <a:xfrm>
            <a:off x="731520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5" name="Shape 995"/>
          <p:cNvCxnSpPr/>
          <p:nvPr/>
        </p:nvCxnSpPr>
        <p:spPr>
          <a:xfrm>
            <a:off x="6065044"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6" name="Shape 996"/>
          <p:cNvCxnSpPr/>
          <p:nvPr/>
        </p:nvCxnSpPr>
        <p:spPr>
          <a:xfrm>
            <a:off x="5707856"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7" name="Shape 997"/>
          <p:cNvCxnSpPr/>
          <p:nvPr/>
        </p:nvCxnSpPr>
        <p:spPr>
          <a:xfrm>
            <a:off x="5195888"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8" name="Shape 998"/>
          <p:cNvCxnSpPr/>
          <p:nvPr/>
        </p:nvCxnSpPr>
        <p:spPr>
          <a:xfrm>
            <a:off x="614243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999" name="Shape 999"/>
          <p:cNvCxnSpPr/>
          <p:nvPr/>
        </p:nvCxnSpPr>
        <p:spPr>
          <a:xfrm>
            <a:off x="6390085"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0" name="Shape 1000"/>
          <p:cNvCxnSpPr/>
          <p:nvPr/>
        </p:nvCxnSpPr>
        <p:spPr>
          <a:xfrm>
            <a:off x="6913960" y="78819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1" name="Shape 1001"/>
          <p:cNvCxnSpPr/>
          <p:nvPr/>
        </p:nvCxnSpPr>
        <p:spPr>
          <a:xfrm>
            <a:off x="2149079"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2" name="Shape 1002"/>
          <p:cNvCxnSpPr/>
          <p:nvPr/>
        </p:nvCxnSpPr>
        <p:spPr>
          <a:xfrm>
            <a:off x="3508772"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3" name="Shape 1003"/>
          <p:cNvCxnSpPr/>
          <p:nvPr/>
        </p:nvCxnSpPr>
        <p:spPr>
          <a:xfrm>
            <a:off x="5245894"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4" name="Shape 1004"/>
          <p:cNvCxnSpPr/>
          <p:nvPr/>
        </p:nvCxnSpPr>
        <p:spPr>
          <a:xfrm>
            <a:off x="35825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5" name="Shape 1005"/>
          <p:cNvCxnSpPr/>
          <p:nvPr/>
        </p:nvCxnSpPr>
        <p:spPr>
          <a:xfrm>
            <a:off x="465891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6" name="Shape 1006"/>
          <p:cNvCxnSpPr/>
          <p:nvPr/>
        </p:nvCxnSpPr>
        <p:spPr>
          <a:xfrm>
            <a:off x="72318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7" name="Shape 1007"/>
          <p:cNvCxnSpPr/>
          <p:nvPr/>
        </p:nvCxnSpPr>
        <p:spPr>
          <a:xfrm>
            <a:off x="656510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8" name="Shape 1008"/>
          <p:cNvCxnSpPr/>
          <p:nvPr/>
        </p:nvCxnSpPr>
        <p:spPr>
          <a:xfrm>
            <a:off x="5624513"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09" name="Shape 1009"/>
          <p:cNvCxnSpPr/>
          <p:nvPr/>
        </p:nvCxnSpPr>
        <p:spPr>
          <a:xfrm>
            <a:off x="6059091"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0" name="Shape 1010"/>
          <p:cNvCxnSpPr/>
          <p:nvPr/>
        </p:nvCxnSpPr>
        <p:spPr>
          <a:xfrm>
            <a:off x="6165056" y="1062038"/>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1" name="Shape 1011"/>
          <p:cNvCxnSpPr/>
          <p:nvPr/>
        </p:nvCxnSpPr>
        <p:spPr>
          <a:xfrm>
            <a:off x="255389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2" name="Shape 1012"/>
          <p:cNvCxnSpPr/>
          <p:nvPr/>
        </p:nvCxnSpPr>
        <p:spPr>
          <a:xfrm>
            <a:off x="5341144"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3" name="Shape 1013"/>
          <p:cNvCxnSpPr/>
          <p:nvPr/>
        </p:nvCxnSpPr>
        <p:spPr>
          <a:xfrm>
            <a:off x="367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4" name="Shape 1014"/>
          <p:cNvCxnSpPr/>
          <p:nvPr/>
        </p:nvCxnSpPr>
        <p:spPr>
          <a:xfrm>
            <a:off x="4885135"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5" name="Shape 1015"/>
          <p:cNvCxnSpPr/>
          <p:nvPr/>
        </p:nvCxnSpPr>
        <p:spPr>
          <a:xfrm>
            <a:off x="74878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6" name="Shape 1016"/>
          <p:cNvCxnSpPr/>
          <p:nvPr/>
        </p:nvCxnSpPr>
        <p:spPr>
          <a:xfrm>
            <a:off x="666035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7" name="Shape 1017"/>
          <p:cNvCxnSpPr/>
          <p:nvPr/>
        </p:nvCxnSpPr>
        <p:spPr>
          <a:xfrm>
            <a:off x="6075760"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8" name="Shape 1018"/>
          <p:cNvCxnSpPr/>
          <p:nvPr/>
        </p:nvCxnSpPr>
        <p:spPr>
          <a:xfrm>
            <a:off x="599360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19" name="Shape 1019"/>
          <p:cNvCxnSpPr/>
          <p:nvPr/>
        </p:nvCxnSpPr>
        <p:spPr>
          <a:xfrm>
            <a:off x="6154341"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0" name="Shape 1020"/>
          <p:cNvCxnSpPr/>
          <p:nvPr/>
        </p:nvCxnSpPr>
        <p:spPr>
          <a:xfrm>
            <a:off x="6925866" y="1466851"/>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1" name="Shape 1021"/>
          <p:cNvCxnSpPr/>
          <p:nvPr/>
        </p:nvCxnSpPr>
        <p:spPr>
          <a:xfrm>
            <a:off x="3187303"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2" name="Shape 1022"/>
          <p:cNvCxnSpPr/>
          <p:nvPr/>
        </p:nvCxnSpPr>
        <p:spPr>
          <a:xfrm>
            <a:off x="4785122"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3" name="Shape 1023"/>
          <p:cNvCxnSpPr/>
          <p:nvPr/>
        </p:nvCxnSpPr>
        <p:spPr>
          <a:xfrm>
            <a:off x="722709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4" name="Shape 1024"/>
          <p:cNvCxnSpPr/>
          <p:nvPr/>
        </p:nvCxnSpPr>
        <p:spPr>
          <a:xfrm>
            <a:off x="6560344"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5" name="Shape 1025"/>
          <p:cNvCxnSpPr/>
          <p:nvPr/>
        </p:nvCxnSpPr>
        <p:spPr>
          <a:xfrm>
            <a:off x="5975747"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6" name="Shape 1026"/>
          <p:cNvCxnSpPr/>
          <p:nvPr/>
        </p:nvCxnSpPr>
        <p:spPr>
          <a:xfrm>
            <a:off x="6054329" y="195024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7" name="Shape 1027"/>
          <p:cNvCxnSpPr/>
          <p:nvPr/>
        </p:nvCxnSpPr>
        <p:spPr>
          <a:xfrm>
            <a:off x="233481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8" name="Shape 1028"/>
          <p:cNvCxnSpPr/>
          <p:nvPr/>
        </p:nvCxnSpPr>
        <p:spPr>
          <a:xfrm>
            <a:off x="4666060"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29" name="Shape 1029"/>
          <p:cNvCxnSpPr/>
          <p:nvPr/>
        </p:nvCxnSpPr>
        <p:spPr>
          <a:xfrm>
            <a:off x="7369969"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0" name="Shape 1030"/>
          <p:cNvCxnSpPr/>
          <p:nvPr/>
        </p:nvCxnSpPr>
        <p:spPr>
          <a:xfrm>
            <a:off x="6441281"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1" name="Shape 1031"/>
          <p:cNvCxnSpPr/>
          <p:nvPr/>
        </p:nvCxnSpPr>
        <p:spPr>
          <a:xfrm>
            <a:off x="5935266" y="220027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2" name="Shape 1032"/>
          <p:cNvCxnSpPr/>
          <p:nvPr/>
        </p:nvCxnSpPr>
        <p:spPr>
          <a:xfrm>
            <a:off x="3673078"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3" name="Shape 1033"/>
          <p:cNvCxnSpPr/>
          <p:nvPr/>
        </p:nvCxnSpPr>
        <p:spPr>
          <a:xfrm>
            <a:off x="744140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4" name="Shape 1034"/>
          <p:cNvCxnSpPr/>
          <p:nvPr/>
        </p:nvCxnSpPr>
        <p:spPr>
          <a:xfrm>
            <a:off x="6774656"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5" name="Shape 1035"/>
          <p:cNvCxnSpPr/>
          <p:nvPr/>
        </p:nvCxnSpPr>
        <p:spPr>
          <a:xfrm>
            <a:off x="6048375" y="2474120"/>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6" name="Shape 1036"/>
          <p:cNvCxnSpPr/>
          <p:nvPr/>
        </p:nvCxnSpPr>
        <p:spPr>
          <a:xfrm>
            <a:off x="2572941"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7" name="Shape 1037"/>
          <p:cNvCxnSpPr/>
          <p:nvPr/>
        </p:nvCxnSpPr>
        <p:spPr>
          <a:xfrm>
            <a:off x="4904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8" name="Shape 1038"/>
          <p:cNvCxnSpPr/>
          <p:nvPr/>
        </p:nvCxnSpPr>
        <p:spPr>
          <a:xfrm>
            <a:off x="734615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39" name="Shape 1039"/>
          <p:cNvCxnSpPr/>
          <p:nvPr/>
        </p:nvCxnSpPr>
        <p:spPr>
          <a:xfrm>
            <a:off x="6679406"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0" name="Shape 1040"/>
          <p:cNvCxnSpPr/>
          <p:nvPr/>
        </p:nvCxnSpPr>
        <p:spPr>
          <a:xfrm>
            <a:off x="604718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1" name="Shape 1041"/>
          <p:cNvCxnSpPr/>
          <p:nvPr/>
        </p:nvCxnSpPr>
        <p:spPr>
          <a:xfrm>
            <a:off x="7552135" y="287893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2" name="Shape 1042"/>
          <p:cNvCxnSpPr/>
          <p:nvPr/>
        </p:nvCxnSpPr>
        <p:spPr>
          <a:xfrm>
            <a:off x="2363391"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3" name="Shape 1043"/>
          <p:cNvCxnSpPr/>
          <p:nvPr/>
        </p:nvCxnSpPr>
        <p:spPr>
          <a:xfrm>
            <a:off x="3142060"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4" name="Shape 1044"/>
          <p:cNvCxnSpPr/>
          <p:nvPr/>
        </p:nvCxnSpPr>
        <p:spPr>
          <a:xfrm>
            <a:off x="5004197"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5" name="Shape 1045"/>
          <p:cNvCxnSpPr/>
          <p:nvPr/>
        </p:nvCxnSpPr>
        <p:spPr>
          <a:xfrm>
            <a:off x="6194822"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6" name="Shape 1046"/>
          <p:cNvCxnSpPr/>
          <p:nvPr/>
        </p:nvCxnSpPr>
        <p:spPr>
          <a:xfrm>
            <a:off x="5838825" y="341709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7" name="Shape 1047"/>
          <p:cNvCxnSpPr/>
          <p:nvPr/>
        </p:nvCxnSpPr>
        <p:spPr>
          <a:xfrm>
            <a:off x="6585347" y="3704036"/>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8" name="Shape 1048"/>
          <p:cNvCxnSpPr/>
          <p:nvPr/>
        </p:nvCxnSpPr>
        <p:spPr>
          <a:xfrm>
            <a:off x="5166122"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49" name="Shape 1049"/>
          <p:cNvCxnSpPr/>
          <p:nvPr/>
        </p:nvCxnSpPr>
        <p:spPr>
          <a:xfrm>
            <a:off x="6036469" y="369808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0" name="Shape 1050"/>
          <p:cNvCxnSpPr/>
          <p:nvPr/>
        </p:nvCxnSpPr>
        <p:spPr>
          <a:xfrm>
            <a:off x="3631406" y="39493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1" name="Shape 1051"/>
          <p:cNvCxnSpPr/>
          <p:nvPr/>
        </p:nvCxnSpPr>
        <p:spPr>
          <a:xfrm>
            <a:off x="5118497"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2" name="Shape 1052"/>
          <p:cNvCxnSpPr/>
          <p:nvPr/>
        </p:nvCxnSpPr>
        <p:spPr>
          <a:xfrm>
            <a:off x="6060281"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3" name="Shape 1053"/>
          <p:cNvCxnSpPr/>
          <p:nvPr/>
        </p:nvCxnSpPr>
        <p:spPr>
          <a:xfrm>
            <a:off x="7159229" y="3971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4" name="Shape 1054"/>
          <p:cNvCxnSpPr/>
          <p:nvPr/>
        </p:nvCxnSpPr>
        <p:spPr>
          <a:xfrm>
            <a:off x="2251472"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5" name="Shape 1055"/>
          <p:cNvCxnSpPr/>
          <p:nvPr/>
        </p:nvCxnSpPr>
        <p:spPr>
          <a:xfrm>
            <a:off x="4892278"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6" name="Shape 1056"/>
          <p:cNvCxnSpPr/>
          <p:nvPr/>
        </p:nvCxnSpPr>
        <p:spPr>
          <a:xfrm>
            <a:off x="6082904"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7" name="Shape 1057"/>
          <p:cNvCxnSpPr/>
          <p:nvPr/>
        </p:nvCxnSpPr>
        <p:spPr>
          <a:xfrm>
            <a:off x="5560219" y="435292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058" name="Shape 1058"/>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59" name="Shape 1059"/>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060" name="Shape 1060"/>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061" name="Shape 1061"/>
          <p:cNvSpPr txBox="1"/>
          <p:nvPr/>
        </p:nvSpPr>
        <p:spPr>
          <a:xfrm>
            <a:off x="2182426" y="4694625"/>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062" name="Shape 1062"/>
          <p:cNvGrpSpPr/>
          <p:nvPr/>
        </p:nvGrpSpPr>
        <p:grpSpPr>
          <a:xfrm>
            <a:off x="5838843" y="266713"/>
            <a:ext cx="470299" cy="4334151"/>
            <a:chOff x="6261890" y="336589"/>
            <a:chExt cx="626731" cy="5778098"/>
          </a:xfrm>
        </p:grpSpPr>
        <p:sp>
          <p:nvSpPr>
            <p:cNvPr id="1063" name="Shape 1063"/>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4" name="Shape 1064"/>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5" name="Shape 1065"/>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66" name="Shape 1066"/>
          <p:cNvGrpSpPr/>
          <p:nvPr/>
        </p:nvGrpSpPr>
        <p:grpSpPr>
          <a:xfrm>
            <a:off x="6719905" y="265524"/>
            <a:ext cx="470299" cy="4333032"/>
            <a:chOff x="6261890" y="336589"/>
            <a:chExt cx="626731" cy="5778146"/>
          </a:xfrm>
        </p:grpSpPr>
        <p:sp>
          <p:nvSpPr>
            <p:cNvPr id="1067" name="Shape 1067"/>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68" name="Shape 1068"/>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69" name="Shape 1069"/>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0" name="Shape 1070"/>
          <p:cNvGrpSpPr/>
          <p:nvPr/>
        </p:nvGrpSpPr>
        <p:grpSpPr>
          <a:xfrm>
            <a:off x="3396873" y="263141"/>
            <a:ext cx="469108" cy="4334151"/>
            <a:chOff x="6261890" y="336589"/>
            <a:chExt cx="626731" cy="5778097"/>
          </a:xfrm>
        </p:grpSpPr>
        <p:sp>
          <p:nvSpPr>
            <p:cNvPr id="1071" name="Shape 1071"/>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2" name="Shape 1072"/>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3" name="Shape 1073"/>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074" name="Shape 1074"/>
          <p:cNvGrpSpPr/>
          <p:nvPr/>
        </p:nvGrpSpPr>
        <p:grpSpPr>
          <a:xfrm>
            <a:off x="2465804" y="272666"/>
            <a:ext cx="469108" cy="4334151"/>
            <a:chOff x="6261890" y="336589"/>
            <a:chExt cx="626731" cy="5778097"/>
          </a:xfrm>
        </p:grpSpPr>
        <p:sp>
          <p:nvSpPr>
            <p:cNvPr id="1075" name="Shape 1075"/>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076" name="Shape 1076"/>
            <p:cNvCxnSpPr/>
            <p:nvPr/>
          </p:nvCxnSpPr>
          <p:spPr>
            <a:xfrm>
              <a:off x="6261890" y="51278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077" name="Shape 1077"/>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078" name="Shape 1078"/>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Shape 1083"/>
          <p:cNvSpPr txBox="1"/>
          <p:nvPr/>
        </p:nvSpPr>
        <p:spPr>
          <a:xfrm>
            <a:off x="4991100"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Late replicated regions</a:t>
            </a:r>
          </a:p>
        </p:txBody>
      </p:sp>
      <p:grpSp>
        <p:nvGrpSpPr>
          <p:cNvPr id="1084" name="Shape 1084"/>
          <p:cNvGrpSpPr/>
          <p:nvPr/>
        </p:nvGrpSpPr>
        <p:grpSpPr>
          <a:xfrm>
            <a:off x="1440675" y="523875"/>
            <a:ext cx="6203360" cy="1190626"/>
            <a:chOff x="388802" y="680758"/>
            <a:chExt cx="8271146" cy="1586866"/>
          </a:xfrm>
        </p:grpSpPr>
        <p:grpSp>
          <p:nvGrpSpPr>
            <p:cNvPr id="1085" name="Shape 1085"/>
            <p:cNvGrpSpPr/>
            <p:nvPr/>
          </p:nvGrpSpPr>
          <p:grpSpPr>
            <a:xfrm>
              <a:off x="899692" y="680758"/>
              <a:ext cx="7760256" cy="1586866"/>
              <a:chOff x="899692" y="1047934"/>
              <a:chExt cx="7760256" cy="1586866"/>
            </a:xfrm>
          </p:grpSpPr>
          <p:grpSp>
            <p:nvGrpSpPr>
              <p:cNvPr id="1086" name="Shape 1086"/>
              <p:cNvGrpSpPr/>
              <p:nvPr/>
            </p:nvGrpSpPr>
            <p:grpSpPr>
              <a:xfrm>
                <a:off x="899692" y="1047934"/>
                <a:ext cx="7760256" cy="348237"/>
                <a:chOff x="899997" y="1047934"/>
                <a:chExt cx="7760256" cy="348237"/>
              </a:xfrm>
            </p:grpSpPr>
            <p:cxnSp>
              <p:nvCxnSpPr>
                <p:cNvPr id="1087" name="Shape 1087"/>
                <p:cNvCxnSpPr/>
                <p:nvPr/>
              </p:nvCxnSpPr>
              <p:spPr>
                <a:xfrm>
                  <a:off x="1093953" y="1222489"/>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88" name="Shape 1088"/>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89" name="Shape 1089"/>
              <p:cNvGrpSpPr/>
              <p:nvPr/>
            </p:nvGrpSpPr>
            <p:grpSpPr>
              <a:xfrm>
                <a:off x="899692" y="1399516"/>
                <a:ext cx="7760256" cy="348237"/>
                <a:chOff x="899997" y="1047934"/>
                <a:chExt cx="7760256" cy="348237"/>
              </a:xfrm>
            </p:grpSpPr>
            <p:cxnSp>
              <p:nvCxnSpPr>
                <p:cNvPr id="1090" name="Shape 1090"/>
                <p:cNvCxnSpPr/>
                <p:nvPr/>
              </p:nvCxnSpPr>
              <p:spPr>
                <a:xfrm>
                  <a:off x="1093953" y="1223191"/>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1" name="Shape 1091"/>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2" name="Shape 1092"/>
              <p:cNvGrpSpPr/>
              <p:nvPr/>
            </p:nvGrpSpPr>
            <p:grpSpPr>
              <a:xfrm>
                <a:off x="899692" y="1751098"/>
                <a:ext cx="7760256" cy="348237"/>
                <a:chOff x="899997" y="1047934"/>
                <a:chExt cx="7760256" cy="348237"/>
              </a:xfrm>
            </p:grpSpPr>
            <p:cxnSp>
              <p:nvCxnSpPr>
                <p:cNvPr id="1093" name="Shape 1093"/>
                <p:cNvCxnSpPr/>
                <p:nvPr/>
              </p:nvCxnSpPr>
              <p:spPr>
                <a:xfrm>
                  <a:off x="1093953" y="1222307"/>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4" name="Shape 109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095" name="Shape 1095"/>
              <p:cNvGrpSpPr/>
              <p:nvPr/>
            </p:nvGrpSpPr>
            <p:grpSpPr>
              <a:xfrm>
                <a:off x="899692" y="2286563"/>
                <a:ext cx="7760256" cy="348237"/>
                <a:chOff x="899997" y="1047934"/>
                <a:chExt cx="7760256" cy="348237"/>
              </a:xfrm>
            </p:grpSpPr>
            <p:cxnSp>
              <p:nvCxnSpPr>
                <p:cNvPr id="1096" name="Shape 1096"/>
                <p:cNvCxnSpPr/>
                <p:nvPr/>
              </p:nvCxnSpPr>
              <p:spPr>
                <a:xfrm>
                  <a:off x="1093953" y="1223202"/>
                  <a:ext cx="7566300" cy="0"/>
                </a:xfrm>
                <a:prstGeom prst="straightConnector1">
                  <a:avLst/>
                </a:prstGeom>
                <a:noFill/>
                <a:ln w="76200" cap="flat" cmpd="sng">
                  <a:solidFill>
                    <a:srgbClr val="009973"/>
                  </a:solidFill>
                  <a:prstDash val="solid"/>
                  <a:round/>
                  <a:headEnd type="none" w="med" len="med"/>
                  <a:tailEnd type="none" w="med" len="med"/>
                </a:ln>
                <a:effectLst>
                  <a:outerShdw blurRad="40000" dist="20000" dir="5400000" rotWithShape="0">
                    <a:srgbClr val="000000">
                      <a:alpha val="37650"/>
                    </a:srgbClr>
                  </a:outerShdw>
                </a:effectLst>
              </p:spPr>
            </p:cxnSp>
            <p:pic>
              <p:nvPicPr>
                <p:cNvPr id="1097" name="Shape 109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098" name="Shape 1098"/>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099" name="Shape 1099"/>
            <p:cNvGrpSpPr/>
            <p:nvPr/>
          </p:nvGrpSpPr>
          <p:grpSpPr>
            <a:xfrm>
              <a:off x="388802" y="736640"/>
              <a:ext cx="798032" cy="1461366"/>
              <a:chOff x="459552" y="1744753"/>
              <a:chExt cx="1134535" cy="1963410"/>
            </a:xfrm>
          </p:grpSpPr>
          <p:pic>
            <p:nvPicPr>
              <p:cNvPr id="1100" name="Shape 1100"/>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01" name="Shape 1101"/>
              <p:cNvSpPr txBox="1"/>
              <p:nvPr/>
            </p:nvSpPr>
            <p:spPr>
              <a:xfrm rot="-5400000">
                <a:off x="-241398" y="2445703"/>
                <a:ext cx="1839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1</a:t>
                </a:r>
              </a:p>
            </p:txBody>
          </p:sp>
        </p:grpSp>
      </p:grpSp>
      <p:grpSp>
        <p:nvGrpSpPr>
          <p:cNvPr id="1102" name="Shape 1102"/>
          <p:cNvGrpSpPr/>
          <p:nvPr/>
        </p:nvGrpSpPr>
        <p:grpSpPr>
          <a:xfrm>
            <a:off x="1440675" y="1934766"/>
            <a:ext cx="6203360" cy="1190626"/>
            <a:chOff x="388802" y="680758"/>
            <a:chExt cx="8271146" cy="1586866"/>
          </a:xfrm>
        </p:grpSpPr>
        <p:grpSp>
          <p:nvGrpSpPr>
            <p:cNvPr id="1103" name="Shape 1103"/>
            <p:cNvGrpSpPr/>
            <p:nvPr/>
          </p:nvGrpSpPr>
          <p:grpSpPr>
            <a:xfrm>
              <a:off x="899692" y="680758"/>
              <a:ext cx="7760256" cy="1586866"/>
              <a:chOff x="899692" y="1047934"/>
              <a:chExt cx="7760256" cy="1586866"/>
            </a:xfrm>
          </p:grpSpPr>
          <p:grpSp>
            <p:nvGrpSpPr>
              <p:cNvPr id="1104" name="Shape 1104"/>
              <p:cNvGrpSpPr/>
              <p:nvPr/>
            </p:nvGrpSpPr>
            <p:grpSpPr>
              <a:xfrm>
                <a:off x="899692" y="1047934"/>
                <a:ext cx="7760256" cy="348237"/>
                <a:chOff x="899997" y="1047934"/>
                <a:chExt cx="7760256" cy="348237"/>
              </a:xfrm>
            </p:grpSpPr>
            <p:cxnSp>
              <p:nvCxnSpPr>
                <p:cNvPr id="1105" name="Shape 1105"/>
                <p:cNvCxnSpPr/>
                <p:nvPr/>
              </p:nvCxnSpPr>
              <p:spPr>
                <a:xfrm>
                  <a:off x="1093953" y="1222489"/>
                  <a:ext cx="7566300" cy="0"/>
                </a:xfrm>
                <a:prstGeom prst="straightConnector1">
                  <a:avLst/>
                </a:prstGeom>
                <a:noFill/>
                <a:ln w="762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pic>
              <p:nvPicPr>
                <p:cNvPr id="1106" name="Shape 1106"/>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07" name="Shape 1107"/>
              <p:cNvGrpSpPr/>
              <p:nvPr/>
            </p:nvGrpSpPr>
            <p:grpSpPr>
              <a:xfrm>
                <a:off x="899692" y="1399516"/>
                <a:ext cx="7760256" cy="348237"/>
                <a:chOff x="899997" y="1047934"/>
                <a:chExt cx="7760256" cy="348237"/>
              </a:xfrm>
            </p:grpSpPr>
            <p:cxnSp>
              <p:nvCxnSpPr>
                <p:cNvPr id="1108" name="Shape 1108"/>
                <p:cNvCxnSpPr/>
                <p:nvPr/>
              </p:nvCxnSpPr>
              <p:spPr>
                <a:xfrm>
                  <a:off x="1093953" y="122319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09" name="Shape 1109"/>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0" name="Shape 1110"/>
              <p:cNvGrpSpPr/>
              <p:nvPr/>
            </p:nvGrpSpPr>
            <p:grpSpPr>
              <a:xfrm>
                <a:off x="899692" y="1751098"/>
                <a:ext cx="7760256" cy="348237"/>
                <a:chOff x="899997" y="1047934"/>
                <a:chExt cx="7760256" cy="348237"/>
              </a:xfrm>
            </p:grpSpPr>
            <p:cxnSp>
              <p:nvCxnSpPr>
                <p:cNvPr id="1111" name="Shape 1111"/>
                <p:cNvCxnSpPr/>
                <p:nvPr/>
              </p:nvCxnSpPr>
              <p:spPr>
                <a:xfrm>
                  <a:off x="1093953" y="1222306"/>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2" name="Shape 1112"/>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13" name="Shape 1113"/>
              <p:cNvGrpSpPr/>
              <p:nvPr/>
            </p:nvGrpSpPr>
            <p:grpSpPr>
              <a:xfrm>
                <a:off x="899692" y="2286563"/>
                <a:ext cx="7760256" cy="348237"/>
                <a:chOff x="899997" y="1047934"/>
                <a:chExt cx="7760256" cy="348237"/>
              </a:xfrm>
            </p:grpSpPr>
            <p:cxnSp>
              <p:nvCxnSpPr>
                <p:cNvPr id="1114" name="Shape 1114"/>
                <p:cNvCxnSpPr/>
                <p:nvPr/>
              </p:nvCxnSpPr>
              <p:spPr>
                <a:xfrm>
                  <a:off x="1093953" y="1223201"/>
                  <a:ext cx="7566300" cy="0"/>
                </a:xfrm>
                <a:prstGeom prst="straightConnector1">
                  <a:avLst/>
                </a:prstGeom>
                <a:noFill/>
                <a:ln w="76200" cap="flat" cmpd="sng">
                  <a:solidFill>
                    <a:srgbClr val="604A7B"/>
                  </a:solidFill>
                  <a:prstDash val="solid"/>
                  <a:round/>
                  <a:headEnd type="none" w="med" len="med"/>
                  <a:tailEnd type="none" w="med" len="med"/>
                </a:ln>
                <a:effectLst>
                  <a:outerShdw blurRad="40000" dist="20000" dir="5400000" rotWithShape="0">
                    <a:srgbClr val="000000">
                      <a:alpha val="37650"/>
                    </a:srgbClr>
                  </a:outerShdw>
                </a:effectLst>
              </p:spPr>
            </p:cxnSp>
            <p:pic>
              <p:nvPicPr>
                <p:cNvPr id="1115" name="Shape 1115"/>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16" name="Shape 1116"/>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17" name="Shape 1117"/>
            <p:cNvGrpSpPr/>
            <p:nvPr/>
          </p:nvGrpSpPr>
          <p:grpSpPr>
            <a:xfrm>
              <a:off x="388802" y="734421"/>
              <a:ext cx="798032" cy="1463585"/>
              <a:chOff x="459552" y="1741771"/>
              <a:chExt cx="1134535" cy="1966391"/>
            </a:xfrm>
          </p:grpSpPr>
          <p:pic>
            <p:nvPicPr>
              <p:cNvPr id="1118" name="Shape 1118"/>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19" name="Shape 1119"/>
              <p:cNvSpPr txBox="1"/>
              <p:nvPr/>
            </p:nvSpPr>
            <p:spPr>
              <a:xfrm rot="-5400000">
                <a:off x="-242898" y="2444221"/>
                <a:ext cx="18426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2</a:t>
                </a:r>
              </a:p>
            </p:txBody>
          </p:sp>
        </p:grpSp>
      </p:grpSp>
      <p:grpSp>
        <p:nvGrpSpPr>
          <p:cNvPr id="1120" name="Shape 1120"/>
          <p:cNvGrpSpPr/>
          <p:nvPr/>
        </p:nvGrpSpPr>
        <p:grpSpPr>
          <a:xfrm>
            <a:off x="1440675" y="3392091"/>
            <a:ext cx="6203360" cy="1190626"/>
            <a:chOff x="388802" y="680758"/>
            <a:chExt cx="8271146" cy="1586866"/>
          </a:xfrm>
        </p:grpSpPr>
        <p:grpSp>
          <p:nvGrpSpPr>
            <p:cNvPr id="1121" name="Shape 1121"/>
            <p:cNvGrpSpPr/>
            <p:nvPr/>
          </p:nvGrpSpPr>
          <p:grpSpPr>
            <a:xfrm>
              <a:off x="899692" y="680758"/>
              <a:ext cx="7760256" cy="1586866"/>
              <a:chOff x="899692" y="1047934"/>
              <a:chExt cx="7760256" cy="1586866"/>
            </a:xfrm>
          </p:grpSpPr>
          <p:grpSp>
            <p:nvGrpSpPr>
              <p:cNvPr id="1122" name="Shape 1122"/>
              <p:cNvGrpSpPr/>
              <p:nvPr/>
            </p:nvGrpSpPr>
            <p:grpSpPr>
              <a:xfrm>
                <a:off x="899692" y="1047934"/>
                <a:ext cx="7760256" cy="348237"/>
                <a:chOff x="899997" y="1047934"/>
                <a:chExt cx="7760256" cy="348237"/>
              </a:xfrm>
            </p:grpSpPr>
            <p:cxnSp>
              <p:nvCxnSpPr>
                <p:cNvPr id="1123" name="Shape 1123"/>
                <p:cNvCxnSpPr/>
                <p:nvPr/>
              </p:nvCxnSpPr>
              <p:spPr>
                <a:xfrm>
                  <a:off x="1093953" y="1222489"/>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4" name="Shape 1124"/>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5" name="Shape 1125"/>
              <p:cNvGrpSpPr/>
              <p:nvPr/>
            </p:nvGrpSpPr>
            <p:grpSpPr>
              <a:xfrm>
                <a:off x="899692" y="1399516"/>
                <a:ext cx="7760256" cy="348237"/>
                <a:chOff x="899997" y="1047934"/>
                <a:chExt cx="7760256" cy="348237"/>
              </a:xfrm>
            </p:grpSpPr>
            <p:cxnSp>
              <p:nvCxnSpPr>
                <p:cNvPr id="1126" name="Shape 1126"/>
                <p:cNvCxnSpPr/>
                <p:nvPr/>
              </p:nvCxnSpPr>
              <p:spPr>
                <a:xfrm>
                  <a:off x="1093953" y="122319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27" name="Shape 1127"/>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28" name="Shape 1128"/>
              <p:cNvGrpSpPr/>
              <p:nvPr/>
            </p:nvGrpSpPr>
            <p:grpSpPr>
              <a:xfrm>
                <a:off x="899692" y="1751098"/>
                <a:ext cx="7760256" cy="348237"/>
                <a:chOff x="899997" y="1047934"/>
                <a:chExt cx="7760256" cy="348237"/>
              </a:xfrm>
            </p:grpSpPr>
            <p:cxnSp>
              <p:nvCxnSpPr>
                <p:cNvPr id="1129" name="Shape 1129"/>
                <p:cNvCxnSpPr/>
                <p:nvPr/>
              </p:nvCxnSpPr>
              <p:spPr>
                <a:xfrm>
                  <a:off x="1093953" y="1222306"/>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0" name="Shape 1130"/>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grpSp>
            <p:nvGrpSpPr>
              <p:cNvPr id="1131" name="Shape 1131"/>
              <p:cNvGrpSpPr/>
              <p:nvPr/>
            </p:nvGrpSpPr>
            <p:grpSpPr>
              <a:xfrm>
                <a:off x="899692" y="2286563"/>
                <a:ext cx="7760256" cy="348237"/>
                <a:chOff x="899997" y="1047934"/>
                <a:chExt cx="7760256" cy="348237"/>
              </a:xfrm>
            </p:grpSpPr>
            <p:cxnSp>
              <p:nvCxnSpPr>
                <p:cNvPr id="1132" name="Shape 1132"/>
                <p:cNvCxnSpPr/>
                <p:nvPr/>
              </p:nvCxnSpPr>
              <p:spPr>
                <a:xfrm>
                  <a:off x="1093953" y="1223201"/>
                  <a:ext cx="7566300" cy="0"/>
                </a:xfrm>
                <a:prstGeom prst="straightConnector1">
                  <a:avLst/>
                </a:prstGeom>
                <a:noFill/>
                <a:ln w="76200" cap="flat" cmpd="sng">
                  <a:solidFill>
                    <a:srgbClr val="FFCC66"/>
                  </a:solidFill>
                  <a:prstDash val="solid"/>
                  <a:round/>
                  <a:headEnd type="none" w="med" len="med"/>
                  <a:tailEnd type="none" w="med" len="med"/>
                </a:ln>
                <a:effectLst>
                  <a:outerShdw blurRad="40000" dist="20000" dir="5400000" rotWithShape="0">
                    <a:srgbClr val="000000">
                      <a:alpha val="37650"/>
                    </a:srgbClr>
                  </a:outerShdw>
                </a:effectLst>
              </p:spPr>
            </p:cxnSp>
            <p:pic>
              <p:nvPicPr>
                <p:cNvPr id="1133" name="Shape 1133"/>
                <p:cNvPicPr preferRelativeResize="0"/>
                <p:nvPr/>
              </p:nvPicPr>
              <p:blipFill rotWithShape="1">
                <a:blip r:embed="rId3">
                  <a:alphaModFix/>
                </a:blip>
                <a:srcRect l="37501" t="12666" r="34664" b="11166"/>
                <a:stretch/>
              </p:blipFill>
              <p:spPr>
                <a:xfrm flipH="1">
                  <a:off x="899997" y="1047934"/>
                  <a:ext cx="127251" cy="348237"/>
                </a:xfrm>
                <a:prstGeom prst="rect">
                  <a:avLst/>
                </a:prstGeom>
                <a:noFill/>
                <a:ln>
                  <a:noFill/>
                </a:ln>
              </p:spPr>
            </p:pic>
          </p:grpSp>
          <p:pic>
            <p:nvPicPr>
              <p:cNvPr id="1134" name="Shape 1134"/>
              <p:cNvPicPr preferRelativeResize="0"/>
              <p:nvPr/>
            </p:nvPicPr>
            <p:blipFill rotWithShape="1">
              <a:blip r:embed="rId4">
                <a:alphaModFix/>
              </a:blip>
              <a:srcRect/>
              <a:stretch/>
            </p:blipFill>
            <p:spPr>
              <a:xfrm rot="5400000">
                <a:off x="4600671" y="2113480"/>
                <a:ext cx="358263" cy="193739"/>
              </a:xfrm>
              <a:prstGeom prst="rect">
                <a:avLst/>
              </a:prstGeom>
              <a:noFill/>
              <a:ln>
                <a:noFill/>
              </a:ln>
            </p:spPr>
          </p:pic>
        </p:grpSp>
        <p:grpSp>
          <p:nvGrpSpPr>
            <p:cNvPr id="1135" name="Shape 1135"/>
            <p:cNvGrpSpPr/>
            <p:nvPr/>
          </p:nvGrpSpPr>
          <p:grpSpPr>
            <a:xfrm>
              <a:off x="388802" y="712985"/>
              <a:ext cx="798032" cy="1485021"/>
              <a:chOff x="459552" y="1712972"/>
              <a:chExt cx="1134535" cy="1995191"/>
            </a:xfrm>
          </p:grpSpPr>
          <p:pic>
            <p:nvPicPr>
              <p:cNvPr id="1136" name="Shape 1136"/>
              <p:cNvPicPr preferRelativeResize="0"/>
              <p:nvPr/>
            </p:nvPicPr>
            <p:blipFill rotWithShape="1">
              <a:blip r:embed="rId5">
                <a:alphaModFix/>
              </a:blip>
              <a:srcRect/>
              <a:stretch/>
            </p:blipFill>
            <p:spPr>
              <a:xfrm>
                <a:off x="815809" y="1775465"/>
                <a:ext cx="778278" cy="1932698"/>
              </a:xfrm>
              <a:prstGeom prst="rect">
                <a:avLst/>
              </a:prstGeom>
              <a:noFill/>
              <a:ln>
                <a:noFill/>
              </a:ln>
            </p:spPr>
          </p:pic>
          <p:sp>
            <p:nvSpPr>
              <p:cNvPr id="1137" name="Shape 1137"/>
              <p:cNvSpPr txBox="1"/>
              <p:nvPr/>
            </p:nvSpPr>
            <p:spPr>
              <a:xfrm rot="-5400000">
                <a:off x="-257298" y="2429822"/>
                <a:ext cx="1871400" cy="4377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000000"/>
                  </a:buClr>
                  <a:buSzPct val="25000"/>
                  <a:buFont typeface="Calibri"/>
                  <a:buNone/>
                </a:pPr>
                <a:r>
                  <a:rPr lang="en" sz="1100" b="0" i="0" u="none" strike="noStrike" cap="none">
                    <a:solidFill>
                      <a:srgbClr val="000000"/>
                    </a:solidFill>
                    <a:latin typeface="Calibri"/>
                    <a:ea typeface="Calibri"/>
                    <a:cs typeface="Calibri"/>
                    <a:sym typeface="Calibri"/>
                  </a:rPr>
                  <a:t>Cancer Type 3</a:t>
                </a:r>
              </a:p>
            </p:txBody>
          </p:sp>
        </p:grpSp>
      </p:grpSp>
      <p:grpSp>
        <p:nvGrpSpPr>
          <p:cNvPr id="1138" name="Shape 1138"/>
          <p:cNvGrpSpPr/>
          <p:nvPr/>
        </p:nvGrpSpPr>
        <p:grpSpPr>
          <a:xfrm>
            <a:off x="2141902" y="566730"/>
            <a:ext cx="5300491" cy="201161"/>
            <a:chOff x="1331150" y="736934"/>
            <a:chExt cx="7068264" cy="269400"/>
          </a:xfrm>
        </p:grpSpPr>
        <p:cxnSp>
          <p:nvCxnSpPr>
            <p:cNvPr id="1139" name="Shape 1139"/>
            <p:cNvCxnSpPr/>
            <p:nvPr/>
          </p:nvCxnSpPr>
          <p:spPr>
            <a:xfrm>
              <a:off x="133115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0" name="Shape 1140"/>
            <p:cNvCxnSpPr/>
            <p:nvPr/>
          </p:nvCxnSpPr>
          <p:spPr>
            <a:xfrm>
              <a:off x="24774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1" name="Shape 1141"/>
            <p:cNvCxnSpPr/>
            <p:nvPr/>
          </p:nvCxnSpPr>
          <p:spPr>
            <a:xfrm>
              <a:off x="546224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2" name="Shape 1142"/>
            <p:cNvCxnSpPr/>
            <p:nvPr/>
          </p:nvCxnSpPr>
          <p:spPr>
            <a:xfrm>
              <a:off x="324269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3" name="Shape 1143"/>
            <p:cNvCxnSpPr/>
            <p:nvPr/>
          </p:nvCxnSpPr>
          <p:spPr>
            <a:xfrm>
              <a:off x="485258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4" name="Shape 1144"/>
            <p:cNvCxnSpPr/>
            <p:nvPr/>
          </p:nvCxnSpPr>
          <p:spPr>
            <a:xfrm>
              <a:off x="8399414"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5" name="Shape 1145"/>
            <p:cNvCxnSpPr/>
            <p:nvPr/>
          </p:nvCxnSpPr>
          <p:spPr>
            <a:xfrm>
              <a:off x="738966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6" name="Shape 1146"/>
            <p:cNvCxnSpPr/>
            <p:nvPr/>
          </p:nvCxnSpPr>
          <p:spPr>
            <a:xfrm>
              <a:off x="7219782"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7" name="Shape 1147"/>
            <p:cNvCxnSpPr/>
            <p:nvPr/>
          </p:nvCxnSpPr>
          <p:spPr>
            <a:xfrm>
              <a:off x="6440241"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8" name="Shape 1148"/>
            <p:cNvCxnSpPr/>
            <p:nvPr/>
          </p:nvCxnSpPr>
          <p:spPr>
            <a:xfrm>
              <a:off x="5967118"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49" name="Shape 1149"/>
            <p:cNvCxnSpPr/>
            <p:nvPr/>
          </p:nvCxnSpPr>
          <p:spPr>
            <a:xfrm>
              <a:off x="5155823"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0" name="Shape 1150"/>
            <p:cNvCxnSpPr/>
            <p:nvPr/>
          </p:nvCxnSpPr>
          <p:spPr>
            <a:xfrm>
              <a:off x="6545027"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1" name="Shape 1151"/>
            <p:cNvCxnSpPr/>
            <p:nvPr/>
          </p:nvCxnSpPr>
          <p:spPr>
            <a:xfrm>
              <a:off x="7811980" y="736934"/>
              <a:ext cx="0" cy="2694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grpSp>
      <p:cxnSp>
        <p:nvCxnSpPr>
          <p:cNvPr id="1152" name="Shape 1152"/>
          <p:cNvCxnSpPr/>
          <p:nvPr/>
        </p:nvCxnSpPr>
        <p:spPr>
          <a:xfrm>
            <a:off x="2232422"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3" name="Shape 1153"/>
          <p:cNvCxnSpPr/>
          <p:nvPr/>
        </p:nvCxnSpPr>
        <p:spPr>
          <a:xfrm>
            <a:off x="2782491"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4" name="Shape 1154"/>
          <p:cNvCxnSpPr/>
          <p:nvPr/>
        </p:nvCxnSpPr>
        <p:spPr>
          <a:xfrm>
            <a:off x="532923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5" name="Shape 1155"/>
          <p:cNvCxnSpPr/>
          <p:nvPr/>
        </p:nvCxnSpPr>
        <p:spPr>
          <a:xfrm>
            <a:off x="36659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6" name="Shape 1156"/>
          <p:cNvCxnSpPr/>
          <p:nvPr/>
        </p:nvCxnSpPr>
        <p:spPr>
          <a:xfrm>
            <a:off x="487322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7" name="Shape 1157"/>
          <p:cNvCxnSpPr/>
          <p:nvPr/>
        </p:nvCxnSpPr>
        <p:spPr>
          <a:xfrm>
            <a:off x="731520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8" name="Shape 1158"/>
          <p:cNvCxnSpPr/>
          <p:nvPr/>
        </p:nvCxnSpPr>
        <p:spPr>
          <a:xfrm>
            <a:off x="6065044"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59" name="Shape 1159"/>
          <p:cNvCxnSpPr/>
          <p:nvPr/>
        </p:nvCxnSpPr>
        <p:spPr>
          <a:xfrm>
            <a:off x="5707856"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0" name="Shape 1160"/>
          <p:cNvCxnSpPr/>
          <p:nvPr/>
        </p:nvCxnSpPr>
        <p:spPr>
          <a:xfrm>
            <a:off x="5195888"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1" name="Shape 1161"/>
          <p:cNvCxnSpPr/>
          <p:nvPr/>
        </p:nvCxnSpPr>
        <p:spPr>
          <a:xfrm>
            <a:off x="614243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2" name="Shape 1162"/>
          <p:cNvCxnSpPr/>
          <p:nvPr/>
        </p:nvCxnSpPr>
        <p:spPr>
          <a:xfrm>
            <a:off x="6390085"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3" name="Shape 1163"/>
          <p:cNvCxnSpPr/>
          <p:nvPr/>
        </p:nvCxnSpPr>
        <p:spPr>
          <a:xfrm>
            <a:off x="6913960" y="78819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4" name="Shape 1164"/>
          <p:cNvCxnSpPr/>
          <p:nvPr/>
        </p:nvCxnSpPr>
        <p:spPr>
          <a:xfrm>
            <a:off x="2149079"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5" name="Shape 1165"/>
          <p:cNvCxnSpPr/>
          <p:nvPr/>
        </p:nvCxnSpPr>
        <p:spPr>
          <a:xfrm>
            <a:off x="3508772"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6" name="Shape 1166"/>
          <p:cNvCxnSpPr/>
          <p:nvPr/>
        </p:nvCxnSpPr>
        <p:spPr>
          <a:xfrm>
            <a:off x="5245894"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7" name="Shape 1167"/>
          <p:cNvCxnSpPr/>
          <p:nvPr/>
        </p:nvCxnSpPr>
        <p:spPr>
          <a:xfrm>
            <a:off x="35825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8" name="Shape 1168"/>
          <p:cNvCxnSpPr/>
          <p:nvPr/>
        </p:nvCxnSpPr>
        <p:spPr>
          <a:xfrm>
            <a:off x="465891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69" name="Shape 1169"/>
          <p:cNvCxnSpPr/>
          <p:nvPr/>
        </p:nvCxnSpPr>
        <p:spPr>
          <a:xfrm>
            <a:off x="72318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0" name="Shape 1170"/>
          <p:cNvCxnSpPr/>
          <p:nvPr/>
        </p:nvCxnSpPr>
        <p:spPr>
          <a:xfrm>
            <a:off x="656510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1" name="Shape 1171"/>
          <p:cNvCxnSpPr/>
          <p:nvPr/>
        </p:nvCxnSpPr>
        <p:spPr>
          <a:xfrm>
            <a:off x="5624513"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2" name="Shape 1172"/>
          <p:cNvCxnSpPr/>
          <p:nvPr/>
        </p:nvCxnSpPr>
        <p:spPr>
          <a:xfrm>
            <a:off x="6059091"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3" name="Shape 1173"/>
          <p:cNvCxnSpPr/>
          <p:nvPr/>
        </p:nvCxnSpPr>
        <p:spPr>
          <a:xfrm>
            <a:off x="6165056" y="1062038"/>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4" name="Shape 1174"/>
          <p:cNvCxnSpPr/>
          <p:nvPr/>
        </p:nvCxnSpPr>
        <p:spPr>
          <a:xfrm>
            <a:off x="255389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5" name="Shape 1175"/>
          <p:cNvCxnSpPr/>
          <p:nvPr/>
        </p:nvCxnSpPr>
        <p:spPr>
          <a:xfrm>
            <a:off x="5341144"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6" name="Shape 1176"/>
          <p:cNvCxnSpPr/>
          <p:nvPr/>
        </p:nvCxnSpPr>
        <p:spPr>
          <a:xfrm>
            <a:off x="367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7" name="Shape 1177"/>
          <p:cNvCxnSpPr/>
          <p:nvPr/>
        </p:nvCxnSpPr>
        <p:spPr>
          <a:xfrm>
            <a:off x="4885135"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8" name="Shape 1178"/>
          <p:cNvCxnSpPr/>
          <p:nvPr/>
        </p:nvCxnSpPr>
        <p:spPr>
          <a:xfrm>
            <a:off x="74878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79" name="Shape 1179"/>
          <p:cNvCxnSpPr/>
          <p:nvPr/>
        </p:nvCxnSpPr>
        <p:spPr>
          <a:xfrm>
            <a:off x="666035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0" name="Shape 1180"/>
          <p:cNvCxnSpPr/>
          <p:nvPr/>
        </p:nvCxnSpPr>
        <p:spPr>
          <a:xfrm>
            <a:off x="6075760"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1" name="Shape 1181"/>
          <p:cNvCxnSpPr/>
          <p:nvPr/>
        </p:nvCxnSpPr>
        <p:spPr>
          <a:xfrm>
            <a:off x="599360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2" name="Shape 1182"/>
          <p:cNvCxnSpPr/>
          <p:nvPr/>
        </p:nvCxnSpPr>
        <p:spPr>
          <a:xfrm>
            <a:off x="6154341"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3" name="Shape 1183"/>
          <p:cNvCxnSpPr/>
          <p:nvPr/>
        </p:nvCxnSpPr>
        <p:spPr>
          <a:xfrm>
            <a:off x="6925866" y="1466850"/>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4" name="Shape 1184"/>
          <p:cNvCxnSpPr/>
          <p:nvPr/>
        </p:nvCxnSpPr>
        <p:spPr>
          <a:xfrm>
            <a:off x="3187303"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5" name="Shape 1185"/>
          <p:cNvCxnSpPr/>
          <p:nvPr/>
        </p:nvCxnSpPr>
        <p:spPr>
          <a:xfrm>
            <a:off x="4785122"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6" name="Shape 1186"/>
          <p:cNvCxnSpPr/>
          <p:nvPr/>
        </p:nvCxnSpPr>
        <p:spPr>
          <a:xfrm>
            <a:off x="722709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7" name="Shape 1187"/>
          <p:cNvCxnSpPr/>
          <p:nvPr/>
        </p:nvCxnSpPr>
        <p:spPr>
          <a:xfrm>
            <a:off x="6560344"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8" name="Shape 1188"/>
          <p:cNvCxnSpPr/>
          <p:nvPr/>
        </p:nvCxnSpPr>
        <p:spPr>
          <a:xfrm>
            <a:off x="5975747"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89" name="Shape 1189"/>
          <p:cNvCxnSpPr/>
          <p:nvPr/>
        </p:nvCxnSpPr>
        <p:spPr>
          <a:xfrm>
            <a:off x="6054329" y="195024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0" name="Shape 1190"/>
          <p:cNvCxnSpPr/>
          <p:nvPr/>
        </p:nvCxnSpPr>
        <p:spPr>
          <a:xfrm>
            <a:off x="233481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1" name="Shape 1191"/>
          <p:cNvCxnSpPr/>
          <p:nvPr/>
        </p:nvCxnSpPr>
        <p:spPr>
          <a:xfrm>
            <a:off x="4666060"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2" name="Shape 1192"/>
          <p:cNvCxnSpPr/>
          <p:nvPr/>
        </p:nvCxnSpPr>
        <p:spPr>
          <a:xfrm>
            <a:off x="7369969"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3" name="Shape 1193"/>
          <p:cNvCxnSpPr/>
          <p:nvPr/>
        </p:nvCxnSpPr>
        <p:spPr>
          <a:xfrm>
            <a:off x="6441281"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4" name="Shape 1194"/>
          <p:cNvCxnSpPr/>
          <p:nvPr/>
        </p:nvCxnSpPr>
        <p:spPr>
          <a:xfrm>
            <a:off x="5935266" y="2200275"/>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5" name="Shape 1195"/>
          <p:cNvCxnSpPr/>
          <p:nvPr/>
        </p:nvCxnSpPr>
        <p:spPr>
          <a:xfrm>
            <a:off x="3673078"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6" name="Shape 1196"/>
          <p:cNvCxnSpPr/>
          <p:nvPr/>
        </p:nvCxnSpPr>
        <p:spPr>
          <a:xfrm>
            <a:off x="744140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7" name="Shape 1197"/>
          <p:cNvCxnSpPr/>
          <p:nvPr/>
        </p:nvCxnSpPr>
        <p:spPr>
          <a:xfrm>
            <a:off x="6774656"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8" name="Shape 1198"/>
          <p:cNvCxnSpPr/>
          <p:nvPr/>
        </p:nvCxnSpPr>
        <p:spPr>
          <a:xfrm>
            <a:off x="6048375" y="2474119"/>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199" name="Shape 1199"/>
          <p:cNvCxnSpPr/>
          <p:nvPr/>
        </p:nvCxnSpPr>
        <p:spPr>
          <a:xfrm>
            <a:off x="2572941"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0" name="Shape 1200"/>
          <p:cNvCxnSpPr/>
          <p:nvPr/>
        </p:nvCxnSpPr>
        <p:spPr>
          <a:xfrm>
            <a:off x="4904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1" name="Shape 1201"/>
          <p:cNvCxnSpPr/>
          <p:nvPr/>
        </p:nvCxnSpPr>
        <p:spPr>
          <a:xfrm>
            <a:off x="734615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2" name="Shape 1202"/>
          <p:cNvCxnSpPr/>
          <p:nvPr/>
        </p:nvCxnSpPr>
        <p:spPr>
          <a:xfrm>
            <a:off x="6679406"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3" name="Shape 1203"/>
          <p:cNvCxnSpPr/>
          <p:nvPr/>
        </p:nvCxnSpPr>
        <p:spPr>
          <a:xfrm>
            <a:off x="604718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4" name="Shape 1204"/>
          <p:cNvCxnSpPr/>
          <p:nvPr/>
        </p:nvCxnSpPr>
        <p:spPr>
          <a:xfrm>
            <a:off x="7552135" y="2878931"/>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5" name="Shape 1205"/>
          <p:cNvCxnSpPr/>
          <p:nvPr/>
        </p:nvCxnSpPr>
        <p:spPr>
          <a:xfrm>
            <a:off x="2363391"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6" name="Shape 1206"/>
          <p:cNvCxnSpPr/>
          <p:nvPr/>
        </p:nvCxnSpPr>
        <p:spPr>
          <a:xfrm>
            <a:off x="3142060"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7" name="Shape 1207"/>
          <p:cNvCxnSpPr/>
          <p:nvPr/>
        </p:nvCxnSpPr>
        <p:spPr>
          <a:xfrm>
            <a:off x="5004197"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8" name="Shape 1208"/>
          <p:cNvCxnSpPr/>
          <p:nvPr/>
        </p:nvCxnSpPr>
        <p:spPr>
          <a:xfrm>
            <a:off x="6194822"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09" name="Shape 1209"/>
          <p:cNvCxnSpPr/>
          <p:nvPr/>
        </p:nvCxnSpPr>
        <p:spPr>
          <a:xfrm>
            <a:off x="5838825" y="3415904"/>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0" name="Shape 1210"/>
          <p:cNvCxnSpPr/>
          <p:nvPr/>
        </p:nvCxnSpPr>
        <p:spPr>
          <a:xfrm>
            <a:off x="6585347" y="3702845"/>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1" name="Shape 1211"/>
          <p:cNvCxnSpPr/>
          <p:nvPr/>
        </p:nvCxnSpPr>
        <p:spPr>
          <a:xfrm>
            <a:off x="5166122"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2" name="Shape 1212"/>
          <p:cNvCxnSpPr/>
          <p:nvPr/>
        </p:nvCxnSpPr>
        <p:spPr>
          <a:xfrm>
            <a:off x="6036469" y="3696892"/>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3" name="Shape 1213"/>
          <p:cNvCxnSpPr/>
          <p:nvPr/>
        </p:nvCxnSpPr>
        <p:spPr>
          <a:xfrm>
            <a:off x="3631406" y="3949304"/>
            <a:ext cx="0" cy="2010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4" name="Shape 1214"/>
          <p:cNvCxnSpPr/>
          <p:nvPr/>
        </p:nvCxnSpPr>
        <p:spPr>
          <a:xfrm>
            <a:off x="5118497"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5" name="Shape 1215"/>
          <p:cNvCxnSpPr/>
          <p:nvPr/>
        </p:nvCxnSpPr>
        <p:spPr>
          <a:xfrm>
            <a:off x="6060281"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6" name="Shape 1216"/>
          <p:cNvCxnSpPr/>
          <p:nvPr/>
        </p:nvCxnSpPr>
        <p:spPr>
          <a:xfrm>
            <a:off x="7159229" y="3970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7" name="Shape 1217"/>
          <p:cNvCxnSpPr/>
          <p:nvPr/>
        </p:nvCxnSpPr>
        <p:spPr>
          <a:xfrm>
            <a:off x="2251472"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8" name="Shape 1218"/>
          <p:cNvCxnSpPr/>
          <p:nvPr/>
        </p:nvCxnSpPr>
        <p:spPr>
          <a:xfrm>
            <a:off x="4892278"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19" name="Shape 1219"/>
          <p:cNvCxnSpPr/>
          <p:nvPr/>
        </p:nvCxnSpPr>
        <p:spPr>
          <a:xfrm>
            <a:off x="6082904"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0" name="Shape 1220"/>
          <p:cNvCxnSpPr/>
          <p:nvPr/>
        </p:nvCxnSpPr>
        <p:spPr>
          <a:xfrm>
            <a:off x="5560219" y="4351736"/>
            <a:ext cx="0" cy="202500"/>
          </a:xfrm>
          <a:prstGeom prst="straightConnector1">
            <a:avLst/>
          </a:prstGeom>
          <a:noFill/>
          <a:ln w="25400" cap="flat" cmpd="sng">
            <a:solidFill>
              <a:srgbClr val="A6A6A6"/>
            </a:solidFill>
            <a:prstDash val="solid"/>
            <a:round/>
            <a:headEnd type="none" w="med" len="med"/>
            <a:tailEnd type="none" w="med" len="med"/>
          </a:ln>
          <a:effectLst>
            <a:outerShdw blurRad="40000" dist="20000" dir="5400000" rotWithShape="0">
              <a:srgbClr val="000000">
                <a:alpha val="37650"/>
              </a:srgbClr>
            </a:outerShdw>
          </a:effectLst>
        </p:spPr>
      </p:cxnSp>
      <p:cxnSp>
        <p:nvCxnSpPr>
          <p:cNvPr id="1221" name="Shape 1221"/>
          <p:cNvCxnSpPr/>
          <p:nvPr/>
        </p:nvCxnSpPr>
        <p:spPr>
          <a:xfrm rot="10800000" flipH="1">
            <a:off x="1969294" y="4693351"/>
            <a:ext cx="2269200" cy="120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2" name="Shape 1222"/>
          <p:cNvCxnSpPr/>
          <p:nvPr/>
        </p:nvCxnSpPr>
        <p:spPr>
          <a:xfrm>
            <a:off x="4238625" y="4700588"/>
            <a:ext cx="3405300" cy="4800"/>
          </a:xfrm>
          <a:prstGeom prst="straightConnector1">
            <a:avLst/>
          </a:prstGeom>
          <a:noFill/>
          <a:ln w="25400" cap="flat" cmpd="sng">
            <a:solidFill>
              <a:srgbClr val="7F7F7F"/>
            </a:solidFill>
            <a:prstDash val="dash"/>
            <a:round/>
            <a:headEnd type="stealth" w="lg" len="lg"/>
            <a:tailEnd type="stealth" w="lg" len="lg"/>
          </a:ln>
          <a:effectLst>
            <a:outerShdw blurRad="40000" dist="20000" dir="5400000" rotWithShape="0">
              <a:srgbClr val="000000">
                <a:alpha val="37650"/>
              </a:srgbClr>
            </a:outerShdw>
          </a:effectLst>
        </p:spPr>
      </p:cxnSp>
      <p:cxnSp>
        <p:nvCxnSpPr>
          <p:cNvPr id="1223" name="Shape 1223"/>
          <p:cNvCxnSpPr/>
          <p:nvPr/>
        </p:nvCxnSpPr>
        <p:spPr>
          <a:xfrm>
            <a:off x="4198144" y="415528"/>
            <a:ext cx="47700" cy="4532700"/>
          </a:xfrm>
          <a:prstGeom prst="straightConnector1">
            <a:avLst/>
          </a:prstGeom>
          <a:noFill/>
          <a:ln w="25400" cap="flat" cmpd="sng">
            <a:solidFill>
              <a:srgbClr val="7F7F7F"/>
            </a:solidFill>
            <a:prstDash val="dash"/>
            <a:round/>
            <a:headEnd type="none" w="med" len="med"/>
            <a:tailEnd type="none" w="med" len="med"/>
          </a:ln>
          <a:effectLst>
            <a:outerShdw blurRad="40000" dist="20000" dir="5400000" rotWithShape="0">
              <a:srgbClr val="000000">
                <a:alpha val="37650"/>
              </a:srgbClr>
            </a:outerShdw>
          </a:effectLst>
        </p:spPr>
      </p:cxnSp>
      <p:sp>
        <p:nvSpPr>
          <p:cNvPr id="1224" name="Shape 1224"/>
          <p:cNvSpPr txBox="1"/>
          <p:nvPr/>
        </p:nvSpPr>
        <p:spPr>
          <a:xfrm>
            <a:off x="2182426" y="4693450"/>
            <a:ext cx="2063400" cy="277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953735"/>
              </a:buClr>
              <a:buSzPct val="25000"/>
              <a:buFont typeface="Arial"/>
              <a:buNone/>
            </a:pPr>
            <a:r>
              <a:rPr lang="en" sz="1400" b="0" i="0" u="none" strike="noStrike" cap="none">
                <a:solidFill>
                  <a:srgbClr val="953735"/>
                </a:solidFill>
                <a:latin typeface="Arial"/>
                <a:ea typeface="Arial"/>
                <a:cs typeface="Arial"/>
                <a:sym typeface="Arial"/>
              </a:rPr>
              <a:t>Early replicated regions</a:t>
            </a:r>
          </a:p>
        </p:txBody>
      </p:sp>
      <p:grpSp>
        <p:nvGrpSpPr>
          <p:cNvPr id="1225" name="Shape 1225"/>
          <p:cNvGrpSpPr/>
          <p:nvPr/>
        </p:nvGrpSpPr>
        <p:grpSpPr>
          <a:xfrm>
            <a:off x="5838843" y="266715"/>
            <a:ext cx="470299" cy="4333032"/>
            <a:chOff x="6261890" y="336589"/>
            <a:chExt cx="626731" cy="5778147"/>
          </a:xfrm>
        </p:grpSpPr>
        <p:sp>
          <p:nvSpPr>
            <p:cNvPr id="1226" name="Shape 1226"/>
            <p:cNvSpPr/>
            <p:nvPr/>
          </p:nvSpPr>
          <p:spPr>
            <a:xfrm>
              <a:off x="6261890" y="336589"/>
              <a:ext cx="6237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27" name="Shape 1227"/>
            <p:cNvCxnSpPr/>
            <p:nvPr/>
          </p:nvCxnSpPr>
          <p:spPr>
            <a:xfrm>
              <a:off x="6261890" y="512836"/>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28" name="Shape 1228"/>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29" name="Shape 1229"/>
          <p:cNvGrpSpPr/>
          <p:nvPr/>
        </p:nvGrpSpPr>
        <p:grpSpPr>
          <a:xfrm>
            <a:off x="6719905" y="264331"/>
            <a:ext cx="470299" cy="4334151"/>
            <a:chOff x="6261890" y="336589"/>
            <a:chExt cx="626731" cy="5778098"/>
          </a:xfrm>
        </p:grpSpPr>
        <p:sp>
          <p:nvSpPr>
            <p:cNvPr id="1230" name="Shape 1230"/>
            <p:cNvSpPr/>
            <p:nvPr/>
          </p:nvSpPr>
          <p:spPr>
            <a:xfrm>
              <a:off x="6261890" y="336589"/>
              <a:ext cx="6237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1" name="Shape 1231"/>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2" name="Shape 1232"/>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3" name="Shape 1233"/>
          <p:cNvGrpSpPr/>
          <p:nvPr/>
        </p:nvGrpSpPr>
        <p:grpSpPr>
          <a:xfrm>
            <a:off x="3396873" y="261950"/>
            <a:ext cx="469108" cy="4334151"/>
            <a:chOff x="6261890" y="336589"/>
            <a:chExt cx="626731" cy="5778098"/>
          </a:xfrm>
        </p:grpSpPr>
        <p:sp>
          <p:nvSpPr>
            <p:cNvPr id="1234" name="Shape 1234"/>
            <p:cNvSpPr/>
            <p:nvPr/>
          </p:nvSpPr>
          <p:spPr>
            <a:xfrm>
              <a:off x="6261890" y="336589"/>
              <a:ext cx="623400" cy="1983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5" name="Shape 1235"/>
            <p:cNvCxnSpPr/>
            <p:nvPr/>
          </p:nvCxnSpPr>
          <p:spPr>
            <a:xfrm>
              <a:off x="6261890" y="512787"/>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36" name="Shape 1236"/>
            <p:cNvCxnSpPr/>
            <p:nvPr/>
          </p:nvCxnSpPr>
          <p:spPr>
            <a:xfrm>
              <a:off x="6888621" y="511199"/>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grpSp>
        <p:nvGrpSpPr>
          <p:cNvPr id="1237" name="Shape 1237"/>
          <p:cNvGrpSpPr/>
          <p:nvPr/>
        </p:nvGrpSpPr>
        <p:grpSpPr>
          <a:xfrm>
            <a:off x="2465804" y="272668"/>
            <a:ext cx="469108" cy="4333032"/>
            <a:chOff x="6261890" y="336589"/>
            <a:chExt cx="626731" cy="5778146"/>
          </a:xfrm>
        </p:grpSpPr>
        <p:sp>
          <p:nvSpPr>
            <p:cNvPr id="1238" name="Shape 1238"/>
            <p:cNvSpPr/>
            <p:nvPr/>
          </p:nvSpPr>
          <p:spPr>
            <a:xfrm>
              <a:off x="6261890" y="336589"/>
              <a:ext cx="623400" cy="198600"/>
            </a:xfrm>
            <a:prstGeom prst="rect">
              <a:avLst/>
            </a:prstGeom>
            <a:noFill/>
            <a:ln w="9525" cap="flat" cmpd="sng">
              <a:solidFill>
                <a:schemeClr val="dk1"/>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cxnSp>
          <p:nvCxnSpPr>
            <p:cNvPr id="1239" name="Shape 1239"/>
            <p:cNvCxnSpPr/>
            <p:nvPr/>
          </p:nvCxnSpPr>
          <p:spPr>
            <a:xfrm>
              <a:off x="6261890" y="512835"/>
              <a:ext cx="0" cy="56019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cxnSp>
          <p:nvCxnSpPr>
            <p:cNvPr id="1240" name="Shape 1240"/>
            <p:cNvCxnSpPr/>
            <p:nvPr/>
          </p:nvCxnSpPr>
          <p:spPr>
            <a:xfrm>
              <a:off x="6888621" y="511247"/>
              <a:ext cx="0" cy="5603400"/>
            </a:xfrm>
            <a:prstGeom prst="straightConnector1">
              <a:avLst/>
            </a:prstGeom>
            <a:noFill/>
            <a:ln w="25400" cap="flat" cmpd="sng">
              <a:solidFill>
                <a:schemeClr val="dk1"/>
              </a:solidFill>
              <a:prstDash val="dot"/>
              <a:round/>
              <a:headEnd type="none" w="med" len="med"/>
              <a:tailEnd type="none" w="med" len="med"/>
            </a:ln>
            <a:effectLst>
              <a:outerShdw blurRad="40000" dist="20000" dir="5400000" rotWithShape="0">
                <a:srgbClr val="000000">
                  <a:alpha val="37650"/>
                </a:srgbClr>
              </a:outerShdw>
            </a:effectLst>
          </p:spPr>
        </p:cxnSp>
      </p:grpSp>
      <p:sp>
        <p:nvSpPr>
          <p:cNvPr id="1241" name="Shape 1241"/>
          <p:cNvSpPr/>
          <p:nvPr/>
        </p:nvSpPr>
        <p:spPr>
          <a:xfrm>
            <a:off x="3396853" y="257175"/>
            <a:ext cx="466500" cy="4325700"/>
          </a:xfrm>
          <a:prstGeom prst="rect">
            <a:avLst/>
          </a:prstGeom>
          <a:solidFill>
            <a:srgbClr val="55CD17">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2" name="Shape 1242"/>
          <p:cNvSpPr/>
          <p:nvPr/>
        </p:nvSpPr>
        <p:spPr>
          <a:xfrm>
            <a:off x="5843588" y="263128"/>
            <a:ext cx="468000" cy="4324200"/>
          </a:xfrm>
          <a:prstGeom prst="rect">
            <a:avLst/>
          </a:prstGeom>
          <a:solidFill>
            <a:srgbClr val="7878DE">
              <a:alpha val="29800"/>
            </a:srgbClr>
          </a:solidFill>
          <a:ln w="9525" cap="flat" cmpd="sng">
            <a:solidFill>
              <a:srgbClr val="00CC98"/>
            </a:solidFill>
            <a:prstDash val="solid"/>
            <a:miter lim="800000"/>
            <a:headEnd type="none" w="med" len="med"/>
            <a:tailEnd type="none" w="med" len="med"/>
          </a:ln>
          <a:effectLst>
            <a:outerShdw blurRad="40000" dist="23000" dir="5400000" rotWithShape="0">
              <a:srgbClr val="000000">
                <a:alpha val="34900"/>
              </a:srgbClr>
            </a:outerShdw>
          </a:effectLst>
        </p:spPr>
        <p:txBody>
          <a:bodyPr wrap="square" lIns="68575" tIns="34275" rIns="68575" bIns="34275" anchor="ctr" anchorCtr="0">
            <a:noAutofit/>
          </a:bodyPr>
          <a:lstStyle/>
          <a:p>
            <a:pPr marL="0" marR="0" lvl="0" indent="0" algn="ctr" rtl="0">
              <a:spcBef>
                <a:spcPts val="0"/>
              </a:spcBef>
              <a:buNone/>
            </a:pPr>
            <a:endParaRPr sz="1400" b="0" i="0" u="none" strike="noStrike" cap="none">
              <a:solidFill>
                <a:srgbClr val="FFFFFF"/>
              </a:solidFill>
              <a:latin typeface="Calibri"/>
              <a:ea typeface="Calibri"/>
              <a:cs typeface="Calibri"/>
              <a:sym typeface="Calibri"/>
            </a:endParaRPr>
          </a:p>
        </p:txBody>
      </p:sp>
      <p:sp>
        <p:nvSpPr>
          <p:cNvPr id="1243" name="Shape 1243"/>
          <p:cNvSpPr txBox="1"/>
          <p:nvPr/>
        </p:nvSpPr>
        <p:spPr>
          <a:xfrm>
            <a:off x="1200151" y="67867"/>
            <a:ext cx="1321500" cy="531000"/>
          </a:xfrm>
          <a:prstGeom prst="rect">
            <a:avLst/>
          </a:prstGeom>
          <a:noFill/>
          <a:ln>
            <a:noFill/>
          </a:ln>
        </p:spPr>
        <p:txBody>
          <a:bodyPr wrap="square" lIns="68575" tIns="34275" rIns="68575" bIns="34275" anchor="t" anchorCtr="0">
            <a:noAutofit/>
          </a:bodyPr>
          <a:lstStyle/>
          <a:p>
            <a:pPr marL="0" marR="0" lvl="0" indent="0" algn="ctr" rtl="0">
              <a:spcBef>
                <a:spcPts val="0"/>
              </a:spcBef>
              <a:buClr>
                <a:srgbClr val="FF0000"/>
              </a:buClr>
              <a:buSzPct val="25000"/>
              <a:buFont typeface="Arial"/>
              <a:buNone/>
            </a:pPr>
            <a:r>
              <a:rPr lang="en" sz="1500" b="1" i="0" u="none" strike="noStrike" cap="none">
                <a:solidFill>
                  <a:srgbClr val="FF0000"/>
                </a:solidFill>
                <a:latin typeface="Arial"/>
                <a:ea typeface="Arial"/>
                <a:cs typeface="Arial"/>
                <a:sym typeface="Arial"/>
              </a:rPr>
              <a:t>Noncoding annotations</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Shape 1249"/>
          <p:cNvSpPr txBox="1">
            <a:spLocks noGrp="1"/>
          </p:cNvSpPr>
          <p:nvPr>
            <p:ph type="title"/>
          </p:nvPr>
        </p:nvSpPr>
        <p:spPr>
          <a:xfrm>
            <a:off x="1253729" y="453629"/>
            <a:ext cx="1500300" cy="12549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1500" b="1" i="0" u="none" strike="noStrike" cap="none">
                <a:solidFill>
                  <a:srgbClr val="22228B"/>
                </a:solidFill>
                <a:latin typeface="Arial"/>
                <a:ea typeface="Arial"/>
                <a:cs typeface="Arial"/>
                <a:sym typeface="Arial"/>
              </a:rPr>
              <a:t>Cancer Somatic Mutational Heterogeneity, across cancer types, samples &amp; regions</a:t>
            </a:r>
          </a:p>
        </p:txBody>
      </p:sp>
      <p:sp>
        <p:nvSpPr>
          <p:cNvPr id="1250" name="Shape 1250"/>
          <p:cNvSpPr/>
          <p:nvPr/>
        </p:nvSpPr>
        <p:spPr>
          <a:xfrm>
            <a:off x="200027" y="4904184"/>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pic>
        <p:nvPicPr>
          <p:cNvPr id="1251" name="Shape 1251" descr="cancer_fnc_heterogeneity_cropped.jpg"/>
          <p:cNvPicPr preferRelativeResize="0"/>
          <p:nvPr/>
        </p:nvPicPr>
        <p:blipFill>
          <a:blip r:embed="rId3">
            <a:alphaModFix/>
          </a:blip>
          <a:stretch>
            <a:fillRect/>
          </a:stretch>
        </p:blipFill>
        <p:spPr>
          <a:xfrm>
            <a:off x="2753925" y="-514331"/>
            <a:ext cx="4769399" cy="6172163"/>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55"/>
        <p:cNvGrpSpPr/>
        <p:nvPr/>
      </p:nvGrpSpPr>
      <p:grpSpPr>
        <a:xfrm>
          <a:off x="0" y="0"/>
          <a:ext cx="0" cy="0"/>
          <a:chOff x="0" y="0"/>
          <a:chExt cx="0" cy="0"/>
        </a:xfrm>
      </p:grpSpPr>
      <p:sp>
        <p:nvSpPr>
          <p:cNvPr id="1256" name="Shape 1256"/>
          <p:cNvSpPr txBox="1"/>
          <p:nvPr/>
        </p:nvSpPr>
        <p:spPr>
          <a:xfrm>
            <a:off x="361650" y="4885200"/>
            <a:ext cx="5587200" cy="2583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888888"/>
                </a:solidFill>
              </a:rPr>
              <a:t>[Yan et al., </a:t>
            </a:r>
            <a:r>
              <a:rPr lang="en" sz="1000" i="1" u="none">
                <a:solidFill>
                  <a:srgbClr val="888888"/>
                </a:solidFill>
              </a:rPr>
              <a:t>PLOS Comp. Bio. </a:t>
            </a:r>
            <a:r>
              <a:rPr lang="en" sz="1000" i="1">
                <a:solidFill>
                  <a:srgbClr val="888888"/>
                </a:solidFill>
              </a:rPr>
              <a:t>(‘</a:t>
            </a:r>
            <a:r>
              <a:rPr lang="en" sz="1000" i="1" u="none">
                <a:solidFill>
                  <a:srgbClr val="888888"/>
                </a:solidFill>
              </a:rPr>
              <a:t>17)</a:t>
            </a:r>
            <a:r>
              <a:rPr lang="en" sz="1000" i="0" u="none">
                <a:solidFill>
                  <a:srgbClr val="888888"/>
                </a:solidFill>
              </a:rPr>
              <a:t>; </a:t>
            </a:r>
            <a:r>
              <a:rPr lang="en" sz="1000">
                <a:solidFill>
                  <a:srgbClr val="666666"/>
                </a:solidFill>
                <a:latin typeface="Helvetica Neue"/>
                <a:ea typeface="Helvetica Neue"/>
                <a:cs typeface="Helvetica Neue"/>
                <a:sym typeface="Helvetica Neue"/>
              </a:rPr>
              <a:t> S. Li et al., PLOS Genetics (‘17)] </a:t>
            </a:r>
            <a:r>
              <a:rPr lang="en" sz="1000" i="0" u="none">
                <a:solidFill>
                  <a:srgbClr val="888888"/>
                </a:solidFill>
              </a:rPr>
              <a:t>]</a:t>
            </a:r>
          </a:p>
        </p:txBody>
      </p:sp>
      <p:sp>
        <p:nvSpPr>
          <p:cNvPr id="1257" name="Shape 1257"/>
          <p:cNvSpPr txBox="1"/>
          <p:nvPr/>
        </p:nvSpPr>
        <p:spPr>
          <a:xfrm>
            <a:off x="5119050" y="3629200"/>
            <a:ext cx="3682800" cy="1157700"/>
          </a:xfrm>
          <a:prstGeom prst="rect">
            <a:avLst/>
          </a:prstGeom>
          <a:noFill/>
          <a:ln>
            <a:noFill/>
          </a:ln>
        </p:spPr>
        <p:txBody>
          <a:bodyPr wrap="square" lIns="91425" tIns="91425" rIns="91425" bIns="91425" anchor="t" anchorCtr="0">
            <a:noAutofit/>
          </a:bodyPr>
          <a:lstStyle/>
          <a:p>
            <a:pPr lvl="0">
              <a:spcBef>
                <a:spcPts val="0"/>
              </a:spcBef>
              <a:buNone/>
            </a:pPr>
            <a:r>
              <a:rPr lang="en" sz="1800" b="1">
                <a:solidFill>
                  <a:srgbClr val="22228B"/>
                </a:solidFill>
              </a:rPr>
              <a:t>Variation in somatic mutations is closely associated with chromatin structure (TADs) &amp; replication timing</a:t>
            </a:r>
          </a:p>
          <a:p>
            <a:pPr lvl="0" indent="457200" rtl="0">
              <a:spcBef>
                <a:spcPts val="0"/>
              </a:spcBef>
              <a:buNone/>
            </a:pPr>
            <a:endParaRPr sz="2400" b="1">
              <a:solidFill>
                <a:srgbClr val="22228B"/>
              </a:solidFill>
            </a:endParaRPr>
          </a:p>
        </p:txBody>
      </p:sp>
      <p:sp>
        <p:nvSpPr>
          <p:cNvPr id="1258" name="Shape 1258"/>
          <p:cNvSpPr txBox="1"/>
          <p:nvPr/>
        </p:nvSpPr>
        <p:spPr>
          <a:xfrm>
            <a:off x="5435600" y="2569400"/>
            <a:ext cx="3000000" cy="1601100"/>
          </a:xfrm>
          <a:prstGeom prst="rect">
            <a:avLst/>
          </a:prstGeom>
          <a:noFill/>
          <a:ln>
            <a:noFill/>
          </a:ln>
        </p:spPr>
        <p:txBody>
          <a:bodyPr wrap="square" lIns="91425" tIns="91425" rIns="91425" bIns="91425" anchor="ctr" anchorCtr="0">
            <a:noAutofit/>
          </a:bodyPr>
          <a:lstStyle/>
          <a:p>
            <a:pPr marL="0" lvl="0" indent="0" rtl="0">
              <a:spcBef>
                <a:spcPts val="0"/>
              </a:spcBef>
              <a:buNone/>
            </a:pPr>
            <a:r>
              <a:rPr lang="en" sz="800" b="1">
                <a:solidFill>
                  <a:srgbClr val="22228B"/>
                </a:solidFill>
              </a:rPr>
              <a:t>Chromatin remodeling failure leads to more mutations in early-replicating regions </a:t>
            </a:r>
          </a:p>
        </p:txBody>
      </p:sp>
      <p:pic>
        <p:nvPicPr>
          <p:cNvPr id="1259" name="Shape 1259"/>
          <p:cNvPicPr preferRelativeResize="0"/>
          <p:nvPr/>
        </p:nvPicPr>
        <p:blipFill>
          <a:blip r:embed="rId3">
            <a:alphaModFix/>
          </a:blip>
          <a:stretch>
            <a:fillRect/>
          </a:stretch>
        </p:blipFill>
        <p:spPr>
          <a:xfrm>
            <a:off x="84900" y="251575"/>
            <a:ext cx="4759542" cy="4334674"/>
          </a:xfrm>
          <a:prstGeom prst="rect">
            <a:avLst/>
          </a:prstGeom>
          <a:noFill/>
          <a:ln>
            <a:noFill/>
          </a:ln>
        </p:spPr>
      </p:pic>
      <p:pic>
        <p:nvPicPr>
          <p:cNvPr id="1260" name="Shape 1260"/>
          <p:cNvPicPr preferRelativeResize="0"/>
          <p:nvPr/>
        </p:nvPicPr>
        <p:blipFill rotWithShape="1">
          <a:blip r:embed="rId4">
            <a:alphaModFix/>
          </a:blip>
          <a:srcRect t="-4920" b="4920"/>
          <a:stretch/>
        </p:blipFill>
        <p:spPr>
          <a:xfrm>
            <a:off x="1727750" y="344375"/>
            <a:ext cx="1607976" cy="1380125"/>
          </a:xfrm>
          <a:prstGeom prst="rect">
            <a:avLst/>
          </a:prstGeom>
          <a:noFill/>
          <a:ln>
            <a:noFill/>
          </a:ln>
        </p:spPr>
      </p:pic>
      <p:sp>
        <p:nvSpPr>
          <p:cNvPr id="1261" name="Shape 1261"/>
          <p:cNvSpPr txBox="1"/>
          <p:nvPr/>
        </p:nvSpPr>
        <p:spPr>
          <a:xfrm>
            <a:off x="1133900" y="4385841"/>
            <a:ext cx="3277200" cy="200400"/>
          </a:xfrm>
          <a:prstGeom prst="rect">
            <a:avLst/>
          </a:prstGeom>
          <a:noFill/>
          <a:ln>
            <a:noFill/>
          </a:ln>
        </p:spPr>
        <p:txBody>
          <a:bodyPr wrap="square" lIns="91425" tIns="91425" rIns="91425" bIns="91425" anchor="ctr" anchorCtr="0">
            <a:noAutofit/>
          </a:bodyPr>
          <a:lstStyle/>
          <a:p>
            <a:pPr lvl="0" rtl="0">
              <a:spcBef>
                <a:spcPts val="0"/>
              </a:spcBef>
              <a:buNone/>
            </a:pPr>
            <a:r>
              <a:rPr lang="en" sz="1200">
                <a:solidFill>
                  <a:srgbClr val="333333"/>
                </a:solidFill>
                <a:highlight>
                  <a:srgbClr val="FFFFFF"/>
                </a:highlight>
              </a:rPr>
              <a:t>genomic distance </a:t>
            </a:r>
            <a:r>
              <a:rPr lang="en" sz="1200" b="1">
                <a:solidFill>
                  <a:srgbClr val="333333"/>
                </a:solidFill>
                <a:highlight>
                  <a:srgbClr val="FFFFFF"/>
                </a:highlight>
              </a:rPr>
              <a:t>from the TAD boundary</a:t>
            </a:r>
          </a:p>
        </p:txBody>
      </p:sp>
      <p:cxnSp>
        <p:nvCxnSpPr>
          <p:cNvPr id="1262" name="Shape 1262"/>
          <p:cNvCxnSpPr/>
          <p:nvPr/>
        </p:nvCxnSpPr>
        <p:spPr>
          <a:xfrm>
            <a:off x="2540871" y="-586625"/>
            <a:ext cx="0" cy="4824000"/>
          </a:xfrm>
          <a:prstGeom prst="straightConnector1">
            <a:avLst/>
          </a:prstGeom>
          <a:noFill/>
          <a:ln w="9525" cap="flat" cmpd="sng">
            <a:solidFill>
              <a:schemeClr val="dk2"/>
            </a:solidFill>
            <a:prstDash val="solid"/>
            <a:round/>
            <a:headEnd type="none" w="lg" len="lg"/>
            <a:tailEnd type="none" w="lg" len="lg"/>
          </a:ln>
        </p:spPr>
      </p:cxnSp>
      <p:pic>
        <p:nvPicPr>
          <p:cNvPr id="1263" name="Shape 1263"/>
          <p:cNvPicPr preferRelativeResize="0"/>
          <p:nvPr/>
        </p:nvPicPr>
        <p:blipFill>
          <a:blip r:embed="rId5">
            <a:alphaModFix/>
          </a:blip>
          <a:stretch>
            <a:fillRect/>
          </a:stretch>
        </p:blipFill>
        <p:spPr>
          <a:xfrm>
            <a:off x="4844450" y="228600"/>
            <a:ext cx="4147150" cy="2912324"/>
          </a:xfrm>
          <a:prstGeom prst="rect">
            <a:avLst/>
          </a:prstGeom>
          <a:noFill/>
          <a:ln>
            <a:noFill/>
          </a:ln>
        </p:spPr>
      </p:pic>
      <p:sp>
        <p:nvSpPr>
          <p:cNvPr id="1264" name="Shape 1264"/>
          <p:cNvSpPr/>
          <p:nvPr/>
        </p:nvSpPr>
        <p:spPr>
          <a:xfrm>
            <a:off x="8908450" y="384350"/>
            <a:ext cx="91200" cy="2328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5" name="Shape 1265"/>
          <p:cNvSpPr/>
          <p:nvPr/>
        </p:nvSpPr>
        <p:spPr>
          <a:xfrm>
            <a:off x="4936800" y="247400"/>
            <a:ext cx="273900" cy="2004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266" name="Shape 1266"/>
          <p:cNvSpPr/>
          <p:nvPr/>
        </p:nvSpPr>
        <p:spPr>
          <a:xfrm>
            <a:off x="7403106" y="3014803"/>
            <a:ext cx="1588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NAR </a:t>
            </a:r>
            <a:r>
              <a:rPr lang="en" sz="800">
                <a:solidFill>
                  <a:srgbClr val="7F7F7F"/>
                </a:solidFill>
              </a:rPr>
              <a:t>(‘15)]</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270"/>
        <p:cNvGrpSpPr/>
        <p:nvPr/>
      </p:nvGrpSpPr>
      <p:grpSpPr>
        <a:xfrm>
          <a:off x="0" y="0"/>
          <a:ext cx="0" cy="0"/>
          <a:chOff x="0" y="0"/>
          <a:chExt cx="0" cy="0"/>
        </a:xfrm>
      </p:grpSpPr>
      <p:sp>
        <p:nvSpPr>
          <p:cNvPr id="1271" name="Shape 1271"/>
          <p:cNvSpPr txBox="1">
            <a:spLocks noGrp="1"/>
          </p:cNvSpPr>
          <p:nvPr>
            <p:ph type="title"/>
          </p:nvPr>
        </p:nvSpPr>
        <p:spPr>
          <a:xfrm>
            <a:off x="651875" y="508425"/>
            <a:ext cx="3300900" cy="1682700"/>
          </a:xfrm>
          <a:prstGeom prst="rect">
            <a:avLst/>
          </a:prstGeom>
          <a:noFill/>
          <a:ln>
            <a:noFill/>
          </a:ln>
        </p:spPr>
        <p:txBody>
          <a:bodyPr wrap="square" lIns="91925" tIns="45950" rIns="91925" bIns="45950" anchor="ctr" anchorCtr="0">
            <a:noAutofit/>
          </a:bodyPr>
          <a:lstStyle/>
          <a:p>
            <a:pPr marL="0" marR="0" lvl="0" indent="0" algn="l" rtl="0">
              <a:lnSpc>
                <a:spcPct val="100000"/>
              </a:lnSpc>
              <a:spcBef>
                <a:spcPts val="0"/>
              </a:spcBef>
              <a:spcAft>
                <a:spcPts val="0"/>
              </a:spcAft>
              <a:buClr>
                <a:srgbClr val="22228B"/>
              </a:buClr>
              <a:buSzPct val="25000"/>
              <a:buFont typeface="Arial"/>
              <a:buNone/>
            </a:pPr>
            <a:r>
              <a:rPr lang="en"/>
              <a:t>mrTADFinder: </a:t>
            </a:r>
            <a:r>
              <a:rPr lang="en" sz="1800" b="1" i="0" u="none" strike="noStrike" cap="none">
                <a:solidFill>
                  <a:srgbClr val="22228B"/>
                </a:solidFill>
                <a:latin typeface="Arial"/>
                <a:ea typeface="Arial"/>
                <a:cs typeface="Arial"/>
                <a:sym typeface="Arial"/>
              </a:rPr>
              <a:t>Identifying TADs </a:t>
            </a:r>
            <a:r>
              <a:rPr lang="en" sz="1800"/>
              <a:t>at</a:t>
            </a:r>
            <a:r>
              <a:rPr lang="en" sz="1800" b="1" i="0" u="none" strike="noStrike" cap="none">
                <a:solidFill>
                  <a:srgbClr val="22228B"/>
                </a:solidFill>
                <a:latin typeface="Arial"/>
                <a:ea typeface="Arial"/>
                <a:cs typeface="Arial"/>
                <a:sym typeface="Arial"/>
              </a:rPr>
              <a:t> multiple resolutions by maximizing modula</a:t>
            </a:r>
            <a:r>
              <a:rPr lang="en" sz="1800"/>
              <a:t>rity </a:t>
            </a:r>
            <a:br>
              <a:rPr lang="en" sz="1800"/>
            </a:br>
            <a:r>
              <a:rPr lang="en" sz="1800"/>
              <a:t>vs appropriate null</a:t>
            </a:r>
          </a:p>
        </p:txBody>
      </p:sp>
      <p:pic>
        <p:nvPicPr>
          <p:cNvPr id="1272" name="Shape 1272" descr="pasted-image.png"/>
          <p:cNvPicPr preferRelativeResize="0"/>
          <p:nvPr/>
        </p:nvPicPr>
        <p:blipFill rotWithShape="1">
          <a:blip r:embed="rId3">
            <a:alphaModFix/>
          </a:blip>
          <a:srcRect/>
          <a:stretch/>
        </p:blipFill>
        <p:spPr>
          <a:xfrm>
            <a:off x="4097650" y="78750"/>
            <a:ext cx="4873622" cy="4472799"/>
          </a:xfrm>
          <a:prstGeom prst="rect">
            <a:avLst/>
          </a:prstGeom>
          <a:noFill/>
          <a:ln>
            <a:noFill/>
          </a:ln>
        </p:spPr>
      </p:pic>
      <p:sp>
        <p:nvSpPr>
          <p:cNvPr id="1273" name="Shape 1273"/>
          <p:cNvSpPr txBox="1"/>
          <p:nvPr/>
        </p:nvSpPr>
        <p:spPr>
          <a:xfrm>
            <a:off x="6418650" y="4786375"/>
            <a:ext cx="2319000" cy="2535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7F7F7F"/>
              </a:buClr>
              <a:buSzPct val="25000"/>
              <a:buFont typeface="Calibri"/>
              <a:buNone/>
            </a:pPr>
            <a:r>
              <a:rPr lang="en" sz="1000" i="0" u="none">
                <a:solidFill>
                  <a:srgbClr val="7F7F7F"/>
                </a:solidFill>
              </a:rPr>
              <a:t>[Yan et al., </a:t>
            </a:r>
            <a:r>
              <a:rPr lang="en" sz="1000" i="1" u="none">
                <a:solidFill>
                  <a:srgbClr val="7F7F7F"/>
                </a:solidFill>
              </a:rPr>
              <a:t>PLOS Comp. Bio. </a:t>
            </a:r>
            <a:r>
              <a:rPr lang="en" sz="1000" i="1">
                <a:solidFill>
                  <a:srgbClr val="7F7F7F"/>
                </a:solidFill>
              </a:rPr>
              <a:t>(‘</a:t>
            </a:r>
            <a:r>
              <a:rPr lang="en" sz="1000" i="1" u="none">
                <a:solidFill>
                  <a:srgbClr val="7F7F7F"/>
                </a:solidFill>
              </a:rPr>
              <a:t>17)</a:t>
            </a:r>
            <a:r>
              <a:rPr lang="en" sz="1000" i="0" u="none">
                <a:solidFill>
                  <a:srgbClr val="7F7F7F"/>
                </a:solidFill>
              </a:rPr>
              <a:t>]</a:t>
            </a:r>
          </a:p>
        </p:txBody>
      </p:sp>
      <p:pic>
        <p:nvPicPr>
          <p:cNvPr id="1274" name="Shape 1274" descr="pasted-image.tiff"/>
          <p:cNvPicPr preferRelativeResize="0"/>
          <p:nvPr/>
        </p:nvPicPr>
        <p:blipFill rotWithShape="1">
          <a:blip r:embed="rId4">
            <a:alphaModFix/>
          </a:blip>
          <a:srcRect/>
          <a:stretch/>
        </p:blipFill>
        <p:spPr>
          <a:xfrm>
            <a:off x="124848" y="2849332"/>
            <a:ext cx="4688501" cy="2136869"/>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solidFill>
                  <a:schemeClr val="tx1">
                    <a:lumMod val="65000"/>
                    <a:lumOff val="35000"/>
                  </a:schemeClr>
                </a:solidFill>
              </a:rPr>
              <a:t>LoF</a:t>
            </a:r>
            <a:r>
              <a:rPr lang="en" sz="1300" dirty="0">
                <a:solidFill>
                  <a:schemeClr val="tx1">
                    <a:lumMod val="65000"/>
                    <a:lumOff val="35000"/>
                  </a:schemeClr>
                </a:solidFill>
              </a:rPr>
              <a:t> annotation as a complex problem + f</a:t>
            </a:r>
            <a:r>
              <a:rPr lang="en" sz="1300" b="0" i="0" u="none" strike="noStrike" cap="none" dirty="0">
                <a:solidFill>
                  <a:schemeClr val="tx1">
                    <a:lumMod val="65000"/>
                    <a:lumOff val="35000"/>
                  </a:schemeClr>
                </a:solidFill>
                <a:sym typeface="Arial"/>
              </a:rPr>
              <a:t>inding deleterious </a:t>
            </a:r>
            <a:r>
              <a:rPr lang="en" sz="1300" b="0" i="0" u="none" strike="noStrike" cap="none" dirty="0" err="1">
                <a:solidFill>
                  <a:schemeClr val="tx1">
                    <a:lumMod val="65000"/>
                    <a:lumOff val="35000"/>
                  </a:schemeClr>
                </a:solidFill>
                <a:sym typeface="Arial"/>
              </a:rPr>
              <a:t>LoFs</a:t>
            </a:r>
            <a:r>
              <a:rPr lang="en" sz="1300" b="0" i="0" u="none" strike="noStrike" cap="none" dirty="0">
                <a:solidFill>
                  <a:schemeClr val="tx1">
                    <a:lumMod val="65000"/>
                    <a:lumOff val="35000"/>
                  </a:schemeClr>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rgbClr val="FF0000"/>
                </a:solidFill>
                <a:sym typeface="Arial"/>
              </a:rPr>
              <a:t>Frustration</a:t>
            </a:r>
            <a:r>
              <a:rPr lang="en" sz="1300" b="0" i="0" u="none" strike="noStrike" cap="none" dirty="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333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1371600" y="301275"/>
            <a:ext cx="2228700" cy="16269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011893"/>
              </a:buClr>
              <a:buSzPct val="100000"/>
              <a:buFont typeface="Arial"/>
              <a:buNone/>
            </a:pPr>
            <a:r>
              <a:rPr lang="en" sz="1900">
                <a:solidFill>
                  <a:srgbClr val="011893"/>
                </a:solidFill>
              </a:rPr>
              <a:t>DB Growth: </a:t>
            </a:r>
            <a:r>
              <a:rPr lang="en" sz="1900" b="1" i="0" u="none" strike="noStrike" cap="none">
                <a:solidFill>
                  <a:srgbClr val="011893"/>
                </a:solidFill>
                <a:latin typeface="Arial"/>
                <a:ea typeface="Arial"/>
                <a:cs typeface="Arial"/>
                <a:sym typeface="Arial"/>
              </a:rPr>
              <a:t>explosion </a:t>
            </a:r>
            <a:br>
              <a:rPr lang="en" sz="1900" b="1" i="0" u="none" strike="noStrike" cap="none">
                <a:solidFill>
                  <a:srgbClr val="011893"/>
                </a:solidFill>
                <a:latin typeface="Arial"/>
                <a:ea typeface="Arial"/>
                <a:cs typeface="Arial"/>
                <a:sym typeface="Arial"/>
              </a:rPr>
            </a:br>
            <a:r>
              <a:rPr lang="en" sz="1900" b="1" i="0" u="none" strike="noStrike" cap="none">
                <a:solidFill>
                  <a:srgbClr val="011893"/>
                </a:solidFill>
                <a:latin typeface="Arial"/>
                <a:ea typeface="Arial"/>
                <a:cs typeface="Arial"/>
                <a:sym typeface="Arial"/>
              </a:rPr>
              <a:t>of data scale</a:t>
            </a:r>
          </a:p>
          <a:p>
            <a:pPr marL="0" marR="0" lvl="0" indent="-120650" algn="ctr" rtl="0">
              <a:lnSpc>
                <a:spcPct val="90000"/>
              </a:lnSpc>
              <a:spcBef>
                <a:spcPts val="0"/>
              </a:spcBef>
              <a:buClr>
                <a:srgbClr val="011893"/>
              </a:buClr>
              <a:buSzPct val="100000"/>
              <a:buFont typeface="Arial"/>
              <a:buNone/>
            </a:pPr>
            <a:r>
              <a:rPr lang="en" sz="1900">
                <a:solidFill>
                  <a:srgbClr val="011893"/>
                </a:solidFill>
              </a:rPr>
              <a:t>&amp; a diversity of uses</a:t>
            </a:r>
          </a:p>
        </p:txBody>
      </p:sp>
      <p:sp>
        <p:nvSpPr>
          <p:cNvPr id="138" name="Shape 138"/>
          <p:cNvSpPr txBox="1"/>
          <p:nvPr/>
        </p:nvSpPr>
        <p:spPr>
          <a:xfrm>
            <a:off x="1371600" y="2475698"/>
            <a:ext cx="2228700" cy="2449800"/>
          </a:xfrm>
          <a:prstGeom prst="rect">
            <a:avLst/>
          </a:prstGeom>
          <a:noFill/>
          <a:ln>
            <a:noFill/>
          </a:ln>
        </p:spPr>
        <p:txBody>
          <a:bodyPr wrap="square" lIns="68575" tIns="34275" rIns="68575" bIns="34275" anchor="t" anchorCtr="0">
            <a:noAutofit/>
          </a:bodyPr>
          <a:lstStyle/>
          <a:p>
            <a:pPr marL="165100" marR="0" lvl="0" indent="-165100" algn="l" rtl="0">
              <a:spcBef>
                <a:spcPts val="0"/>
              </a:spcBef>
              <a:spcAft>
                <a:spcPts val="0"/>
              </a:spcAft>
              <a:buClr>
                <a:schemeClr val="dk1"/>
              </a:buClr>
              <a:buSzPct val="100000"/>
              <a:buFont typeface="Arial"/>
              <a:buChar char="•"/>
            </a:pPr>
            <a:r>
              <a:rPr lang="en" sz="1600" b="0" i="0" u="none" strike="noStrike" cap="none">
                <a:solidFill>
                  <a:schemeClr val="dk1"/>
                </a:solidFill>
                <a:latin typeface="Arial"/>
                <a:ea typeface="Arial"/>
                <a:cs typeface="Arial"/>
                <a:sym typeface="Arial"/>
              </a:rPr>
              <a:t>The type of sequence data deposited has changed as well.</a:t>
            </a:r>
          </a:p>
          <a:p>
            <a:pPr marL="419100" marR="0" lvl="1" indent="-171450" algn="l" rtl="0">
              <a:spcBef>
                <a:spcPts val="200"/>
              </a:spcBef>
              <a:spcAft>
                <a:spcPts val="0"/>
              </a:spcAft>
              <a:buClr>
                <a:schemeClr val="dk1"/>
              </a:buClr>
              <a:buSzPct val="100000"/>
              <a:buFont typeface="Merriweather Sans"/>
              <a:buChar char="-"/>
            </a:pPr>
            <a:r>
              <a:rPr lang="en" sz="1300" b="0" i="0" u="none" strike="noStrike" cap="none">
                <a:solidFill>
                  <a:schemeClr val="dk1"/>
                </a:solidFill>
                <a:latin typeface="Arial"/>
                <a:ea typeface="Arial"/>
                <a:cs typeface="Arial"/>
                <a:sym typeface="Arial"/>
              </a:rPr>
              <a:t> Protected data represents an increasing fraction of all submitted sequences.</a:t>
            </a:r>
          </a:p>
          <a:p>
            <a:pPr marL="165100" marR="0" lvl="0" indent="-165100" algn="l" rtl="0">
              <a:spcBef>
                <a:spcPts val="200"/>
              </a:spcBef>
              <a:spcAft>
                <a:spcPts val="0"/>
              </a:spcAft>
              <a:buClr>
                <a:schemeClr val="dk1"/>
              </a:buClr>
              <a:buFont typeface="Merriweather Sans"/>
              <a:buNone/>
            </a:pPr>
            <a:endParaRPr sz="1300" b="0" i="0" u="none" strike="noStrike" cap="none">
              <a:solidFill>
                <a:schemeClr val="dk1"/>
              </a:solidFill>
              <a:latin typeface="Arial"/>
              <a:ea typeface="Arial"/>
              <a:cs typeface="Arial"/>
              <a:sym typeface="Arial"/>
            </a:endParaRPr>
          </a:p>
          <a:p>
            <a:pPr marL="0" marR="0" lvl="0" indent="-95250" algn="l" rtl="0">
              <a:spcBef>
                <a:spcPts val="300"/>
              </a:spcBef>
              <a:buClr>
                <a:schemeClr val="dk1"/>
              </a:buClr>
              <a:buFont typeface="Arial"/>
              <a:buNone/>
            </a:pPr>
            <a:endParaRPr sz="1600" b="0" i="0" u="none" strike="noStrike" cap="none">
              <a:solidFill>
                <a:schemeClr val="dk1"/>
              </a:solidFill>
              <a:latin typeface="Arial"/>
              <a:ea typeface="Arial"/>
              <a:cs typeface="Arial"/>
              <a:sym typeface="Arial"/>
            </a:endParaRPr>
          </a:p>
        </p:txBody>
      </p:sp>
      <p:sp>
        <p:nvSpPr>
          <p:cNvPr id="139" name="Shape 139"/>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[Muir et al. (‘15) GenomeBiol.]</a:t>
            </a:r>
          </a:p>
        </p:txBody>
      </p:sp>
      <p:pic>
        <p:nvPicPr>
          <p:cNvPr id="140" name="Shape 140" descr="bases_in_the_sra.jpg"/>
          <p:cNvPicPr preferRelativeResize="0"/>
          <p:nvPr/>
        </p:nvPicPr>
        <p:blipFill>
          <a:blip r:embed="rId3">
            <a:alphaModFix/>
          </a:blip>
          <a:stretch>
            <a:fillRect/>
          </a:stretch>
        </p:blipFill>
        <p:spPr>
          <a:xfrm>
            <a:off x="3898100" y="0"/>
            <a:ext cx="3887185" cy="2580302"/>
          </a:xfrm>
          <a:prstGeom prst="rect">
            <a:avLst/>
          </a:prstGeom>
          <a:noFill/>
          <a:ln>
            <a:noFill/>
          </a:ln>
        </p:spPr>
      </p:pic>
      <p:pic>
        <p:nvPicPr>
          <p:cNvPr id="141" name="Shape 141" descr="seq_data_sources_number_of_bases.jpg"/>
          <p:cNvPicPr preferRelativeResize="0"/>
          <p:nvPr/>
        </p:nvPicPr>
        <p:blipFill>
          <a:blip r:embed="rId4">
            <a:alphaModFix/>
          </a:blip>
          <a:stretch>
            <a:fillRect/>
          </a:stretch>
        </p:blipFill>
        <p:spPr>
          <a:xfrm>
            <a:off x="4132550" y="2580300"/>
            <a:ext cx="3580233" cy="2580299"/>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Shape 1288"/>
          <p:cNvSpPr txBox="1">
            <a:spLocks noGrp="1"/>
          </p:cNvSpPr>
          <p:nvPr>
            <p:ph type="title"/>
          </p:nvPr>
        </p:nvSpPr>
        <p:spPr>
          <a:xfrm>
            <a:off x="1485900" y="54769"/>
            <a:ext cx="6172200" cy="6096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2700" b="1" i="0" u="none" strike="noStrike" cap="none">
                <a:solidFill>
                  <a:srgbClr val="22228B"/>
                </a:solidFill>
                <a:latin typeface="Arial"/>
                <a:ea typeface="Arial"/>
                <a:cs typeface="Arial"/>
                <a:sym typeface="Arial"/>
              </a:rPr>
              <a:t>Cancer Somatic Mutation Modeling</a:t>
            </a:r>
          </a:p>
        </p:txBody>
      </p:sp>
      <p:sp>
        <p:nvSpPr>
          <p:cNvPr id="1289" name="Shape 1289"/>
          <p:cNvSpPr txBox="1">
            <a:spLocks noGrp="1"/>
          </p:cNvSpPr>
          <p:nvPr>
            <p:ph type="body" idx="1"/>
          </p:nvPr>
        </p:nvSpPr>
        <p:spPr>
          <a:xfrm>
            <a:off x="3006406" y="680073"/>
            <a:ext cx="3251400" cy="4478100"/>
          </a:xfrm>
          <a:prstGeom prst="rect">
            <a:avLst/>
          </a:prstGeom>
          <a:noFill/>
          <a:ln>
            <a:noFill/>
          </a:ln>
        </p:spPr>
        <p:txBody>
          <a:bodyPr wrap="square" lIns="68575" tIns="34275" rIns="68575" bIns="34275" anchor="t" anchorCtr="0">
            <a:noAutofit/>
          </a:bodyPr>
          <a:lstStyle/>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Suppose there are </a:t>
            </a:r>
            <a:r>
              <a:rPr lang="en" sz="1500" b="0" i="1" u="none" strike="noStrike" cap="none">
                <a:solidFill>
                  <a:schemeClr val="dk1"/>
                </a:solidFill>
                <a:latin typeface="Arial"/>
                <a:ea typeface="Arial"/>
                <a:cs typeface="Arial"/>
                <a:sym typeface="Arial"/>
              </a:rPr>
              <a:t>k</a:t>
            </a:r>
            <a:r>
              <a:rPr lang="en" sz="1500" b="0" i="0" u="none" strike="noStrike" cap="none">
                <a:solidFill>
                  <a:schemeClr val="dk1"/>
                </a:solidFill>
                <a:latin typeface="Arial"/>
                <a:ea typeface="Arial"/>
                <a:cs typeface="Arial"/>
                <a:sym typeface="Arial"/>
              </a:rPr>
              <a:t> genome elements. For element </a:t>
            </a:r>
            <a:r>
              <a:rPr lang="en" sz="1500" b="0" i="1" u="none" strike="noStrike" cap="none">
                <a:solidFill>
                  <a:schemeClr val="dk1"/>
                </a:solidFill>
                <a:latin typeface="Arial"/>
                <a:ea typeface="Arial"/>
                <a:cs typeface="Arial"/>
                <a:sym typeface="Arial"/>
              </a:rPr>
              <a:t>i</a:t>
            </a:r>
            <a:r>
              <a:rPr lang="en" sz="1500" b="0" i="0" u="none" strike="noStrike" cap="none">
                <a:solidFill>
                  <a:schemeClr val="dk1"/>
                </a:solidFill>
                <a:latin typeface="Arial"/>
                <a:ea typeface="Arial"/>
                <a:cs typeface="Arial"/>
                <a:sym typeface="Arial"/>
              </a:rPr>
              <a:t>, define:</a:t>
            </a:r>
          </a:p>
          <a:p>
            <a:pPr marL="520700" marR="0" lvl="1" indent="-152400" algn="l" rtl="0">
              <a:lnSpc>
                <a:spcPct val="100000"/>
              </a:lnSpc>
              <a:spcBef>
                <a:spcPts val="400"/>
              </a:spcBef>
              <a:spcAft>
                <a:spcPts val="0"/>
              </a:spcAft>
              <a:buClr>
                <a:srgbClr val="FF0000"/>
              </a:buClr>
              <a:buSzPct val="100000"/>
              <a:buFont typeface="Arial"/>
              <a:buChar char="–"/>
            </a:pPr>
            <a:r>
              <a:rPr lang="en" sz="1200" b="0" i="1" u="none" strike="noStrike" cap="none">
                <a:solidFill>
                  <a:srgbClr val="FF0000"/>
                </a:solidFill>
                <a:latin typeface="Arial"/>
                <a:ea typeface="Arial"/>
                <a:cs typeface="Arial"/>
                <a:sym typeface="Arial"/>
              </a:rPr>
              <a:t>n</a:t>
            </a:r>
            <a:r>
              <a:rPr lang="en" sz="1200" b="0" i="1" u="none" strike="noStrike" cap="none" baseline="-25000">
                <a:solidFill>
                  <a:srgbClr val="FF0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total number of nucleotides</a:t>
            </a:r>
          </a:p>
          <a:p>
            <a:pPr marL="520700" marR="0" lvl="1" indent="-152400" algn="l" rtl="0">
              <a:lnSpc>
                <a:spcPct val="100000"/>
              </a:lnSpc>
              <a:spcBef>
                <a:spcPts val="400"/>
              </a:spcBef>
              <a:spcAft>
                <a:spcPts val="0"/>
              </a:spcAft>
              <a:buClr>
                <a:srgbClr val="4C9900"/>
              </a:buClr>
              <a:buSzPct val="100000"/>
              <a:buFont typeface="Arial"/>
              <a:buChar char="–"/>
            </a:pPr>
            <a:r>
              <a:rPr lang="en" sz="1200" b="0" i="1" u="none" strike="noStrike" cap="none">
                <a:solidFill>
                  <a:srgbClr val="4C9900"/>
                </a:solidFill>
                <a:latin typeface="Arial"/>
                <a:ea typeface="Arial"/>
                <a:cs typeface="Arial"/>
                <a:sym typeface="Arial"/>
              </a:rPr>
              <a:t>x</a:t>
            </a:r>
            <a:r>
              <a:rPr lang="en" sz="1200" b="0" i="1" u="none" strike="noStrike" cap="none" baseline="-25000">
                <a:solidFill>
                  <a:srgbClr val="008000"/>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number of mutations within the element</a:t>
            </a:r>
          </a:p>
          <a:p>
            <a:pPr marL="520700" marR="0" lvl="1" indent="-152400" algn="l" rtl="0">
              <a:lnSpc>
                <a:spcPct val="100000"/>
              </a:lnSpc>
              <a:spcBef>
                <a:spcPts val="400"/>
              </a:spcBef>
              <a:spcAft>
                <a:spcPts val="0"/>
              </a:spcAft>
              <a:buClr>
                <a:srgbClr val="996633"/>
              </a:buClr>
              <a:buSzPct val="100000"/>
              <a:buFont typeface="Arial"/>
              <a:buChar char="–"/>
            </a:pPr>
            <a:r>
              <a:rPr lang="en" sz="1200" b="0" i="1" u="none" strike="noStrike" cap="none">
                <a:solidFill>
                  <a:srgbClr val="996633"/>
                </a:solidFill>
                <a:latin typeface="Arial"/>
                <a:ea typeface="Arial"/>
                <a:cs typeface="Arial"/>
                <a:sym typeface="Arial"/>
              </a:rPr>
              <a:t>p</a:t>
            </a:r>
            <a:r>
              <a:rPr lang="en" sz="1200" b="0" i="0" u="none" strike="noStrike" cap="none">
                <a:solidFill>
                  <a:srgbClr val="0000FF"/>
                </a:solidFill>
                <a:latin typeface="Arial"/>
                <a:ea typeface="Arial"/>
                <a:cs typeface="Arial"/>
                <a:sym typeface="Arial"/>
              </a:rPr>
              <a:t>: the mutation rate</a:t>
            </a:r>
          </a:p>
          <a:p>
            <a:pPr marL="520700" marR="0" lvl="1" indent="-152400" algn="l" rtl="0">
              <a:lnSpc>
                <a:spcPct val="100000"/>
              </a:lnSpc>
              <a:spcBef>
                <a:spcPts val="400"/>
              </a:spcBef>
              <a:spcAft>
                <a:spcPts val="0"/>
              </a:spcAft>
              <a:buClr>
                <a:srgbClr val="660066"/>
              </a:buClr>
              <a:buSzPct val="100000"/>
              <a:buFont typeface="Arial"/>
              <a:buChar char="–"/>
            </a:pPr>
            <a:r>
              <a:rPr lang="en" sz="1200" b="0" i="1" u="none" strike="noStrike" cap="none">
                <a:solidFill>
                  <a:srgbClr val="660066"/>
                </a:solidFill>
                <a:latin typeface="Arial"/>
                <a:ea typeface="Arial"/>
                <a:cs typeface="Arial"/>
                <a:sym typeface="Arial"/>
              </a:rPr>
              <a:t>R</a:t>
            </a:r>
            <a:r>
              <a:rPr lang="en" sz="1200" b="0" i="1" u="none" strike="noStrike" cap="none" baseline="-25000">
                <a:solidFill>
                  <a:srgbClr val="660066"/>
                </a:solidFill>
                <a:latin typeface="Arial"/>
                <a:ea typeface="Arial"/>
                <a:cs typeface="Arial"/>
                <a:sym typeface="Arial"/>
              </a:rPr>
              <a:t>i</a:t>
            </a:r>
            <a:r>
              <a:rPr lang="en" sz="1200" b="0" i="0" u="none" strike="noStrike" cap="none">
                <a:solidFill>
                  <a:srgbClr val="0000FF"/>
                </a:solidFill>
                <a:latin typeface="Arial"/>
                <a:ea typeface="Arial"/>
                <a:cs typeface="Arial"/>
                <a:sym typeface="Arial"/>
              </a:rPr>
              <a:t>: the covariate rank of the element</a:t>
            </a:r>
          </a:p>
          <a:p>
            <a:pPr marL="177800" marR="0" lvl="0" indent="-158750" algn="l" rtl="0">
              <a:lnSpc>
                <a:spcPct val="100000"/>
              </a:lnSpc>
              <a:spcBef>
                <a:spcPts val="8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Non-parametric model is useful when covariate data is missing for the studied annotations</a:t>
            </a:r>
          </a:p>
          <a:p>
            <a:pPr marL="520700" marR="0" lvl="1" indent="-152400" algn="l" rtl="0">
              <a:lnSpc>
                <a:spcPct val="100000"/>
              </a:lnSpc>
              <a:spcBef>
                <a:spcPts val="400"/>
              </a:spcBef>
              <a:buClr>
                <a:schemeClr val="dk1"/>
              </a:buClr>
              <a:buSzPct val="100000"/>
              <a:buFont typeface="Arial"/>
              <a:buChar char="•"/>
            </a:pPr>
            <a:r>
              <a:rPr lang="en" sz="1200" b="0" i="0" u="none" strike="noStrike" cap="none">
                <a:solidFill>
                  <a:schemeClr val="dk1"/>
                </a:solidFill>
                <a:latin typeface="Arial"/>
                <a:ea typeface="Arial"/>
                <a:cs typeface="Arial"/>
                <a:sym typeface="Arial"/>
              </a:rPr>
              <a:t>Also sidesteps issue of properly identifying and modeling every relevant covariate </a:t>
            </a:r>
            <a:br>
              <a:rPr lang="en" sz="1200" b="0" i="0" u="none" strike="noStrike" cap="none">
                <a:solidFill>
                  <a:schemeClr val="dk1"/>
                </a:solidFill>
                <a:latin typeface="Arial"/>
                <a:ea typeface="Arial"/>
                <a:cs typeface="Arial"/>
                <a:sym typeface="Arial"/>
              </a:rPr>
            </a:br>
            <a:r>
              <a:rPr lang="en" sz="1200" b="0" i="0" u="none" strike="noStrike" cap="none">
                <a:solidFill>
                  <a:schemeClr val="dk1"/>
                </a:solidFill>
                <a:latin typeface="Arial"/>
                <a:ea typeface="Arial"/>
                <a:cs typeface="Arial"/>
                <a:sym typeface="Arial"/>
              </a:rPr>
              <a:t>(possibly hundreds)</a:t>
            </a:r>
          </a:p>
        </p:txBody>
      </p:sp>
      <p:sp>
        <p:nvSpPr>
          <p:cNvPr id="1290" name="Shape 1290"/>
          <p:cNvSpPr txBox="1"/>
          <p:nvPr/>
        </p:nvSpPr>
        <p:spPr>
          <a:xfrm>
            <a:off x="147422" y="916255"/>
            <a:ext cx="3029100" cy="813300"/>
          </a:xfrm>
          <a:prstGeom prst="rect">
            <a:avLst/>
          </a:prstGeom>
          <a:noFill/>
          <a:ln>
            <a:noFill/>
          </a:ln>
        </p:spPr>
        <p:txBody>
          <a:bodyPr wrap="square" lIns="68575" tIns="34275" rIns="68575" bIns="34275" anchor="t" anchorCtr="0">
            <a:noAutofit/>
          </a:bodyPr>
          <a:lstStyle/>
          <a:p>
            <a:pPr marL="0" marR="0" lvl="0" indent="0" algn="l" rtl="0">
              <a:spcBef>
                <a:spcPts val="0"/>
              </a:spcBef>
              <a:spcAft>
                <a:spcPts val="0"/>
              </a:spcAft>
              <a:buClr>
                <a:schemeClr val="dk1"/>
              </a:buClr>
              <a:buSzPct val="25000"/>
              <a:buFont typeface="Arial"/>
              <a:buNone/>
            </a:pPr>
            <a:r>
              <a:rPr lang="en" sz="1400" b="1" i="0" u="none" strike="noStrike" cap="none">
                <a:solidFill>
                  <a:schemeClr val="dk1"/>
                </a:solidFill>
                <a:latin typeface="Arial"/>
                <a:ea typeface="Arial"/>
                <a:cs typeface="Arial"/>
                <a:sym typeface="Arial"/>
              </a:rPr>
              <a:t>Model 1: Constant Background Mutation Rate (Model from Previous Work)</a:t>
            </a:r>
          </a:p>
          <a:p>
            <a:pPr marL="0" marR="0" lvl="0" indent="0" algn="l" rtl="0">
              <a:spcBef>
                <a:spcPts val="300"/>
              </a:spcBef>
              <a:spcAft>
                <a:spcPts val="0"/>
              </a:spcAft>
              <a:buClr>
                <a:schemeClr val="dk1"/>
              </a:buClr>
              <a:buFont typeface="Arial"/>
              <a:buNone/>
            </a:pPr>
            <a:endParaRPr sz="1400" b="0" i="0" u="none" strike="noStrike" cap="none">
              <a:solidFill>
                <a:schemeClr val="dk1"/>
              </a:solidFill>
              <a:latin typeface="Arial"/>
              <a:ea typeface="Arial"/>
              <a:cs typeface="Arial"/>
              <a:sym typeface="Arial"/>
            </a:endParaRPr>
          </a:p>
          <a:p>
            <a:pPr marL="0" marR="0" lvl="0" indent="0" algn="l" rtl="0">
              <a:spcBef>
                <a:spcPts val="300"/>
              </a:spcBef>
              <a:buClr>
                <a:schemeClr val="dk1"/>
              </a:buClr>
              <a:buFont typeface="Arial"/>
              <a:buNone/>
            </a:pPr>
            <a:endParaRPr sz="1400" b="0" i="0" u="none" strike="noStrike" cap="none">
              <a:solidFill>
                <a:schemeClr val="dk1"/>
              </a:solidFill>
              <a:latin typeface="Arial"/>
              <a:ea typeface="Arial"/>
              <a:cs typeface="Arial"/>
              <a:sym typeface="Arial"/>
            </a:endParaRPr>
          </a:p>
        </p:txBody>
      </p:sp>
      <p:cxnSp>
        <p:nvCxnSpPr>
          <p:cNvPr id="1291" name="Shape 1291"/>
          <p:cNvCxnSpPr/>
          <p:nvPr/>
        </p:nvCxnSpPr>
        <p:spPr>
          <a:xfrm flipH="1">
            <a:off x="131879" y="916256"/>
            <a:ext cx="8400" cy="3837900"/>
          </a:xfrm>
          <a:prstGeom prst="straightConnector1">
            <a:avLst/>
          </a:prstGeom>
          <a:noFill/>
          <a:ln w="12700" cap="flat" cmpd="sng">
            <a:solidFill>
              <a:srgbClr val="2F5496"/>
            </a:solidFill>
            <a:prstDash val="solid"/>
            <a:miter lim="800000"/>
            <a:headEnd type="none" w="med" len="med"/>
            <a:tailEnd type="none" w="med" len="med"/>
          </a:ln>
        </p:spPr>
      </p:cxnSp>
      <p:cxnSp>
        <p:nvCxnSpPr>
          <p:cNvPr id="1292" name="Shape 1292"/>
          <p:cNvCxnSpPr/>
          <p:nvPr/>
        </p:nvCxnSpPr>
        <p:spPr>
          <a:xfrm>
            <a:off x="120416" y="4756847"/>
            <a:ext cx="2989500" cy="3600"/>
          </a:xfrm>
          <a:prstGeom prst="straightConnector1">
            <a:avLst/>
          </a:prstGeom>
          <a:noFill/>
          <a:ln w="12700" cap="flat" cmpd="sng">
            <a:solidFill>
              <a:srgbClr val="2F5496"/>
            </a:solidFill>
            <a:prstDash val="solid"/>
            <a:miter lim="800000"/>
            <a:headEnd type="none" w="med" len="med"/>
            <a:tailEnd type="none" w="med" len="med"/>
          </a:ln>
        </p:spPr>
      </p:cxnSp>
      <p:cxnSp>
        <p:nvCxnSpPr>
          <p:cNvPr id="1293" name="Shape 1293"/>
          <p:cNvCxnSpPr/>
          <p:nvPr/>
        </p:nvCxnSpPr>
        <p:spPr>
          <a:xfrm>
            <a:off x="140278" y="916256"/>
            <a:ext cx="2961000" cy="16500"/>
          </a:xfrm>
          <a:prstGeom prst="straightConnector1">
            <a:avLst/>
          </a:prstGeom>
          <a:noFill/>
          <a:ln w="12700" cap="flat" cmpd="sng">
            <a:solidFill>
              <a:srgbClr val="2F5496"/>
            </a:solidFill>
            <a:prstDash val="solid"/>
            <a:miter lim="800000"/>
            <a:headEnd type="none" w="med" len="med"/>
            <a:tailEnd type="none" w="med" len="med"/>
          </a:ln>
        </p:spPr>
      </p:cxnSp>
      <p:cxnSp>
        <p:nvCxnSpPr>
          <p:cNvPr id="1294" name="Shape 1294"/>
          <p:cNvCxnSpPr/>
          <p:nvPr/>
        </p:nvCxnSpPr>
        <p:spPr>
          <a:xfrm>
            <a:off x="140278" y="1872328"/>
            <a:ext cx="2960100" cy="8100"/>
          </a:xfrm>
          <a:prstGeom prst="straightConnector1">
            <a:avLst/>
          </a:prstGeom>
          <a:noFill/>
          <a:ln w="12700" cap="flat" cmpd="sng">
            <a:solidFill>
              <a:srgbClr val="2F5496"/>
            </a:solidFill>
            <a:prstDash val="solid"/>
            <a:miter lim="800000"/>
            <a:headEnd type="none" w="med" len="med"/>
            <a:tailEnd type="none" w="med" len="med"/>
          </a:ln>
        </p:spPr>
      </p:cxnSp>
      <p:cxnSp>
        <p:nvCxnSpPr>
          <p:cNvPr id="1295" name="Shape 1295"/>
          <p:cNvCxnSpPr/>
          <p:nvPr/>
        </p:nvCxnSpPr>
        <p:spPr>
          <a:xfrm>
            <a:off x="131943" y="3343259"/>
            <a:ext cx="2973300" cy="8100"/>
          </a:xfrm>
          <a:prstGeom prst="straightConnector1">
            <a:avLst/>
          </a:prstGeom>
          <a:noFill/>
          <a:ln w="12700" cap="flat" cmpd="sng">
            <a:solidFill>
              <a:srgbClr val="2F5496"/>
            </a:solidFill>
            <a:prstDash val="solid"/>
            <a:miter lim="800000"/>
            <a:headEnd type="none" w="med" len="med"/>
            <a:tailEnd type="none" w="med" len="med"/>
          </a:ln>
        </p:spPr>
      </p:cxnSp>
      <p:sp>
        <p:nvSpPr>
          <p:cNvPr id="1296" name="Shape 1296"/>
          <p:cNvSpPr/>
          <p:nvPr/>
        </p:nvSpPr>
        <p:spPr>
          <a:xfrm>
            <a:off x="120416" y="4791572"/>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i="0" u="none" strike="noStrike" cap="none">
                <a:solidFill>
                  <a:srgbClr val="7F7F7F"/>
                </a:solidFill>
                <a:latin typeface="Arial"/>
                <a:ea typeface="Arial"/>
                <a:cs typeface="Arial"/>
                <a:sym typeface="Arial"/>
              </a:rPr>
              <a:t>[Lochovsky et al. </a:t>
            </a:r>
            <a:r>
              <a:rPr lang="en" sz="800" b="0" i="1" u="none" strike="noStrike" cap="none">
                <a:solidFill>
                  <a:srgbClr val="7F7F7F"/>
                </a:solidFill>
                <a:latin typeface="Arial"/>
                <a:ea typeface="Arial"/>
                <a:cs typeface="Arial"/>
                <a:sym typeface="Arial"/>
              </a:rPr>
              <a:t>NAR</a:t>
            </a:r>
            <a:r>
              <a:rPr lang="en" sz="800" b="0" i="0" u="none" strike="noStrike" cap="none">
                <a:solidFill>
                  <a:srgbClr val="7F7F7F"/>
                </a:solidFill>
                <a:latin typeface="Arial"/>
                <a:ea typeface="Arial"/>
                <a:cs typeface="Arial"/>
                <a:sym typeface="Arial"/>
              </a:rPr>
              <a:t> (’15)]</a:t>
            </a:r>
          </a:p>
        </p:txBody>
      </p:sp>
      <p:cxnSp>
        <p:nvCxnSpPr>
          <p:cNvPr id="1297" name="Shape 1297"/>
          <p:cNvCxnSpPr/>
          <p:nvPr/>
        </p:nvCxnSpPr>
        <p:spPr>
          <a:xfrm flipH="1">
            <a:off x="3096413" y="923888"/>
            <a:ext cx="3000" cy="3836700"/>
          </a:xfrm>
          <a:prstGeom prst="straightConnector1">
            <a:avLst/>
          </a:prstGeom>
          <a:noFill/>
          <a:ln w="12700" cap="flat" cmpd="sng">
            <a:solidFill>
              <a:srgbClr val="2F5496"/>
            </a:solidFill>
            <a:prstDash val="solid"/>
            <a:miter lim="800000"/>
            <a:headEnd type="none" w="med" len="med"/>
            <a:tailEnd type="none" w="med" len="med"/>
          </a:ln>
        </p:spPr>
      </p:cxnSp>
      <p:sp>
        <p:nvSpPr>
          <p:cNvPr id="1298" name="Shape 1298"/>
          <p:cNvSpPr txBox="1"/>
          <p:nvPr/>
        </p:nvSpPr>
        <p:spPr>
          <a:xfrm>
            <a:off x="442316" y="648628"/>
            <a:ext cx="2321700" cy="3003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500" b="1" i="0" u="none" strike="noStrike" cap="none">
                <a:solidFill>
                  <a:srgbClr val="4C9900"/>
                </a:solidFill>
                <a:latin typeface="Arial" charset="0"/>
                <a:ea typeface="Arial" charset="0"/>
                <a:cs typeface="Arial" charset="0"/>
                <a:sym typeface="Merriweather Sans"/>
              </a:rPr>
              <a:t>PARAMETRIC MODELS</a:t>
            </a:r>
          </a:p>
        </p:txBody>
      </p:sp>
      <p:sp>
        <p:nvSpPr>
          <p:cNvPr id="1299" name="Shape 1299"/>
          <p:cNvSpPr txBox="1"/>
          <p:nvPr/>
        </p:nvSpPr>
        <p:spPr>
          <a:xfrm>
            <a:off x="6237630" y="1342477"/>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3a: Random Permutation of Input Annotations</a:t>
            </a:r>
          </a:p>
        </p:txBody>
      </p:sp>
      <p:sp>
        <p:nvSpPr>
          <p:cNvPr id="1300" name="Shape 1300"/>
          <p:cNvSpPr txBox="1"/>
          <p:nvPr/>
        </p:nvSpPr>
        <p:spPr>
          <a:xfrm>
            <a:off x="6226712" y="1946510"/>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annotations within local region to assess background mutation rate.</a:t>
            </a:r>
          </a:p>
        </p:txBody>
      </p:sp>
      <p:sp>
        <p:nvSpPr>
          <p:cNvPr id="1301" name="Shape 1301"/>
          <p:cNvSpPr txBox="1"/>
          <p:nvPr/>
        </p:nvSpPr>
        <p:spPr>
          <a:xfrm>
            <a:off x="133010" y="1875636"/>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2a: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Single Covariate Correction</a:t>
            </a:r>
          </a:p>
        </p:txBody>
      </p:sp>
      <p:sp>
        <p:nvSpPr>
          <p:cNvPr id="1302" name="Shape 1302"/>
          <p:cNvSpPr txBox="1"/>
          <p:nvPr/>
        </p:nvSpPr>
        <p:spPr>
          <a:xfrm>
            <a:off x="157606" y="2323861"/>
            <a:ext cx="1703700" cy="276900"/>
          </a:xfrm>
          <a:prstGeom prst="rect">
            <a:avLst/>
          </a:prstGeom>
          <a:blipFill rotWithShape="1">
            <a:blip r:embed="rId3">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3" name="Shape 1303"/>
          <p:cNvSpPr txBox="1"/>
          <p:nvPr/>
        </p:nvSpPr>
        <p:spPr>
          <a:xfrm>
            <a:off x="148612" y="1559774"/>
            <a:ext cx="1655400" cy="276900"/>
          </a:xfrm>
          <a:prstGeom prst="rect">
            <a:avLst/>
          </a:prstGeom>
          <a:blipFill rotWithShape="1">
            <a:blip r:embed="rId4">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4" name="Shape 1304"/>
          <p:cNvSpPr txBox="1"/>
          <p:nvPr/>
        </p:nvSpPr>
        <p:spPr>
          <a:xfrm>
            <a:off x="226399" y="2600195"/>
            <a:ext cx="1566000" cy="234300"/>
          </a:xfrm>
          <a:prstGeom prst="rect">
            <a:avLst/>
          </a:prstGeom>
          <a:blipFill rotWithShape="1">
            <a:blip r:embed="rId5">
              <a:alphaModFix/>
            </a:blip>
            <a:stretch>
              <a:fillRect l="-2339" t="-217624" r="-9938"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5" name="Shape 1305"/>
          <p:cNvSpPr txBox="1"/>
          <p:nvPr/>
        </p:nvSpPr>
        <p:spPr>
          <a:xfrm>
            <a:off x="252383" y="2873773"/>
            <a:ext cx="2612400" cy="442200"/>
          </a:xfrm>
          <a:prstGeom prst="rect">
            <a:avLst/>
          </a:prstGeom>
          <a:blipFill rotWithShape="1">
            <a:blip r:embed="rId6">
              <a:alphaModFix/>
            </a:blip>
            <a:stretch>
              <a:fillRect l="-12238" t="-115614" r="-3318"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6" name="Shape 1306"/>
          <p:cNvSpPr txBox="1"/>
          <p:nvPr/>
        </p:nvSpPr>
        <p:spPr>
          <a:xfrm>
            <a:off x="123608" y="3330999"/>
            <a:ext cx="3315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2b: Varying Mutation Rate</a:t>
            </a:r>
          </a:p>
          <a:p>
            <a:pPr marL="0" marR="0" lvl="0" indent="0" algn="l" rtl="0">
              <a:spcBef>
                <a:spcPts val="0"/>
              </a:spcBef>
              <a:buSzPct val="25000"/>
              <a:buNone/>
            </a:pPr>
            <a:r>
              <a:rPr lang="en" sz="1400" b="1">
                <a:solidFill>
                  <a:schemeClr val="dk1"/>
                </a:solidFill>
                <a:latin typeface="Arial"/>
                <a:ea typeface="Arial"/>
                <a:cs typeface="Arial"/>
                <a:sym typeface="Arial"/>
              </a:rPr>
              <a:t>with Multiple Covariate </a:t>
            </a:r>
            <a:r>
              <a:rPr lang="en" b="1">
                <a:solidFill>
                  <a:schemeClr val="dk1"/>
                </a:solidFill>
                <a:latin typeface="Arial"/>
                <a:ea typeface="Arial"/>
                <a:cs typeface="Arial"/>
                <a:sym typeface="Arial"/>
              </a:rPr>
              <a:t>Correction</a:t>
            </a:r>
          </a:p>
        </p:txBody>
      </p:sp>
      <p:sp>
        <p:nvSpPr>
          <p:cNvPr id="1307" name="Shape 1307"/>
          <p:cNvSpPr txBox="1"/>
          <p:nvPr/>
        </p:nvSpPr>
        <p:spPr>
          <a:xfrm>
            <a:off x="120416" y="3746388"/>
            <a:ext cx="1703700" cy="276900"/>
          </a:xfrm>
          <a:prstGeom prst="rect">
            <a:avLst/>
          </a:prstGeom>
          <a:blipFill rotWithShape="1">
            <a:blip r:embed="rId7">
              <a:alphaModFix/>
            </a:blip>
            <a:stretch>
              <a:fillRect b="-4919"/>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8" name="Shape 1308"/>
          <p:cNvSpPr txBox="1"/>
          <p:nvPr/>
        </p:nvSpPr>
        <p:spPr>
          <a:xfrm>
            <a:off x="189209" y="4022722"/>
            <a:ext cx="1587300" cy="234300"/>
          </a:xfrm>
          <a:prstGeom prst="rect">
            <a:avLst/>
          </a:prstGeom>
          <a:blipFill rotWithShape="1">
            <a:blip r:embed="rId8">
              <a:alphaModFix/>
            </a:blip>
            <a:stretch>
              <a:fillRect l="-2009" t="-217624" r="-9199" b="-315648"/>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09" name="Shape 1309"/>
          <p:cNvSpPr txBox="1"/>
          <p:nvPr/>
        </p:nvSpPr>
        <p:spPr>
          <a:xfrm>
            <a:off x="215192" y="4296300"/>
            <a:ext cx="2634000" cy="442200"/>
          </a:xfrm>
          <a:prstGeom prst="rect">
            <a:avLst/>
          </a:prstGeom>
          <a:blipFill rotWithShape="1">
            <a:blip r:embed="rId9">
              <a:alphaModFix/>
            </a:blip>
            <a:stretch>
              <a:fillRect l="-12149" t="-115614" r="-3469" b="-120825"/>
            </a:stretch>
          </a:blipFill>
          <a:ln>
            <a:noFill/>
          </a:ln>
        </p:spPr>
        <p:txBody>
          <a:bodyPr wrap="square" lIns="68575" tIns="34275" rIns="68575" bIns="34275" anchor="t" anchorCtr="0">
            <a:noAutofit/>
          </a:bodyPr>
          <a:lstStyle/>
          <a:p>
            <a:pPr marL="0" marR="0" lvl="0" indent="0" algn="l" rtl="0">
              <a:spcBef>
                <a:spcPts val="0"/>
              </a:spcBef>
              <a:buSzPct val="25000"/>
              <a:buNone/>
            </a:pPr>
            <a:r>
              <a:rPr lang="en" sz="1400">
                <a:latin typeface="Calibri"/>
                <a:ea typeface="Calibri"/>
                <a:cs typeface="Calibri"/>
                <a:sym typeface="Calibri"/>
              </a:rPr>
              <a:t> </a:t>
            </a:r>
          </a:p>
        </p:txBody>
      </p:sp>
      <p:sp>
        <p:nvSpPr>
          <p:cNvPr id="1310" name="Shape 1310"/>
          <p:cNvSpPr/>
          <p:nvPr/>
        </p:nvSpPr>
        <p:spPr>
          <a:xfrm>
            <a:off x="6211225" y="1342474"/>
            <a:ext cx="2749800" cy="12519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1" name="Shape 1311"/>
          <p:cNvSpPr txBox="1"/>
          <p:nvPr/>
        </p:nvSpPr>
        <p:spPr>
          <a:xfrm>
            <a:off x="6136672" y="656151"/>
            <a:ext cx="2890200" cy="300300"/>
          </a:xfrm>
          <a:prstGeom prst="rect">
            <a:avLst/>
          </a:prstGeom>
          <a:noFill/>
          <a:ln>
            <a:noFill/>
          </a:ln>
        </p:spPr>
        <p:txBody>
          <a:bodyPr wrap="square" lIns="68575" tIns="34275" rIns="68575" bIns="34275" anchor="t" anchorCtr="0">
            <a:noAutofit/>
          </a:bodyPr>
          <a:lstStyle>
            <a:defPPr marR="0" lvl="0" algn="l" rtl="0">
              <a:lnSpc>
                <a:spcPct val="100000"/>
              </a:lnSpc>
              <a:spcBef>
                <a:spcPts val="0"/>
              </a:spcBef>
              <a:spcAft>
                <a:spcPts val="0"/>
              </a:spcAft>
            </a:defPPr>
            <a:lvl1pPr marL="0" indent="0">
              <a:buSzPct val="25000"/>
              <a:defRPr sz="1500" b="1">
                <a:solidFill>
                  <a:srgbClr val="4C9900"/>
                </a:solidFill>
                <a:latin typeface="Arial" charset="0"/>
                <a:ea typeface="Arial" charset="0"/>
                <a:cs typeface="Arial" charset="0"/>
              </a:defRPr>
            </a:lvl1pPr>
          </a:lstStyle>
          <a:p>
            <a:r>
              <a:rPr lang="en">
                <a:solidFill>
                  <a:srgbClr val="FFC000"/>
                </a:solidFill>
                <a:sym typeface="Merriweather Sans"/>
              </a:rPr>
              <a:t>NON-PARAMETRIC MODELS</a:t>
            </a:r>
          </a:p>
        </p:txBody>
      </p:sp>
      <p:sp>
        <p:nvSpPr>
          <p:cNvPr id="1312" name="Shape 1312"/>
          <p:cNvSpPr txBox="1"/>
          <p:nvPr/>
        </p:nvSpPr>
        <p:spPr>
          <a:xfrm>
            <a:off x="6208689" y="2600474"/>
            <a:ext cx="2718000" cy="4845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b="1">
                <a:solidFill>
                  <a:schemeClr val="dk1"/>
                </a:solidFill>
                <a:latin typeface="Arial"/>
                <a:ea typeface="Arial"/>
                <a:cs typeface="Arial"/>
                <a:sym typeface="Arial"/>
              </a:rPr>
              <a:t>Model 3b: Random Permutation of Input Variants</a:t>
            </a:r>
          </a:p>
        </p:txBody>
      </p:sp>
      <p:sp>
        <p:nvSpPr>
          <p:cNvPr id="1313" name="Shape 1313"/>
          <p:cNvSpPr txBox="1"/>
          <p:nvPr/>
        </p:nvSpPr>
        <p:spPr>
          <a:xfrm>
            <a:off x="6226712" y="3053016"/>
            <a:ext cx="2739900" cy="11079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400">
                <a:solidFill>
                  <a:schemeClr val="dk1"/>
                </a:solidFill>
                <a:latin typeface="Cambria Math"/>
                <a:ea typeface="Cambria Math"/>
                <a:cs typeface="Cambria Math"/>
                <a:sym typeface="Cambria Math"/>
              </a:rPr>
              <a:t>Shuffle variants within local region to assess background mutation rate.</a:t>
            </a:r>
          </a:p>
        </p:txBody>
      </p:sp>
      <p:sp>
        <p:nvSpPr>
          <p:cNvPr id="1314" name="Shape 1314"/>
          <p:cNvSpPr/>
          <p:nvPr/>
        </p:nvSpPr>
        <p:spPr>
          <a:xfrm>
            <a:off x="6209025" y="2594306"/>
            <a:ext cx="2749800" cy="1126800"/>
          </a:xfrm>
          <a:prstGeom prst="rect">
            <a:avLst/>
          </a:prstGeom>
          <a:noFill/>
          <a:ln w="12700" cap="flat" cmpd="sng">
            <a:solidFill>
              <a:srgbClr val="31538F"/>
            </a:solidFill>
            <a:prstDash val="solid"/>
            <a:miter lim="800000"/>
            <a:headEnd type="none" w="med" len="med"/>
            <a:tailEnd type="none" w="med" len="med"/>
          </a:ln>
        </p:spPr>
        <p:txBody>
          <a:bodyPr wrap="square" lIns="68575" tIns="34275" rIns="68575" bIns="34275" anchor="ctr" anchorCtr="0">
            <a:noAutofit/>
          </a:bodyPr>
          <a:lstStyle/>
          <a:p>
            <a:pPr marL="0" marR="0" lvl="0" indent="0" algn="ctr" rtl="0">
              <a:spcBef>
                <a:spcPts val="0"/>
              </a:spcBef>
              <a:buNone/>
            </a:pPr>
            <a:endParaRPr sz="1400">
              <a:solidFill>
                <a:schemeClr val="lt1"/>
              </a:solidFill>
              <a:latin typeface="Calibri"/>
              <a:ea typeface="Calibri"/>
              <a:cs typeface="Calibri"/>
              <a:sym typeface="Calibri"/>
            </a:endParaRPr>
          </a:p>
        </p:txBody>
      </p:sp>
      <p:sp>
        <p:nvSpPr>
          <p:cNvPr id="1315" name="Shape 1315"/>
          <p:cNvSpPr txBox="1"/>
          <p:nvPr/>
        </p:nvSpPr>
        <p:spPr>
          <a:xfrm>
            <a:off x="6450366" y="832388"/>
            <a:ext cx="2749800" cy="857100"/>
          </a:xfrm>
          <a:prstGeom prst="rect">
            <a:avLst/>
          </a:prstGeom>
          <a:noFill/>
          <a:ln>
            <a:noFill/>
          </a:ln>
        </p:spPr>
        <p:txBody>
          <a:bodyPr wrap="square" lIns="68575" tIns="68575" rIns="68575" bIns="68575" anchor="t" anchorCtr="0">
            <a:noAutofit/>
          </a:bodyPr>
          <a:lstStyle/>
          <a:p>
            <a:pPr lvl="0" rtl="0">
              <a:spcBef>
                <a:spcPts val="0"/>
              </a:spcBef>
              <a:buNone/>
            </a:pPr>
            <a:r>
              <a:rPr lang="en" sz="1400">
                <a:latin typeface="Calibri"/>
                <a:ea typeface="Calibri"/>
                <a:cs typeface="Calibri"/>
                <a:sym typeface="Calibri"/>
              </a:rPr>
              <a:t>Assume constant background mutation rate in local regions.</a:t>
            </a:r>
          </a:p>
        </p:txBody>
      </p:sp>
      <p:sp>
        <p:nvSpPr>
          <p:cNvPr id="1316" name="Shape 1316"/>
          <p:cNvSpPr/>
          <p:nvPr/>
        </p:nvSpPr>
        <p:spPr>
          <a:xfrm>
            <a:off x="6952400" y="3803200"/>
            <a:ext cx="20001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pic>
        <p:nvPicPr>
          <p:cNvPr id="1322" name="Shape 1322" descr="MOAT-a_only.jpg"/>
          <p:cNvPicPr preferRelativeResize="0"/>
          <p:nvPr/>
        </p:nvPicPr>
        <p:blipFill>
          <a:blip r:embed="rId3">
            <a:alphaModFix/>
          </a:blip>
          <a:stretch>
            <a:fillRect/>
          </a:stretch>
        </p:blipFill>
        <p:spPr>
          <a:xfrm>
            <a:off x="400050" y="1028681"/>
            <a:ext cx="8515349" cy="4008019"/>
          </a:xfrm>
          <a:prstGeom prst="rect">
            <a:avLst/>
          </a:prstGeom>
          <a:noFill/>
          <a:ln>
            <a:noFill/>
          </a:ln>
        </p:spPr>
      </p:pic>
      <p:sp>
        <p:nvSpPr>
          <p:cNvPr id="1323" name="Shape 1323"/>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MOAT-a: </a:t>
            </a:r>
            <a:r>
              <a:rPr lang="en" sz="3100" i="0" u="none" strike="noStrike" cap="none">
                <a:solidFill>
                  <a:srgbClr val="22228B"/>
                </a:solidFill>
                <a:latin typeface="Arial"/>
                <a:ea typeface="Arial"/>
                <a:cs typeface="Arial"/>
                <a:sym typeface="Arial"/>
              </a:rPr>
              <a:t>Annotation-based permutation</a:t>
            </a:r>
          </a:p>
        </p:txBody>
      </p:sp>
      <p:sp>
        <p:nvSpPr>
          <p:cNvPr id="1324" name="Shape 1324"/>
          <p:cNvSpPr/>
          <p:nvPr/>
        </p:nvSpPr>
        <p:spPr>
          <a:xfrm>
            <a:off x="6611424" y="4962798"/>
            <a:ext cx="2152867"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pic>
        <p:nvPicPr>
          <p:cNvPr id="1330" name="Shape 1330" descr="MOAT-v_only.jpg"/>
          <p:cNvPicPr preferRelativeResize="0"/>
          <p:nvPr/>
        </p:nvPicPr>
        <p:blipFill rotWithShape="1">
          <a:blip r:embed="rId3">
            <a:alphaModFix/>
          </a:blip>
          <a:srcRect l="1847" r="933"/>
          <a:stretch/>
        </p:blipFill>
        <p:spPr>
          <a:xfrm>
            <a:off x="16500" y="1644000"/>
            <a:ext cx="8889799" cy="3465351"/>
          </a:xfrm>
          <a:prstGeom prst="rect">
            <a:avLst/>
          </a:prstGeom>
          <a:noFill/>
          <a:ln>
            <a:noFill/>
          </a:ln>
        </p:spPr>
      </p:pic>
      <p:sp>
        <p:nvSpPr>
          <p:cNvPr id="1331" name="Shape 133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MOAT-v: Variant-based Permutation</a:t>
            </a:r>
          </a:p>
        </p:txBody>
      </p:sp>
      <p:pic>
        <p:nvPicPr>
          <p:cNvPr id="1332" name="Shape 1332" descr="annotation_legend.jpg"/>
          <p:cNvPicPr preferRelativeResize="0"/>
          <p:nvPr/>
        </p:nvPicPr>
        <p:blipFill>
          <a:blip r:embed="rId4">
            <a:alphaModFix/>
          </a:blip>
          <a:stretch>
            <a:fillRect/>
          </a:stretch>
        </p:blipFill>
        <p:spPr>
          <a:xfrm>
            <a:off x="6415416" y="1212392"/>
            <a:ext cx="1835944" cy="292894"/>
          </a:xfrm>
          <a:prstGeom prst="rect">
            <a:avLst/>
          </a:prstGeom>
          <a:noFill/>
          <a:ln>
            <a:noFill/>
          </a:ln>
        </p:spPr>
      </p:pic>
      <p:pic>
        <p:nvPicPr>
          <p:cNvPr id="1333" name="Shape 1333" descr="original_variants_legend.jpg"/>
          <p:cNvPicPr preferRelativeResize="0"/>
          <p:nvPr/>
        </p:nvPicPr>
        <p:blipFill>
          <a:blip r:embed="rId5">
            <a:alphaModFix/>
          </a:blip>
          <a:stretch>
            <a:fillRect/>
          </a:stretch>
        </p:blipFill>
        <p:spPr>
          <a:xfrm>
            <a:off x="6415425" y="1505281"/>
            <a:ext cx="2220306" cy="273844"/>
          </a:xfrm>
          <a:prstGeom prst="rect">
            <a:avLst/>
          </a:prstGeom>
          <a:noFill/>
          <a:ln>
            <a:noFill/>
          </a:ln>
        </p:spPr>
      </p:pic>
      <p:sp>
        <p:nvSpPr>
          <p:cNvPr id="1334" name="Shape 1334"/>
          <p:cNvSpPr/>
          <p:nvPr/>
        </p:nvSpPr>
        <p:spPr>
          <a:xfrm>
            <a:off x="6605649" y="4947300"/>
            <a:ext cx="2150161" cy="162051"/>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dirty="0">
                <a:solidFill>
                  <a:srgbClr val="7F7F7F"/>
                </a:solidFill>
                <a:latin typeface="Arial"/>
                <a:ea typeface="Arial"/>
                <a:cs typeface="Arial"/>
                <a:sym typeface="Arial"/>
              </a:rPr>
              <a:t>[</a:t>
            </a:r>
            <a:r>
              <a:rPr lang="en" sz="800" b="0" u="none" dirty="0" err="1">
                <a:solidFill>
                  <a:srgbClr val="7F7F7F"/>
                </a:solidFill>
                <a:latin typeface="Arial"/>
                <a:ea typeface="Arial"/>
                <a:cs typeface="Arial"/>
                <a:sym typeface="Arial"/>
              </a:rPr>
              <a:t>Lochovsky</a:t>
            </a:r>
            <a:r>
              <a:rPr lang="en" sz="800" b="0" u="none" dirty="0">
                <a:solidFill>
                  <a:srgbClr val="7F7F7F"/>
                </a:solidFill>
                <a:latin typeface="Arial"/>
                <a:ea typeface="Arial"/>
                <a:cs typeface="Arial"/>
                <a:sym typeface="Arial"/>
              </a:rPr>
              <a:t> et al. </a:t>
            </a:r>
            <a:r>
              <a:rPr lang="en" sz="800" i="1" dirty="0">
                <a:solidFill>
                  <a:srgbClr val="7F7F7F"/>
                </a:solidFill>
              </a:rPr>
              <a:t>Bioinformatics</a:t>
            </a:r>
            <a:r>
              <a:rPr lang="en" sz="800" dirty="0">
                <a:solidFill>
                  <a:srgbClr val="7F7F7F"/>
                </a:solidFill>
              </a:rPr>
              <a:t> in press</a:t>
            </a:r>
            <a:r>
              <a:rPr lang="en" sz="800" b="0" u="none" dirty="0">
                <a:solidFill>
                  <a:srgbClr val="7F7F7F"/>
                </a:solidFill>
                <a:latin typeface="Arial"/>
                <a:ea typeface="Arial"/>
                <a:cs typeface="Arial"/>
                <a:sym typeface="Arial"/>
              </a:rPr>
              <a:t>]</a:t>
            </a:r>
          </a:p>
        </p:txBody>
      </p:sp>
      <p:sp>
        <p:nvSpPr>
          <p:cNvPr id="1335" name="Shape 1335"/>
          <p:cNvSpPr txBox="1"/>
          <p:nvPr/>
        </p:nvSpPr>
        <p:spPr>
          <a:xfrm>
            <a:off x="135125" y="1314600"/>
            <a:ext cx="4701600" cy="515700"/>
          </a:xfrm>
          <a:prstGeom prst="rect">
            <a:avLst/>
          </a:prstGeom>
          <a:noFill/>
          <a:ln>
            <a:noFill/>
          </a:ln>
        </p:spPr>
        <p:txBody>
          <a:bodyPr wrap="square" lIns="91425" tIns="91425" rIns="91425" bIns="91425" anchor="t" anchorCtr="0">
            <a:noAutofit/>
          </a:bodyPr>
          <a:lstStyle/>
          <a:p>
            <a:pPr lvl="0">
              <a:spcBef>
                <a:spcPts val="0"/>
              </a:spcBef>
              <a:buNone/>
            </a:pPr>
            <a:r>
              <a:rPr lang="en" sz="1800"/>
              <a:t>Can preserve tri-nt context in shuffle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pic>
        <p:nvPicPr>
          <p:cNvPr id="1340" name="Shape 1340" descr="MOAT-s_only.jpg"/>
          <p:cNvPicPr preferRelativeResize="0"/>
          <p:nvPr/>
        </p:nvPicPr>
        <p:blipFill>
          <a:blip r:embed="rId3">
            <a:alphaModFix/>
          </a:blip>
          <a:stretch>
            <a:fillRect/>
          </a:stretch>
        </p:blipFill>
        <p:spPr>
          <a:xfrm>
            <a:off x="826341" y="1824037"/>
            <a:ext cx="7491314" cy="3319463"/>
          </a:xfrm>
          <a:prstGeom prst="rect">
            <a:avLst/>
          </a:prstGeom>
          <a:noFill/>
          <a:ln>
            <a:noFill/>
          </a:ln>
        </p:spPr>
      </p:pic>
      <p:sp>
        <p:nvSpPr>
          <p:cNvPr id="1341" name="Shape 1341"/>
          <p:cNvSpPr txBox="1">
            <a:spLocks noGrp="1"/>
          </p:cNvSpPr>
          <p:nvPr>
            <p:ph type="title"/>
          </p:nvPr>
        </p:nvSpPr>
        <p:spPr>
          <a:xfrm>
            <a:off x="685800" y="457200"/>
            <a:ext cx="7772400" cy="857400"/>
          </a:xfrm>
          <a:prstGeom prst="rect">
            <a:avLst/>
          </a:prstGeom>
          <a:noFill/>
          <a:ln>
            <a:noFill/>
          </a:ln>
        </p:spPr>
        <p:txBody>
          <a:bodyPr wrap="square"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i="0" u="none" strike="noStrike" cap="none">
                <a:solidFill>
                  <a:srgbClr val="22228B"/>
                </a:solidFill>
                <a:latin typeface="Arial"/>
                <a:ea typeface="Arial"/>
                <a:cs typeface="Arial"/>
                <a:sym typeface="Arial"/>
              </a:rPr>
              <a:t>MOAT-s: </a:t>
            </a:r>
            <a:r>
              <a:rPr lang="en" sz="3300"/>
              <a:t>a variant on MOAT-v</a:t>
            </a:r>
          </a:p>
        </p:txBody>
      </p:sp>
      <p:sp>
        <p:nvSpPr>
          <p:cNvPr id="1342" name="Shape 1342"/>
          <p:cNvSpPr txBox="1">
            <a:spLocks noGrp="1"/>
          </p:cNvSpPr>
          <p:nvPr>
            <p:ph type="body" idx="1"/>
          </p:nvPr>
        </p:nvSpPr>
        <p:spPr>
          <a:xfrm>
            <a:off x="628650" y="1268016"/>
            <a:ext cx="7886700" cy="920100"/>
          </a:xfrm>
          <a:prstGeom prst="rect">
            <a:avLst/>
          </a:prstGeom>
          <a:noFill/>
          <a:ln>
            <a:noFill/>
          </a:ln>
        </p:spPr>
        <p:txBody>
          <a:bodyPr wrap="square" lIns="68575" tIns="34275" rIns="68575" bIns="34275" anchor="t" anchorCtr="0">
            <a:noAutofit/>
          </a:bodyPr>
          <a:lstStyle/>
          <a:p>
            <a:pPr marL="177800" marR="0" lvl="0" indent="-171450" algn="l" rtl="0">
              <a:lnSpc>
                <a:spcPct val="70000"/>
              </a:lnSpc>
              <a:spcBef>
                <a:spcPts val="0"/>
              </a:spcBef>
              <a:spcAft>
                <a:spcPts val="0"/>
              </a:spcAft>
              <a:buClr>
                <a:schemeClr val="dk1"/>
              </a:buClr>
              <a:buSzPct val="100000"/>
              <a:buFont typeface="Arial"/>
              <a:buChar char="•"/>
            </a:pPr>
            <a:r>
              <a:rPr lang="en" sz="1700" i="0" u="none" strike="noStrike" cap="none">
                <a:solidFill>
                  <a:schemeClr val="dk1"/>
                </a:solidFill>
                <a:latin typeface="Arial"/>
                <a:ea typeface="Arial"/>
                <a:cs typeface="Arial"/>
                <a:sym typeface="Arial"/>
              </a:rPr>
              <a:t>A somatic variant simulator</a:t>
            </a:r>
          </a:p>
          <a:p>
            <a:pPr marL="520700" marR="0" lvl="1" indent="-171450" algn="l" rtl="0">
              <a:lnSpc>
                <a:spcPct val="70000"/>
              </a:lnSpc>
              <a:spcBef>
                <a:spcPts val="400"/>
              </a:spcBef>
              <a:spcAft>
                <a:spcPts val="0"/>
              </a:spcAft>
              <a:buClr>
                <a:schemeClr val="dk1"/>
              </a:buClr>
              <a:buSzPct val="100000"/>
              <a:buFont typeface="Arial"/>
              <a:buChar char="•"/>
            </a:pPr>
            <a:r>
              <a:rPr lang="en" sz="1500" i="0" u="none" strike="noStrike" cap="none">
                <a:solidFill>
                  <a:schemeClr val="dk1"/>
                </a:solidFill>
                <a:latin typeface="Arial"/>
                <a:ea typeface="Arial"/>
                <a:cs typeface="Arial"/>
                <a:sym typeface="Arial"/>
              </a:rPr>
              <a:t>Given a set of input variants, shuffle to new locations, taking genome structure into account</a:t>
            </a:r>
          </a:p>
        </p:txBody>
      </p:sp>
      <p:sp>
        <p:nvSpPr>
          <p:cNvPr id="1343" name="Shape 1343"/>
          <p:cNvSpPr/>
          <p:nvPr/>
        </p:nvSpPr>
        <p:spPr>
          <a:xfrm>
            <a:off x="6588300" y="4947300"/>
            <a:ext cx="19959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Shape 1349"/>
          <p:cNvSpPr txBox="1">
            <a:spLocks noGrp="1"/>
          </p:cNvSpPr>
          <p:nvPr>
            <p:ph type="title"/>
          </p:nvPr>
        </p:nvSpPr>
        <p:spPr>
          <a:xfrm>
            <a:off x="1657350" y="-98822"/>
            <a:ext cx="5829300" cy="8574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2F5496"/>
              </a:buClr>
              <a:buSzPct val="25000"/>
              <a:buFont typeface="Arial"/>
              <a:buNone/>
            </a:pPr>
            <a:r>
              <a:rPr lang="en" sz="3300" b="1" i="0" u="none" strike="noStrike" cap="none">
                <a:solidFill>
                  <a:srgbClr val="22228B"/>
                </a:solidFill>
                <a:latin typeface="Arial"/>
                <a:ea typeface="Arial"/>
                <a:cs typeface="Arial"/>
                <a:sym typeface="Arial"/>
              </a:rPr>
              <a:t>LARVA Model Comparison</a:t>
            </a:r>
          </a:p>
        </p:txBody>
      </p:sp>
      <p:sp>
        <p:nvSpPr>
          <p:cNvPr id="1350" name="Shape 1350"/>
          <p:cNvSpPr txBox="1">
            <a:spLocks noGrp="1"/>
          </p:cNvSpPr>
          <p:nvPr>
            <p:ph type="body" idx="1"/>
          </p:nvPr>
        </p:nvSpPr>
        <p:spPr>
          <a:xfrm>
            <a:off x="641267" y="604838"/>
            <a:ext cx="7874100" cy="1334700"/>
          </a:xfrm>
          <a:prstGeom prst="rect">
            <a:avLst/>
          </a:prstGeom>
          <a:noFill/>
          <a:ln>
            <a:noFill/>
          </a:ln>
        </p:spPr>
        <p:txBody>
          <a:bodyPr wrap="square"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Comparison of mutation count frequency implied by the binomial model (model 1) and the beta-binomial model (model 2) relative to the empirical distribution</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The beta-binomial distribution is significantly better, especially for accurately modeling the over-dispersion of the empirical distribution</a:t>
            </a:r>
          </a:p>
        </p:txBody>
      </p:sp>
      <p:sp>
        <p:nvSpPr>
          <p:cNvPr id="1351" name="Shape 1351"/>
          <p:cNvSpPr/>
          <p:nvPr/>
        </p:nvSpPr>
        <p:spPr>
          <a:xfrm>
            <a:off x="35719" y="4844653"/>
            <a:ext cx="1450200" cy="1965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a:solidFill>
                  <a:srgbClr val="7F7F7F"/>
                </a:solidFill>
                <a:latin typeface="Arial"/>
                <a:ea typeface="Arial"/>
                <a:cs typeface="Arial"/>
                <a:sym typeface="Arial"/>
              </a:rPr>
              <a:t>[Lochovsky et al. </a:t>
            </a:r>
            <a:r>
              <a:rPr lang="en" sz="800" i="1">
                <a:solidFill>
                  <a:srgbClr val="7F7F7F"/>
                </a:solidFill>
                <a:latin typeface="Arial"/>
                <a:ea typeface="Arial"/>
                <a:cs typeface="Arial"/>
                <a:sym typeface="Arial"/>
              </a:rPr>
              <a:t>NAR</a:t>
            </a:r>
            <a:r>
              <a:rPr lang="en" sz="800">
                <a:solidFill>
                  <a:srgbClr val="7F7F7F"/>
                </a:solidFill>
                <a:latin typeface="Arial"/>
                <a:ea typeface="Arial"/>
                <a:cs typeface="Arial"/>
                <a:sym typeface="Arial"/>
              </a:rPr>
              <a:t> (’15)]</a:t>
            </a:r>
          </a:p>
        </p:txBody>
      </p:sp>
      <p:sp>
        <p:nvSpPr>
          <p:cNvPr id="1352" name="Shape 1352"/>
          <p:cNvSpPr/>
          <p:nvPr/>
        </p:nvSpPr>
        <p:spPr>
          <a:xfrm>
            <a:off x="2416969" y="2076450"/>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sp>
        <p:nvSpPr>
          <p:cNvPr id="1353" name="Shape 1353"/>
          <p:cNvSpPr/>
          <p:nvPr/>
        </p:nvSpPr>
        <p:spPr>
          <a:xfrm>
            <a:off x="6516292" y="2068117"/>
            <a:ext cx="315300" cy="191700"/>
          </a:xfrm>
          <a:prstGeom prst="rect">
            <a:avLst/>
          </a:prstGeom>
          <a:solidFill>
            <a:schemeClr val="lt1"/>
          </a:solidFill>
          <a:ln>
            <a:noFill/>
          </a:ln>
        </p:spPr>
        <p:txBody>
          <a:bodyPr wrap="square" lIns="68575" tIns="34275" rIns="68575" bIns="34275" anchor="ctr" anchorCtr="0">
            <a:noAutofit/>
          </a:bodyPr>
          <a:lstStyle/>
          <a:p>
            <a:pPr marL="0" marR="0" lvl="0" indent="0" algn="ctr" rtl="0">
              <a:spcBef>
                <a:spcPts val="0"/>
              </a:spcBef>
              <a:buNone/>
            </a:pPr>
            <a:endParaRPr sz="1400">
              <a:solidFill>
                <a:srgbClr val="FFFFFF"/>
              </a:solidFill>
              <a:latin typeface="Calibri"/>
              <a:ea typeface="Calibri"/>
              <a:cs typeface="Calibri"/>
              <a:sym typeface="Calibri"/>
            </a:endParaRPr>
          </a:p>
        </p:txBody>
      </p:sp>
      <p:pic>
        <p:nvPicPr>
          <p:cNvPr id="1354" name="Shape 1354" descr="larva_fig_1.jpg"/>
          <p:cNvPicPr preferRelativeResize="0"/>
          <p:nvPr/>
        </p:nvPicPr>
        <p:blipFill>
          <a:blip r:embed="rId3">
            <a:alphaModFix/>
          </a:blip>
          <a:stretch>
            <a:fillRect/>
          </a:stretch>
        </p:blipFill>
        <p:spPr>
          <a:xfrm>
            <a:off x="2732484" y="1828753"/>
            <a:ext cx="3991855" cy="2938504"/>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specific_larva_results_slides_2.jpg"/>
          <p:cNvPicPr preferRelativeResize="0"/>
          <p:nvPr/>
        </p:nvPicPr>
        <p:blipFill>
          <a:blip r:embed="rId3">
            <a:alphaModFix/>
          </a:blip>
          <a:stretch>
            <a:fillRect/>
          </a:stretch>
        </p:blipFill>
        <p:spPr>
          <a:xfrm>
            <a:off x="152400" y="152400"/>
            <a:ext cx="8602135" cy="4838701"/>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69"/>
        <p:cNvGrpSpPr/>
        <p:nvPr/>
      </p:nvGrpSpPr>
      <p:grpSpPr>
        <a:xfrm>
          <a:off x="0" y="0"/>
          <a:ext cx="0" cy="0"/>
          <a:chOff x="0" y="0"/>
          <a:chExt cx="0" cy="0"/>
        </a:xfrm>
      </p:grpSpPr>
      <p:sp>
        <p:nvSpPr>
          <p:cNvPr id="1370" name="Shape 1370"/>
          <p:cNvSpPr txBox="1">
            <a:spLocks noGrp="1"/>
          </p:cNvSpPr>
          <p:nvPr>
            <p:ph type="title"/>
          </p:nvPr>
        </p:nvSpPr>
        <p:spPr>
          <a:xfrm>
            <a:off x="244225" y="273850"/>
            <a:ext cx="86475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000" b="1" i="0" u="none" strike="noStrike" cap="none">
                <a:solidFill>
                  <a:srgbClr val="011893"/>
                </a:solidFill>
                <a:latin typeface="Arial"/>
                <a:ea typeface="Arial"/>
                <a:cs typeface="Arial"/>
                <a:sym typeface="Arial"/>
              </a:rPr>
              <a:t>MOAT: </a:t>
            </a:r>
            <a:r>
              <a:rPr lang="en" sz="3000" b="1">
                <a:solidFill>
                  <a:srgbClr val="011893"/>
                </a:solidFill>
                <a:latin typeface="Arial"/>
                <a:ea typeface="Arial"/>
                <a:cs typeface="Arial"/>
                <a:sym typeface="Arial"/>
              </a:rPr>
              <a:t>r</a:t>
            </a:r>
            <a:r>
              <a:rPr lang="en" sz="3000">
                <a:solidFill>
                  <a:srgbClr val="011893"/>
                </a:solidFill>
              </a:rPr>
              <a:t>ec</a:t>
            </a:r>
            <a:r>
              <a:rPr lang="en" sz="3000" b="1">
                <a:solidFill>
                  <a:srgbClr val="011893"/>
                </a:solidFill>
                <a:latin typeface="Arial"/>
                <a:ea typeface="Arial"/>
                <a:cs typeface="Arial"/>
                <a:sym typeface="Arial"/>
              </a:rPr>
              <a:t>apitulates LARVA </a:t>
            </a:r>
            <a:br>
              <a:rPr lang="en" sz="3000" b="1">
                <a:solidFill>
                  <a:srgbClr val="011893"/>
                </a:solidFill>
                <a:latin typeface="Arial"/>
                <a:ea typeface="Arial"/>
                <a:cs typeface="Arial"/>
                <a:sym typeface="Arial"/>
              </a:rPr>
            </a:br>
            <a:r>
              <a:rPr lang="en" sz="3000" b="1">
                <a:solidFill>
                  <a:srgbClr val="011893"/>
                </a:solidFill>
                <a:latin typeface="Arial"/>
                <a:ea typeface="Arial"/>
                <a:cs typeface="Arial"/>
                <a:sym typeface="Arial"/>
              </a:rPr>
              <a:t>with GPU-driven runtime scalability</a:t>
            </a:r>
          </a:p>
        </p:txBody>
      </p:sp>
      <p:sp>
        <p:nvSpPr>
          <p:cNvPr id="1371" name="Shape 1371"/>
          <p:cNvSpPr txBox="1">
            <a:spLocks noGrp="1"/>
          </p:cNvSpPr>
          <p:nvPr>
            <p:ph type="body" idx="1"/>
          </p:nvPr>
        </p:nvSpPr>
        <p:spPr>
          <a:xfrm>
            <a:off x="5045625" y="1524175"/>
            <a:ext cx="4179600" cy="1307100"/>
          </a:xfrm>
          <a:prstGeom prst="rect">
            <a:avLst/>
          </a:prstGeom>
          <a:noFill/>
          <a:ln>
            <a:noFill/>
          </a:ln>
        </p:spPr>
        <p:txBody>
          <a:bodyPr wrap="square" lIns="68575" tIns="34275" rIns="68575" bIns="34275" anchor="t" anchorCtr="0">
            <a:noAutofit/>
          </a:bodyPr>
          <a:lstStyle/>
          <a:p>
            <a:pPr marL="0" marR="0" lvl="0" indent="0" rtl="0">
              <a:spcBef>
                <a:spcPts val="200"/>
              </a:spcBef>
              <a:spcAft>
                <a:spcPts val="200"/>
              </a:spcAft>
              <a:buClr>
                <a:schemeClr val="dk1"/>
              </a:buClr>
              <a:buSzPct val="25000"/>
              <a:buFont typeface="Arial"/>
              <a:buNone/>
            </a:pPr>
            <a:r>
              <a:rPr lang="en" sz="1800" dirty="0"/>
              <a:t>C</a:t>
            </a:r>
            <a:r>
              <a:rPr lang="en" sz="1800" b="0" i="0" u="none" strike="noStrike" cap="none" dirty="0">
                <a:solidFill>
                  <a:schemeClr val="dk1"/>
                </a:solidFill>
                <a:latin typeface="Arial"/>
                <a:ea typeface="Arial"/>
                <a:cs typeface="Arial"/>
                <a:sym typeface="Arial"/>
              </a:rPr>
              <a:t>omputational efficiency of MOAT’s </a:t>
            </a:r>
            <a:r>
              <a:rPr lang="en" sz="1800" dirty="0">
                <a:latin typeface="Arial"/>
                <a:ea typeface="Arial"/>
                <a:cs typeface="Arial"/>
                <a:sym typeface="Arial"/>
              </a:rPr>
              <a:t>NVIDIA™ CUDA™</a:t>
            </a:r>
            <a:r>
              <a:rPr lang="en" sz="1800" b="0" i="0" u="none" strike="noStrike" cap="none" dirty="0">
                <a:solidFill>
                  <a:schemeClr val="dk1"/>
                </a:solidFill>
                <a:latin typeface="Arial"/>
                <a:ea typeface="Arial"/>
                <a:cs typeface="Arial"/>
                <a:sym typeface="Arial"/>
              </a:rPr>
              <a:t> version, with respect to the number of permutations, is dramatically enhanced compared to CPU version.</a:t>
            </a:r>
          </a:p>
        </p:txBody>
      </p:sp>
      <p:sp>
        <p:nvSpPr>
          <p:cNvPr id="1372" name="Shape 1372"/>
          <p:cNvSpPr txBox="1"/>
          <p:nvPr/>
        </p:nvSpPr>
        <p:spPr>
          <a:xfrm>
            <a:off x="324225" y="3880625"/>
            <a:ext cx="4721400" cy="1135800"/>
          </a:xfrm>
          <a:prstGeom prst="rect">
            <a:avLst/>
          </a:prstGeom>
          <a:noFill/>
          <a:ln>
            <a:noFill/>
          </a:ln>
        </p:spPr>
        <p:txBody>
          <a:bodyPr wrap="square" lIns="68575" tIns="34275" rIns="68575" bIns="34275" anchor="t" anchorCtr="0">
            <a:noAutofit/>
          </a:bodyPr>
          <a:lstStyle/>
          <a:p>
            <a:pPr marL="0" marR="0" lvl="0" indent="0" rtl="0">
              <a:lnSpc>
                <a:spcPct val="80000"/>
              </a:lnSpc>
              <a:spcBef>
                <a:spcPts val="0"/>
              </a:spcBef>
              <a:buClr>
                <a:schemeClr val="dk1"/>
              </a:buClr>
              <a:buSzPct val="25000"/>
              <a:buFont typeface="Arial"/>
              <a:buNone/>
            </a:pPr>
            <a:r>
              <a:rPr lang="en" sz="1800" b="0" i="0" u="none" strike="noStrike" cap="none">
                <a:solidFill>
                  <a:schemeClr val="dk1"/>
                </a:solidFill>
                <a:latin typeface="Arial"/>
                <a:ea typeface="Arial"/>
                <a:cs typeface="Arial"/>
                <a:sym typeface="Arial"/>
              </a:rPr>
              <a:t>MOAT’s high mutation burden elements recapitulate LARVA’s results </a:t>
            </a:r>
            <a:r>
              <a:rPr lang="en" sz="1800">
                <a:solidFill>
                  <a:schemeClr val="dk1"/>
                </a:solidFill>
              </a:rPr>
              <a:t>&amp;</a:t>
            </a:r>
            <a:r>
              <a:rPr lang="en" sz="1800" b="0" i="0" u="none" strike="noStrike" cap="none">
                <a:solidFill>
                  <a:schemeClr val="dk1"/>
                </a:solidFill>
                <a:latin typeface="Arial"/>
                <a:ea typeface="Arial"/>
                <a:cs typeface="Arial"/>
                <a:sym typeface="Arial"/>
              </a:rPr>
              <a:t> published noncoding cancer-associated elements.</a:t>
            </a:r>
          </a:p>
        </p:txBody>
      </p:sp>
      <p:pic>
        <p:nvPicPr>
          <p:cNvPr id="1373" name="Shape 1373"/>
          <p:cNvPicPr preferRelativeResize="0"/>
          <p:nvPr/>
        </p:nvPicPr>
        <p:blipFill rotWithShape="1">
          <a:blip r:embed="rId3">
            <a:alphaModFix/>
          </a:blip>
          <a:srcRect l="5410" b="42412"/>
          <a:stretch/>
        </p:blipFill>
        <p:spPr>
          <a:xfrm>
            <a:off x="100100" y="1604250"/>
            <a:ext cx="4721301" cy="1844100"/>
          </a:xfrm>
          <a:prstGeom prst="rect">
            <a:avLst/>
          </a:prstGeom>
          <a:noFill/>
          <a:ln>
            <a:noFill/>
          </a:ln>
        </p:spPr>
      </p:pic>
      <p:graphicFrame>
        <p:nvGraphicFramePr>
          <p:cNvPr id="1374" name="Shape 1374"/>
          <p:cNvGraphicFramePr/>
          <p:nvPr/>
        </p:nvGraphicFramePr>
        <p:xfrm>
          <a:off x="5121826" y="3247550"/>
          <a:ext cx="3732250" cy="1545710"/>
        </p:xfrm>
        <a:graphic>
          <a:graphicData uri="http://schemas.openxmlformats.org/drawingml/2006/table">
            <a:tbl>
              <a:tblPr firstRow="1" bandRow="1">
                <a:noFill/>
                <a:tableStyleId>{04F5F7C9-6E83-4F44-A0AF-B2E0C2148BA6}</a:tableStyleId>
              </a:tblPr>
              <a:tblGrid>
                <a:gridCol w="1866125"/>
                <a:gridCol w="1866125"/>
              </a:tblGrid>
              <a:tr h="509675">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Number of permutations</a:t>
                      </a:r>
                    </a:p>
                  </a:txBody>
                  <a:tcPr marL="5825" marR="5825" marT="5825" marB="0" anchor="b">
                    <a:solidFill>
                      <a:srgbClr val="3D85C6"/>
                    </a:solidFill>
                  </a:tcPr>
                </a:tc>
                <a:tc>
                  <a:txBody>
                    <a:bodyPr/>
                    <a:lstStyle/>
                    <a:p>
                      <a:pPr marL="0" marR="0" lvl="0" indent="0" algn="l" rtl="0">
                        <a:spcBef>
                          <a:spcPts val="0"/>
                        </a:spcBef>
                        <a:buSzPct val="25000"/>
                        <a:buNone/>
                      </a:pPr>
                      <a:r>
                        <a:rPr lang="en" sz="1700" b="1" i="0" u="none" strike="noStrike" cap="none">
                          <a:solidFill>
                            <a:schemeClr val="lt1"/>
                          </a:solidFill>
                          <a:latin typeface="Calibri"/>
                          <a:ea typeface="Calibri"/>
                          <a:cs typeface="Calibri"/>
                          <a:sym typeface="Calibri"/>
                        </a:rPr>
                        <a:t>Fold speedup of </a:t>
                      </a:r>
                      <a:r>
                        <a:rPr lang="en" sz="1700"/>
                        <a:t>CUDA</a:t>
                      </a:r>
                      <a:r>
                        <a:rPr lang="en" sz="1700" b="1" i="0" u="none" strike="noStrike" cap="none">
                          <a:solidFill>
                            <a:schemeClr val="lt1"/>
                          </a:solidFill>
                          <a:latin typeface="Calibri"/>
                          <a:ea typeface="Calibri"/>
                          <a:cs typeface="Calibri"/>
                          <a:sym typeface="Calibri"/>
                        </a:rPr>
                        <a:t> version</a:t>
                      </a:r>
                    </a:p>
                  </a:txBody>
                  <a:tcPr marL="5825" marR="5825" marT="5825" marB="0" anchor="b">
                    <a:solidFill>
                      <a:srgbClr val="3D85C6"/>
                    </a:solidFill>
                  </a:tcPr>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14x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100x</a:t>
                      </a:r>
                    </a:p>
                  </a:txBody>
                  <a:tcPr marL="5825" marR="5825" marT="5825" marB="0" anchor="b"/>
                </a:tc>
              </a:tr>
              <a:tr h="340575">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100</a:t>
                      </a:r>
                      <a:r>
                        <a:rPr lang="en" sz="1700">
                          <a:solidFill>
                            <a:srgbClr val="000000"/>
                          </a:solidFill>
                        </a:rPr>
                        <a:t>k</a:t>
                      </a:r>
                    </a:p>
                  </a:txBody>
                  <a:tcPr marL="5825" marR="5825" marT="5825" marB="0" anchor="b"/>
                </a:tc>
                <a:tc>
                  <a:txBody>
                    <a:bodyPr/>
                    <a:lstStyle/>
                    <a:p>
                      <a:pPr marL="0" marR="0" lvl="0" indent="0" algn="l" rtl="0">
                        <a:spcBef>
                          <a:spcPts val="0"/>
                        </a:spcBef>
                        <a:buSzPct val="25000"/>
                        <a:buNone/>
                      </a:pPr>
                      <a:r>
                        <a:rPr lang="en" sz="1700" b="0" i="0" u="none" strike="noStrike" cap="none">
                          <a:solidFill>
                            <a:srgbClr val="000000"/>
                          </a:solidFill>
                          <a:latin typeface="Calibri"/>
                          <a:ea typeface="Calibri"/>
                          <a:cs typeface="Calibri"/>
                          <a:sym typeface="Calibri"/>
                        </a:rPr>
                        <a:t>256x</a:t>
                      </a:r>
                    </a:p>
                  </a:txBody>
                  <a:tcPr marL="5825" marR="5825" marT="5825" marB="0" anchor="b"/>
                </a:tc>
              </a:tr>
            </a:tbl>
          </a:graphicData>
        </a:graphic>
      </p:graphicFrame>
      <p:grpSp>
        <p:nvGrpSpPr>
          <p:cNvPr id="1375" name="Shape 1375"/>
          <p:cNvGrpSpPr/>
          <p:nvPr/>
        </p:nvGrpSpPr>
        <p:grpSpPr>
          <a:xfrm>
            <a:off x="2372625" y="3224150"/>
            <a:ext cx="624600" cy="1166525"/>
            <a:chOff x="176150" y="437725"/>
            <a:chExt cx="624600" cy="1166525"/>
          </a:xfrm>
        </p:grpSpPr>
        <p:sp>
          <p:nvSpPr>
            <p:cNvPr id="1376" name="Shape 1376"/>
            <p:cNvSpPr txBox="1"/>
            <p:nvPr/>
          </p:nvSpPr>
          <p:spPr>
            <a:xfrm>
              <a:off x="176150" y="437725"/>
              <a:ext cx="624600" cy="856500"/>
            </a:xfrm>
            <a:prstGeom prst="rect">
              <a:avLst/>
            </a:prstGeom>
            <a:noFill/>
            <a:ln>
              <a:noFill/>
            </a:ln>
          </p:spPr>
          <p:txBody>
            <a:bodyPr wrap="square" lIns="91425" tIns="91425" rIns="91425" bIns="91425" anchor="t" anchorCtr="0">
              <a:noAutofit/>
            </a:bodyPr>
            <a:lstStyle/>
            <a:p>
              <a:pPr lvl="0">
                <a:spcBef>
                  <a:spcPts val="0"/>
                </a:spcBef>
                <a:buNone/>
              </a:pPr>
              <a:r>
                <a:rPr lang="en" sz="1800"/>
                <a:t>.</a:t>
              </a:r>
            </a:p>
          </p:txBody>
        </p:sp>
        <p:sp>
          <p:nvSpPr>
            <p:cNvPr id="1377" name="Shape 1377"/>
            <p:cNvSpPr txBox="1"/>
            <p:nvPr/>
          </p:nvSpPr>
          <p:spPr>
            <a:xfrm>
              <a:off x="176150" y="590125"/>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sp>
          <p:nvSpPr>
            <p:cNvPr id="1378" name="Shape 1378"/>
            <p:cNvSpPr txBox="1"/>
            <p:nvPr/>
          </p:nvSpPr>
          <p:spPr>
            <a:xfrm>
              <a:off x="176150" y="747750"/>
              <a:ext cx="624600" cy="856500"/>
            </a:xfrm>
            <a:prstGeom prst="rect">
              <a:avLst/>
            </a:prstGeom>
            <a:noFill/>
            <a:ln>
              <a:noFill/>
            </a:ln>
          </p:spPr>
          <p:txBody>
            <a:bodyPr wrap="square" lIns="91425" tIns="91425" rIns="91425" bIns="91425" anchor="t" anchorCtr="0">
              <a:noAutofit/>
            </a:bodyPr>
            <a:lstStyle/>
            <a:p>
              <a:pPr lvl="0" rtl="0">
                <a:spcBef>
                  <a:spcPts val="0"/>
                </a:spcBef>
                <a:buNone/>
              </a:pPr>
              <a:r>
                <a:rPr lang="en" sz="1800"/>
                <a:t>.</a:t>
              </a:r>
            </a:p>
          </p:txBody>
        </p:sp>
      </p:grpSp>
      <p:sp>
        <p:nvSpPr>
          <p:cNvPr id="1379" name="Shape 1379"/>
          <p:cNvSpPr/>
          <p:nvPr/>
        </p:nvSpPr>
        <p:spPr>
          <a:xfrm>
            <a:off x="6599850" y="4947300"/>
            <a:ext cx="1984500" cy="196200"/>
          </a:xfrm>
          <a:prstGeom prst="rect">
            <a:avLst/>
          </a:prstGeom>
          <a:noFill/>
          <a:ln>
            <a:noFill/>
          </a:ln>
        </p:spPr>
        <p:txBody>
          <a:bodyPr wrap="square" lIns="68575" tIns="34275" rIns="68575" bIns="34275" anchor="t" anchorCtr="0">
            <a:noAutofit/>
          </a:bodyPr>
          <a:lstStyle/>
          <a:p>
            <a:pPr marL="0" marR="0" lvl="0" indent="0" algn="l" rtl="0">
              <a:spcBef>
                <a:spcPts val="0"/>
              </a:spcBef>
              <a:buClr>
                <a:srgbClr val="7F7F7F"/>
              </a:buClr>
              <a:buSzPct val="25000"/>
              <a:buFont typeface="Arial"/>
              <a:buNone/>
            </a:pPr>
            <a:r>
              <a:rPr lang="en" sz="800" b="0" u="none">
                <a:solidFill>
                  <a:srgbClr val="7F7F7F"/>
                </a:solidFill>
                <a:latin typeface="Arial"/>
                <a:ea typeface="Arial"/>
                <a:cs typeface="Arial"/>
                <a:sym typeface="Arial"/>
              </a:rPr>
              <a:t>[Lochovsky et al. </a:t>
            </a:r>
            <a:r>
              <a:rPr lang="en" sz="800" i="1">
                <a:solidFill>
                  <a:srgbClr val="7F7F7F"/>
                </a:solidFill>
              </a:rPr>
              <a:t>Bioinformatics</a:t>
            </a:r>
            <a:r>
              <a:rPr lang="en" sz="800">
                <a:solidFill>
                  <a:srgbClr val="7F7F7F"/>
                </a:solidFill>
              </a:rPr>
              <a:t> in press</a:t>
            </a:r>
            <a:r>
              <a:rPr lang="en" sz="800" b="0" u="none">
                <a:solidFill>
                  <a:srgbClr val="7F7F7F"/>
                </a:solidFill>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solidFill>
                  <a:schemeClr val="tx1">
                    <a:lumMod val="65000"/>
                    <a:lumOff val="35000"/>
                  </a:schemeClr>
                </a:solidFill>
              </a:rPr>
              <a:t>LoF</a:t>
            </a:r>
            <a:r>
              <a:rPr lang="en" sz="1300" dirty="0">
                <a:solidFill>
                  <a:schemeClr val="tx1">
                    <a:lumMod val="65000"/>
                    <a:lumOff val="35000"/>
                  </a:schemeClr>
                </a:solidFill>
              </a:rPr>
              <a:t> annotation as a complex problem + f</a:t>
            </a:r>
            <a:r>
              <a:rPr lang="en" sz="1300" b="0" i="0" u="none" strike="noStrike" cap="none" dirty="0">
                <a:solidFill>
                  <a:schemeClr val="tx1">
                    <a:lumMod val="65000"/>
                    <a:lumOff val="35000"/>
                  </a:schemeClr>
                </a:solidFill>
                <a:sym typeface="Arial"/>
              </a:rPr>
              <a:t>inding deleterious </a:t>
            </a:r>
            <a:r>
              <a:rPr lang="en" sz="1300" b="0" i="0" u="none" strike="noStrike" cap="none" dirty="0" err="1">
                <a:solidFill>
                  <a:schemeClr val="tx1">
                    <a:lumMod val="65000"/>
                    <a:lumOff val="35000"/>
                  </a:schemeClr>
                </a:solidFill>
                <a:sym typeface="Arial"/>
              </a:rPr>
              <a:t>LoFs</a:t>
            </a:r>
            <a:r>
              <a:rPr lang="en" sz="1300" b="0" i="0" u="none" strike="noStrike" cap="none" dirty="0">
                <a:solidFill>
                  <a:schemeClr val="tx1">
                    <a:lumMod val="65000"/>
                    <a:lumOff val="35000"/>
                  </a:schemeClr>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rgbClr val="FF0000"/>
                </a:solidFill>
                <a:sym typeface="Arial"/>
              </a:rPr>
              <a:t>Frustration</a:t>
            </a:r>
            <a:r>
              <a:rPr lang="en" sz="1300" b="0" i="0" u="none" strike="noStrike" cap="none" dirty="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8837827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48" name="Shape 1348"/>
          <p:cNvPicPr preferRelativeResize="0"/>
          <p:nvPr/>
        </p:nvPicPr>
        <p:blipFill rotWithShape="1">
          <a:blip r:embed="rId3">
            <a:alphaModFix/>
          </a:blip>
          <a:srcRect l="14888" t="24336" r="16594" b="18507"/>
          <a:stretch/>
        </p:blipFill>
        <p:spPr>
          <a:xfrm>
            <a:off x="151700" y="1008175"/>
            <a:ext cx="8088074" cy="3795000"/>
          </a:xfrm>
          <a:prstGeom prst="rect">
            <a:avLst/>
          </a:prstGeom>
          <a:noFill/>
          <a:ln>
            <a:noFill/>
          </a:ln>
        </p:spPr>
      </p:pic>
      <p:sp>
        <p:nvSpPr>
          <p:cNvPr id="1349" name="Shape 1349"/>
          <p:cNvSpPr txBox="1">
            <a:spLocks noGrp="1"/>
          </p:cNvSpPr>
          <p:nvPr>
            <p:ph type="title"/>
          </p:nvPr>
        </p:nvSpPr>
        <p:spPr>
          <a:xfrm>
            <a:off x="57900" y="-62700"/>
            <a:ext cx="9028200" cy="994200"/>
          </a:xfrm>
          <a:prstGeom prst="rect">
            <a:avLst/>
          </a:prstGeom>
          <a:noFill/>
          <a:ln>
            <a:noFill/>
          </a:ln>
        </p:spPr>
        <p:txBody>
          <a:bodyPr wrap="square" lIns="68575" tIns="34275" rIns="68575" bIns="34275" anchor="ctr" anchorCtr="0">
            <a:noAutofit/>
          </a:bodyPr>
          <a:lstStyle/>
          <a:p>
            <a:pPr marL="0" marR="0" lvl="0" indent="0" algn="ctr" rtl="0">
              <a:lnSpc>
                <a:spcPct val="90000"/>
              </a:lnSpc>
              <a:spcBef>
                <a:spcPts val="0"/>
              </a:spcBef>
              <a:buClr>
                <a:srgbClr val="011893"/>
              </a:buClr>
              <a:buSzPct val="25000"/>
              <a:buFont typeface="Arial"/>
              <a:buNone/>
            </a:pPr>
            <a:r>
              <a:rPr lang="en" sz="3300">
                <a:solidFill>
                  <a:srgbClr val="011893"/>
                </a:solidFill>
              </a:rPr>
              <a:t>Power, as an issue in driver discovery </a:t>
            </a:r>
          </a:p>
        </p:txBody>
      </p:sp>
      <p:sp>
        <p:nvSpPr>
          <p:cNvPr id="1350" name="Shape 1350"/>
          <p:cNvSpPr txBox="1">
            <a:spLocks noGrp="1"/>
          </p:cNvSpPr>
          <p:nvPr>
            <p:ph type="body" idx="1"/>
          </p:nvPr>
        </p:nvSpPr>
        <p:spPr>
          <a:xfrm>
            <a:off x="6998300" y="3447425"/>
            <a:ext cx="1701600" cy="1582500"/>
          </a:xfrm>
          <a:prstGeom prst="rect">
            <a:avLst/>
          </a:prstGeom>
          <a:solidFill>
            <a:srgbClr val="D9D2E9"/>
          </a:solidFill>
          <a:ln>
            <a:noFill/>
          </a:ln>
        </p:spPr>
        <p:txBody>
          <a:bodyPr wrap="square" lIns="68575" tIns="34275" rIns="68575" bIns="34275" anchor="t" anchorCtr="0">
            <a:noAutofit/>
          </a:bodyPr>
          <a:lstStyle/>
          <a:p>
            <a:pPr marL="0" marR="0" lvl="0" indent="0" algn="l" rtl="0">
              <a:lnSpc>
                <a:spcPct val="70000"/>
              </a:lnSpc>
              <a:spcBef>
                <a:spcPts val="0"/>
              </a:spcBef>
              <a:buClr>
                <a:schemeClr val="dk1"/>
              </a:buClr>
              <a:buSzPct val="25000"/>
              <a:buFont typeface="Arial"/>
              <a:buNone/>
            </a:pPr>
            <a:r>
              <a:rPr lang="en" sz="1800"/>
              <a:t>Better annotation or large number of samples could help.</a:t>
            </a:r>
          </a:p>
        </p:txBody>
      </p:sp>
      <p:sp>
        <p:nvSpPr>
          <p:cNvPr id="1351" name="Shape 1351"/>
          <p:cNvSpPr txBox="1"/>
          <p:nvPr/>
        </p:nvSpPr>
        <p:spPr>
          <a:xfrm rot="-5400000">
            <a:off x="7461300" y="1048200"/>
            <a:ext cx="2959500" cy="405900"/>
          </a:xfrm>
          <a:prstGeom prst="rect">
            <a:avLst/>
          </a:prstGeom>
          <a:noFill/>
          <a:ln>
            <a:noFill/>
          </a:ln>
        </p:spPr>
        <p:txBody>
          <a:bodyPr wrap="square" lIns="91425" tIns="91425" rIns="91425" bIns="91425" anchor="t" anchorCtr="0">
            <a:noAutofit/>
          </a:bodyPr>
          <a:lstStyle/>
          <a:p>
            <a:pPr lvl="0">
              <a:spcBef>
                <a:spcPts val="0"/>
              </a:spcBef>
              <a:buNone/>
            </a:pPr>
            <a:r>
              <a:rPr lang="en">
                <a:solidFill>
                  <a:srgbClr val="999999"/>
                </a:solidFill>
              </a:rPr>
              <a:t>[Kumar &amp; Gerstein, </a:t>
            </a:r>
            <a:r>
              <a:rPr lang="en" i="1">
                <a:solidFill>
                  <a:srgbClr val="999999"/>
                </a:solidFill>
              </a:rPr>
              <a:t>Nature</a:t>
            </a:r>
            <a:r>
              <a:rPr lang="en">
                <a:solidFill>
                  <a:srgbClr val="999999"/>
                </a:solidFill>
              </a:rPr>
              <a:t> ('17)]</a:t>
            </a:r>
          </a:p>
        </p:txBody>
      </p:sp>
    </p:spTree>
    <p:extLst>
      <p:ext uri="{BB962C8B-B14F-4D97-AF65-F5344CB8AC3E}">
        <p14:creationId xmlns:p14="http://schemas.microsoft.com/office/powerpoint/2010/main" val="11107786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Shape 1357"/>
          <p:cNvSpPr txBox="1">
            <a:spLocks noGrp="1"/>
          </p:cNvSpPr>
          <p:nvPr>
            <p:ph type="title"/>
          </p:nvPr>
        </p:nvSpPr>
        <p:spPr>
          <a:xfrm>
            <a:off x="185850" y="205975"/>
            <a:ext cx="5151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000">
                <a:latin typeface="Helvetica Neue"/>
                <a:ea typeface="Helvetica Neue"/>
                <a:cs typeface="Helvetica Neue"/>
                <a:sym typeface="Helvetica Neue"/>
              </a:rPr>
              <a:t>An (underpowered) </a:t>
            </a:r>
            <a:br>
              <a:rPr lang="en" sz="3000">
                <a:latin typeface="Helvetica Neue"/>
                <a:ea typeface="Helvetica Neue"/>
                <a:cs typeface="Helvetica Neue"/>
                <a:sym typeface="Helvetica Neue"/>
              </a:rPr>
            </a:br>
            <a:r>
              <a:rPr lang="en" sz="3000">
                <a:latin typeface="Helvetica Neue"/>
                <a:ea typeface="Helvetica Neue"/>
                <a:cs typeface="Helvetica Neue"/>
                <a:sym typeface="Helvetica Neue"/>
              </a:rPr>
              <a:t>case study: pRCC</a:t>
            </a:r>
            <a:br>
              <a:rPr lang="en" sz="3000">
                <a:latin typeface="Helvetica Neue"/>
                <a:ea typeface="Helvetica Neue"/>
                <a:cs typeface="Helvetica Neue"/>
                <a:sym typeface="Helvetica Neue"/>
              </a:rPr>
            </a:br>
            <a:endParaRPr lang="en" sz="3000">
              <a:latin typeface="Helvetica Neue"/>
              <a:ea typeface="Helvetica Neue"/>
              <a:cs typeface="Helvetica Neue"/>
              <a:sym typeface="Helvetica Neue"/>
            </a:endParaRPr>
          </a:p>
        </p:txBody>
      </p:sp>
      <p:sp>
        <p:nvSpPr>
          <p:cNvPr id="1358" name="Shape 1358"/>
          <p:cNvSpPr txBox="1">
            <a:spLocks noGrp="1"/>
          </p:cNvSpPr>
          <p:nvPr>
            <p:ph type="body" idx="1"/>
          </p:nvPr>
        </p:nvSpPr>
        <p:spPr>
          <a:xfrm>
            <a:off x="103800" y="1220375"/>
            <a:ext cx="4892400" cy="3394500"/>
          </a:xfrm>
          <a:prstGeom prst="rect">
            <a:avLst/>
          </a:prstGeom>
          <a:noFill/>
          <a:ln>
            <a:noFill/>
          </a:ln>
        </p:spPr>
        <p:txBody>
          <a:bodyPr wrap="square" lIns="91425" tIns="45700" rIns="91425" bIns="45700" anchor="t" anchorCtr="0">
            <a:noAutofit/>
          </a:bodyPr>
          <a:lstStyle/>
          <a:p>
            <a:pPr marL="342900" marR="0" lvl="0" indent="-336550" algn="l" rtl="0">
              <a:spcBef>
                <a:spcPts val="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Kidney cancer </a:t>
            </a:r>
            <a:r>
              <a:rPr lang="en" sz="2000" dirty="0">
                <a:solidFill>
                  <a:srgbClr val="000000"/>
                </a:solidFill>
                <a:latin typeface="Helvetica Neue"/>
                <a:ea typeface="Helvetica Neue"/>
                <a:cs typeface="Helvetica Neue"/>
                <a:sym typeface="Helvetica Neue"/>
              </a:rPr>
              <a:t>lifetime</a:t>
            </a:r>
            <a:r>
              <a:rPr lang="en" sz="2000" b="0" i="0" u="none" strike="noStrike" cap="none" dirty="0">
                <a:solidFill>
                  <a:srgbClr val="000000"/>
                </a:solidFill>
                <a:latin typeface="Helvetica Neue"/>
                <a:ea typeface="Helvetica Neue"/>
                <a:cs typeface="Helvetica Neue"/>
                <a:sym typeface="Helvetica Neue"/>
              </a:rPr>
              <a:t> risk</a:t>
            </a:r>
            <a:r>
              <a:rPr lang="en" sz="2000" dirty="0">
                <a:solidFill>
                  <a:srgbClr val="000000"/>
                </a:solidFill>
                <a:latin typeface="Helvetica Neue"/>
                <a:ea typeface="Helvetica Neue"/>
                <a:cs typeface="Helvetica Neue"/>
                <a:sym typeface="Helvetica Neue"/>
              </a:rPr>
              <a:t> of </a:t>
            </a:r>
            <a:r>
              <a:rPr lang="en" sz="2000" b="0" i="0" u="none" strike="noStrike" cap="none" dirty="0">
                <a:solidFill>
                  <a:srgbClr val="000000"/>
                </a:solidFill>
                <a:latin typeface="Helvetica Neue"/>
                <a:ea typeface="Helvetica Neue"/>
                <a:cs typeface="Helvetica Neue"/>
                <a:sym typeface="Helvetica Neue"/>
              </a:rPr>
              <a:t>1.6% </a:t>
            </a:r>
            <a:r>
              <a:rPr lang="en" sz="2000" dirty="0">
                <a:solidFill>
                  <a:srgbClr val="000000"/>
                </a:solidFill>
                <a:latin typeface="Helvetica Neue"/>
                <a:ea typeface="Helvetica Neue"/>
                <a:cs typeface="Helvetica Neue"/>
                <a:sym typeface="Helvetica Neue"/>
              </a:rPr>
              <a:t>&amp;</a:t>
            </a:r>
            <a:r>
              <a:rPr lang="en" sz="2000" dirty="0">
                <a:solidFill>
                  <a:srgbClr val="000000"/>
                </a:solidFill>
              </a:rPr>
              <a:t> the p</a:t>
            </a:r>
            <a:r>
              <a:rPr lang="en" sz="2000" b="0" i="0" u="none" strike="noStrike" cap="none" dirty="0">
                <a:solidFill>
                  <a:srgbClr val="000000"/>
                </a:solidFill>
                <a:latin typeface="Helvetica Neue"/>
                <a:ea typeface="Helvetica Neue"/>
                <a:cs typeface="Helvetica Neue"/>
                <a:sym typeface="Helvetica Neue"/>
              </a:rPr>
              <a:t>apillary type (</a:t>
            </a:r>
            <a:r>
              <a:rPr lang="en" sz="2000" b="0" i="0" u="none" strike="noStrike" cap="none" dirty="0" err="1">
                <a:solidFill>
                  <a:srgbClr val="000000"/>
                </a:solidFill>
                <a:latin typeface="Helvetica Neue"/>
                <a:ea typeface="Helvetica Neue"/>
                <a:cs typeface="Helvetica Neue"/>
                <a:sym typeface="Helvetica Neue"/>
              </a:rPr>
              <a:t>pRCC</a:t>
            </a:r>
            <a:r>
              <a:rPr lang="en" sz="2000" b="0" i="0" u="none" strike="noStrike" cap="none" dirty="0">
                <a:solidFill>
                  <a:srgbClr val="000000"/>
                </a:solidFill>
                <a:latin typeface="Helvetica Neue"/>
                <a:ea typeface="Helvetica Neue"/>
                <a:cs typeface="Helvetica Neue"/>
                <a:sym typeface="Helvetica Neue"/>
              </a:rPr>
              <a:t>) counts for ~10% of all cases</a:t>
            </a:r>
          </a:p>
          <a:p>
            <a:pPr marL="342900" marR="0" lvl="0" indent="-336550" algn="l" rtl="0">
              <a:spcBef>
                <a:spcPts val="480"/>
              </a:spcBef>
              <a:spcAft>
                <a:spcPts val="0"/>
              </a:spcAft>
              <a:buClr>
                <a:srgbClr val="000000"/>
              </a:buClr>
              <a:buSzPct val="100000"/>
              <a:buFont typeface="Arial"/>
              <a:buChar char="•"/>
            </a:pPr>
            <a:r>
              <a:rPr lang="en" sz="2000" b="0" i="0" u="none" strike="noStrike" cap="none" dirty="0">
                <a:solidFill>
                  <a:srgbClr val="000000"/>
                </a:solidFill>
                <a:latin typeface="Helvetica Neue"/>
                <a:ea typeface="Helvetica Neue"/>
                <a:cs typeface="Helvetica Neue"/>
                <a:sym typeface="Helvetica Neue"/>
              </a:rPr>
              <a:t>TCGA project sequenced </a:t>
            </a:r>
            <a:r>
              <a:rPr lang="en" sz="2000" dirty="0">
                <a:solidFill>
                  <a:srgbClr val="000000"/>
                </a:solidFill>
              </a:rPr>
              <a:t>161</a:t>
            </a:r>
            <a:r>
              <a:rPr lang="en" sz="2000" b="0" i="0" u="none" strike="noStrike" cap="none" dirty="0">
                <a:solidFill>
                  <a:srgbClr val="000000"/>
                </a:solidFill>
                <a:latin typeface="Helvetica Neue"/>
                <a:ea typeface="Helvetica Neue"/>
                <a:cs typeface="Helvetica Neue"/>
                <a:sym typeface="Helvetica Neue"/>
              </a:rPr>
              <a:t> </a:t>
            </a:r>
            <a:r>
              <a:rPr lang="en" sz="2000" dirty="0" err="1">
                <a:latin typeface="Helvetica Neue"/>
                <a:ea typeface="Helvetica Neue"/>
                <a:cs typeface="Helvetica Neue"/>
                <a:sym typeface="Helvetica Neue"/>
              </a:rPr>
              <a:t>pRCC</a:t>
            </a:r>
            <a:r>
              <a:rPr lang="en" sz="2000" dirty="0">
                <a:solidFill>
                  <a:srgbClr val="000000"/>
                </a:solidFill>
              </a:rPr>
              <a:t> exomes</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latin typeface="Helvetica Neue"/>
                <a:ea typeface="Helvetica Neue"/>
                <a:cs typeface="Helvetica Neue"/>
                <a:sym typeface="Helvetica Neue"/>
              </a:rPr>
              <a:t>&amp;</a:t>
            </a:r>
            <a:r>
              <a:rPr lang="en" sz="2000" b="0" i="0" u="none" strike="noStrike" cap="none" dirty="0">
                <a:solidFill>
                  <a:srgbClr val="000000"/>
                </a:solidFill>
                <a:latin typeface="Helvetica Neue"/>
                <a:ea typeface="Helvetica Neue"/>
                <a:cs typeface="Helvetica Neue"/>
                <a:sym typeface="Helvetica Neue"/>
              </a:rPr>
              <a:t> </a:t>
            </a:r>
            <a:r>
              <a:rPr lang="en" sz="2000" dirty="0">
                <a:solidFill>
                  <a:srgbClr val="000000"/>
                </a:solidFill>
              </a:rPr>
              <a:t>classified them into </a:t>
            </a:r>
            <a:r>
              <a:rPr lang="en" sz="2000" b="0" i="0" u="none" strike="noStrike" cap="none" dirty="0">
                <a:solidFill>
                  <a:srgbClr val="000000"/>
                </a:solidFill>
                <a:latin typeface="Helvetica Neue"/>
                <a:ea typeface="Helvetica Neue"/>
                <a:cs typeface="Helvetica Neue"/>
                <a:sym typeface="Helvetica Neue"/>
              </a:rPr>
              <a:t>sub</a:t>
            </a:r>
            <a:r>
              <a:rPr lang="en" sz="2000" dirty="0">
                <a:solidFill>
                  <a:srgbClr val="000000"/>
                </a:solidFill>
              </a:rPr>
              <a:t>types</a:t>
            </a:r>
          </a:p>
          <a:p>
            <a:pPr marL="742950" marR="0" lvl="1" indent="-279400" algn="l" rtl="0">
              <a:spcBef>
                <a:spcPts val="400"/>
              </a:spcBef>
              <a:spcAft>
                <a:spcPts val="0"/>
              </a:spcAft>
              <a:buClr>
                <a:srgbClr val="000000"/>
              </a:buClr>
              <a:buSzPct val="100000"/>
              <a:buFont typeface="Arial"/>
              <a:buChar char="–"/>
            </a:pPr>
            <a:r>
              <a:rPr lang="en" sz="1800" dirty="0">
                <a:solidFill>
                  <a:srgbClr val="000000"/>
                </a:solidFill>
                <a:latin typeface="Helvetica Neue"/>
                <a:ea typeface="Helvetica Neue"/>
                <a:cs typeface="Helvetica Neue"/>
                <a:sym typeface="Helvetica Neue"/>
              </a:rPr>
              <a:t>Yet, </a:t>
            </a:r>
            <a:r>
              <a:rPr lang="en" sz="1800" b="0" i="0" u="none" strike="noStrike" cap="none" dirty="0">
                <a:solidFill>
                  <a:srgbClr val="000000"/>
                </a:solidFill>
                <a:latin typeface="Helvetica Neue"/>
                <a:ea typeface="Helvetica Neue"/>
                <a:cs typeface="Helvetica Neue"/>
                <a:sym typeface="Helvetica Neue"/>
              </a:rPr>
              <a:t>cannot pin down the cause for a significant portion of cases....</a:t>
            </a:r>
          </a:p>
          <a:p>
            <a:pPr marL="342900" marR="0" lvl="0" algn="l" rtl="0">
              <a:spcBef>
                <a:spcPts val="400"/>
              </a:spcBef>
              <a:spcAft>
                <a:spcPts val="0"/>
              </a:spcAft>
              <a:buClr>
                <a:srgbClr val="000000"/>
              </a:buClr>
              <a:buSzPct val="100000"/>
              <a:buFont typeface="Helvetica Neue"/>
              <a:buChar char="•"/>
            </a:pPr>
            <a:r>
              <a:rPr lang="en" sz="2000" dirty="0">
                <a:solidFill>
                  <a:srgbClr val="000000"/>
                </a:solidFill>
                <a:latin typeface="Helvetica Neue"/>
                <a:ea typeface="Helvetica Neue"/>
                <a:cs typeface="Helvetica Neue"/>
                <a:sym typeface="Helvetica Neue"/>
              </a:rPr>
              <a:t>35 WGS of TN pairs, </a:t>
            </a:r>
            <a:br>
              <a:rPr lang="en" sz="2000" dirty="0">
                <a:solidFill>
                  <a:srgbClr val="000000"/>
                </a:solidFill>
                <a:latin typeface="Helvetica Neue"/>
                <a:ea typeface="Helvetica Neue"/>
                <a:cs typeface="Helvetica Neue"/>
                <a:sym typeface="Helvetica Neue"/>
              </a:rPr>
            </a:br>
            <a:r>
              <a:rPr lang="en" sz="2000" dirty="0">
                <a:solidFill>
                  <a:srgbClr val="000000"/>
                </a:solidFill>
                <a:latin typeface="Helvetica Neue"/>
                <a:ea typeface="Helvetica Neue"/>
                <a:cs typeface="Helvetica Neue"/>
                <a:sym typeface="Helvetica Neue"/>
              </a:rPr>
              <a:t>perhaps useful</a:t>
            </a:r>
            <a:r>
              <a:rPr lang="en" sz="2000" dirty="0" smtClean="0">
                <a:solidFill>
                  <a:srgbClr val="000000"/>
                </a:solidFill>
                <a:latin typeface="Helvetica Neue"/>
                <a:ea typeface="Helvetica Neue"/>
                <a:cs typeface="Helvetica Neue"/>
                <a:sym typeface="Helvetica Neue"/>
              </a:rPr>
              <a:t>?</a:t>
            </a:r>
            <a:r>
              <a:rPr lang="en-US" sz="2000" dirty="0" smtClean="0">
                <a:solidFill>
                  <a:srgbClr val="000000"/>
                </a:solidFill>
                <a:latin typeface="Helvetica Neue"/>
                <a:ea typeface="Helvetica Neue"/>
                <a:cs typeface="Helvetica Neue"/>
                <a:sym typeface="Helvetica Neue"/>
              </a:rPr>
              <a:t> But not that definitive from a recurrence perspective</a:t>
            </a:r>
            <a:endParaRPr lang="en" sz="2000" dirty="0">
              <a:solidFill>
                <a:srgbClr val="000000"/>
              </a:solidFill>
              <a:latin typeface="Helvetica Neue"/>
              <a:ea typeface="Helvetica Neue"/>
              <a:cs typeface="Helvetica Neue"/>
              <a:sym typeface="Helvetica Neue"/>
            </a:endParaRPr>
          </a:p>
          <a:p>
            <a:pPr marL="0" marR="0" lvl="0" indent="0" algn="l" rtl="0">
              <a:spcBef>
                <a:spcPts val="400"/>
              </a:spcBef>
              <a:buNone/>
            </a:pPr>
            <a:endParaRPr sz="1800" b="0" i="0" u="none" strike="noStrike" cap="none" dirty="0">
              <a:solidFill>
                <a:srgbClr val="366092"/>
              </a:solidFill>
              <a:latin typeface="Helvetica Neue"/>
              <a:ea typeface="Helvetica Neue"/>
              <a:cs typeface="Helvetica Neue"/>
              <a:sym typeface="Helvetica Neue"/>
            </a:endParaRPr>
          </a:p>
        </p:txBody>
      </p:sp>
      <p:pic>
        <p:nvPicPr>
          <p:cNvPr id="1359" name="Shape 1359" descr="nejmoa1505917 copy.pdf"/>
          <p:cNvPicPr preferRelativeResize="0"/>
          <p:nvPr/>
        </p:nvPicPr>
        <p:blipFill rotWithShape="1">
          <a:blip r:embed="rId3">
            <a:alphaModFix/>
          </a:blip>
          <a:srcRect t="3855"/>
          <a:stretch/>
        </p:blipFill>
        <p:spPr>
          <a:xfrm>
            <a:off x="4913579" y="205975"/>
            <a:ext cx="3935100" cy="4561200"/>
          </a:xfrm>
          <a:prstGeom prst="rect">
            <a:avLst/>
          </a:prstGeom>
          <a:noFill/>
          <a:ln>
            <a:noFill/>
          </a:ln>
        </p:spPr>
      </p:pic>
      <p:sp>
        <p:nvSpPr>
          <p:cNvPr id="1360" name="Shape 1360"/>
          <p:cNvSpPr txBox="1"/>
          <p:nvPr/>
        </p:nvSpPr>
        <p:spPr>
          <a:xfrm>
            <a:off x="0" y="4928100"/>
            <a:ext cx="4040400" cy="2154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Cancer Genome Atlas Research Network N Engl J Med. (</a:t>
            </a:r>
            <a:r>
              <a:rPr lang="en" sz="1000">
                <a:solidFill>
                  <a:srgbClr val="434343"/>
                </a:solidFill>
                <a:latin typeface="Helvetica Neue"/>
                <a:ea typeface="Helvetica Neue"/>
                <a:cs typeface="Helvetica Neue"/>
                <a:sym typeface="Helvetica Neue"/>
              </a:rPr>
              <a:t>‘</a:t>
            </a:r>
            <a:r>
              <a:rPr lang="en" sz="1000" b="0" i="0" u="none" strike="noStrike" cap="none">
                <a:solidFill>
                  <a:srgbClr val="434343"/>
                </a:solidFill>
                <a:latin typeface="Helvetica Neue"/>
                <a:ea typeface="Helvetica Neue"/>
                <a:cs typeface="Helvetica Neue"/>
                <a:sym typeface="Helvetica Neue"/>
              </a:rPr>
              <a:t>16) ]</a:t>
            </a:r>
          </a:p>
        </p:txBody>
      </p:sp>
    </p:spTree>
    <p:extLst>
      <p:ext uri="{BB962C8B-B14F-4D97-AF65-F5344CB8AC3E}">
        <p14:creationId xmlns:p14="http://schemas.microsoft.com/office/powerpoint/2010/main" val="961306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Shape 217"/>
          <p:cNvPicPr preferRelativeResize="0"/>
          <p:nvPr/>
        </p:nvPicPr>
        <p:blipFill rotWithShape="1">
          <a:blip r:embed="rId3">
            <a:alphaModFix/>
          </a:blip>
          <a:srcRect l="10497" t="10388" r="6773" b="4293"/>
          <a:stretch/>
        </p:blipFill>
        <p:spPr>
          <a:xfrm>
            <a:off x="995082" y="178753"/>
            <a:ext cx="7579195" cy="4915098"/>
          </a:xfrm>
          <a:prstGeom prst="rect">
            <a:avLst/>
          </a:prstGeom>
          <a:noFill/>
          <a:ln>
            <a:noFill/>
          </a:ln>
        </p:spPr>
      </p:pic>
      <p:sp>
        <p:nvSpPr>
          <p:cNvPr id="218" name="Shape 218"/>
          <p:cNvSpPr txBox="1"/>
          <p:nvPr/>
        </p:nvSpPr>
        <p:spPr>
          <a:xfrm rot="-5400000">
            <a:off x="-1460191" y="3302436"/>
            <a:ext cx="3312797" cy="369332"/>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000" i="1">
                <a:solidFill>
                  <a:schemeClr val="dk1"/>
                </a:solidFill>
                <a:latin typeface="Calibri"/>
                <a:ea typeface="Calibri"/>
                <a:cs typeface="Calibri"/>
                <a:sym typeface="Calibri"/>
              </a:rPr>
              <a:t>Hardeep Nahal , 12</a:t>
            </a:r>
            <a:r>
              <a:rPr lang="en" sz="1000" i="1" baseline="30000">
                <a:solidFill>
                  <a:schemeClr val="dk1"/>
                </a:solidFill>
                <a:latin typeface="Calibri"/>
                <a:ea typeface="Calibri"/>
                <a:cs typeface="Calibri"/>
                <a:sym typeface="Calibri"/>
              </a:rPr>
              <a:t>th</a:t>
            </a:r>
            <a:r>
              <a:rPr lang="en" sz="1000" i="1">
                <a:solidFill>
                  <a:schemeClr val="dk1"/>
                </a:solidFill>
                <a:latin typeface="Calibri"/>
                <a:ea typeface="Calibri"/>
                <a:cs typeface="Calibri"/>
                <a:sym typeface="Calibri"/>
              </a:rPr>
              <a:t> Scientific </a:t>
            </a:r>
          </a:p>
          <a:p>
            <a:pPr marL="0" marR="0" lvl="0" indent="0" algn="l" rtl="0">
              <a:spcBef>
                <a:spcPts val="0"/>
              </a:spcBef>
              <a:buSzPct val="25000"/>
              <a:buNone/>
            </a:pPr>
            <a:r>
              <a:rPr lang="en" sz="1000" i="1">
                <a:solidFill>
                  <a:schemeClr val="dk1"/>
                </a:solidFill>
                <a:latin typeface="Calibri"/>
                <a:ea typeface="Calibri"/>
                <a:cs typeface="Calibri"/>
                <a:sym typeface="Calibri"/>
              </a:rPr>
              <a:t>ICGC Workshop (Sept 2016)</a:t>
            </a:r>
          </a:p>
        </p:txBody>
      </p:sp>
      <p:sp>
        <p:nvSpPr>
          <p:cNvPr id="219" name="Shape 219"/>
          <p:cNvSpPr/>
          <p:nvPr/>
        </p:nvSpPr>
        <p:spPr>
          <a:xfrm>
            <a:off x="937675" y="273100"/>
            <a:ext cx="4114800" cy="409800"/>
          </a:xfrm>
          <a:prstGeom prst="rect">
            <a:avLst/>
          </a:prstGeom>
          <a:solidFill>
            <a:srgbClr val="FFFFFF"/>
          </a:solidFill>
          <a:ln w="9525" cap="flat" cmpd="sng">
            <a:solidFill>
              <a:srgbClr val="FFFFFF"/>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220" name="Shape 220"/>
          <p:cNvSpPr/>
          <p:nvPr/>
        </p:nvSpPr>
        <p:spPr>
          <a:xfrm>
            <a:off x="0" y="57600"/>
            <a:ext cx="9144000" cy="3462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2700" b="1">
                <a:solidFill>
                  <a:srgbClr val="011893"/>
                </a:solidFill>
                <a:latin typeface="Calibri"/>
                <a:ea typeface="Calibri"/>
                <a:cs typeface="Calibri"/>
                <a:sym typeface="Calibri"/>
              </a:rPr>
              <a:t>Growth of ICGC datasets</a:t>
            </a:r>
          </a:p>
        </p:txBody>
      </p:sp>
    </p:spTree>
    <p:extLst>
      <p:ext uri="{BB962C8B-B14F-4D97-AF65-F5344CB8AC3E}">
        <p14:creationId xmlns:p14="http://schemas.microsoft.com/office/powerpoint/2010/main" val="10164106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Shape 1365" descr="Met_Structure.jpg"/>
          <p:cNvPicPr preferRelativeResize="0"/>
          <p:nvPr/>
        </p:nvPicPr>
        <p:blipFill>
          <a:blip r:embed="rId3">
            <a:alphaModFix/>
          </a:blip>
          <a:stretch>
            <a:fillRect/>
          </a:stretch>
        </p:blipFill>
        <p:spPr>
          <a:xfrm>
            <a:off x="7449925" y="0"/>
            <a:ext cx="1605375" cy="3081450"/>
          </a:xfrm>
          <a:prstGeom prst="rect">
            <a:avLst/>
          </a:prstGeom>
          <a:noFill/>
          <a:ln>
            <a:noFill/>
          </a:ln>
        </p:spPr>
      </p:pic>
      <p:pic>
        <p:nvPicPr>
          <p:cNvPr id="1366" name="Shape 1366" descr="Fig1_final.tif"/>
          <p:cNvPicPr preferRelativeResize="0"/>
          <p:nvPr/>
        </p:nvPicPr>
        <p:blipFill rotWithShape="1">
          <a:blip r:embed="rId4">
            <a:alphaModFix/>
          </a:blip>
          <a:srcRect/>
          <a:stretch/>
        </p:blipFill>
        <p:spPr>
          <a:xfrm>
            <a:off x="105800" y="1967975"/>
            <a:ext cx="7709400" cy="3251700"/>
          </a:xfrm>
          <a:prstGeom prst="rect">
            <a:avLst/>
          </a:prstGeom>
          <a:noFill/>
          <a:ln>
            <a:noFill/>
          </a:ln>
        </p:spPr>
      </p:pic>
      <p:sp>
        <p:nvSpPr>
          <p:cNvPr id="1367" name="Shape 1367"/>
          <p:cNvSpPr txBox="1">
            <a:spLocks noGrp="1"/>
          </p:cNvSpPr>
          <p:nvPr>
            <p:ph type="title"/>
          </p:nvPr>
        </p:nvSpPr>
        <p:spPr>
          <a:xfrm>
            <a:off x="4875800" y="285275"/>
            <a:ext cx="2281200" cy="1284300"/>
          </a:xfrm>
          <a:prstGeom prst="rect">
            <a:avLst/>
          </a:prstGeom>
        </p:spPr>
        <p:txBody>
          <a:bodyPr wrap="square" lIns="91425" tIns="91425" rIns="91425" bIns="91425" anchor="ctr" anchorCtr="0">
            <a:noAutofit/>
          </a:bodyPr>
          <a:lstStyle/>
          <a:p>
            <a:pPr lvl="0">
              <a:spcBef>
                <a:spcPts val="0"/>
              </a:spcBef>
              <a:buNone/>
            </a:pPr>
            <a:r>
              <a:rPr lang="en" sz="3000">
                <a:latin typeface="Helvetica Neue"/>
                <a:ea typeface="Helvetica Neue"/>
                <a:cs typeface="Helvetica Neue"/>
                <a:sym typeface="Helvetica Neue"/>
              </a:rPr>
              <a:t>Tyr-kinase MET:</a:t>
            </a:r>
          </a:p>
          <a:p>
            <a:pPr lvl="0" rtl="0">
              <a:spcBef>
                <a:spcPts val="0"/>
              </a:spcBef>
              <a:buNone/>
            </a:pPr>
            <a:r>
              <a:rPr lang="en" sz="2300">
                <a:latin typeface="Helvetica Neue"/>
                <a:ea typeface="Helvetica Neue"/>
                <a:cs typeface="Helvetica Neue"/>
                <a:sym typeface="Helvetica Neue"/>
              </a:rPr>
              <a:t>Known Facts &amp; New Results</a:t>
            </a:r>
          </a:p>
        </p:txBody>
      </p:sp>
      <p:sp>
        <p:nvSpPr>
          <p:cNvPr id="1368" name="Shape 1368"/>
          <p:cNvSpPr txBox="1">
            <a:spLocks noGrp="1"/>
          </p:cNvSpPr>
          <p:nvPr>
            <p:ph type="body" idx="1"/>
          </p:nvPr>
        </p:nvSpPr>
        <p:spPr>
          <a:xfrm>
            <a:off x="-88775" y="0"/>
            <a:ext cx="6045000" cy="2724300"/>
          </a:xfrm>
          <a:prstGeom prst="rect">
            <a:avLst/>
          </a:prstGeom>
          <a:noFill/>
          <a:ln>
            <a:noFill/>
          </a:ln>
        </p:spPr>
        <p:txBody>
          <a:bodyPr wrap="square" lIns="91425" tIns="45700" rIns="91425" bIns="45700" anchor="t" anchorCtr="0">
            <a:noAutofit/>
          </a:bodyPr>
          <a:lstStyle/>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MET is long known </a:t>
            </a:r>
            <a:r>
              <a:rPr lang="en" sz="1800" dirty="0" err="1">
                <a:latin typeface="Helvetica Neue"/>
                <a:ea typeface="Helvetica Neue"/>
                <a:cs typeface="Helvetica Neue"/>
                <a:sym typeface="Helvetica Neue"/>
              </a:rPr>
              <a:t>pRCC</a:t>
            </a:r>
            <a:r>
              <a:rPr lang="en" sz="1800" dirty="0">
                <a:latin typeface="Helvetica Neue"/>
                <a:ea typeface="Helvetica Neue"/>
                <a:cs typeface="Helvetica Neue"/>
                <a:sym typeface="Helvetica Neue"/>
              </a:rPr>
              <a:t> driver</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MET, TCGA found somatic SNVs, dup-</a:t>
            </a:r>
            <a:br>
              <a:rPr lang="en" sz="1800" dirty="0">
                <a:latin typeface="Helvetica Neue"/>
                <a:ea typeface="Helvetica Neue"/>
                <a:cs typeface="Helvetica Neue"/>
                <a:sym typeface="Helvetica Neue"/>
              </a:rPr>
            </a:br>
            <a:r>
              <a:rPr lang="en" sz="1800" dirty="0" err="1">
                <a:latin typeface="Helvetica Neue"/>
                <a:ea typeface="Helvetica Neue"/>
                <a:cs typeface="Helvetica Neue"/>
                <a:sym typeface="Helvetica Neue"/>
              </a:rPr>
              <a:t>lications</a:t>
            </a:r>
            <a:r>
              <a:rPr lang="en" sz="1800" dirty="0">
                <a:latin typeface="Helvetica Neue"/>
                <a:ea typeface="Helvetica Neue"/>
                <a:cs typeface="Helvetica Neue"/>
                <a:sym typeface="Helvetica Neue"/>
              </a:rPr>
              <a:t> &amp; an alt. splicing event as drivers </a:t>
            </a:r>
            <a:r>
              <a:rPr lang="en" sz="1200" dirty="0">
                <a:latin typeface="Helvetica Neue"/>
                <a:ea typeface="Helvetica Neue"/>
                <a:cs typeface="Helvetica Neue"/>
                <a:sym typeface="Helvetica Neue"/>
              </a:rPr>
              <a:t>(43/161).</a:t>
            </a:r>
            <a:r>
              <a:rPr lang="en" sz="1800" dirty="0">
                <a:latin typeface="Helvetica Neue"/>
                <a:ea typeface="Helvetica Neue"/>
                <a:cs typeface="Helvetica Neue"/>
                <a:sym typeface="Helvetica Neue"/>
              </a:rPr>
              <a:t> </a:t>
            </a:r>
          </a:p>
          <a:p>
            <a:pPr marL="342900" lvl="0" rtl="0">
              <a:spcBef>
                <a:spcPts val="0"/>
              </a:spcBef>
              <a:buClr>
                <a:srgbClr val="366092"/>
              </a:buClr>
              <a:buSzPct val="100000"/>
              <a:buFont typeface="Helvetica Neue"/>
              <a:buChar char="•"/>
            </a:pPr>
            <a:r>
              <a:rPr lang="en" sz="1800" dirty="0">
                <a:latin typeface="Helvetica Neue"/>
                <a:ea typeface="Helvetica Neue"/>
                <a:cs typeface="Helvetica Neue"/>
                <a:sym typeface="Helvetica Neue"/>
              </a:rPr>
              <a:t>In addition, from 35 WGS we found</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A noncoding hotspot associated with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Lack of </a:t>
            </a:r>
            <a:r>
              <a:rPr lang="en" sz="1400" dirty="0" smtClean="0">
                <a:latin typeface="Helvetica Neue"/>
                <a:ea typeface="Helvetica Neue"/>
                <a:cs typeface="Helvetica Neue"/>
                <a:sym typeface="Helvetica Neue"/>
              </a:rPr>
              <a:t>SV</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US" sz="1400" dirty="0" smtClean="0">
                <a:latin typeface="Helvetica Neue"/>
                <a:ea typeface="Helvetica Neue"/>
                <a:cs typeface="Helvetica Neue"/>
                <a:sym typeface="Helvetica Neue"/>
              </a:rPr>
              <a:t>&amp; </a:t>
            </a:r>
            <a:r>
              <a:rPr lang="en" sz="1400" dirty="0" smtClean="0">
                <a:latin typeface="Helvetica Neue"/>
                <a:ea typeface="Helvetica Neue"/>
                <a:cs typeface="Helvetica Neue"/>
                <a:sym typeface="Helvetica Neue"/>
              </a:rPr>
              <a:t>breakpoint</a:t>
            </a:r>
            <a:r>
              <a:rPr lang="en-US" sz="1400" dirty="0" smtClean="0">
                <a:latin typeface="Helvetica Neue"/>
                <a:ea typeface="Helvetica Neue"/>
                <a:cs typeface="Helvetica Neue"/>
                <a:sym typeface="Helvetica Neue"/>
              </a:rPr>
              <a:t>s</a:t>
            </a:r>
            <a:r>
              <a:rPr lang="en" sz="1400" dirty="0" smtClean="0">
                <a:latin typeface="Helvetica Neue"/>
                <a:ea typeface="Helvetica Neue"/>
                <a:cs typeface="Helvetica Neue"/>
                <a:sym typeface="Helvetica Neue"/>
              </a:rPr>
              <a:t> </a:t>
            </a:r>
            <a:r>
              <a:rPr lang="en" sz="1400" dirty="0">
                <a:latin typeface="Helvetica Neue"/>
                <a:ea typeface="Helvetica Neue"/>
                <a:cs typeface="Helvetica Neue"/>
                <a:sym typeface="Helvetica Neue"/>
              </a:rPr>
              <a:t>disrupting </a:t>
            </a:r>
            <a:r>
              <a:rPr lang="en" sz="1400" i="1" dirty="0">
                <a:latin typeface="Helvetica Neue"/>
                <a:ea typeface="Helvetica Neue"/>
                <a:cs typeface="Helvetica Neue"/>
                <a:sym typeface="Helvetica Neue"/>
              </a:rPr>
              <a:t>MET</a:t>
            </a:r>
          </a:p>
          <a:p>
            <a:pPr lvl="1" rtl="0">
              <a:lnSpc>
                <a:spcPct val="100000"/>
              </a:lnSpc>
              <a:spcBef>
                <a:spcPts val="0"/>
              </a:spcBef>
              <a:buClr>
                <a:srgbClr val="366092"/>
              </a:buClr>
              <a:buSzPct val="100000"/>
              <a:buFont typeface="Helvetica Neue"/>
              <a:buChar char="–"/>
            </a:pPr>
            <a:r>
              <a:rPr lang="en" sz="1400" dirty="0">
                <a:latin typeface="Helvetica Neue"/>
                <a:ea typeface="Helvetica Neue"/>
                <a:cs typeface="Helvetica Neue"/>
                <a:sym typeface="Helvetica Neue"/>
              </a:rPr>
              <a:t>Germline SNP (rs11762213) predicts survival </a:t>
            </a:r>
            <a:br>
              <a:rPr lang="en" sz="1400" dirty="0">
                <a:latin typeface="Helvetica Neue"/>
                <a:ea typeface="Helvetica Neue"/>
                <a:cs typeface="Helvetica Neue"/>
                <a:sym typeface="Helvetica Neue"/>
              </a:rPr>
            </a:br>
            <a:r>
              <a:rPr lang="en" sz="1400" dirty="0">
                <a:latin typeface="Helvetica Neue"/>
                <a:ea typeface="Helvetica Neue"/>
                <a:cs typeface="Helvetica Neue"/>
                <a:sym typeface="Helvetica Neue"/>
              </a:rPr>
              <a:t>in type 2 patients</a:t>
            </a:r>
          </a:p>
          <a:p>
            <a:pPr marL="0" marR="0" lvl="0" indent="0" algn="l" rtl="0">
              <a:lnSpc>
                <a:spcPct val="90000"/>
              </a:lnSpc>
              <a:spcBef>
                <a:spcPts val="0"/>
              </a:spcBef>
              <a:spcAft>
                <a:spcPts val="0"/>
              </a:spcAft>
              <a:buNone/>
            </a:pPr>
            <a:endParaRPr dirty="0">
              <a:latin typeface="Helvetica Neue"/>
              <a:ea typeface="Helvetica Neue"/>
              <a:cs typeface="Helvetica Neue"/>
              <a:sym typeface="Helvetica Neue"/>
            </a:endParaRPr>
          </a:p>
        </p:txBody>
      </p:sp>
      <p:sp>
        <p:nvSpPr>
          <p:cNvPr id="1369" name="Shape 1369"/>
          <p:cNvSpPr txBox="1"/>
          <p:nvPr/>
        </p:nvSpPr>
        <p:spPr>
          <a:xfrm>
            <a:off x="7517300" y="3685300"/>
            <a:ext cx="1347000" cy="1107300"/>
          </a:xfrm>
          <a:prstGeom prst="rect">
            <a:avLst/>
          </a:prstGeom>
          <a:noFill/>
          <a:ln>
            <a:noFill/>
          </a:ln>
        </p:spPr>
        <p:txBody>
          <a:bodyPr wrap="square" lIns="91425" tIns="45700" rIns="91425" bIns="45700" anchor="t" anchorCtr="0">
            <a:noAutofit/>
          </a:bodyPr>
          <a:lstStyle/>
          <a:p>
            <a:pPr marR="0" lvl="0" algn="l" rtl="0">
              <a:spcBef>
                <a:spcPts val="0"/>
              </a:spcBef>
              <a:buNone/>
            </a:pPr>
            <a:r>
              <a:rPr lang="en" sz="1000">
                <a:solidFill>
                  <a:srgbClr val="434343"/>
                </a:solidFill>
                <a:highlight>
                  <a:srgbClr val="F8F9FA"/>
                </a:highlight>
                <a:latin typeface="Helvetica Neue"/>
                <a:ea typeface="Helvetica Neue"/>
                <a:cs typeface="Helvetica Neue"/>
                <a:sym typeface="Helvetica Neue"/>
              </a:rPr>
              <a:t>[A. Gentile, L. Trusolino and PM. Comoglio, Cancer and Metastasis Reviews (‘08); </a:t>
            </a:r>
            <a:r>
              <a:rPr lang="en" sz="1000">
                <a:solidFill>
                  <a:srgbClr val="434343"/>
                </a:solidFill>
                <a:latin typeface="Helvetica Neue"/>
                <a:ea typeface="Helvetica Neue"/>
                <a:cs typeface="Helvetica Neue"/>
                <a:sym typeface="Helvetica Neue"/>
              </a:rPr>
              <a:t>S. Li, B. Shuch and M. Gerstein PLOS Genetics (‘17)] </a:t>
            </a:r>
          </a:p>
          <a:p>
            <a:pPr lvl="0" rtl="0">
              <a:spcBef>
                <a:spcPts val="0"/>
              </a:spcBef>
              <a:buClr>
                <a:srgbClr val="7F7F7F"/>
              </a:buClr>
              <a:buSzPct val="25000"/>
              <a:buFont typeface="Calibri"/>
              <a:buNone/>
            </a:pPr>
            <a:r>
              <a:rPr lang="en" sz="1000">
                <a:solidFill>
                  <a:srgbClr val="434343"/>
                </a:solidFill>
              </a:rPr>
              <a:t> </a:t>
            </a:r>
          </a:p>
          <a:p>
            <a:pPr lvl="0" rtl="0">
              <a:spcBef>
                <a:spcPts val="0"/>
              </a:spcBef>
              <a:buClr>
                <a:schemeClr val="dk1"/>
              </a:buClr>
              <a:buFont typeface="Arial"/>
              <a:buNone/>
            </a:pPr>
            <a:endParaRPr sz="1000">
              <a:solidFill>
                <a:srgbClr val="434343"/>
              </a:solidFill>
              <a:latin typeface="Helvetica Neue"/>
              <a:ea typeface="Helvetica Neue"/>
              <a:cs typeface="Helvetica Neue"/>
              <a:sym typeface="Helvetica Neue"/>
            </a:endParaRPr>
          </a:p>
          <a:p>
            <a:pPr marR="0" lvl="0" algn="l" rtl="0">
              <a:spcBef>
                <a:spcPts val="0"/>
              </a:spcBef>
              <a:buNone/>
            </a:pPr>
            <a:endParaRPr sz="1000">
              <a:solidFill>
                <a:srgbClr val="434343"/>
              </a:solidFill>
              <a:highlight>
                <a:srgbClr val="F8F9FA"/>
              </a:highlight>
              <a:latin typeface="Helvetica Neue"/>
              <a:ea typeface="Helvetica Neue"/>
              <a:cs typeface="Helvetica Neue"/>
              <a:sym typeface="Helvetica Neue"/>
            </a:endParaRPr>
          </a:p>
        </p:txBody>
      </p:sp>
    </p:spTree>
    <p:extLst>
      <p:ext uri="{BB962C8B-B14F-4D97-AF65-F5344CB8AC3E}">
        <p14:creationId xmlns:p14="http://schemas.microsoft.com/office/powerpoint/2010/main" val="6929985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pic>
        <p:nvPicPr>
          <p:cNvPr id="1374" name="Shape 1374" descr="Fig2.tif"/>
          <p:cNvPicPr preferRelativeResize="0"/>
          <p:nvPr/>
        </p:nvPicPr>
        <p:blipFill rotWithShape="1">
          <a:blip r:embed="rId3">
            <a:alphaModFix/>
          </a:blip>
          <a:srcRect/>
          <a:stretch/>
        </p:blipFill>
        <p:spPr>
          <a:xfrm>
            <a:off x="-285050" y="186000"/>
            <a:ext cx="7318200" cy="4771500"/>
          </a:xfrm>
          <a:prstGeom prst="rect">
            <a:avLst/>
          </a:prstGeom>
          <a:noFill/>
          <a:ln>
            <a:noFill/>
          </a:ln>
        </p:spPr>
      </p:pic>
      <p:sp>
        <p:nvSpPr>
          <p:cNvPr id="1375" name="Shape 1375"/>
          <p:cNvSpPr txBox="1">
            <a:spLocks noGrp="1"/>
          </p:cNvSpPr>
          <p:nvPr>
            <p:ph type="title"/>
          </p:nvPr>
        </p:nvSpPr>
        <p:spPr>
          <a:xfrm>
            <a:off x="6918375" y="186000"/>
            <a:ext cx="1932600" cy="47715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Beyond </a:t>
            </a:r>
            <a:r>
              <a:rPr lang="en" i="1" u="none" strike="noStrike" cap="none">
                <a:solidFill>
                  <a:srgbClr val="22228B"/>
                </a:solidFill>
                <a:latin typeface="Helvetica Neue"/>
                <a:ea typeface="Helvetica Neue"/>
                <a:cs typeface="Helvetica Neue"/>
                <a:sym typeface="Helvetica Neue"/>
              </a:rPr>
              <a:t>MET</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2</a:t>
            </a:r>
            <a:r>
              <a:rPr lang="en" i="0" u="none" strike="noStrike" cap="none">
                <a:solidFill>
                  <a:srgbClr val="22228B"/>
                </a:solidFill>
                <a:latin typeface="Helvetica Neue"/>
                <a:ea typeface="Helvetica Neue"/>
                <a:cs typeface="Helvetica Neue"/>
                <a:sym typeface="Helvetica Neue"/>
              </a:rPr>
              <a:t> </a:t>
            </a:r>
            <a:r>
              <a:rPr lang="en">
                <a:latin typeface="Helvetica Neue"/>
                <a:ea typeface="Helvetica Neue"/>
                <a:cs typeface="Helvetica Neue"/>
                <a:sym typeface="Helvetica Neue"/>
              </a:rPr>
              <a:t>n</a:t>
            </a:r>
            <a:r>
              <a:rPr lang="en" i="0" u="none" strike="noStrike" cap="none">
                <a:solidFill>
                  <a:srgbClr val="22228B"/>
                </a:solidFill>
                <a:latin typeface="Helvetica Neue"/>
                <a:ea typeface="Helvetica Neue"/>
                <a:cs typeface="Helvetica Neue"/>
                <a:sym typeface="Helvetica Neue"/>
              </a:rPr>
              <a:t>on-coding </a:t>
            </a:r>
            <a:r>
              <a:rPr lang="en">
                <a:latin typeface="Helvetica Neue"/>
                <a:ea typeface="Helvetica Neue"/>
                <a:cs typeface="Helvetica Neue"/>
                <a:sym typeface="Helvetica Neue"/>
              </a:rPr>
              <a:t>h</a:t>
            </a:r>
            <a:r>
              <a:rPr lang="en" i="0" u="none" strike="noStrike" cap="none">
                <a:solidFill>
                  <a:srgbClr val="22228B"/>
                </a:solidFill>
                <a:latin typeface="Helvetica Neue"/>
                <a:ea typeface="Helvetica Neue"/>
                <a:cs typeface="Helvetica Neue"/>
                <a:sym typeface="Helvetica Neue"/>
              </a:rPr>
              <a:t>otspots in NEAT &amp; ERRFl1, </a:t>
            </a:r>
          </a:p>
          <a:p>
            <a:pPr marL="0" marR="0" lvl="0" indent="0" algn="l" rtl="0">
              <a:spcBef>
                <a:spcPts val="0"/>
              </a:spcBef>
              <a:buClr>
                <a:srgbClr val="366092"/>
              </a:buClr>
              <a:buSzPct val="25000"/>
              <a:buFont typeface="Helvetica Neue"/>
              <a:buNone/>
            </a:pPr>
            <a:endParaRPr>
              <a:latin typeface="Helvetica Neue"/>
              <a:ea typeface="Helvetica Neue"/>
              <a:cs typeface="Helvetica Neue"/>
              <a:sym typeface="Helvetica Neue"/>
            </a:endParaRPr>
          </a:p>
          <a:p>
            <a:pPr marL="0" marR="0" lvl="0" indent="0" algn="l" rtl="0">
              <a:spcBef>
                <a:spcPts val="0"/>
              </a:spcBef>
              <a:buClr>
                <a:srgbClr val="366092"/>
              </a:buClr>
              <a:buSzPct val="25000"/>
              <a:buFont typeface="Helvetica Neue"/>
              <a:buNone/>
            </a:pPr>
            <a:r>
              <a:rPr lang="en" i="0" u="none" strike="noStrike" cap="none">
                <a:solidFill>
                  <a:srgbClr val="22228B"/>
                </a:solidFill>
                <a:latin typeface="Helvetica Neue"/>
                <a:ea typeface="Helvetica Neue"/>
                <a:cs typeface="Helvetica Neue"/>
                <a:sym typeface="Helvetica Neue"/>
              </a:rPr>
              <a:t>supported by </a:t>
            </a:r>
            <a:r>
              <a:rPr lang="en">
                <a:latin typeface="Helvetica Neue"/>
                <a:ea typeface="Helvetica Neue"/>
                <a:cs typeface="Helvetica Neue"/>
                <a:sym typeface="Helvetica Neue"/>
              </a:rPr>
              <a:t>expr. changes &amp; survival analysis</a:t>
            </a:r>
          </a:p>
        </p:txBody>
      </p:sp>
      <p:sp>
        <p:nvSpPr>
          <p:cNvPr id="1376" name="Shape 1376"/>
          <p:cNvSpPr txBox="1"/>
          <p:nvPr/>
        </p:nvSpPr>
        <p:spPr>
          <a:xfrm rot="-5400000">
            <a:off x="7299850" y="-124648"/>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1772411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p:nvPr/>
        </p:nvSpPr>
        <p:spPr>
          <a:xfrm>
            <a:off x="1510525" y="4817425"/>
            <a:ext cx="1644600" cy="230700"/>
          </a:xfrm>
          <a:prstGeom prst="rect">
            <a:avLst/>
          </a:prstGeom>
          <a:noFill/>
          <a:ln>
            <a:noFill/>
          </a:ln>
        </p:spPr>
        <p:txBody>
          <a:bodyPr wrap="square" lIns="68575" tIns="34275" rIns="68575" bIns="34275" anchor="t" anchorCtr="0">
            <a:noAutofit/>
          </a:bodyPr>
          <a:lstStyle/>
          <a:p>
            <a:pPr marL="0" marR="0" lvl="0" indent="0" algn="l" rtl="0">
              <a:spcBef>
                <a:spcPts val="0"/>
              </a:spcBef>
              <a:buSzPct val="25000"/>
              <a:buNone/>
            </a:pPr>
            <a:r>
              <a:rPr lang="en" sz="1100" i="1">
                <a:solidFill>
                  <a:schemeClr val="dk1"/>
                </a:solidFill>
                <a:latin typeface="Calibri"/>
                <a:ea typeface="Calibri"/>
                <a:cs typeface="Calibri"/>
                <a:sym typeface="Calibri"/>
              </a:rPr>
              <a:t>Yates et al, NRG (2012)</a:t>
            </a:r>
          </a:p>
        </p:txBody>
      </p:sp>
      <p:sp>
        <p:nvSpPr>
          <p:cNvPr id="1382" name="Shape 1382"/>
          <p:cNvSpPr/>
          <p:nvPr/>
        </p:nvSpPr>
        <p:spPr>
          <a:xfrm>
            <a:off x="0" y="120241"/>
            <a:ext cx="9144000" cy="323100"/>
          </a:xfrm>
          <a:prstGeom prst="rect">
            <a:avLst/>
          </a:prstGeom>
          <a:noFill/>
          <a:ln>
            <a:noFill/>
          </a:ln>
        </p:spPr>
        <p:txBody>
          <a:bodyPr wrap="square" lIns="68575" tIns="34275" rIns="68575" bIns="34275" anchor="t" anchorCtr="0">
            <a:noAutofit/>
          </a:bodyPr>
          <a:lstStyle/>
          <a:p>
            <a:pPr marL="0" marR="0" lvl="0" indent="0" algn="ctr" rtl="0">
              <a:spcBef>
                <a:spcPts val="0"/>
              </a:spcBef>
              <a:buSzPct val="25000"/>
              <a:buNone/>
            </a:pPr>
            <a:r>
              <a:rPr lang="en" sz="1700" b="1">
                <a:solidFill>
                  <a:schemeClr val="dk1"/>
                </a:solidFill>
                <a:latin typeface="Calibri"/>
                <a:ea typeface="Calibri"/>
                <a:cs typeface="Calibri"/>
                <a:sym typeface="Calibri"/>
              </a:rPr>
              <a:t>Tumor Evolution: Highlight the Ordering of Key Mutations</a:t>
            </a:r>
          </a:p>
        </p:txBody>
      </p:sp>
      <p:pic>
        <p:nvPicPr>
          <p:cNvPr id="1383" name="Shape 1383"/>
          <p:cNvPicPr preferRelativeResize="0"/>
          <p:nvPr/>
        </p:nvPicPr>
        <p:blipFill rotWithShape="1">
          <a:blip r:embed="rId3">
            <a:alphaModFix/>
          </a:blip>
          <a:srcRect l="8783" t="10679" r="13426" b="4441"/>
          <a:stretch/>
        </p:blipFill>
        <p:spPr>
          <a:xfrm>
            <a:off x="1510522" y="533308"/>
            <a:ext cx="6024989" cy="4133813"/>
          </a:xfrm>
          <a:prstGeom prst="rect">
            <a:avLst/>
          </a:prstGeom>
          <a:noFill/>
          <a:ln>
            <a:noFill/>
          </a:ln>
        </p:spPr>
      </p:pic>
    </p:spTree>
    <p:extLst>
      <p:ext uri="{BB962C8B-B14F-4D97-AF65-F5344CB8AC3E}">
        <p14:creationId xmlns:p14="http://schemas.microsoft.com/office/powerpoint/2010/main" val="12044481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Shape 1389"/>
          <p:cNvSpPr txBox="1">
            <a:spLocks noGrp="1"/>
          </p:cNvSpPr>
          <p:nvPr>
            <p:ph type="title"/>
          </p:nvPr>
        </p:nvSpPr>
        <p:spPr>
          <a:xfrm>
            <a:off x="685800" y="457200"/>
            <a:ext cx="77724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3200" b="1" i="0" u="none" strike="noStrike" cap="none">
                <a:solidFill>
                  <a:srgbClr val="22228B"/>
                </a:solidFill>
                <a:latin typeface="Helvetica Neue"/>
                <a:ea typeface="Helvetica Neue"/>
                <a:cs typeface="Helvetica Neue"/>
                <a:sym typeface="Helvetica Neue"/>
              </a:rPr>
              <a:t>Construct </a:t>
            </a:r>
            <a:r>
              <a:rPr lang="en" sz="3200">
                <a:solidFill>
                  <a:srgbClr val="22228B"/>
                </a:solidFill>
                <a:latin typeface="Helvetica Neue"/>
                <a:ea typeface="Helvetica Neue"/>
                <a:cs typeface="Helvetica Neue"/>
                <a:sym typeface="Helvetica Neue"/>
              </a:rPr>
              <a:t>e</a:t>
            </a:r>
            <a:r>
              <a:rPr lang="en" sz="3200" b="1" i="0" u="none" strike="noStrike" cap="none">
                <a:solidFill>
                  <a:srgbClr val="22228B"/>
                </a:solidFill>
                <a:latin typeface="Helvetica Neue"/>
                <a:ea typeface="Helvetica Neue"/>
                <a:cs typeface="Helvetica Neue"/>
                <a:sym typeface="Helvetica Neue"/>
              </a:rPr>
              <a:t>volutionary </a:t>
            </a:r>
            <a:r>
              <a:rPr lang="en" sz="3200">
                <a:solidFill>
                  <a:srgbClr val="22228B"/>
                </a:solidFill>
                <a:latin typeface="Helvetica Neue"/>
                <a:ea typeface="Helvetica Neue"/>
                <a:cs typeface="Helvetica Neue"/>
                <a:sym typeface="Helvetica Neue"/>
              </a:rPr>
              <a:t>t</a:t>
            </a:r>
            <a:r>
              <a:rPr lang="en" sz="3200" b="1" i="0" u="none" strike="noStrike" cap="none">
                <a:solidFill>
                  <a:srgbClr val="22228B"/>
                </a:solidFill>
                <a:latin typeface="Helvetica Neue"/>
                <a:ea typeface="Helvetica Neue"/>
                <a:cs typeface="Helvetica Neue"/>
                <a:sym typeface="Helvetica Neue"/>
              </a:rPr>
              <a:t>rees in pRCC</a:t>
            </a:r>
          </a:p>
        </p:txBody>
      </p:sp>
      <p:sp>
        <p:nvSpPr>
          <p:cNvPr id="1390" name="Shape 1390"/>
          <p:cNvSpPr txBox="1">
            <a:spLocks noGrp="1"/>
          </p:cNvSpPr>
          <p:nvPr>
            <p:ph type="body" idx="1"/>
          </p:nvPr>
        </p:nvSpPr>
        <p:spPr>
          <a:xfrm>
            <a:off x="685800" y="1333500"/>
            <a:ext cx="7772400" cy="3479100"/>
          </a:xfrm>
          <a:prstGeom prst="rect">
            <a:avLst/>
          </a:prstGeom>
          <a:noFill/>
          <a:ln>
            <a:noFill/>
          </a:ln>
        </p:spPr>
        <p:txBody>
          <a:bodyPr wrap="square" lIns="91425" tIns="45700" rIns="91425" bIns="45700" anchor="t" anchorCtr="0">
            <a:noAutofit/>
          </a:bodyPr>
          <a:lstStyle/>
          <a:p>
            <a:pPr marL="342900" marR="0" lvl="0" indent="-317500" algn="l" rtl="0">
              <a:spcBef>
                <a:spcPts val="0"/>
              </a:spcBef>
              <a:buClr>
                <a:srgbClr val="000000"/>
              </a:buClr>
              <a:buSzPct val="100000"/>
              <a:buFont typeface="Arial"/>
              <a:buChar char="•"/>
            </a:pPr>
            <a:r>
              <a:rPr lang="en" sz="2000" b="0" i="0" u="none" strike="noStrike" cap="none">
                <a:solidFill>
                  <a:srgbClr val="000000"/>
                </a:solidFill>
                <a:latin typeface="Helvetica Neue"/>
                <a:ea typeface="Helvetica Neue"/>
                <a:cs typeface="Helvetica Neue"/>
                <a:sym typeface="Helvetica Neue"/>
              </a:rPr>
              <a:t>Infer mutation order and tree structure based on mutation abundance (PhyloWGS, Deshwar et al., 2015)</a:t>
            </a:r>
          </a:p>
          <a:p>
            <a:pPr marL="342900" marR="0" lvl="0" indent="-317500" algn="l" rtl="0">
              <a:spcBef>
                <a:spcPts val="0"/>
              </a:spcBef>
              <a:buClr>
                <a:srgbClr val="000000"/>
              </a:buClr>
              <a:buSzPct val="100000"/>
              <a:buFont typeface="Helvetica Neue"/>
              <a:buChar char="•"/>
            </a:pPr>
            <a:r>
              <a:rPr lang="en" sz="2000">
                <a:solidFill>
                  <a:srgbClr val="000000"/>
                </a:solidFill>
                <a:latin typeface="Helvetica Neue"/>
                <a:ea typeface="Helvetica Neue"/>
                <a:cs typeface="Helvetica Neue"/>
                <a:sym typeface="Helvetica Neue"/>
              </a:rPr>
              <a:t>Some of the key mutations occur in all the clones while others are just in some parts of the tree </a:t>
            </a:r>
          </a:p>
        </p:txBody>
      </p:sp>
      <p:grpSp>
        <p:nvGrpSpPr>
          <p:cNvPr id="1391" name="Shape 1391"/>
          <p:cNvGrpSpPr/>
          <p:nvPr/>
        </p:nvGrpSpPr>
        <p:grpSpPr>
          <a:xfrm>
            <a:off x="1403640" y="2880738"/>
            <a:ext cx="2060347" cy="1460537"/>
            <a:chOff x="2029540" y="937599"/>
            <a:chExt cx="2179570" cy="1545051"/>
          </a:xfrm>
        </p:grpSpPr>
        <p:grpSp>
          <p:nvGrpSpPr>
            <p:cNvPr id="1392" name="Shape 1392"/>
            <p:cNvGrpSpPr/>
            <p:nvPr/>
          </p:nvGrpSpPr>
          <p:grpSpPr>
            <a:xfrm>
              <a:off x="2029540" y="937599"/>
              <a:ext cx="2172600" cy="1545051"/>
              <a:chOff x="2029540" y="937599"/>
              <a:chExt cx="2172600" cy="1545051"/>
            </a:xfrm>
          </p:grpSpPr>
          <p:pic>
            <p:nvPicPr>
              <p:cNvPr id="1393" name="Shape 1393" descr="Presentation1.pdf"/>
              <p:cNvPicPr preferRelativeResize="0"/>
              <p:nvPr/>
            </p:nvPicPr>
            <p:blipFill rotWithShape="1">
              <a:blip r:embed="rId3">
                <a:alphaModFix/>
              </a:blip>
              <a:srcRect t="50765" r="52972" b="19555"/>
              <a:stretch/>
            </p:blipFill>
            <p:spPr>
              <a:xfrm>
                <a:off x="2029540" y="1795950"/>
                <a:ext cx="2172600" cy="686700"/>
              </a:xfrm>
              <a:prstGeom prst="rect">
                <a:avLst/>
              </a:prstGeom>
              <a:noFill/>
              <a:ln>
                <a:noFill/>
              </a:ln>
            </p:spPr>
          </p:pic>
          <p:sp>
            <p:nvSpPr>
              <p:cNvPr id="1394" name="Shape 1394"/>
              <p:cNvSpPr/>
              <p:nvPr/>
            </p:nvSpPr>
            <p:spPr>
              <a:xfrm>
                <a:off x="2960496" y="937599"/>
                <a:ext cx="11877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sp>
          <p:nvSpPr>
            <p:cNvPr id="1395" name="Shape 1395"/>
            <p:cNvSpPr txBox="1"/>
            <p:nvPr/>
          </p:nvSpPr>
          <p:spPr>
            <a:xfrm>
              <a:off x="2385710" y="1227343"/>
              <a:ext cx="1823400" cy="6105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DNMT3A</a:t>
              </a:r>
              <a:r>
                <a:rPr lang="en" sz="1050">
                  <a:solidFill>
                    <a:srgbClr val="CC1A1D"/>
                  </a:solidFill>
                  <a:latin typeface="Helvetica Neue"/>
                  <a:ea typeface="Helvetica Neue"/>
                  <a:cs typeface="Helvetica Neue"/>
                  <a:sym typeface="Helvetica Neue"/>
                </a:rPr>
                <a:t>: premature stop</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NEAT1</a:t>
              </a:r>
              <a:r>
                <a:rPr lang="en" sz="1050">
                  <a:solidFill>
                    <a:srgbClr val="CC1A1D"/>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SMARCA4</a:t>
              </a:r>
              <a:r>
                <a:rPr lang="en" sz="1050">
                  <a:solidFill>
                    <a:srgbClr val="CC1A1D"/>
                  </a:solidFill>
                  <a:latin typeface="Helvetica Neue"/>
                  <a:ea typeface="Helvetica Neue"/>
                  <a:cs typeface="Helvetica Neue"/>
                  <a:sym typeface="Helvetica Neue"/>
                </a:rPr>
                <a:t>: missense</a:t>
              </a:r>
            </a:p>
          </p:txBody>
        </p:sp>
      </p:grpSp>
      <p:grpSp>
        <p:nvGrpSpPr>
          <p:cNvPr id="1396" name="Shape 1396"/>
          <p:cNvGrpSpPr/>
          <p:nvPr/>
        </p:nvGrpSpPr>
        <p:grpSpPr>
          <a:xfrm>
            <a:off x="3995924" y="2520808"/>
            <a:ext cx="2734433" cy="2019587"/>
            <a:chOff x="126062" y="3379637"/>
            <a:chExt cx="3041977" cy="2246732"/>
          </a:xfrm>
        </p:grpSpPr>
        <p:grpSp>
          <p:nvGrpSpPr>
            <p:cNvPr id="1397" name="Shape 1397"/>
            <p:cNvGrpSpPr/>
            <p:nvPr/>
          </p:nvGrpSpPr>
          <p:grpSpPr>
            <a:xfrm>
              <a:off x="126062" y="3424292"/>
              <a:ext cx="3041977" cy="2202076"/>
              <a:chOff x="4758088" y="729750"/>
              <a:chExt cx="3218002" cy="2329500"/>
            </a:xfrm>
          </p:grpSpPr>
          <p:pic>
            <p:nvPicPr>
              <p:cNvPr id="1398" name="Shape 1398" descr="Presentation1.pdf"/>
              <p:cNvPicPr preferRelativeResize="0"/>
              <p:nvPr/>
            </p:nvPicPr>
            <p:blipFill rotWithShape="1">
              <a:blip r:embed="rId4">
                <a:alphaModFix/>
              </a:blip>
              <a:srcRect l="50352" t="9214"/>
              <a:stretch/>
            </p:blipFill>
            <p:spPr>
              <a:xfrm>
                <a:off x="4855952" y="729750"/>
                <a:ext cx="2543100" cy="2329500"/>
              </a:xfrm>
              <a:prstGeom prst="rect">
                <a:avLst/>
              </a:prstGeom>
              <a:noFill/>
              <a:ln>
                <a:noFill/>
              </a:ln>
            </p:spPr>
          </p:pic>
          <p:sp>
            <p:nvSpPr>
              <p:cNvPr id="1399" name="Shape 1399"/>
              <p:cNvSpPr/>
              <p:nvPr/>
            </p:nvSpPr>
            <p:spPr>
              <a:xfrm>
                <a:off x="4855952" y="1123413"/>
                <a:ext cx="976500" cy="8583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0" name="Shape 1400"/>
              <p:cNvSpPr/>
              <p:nvPr/>
            </p:nvSpPr>
            <p:spPr>
              <a:xfrm>
                <a:off x="6619319" y="1265204"/>
                <a:ext cx="976500" cy="5190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01" name="Shape 1401"/>
              <p:cNvSpPr txBox="1"/>
              <p:nvPr/>
            </p:nvSpPr>
            <p:spPr>
              <a:xfrm>
                <a:off x="6375890" y="1174121"/>
                <a:ext cx="1600200" cy="4890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MET</a:t>
                </a:r>
                <a:r>
                  <a:rPr lang="en" sz="1050">
                    <a:solidFill>
                      <a:srgbClr val="FC9E4F"/>
                    </a:solidFill>
                    <a:latin typeface="Helvetica Neue"/>
                    <a:ea typeface="Helvetica Neue"/>
                    <a:cs typeface="Helvetica Neue"/>
                    <a:sym typeface="Helvetica Neue"/>
                  </a:rPr>
                  <a:t>: noncoding</a:t>
                </a:r>
              </a:p>
              <a:p>
                <a:pPr marL="0" marR="0" lvl="0" indent="0" algn="l" rtl="0">
                  <a:spcBef>
                    <a:spcPts val="0"/>
                  </a:spcBef>
                  <a:buSzPct val="25000"/>
                  <a:buNone/>
                </a:pPr>
                <a:r>
                  <a:rPr lang="en" sz="1050" i="1">
                    <a:solidFill>
                      <a:srgbClr val="FC9E4F"/>
                    </a:solidFill>
                    <a:latin typeface="Helvetica Neue"/>
                    <a:ea typeface="Helvetica Neue"/>
                    <a:cs typeface="Helvetica Neue"/>
                    <a:sym typeface="Helvetica Neue"/>
                  </a:rPr>
                  <a:t>ERRFI1</a:t>
                </a:r>
                <a:r>
                  <a:rPr lang="en" sz="1050">
                    <a:solidFill>
                      <a:srgbClr val="FC9E4F"/>
                    </a:solidFill>
                    <a:latin typeface="Helvetica Neue"/>
                    <a:ea typeface="Helvetica Neue"/>
                    <a:cs typeface="Helvetica Neue"/>
                    <a:sym typeface="Helvetica Neue"/>
                  </a:rPr>
                  <a:t>: noncoding</a:t>
                </a:r>
              </a:p>
            </p:txBody>
          </p:sp>
          <p:sp>
            <p:nvSpPr>
              <p:cNvPr id="1402" name="Shape 1402"/>
              <p:cNvSpPr txBox="1"/>
              <p:nvPr/>
            </p:nvSpPr>
            <p:spPr>
              <a:xfrm>
                <a:off x="4758088" y="1422609"/>
                <a:ext cx="1520700" cy="2988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1050" i="1">
                    <a:solidFill>
                      <a:srgbClr val="CC1A1D"/>
                    </a:solidFill>
                    <a:latin typeface="Helvetica Neue"/>
                    <a:ea typeface="Helvetica Neue"/>
                    <a:cs typeface="Helvetica Neue"/>
                    <a:sym typeface="Helvetica Neue"/>
                  </a:rPr>
                  <a:t>KDM6A</a:t>
                </a:r>
                <a:r>
                  <a:rPr lang="en" sz="1050">
                    <a:solidFill>
                      <a:srgbClr val="CC1A1D"/>
                    </a:solidFill>
                    <a:latin typeface="Helvetica Neue"/>
                    <a:ea typeface="Helvetica Neue"/>
                    <a:cs typeface="Helvetica Neue"/>
                    <a:sym typeface="Helvetica Neue"/>
                  </a:rPr>
                  <a:t>: missense</a:t>
                </a:r>
              </a:p>
            </p:txBody>
          </p:sp>
        </p:grpSp>
        <p:sp>
          <p:nvSpPr>
            <p:cNvPr id="1403" name="Shape 1403"/>
            <p:cNvSpPr/>
            <p:nvPr/>
          </p:nvSpPr>
          <p:spPr>
            <a:xfrm>
              <a:off x="1705726" y="3379637"/>
              <a:ext cx="923100" cy="69600"/>
            </a:xfrm>
            <a:prstGeom prst="rect">
              <a:avLst/>
            </a:prstGeom>
            <a:solidFill>
              <a:schemeClr val="lt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grpSp>
      <p:pic>
        <p:nvPicPr>
          <p:cNvPr id="1404" name="Shape 1404" descr="journal.pgen.1006685.g004.PNG"/>
          <p:cNvPicPr preferRelativeResize="0"/>
          <p:nvPr/>
        </p:nvPicPr>
        <p:blipFill rotWithShape="1">
          <a:blip r:embed="rId5">
            <a:alphaModFix/>
          </a:blip>
          <a:srcRect l="12997" t="69127" r="73396" b="-99"/>
          <a:stretch/>
        </p:blipFill>
        <p:spPr>
          <a:xfrm>
            <a:off x="5292475" y="3321775"/>
            <a:ext cx="1511799" cy="1460526"/>
          </a:xfrm>
          <a:prstGeom prst="rect">
            <a:avLst/>
          </a:prstGeom>
          <a:noFill/>
          <a:ln>
            <a:noFill/>
          </a:ln>
        </p:spPr>
      </p:pic>
      <p:sp>
        <p:nvSpPr>
          <p:cNvPr id="1405" name="Shape 1405"/>
          <p:cNvSpPr txBox="1"/>
          <p:nvPr/>
        </p:nvSpPr>
        <p:spPr>
          <a:xfrm>
            <a:off x="5191025" y="48562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5771375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Shape 1411"/>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12" name="Shape 1412"/>
          <p:cNvGrpSpPr/>
          <p:nvPr/>
        </p:nvGrpSpPr>
        <p:grpSpPr>
          <a:xfrm>
            <a:off x="539552" y="135043"/>
            <a:ext cx="6235221" cy="4770619"/>
            <a:chOff x="8149" y="46384"/>
            <a:chExt cx="9297973" cy="7113956"/>
          </a:xfrm>
        </p:grpSpPr>
        <p:pic>
          <p:nvPicPr>
            <p:cNvPr id="1413" name="Shape 1413"/>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14" name="Shape 1414"/>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15" name="Shape 1415"/>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16" name="Shape 1416"/>
            <p:cNvGrpSpPr/>
            <p:nvPr/>
          </p:nvGrpSpPr>
          <p:grpSpPr>
            <a:xfrm>
              <a:off x="7874597" y="6316289"/>
              <a:ext cx="770269" cy="548422"/>
              <a:chOff x="287329" y="5564447"/>
              <a:chExt cx="770269" cy="548422"/>
            </a:xfrm>
          </p:grpSpPr>
          <p:sp>
            <p:nvSpPr>
              <p:cNvPr id="1417" name="Shape 1417"/>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18" name="Shape 1418"/>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19" name="Shape 1419"/>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Tree>
    <p:extLst>
      <p:ext uri="{BB962C8B-B14F-4D97-AF65-F5344CB8AC3E}">
        <p14:creationId xmlns:p14="http://schemas.microsoft.com/office/powerpoint/2010/main" val="65702931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Shape 1425"/>
          <p:cNvSpPr txBox="1"/>
          <p:nvPr/>
        </p:nvSpPr>
        <p:spPr>
          <a:xfrm>
            <a:off x="5191025" y="4703827"/>
            <a:ext cx="36072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[S. Li, B. Shuch and M. Gerstein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grpSp>
        <p:nvGrpSpPr>
          <p:cNvPr id="1426" name="Shape 1426"/>
          <p:cNvGrpSpPr/>
          <p:nvPr/>
        </p:nvGrpSpPr>
        <p:grpSpPr>
          <a:xfrm>
            <a:off x="539552" y="123478"/>
            <a:ext cx="6235221" cy="4782185"/>
            <a:chOff x="8149" y="29137"/>
            <a:chExt cx="9297973" cy="7131203"/>
          </a:xfrm>
        </p:grpSpPr>
        <p:pic>
          <p:nvPicPr>
            <p:cNvPr id="1427" name="Shape 1427"/>
            <p:cNvPicPr preferRelativeResize="0"/>
            <p:nvPr/>
          </p:nvPicPr>
          <p:blipFill rotWithShape="1">
            <a:blip r:embed="rId3">
              <a:alphaModFix/>
            </a:blip>
            <a:srcRect r="6129" b="3809"/>
            <a:stretch/>
          </p:blipFill>
          <p:spPr>
            <a:xfrm>
              <a:off x="8149" y="46384"/>
              <a:ext cx="9144000" cy="6646800"/>
            </a:xfrm>
            <a:prstGeom prst="rect">
              <a:avLst/>
            </a:prstGeom>
            <a:noFill/>
            <a:ln>
              <a:noFill/>
            </a:ln>
          </p:spPr>
        </p:pic>
        <p:sp>
          <p:nvSpPr>
            <p:cNvPr id="1428" name="Shape 1428"/>
            <p:cNvSpPr/>
            <p:nvPr/>
          </p:nvSpPr>
          <p:spPr>
            <a:xfrm>
              <a:off x="115525" y="2913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29" name="Shape 1429"/>
            <p:cNvSpPr/>
            <p:nvPr/>
          </p:nvSpPr>
          <p:spPr>
            <a:xfrm>
              <a:off x="8025315" y="4612526"/>
              <a:ext cx="1097400" cy="11187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0" name="Shape 1430"/>
            <p:cNvSpPr/>
            <p:nvPr/>
          </p:nvSpPr>
          <p:spPr>
            <a:xfrm>
              <a:off x="1657124" y="1154613"/>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1" name="Shape 1431"/>
            <p:cNvSpPr/>
            <p:nvPr/>
          </p:nvSpPr>
          <p:spPr>
            <a:xfrm>
              <a:off x="4843566" y="2312377"/>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2" name="Shape 1432"/>
            <p:cNvSpPr/>
            <p:nvPr/>
          </p:nvSpPr>
          <p:spPr>
            <a:xfrm>
              <a:off x="8025315" y="3419134"/>
              <a:ext cx="1097400" cy="1097400"/>
            </a:xfrm>
            <a:prstGeom prst="rect">
              <a:avLst/>
            </a:prstGeom>
            <a:noFill/>
            <a:ln w="38100" cap="flat" cmpd="sng">
              <a:solidFill>
                <a:srgbClr val="D01C8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433" name="Shape 1433"/>
            <p:cNvSpPr/>
            <p:nvPr/>
          </p:nvSpPr>
          <p:spPr>
            <a:xfrm>
              <a:off x="8025315"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4" name="Shape 1434"/>
            <p:cNvSpPr/>
            <p:nvPr/>
          </p:nvSpPr>
          <p:spPr>
            <a:xfrm>
              <a:off x="3336808" y="2913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5" name="Shape 1435"/>
            <p:cNvSpPr/>
            <p:nvPr/>
          </p:nvSpPr>
          <p:spPr>
            <a:xfrm>
              <a:off x="4842388" y="1169377"/>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6" name="Shape 1436"/>
            <p:cNvSpPr/>
            <p:nvPr/>
          </p:nvSpPr>
          <p:spPr>
            <a:xfrm>
              <a:off x="6577279" y="2271302"/>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7" name="Shape 1437"/>
            <p:cNvSpPr/>
            <p:nvPr/>
          </p:nvSpPr>
          <p:spPr>
            <a:xfrm>
              <a:off x="3362670" y="2342751"/>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8" name="Shape 1438"/>
            <p:cNvSpPr/>
            <p:nvPr/>
          </p:nvSpPr>
          <p:spPr>
            <a:xfrm>
              <a:off x="3362670" y="1194105"/>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39" name="Shape 1439"/>
            <p:cNvSpPr/>
            <p:nvPr/>
          </p:nvSpPr>
          <p:spPr>
            <a:xfrm>
              <a:off x="6584291" y="3422558"/>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0" name="Shape 1440"/>
            <p:cNvSpPr/>
            <p:nvPr/>
          </p:nvSpPr>
          <p:spPr>
            <a:xfrm>
              <a:off x="6587743" y="4612526"/>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1" name="Shape 1441"/>
            <p:cNvSpPr/>
            <p:nvPr/>
          </p:nvSpPr>
          <p:spPr>
            <a:xfrm>
              <a:off x="6587743" y="5773617"/>
              <a:ext cx="1097400" cy="9456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2" name="Shape 1442"/>
            <p:cNvSpPr/>
            <p:nvPr/>
          </p:nvSpPr>
          <p:spPr>
            <a:xfrm>
              <a:off x="1660979" y="3440031"/>
              <a:ext cx="1097400" cy="10668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3" name="Shape 1443"/>
            <p:cNvSpPr/>
            <p:nvPr/>
          </p:nvSpPr>
          <p:spPr>
            <a:xfrm>
              <a:off x="115525" y="4646309"/>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4" name="Shape 1444"/>
            <p:cNvSpPr/>
            <p:nvPr/>
          </p:nvSpPr>
          <p:spPr>
            <a:xfrm>
              <a:off x="1650564" y="4634050"/>
              <a:ext cx="1097400" cy="1097400"/>
            </a:xfrm>
            <a:prstGeom prst="rect">
              <a:avLst/>
            </a:prstGeom>
            <a:noFill/>
            <a:ln w="38100" cap="flat" cmpd="sng">
              <a:solidFill>
                <a:srgbClr val="B8E186"/>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5" name="Shape 1445"/>
            <p:cNvSpPr/>
            <p:nvPr/>
          </p:nvSpPr>
          <p:spPr>
            <a:xfrm>
              <a:off x="3362670" y="3482399"/>
              <a:ext cx="11520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6" name="Shape 1446"/>
            <p:cNvSpPr/>
            <p:nvPr/>
          </p:nvSpPr>
          <p:spPr>
            <a:xfrm>
              <a:off x="1650564" y="229138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7" name="Shape 1447"/>
            <p:cNvSpPr/>
            <p:nvPr/>
          </p:nvSpPr>
          <p:spPr>
            <a:xfrm>
              <a:off x="115525" y="2284035"/>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8" name="Shape 1448"/>
            <p:cNvSpPr/>
            <p:nvPr/>
          </p:nvSpPr>
          <p:spPr>
            <a:xfrm>
              <a:off x="115525" y="3357796"/>
              <a:ext cx="1097400" cy="10974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49" name="Shape 1449"/>
            <p:cNvSpPr/>
            <p:nvPr/>
          </p:nvSpPr>
          <p:spPr>
            <a:xfrm>
              <a:off x="115525" y="5827446"/>
              <a:ext cx="1124700" cy="950700"/>
            </a:xfrm>
            <a:prstGeom prst="rect">
              <a:avLst/>
            </a:prstGeom>
            <a:noFill/>
            <a:ln w="38100" cap="flat" cmpd="sng">
              <a:solidFill>
                <a:srgbClr val="F1B6DA"/>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0" name="Shape 1450"/>
            <p:cNvSpPr txBox="1"/>
            <p:nvPr/>
          </p:nvSpPr>
          <p:spPr>
            <a:xfrm>
              <a:off x="8095361" y="6791040"/>
              <a:ext cx="184800" cy="369300"/>
            </a:xfrm>
            <a:prstGeom prst="rect">
              <a:avLst/>
            </a:prstGeom>
            <a:noFill/>
            <a:ln>
              <a:noFill/>
            </a:ln>
          </p:spPr>
          <p:txBody>
            <a:bodyPr wrap="square" lIns="91425" tIns="45700" rIns="91425" bIns="45700" anchor="t" anchorCtr="0">
              <a:noAutofit/>
            </a:bodyPr>
            <a:lstStyle/>
            <a:p>
              <a:pPr marL="0" marR="0" lvl="0" indent="0" algn="l" rtl="0">
                <a:spcBef>
                  <a:spcPts val="0"/>
                </a:spcBef>
                <a:buNone/>
              </a:pPr>
              <a:endParaRPr sz="1800">
                <a:solidFill>
                  <a:schemeClr val="dk1"/>
                </a:solidFill>
                <a:latin typeface="Calibri"/>
                <a:ea typeface="Calibri"/>
                <a:cs typeface="Calibri"/>
                <a:sym typeface="Calibri"/>
              </a:endParaRPr>
            </a:p>
          </p:txBody>
        </p:sp>
        <p:sp>
          <p:nvSpPr>
            <p:cNvPr id="1451" name="Shape 1451"/>
            <p:cNvSpPr txBox="1"/>
            <p:nvPr/>
          </p:nvSpPr>
          <p:spPr>
            <a:xfrm>
              <a:off x="7874597" y="6038229"/>
              <a:ext cx="728100" cy="4203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Mutation</a:t>
              </a:r>
            </a:p>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distance</a:t>
              </a:r>
            </a:p>
          </p:txBody>
        </p:sp>
        <p:grpSp>
          <p:nvGrpSpPr>
            <p:cNvPr id="1452" name="Shape 1452"/>
            <p:cNvGrpSpPr/>
            <p:nvPr/>
          </p:nvGrpSpPr>
          <p:grpSpPr>
            <a:xfrm>
              <a:off x="7874597" y="6316289"/>
              <a:ext cx="770269" cy="548422"/>
              <a:chOff x="287329" y="5564447"/>
              <a:chExt cx="770269" cy="548422"/>
            </a:xfrm>
          </p:grpSpPr>
          <p:sp>
            <p:nvSpPr>
              <p:cNvPr id="1453" name="Shape 1453"/>
              <p:cNvSpPr txBox="1"/>
              <p:nvPr/>
            </p:nvSpPr>
            <p:spPr>
              <a:xfrm>
                <a:off x="287329" y="5832669"/>
                <a:ext cx="7539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Germline</a:t>
                </a:r>
              </a:p>
            </p:txBody>
          </p:sp>
          <p:sp>
            <p:nvSpPr>
              <p:cNvPr id="1454" name="Shape 1454"/>
              <p:cNvSpPr txBox="1"/>
              <p:nvPr/>
            </p:nvSpPr>
            <p:spPr>
              <a:xfrm>
                <a:off x="615098" y="5564447"/>
                <a:ext cx="442500" cy="280200"/>
              </a:xfrm>
              <a:prstGeom prst="rect">
                <a:avLst/>
              </a:prstGeom>
              <a:noFill/>
              <a:ln>
                <a:noFill/>
              </a:ln>
            </p:spPr>
            <p:txBody>
              <a:bodyPr wrap="square" lIns="91425" tIns="45700" rIns="91425" bIns="45700" anchor="t" anchorCtr="0">
                <a:noAutofit/>
              </a:bodyPr>
              <a:lstStyle/>
              <a:p>
                <a:pPr marL="0" marR="0" lvl="0" indent="0" algn="l" rtl="0">
                  <a:spcBef>
                    <a:spcPts val="0"/>
                  </a:spcBef>
                  <a:buSzPct val="25000"/>
                  <a:buNone/>
                </a:pPr>
                <a:r>
                  <a:rPr lang="en" sz="600">
                    <a:solidFill>
                      <a:schemeClr val="dk1"/>
                    </a:solidFill>
                    <a:latin typeface="Helvetica Neue"/>
                    <a:ea typeface="Helvetica Neue"/>
                    <a:cs typeface="Helvetica Neue"/>
                    <a:sym typeface="Helvetica Neue"/>
                  </a:rPr>
                  <a:t>0.5</a:t>
                </a:r>
              </a:p>
            </p:txBody>
          </p:sp>
        </p:grpSp>
        <p:sp>
          <p:nvSpPr>
            <p:cNvPr id="1455" name="Shape 1455"/>
            <p:cNvSpPr txBox="1"/>
            <p:nvPr/>
          </p:nvSpPr>
          <p:spPr>
            <a:xfrm>
              <a:off x="8415722" y="6042159"/>
              <a:ext cx="890400" cy="4203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Populations</a:t>
              </a:r>
            </a:p>
            <a:p>
              <a:pPr marL="0" marR="0" lvl="0" indent="0" algn="ctr" rtl="0">
                <a:spcBef>
                  <a:spcPts val="0"/>
                </a:spcBef>
                <a:buSzPct val="25000"/>
                <a:buNone/>
              </a:pPr>
              <a:r>
                <a:rPr lang="en" sz="600">
                  <a:solidFill>
                    <a:schemeClr val="dk1"/>
                  </a:solidFill>
                  <a:latin typeface="Helvetica Neue"/>
                  <a:ea typeface="Helvetica Neue"/>
                  <a:cs typeface="Helvetica Neue"/>
                  <a:sym typeface="Helvetica Neue"/>
                </a:rPr>
                <a:t>(%)</a:t>
              </a:r>
            </a:p>
          </p:txBody>
        </p:sp>
      </p:grpSp>
      <p:sp>
        <p:nvSpPr>
          <p:cNvPr id="1456" name="Shape 1456"/>
          <p:cNvSpPr/>
          <p:nvPr/>
        </p:nvSpPr>
        <p:spPr>
          <a:xfrm>
            <a:off x="4932040"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7" name="Shape 1457"/>
          <p:cNvSpPr/>
          <p:nvPr/>
        </p:nvSpPr>
        <p:spPr>
          <a:xfrm>
            <a:off x="161967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8" name="Shape 1458"/>
          <p:cNvSpPr/>
          <p:nvPr/>
        </p:nvSpPr>
        <p:spPr>
          <a:xfrm>
            <a:off x="161967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59" name="Shape 1459"/>
          <p:cNvSpPr/>
          <p:nvPr/>
        </p:nvSpPr>
        <p:spPr>
          <a:xfrm>
            <a:off x="377991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0" name="Shape 1460"/>
          <p:cNvSpPr/>
          <p:nvPr/>
        </p:nvSpPr>
        <p:spPr>
          <a:xfrm>
            <a:off x="4932040"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1" name="Shape 1461"/>
          <p:cNvSpPr/>
          <p:nvPr/>
        </p:nvSpPr>
        <p:spPr>
          <a:xfrm>
            <a:off x="5940152" y="12347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2" name="Shape 1462"/>
          <p:cNvSpPr/>
          <p:nvPr/>
        </p:nvSpPr>
        <p:spPr>
          <a:xfrm>
            <a:off x="5940152"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3" name="Shape 1463"/>
          <p:cNvSpPr/>
          <p:nvPr/>
        </p:nvSpPr>
        <p:spPr>
          <a:xfrm>
            <a:off x="3779912" y="2427734"/>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4" name="Shape 1464"/>
          <p:cNvSpPr/>
          <p:nvPr/>
        </p:nvSpPr>
        <p:spPr>
          <a:xfrm>
            <a:off x="2771800"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5" name="Shape 1465"/>
          <p:cNvSpPr/>
          <p:nvPr/>
        </p:nvSpPr>
        <p:spPr>
          <a:xfrm>
            <a:off x="2771800"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6" name="Shape 1466"/>
          <p:cNvSpPr/>
          <p:nvPr/>
        </p:nvSpPr>
        <p:spPr>
          <a:xfrm>
            <a:off x="3779912" y="321982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7" name="Shape 1467"/>
          <p:cNvSpPr/>
          <p:nvPr/>
        </p:nvSpPr>
        <p:spPr>
          <a:xfrm>
            <a:off x="3779912" y="3939902"/>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
        <p:nvSpPr>
          <p:cNvPr id="1468" name="Shape 1468"/>
          <p:cNvSpPr/>
          <p:nvPr/>
        </p:nvSpPr>
        <p:spPr>
          <a:xfrm>
            <a:off x="595788" y="843558"/>
            <a:ext cx="735900" cy="735900"/>
          </a:xfrm>
          <a:prstGeom prst="rect">
            <a:avLst/>
          </a:prstGeom>
          <a:noFill/>
          <a:ln w="38100" cap="flat" cmpd="sng">
            <a:solidFill>
              <a:srgbClr val="3B941B"/>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rgbClr val="D6E3BC"/>
              </a:solidFill>
              <a:latin typeface="Calibri"/>
              <a:ea typeface="Calibri"/>
              <a:cs typeface="Calibri"/>
              <a:sym typeface="Calibri"/>
            </a:endParaRPr>
          </a:p>
        </p:txBody>
      </p:sp>
    </p:spTree>
    <p:extLst>
      <p:ext uri="{BB962C8B-B14F-4D97-AF65-F5344CB8AC3E}">
        <p14:creationId xmlns:p14="http://schemas.microsoft.com/office/powerpoint/2010/main" val="15220974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73"/>
        <p:cNvGrpSpPr/>
        <p:nvPr/>
      </p:nvGrpSpPr>
      <p:grpSpPr>
        <a:xfrm>
          <a:off x="0" y="0"/>
          <a:ext cx="0" cy="0"/>
          <a:chOff x="0" y="0"/>
          <a:chExt cx="0" cy="0"/>
        </a:xfrm>
      </p:grpSpPr>
      <p:sp>
        <p:nvSpPr>
          <p:cNvPr id="1474" name="Shape 1474"/>
          <p:cNvSpPr txBox="1">
            <a:spLocks noGrp="1"/>
          </p:cNvSpPr>
          <p:nvPr>
            <p:ph type="title"/>
          </p:nvPr>
        </p:nvSpPr>
        <p:spPr>
          <a:xfrm>
            <a:off x="271700" y="138050"/>
            <a:ext cx="8763300" cy="857400"/>
          </a:xfrm>
          <a:prstGeom prst="rect">
            <a:avLst/>
          </a:prstGeom>
          <a:noFill/>
          <a:ln>
            <a:noFill/>
          </a:ln>
        </p:spPr>
        <p:txBody>
          <a:bodyPr wrap="square" lIns="91425" tIns="45700" rIns="91425" bIns="45700" anchor="t" anchorCtr="0">
            <a:noAutofit/>
          </a:bodyPr>
          <a:lstStyle/>
          <a:p>
            <a:pPr marL="0" marR="0" lvl="0" indent="0" algn="l" rtl="0">
              <a:spcBef>
                <a:spcPts val="0"/>
              </a:spcBef>
              <a:buClr>
                <a:srgbClr val="366092"/>
              </a:buClr>
              <a:buSzPct val="25000"/>
              <a:buFont typeface="Helvetica Neue"/>
              <a:buNone/>
            </a:pPr>
            <a:r>
              <a:rPr lang="en" sz="2800" b="1" i="0" u="none" strike="noStrike" cap="none">
                <a:solidFill>
                  <a:srgbClr val="22228B"/>
                </a:solidFill>
                <a:latin typeface="Helvetica Neue"/>
                <a:ea typeface="Helvetica Neue"/>
                <a:cs typeface="Helvetica Neue"/>
                <a:sym typeface="Helvetica Neue"/>
              </a:rPr>
              <a:t>Tree </a:t>
            </a:r>
            <a:r>
              <a:rPr lang="en" sz="2800">
                <a:solidFill>
                  <a:srgbClr val="22228B"/>
                </a:solidFill>
                <a:latin typeface="Helvetica Neue"/>
                <a:ea typeface="Helvetica Neue"/>
                <a:cs typeface="Helvetica Neue"/>
                <a:sym typeface="Helvetica Neue"/>
              </a:rPr>
              <a:t>t</a:t>
            </a:r>
            <a:r>
              <a:rPr lang="en" sz="2800" b="1" i="0" u="none" strike="noStrike" cap="none">
                <a:solidFill>
                  <a:srgbClr val="22228B"/>
                </a:solidFill>
                <a:latin typeface="Helvetica Neue"/>
                <a:ea typeface="Helvetica Neue"/>
                <a:cs typeface="Helvetica Neue"/>
                <a:sym typeface="Helvetica Neue"/>
              </a:rPr>
              <a:t>opology </a:t>
            </a:r>
            <a:r>
              <a:rPr lang="en" sz="2800">
                <a:solidFill>
                  <a:srgbClr val="22228B"/>
                </a:solidFill>
                <a:latin typeface="Helvetica Neue"/>
                <a:ea typeface="Helvetica Neue"/>
                <a:cs typeface="Helvetica Neue"/>
                <a:sym typeface="Helvetica Neue"/>
              </a:rPr>
              <a:t>c</a:t>
            </a:r>
            <a:r>
              <a:rPr lang="en" sz="2800" b="1" i="0" u="none" strike="noStrike" cap="none">
                <a:solidFill>
                  <a:srgbClr val="22228B"/>
                </a:solidFill>
                <a:latin typeface="Helvetica Neue"/>
                <a:ea typeface="Helvetica Neue"/>
                <a:cs typeface="Helvetica Neue"/>
                <a:sym typeface="Helvetica Neue"/>
              </a:rPr>
              <a:t>orrelates with </a:t>
            </a:r>
            <a:r>
              <a:rPr lang="en" sz="2800">
                <a:solidFill>
                  <a:srgbClr val="22228B"/>
                </a:solidFill>
                <a:latin typeface="Helvetica Neue"/>
                <a:ea typeface="Helvetica Neue"/>
                <a:cs typeface="Helvetica Neue"/>
                <a:sym typeface="Helvetica Neue"/>
              </a:rPr>
              <a:t>molecular s</a:t>
            </a:r>
            <a:r>
              <a:rPr lang="en" sz="2800" b="1" i="0" u="none" strike="noStrike" cap="none">
                <a:solidFill>
                  <a:srgbClr val="22228B"/>
                </a:solidFill>
                <a:latin typeface="Helvetica Neue"/>
                <a:ea typeface="Helvetica Neue"/>
                <a:cs typeface="Helvetica Neue"/>
                <a:sym typeface="Helvetica Neue"/>
              </a:rPr>
              <a:t>ubtype</a:t>
            </a:r>
            <a:r>
              <a:rPr lang="en" sz="2800">
                <a:solidFill>
                  <a:srgbClr val="22228B"/>
                </a:solidFill>
                <a:latin typeface="Helvetica Neue"/>
                <a:ea typeface="Helvetica Neue"/>
                <a:cs typeface="Helvetica Neue"/>
                <a:sym typeface="Helvetica Neue"/>
              </a:rPr>
              <a:t>s</a:t>
            </a:r>
          </a:p>
        </p:txBody>
      </p:sp>
      <p:pic>
        <p:nvPicPr>
          <p:cNvPr id="1475" name="Shape 1475" descr="temp.pdf"/>
          <p:cNvPicPr preferRelativeResize="0"/>
          <p:nvPr/>
        </p:nvPicPr>
        <p:blipFill rotWithShape="1">
          <a:blip r:embed="rId3">
            <a:alphaModFix/>
          </a:blip>
          <a:srcRect l="8303" t="11975" r="7571" b="20172"/>
          <a:stretch/>
        </p:blipFill>
        <p:spPr>
          <a:xfrm>
            <a:off x="998000" y="647775"/>
            <a:ext cx="7310700" cy="4422000"/>
          </a:xfrm>
          <a:prstGeom prst="rect">
            <a:avLst/>
          </a:prstGeom>
          <a:noFill/>
          <a:ln>
            <a:noFill/>
          </a:ln>
        </p:spPr>
      </p:pic>
      <p:sp>
        <p:nvSpPr>
          <p:cNvPr id="1476" name="Shape 1476"/>
          <p:cNvSpPr txBox="1"/>
          <p:nvPr/>
        </p:nvSpPr>
        <p:spPr>
          <a:xfrm rot="-5400000">
            <a:off x="7940850" y="1297726"/>
            <a:ext cx="2310300" cy="400800"/>
          </a:xfrm>
          <a:prstGeom prst="rect">
            <a:avLst/>
          </a:prstGeom>
          <a:noFill/>
          <a:ln>
            <a:noFill/>
          </a:ln>
        </p:spPr>
        <p:txBody>
          <a:bodyPr wrap="square" lIns="91425" tIns="45700" rIns="91425" bIns="45700" anchor="t" anchorCtr="0">
            <a:noAutofit/>
          </a:bodyPr>
          <a:lstStyle/>
          <a:p>
            <a:pPr lvl="0" rtl="0">
              <a:spcBef>
                <a:spcPts val="0"/>
              </a:spcBef>
              <a:buClr>
                <a:schemeClr val="dk1"/>
              </a:buClr>
              <a:buSzPct val="25000"/>
              <a:buFont typeface="Arial"/>
              <a:buNone/>
            </a:pPr>
            <a:r>
              <a:rPr lang="en" sz="1000">
                <a:solidFill>
                  <a:srgbClr val="666666"/>
                </a:solidFill>
                <a:latin typeface="Helvetica Neue"/>
                <a:ea typeface="Helvetica Neue"/>
                <a:cs typeface="Helvetica Neue"/>
                <a:sym typeface="Helvetica Neue"/>
              </a:rPr>
              <a:t>[Li et al., PLOS Genetics (‘17)] </a:t>
            </a:r>
          </a:p>
          <a:p>
            <a:pPr marL="0" marR="0" lvl="0" indent="0" algn="l" rtl="0">
              <a:lnSpc>
                <a:spcPct val="100000"/>
              </a:lnSpc>
              <a:spcBef>
                <a:spcPts val="0"/>
              </a:spcBef>
              <a:spcAft>
                <a:spcPts val="0"/>
              </a:spcAft>
              <a:buClr>
                <a:srgbClr val="7F7F7F"/>
              </a:buClr>
              <a:buSzPct val="25000"/>
              <a:buFont typeface="Calibri"/>
              <a:buNone/>
            </a:pPr>
            <a:r>
              <a:rPr lang="en" sz="1600">
                <a:solidFill>
                  <a:srgbClr val="7F7F7F"/>
                </a:solidFill>
              </a:rPr>
              <a:t> </a:t>
            </a:r>
          </a:p>
        </p:txBody>
      </p:sp>
    </p:spTree>
    <p:extLst>
      <p:ext uri="{BB962C8B-B14F-4D97-AF65-F5344CB8AC3E}">
        <p14:creationId xmlns:p14="http://schemas.microsoft.com/office/powerpoint/2010/main" val="11675297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85583" y="-258417"/>
            <a:ext cx="1133060" cy="5647765"/>
          </a:xfrm>
          <a:prstGeom prst="rect">
            <a:avLst/>
          </a:prstGeom>
          <a:solidFill>
            <a:schemeClr val="bg1"/>
          </a:solidFill>
          <a:ln>
            <a:noFill/>
          </a:ln>
        </p:spPr>
        <p:txBody>
          <a:bodyPr wrap="square" rtlCol="0">
            <a:spAutoFit/>
          </a:bodyPr>
          <a:lstStyle/>
          <a:p>
            <a:endParaRPr lang="en-US"/>
          </a:p>
        </p:txBody>
      </p:sp>
      <p:sp>
        <p:nvSpPr>
          <p:cNvPr id="98306" name="Shape 130"/>
          <p:cNvSpPr>
            <a:spLocks noGrp="1"/>
          </p:cNvSpPr>
          <p:nvPr>
            <p:ph type="body" idx="4294967295"/>
          </p:nvPr>
        </p:nvSpPr>
        <p:spPr>
          <a:xfrm>
            <a:off x="3585407" y="1094185"/>
            <a:ext cx="6172200" cy="2545556"/>
          </a:xfrm>
        </p:spPr>
        <p:txBody>
          <a:bodyPr vert="horz" wrap="square" lIns="68567" tIns="34274" rIns="68567" bIns="34274" numCol="1" anchor="t" anchorCtr="0" compatLnSpc="1">
            <a:prstTxWarp prst="textNoShape">
              <a:avLst/>
            </a:prstTxWarp>
          </a:bodyPr>
          <a:lstStyle/>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a:p>
            <a:pPr marL="257168" indent="-257168">
              <a:spcBef>
                <a:spcPts val="356"/>
              </a:spcBef>
              <a:buClr>
                <a:srgbClr val="366092"/>
              </a:buClr>
              <a:buNone/>
            </a:pPr>
            <a:endParaRPr lang="en-US" altLang="en-US" dirty="0">
              <a:solidFill>
                <a:srgbClr val="366092"/>
              </a:solidFill>
              <a:latin typeface="Helvetica Neue" charset="0"/>
              <a:ea typeface="ＭＳ Ｐゴシック" charset="-128"/>
              <a:sym typeface="Helvetica Neue" charset="0"/>
            </a:endParaRPr>
          </a:p>
        </p:txBody>
      </p:sp>
      <p:sp>
        <p:nvSpPr>
          <p:cNvPr id="98309" name="Shape 135"/>
          <p:cNvSpPr>
            <a:spLocks noChangeArrowheads="1"/>
          </p:cNvSpPr>
          <p:nvPr/>
        </p:nvSpPr>
        <p:spPr bwMode="auto">
          <a:xfrm>
            <a:off x="6933106" y="3292813"/>
            <a:ext cx="2106923" cy="2309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7" tIns="34274" rIns="68567" bIns="34274"/>
          <a:lstStyle/>
          <a:p>
            <a:pPr eaLnBrk="1" hangingPunct="1">
              <a:buSzPct val="25000"/>
            </a:pPr>
            <a:r>
              <a:rPr lang="en-US" altLang="en-US" sz="1125" b="1" dirty="0">
                <a:solidFill>
                  <a:srgbClr val="366092"/>
                </a:solidFill>
                <a:latin typeface="Helvetica Neue" charset="0"/>
                <a:sym typeface="Helvetica Neue" charset="0"/>
              </a:rPr>
              <a:t>S: Mutation signature </a:t>
            </a:r>
            <a:r>
              <a:rPr lang="en-US" altLang="en-US" sz="1125" i="1" dirty="0">
                <a:solidFill>
                  <a:srgbClr val="366092"/>
                </a:solidFill>
                <a:latin typeface="Helvetica Neue" charset="0"/>
                <a:sym typeface="Helvetica Neue" charset="0"/>
              </a:rPr>
              <a:t>inferred</a:t>
            </a:r>
          </a:p>
        </p:txBody>
      </p:sp>
      <p:pic>
        <p:nvPicPr>
          <p:cNvPr id="98310" name="Shape 136" descr="Signature_patterns.png"/>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t="-1" r="1615" b="6027"/>
          <a:stretch/>
        </p:blipFill>
        <p:spPr bwMode="auto">
          <a:xfrm>
            <a:off x="6837046" y="1630301"/>
            <a:ext cx="2167412" cy="737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Shape 121" descr="nrg3729-f1.jpg"/>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3130" y="783158"/>
            <a:ext cx="4723917" cy="3357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37045" y="2471662"/>
            <a:ext cx="2167128" cy="602942"/>
          </a:xfrm>
          <a:prstGeom prst="rect">
            <a:avLst/>
          </a:prstGeom>
        </p:spPr>
      </p:pic>
      <p:cxnSp>
        <p:nvCxnSpPr>
          <p:cNvPr id="5" name="Straight Arrow Connector 4"/>
          <p:cNvCxnSpPr/>
          <p:nvPr/>
        </p:nvCxnSpPr>
        <p:spPr bwMode="auto">
          <a:xfrm>
            <a:off x="6188232" y="1385226"/>
            <a:ext cx="648814" cy="245074"/>
          </a:xfrm>
          <a:prstGeom prst="straightConnector1">
            <a:avLst/>
          </a:prstGeom>
          <a:noFill/>
          <a:ln w="12700" cap="flat" cmpd="sng" algn="ctr">
            <a:solidFill>
              <a:schemeClr val="tx1"/>
            </a:solidFill>
            <a:prstDash val="solid"/>
            <a:round/>
            <a:headEnd type="none" w="sm" len="sm"/>
            <a:tailEnd type="arrow"/>
          </a:ln>
          <a:effectLst/>
        </p:spPr>
      </p:cxnSp>
      <p:cxnSp>
        <p:nvCxnSpPr>
          <p:cNvPr id="16" name="Straight Arrow Connector 15"/>
          <p:cNvCxnSpPr/>
          <p:nvPr/>
        </p:nvCxnSpPr>
        <p:spPr bwMode="auto">
          <a:xfrm>
            <a:off x="5412146" y="2126102"/>
            <a:ext cx="1316995" cy="446877"/>
          </a:xfrm>
          <a:prstGeom prst="straightConnector1">
            <a:avLst/>
          </a:prstGeom>
          <a:noFill/>
          <a:ln w="12700" cap="flat" cmpd="sng" algn="ctr">
            <a:solidFill>
              <a:schemeClr val="tx1"/>
            </a:solidFill>
            <a:prstDash val="solid"/>
            <a:round/>
            <a:headEnd type="none" w="sm" len="sm"/>
            <a:tailEnd type="arrow"/>
          </a:ln>
          <a:effectLst/>
        </p:spPr>
      </p:cxnSp>
      <p:sp>
        <p:nvSpPr>
          <p:cNvPr id="12" name="Rectangle 11"/>
          <p:cNvSpPr/>
          <p:nvPr/>
        </p:nvSpPr>
        <p:spPr>
          <a:xfrm>
            <a:off x="6837046" y="1630301"/>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a:endParaRPr lang="en-US" sz="1050"/>
          </a:p>
        </p:txBody>
      </p:sp>
      <p:sp>
        <p:nvSpPr>
          <p:cNvPr id="23" name="Rectangle 22"/>
          <p:cNvSpPr/>
          <p:nvPr/>
        </p:nvSpPr>
        <p:spPr>
          <a:xfrm>
            <a:off x="6837046" y="2450842"/>
            <a:ext cx="2254592" cy="788141"/>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a:endParaRPr lang="en-US" sz="1050"/>
          </a:p>
        </p:txBody>
      </p:sp>
      <p:grpSp>
        <p:nvGrpSpPr>
          <p:cNvPr id="2" name="Group 1"/>
          <p:cNvGrpSpPr/>
          <p:nvPr/>
        </p:nvGrpSpPr>
        <p:grpSpPr>
          <a:xfrm>
            <a:off x="1887586" y="3943034"/>
            <a:ext cx="2177041" cy="805793"/>
            <a:chOff x="2414371" y="5493862"/>
            <a:chExt cx="2902721" cy="1074390"/>
          </a:xfrm>
        </p:grpSpPr>
        <p:grpSp>
          <p:nvGrpSpPr>
            <p:cNvPr id="98308" name="Shape 132"/>
            <p:cNvGrpSpPr>
              <a:grpSpLocks/>
            </p:cNvGrpSpPr>
            <p:nvPr/>
          </p:nvGrpSpPr>
          <p:grpSpPr bwMode="auto">
            <a:xfrm>
              <a:off x="2414371" y="5583556"/>
              <a:ext cx="2902721" cy="984696"/>
              <a:chOff x="-250819" y="2963166"/>
              <a:chExt cx="4639290" cy="1573102"/>
            </a:xfrm>
          </p:grpSpPr>
          <p:pic>
            <p:nvPicPr>
              <p:cNvPr id="98311" name="Shape 133"/>
              <p:cNvPicPr preferRelativeResize="0">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69845" y="2963166"/>
                <a:ext cx="3971400" cy="1234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12" name="Shape 134"/>
              <p:cNvSpPr>
                <a:spLocks noChangeArrowheads="1"/>
              </p:cNvSpPr>
              <p:nvPr/>
            </p:nvSpPr>
            <p:spPr bwMode="auto">
              <a:xfrm>
                <a:off x="-250819" y="4228468"/>
                <a:ext cx="4639290" cy="30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1125" b="1" dirty="0">
                    <a:solidFill>
                      <a:srgbClr val="366092"/>
                    </a:solidFill>
                    <a:latin typeface="Helvetica Neue" charset="0"/>
                    <a:sym typeface="Helvetica Neue" charset="0"/>
                  </a:rPr>
                  <a:t>M: Mutation spectrum </a:t>
                </a:r>
                <a:r>
                  <a:rPr lang="en-US" altLang="en-US" sz="1125" i="1" dirty="0">
                    <a:solidFill>
                      <a:srgbClr val="366092"/>
                    </a:solidFill>
                    <a:latin typeface="Helvetica Neue" charset="0"/>
                    <a:sym typeface="Helvetica Neue" charset="0"/>
                  </a:rPr>
                  <a:t>observed</a:t>
                </a:r>
              </a:p>
            </p:txBody>
          </p:sp>
        </p:grpSp>
        <p:sp>
          <p:nvSpPr>
            <p:cNvPr id="24" name="Rectangle 23"/>
            <p:cNvSpPr/>
            <p:nvPr/>
          </p:nvSpPr>
          <p:spPr>
            <a:xfrm>
              <a:off x="2416191" y="5493862"/>
              <a:ext cx="2522286" cy="881720"/>
            </a:xfrm>
            <a:prstGeom prst="rect">
              <a:avLst/>
            </a:prstGeom>
            <a:no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grpSp>
      <p:sp>
        <p:nvSpPr>
          <p:cNvPr id="25" name="Shape 198"/>
          <p:cNvSpPr/>
          <p:nvPr/>
        </p:nvSpPr>
        <p:spPr>
          <a:xfrm>
            <a:off x="4262616" y="4692126"/>
            <a:ext cx="5269832" cy="697222"/>
          </a:xfrm>
          <a:prstGeom prst="rect">
            <a:avLst/>
          </a:prstGeom>
          <a:noFill/>
          <a:ln>
            <a:noFill/>
          </a:ln>
        </p:spPr>
        <p:txBody>
          <a:bodyPr wrap="square" lIns="68567" tIns="34274" rIns="68567" bIns="34274" anchor="t" anchorCtr="0">
            <a:noAutofit/>
          </a:bodyPr>
          <a:lstStyle/>
          <a:p>
            <a:pPr>
              <a:buSzPct val="25000"/>
            </a:pPr>
            <a:r>
              <a:rPr lang="en-US" sz="1200" dirty="0">
                <a:solidFill>
                  <a:srgbClr val="808080"/>
                </a:solidFill>
                <a:latin typeface="Helvetica"/>
                <a:ea typeface="Helvetica Neue"/>
                <a:cs typeface="Helvetica"/>
                <a:sym typeface="Helvetica Neue"/>
              </a:rPr>
              <a:t>[T. </a:t>
            </a:r>
            <a:r>
              <a:rPr lang="en" sz="1200" dirty="0">
                <a:solidFill>
                  <a:srgbClr val="808080"/>
                </a:solidFill>
                <a:latin typeface="Helvetica"/>
                <a:ea typeface="Helvetica Neue"/>
                <a:cs typeface="Helvetica"/>
                <a:sym typeface="Helvetica Neue"/>
              </a:rPr>
              <a:t>Helleday, </a:t>
            </a:r>
            <a:r>
              <a:rPr lang="en-US" sz="1200" dirty="0">
                <a:solidFill>
                  <a:srgbClr val="808080"/>
                </a:solidFill>
                <a:latin typeface="Helvetica"/>
                <a:ea typeface="Helvetica Neue"/>
                <a:cs typeface="Helvetica"/>
                <a:sym typeface="Helvetica Neue"/>
              </a:rPr>
              <a:t>S. </a:t>
            </a:r>
            <a:r>
              <a:rPr lang="en" sz="1200" dirty="0">
                <a:solidFill>
                  <a:srgbClr val="808080"/>
                </a:solidFill>
                <a:latin typeface="Helvetica"/>
                <a:ea typeface="Helvetica Neue"/>
                <a:cs typeface="Helvetica"/>
                <a:sym typeface="Helvetica Neue"/>
              </a:rPr>
              <a:t>Eshtad &amp; </a:t>
            </a:r>
            <a:r>
              <a:rPr lang="en-US" sz="1200" dirty="0">
                <a:solidFill>
                  <a:srgbClr val="808080"/>
                </a:solidFill>
                <a:latin typeface="Helvetica"/>
                <a:ea typeface="Helvetica Neue"/>
                <a:cs typeface="Helvetica"/>
                <a:sym typeface="Helvetica Neue"/>
              </a:rPr>
              <a:t>S. </a:t>
            </a:r>
            <a:r>
              <a:rPr lang="en" sz="1200" dirty="0">
                <a:solidFill>
                  <a:srgbClr val="808080"/>
                </a:solidFill>
                <a:latin typeface="Helvetica"/>
                <a:ea typeface="Helvetica Neue"/>
                <a:cs typeface="Helvetica"/>
                <a:sym typeface="Helvetica Neue"/>
              </a:rPr>
              <a:t>Nik-Zainal, </a:t>
            </a:r>
            <a:r>
              <a:rPr lang="en-US" sz="1200" dirty="0">
                <a:solidFill>
                  <a:srgbClr val="808080"/>
                </a:solidFill>
                <a:latin typeface="Helvetica"/>
                <a:ea typeface="Helvetica Neue"/>
                <a:cs typeface="Helvetica"/>
                <a:sym typeface="Helvetica Neue"/>
              </a:rPr>
              <a:t/>
            </a:r>
            <a:br>
              <a:rPr lang="en-US" sz="1200" dirty="0">
                <a:solidFill>
                  <a:srgbClr val="808080"/>
                </a:solidFill>
                <a:latin typeface="Helvetica"/>
                <a:ea typeface="Helvetica Neue"/>
                <a:cs typeface="Helvetica"/>
                <a:sym typeface="Helvetica Neue"/>
              </a:rPr>
            </a:br>
            <a:r>
              <a:rPr lang="en" sz="1200" dirty="0">
                <a:solidFill>
                  <a:srgbClr val="808080"/>
                </a:solidFill>
                <a:latin typeface="Helvetica"/>
                <a:ea typeface="Helvetica Neue"/>
                <a:cs typeface="Helvetica"/>
                <a:sym typeface="Helvetica Neue"/>
              </a:rPr>
              <a:t>Nature Reviews Genetics </a:t>
            </a:r>
            <a:r>
              <a:rPr lang="en-US" sz="1200" dirty="0">
                <a:solidFill>
                  <a:srgbClr val="808080"/>
                </a:solidFill>
                <a:latin typeface="Helvetica"/>
                <a:ea typeface="Helvetica Neue"/>
                <a:cs typeface="Helvetica"/>
                <a:sym typeface="Helvetica Neue"/>
              </a:rPr>
              <a:t>(</a:t>
            </a:r>
            <a:r>
              <a:rPr lang="mr-IN" sz="1200" dirty="0">
                <a:solidFill>
                  <a:srgbClr val="808080"/>
                </a:solidFill>
                <a:latin typeface="Helvetica"/>
                <a:ea typeface="Helvetica Neue"/>
                <a:cs typeface="Helvetica"/>
                <a:sym typeface="Helvetica Neue"/>
              </a:rPr>
              <a:t>’</a:t>
            </a:r>
            <a:r>
              <a:rPr lang="en" sz="1200" dirty="0">
                <a:solidFill>
                  <a:srgbClr val="808080"/>
                </a:solidFill>
                <a:latin typeface="Helvetica"/>
                <a:ea typeface="Helvetica Neue"/>
                <a:cs typeface="Helvetica"/>
                <a:sym typeface="Helvetica Neue"/>
              </a:rPr>
              <a:t>14</a:t>
            </a:r>
            <a:r>
              <a:rPr lang="en-US" sz="1200" dirty="0">
                <a:solidFill>
                  <a:srgbClr val="808080"/>
                </a:solidFill>
                <a:latin typeface="Helvetica"/>
                <a:ea typeface="Helvetica Neue"/>
                <a:cs typeface="Helvetica"/>
                <a:sym typeface="Helvetica Neue"/>
              </a:rPr>
              <a:t>), L. </a:t>
            </a:r>
            <a:r>
              <a:rPr lang="en-US" sz="1200" dirty="0" err="1">
                <a:solidFill>
                  <a:srgbClr val="808080"/>
                </a:solidFill>
                <a:latin typeface="Helvetica"/>
                <a:ea typeface="Helvetica Neue"/>
                <a:cs typeface="Helvetica"/>
                <a:sym typeface="Helvetica Neue"/>
              </a:rPr>
              <a:t>Alexandrov</a:t>
            </a:r>
            <a:r>
              <a:rPr lang="en-US" sz="1200" dirty="0">
                <a:solidFill>
                  <a:srgbClr val="808080"/>
                </a:solidFill>
                <a:latin typeface="Helvetica"/>
                <a:ea typeface="Helvetica Neue"/>
                <a:cs typeface="Helvetica"/>
                <a:sym typeface="Helvetica Neue"/>
              </a:rPr>
              <a:t> et al., Nature (‘13) ]</a:t>
            </a:r>
            <a:r>
              <a:rPr lang="en" sz="1200" dirty="0">
                <a:solidFill>
                  <a:srgbClr val="808080"/>
                </a:solidFill>
                <a:latin typeface="Helvetica"/>
                <a:ea typeface="Helvetica Neue"/>
                <a:cs typeface="Helvetica"/>
                <a:sym typeface="Helvetica Neue"/>
              </a:rPr>
              <a:t>  </a:t>
            </a:r>
          </a:p>
        </p:txBody>
      </p:sp>
      <p:sp>
        <p:nvSpPr>
          <p:cNvPr id="21" name="Title 1"/>
          <p:cNvSpPr txBox="1">
            <a:spLocks/>
          </p:cNvSpPr>
          <p:nvPr/>
        </p:nvSpPr>
        <p:spPr>
          <a:xfrm>
            <a:off x="130274" y="109592"/>
            <a:ext cx="8883455" cy="609600"/>
          </a:xfrm>
          <a:prstGeom prst="rect">
            <a:avLst/>
          </a:prstGeom>
        </p:spPr>
        <p:txBody>
          <a:bodyPr lIns="68579" tIns="34289" rIns="68579" bIns="34289" rtlCol="0">
            <a:noAutofit/>
          </a:bodyPr>
          <a:lst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a:lstStyle>
          <a:p>
            <a:pPr eaLnBrk="1" fontAlgn="auto" hangingPunct="1">
              <a:spcAft>
                <a:spcPts val="0"/>
              </a:spcAft>
              <a:defRPr/>
            </a:pPr>
            <a:r>
              <a:rPr lang="en-US" sz="2700" b="0" dirty="0">
                <a:latin typeface="Helvetica Neue" charset="0"/>
                <a:ea typeface="Helvetica Neue" charset="0"/>
                <a:cs typeface="Helvetica Neue" charset="0"/>
              </a:rPr>
              <a:t>Mutational processes carry context-specific signatures</a:t>
            </a:r>
          </a:p>
        </p:txBody>
      </p:sp>
      <p:pic>
        <p:nvPicPr>
          <p:cNvPr id="35" name="Picture 34"/>
          <p:cNvPicPr/>
          <p:nvPr/>
        </p:nvPicPr>
        <p:blipFill rotWithShape="1">
          <a:blip r:embed="rId7" cstate="print">
            <a:extLst>
              <a:ext uri="{28A0092B-C50C-407E-A947-70E740481C1C}">
                <a14:useLocalDpi xmlns:a14="http://schemas.microsoft.com/office/drawing/2010/main"/>
              </a:ext>
            </a:extLst>
          </a:blip>
          <a:srcRect l="30346" r="49287" b="25871"/>
          <a:stretch/>
        </p:blipFill>
        <p:spPr bwMode="auto">
          <a:xfrm>
            <a:off x="145278" y="1209688"/>
            <a:ext cx="1814311" cy="2482307"/>
          </a:xfrm>
          <a:prstGeom prst="rect">
            <a:avLst/>
          </a:prstGeom>
          <a:ln w="19050">
            <a:solidFill>
              <a:schemeClr val="tx1"/>
            </a:solidFill>
          </a:ln>
          <a:extLst>
            <a:ext uri="{53640926-AAD7-44d8-BBD7-CCE9431645EC}">
              <a14:shadowObscured xmlns:a14="http://schemas.microsoft.com/office/drawing/2010/main" xmlns=""/>
            </a:ext>
          </a:extLst>
        </p:spPr>
      </p:pic>
      <p:cxnSp>
        <p:nvCxnSpPr>
          <p:cNvPr id="36" name="Straight Arrow Connector 35"/>
          <p:cNvCxnSpPr/>
          <p:nvPr/>
        </p:nvCxnSpPr>
        <p:spPr bwMode="auto">
          <a:xfrm flipH="1" flipV="1">
            <a:off x="1813494" y="3523793"/>
            <a:ext cx="832487" cy="575076"/>
          </a:xfrm>
          <a:prstGeom prst="straightConnector1">
            <a:avLst/>
          </a:prstGeom>
          <a:noFill/>
          <a:ln w="12700" cap="flat" cmpd="sng" algn="ctr">
            <a:solidFill>
              <a:schemeClr val="tx1"/>
            </a:solidFill>
            <a:prstDash val="solid"/>
            <a:round/>
            <a:headEnd type="none" w="sm" len="sm"/>
            <a:tailEnd type="arrow"/>
          </a:ln>
          <a:effectLst/>
        </p:spPr>
      </p:cxnSp>
      <p:sp>
        <p:nvSpPr>
          <p:cNvPr id="6" name="Rectangle 5"/>
          <p:cNvSpPr/>
          <p:nvPr/>
        </p:nvSpPr>
        <p:spPr bwMode="auto">
          <a:xfrm>
            <a:off x="178504" y="1340922"/>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6" name="Rectangle 25"/>
          <p:cNvSpPr/>
          <p:nvPr/>
        </p:nvSpPr>
        <p:spPr bwMode="auto">
          <a:xfrm>
            <a:off x="1191144" y="15777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7" name="Rectangle 26"/>
          <p:cNvSpPr/>
          <p:nvPr/>
        </p:nvSpPr>
        <p:spPr bwMode="auto">
          <a:xfrm rot="5400000">
            <a:off x="1459735" y="1692060"/>
            <a:ext cx="751819" cy="245074"/>
          </a:xfrm>
          <a:prstGeom prst="rect">
            <a:avLst/>
          </a:prstGeom>
          <a:solidFill>
            <a:schemeClr val="bg1"/>
          </a:solidFill>
          <a:ln w="12700" cap="flat" cmpd="sng" algn="ctr">
            <a:noFill/>
            <a:prstDash val="solid"/>
            <a:round/>
            <a:headEnd type="none" w="sm" len="sm"/>
            <a:tailEnd type="none" w="sm" len="sm"/>
          </a:ln>
          <a:effectLst/>
        </p:spPr>
        <p:txBody>
          <a:bodyPr vert="horz" wrap="none" lIns="68579" tIns="34289" rIns="68579" bIns="34289" numCol="1" spcCol="0" rtlCol="0" anchor="ctr" anchorCtr="0" compatLnSpc="1">
            <a:prstTxWarp prst="textNoShape">
              <a:avLst/>
            </a:prstTxWarp>
          </a:bodyPr>
          <a:lstStyle/>
          <a:p>
            <a:pPr algn="ctr" defTabSz="684593" fontAlgn="base">
              <a:spcBef>
                <a:spcPct val="0"/>
              </a:spcBef>
              <a:spcAft>
                <a:spcPct val="0"/>
              </a:spcAft>
            </a:pPr>
            <a:endParaRPr lang="en-US" sz="900" b="1">
              <a:latin typeface="Arial" pitchFamily="-65" charset="0"/>
            </a:endParaRPr>
          </a:p>
        </p:txBody>
      </p:sp>
      <p:sp>
        <p:nvSpPr>
          <p:cNvPr id="28" name="Shape 151"/>
          <p:cNvSpPr txBox="1">
            <a:spLocks noChangeArrowheads="1"/>
          </p:cNvSpPr>
          <p:nvPr/>
        </p:nvSpPr>
        <p:spPr bwMode="auto">
          <a:xfrm>
            <a:off x="178504" y="1270123"/>
            <a:ext cx="925845" cy="137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7" tIns="34274" rIns="68567" bIns="34274"/>
          <a:lstStyle/>
          <a:p>
            <a:pPr eaLnBrk="1" hangingPunct="1">
              <a:buSzPct val="25000"/>
            </a:pPr>
            <a:r>
              <a:rPr lang="en-US" altLang="en-US" sz="1500" dirty="0">
                <a:latin typeface="Helvetica Neue" charset="0"/>
                <a:sym typeface="Helvetica Neue" charset="0"/>
              </a:rPr>
              <a:t>A[C&gt;T]G</a:t>
            </a:r>
          </a:p>
        </p:txBody>
      </p:sp>
      <p:sp>
        <p:nvSpPr>
          <p:cNvPr id="29" name="Shape 152"/>
          <p:cNvSpPr txBox="1">
            <a:spLocks noChangeArrowheads="1"/>
          </p:cNvSpPr>
          <p:nvPr/>
        </p:nvSpPr>
        <p:spPr bwMode="auto">
          <a:xfrm>
            <a:off x="1124692" y="1549535"/>
            <a:ext cx="921987" cy="161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7" tIns="34274" rIns="68567" bIns="34274"/>
          <a:lstStyle/>
          <a:p>
            <a:pPr eaLnBrk="1" hangingPunct="1">
              <a:buSzPct val="25000"/>
            </a:pPr>
            <a:r>
              <a:rPr lang="en-US" altLang="en-US" sz="1500" dirty="0">
                <a:latin typeface="Helvetica Neue" charset="0"/>
                <a:sym typeface="Helvetica Neue" charset="0"/>
              </a:rPr>
              <a:t>C[C&gt;T]G</a:t>
            </a:r>
          </a:p>
        </p:txBody>
      </p:sp>
      <p:cxnSp>
        <p:nvCxnSpPr>
          <p:cNvPr id="19" name="Straight Arrow Connector 18"/>
          <p:cNvCxnSpPr/>
          <p:nvPr/>
        </p:nvCxnSpPr>
        <p:spPr bwMode="auto">
          <a:xfrm flipH="1">
            <a:off x="3689532" y="3943035"/>
            <a:ext cx="375095" cy="197434"/>
          </a:xfrm>
          <a:prstGeom prst="straightConnector1">
            <a:avLst/>
          </a:prstGeom>
          <a:noFill/>
          <a:ln w="12700" cap="flat" cmpd="sng" algn="ctr">
            <a:solidFill>
              <a:schemeClr val="tx1"/>
            </a:solidFill>
            <a:prstDash val="solid"/>
            <a:round/>
            <a:headEnd type="none" w="sm" len="sm"/>
            <a:tailEnd type="arrow"/>
          </a:ln>
          <a:effectLst/>
        </p:spPr>
      </p:cxnSp>
      <p:sp>
        <p:nvSpPr>
          <p:cNvPr id="9" name="TextBox 8"/>
          <p:cNvSpPr txBox="1"/>
          <p:nvPr/>
        </p:nvSpPr>
        <p:spPr>
          <a:xfrm>
            <a:off x="4474401" y="4207378"/>
            <a:ext cx="2025232" cy="600162"/>
          </a:xfrm>
          <a:prstGeom prst="rect">
            <a:avLst/>
          </a:prstGeom>
          <a:noFill/>
        </p:spPr>
        <p:txBody>
          <a:bodyPr wrap="none" lIns="68579" tIns="34289" rIns="68579" bIns="34289" rtlCol="0">
            <a:spAutoFit/>
          </a:bodyPr>
          <a:lstStyle/>
          <a:p>
            <a:r>
              <a:rPr lang="en-US" sz="2400" dirty="0">
                <a:latin typeface="Helvetica"/>
                <a:cs typeface="Helvetica"/>
              </a:rPr>
              <a:t>M = S × W+ </a:t>
            </a:r>
            <a:r>
              <a:rPr lang="en-US" sz="2400" dirty="0" err="1">
                <a:latin typeface="Helvetica"/>
                <a:cs typeface="Helvetica"/>
              </a:rPr>
              <a:t>ε</a:t>
            </a:r>
            <a:endParaRPr lang="en-US" sz="2400" dirty="0">
              <a:latin typeface="Helvetica"/>
              <a:cs typeface="Helvetica"/>
            </a:endParaRPr>
          </a:p>
          <a:p>
            <a:endParaRPr lang="en-US" sz="1050" dirty="0"/>
          </a:p>
        </p:txBody>
      </p:sp>
    </p:spTree>
    <p:extLst>
      <p:ext uri="{BB962C8B-B14F-4D97-AF65-F5344CB8AC3E}">
        <p14:creationId xmlns:p14="http://schemas.microsoft.com/office/powerpoint/2010/main" val="1522736210"/>
      </p:ext>
    </p:extLst>
  </p:cSld>
  <p:clrMapOvr>
    <a:masterClrMapping/>
  </p:clrMapOvr>
  <mc:AlternateContent xmlns:mc="http://schemas.openxmlformats.org/markup-compatibility/2006" xmlns:p14="http://schemas.microsoft.com/office/powerpoint/2010/main">
    <mc:Choice Requires="p14">
      <p:transition spd="slow" p14:dur="2000" advTm="45402"/>
    </mc:Choice>
    <mc:Fallback xmlns="">
      <p:transition spd="slow" advTm="45402"/>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Shape 142"/>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065407" y="1195720"/>
            <a:ext cx="1570682" cy="3470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5" name="Shape 144"/>
          <p:cNvSpPr>
            <a:spLocks noGrp="1"/>
          </p:cNvSpPr>
          <p:nvPr>
            <p:ph type="body" idx="1"/>
          </p:nvPr>
        </p:nvSpPr>
        <p:spPr>
          <a:xfrm>
            <a:off x="438585" y="1077832"/>
            <a:ext cx="6172200" cy="2545556"/>
          </a:xfrm>
        </p:spPr>
        <p:txBody>
          <a:bodyPr vert="horz" wrap="square" lIns="68567" tIns="34274" rIns="68567" bIns="34274" numCol="1" anchor="t" anchorCtr="0" compatLnSpc="1">
            <a:prstTxWarp prst="textNoShape">
              <a:avLst/>
            </a:prstTxWarp>
          </a:bodyPr>
          <a:lstStyle/>
          <a:p>
            <a:pPr marL="257168" indent="-257168">
              <a:spcBef>
                <a:spcPct val="0"/>
              </a:spcBef>
              <a:buClr>
                <a:srgbClr val="366092"/>
              </a:buClr>
            </a:pPr>
            <a:r>
              <a:rPr lang="en-US" altLang="en-US" sz="1200" dirty="0">
                <a:solidFill>
                  <a:srgbClr val="366092"/>
                </a:solidFill>
                <a:latin typeface="Helvetica Neue" charset="0"/>
                <a:ea typeface="ＭＳ Ｐゴシック" charset="-128"/>
                <a:sym typeface="Helvetica Neue" charset="0"/>
              </a:rPr>
              <a:t>The loadings on PC1 are mostly [C&gt;T]G</a:t>
            </a:r>
          </a:p>
          <a:p>
            <a:pPr marL="257168" indent="-257168">
              <a:spcBef>
                <a:spcPts val="244"/>
              </a:spcBef>
              <a:buClr>
                <a:srgbClr val="366092"/>
              </a:buClr>
            </a:pPr>
            <a:r>
              <a:rPr lang="en-US" altLang="en-US" sz="1200" dirty="0">
                <a:solidFill>
                  <a:srgbClr val="366092"/>
                </a:solidFill>
                <a:latin typeface="Helvetica Neue" charset="0"/>
                <a:ea typeface="ＭＳ Ｐゴシック" charset="-128"/>
                <a:sym typeface="Helvetica Neue" charset="0"/>
              </a:rPr>
              <a:t>Confirmed by higher C&gt;T% in CpGs  in the </a:t>
            </a:r>
            <a:r>
              <a:rPr lang="en-US" altLang="en-US" sz="1200" dirty="0" err="1">
                <a:solidFill>
                  <a:srgbClr val="366092"/>
                </a:solidFill>
                <a:latin typeface="Helvetica Neue" charset="0"/>
                <a:ea typeface="ＭＳ Ｐゴシック" charset="-128"/>
                <a:sym typeface="Helvetica Neue" charset="0"/>
              </a:rPr>
              <a:t>hypermethylated</a:t>
            </a:r>
            <a:r>
              <a:rPr lang="en-US" altLang="en-US" sz="1200" dirty="0">
                <a:solidFill>
                  <a:srgbClr val="366092"/>
                </a:solidFill>
                <a:latin typeface="Helvetica Neue" charset="0"/>
                <a:ea typeface="ＭＳ Ｐゴシック" charset="-128"/>
                <a:sym typeface="Helvetica Neue" charset="0"/>
              </a:rPr>
              <a:t> group (cluster1) </a:t>
            </a:r>
          </a:p>
          <a:p>
            <a:pPr marL="257168" indent="-257168">
              <a:spcBef>
                <a:spcPts val="244"/>
              </a:spcBef>
              <a:buClr>
                <a:srgbClr val="366092"/>
              </a:buClr>
              <a:buNone/>
            </a:pPr>
            <a:endParaRPr lang="en-US" altLang="en-US" sz="1200" dirty="0">
              <a:solidFill>
                <a:srgbClr val="366092"/>
              </a:solidFill>
              <a:latin typeface="Helvetica Neue" charset="0"/>
              <a:ea typeface="ＭＳ Ｐゴシック" charset="-128"/>
              <a:sym typeface="Helvetica Neue" charset="0"/>
            </a:endParaRPr>
          </a:p>
        </p:txBody>
      </p:sp>
      <p:grpSp>
        <p:nvGrpSpPr>
          <p:cNvPr id="100358" name="Shape 147"/>
          <p:cNvGrpSpPr>
            <a:grpSpLocks/>
          </p:cNvGrpSpPr>
          <p:nvPr/>
        </p:nvGrpSpPr>
        <p:grpSpPr bwMode="auto">
          <a:xfrm>
            <a:off x="337415" y="2966163"/>
            <a:ext cx="5081778" cy="1484708"/>
            <a:chOff x="-51753" y="2059089"/>
            <a:chExt cx="4709100" cy="1979853"/>
          </a:xfrm>
        </p:grpSpPr>
        <p:pic>
          <p:nvPicPr>
            <p:cNvPr id="100360" name="Shape 148"/>
            <p:cNvPicPr preferRelativeResize="0">
              <a:picLocks noChangeAspect="1" noChangeArrowheads="1"/>
            </p:cNvPicPr>
            <p:nvPr/>
          </p:nvPicPr>
          <p:blipFill>
            <a:blip r:embed="rId4" cstate="print">
              <a:extLst>
                <a:ext uri="{28A0092B-C50C-407E-A947-70E740481C1C}">
                  <a14:useLocalDpi xmlns:a14="http://schemas.microsoft.com/office/drawing/2010/main"/>
                </a:ext>
              </a:extLst>
            </a:blip>
            <a:srcRect t="62022"/>
            <a:stretch>
              <a:fillRect/>
            </a:stretch>
          </p:blipFill>
          <p:spPr bwMode="auto">
            <a:xfrm>
              <a:off x="-51753" y="2423143"/>
              <a:ext cx="4709100" cy="16157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0361" name="Shape 149"/>
            <p:cNvGrpSpPr>
              <a:grpSpLocks/>
            </p:cNvGrpSpPr>
            <p:nvPr/>
          </p:nvGrpSpPr>
          <p:grpSpPr bwMode="auto">
            <a:xfrm>
              <a:off x="1344412" y="2059089"/>
              <a:ext cx="1989512" cy="766251"/>
              <a:chOff x="1344412" y="2799859"/>
              <a:chExt cx="1989512" cy="766251"/>
            </a:xfrm>
          </p:grpSpPr>
          <p:cxnSp>
            <p:nvCxnSpPr>
              <p:cNvPr id="100362" name="Shape 150"/>
              <p:cNvCxnSpPr>
                <a:cxnSpLocks noChangeShapeType="1"/>
              </p:cNvCxnSpPr>
              <p:nvPr/>
            </p:nvCxnSpPr>
            <p:spPr bwMode="auto">
              <a:xfrm>
                <a:off x="1771127" y="3001768"/>
                <a:ext cx="129000" cy="1620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sp>
            <p:nvSpPr>
              <p:cNvPr id="100363" name="Shape 151"/>
              <p:cNvSpPr txBox="1">
                <a:spLocks noChangeArrowheads="1"/>
              </p:cNvSpPr>
              <p:nvPr/>
            </p:nvSpPr>
            <p:spPr bwMode="auto">
              <a:xfrm>
                <a:off x="1344412" y="2807730"/>
                <a:ext cx="5865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A[C&gt;T]G</a:t>
                </a:r>
              </a:p>
            </p:txBody>
          </p:sp>
          <p:sp>
            <p:nvSpPr>
              <p:cNvPr id="100364" name="Shape 152"/>
              <p:cNvSpPr txBox="1">
                <a:spLocks noChangeArrowheads="1"/>
              </p:cNvSpPr>
              <p:nvPr/>
            </p:nvSpPr>
            <p:spPr bwMode="auto">
              <a:xfrm>
                <a:off x="1900127" y="2948469"/>
                <a:ext cx="5949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C[C&gt;T]G</a:t>
                </a:r>
              </a:p>
            </p:txBody>
          </p:sp>
          <p:sp>
            <p:nvSpPr>
              <p:cNvPr id="100365" name="Shape 153"/>
              <p:cNvSpPr txBox="1">
                <a:spLocks noChangeArrowheads="1"/>
              </p:cNvSpPr>
              <p:nvPr/>
            </p:nvSpPr>
            <p:spPr bwMode="auto">
              <a:xfrm>
                <a:off x="2398421" y="2799859"/>
                <a:ext cx="5979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G[C&gt;T]G</a:t>
                </a:r>
              </a:p>
            </p:txBody>
          </p:sp>
          <p:sp>
            <p:nvSpPr>
              <p:cNvPr id="100366" name="Shape 154"/>
              <p:cNvSpPr txBox="1">
                <a:spLocks noChangeArrowheads="1"/>
              </p:cNvSpPr>
              <p:nvPr/>
            </p:nvSpPr>
            <p:spPr bwMode="auto">
              <a:xfrm>
                <a:off x="2751624" y="3025455"/>
                <a:ext cx="582300" cy="2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69" tIns="34275" rIns="68569" bIns="34275"/>
              <a:lstStyle/>
              <a:p>
                <a:pPr eaLnBrk="1" hangingPunct="1">
                  <a:buSzPct val="25000"/>
                </a:pPr>
                <a:r>
                  <a:rPr lang="en-US" altLang="en-US" sz="825" dirty="0">
                    <a:latin typeface="Helvetica Neue" charset="0"/>
                    <a:sym typeface="Helvetica Neue" charset="0"/>
                  </a:rPr>
                  <a:t>T[C&gt;T]G</a:t>
                </a:r>
              </a:p>
            </p:txBody>
          </p:sp>
          <p:cxnSp>
            <p:nvCxnSpPr>
              <p:cNvPr id="100367" name="Shape 155"/>
              <p:cNvCxnSpPr>
                <a:cxnSpLocks noChangeShapeType="1"/>
              </p:cNvCxnSpPr>
              <p:nvPr/>
            </p:nvCxnSpPr>
            <p:spPr bwMode="auto">
              <a:xfrm>
                <a:off x="2088890" y="3201266"/>
                <a:ext cx="0" cy="315299"/>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cxnSp>
            <p:nvCxnSpPr>
              <p:cNvPr id="100368" name="Shape 156"/>
              <p:cNvCxnSpPr>
                <a:cxnSpLocks noChangeShapeType="1"/>
              </p:cNvCxnSpPr>
              <p:nvPr/>
            </p:nvCxnSpPr>
            <p:spPr bwMode="auto">
              <a:xfrm flipH="1">
                <a:off x="2256875" y="3003546"/>
                <a:ext cx="382200" cy="3663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cxnSp>
            <p:nvCxnSpPr>
              <p:cNvPr id="100369" name="Shape 157"/>
              <p:cNvCxnSpPr>
                <a:cxnSpLocks noChangeShapeType="1"/>
              </p:cNvCxnSpPr>
              <p:nvPr/>
            </p:nvCxnSpPr>
            <p:spPr bwMode="auto">
              <a:xfrm flipH="1">
                <a:off x="2425282" y="3250810"/>
                <a:ext cx="504900" cy="315300"/>
              </a:xfrm>
              <a:prstGeom prst="straightConnector1">
                <a:avLst/>
              </a:prstGeom>
              <a:noFill/>
              <a:ln w="12700">
                <a:solidFill>
                  <a:schemeClr val="tx1"/>
                </a:solidFill>
                <a:round/>
                <a:headEnd/>
                <a:tailEnd type="stealth" w="lg" len="lg"/>
              </a:ln>
              <a:extLst>
                <a:ext uri="{909E8E84-426E-40dd-AFC4-6F175D3DCCD1}">
                  <a14:hiddenFill xmlns:a14="http://schemas.microsoft.com/office/drawing/2010/main" xmlns="">
                    <a:noFill/>
                  </a14:hiddenFill>
                </a:ext>
              </a:extLst>
            </p:spPr>
          </p:cxnSp>
        </p:grpSp>
      </p:grpSp>
      <p:pic>
        <p:nvPicPr>
          <p:cNvPr id="100359" name="Shape 158"/>
          <p:cNvPicPr preferRelativeResize="0">
            <a:picLocks noChangeAspect="1" noChangeArrowheads="1"/>
          </p:cNvPicPr>
          <p:nvPr/>
        </p:nvPicPr>
        <p:blipFill>
          <a:blip r:embed="rId5" cstate="print">
            <a:extLst>
              <a:ext uri="{28A0092B-C50C-407E-A947-70E740481C1C}">
                <a14:useLocalDpi xmlns:a14="http://schemas.microsoft.com/office/drawing/2010/main"/>
              </a:ext>
            </a:extLst>
          </a:blip>
          <a:srcRect t="11057" b="64705"/>
          <a:stretch>
            <a:fillRect/>
          </a:stretch>
        </p:blipFill>
        <p:spPr bwMode="auto">
          <a:xfrm>
            <a:off x="341977" y="1885950"/>
            <a:ext cx="5077369" cy="1110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Shape 142"/>
          <p:cNvPicPr preferRelativeResize="0">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58939" y="1209587"/>
            <a:ext cx="1693458" cy="34701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itle 3"/>
          <p:cNvSpPr txBox="1">
            <a:spLocks/>
          </p:cNvSpPr>
          <p:nvPr/>
        </p:nvSpPr>
        <p:spPr bwMode="auto">
          <a:xfrm>
            <a:off x="761047" y="57018"/>
            <a:ext cx="7755536" cy="8572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02" eaLnBrk="0" fontAlgn="base" hangingPunct="0">
              <a:spcBef>
                <a:spcPct val="0"/>
              </a:spcBef>
              <a:spcAft>
                <a:spcPct val="0"/>
              </a:spcAft>
              <a:buNone/>
            </a:pPr>
            <a:r>
              <a:rPr lang="en-US" altLang="en-US" sz="2700" dirty="0" err="1">
                <a:solidFill>
                  <a:srgbClr val="000090"/>
                </a:solidFill>
                <a:latin typeface="Helvetica Neue" charset="0"/>
                <a:ea typeface="Helvetica Neue" charset="0"/>
                <a:cs typeface="Helvetica Neue" charset="0"/>
              </a:rPr>
              <a:t>CpGs</a:t>
            </a:r>
            <a:r>
              <a:rPr lang="en-US" altLang="en-US" sz="2700" dirty="0">
                <a:solidFill>
                  <a:srgbClr val="000090"/>
                </a:solidFill>
                <a:latin typeface="Helvetica Neue" charset="0"/>
                <a:ea typeface="Helvetica Neue" charset="0"/>
                <a:cs typeface="Helvetica Neue" charset="0"/>
              </a:rPr>
              <a:t> drive inter-patient variation in </a:t>
            </a:r>
            <a:r>
              <a:rPr lang="en-US" altLang="en-US" sz="2700" dirty="0" err="1">
                <a:solidFill>
                  <a:srgbClr val="000090"/>
                </a:solidFill>
                <a:latin typeface="Helvetica Neue" charset="0"/>
                <a:ea typeface="Helvetica Neue" charset="0"/>
                <a:cs typeface="Helvetica Neue" charset="0"/>
              </a:rPr>
              <a:t>pRCC</a:t>
            </a:r>
            <a:r>
              <a:rPr lang="en-US" altLang="en-US" sz="2700" dirty="0">
                <a:solidFill>
                  <a:srgbClr val="000090"/>
                </a:solidFill>
                <a:latin typeface="Helvetica Neue" charset="0"/>
                <a:ea typeface="Helvetica Neue" charset="0"/>
                <a:cs typeface="Helvetica Neue" charset="0"/>
              </a:rPr>
              <a:t> mutational spectra</a:t>
            </a:r>
          </a:p>
        </p:txBody>
      </p:sp>
      <p:sp>
        <p:nvSpPr>
          <p:cNvPr id="2" name="Rectangle 1"/>
          <p:cNvSpPr/>
          <p:nvPr/>
        </p:nvSpPr>
        <p:spPr>
          <a:xfrm>
            <a:off x="3626713" y="4852674"/>
            <a:ext cx="3875098" cy="253914"/>
          </a:xfrm>
          <a:prstGeom prst="rect">
            <a:avLst/>
          </a:prstGeom>
        </p:spPr>
        <p:txBody>
          <a:bodyPr wrap="none" lIns="68579" tIns="34289" rIns="68579" bIns="34289">
            <a:spAutoFit/>
          </a:bodyPr>
          <a:lstStyle/>
          <a:p>
            <a:r>
              <a:rPr lang="en-US" sz="1200" dirty="0">
                <a:solidFill>
                  <a:srgbClr val="808080"/>
                </a:solidFill>
                <a:latin typeface="Helvetica"/>
                <a:cs typeface="Helvetica"/>
              </a:rPr>
              <a:t>[S. Li, B. </a:t>
            </a:r>
            <a:r>
              <a:rPr lang="en-US" sz="1200" dirty="0" err="1">
                <a:solidFill>
                  <a:srgbClr val="808080"/>
                </a:solidFill>
                <a:latin typeface="Helvetica"/>
                <a:cs typeface="Helvetica"/>
              </a:rPr>
              <a:t>Shuch</a:t>
            </a:r>
            <a:r>
              <a:rPr lang="en-US" sz="1200" dirty="0">
                <a:solidFill>
                  <a:srgbClr val="808080"/>
                </a:solidFill>
                <a:latin typeface="Helvetica"/>
                <a:cs typeface="Helvetica"/>
              </a:rPr>
              <a:t> and M. Gerstein PLOS Genetics (‘17)] </a:t>
            </a:r>
          </a:p>
        </p:txBody>
      </p:sp>
    </p:spTree>
    <p:extLst>
      <p:ext uri="{BB962C8B-B14F-4D97-AF65-F5344CB8AC3E}">
        <p14:creationId xmlns:p14="http://schemas.microsoft.com/office/powerpoint/2010/main" val="1023730456"/>
      </p:ext>
    </p:extLst>
  </p:cSld>
  <p:clrMapOvr>
    <a:masterClrMapping/>
  </p:clrMapOvr>
  <mc:AlternateContent xmlns:mc="http://schemas.openxmlformats.org/markup-compatibility/2006" xmlns:p14="http://schemas.microsoft.com/office/powerpoint/2010/main">
    <mc:Choice Requires="p14">
      <p:transition spd="slow" p14:dur="2000" advTm="50651"/>
    </mc:Choice>
    <mc:Fallback xmlns="">
      <p:transition spd="slow" advTm="50651"/>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hape 207"/>
          <p:cNvSpPr>
            <a:spLocks noGrp="1"/>
          </p:cNvSpPr>
          <p:nvPr>
            <p:ph type="body" idx="1"/>
          </p:nvPr>
        </p:nvSpPr>
        <p:spPr>
          <a:xfrm>
            <a:off x="4972609" y="2173122"/>
            <a:ext cx="3429001" cy="1056598"/>
          </a:xfrm>
        </p:spPr>
        <p:txBody>
          <a:bodyPr vert="horz" wrap="square" lIns="68567" tIns="34274" rIns="68567" bIns="34274" numCol="1" anchor="t" anchorCtr="0" compatLnSpc="1">
            <a:prstTxWarp prst="textNoShape">
              <a:avLst/>
            </a:prstTxWarp>
          </a:bodyPr>
          <a:lstStyle/>
          <a:p>
            <a:pPr marL="257168" indent="-257168">
              <a:spcBef>
                <a:spcPct val="0"/>
              </a:spcBef>
              <a:buClr>
                <a:srgbClr val="366092"/>
              </a:buClr>
            </a:pPr>
            <a:r>
              <a:rPr lang="en-US" altLang="en-US" dirty="0">
                <a:latin typeface="Helvetica"/>
                <a:ea typeface="Arial" charset="0"/>
                <a:cs typeface="Helvetica"/>
                <a:sym typeface="Helvetica Neue" charset="0"/>
              </a:rPr>
              <a:t>C</a:t>
            </a:r>
            <a:r>
              <a:rPr lang="en-US" altLang="en-US" dirty="0" smtClean="0">
                <a:latin typeface="Helvetica"/>
                <a:ea typeface="Arial" charset="0"/>
                <a:cs typeface="Helvetica"/>
                <a:sym typeface="Helvetica Neue" charset="0"/>
              </a:rPr>
              <a:t>hromatin remodeling </a:t>
            </a:r>
            <a:r>
              <a:rPr lang="en-US" altLang="en-US" dirty="0">
                <a:latin typeface="Helvetica"/>
                <a:ea typeface="Arial" charset="0"/>
                <a:cs typeface="Helvetica"/>
                <a:sym typeface="Helvetica Neue" charset="0"/>
              </a:rPr>
              <a:t>defect </a:t>
            </a:r>
            <a:r>
              <a:rPr lang="en-US" altLang="en-US" dirty="0" smtClean="0">
                <a:latin typeface="Helvetica"/>
                <a:ea typeface="Arial" charset="0"/>
                <a:cs typeface="Helvetica"/>
                <a:sym typeface="Helvetica Neue" charset="0"/>
              </a:rPr>
              <a:t>(“</a:t>
            </a:r>
            <a:r>
              <a:rPr lang="en-US" altLang="en-US" dirty="0" err="1" smtClean="0">
                <a:latin typeface="Helvetica"/>
                <a:ea typeface="Arial" charset="0"/>
                <a:cs typeface="Helvetica"/>
                <a:sym typeface="Helvetica Neue" charset="0"/>
              </a:rPr>
              <a:t>mut</a:t>
            </a:r>
            <a:r>
              <a:rPr lang="en-US" altLang="en-US" dirty="0" smtClean="0">
                <a:latin typeface="Helvetica"/>
                <a:ea typeface="Arial" charset="0"/>
                <a:cs typeface="Helvetica"/>
                <a:sym typeface="Helvetica Neue" charset="0"/>
              </a:rPr>
              <a:t>”) leads to </a:t>
            </a:r>
            <a:r>
              <a:rPr lang="en-US" altLang="en-US" dirty="0">
                <a:latin typeface="Helvetica"/>
                <a:ea typeface="Arial" charset="0"/>
                <a:cs typeface="Helvetica"/>
                <a:sym typeface="Helvetica Neue" charset="0"/>
              </a:rPr>
              <a:t>more mutations in open </a:t>
            </a:r>
            <a:r>
              <a:rPr lang="en-US" altLang="en-US" dirty="0" smtClean="0">
                <a:latin typeface="Helvetica"/>
                <a:ea typeface="Arial" charset="0"/>
                <a:cs typeface="Helvetica"/>
                <a:sym typeface="Helvetica Neue" charset="0"/>
              </a:rPr>
              <a:t>chromatin (raw number &amp; fraction) in those </a:t>
            </a:r>
            <a:r>
              <a:rPr lang="en-US" altLang="en-US" dirty="0" err="1" smtClean="0">
                <a:latin typeface="Helvetica"/>
                <a:ea typeface="Arial" charset="0"/>
                <a:cs typeface="Helvetica"/>
                <a:sym typeface="Helvetica Neue" charset="0"/>
              </a:rPr>
              <a:t>pRCC</a:t>
            </a:r>
            <a:r>
              <a:rPr lang="en-US" altLang="en-US" dirty="0" smtClean="0">
                <a:latin typeface="Helvetica"/>
                <a:ea typeface="Arial" charset="0"/>
                <a:cs typeface="Helvetica"/>
                <a:sym typeface="Helvetica Neue" charset="0"/>
              </a:rPr>
              <a:t> cases w/ the mutation</a:t>
            </a:r>
            <a:endParaRPr lang="en-US" altLang="en-US" dirty="0">
              <a:latin typeface="Helvetica"/>
              <a:ea typeface="Arial" charset="0"/>
              <a:cs typeface="Helvetica"/>
            </a:endParaRPr>
          </a:p>
        </p:txBody>
      </p:sp>
      <p:pic>
        <p:nvPicPr>
          <p:cNvPr id="104453" name="Shape 210"/>
          <p:cNvPicPr preferRelativeResize="0">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0997" y="38511"/>
            <a:ext cx="2403759" cy="51595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3"/>
          <p:cNvSpPr txBox="1">
            <a:spLocks/>
          </p:cNvSpPr>
          <p:nvPr/>
        </p:nvSpPr>
        <p:spPr bwMode="auto">
          <a:xfrm>
            <a:off x="4862958" y="765342"/>
            <a:ext cx="3883805" cy="85725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8525" tIns="34263" rIns="68525" bIns="34263" anchor="ctr"/>
          <a:lstStyle>
            <a:lvl1pPr>
              <a:spcBef>
                <a:spcPct val="20000"/>
              </a:spcBef>
              <a:buChar char="•"/>
              <a:defRPr sz="2400">
                <a:solidFill>
                  <a:schemeClr val="tx1"/>
                </a:solidFill>
                <a:latin typeface="Arial" charset="0"/>
                <a:ea typeface="ＭＳ Ｐゴシック" charset="-128"/>
              </a:defRPr>
            </a:lvl1pPr>
            <a:lvl2pPr marL="742950" indent="-285750">
              <a:spcBef>
                <a:spcPct val="20000"/>
              </a:spcBef>
              <a:buFont typeface="Lucida Grande" charset="0"/>
              <a:buChar char="-"/>
              <a:defRPr sz="2400">
                <a:solidFill>
                  <a:schemeClr val="tx1"/>
                </a:solidFill>
                <a:latin typeface="Arial" charset="0"/>
                <a:ea typeface="ＭＳ Ｐゴシック" charset="-128"/>
              </a:defRPr>
            </a:lvl2pPr>
            <a:lvl3pPr marL="1143000" indent="-228600">
              <a:spcBef>
                <a:spcPct val="20000"/>
              </a:spcBef>
              <a:buChar char="•"/>
              <a:defRPr sz="20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Font typeface="Lucida Grande" charset="0"/>
              <a:buChar char="*"/>
              <a:defRPr sz="2000">
                <a:solidFill>
                  <a:schemeClr val="tx1"/>
                </a:solidFill>
                <a:latin typeface="Arial" charset="0"/>
                <a:ea typeface="ＭＳ Ｐゴシック" charset="-128"/>
              </a:defRPr>
            </a:lvl5pPr>
            <a:lvl6pPr marL="25146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6pPr>
            <a:lvl7pPr marL="29718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7pPr>
            <a:lvl8pPr marL="34290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8pPr>
            <a:lvl9pPr marL="3886200" indent="-228600" defTabSz="455613" eaLnBrk="0" fontAlgn="base" hangingPunct="0">
              <a:spcBef>
                <a:spcPct val="20000"/>
              </a:spcBef>
              <a:spcAft>
                <a:spcPct val="0"/>
              </a:spcAft>
              <a:buFont typeface="Lucida Grande" charset="0"/>
              <a:buChar char="*"/>
              <a:defRPr sz="2000">
                <a:solidFill>
                  <a:schemeClr val="tx1"/>
                </a:solidFill>
                <a:latin typeface="Arial" charset="0"/>
                <a:ea typeface="ＭＳ Ｐゴシック" charset="-128"/>
              </a:defRPr>
            </a:lvl9pPr>
          </a:lstStyle>
          <a:p>
            <a:pPr algn="ctr" defTabSz="341702" eaLnBrk="0" fontAlgn="base" hangingPunct="0">
              <a:spcBef>
                <a:spcPct val="0"/>
              </a:spcBef>
              <a:spcAft>
                <a:spcPct val="0"/>
              </a:spcAft>
              <a:buNone/>
            </a:pPr>
            <a:r>
              <a:rPr lang="en-US" altLang="en-US" sz="2700" dirty="0">
                <a:solidFill>
                  <a:srgbClr val="000090"/>
                </a:solidFill>
                <a:latin typeface="Helvetica Neue" charset="0"/>
                <a:ea typeface="Helvetica Neue" charset="0"/>
                <a:cs typeface="Helvetica Neue" charset="0"/>
              </a:rPr>
              <a:t>Key mutation affects mutational landscape which, in turn, affects overall burden in </a:t>
            </a:r>
            <a:r>
              <a:rPr lang="en-US" altLang="en-US" sz="2700" dirty="0" err="1">
                <a:solidFill>
                  <a:srgbClr val="000090"/>
                </a:solidFill>
                <a:latin typeface="Helvetica Neue" charset="0"/>
                <a:ea typeface="Helvetica Neue" charset="0"/>
                <a:cs typeface="Helvetica Neue" charset="0"/>
              </a:rPr>
              <a:t>pRCC</a:t>
            </a:r>
            <a:endParaRPr lang="en-US" altLang="en-US" sz="2700" dirty="0">
              <a:solidFill>
                <a:srgbClr val="000090"/>
              </a:solidFill>
              <a:latin typeface="Helvetica Neue" charset="0"/>
              <a:ea typeface="Helvetica Neue" charset="0"/>
              <a:cs typeface="Helvetica Neue" charset="0"/>
            </a:endParaRPr>
          </a:p>
        </p:txBody>
      </p:sp>
      <p:pic>
        <p:nvPicPr>
          <p:cNvPr id="7" name="Shape 210"/>
          <p:cNvPicPr preferRelativeResize="0">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376646" y="31562"/>
            <a:ext cx="2351766" cy="5166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4997296" y="4798627"/>
            <a:ext cx="4013532" cy="253914"/>
          </a:xfrm>
          <a:prstGeom prst="rect">
            <a:avLst/>
          </a:prstGeom>
        </p:spPr>
        <p:txBody>
          <a:bodyPr wrap="square" lIns="68579" tIns="34289" rIns="68579" bIns="34289">
            <a:spAutoFit/>
          </a:bodyPr>
          <a:lstStyle/>
          <a:p>
            <a:r>
              <a:rPr lang="en-US" sz="1200" dirty="0">
                <a:solidFill>
                  <a:srgbClr val="808080"/>
                </a:solidFill>
                <a:latin typeface="Helvetica"/>
                <a:cs typeface="Helvetica"/>
              </a:rPr>
              <a:t>[S. Li, B. </a:t>
            </a:r>
            <a:r>
              <a:rPr lang="en-US" sz="1200" dirty="0" err="1">
                <a:solidFill>
                  <a:srgbClr val="808080"/>
                </a:solidFill>
                <a:latin typeface="Helvetica"/>
                <a:cs typeface="Helvetica"/>
              </a:rPr>
              <a:t>Shuch</a:t>
            </a:r>
            <a:r>
              <a:rPr lang="en-US" sz="1200" dirty="0">
                <a:solidFill>
                  <a:srgbClr val="808080"/>
                </a:solidFill>
                <a:latin typeface="Helvetica"/>
                <a:cs typeface="Helvetica"/>
              </a:rPr>
              <a:t> and M. Gerstein PLOS Genetics (‘17)] </a:t>
            </a:r>
          </a:p>
        </p:txBody>
      </p:sp>
    </p:spTree>
    <p:extLst>
      <p:ext uri="{BB962C8B-B14F-4D97-AF65-F5344CB8AC3E}">
        <p14:creationId xmlns:p14="http://schemas.microsoft.com/office/powerpoint/2010/main" val="100391181"/>
      </p:ext>
    </p:extLst>
  </p:cSld>
  <p:clrMapOvr>
    <a:masterClrMapping/>
  </p:clrMapOvr>
  <mc:AlternateContent xmlns:mc="http://schemas.openxmlformats.org/markup-compatibility/2006" xmlns:p14="http://schemas.microsoft.com/office/powerpoint/2010/main">
    <mc:Choice Requires="p14">
      <p:transition spd="slow" p14:dur="2000" advTm="39217"/>
    </mc:Choice>
    <mc:Fallback xmlns="">
      <p:transition spd="slow" advTm="39217"/>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1657350" y="209550"/>
            <a:ext cx="58293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011893"/>
              </a:buClr>
              <a:buSzPct val="100000"/>
              <a:buFont typeface="Arial"/>
              <a:buNone/>
            </a:pPr>
            <a:r>
              <a:rPr lang="en" sz="1900" b="1" i="0" u="none" strike="noStrike" cap="none">
                <a:solidFill>
                  <a:srgbClr val="011893"/>
                </a:solidFill>
                <a:latin typeface="Arial"/>
                <a:ea typeface="Arial"/>
                <a:cs typeface="Arial"/>
                <a:sym typeface="Arial"/>
              </a:rPr>
              <a:t>Sequencing Data Explosion: </a:t>
            </a:r>
            <a:br>
              <a:rPr lang="en" sz="1900" b="1" i="0" u="none" strike="noStrike" cap="none">
                <a:solidFill>
                  <a:srgbClr val="011893"/>
                </a:solidFill>
                <a:latin typeface="Arial"/>
                <a:ea typeface="Arial"/>
                <a:cs typeface="Arial"/>
                <a:sym typeface="Arial"/>
              </a:rPr>
            </a:br>
            <a:r>
              <a:rPr lang="en" sz="1900" b="1" i="0" u="none" strike="noStrike" cap="none">
                <a:solidFill>
                  <a:srgbClr val="011893"/>
                </a:solidFill>
                <a:latin typeface="Arial"/>
                <a:ea typeface="Arial"/>
                <a:cs typeface="Arial"/>
                <a:sym typeface="Arial"/>
              </a:rPr>
              <a:t>Faster than Moore’s Law</a:t>
            </a:r>
            <a:r>
              <a:rPr lang="en" sz="1900">
                <a:solidFill>
                  <a:srgbClr val="011893"/>
                </a:solidFill>
              </a:rPr>
              <a:t>?</a:t>
            </a:r>
          </a:p>
        </p:txBody>
      </p:sp>
      <p:pic>
        <p:nvPicPr>
          <p:cNvPr id="147" name="Shape 147"/>
          <p:cNvPicPr preferRelativeResize="0"/>
          <p:nvPr/>
        </p:nvPicPr>
        <p:blipFill rotWithShape="1">
          <a:blip r:embed="rId3">
            <a:alphaModFix/>
          </a:blip>
          <a:srcRect/>
          <a:stretch/>
        </p:blipFill>
        <p:spPr>
          <a:xfrm>
            <a:off x="3711179" y="1250156"/>
            <a:ext cx="4003998" cy="3040837"/>
          </a:xfrm>
          <a:prstGeom prst="rect">
            <a:avLst/>
          </a:prstGeom>
          <a:noFill/>
          <a:ln>
            <a:noFill/>
          </a:ln>
        </p:spPr>
      </p:pic>
      <p:sp>
        <p:nvSpPr>
          <p:cNvPr id="148" name="Shape 148"/>
          <p:cNvSpPr txBox="1"/>
          <p:nvPr/>
        </p:nvSpPr>
        <p:spPr>
          <a:xfrm>
            <a:off x="1234679" y="1250156"/>
            <a:ext cx="2476500" cy="31431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Font typeface="Arial"/>
              <a:buChar char="•"/>
            </a:pPr>
            <a:endParaRPr sz="1100"/>
          </a:p>
          <a:p>
            <a:pPr marL="419100" marR="0" lvl="1" indent="-165100" algn="l" rtl="0">
              <a:spcBef>
                <a:spcPts val="200"/>
              </a:spcBef>
              <a:spcAft>
                <a:spcPts val="0"/>
              </a:spcAft>
              <a:buClr>
                <a:schemeClr val="dk1"/>
              </a:buClr>
              <a:buSzPct val="100000"/>
              <a:buFont typeface="Merriweather Sans"/>
              <a:buChar char="-"/>
            </a:pPr>
            <a:r>
              <a:rPr lang="en" sz="1200" b="0" i="0" u="none" strike="noStrike" cap="none">
                <a:solidFill>
                  <a:schemeClr val="dk1"/>
                </a:solidFill>
                <a:latin typeface="Arial"/>
                <a:ea typeface="Arial"/>
                <a:cs typeface="Arial"/>
                <a:sym typeface="Arial"/>
              </a:rPr>
              <a:t>In the early 2000’s, improvements in Sanger sequencing produced a scaling pattern similar to Moore’s law.</a:t>
            </a:r>
          </a:p>
          <a:p>
            <a:pPr marL="419100" marR="0" lvl="1" indent="-165100" algn="l" rtl="0">
              <a:spcBef>
                <a:spcPts val="200"/>
              </a:spcBef>
              <a:spcAft>
                <a:spcPts val="0"/>
              </a:spcAft>
              <a:buClr>
                <a:schemeClr val="dk1"/>
              </a:buClr>
              <a:buFont typeface="Merriweather Sans"/>
              <a:buNone/>
            </a:pPr>
            <a:endParaRPr sz="1200" b="0" i="0" u="none" strike="noStrike" cap="none">
              <a:solidFill>
                <a:schemeClr val="dk1"/>
              </a:solidFill>
              <a:latin typeface="Arial"/>
              <a:ea typeface="Arial"/>
              <a:cs typeface="Arial"/>
              <a:sym typeface="Arial"/>
            </a:endParaRPr>
          </a:p>
          <a:p>
            <a:pPr marL="419100" marR="0" lvl="1" indent="-165100" algn="l" rtl="0">
              <a:spcBef>
                <a:spcPts val="200"/>
              </a:spcBef>
              <a:spcAft>
                <a:spcPts val="0"/>
              </a:spcAft>
              <a:buClr>
                <a:schemeClr val="dk1"/>
              </a:buClr>
              <a:buSzPct val="100000"/>
              <a:buFont typeface="Merriweather Sans"/>
              <a:buChar char="-"/>
            </a:pPr>
            <a:r>
              <a:rPr lang="en" sz="1200" b="0" i="0" u="none" strike="noStrike" cap="none">
                <a:solidFill>
                  <a:schemeClr val="dk1"/>
                </a:solidFill>
                <a:latin typeface="Arial"/>
                <a:ea typeface="Arial"/>
                <a:cs typeface="Arial"/>
                <a:sym typeface="Arial"/>
              </a:rPr>
              <a:t>The advent of NGS was a shift to a new technology with dramatic decrease in cost). </a:t>
            </a:r>
          </a:p>
          <a:p>
            <a:pPr marL="165100" marR="0" lvl="0" indent="-158750" algn="l" rtl="0">
              <a:spcBef>
                <a:spcPts val="300"/>
              </a:spcBef>
              <a:buClr>
                <a:schemeClr val="dk1"/>
              </a:buClr>
              <a:buFont typeface="Arial"/>
              <a:buNone/>
            </a:pPr>
            <a:endParaRPr sz="15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chemeClr val="tx1">
                    <a:lumMod val="85000"/>
                    <a:lumOff val="15000"/>
                  </a:schemeClr>
                </a:solidFill>
                <a:latin typeface="Helvetica Neue"/>
                <a:ea typeface="Helvetica Neue"/>
                <a:cs typeface="Helvetica Neue"/>
                <a:sym typeface="Helvetica Neue"/>
              </a:rPr>
              <a:t>Prioritizing Variants in Personal Genomes: Using functional </a:t>
            </a:r>
            <a:br>
              <a:rPr lang="en" sz="1800" dirty="0">
                <a:solidFill>
                  <a:schemeClr val="tx1">
                    <a:lumMod val="85000"/>
                    <a:lumOff val="15000"/>
                  </a:schemeClr>
                </a:solidFill>
                <a:latin typeface="Helvetica Neue"/>
                <a:ea typeface="Helvetica Neue"/>
                <a:cs typeface="Helvetica Neue"/>
                <a:sym typeface="Helvetica Neue"/>
              </a:rPr>
            </a:br>
            <a:r>
              <a:rPr lang="en" sz="1800" dirty="0">
                <a:solidFill>
                  <a:schemeClr val="tx1">
                    <a:lumMod val="85000"/>
                    <a:lumOff val="15000"/>
                  </a:schemeClr>
                </a:solidFill>
                <a:latin typeface="Helvetica Neue"/>
                <a:ea typeface="Helvetica Neue"/>
                <a:cs typeface="Helvetica Neue"/>
                <a:sym typeface="Helvetica Neue"/>
              </a:rPr>
              <a:t>impact &amp; recurrence, with 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Introduction</a:t>
            </a:r>
            <a:endParaRPr lang="en-US" sz="1700" b="0" i="0" u="none" strike="noStrike" cap="none" dirty="0" smtClean="0">
              <a:solidFill>
                <a:schemeClr val="tx1">
                  <a:lumMod val="65000"/>
                  <a:lumOff val="35000"/>
                </a:schemeClr>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chemeClr val="tx1">
                    <a:lumMod val="65000"/>
                    <a:lumOff val="35000"/>
                  </a:schemeClr>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0000"/>
                </a:solidFill>
                <a:latin typeface="Helvetica Neue"/>
                <a:ea typeface="Helvetica Neue"/>
                <a:cs typeface="Helvetica Neue"/>
                <a:sym typeface="Helvetica Neue"/>
              </a:rPr>
              <a:t>The exponential scaling</a:t>
            </a:r>
            <a:r>
              <a:rPr lang="en" sz="1300" dirty="0" smtClean="0">
                <a:solidFill>
                  <a:schemeClr val="tx1">
                    <a:lumMod val="65000"/>
                    <a:lumOff val="35000"/>
                  </a:schemeClr>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Mining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big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data </a:t>
            </a:r>
            <a:r>
              <a:rPr lang="en" sz="1300" b="0" i="0" u="none" strike="noStrike" cap="none" dirty="0">
                <a:solidFill>
                  <a:schemeClr val="tx1">
                    <a:lumMod val="65000"/>
                    <a:lumOff val="35000"/>
                  </a:schemeClr>
                </a:solidFill>
                <a:latin typeface="Helvetica Neue"/>
                <a:ea typeface="Helvetica Neue"/>
                <a:cs typeface="Helvetica Neue"/>
                <a:sym typeface="Helvetica Neue"/>
              </a:rPr>
              <a:t>to prioritize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key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variants </a:t>
            </a:r>
            <a:r>
              <a:rPr lang="en" sz="1300" b="0" i="0" u="none" strike="noStrike" cap="none" dirty="0">
                <a:solidFill>
                  <a:schemeClr val="tx1">
                    <a:lumMod val="65000"/>
                    <a:lumOff val="35000"/>
                  </a:schemeClr>
                </a:solidFill>
                <a:latin typeface="Helvetica Neue"/>
                <a:ea typeface="Helvetica Neue"/>
                <a:cs typeface="Helvetica Neue"/>
                <a:sym typeface="Helvetica Neue"/>
              </a:rPr>
              <a:t/>
            </a:r>
            <a:br>
              <a:rPr lang="en" sz="1300" b="0" i="0" u="none" strike="noStrike" cap="none" dirty="0">
                <a:solidFill>
                  <a:schemeClr val="tx1">
                    <a:lumMod val="65000"/>
                    <a:lumOff val="35000"/>
                  </a:schemeClr>
                </a:solidFill>
                <a:latin typeface="Helvetica Neue"/>
                <a:ea typeface="Helvetica Neue"/>
                <a:cs typeface="Helvetica Neue"/>
                <a:sym typeface="Helvetica Neue"/>
              </a:rPr>
            </a:b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as cancer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drivers</a:t>
            </a:r>
            <a:endParaRPr lang="en" sz="1300" b="0" i="0" u="none" strike="noStrike" cap="none" dirty="0">
              <a:solidFill>
                <a:schemeClr val="tx1">
                  <a:lumMod val="65000"/>
                  <a:lumOff val="35000"/>
                </a:schemeClr>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chemeClr val="tx1">
                    <a:lumMod val="65000"/>
                    <a:lumOff val="35000"/>
                  </a:schemeClr>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rgbClr val="FF0000"/>
                </a:solidFill>
                <a:sym typeface="Arial"/>
              </a:rPr>
              <a:t>ALoFT</a:t>
            </a:r>
            <a:r>
              <a:rPr lang="en" sz="1300" b="0" i="0" u="none" strike="noStrike" cap="none" dirty="0">
                <a:solidFill>
                  <a:schemeClr val="tx1">
                    <a:lumMod val="65000"/>
                    <a:lumOff val="35000"/>
                  </a:schemeClr>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solidFill>
                  <a:schemeClr val="tx1">
                    <a:lumMod val="65000"/>
                    <a:lumOff val="35000"/>
                  </a:schemeClr>
                </a:solidFill>
              </a:rPr>
              <a:t>LoF</a:t>
            </a:r>
            <a:r>
              <a:rPr lang="en" sz="1300" dirty="0">
                <a:solidFill>
                  <a:schemeClr val="tx1">
                    <a:lumMod val="65000"/>
                    <a:lumOff val="35000"/>
                  </a:schemeClr>
                </a:solidFill>
              </a:rPr>
              <a:t> annotation as a complex problem + f</a:t>
            </a:r>
            <a:r>
              <a:rPr lang="en" sz="1300" b="0" i="0" u="none" strike="noStrike" cap="none" dirty="0">
                <a:solidFill>
                  <a:schemeClr val="tx1">
                    <a:lumMod val="65000"/>
                    <a:lumOff val="35000"/>
                  </a:schemeClr>
                </a:solidFill>
                <a:sym typeface="Arial"/>
              </a:rPr>
              <a:t>inding deleterious </a:t>
            </a:r>
            <a:r>
              <a:rPr lang="en" sz="1300" b="0" i="0" u="none" strike="noStrike" cap="none" dirty="0" err="1">
                <a:solidFill>
                  <a:schemeClr val="tx1">
                    <a:lumMod val="65000"/>
                    <a:lumOff val="35000"/>
                  </a:schemeClr>
                </a:solidFill>
                <a:sym typeface="Arial"/>
              </a:rPr>
              <a:t>LoFs</a:t>
            </a:r>
            <a:r>
              <a:rPr lang="en" sz="1300" b="0" i="0" u="none" strike="noStrike" cap="none" dirty="0">
                <a:solidFill>
                  <a:schemeClr val="tx1">
                    <a:lumMod val="65000"/>
                    <a:lumOff val="35000"/>
                  </a:schemeClr>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rgbClr val="FF0000"/>
                </a:solidFill>
                <a:sym typeface="Arial"/>
              </a:rPr>
              <a:t>Frustration</a:t>
            </a:r>
            <a:r>
              <a:rPr lang="en" sz="1300" b="0" i="0" u="none" strike="noStrike" cap="none" dirty="0">
                <a:solidFill>
                  <a:srgbClr val="FF0000"/>
                </a:solidFill>
                <a:sym typeface="Arial"/>
              </a:rPr>
              <a:t> </a:t>
            </a:r>
            <a:r>
              <a:rPr lang="en" sz="1300" b="0" i="0" u="none" strike="noStrike" cap="none" dirty="0">
                <a:solidFill>
                  <a:schemeClr val="tx1">
                    <a:lumMod val="65000"/>
                    <a:lumOff val="35000"/>
                  </a:schemeClr>
                </a:solidFill>
                <a:sym typeface="Arial"/>
              </a:rPr>
              <a:t>as a localized metric of SNV impact. Differential profiles for oncogenes v. </a:t>
            </a:r>
            <a:r>
              <a:rPr lang="en" sz="1300" b="0" i="0" u="none" strike="noStrike" cap="none" dirty="0" smtClean="0">
                <a:solidFill>
                  <a:schemeClr val="tx1">
                    <a:lumMod val="65000"/>
                    <a:lumOff val="35000"/>
                  </a:schemeClr>
                </a:solidFill>
                <a:sym typeface="Arial"/>
              </a:rPr>
              <a:t>TSGs</a:t>
            </a:r>
            <a:endParaRPr lang="en-US" sz="1300" b="0" i="0" u="none" strike="noStrike" cap="none" dirty="0" smtClean="0">
              <a:solidFill>
                <a:schemeClr val="tx1">
                  <a:lumMod val="65000"/>
                  <a:lumOff val="35000"/>
                </a:schemeClr>
              </a:solidFill>
              <a:sym typeface="Arial"/>
            </a:endParaRPr>
          </a:p>
          <a:p>
            <a:pPr indent="-228600">
              <a:spcBef>
                <a:spcPts val="0"/>
              </a:spcBef>
              <a:buClr>
                <a:srgbClr val="FFFFFF"/>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0000"/>
                </a:solidFill>
                <a:latin typeface="Helvetica Neue"/>
                <a:ea typeface="Helvetica Neue"/>
                <a:cs typeface="Helvetica Neue"/>
              </a:rPr>
              <a:t>FunSeq</a:t>
            </a:r>
            <a:r>
              <a:rPr lang="en" sz="1300" b="1" u="sng" dirty="0">
                <a:solidFill>
                  <a:srgbClr val="FF0000"/>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integrates evidence,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with a</a:t>
            </a:r>
            <a:r>
              <a:rPr lang="en-US" sz="1300" dirty="0" smtClean="0">
                <a:solidFill>
                  <a:schemeClr val="tx1">
                    <a:lumMod val="65000"/>
                    <a:lumOff val="35000"/>
                  </a:schemeClr>
                </a:solidFill>
                <a:latin typeface="Helvetica Neue"/>
                <a:ea typeface="Helvetica Neue"/>
                <a:cs typeface="Helvetica Neue"/>
              </a:rPr>
              <a:t> “</a:t>
            </a:r>
            <a:r>
              <a:rPr lang="en-US" sz="1300" dirty="0" err="1" smtClean="0">
                <a:solidFill>
                  <a:schemeClr val="tx1">
                    <a:lumMod val="65000"/>
                    <a:lumOff val="35000"/>
                  </a:schemeClr>
                </a:solidFill>
                <a:latin typeface="Helvetica Neue"/>
                <a:ea typeface="Helvetica Neue"/>
                <a:cs typeface="Helvetica Neue"/>
              </a:rPr>
              <a:t>surprisal</a:t>
            </a:r>
            <a:r>
              <a:rPr lang="en-US" sz="1300" dirty="0" smtClean="0">
                <a:solidFill>
                  <a:schemeClr val="tx1">
                    <a:lumMod val="65000"/>
                    <a:lumOff val="35000"/>
                  </a:schemeClr>
                </a:solidFill>
                <a:latin typeface="Helvetica Neue"/>
                <a:ea typeface="Helvetica Neue"/>
                <a:cs typeface="Helvetica Neue"/>
              </a:rPr>
              <a:t>” </a:t>
            </a:r>
            <a:r>
              <a:rPr lang="en" sz="1300" dirty="0" smtClean="0">
                <a:solidFill>
                  <a:schemeClr val="tx1">
                    <a:lumMod val="65000"/>
                    <a:lumOff val="35000"/>
                  </a:schemeClr>
                </a:solidFill>
                <a:latin typeface="Helvetica Neue"/>
                <a:ea typeface="Helvetica Neue"/>
                <a:cs typeface="Helvetica Neue"/>
              </a:rPr>
              <a:t>based </a:t>
            </a:r>
            <a:r>
              <a:rPr lang="en" sz="1300" dirty="0">
                <a:solidFill>
                  <a:schemeClr val="tx1">
                    <a:lumMod val="65000"/>
                    <a:lumOff val="35000"/>
                  </a:schemeClr>
                </a:solidFill>
                <a:latin typeface="Helvetica Neue"/>
                <a:ea typeface="Helvetica Neue"/>
                <a:cs typeface="Helvetica Neue"/>
              </a:rPr>
              <a:t>weighting </a:t>
            </a:r>
            <a:r>
              <a:rPr lang="en" sz="1300" dirty="0" smtClean="0">
                <a:solidFill>
                  <a:schemeClr val="tx1">
                    <a:lumMod val="65000"/>
                    <a:lumOff val="35000"/>
                  </a:schemeClr>
                </a:solidFill>
                <a:latin typeface="Helvetica Neue"/>
                <a:ea typeface="Helvetica Neue"/>
                <a:cs typeface="Helvetica Neue"/>
              </a:rPr>
              <a:t>scheme</a:t>
            </a:r>
            <a:endParaRPr lang="en-US" sz="1300" dirty="0">
              <a:solidFill>
                <a:schemeClr val="tx1">
                  <a:lumMod val="65000"/>
                  <a:lumOff val="35000"/>
                </a:schemeClr>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chemeClr val="tx1">
                    <a:lumMod val="65000"/>
                    <a:lumOff val="35000"/>
                  </a:schemeClr>
                </a:solidFill>
                <a:latin typeface="Helvetica Neue"/>
                <a:ea typeface="Helvetica Neue"/>
                <a:cs typeface="Helvetica Neue"/>
              </a:rPr>
              <a:t>Prioritizing rare variants with “sensitive sites” </a:t>
            </a:r>
            <a:r>
              <a:rPr lang="en-US" sz="1300" dirty="0" smtClean="0">
                <a:solidFill>
                  <a:schemeClr val="tx1">
                    <a:lumMod val="65000"/>
                    <a:lumOff val="35000"/>
                  </a:schemeClr>
                </a:solidFill>
                <a:latin typeface="Helvetica Neue"/>
                <a:ea typeface="Helvetica Neue"/>
                <a:cs typeface="Helvetica Neue"/>
              </a:rPr>
              <a:t/>
            </a:r>
            <a:br>
              <a:rPr lang="en-US" sz="1300" dirty="0" smtClean="0">
                <a:solidFill>
                  <a:schemeClr val="tx1">
                    <a:lumMod val="65000"/>
                    <a:lumOff val="35000"/>
                  </a:schemeClr>
                </a:solidFill>
                <a:latin typeface="Helvetica Neue"/>
                <a:ea typeface="Helvetica Neue"/>
                <a:cs typeface="Helvetica Neue"/>
              </a:rPr>
            </a:br>
            <a:r>
              <a:rPr lang="en" sz="1300" dirty="0" smtClean="0">
                <a:solidFill>
                  <a:schemeClr val="tx1">
                    <a:lumMod val="65000"/>
                    <a:lumOff val="35000"/>
                  </a:schemeClr>
                </a:solidFill>
                <a:latin typeface="Helvetica Neue"/>
                <a:ea typeface="Helvetica Neue"/>
                <a:cs typeface="Helvetica Neue"/>
              </a:rPr>
              <a:t>(</a:t>
            </a:r>
            <a:r>
              <a:rPr lang="en" sz="1300" dirty="0">
                <a:solidFill>
                  <a:schemeClr val="tx1">
                    <a:lumMod val="65000"/>
                    <a:lumOff val="35000"/>
                  </a:schemeClr>
                </a:solidFill>
                <a:latin typeface="Helvetica Neue"/>
                <a:ea typeface="Helvetica Neue"/>
                <a:cs typeface="Helvetica Neue"/>
              </a:rPr>
              <a:t>human</a:t>
            </a:r>
            <a:r>
              <a:rPr lang="en-US" sz="1300" dirty="0">
                <a:solidFill>
                  <a:schemeClr val="tx1">
                    <a:lumMod val="65000"/>
                    <a:lumOff val="35000"/>
                  </a:schemeClr>
                </a:solidFill>
                <a:latin typeface="Helvetica Neue"/>
                <a:ea typeface="Helvetica Neue"/>
                <a:cs typeface="Helvetica Neue"/>
              </a:rPr>
              <a:t> </a:t>
            </a:r>
            <a:r>
              <a:rPr lang="en" sz="1300" dirty="0">
                <a:solidFill>
                  <a:schemeClr val="tx1">
                    <a:lumMod val="65000"/>
                    <a:lumOff val="35000"/>
                  </a:schemeClr>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tx1">
                  <a:lumMod val="65000"/>
                  <a:lumOff val="35000"/>
                </a:schemeClr>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tx1">
                    <a:lumMod val="65000"/>
                    <a:lumOff val="35000"/>
                  </a:schemeClr>
                </a:solidFill>
                <a:latin typeface="Arial"/>
                <a:ea typeface="Arial"/>
                <a:cs typeface="Arial"/>
                <a:sym typeface="Arial"/>
              </a:rPr>
              <a:t/>
            </a:r>
            <a:br>
              <a:rPr lang="en" sz="1400" b="0" i="0" u="none" strike="noStrike" cap="none" dirty="0">
                <a:solidFill>
                  <a:schemeClr val="tx1">
                    <a:lumMod val="65000"/>
                    <a:lumOff val="35000"/>
                  </a:schemeClr>
                </a:solidFill>
                <a:latin typeface="Arial"/>
                <a:ea typeface="Arial"/>
                <a:cs typeface="Arial"/>
                <a:sym typeface="Arial"/>
              </a:rPr>
            </a:br>
            <a:endParaRPr lang="en" sz="1400" b="0" i="0" u="none" strike="noStrike" cap="none" dirty="0">
              <a:solidFill>
                <a:schemeClr val="tx1">
                  <a:lumMod val="65000"/>
                  <a:lumOff val="35000"/>
                </a:schemeClr>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chemeClr val="tx1">
                  <a:lumMod val="65000"/>
                  <a:lumOff val="35000"/>
                </a:schemeClr>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chemeClr val="tx1">
                    <a:lumMod val="65000"/>
                    <a:lumOff val="35000"/>
                  </a:schemeClr>
                </a:solidFill>
                <a:latin typeface="Helvetica Neue"/>
                <a:ea typeface="Helvetica Neue"/>
                <a:cs typeface="Helvetica Neue"/>
                <a:sym typeface="Helvetica Neue"/>
              </a:rPr>
              <a:t>Recurrence</a:t>
            </a:r>
            <a:r>
              <a:rPr lang="en" sz="1700" b="0" i="0" u="none" strike="noStrike" cap="none" dirty="0">
                <a:solidFill>
                  <a:schemeClr val="tx1">
                    <a:lumMod val="65000"/>
                    <a:lumOff val="35000"/>
                  </a:schemeClr>
                </a:solidFill>
                <a:latin typeface="Helvetica Neue"/>
                <a:ea typeface="Helvetica Neue"/>
                <a:cs typeface="Helvetica Neue"/>
                <a:sym typeface="Helvetica Neue"/>
              </a:rPr>
              <a:t>: </a:t>
            </a:r>
            <a:br>
              <a:rPr lang="en" sz="1700" b="0" i="0" u="none" strike="noStrike" cap="none" dirty="0">
                <a:solidFill>
                  <a:schemeClr val="tx1">
                    <a:lumMod val="65000"/>
                    <a:lumOff val="35000"/>
                  </a:schemeClr>
                </a:solidFill>
                <a:latin typeface="Helvetica Neue"/>
                <a:ea typeface="Helvetica Neue"/>
                <a:cs typeface="Helvetica Neue"/>
                <a:sym typeface="Helvetica Neue"/>
              </a:rPr>
            </a:br>
            <a:r>
              <a:rPr lang="en" sz="1700" b="0" i="0" u="none" strike="noStrike" cap="none" dirty="0">
                <a:solidFill>
                  <a:schemeClr val="tx1">
                    <a:lumMod val="65000"/>
                    <a:lumOff val="35000"/>
                  </a:schemeClr>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Background mutation rate</a:t>
            </a:r>
            <a:r>
              <a:rPr lang="en" sz="1300" b="0" i="0" u="none" strike="noStrike" cap="none" dirty="0">
                <a:solidFill>
                  <a:schemeClr val="tx1">
                    <a:lumMod val="65000"/>
                    <a:lumOff val="35000"/>
                  </a:schemeClr>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chemeClr val="tx1">
                    <a:lumMod val="65000"/>
                    <a:lumOff val="35000"/>
                  </a:schemeClr>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LARVA</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0000"/>
                </a:solidFill>
                <a:latin typeface="Helvetica Neue"/>
                <a:ea typeface="Helvetica Neue"/>
                <a:cs typeface="Helvetica Neue"/>
                <a:sym typeface="Helvetica Neue"/>
              </a:rPr>
              <a:t>MOAT</a:t>
            </a:r>
            <a:r>
              <a:rPr lang="en" sz="1300" b="0" i="0" u="none" strike="noStrike" cap="none" dirty="0">
                <a:solidFill>
                  <a:srgbClr val="FF0000"/>
                </a:solidFill>
                <a:latin typeface="Helvetica Neue"/>
                <a:ea typeface="Helvetica Neue"/>
                <a:cs typeface="Helvetica Neue"/>
                <a:sym typeface="Helvetica Neue"/>
              </a:rPr>
              <a:t> </a:t>
            </a:r>
            <a:r>
              <a:rPr lang="en" sz="1300" b="0" i="0" u="none" strike="noStrike" cap="none" dirty="0">
                <a:solidFill>
                  <a:schemeClr val="tx1">
                    <a:lumMod val="65000"/>
                    <a:lumOff val="35000"/>
                  </a:schemeClr>
                </a:solidFill>
                <a:latin typeface="Helvetica Neue"/>
                <a:ea typeface="Helvetica Neue"/>
                <a:cs typeface="Helvetica Neue"/>
                <a:sym typeface="Helvetica Neue"/>
              </a:rPr>
              <a:t>does a variety of non-</a:t>
            </a:r>
            <a:r>
              <a:rPr lang="en" sz="1300" b="0" i="0" u="none" strike="noStrike" cap="none" dirty="0" err="1">
                <a:solidFill>
                  <a:schemeClr val="tx1">
                    <a:lumMod val="65000"/>
                    <a:lumOff val="35000"/>
                  </a:schemeClr>
                </a:solidFill>
                <a:latin typeface="Helvetica Neue"/>
                <a:ea typeface="Helvetica Neue"/>
                <a:cs typeface="Helvetica Neue"/>
                <a:sym typeface="Helvetica Neue"/>
              </a:rPr>
              <a:t>parm</a:t>
            </a:r>
            <a:r>
              <a:rPr lang="en" sz="1300" b="0" i="0" u="none" strike="noStrike" cap="none" dirty="0">
                <a:solidFill>
                  <a:schemeClr val="tx1">
                    <a:lumMod val="65000"/>
                    <a:lumOff val="35000"/>
                  </a:schemeClr>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chemeClr val="tx1">
                    <a:lumMod val="65000"/>
                    <a:lumOff val="35000"/>
                  </a:schemeClr>
                </a:solidFill>
                <a:latin typeface="Helvetica Neue"/>
                <a:ea typeface="Helvetica Neue"/>
                <a:cs typeface="Helvetica Neue"/>
                <a:sym typeface="Helvetica Neue"/>
              </a:rPr>
              <a:t/>
            </a:r>
            <a:br>
              <a:rPr lang="en-US" sz="1300" b="0" i="0" u="none" strike="noStrike" cap="none" dirty="0" smtClean="0">
                <a:solidFill>
                  <a:schemeClr val="tx1">
                    <a:lumMod val="65000"/>
                    <a:lumOff val="35000"/>
                  </a:schemeClr>
                </a:solidFill>
                <a:latin typeface="Helvetica Neue"/>
                <a:ea typeface="Helvetica Neue"/>
                <a:cs typeface="Helvetica Neue"/>
                <a:sym typeface="Helvetica Neue"/>
              </a:rPr>
            </a:b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but </a:t>
            </a:r>
            <a:r>
              <a:rPr lang="en" sz="1300" b="0" i="0" u="none" strike="noStrike" cap="none" dirty="0">
                <a:solidFill>
                  <a:schemeClr val="tx1">
                    <a:lumMod val="65000"/>
                    <a:lumOff val="35000"/>
                  </a:schemeClr>
                </a:solidFill>
                <a:latin typeface="Helvetica Neue"/>
                <a:ea typeface="Helvetica Neue"/>
                <a:cs typeface="Helvetica Neue"/>
                <a:sym typeface="Helvetica Neue"/>
              </a:rPr>
              <a:t>speeded up w/ </a:t>
            </a:r>
            <a:r>
              <a:rPr lang="en" sz="1300" b="0" i="0" u="none" strike="noStrike" cap="none" dirty="0" smtClean="0">
                <a:solidFill>
                  <a:schemeClr val="tx1">
                    <a:lumMod val="65000"/>
                    <a:lumOff val="35000"/>
                  </a:schemeClr>
                </a:solidFill>
                <a:latin typeface="Helvetica Neue"/>
                <a:ea typeface="Helvetica Neue"/>
                <a:cs typeface="Helvetica Neue"/>
                <a:sym typeface="Helvetica Neue"/>
              </a:rPr>
              <a:t>GPUs</a:t>
            </a:r>
            <a:endParaRPr lang="en-US" sz="1300" b="0" i="0" u="none" strike="noStrike" cap="none" dirty="0" smtClean="0">
              <a:solidFill>
                <a:schemeClr val="tx1">
                  <a:lumMod val="65000"/>
                  <a:lumOff val="35000"/>
                </a:schemeClr>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chemeClr val="tx1">
                    <a:lumMod val="65000"/>
                    <a:lumOff val="35000"/>
                  </a:schemeClr>
                </a:solidFill>
                <a:latin typeface="Helvetica Neue"/>
                <a:ea typeface="Helvetica Neue"/>
                <a:cs typeface="Helvetica Neue"/>
                <a:sym typeface="Helvetica Neue"/>
              </a:rPr>
              <a:t>Recurrence #2:</a:t>
            </a:r>
            <a:br>
              <a:rPr lang="en" sz="1700" dirty="0">
                <a:solidFill>
                  <a:schemeClr val="tx1">
                    <a:lumMod val="65000"/>
                    <a:lumOff val="35000"/>
                  </a:schemeClr>
                </a:solidFill>
                <a:latin typeface="Helvetica Neue"/>
                <a:ea typeface="Helvetica Neue"/>
                <a:cs typeface="Helvetica Neue"/>
                <a:sym typeface="Helvetica Neue"/>
              </a:rPr>
            </a:br>
            <a:r>
              <a:rPr lang="en" sz="1700" dirty="0">
                <a:solidFill>
                  <a:schemeClr val="tx1">
                    <a:lumMod val="65000"/>
                    <a:lumOff val="35000"/>
                  </a:schemeClr>
                </a:solidFill>
                <a:latin typeface="Helvetica Neue"/>
                <a:ea typeface="Helvetica Neue"/>
                <a:cs typeface="Helvetica Neue"/>
                <a:sym typeface="Helvetica Neue"/>
              </a:rPr>
              <a:t>(Low-power) application to </a:t>
            </a:r>
            <a:r>
              <a:rPr lang="en" sz="1700" b="1" dirty="0" err="1">
                <a:solidFill>
                  <a:srgbClr val="FF0000"/>
                </a:solidFill>
                <a:latin typeface="Helvetica Neue"/>
                <a:ea typeface="Helvetica Neue"/>
                <a:cs typeface="Helvetica Neue"/>
                <a:sym typeface="Helvetica Neue"/>
              </a:rPr>
              <a:t>pRCC</a:t>
            </a:r>
            <a:endParaRPr lang="en" sz="1700" b="1" dirty="0">
              <a:solidFill>
                <a:srgbClr val="FF0000"/>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chemeClr val="tx1">
                    <a:lumMod val="65000"/>
                    <a:lumOff val="35000"/>
                  </a:schemeClr>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chemeClr val="tx1">
                    <a:lumMod val="65000"/>
                    <a:lumOff val="35000"/>
                  </a:schemeClr>
                </a:solidFill>
                <a:latin typeface="Helvetica Neue"/>
                <a:ea typeface="Helvetica Neue"/>
                <a:cs typeface="Helvetica Neue"/>
                <a:sym typeface="Helvetica Neue"/>
              </a:rPr>
              <a:t>Analysis of signatures &amp; </a:t>
            </a:r>
            <a:r>
              <a:rPr lang="en-US" sz="1300" dirty="0" err="1" smtClean="0">
                <a:solidFill>
                  <a:schemeClr val="tx1">
                    <a:lumMod val="65000"/>
                    <a:lumOff val="35000"/>
                  </a:schemeClr>
                </a:solidFill>
                <a:latin typeface="Helvetica Neue"/>
                <a:ea typeface="Helvetica Neue"/>
                <a:cs typeface="Helvetica Neue"/>
                <a:sym typeface="Helvetica Neue"/>
              </a:rPr>
              <a:t>tu</a:t>
            </a:r>
            <a:r>
              <a:rPr lang="en" sz="1300" dirty="0" err="1" smtClean="0">
                <a:solidFill>
                  <a:schemeClr val="tx1">
                    <a:lumMod val="65000"/>
                    <a:lumOff val="35000"/>
                  </a:schemeClr>
                </a:solidFill>
                <a:latin typeface="Helvetica Neue"/>
                <a:ea typeface="Helvetica Neue"/>
                <a:cs typeface="Helvetica Neue"/>
                <a:sym typeface="Helvetica Neue"/>
              </a:rPr>
              <a:t>mor</a:t>
            </a:r>
            <a:r>
              <a:rPr lang="en" sz="1300" dirty="0" smtClean="0">
                <a:solidFill>
                  <a:schemeClr val="tx1">
                    <a:lumMod val="65000"/>
                    <a:lumOff val="35000"/>
                  </a:schemeClr>
                </a:solidFill>
                <a:latin typeface="Helvetica Neue"/>
                <a:ea typeface="Helvetica Neue"/>
                <a:cs typeface="Helvetica Neue"/>
                <a:sym typeface="Helvetica Neue"/>
              </a:rPr>
              <a:t> </a:t>
            </a:r>
            <a:r>
              <a:rPr lang="en" sz="1300" dirty="0">
                <a:solidFill>
                  <a:schemeClr val="tx1">
                    <a:lumMod val="65000"/>
                    <a:lumOff val="35000"/>
                  </a:schemeClr>
                </a:solidFill>
                <a:latin typeface="Helvetica Neue"/>
                <a:ea typeface="Helvetica Neue"/>
                <a:cs typeface="Helvetica Neue"/>
                <a:sym typeface="Helvetica Neue"/>
              </a:rPr>
              <a:t>evolution </a:t>
            </a:r>
            <a:r>
              <a:rPr lang="en-US" sz="1300" dirty="0">
                <a:solidFill>
                  <a:schemeClr val="tx1">
                    <a:lumMod val="65000"/>
                    <a:lumOff val="35000"/>
                  </a:schemeClr>
                </a:solidFill>
                <a:latin typeface="Helvetica Neue"/>
                <a:ea typeface="Helvetica Neue"/>
                <a:cs typeface="Helvetica Neue"/>
                <a:sym typeface="Helvetica Neue"/>
              </a:rPr>
              <a:t>helps </a:t>
            </a:r>
            <a:r>
              <a:rPr lang="en-US" sz="1300" dirty="0" smtClean="0">
                <a:solidFill>
                  <a:schemeClr val="tx1">
                    <a:lumMod val="65000"/>
                    <a:lumOff val="35000"/>
                  </a:schemeClr>
                </a:solidFill>
                <a:latin typeface="Helvetica Neue"/>
                <a:ea typeface="Helvetica Neue"/>
                <a:cs typeface="Helvetica Neue"/>
                <a:sym typeface="Helvetica Neue"/>
              </a:rPr>
              <a:t>identify </a:t>
            </a:r>
            <a:r>
              <a:rPr lang="en" sz="1300" dirty="0" smtClean="0">
                <a:solidFill>
                  <a:schemeClr val="tx1">
                    <a:lumMod val="65000"/>
                    <a:lumOff val="35000"/>
                  </a:schemeClr>
                </a:solidFill>
                <a:latin typeface="Helvetica Neue"/>
                <a:ea typeface="Helvetica Neue"/>
                <a:cs typeface="Helvetica Neue"/>
                <a:sym typeface="Helvetica Neue"/>
              </a:rPr>
              <a:t>key </a:t>
            </a:r>
            <a:r>
              <a:rPr lang="en" sz="1300" dirty="0">
                <a:solidFill>
                  <a:schemeClr val="tx1">
                    <a:lumMod val="65000"/>
                    <a:lumOff val="35000"/>
                  </a:schemeClr>
                </a:solidFill>
                <a:latin typeface="Helvetica Neue"/>
                <a:ea typeface="Helvetica Neue"/>
                <a:cs typeface="Helvetica Neue"/>
                <a:sym typeface="Helvetica Neue"/>
              </a:rPr>
              <a:t>mutations </a:t>
            </a:r>
            <a:r>
              <a:rPr lang="en-US" sz="1300" dirty="0" smtClean="0">
                <a:solidFill>
                  <a:schemeClr val="tx1">
                    <a:lumMod val="65000"/>
                    <a:lumOff val="35000"/>
                  </a:schemeClr>
                </a:solidFill>
                <a:latin typeface="Helvetica Neue"/>
                <a:ea typeface="Helvetica Neue"/>
                <a:cs typeface="Helvetica Neue"/>
                <a:sym typeface="Helvetica Neue"/>
              </a:rPr>
              <a:t>in different ways </a:t>
            </a:r>
            <a:endParaRPr lang="en" sz="1300" dirty="0">
              <a:solidFill>
                <a:schemeClr val="tx1">
                  <a:lumMod val="65000"/>
                  <a:lumOff val="35000"/>
                </a:schemeClr>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387667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97"/>
        <p:cNvGrpSpPr/>
        <p:nvPr/>
      </p:nvGrpSpPr>
      <p:grpSpPr>
        <a:xfrm>
          <a:off x="0" y="0"/>
          <a:ext cx="0" cy="0"/>
          <a:chOff x="0" y="0"/>
          <a:chExt cx="0" cy="0"/>
        </a:xfrm>
      </p:grpSpPr>
      <p:sp>
        <p:nvSpPr>
          <p:cNvPr id="298" name="Shape 298"/>
          <p:cNvSpPr txBox="1">
            <a:spLocks noGrp="1"/>
          </p:cNvSpPr>
          <p:nvPr>
            <p:ph type="title"/>
          </p:nvPr>
        </p:nvSpPr>
        <p:spPr>
          <a:xfrm>
            <a:off x="0" y="108347"/>
            <a:ext cx="9144000" cy="615600"/>
          </a:xfrm>
          <a:prstGeom prst="rect">
            <a:avLst/>
          </a:prstGeom>
          <a:noFill/>
          <a:ln>
            <a:noFill/>
          </a:ln>
        </p:spPr>
        <p:txBody>
          <a:bodyPr wrap="square" lIns="92050" tIns="46025" rIns="92050" bIns="46025" anchor="ctr" anchorCtr="0">
            <a:noAutofit/>
          </a:bodyPr>
          <a:lstStyle/>
          <a:p>
            <a:pPr lvl="0">
              <a:buClr>
                <a:srgbClr val="7F7F7F"/>
              </a:buClr>
              <a:buSzPct val="25000"/>
            </a:pPr>
            <a:r>
              <a:rPr lang="en" sz="1800" dirty="0">
                <a:solidFill>
                  <a:srgbClr val="FFFFFF"/>
                </a:solidFill>
                <a:latin typeface="Helvetica Neue"/>
                <a:ea typeface="Helvetica Neue"/>
                <a:cs typeface="Helvetica Neue"/>
                <a:sym typeface="Helvetica Neue"/>
              </a:rPr>
              <a:t>Prioritizing Variants </a:t>
            </a:r>
            <a:r>
              <a:rPr lang="en" sz="1800" dirty="0" smtClean="0">
                <a:solidFill>
                  <a:srgbClr val="FFFFFF"/>
                </a:solidFill>
                <a:latin typeface="Helvetica Neue"/>
                <a:ea typeface="Helvetica Neue"/>
                <a:cs typeface="Helvetica Neue"/>
                <a:sym typeface="Helvetica Neue"/>
              </a:rPr>
              <a:t>in </a:t>
            </a:r>
            <a:r>
              <a:rPr lang="en" sz="1800" dirty="0">
                <a:solidFill>
                  <a:srgbClr val="FFFFFF"/>
                </a:solidFill>
                <a:latin typeface="Helvetica Neue"/>
                <a:ea typeface="Helvetica Neue"/>
                <a:cs typeface="Helvetica Neue"/>
                <a:sym typeface="Helvetica Neue"/>
              </a:rPr>
              <a:t>Personal Genomes: </a:t>
            </a:r>
            <a:r>
              <a:rPr lang="en" sz="1800" dirty="0" smtClean="0">
                <a:solidFill>
                  <a:srgbClr val="FFFFFF"/>
                </a:solidFill>
                <a:latin typeface="Helvetica Neue"/>
                <a:ea typeface="Helvetica Neue"/>
                <a:cs typeface="Helvetica Neue"/>
                <a:sym typeface="Helvetica Neue"/>
              </a:rPr>
              <a:t>Using </a:t>
            </a:r>
            <a:r>
              <a:rPr lang="en" sz="1800" dirty="0">
                <a:solidFill>
                  <a:srgbClr val="FFFFFF"/>
                </a:solidFill>
                <a:latin typeface="Helvetica Neue"/>
                <a:ea typeface="Helvetica Neue"/>
                <a:cs typeface="Helvetica Neue"/>
                <a:sym typeface="Helvetica Neue"/>
              </a:rPr>
              <a:t>functional </a:t>
            </a:r>
            <a:br>
              <a:rPr lang="en" sz="1800" dirty="0">
                <a:solidFill>
                  <a:srgbClr val="FFFFFF"/>
                </a:solidFill>
                <a:latin typeface="Helvetica Neue"/>
                <a:ea typeface="Helvetica Neue"/>
                <a:cs typeface="Helvetica Neue"/>
                <a:sym typeface="Helvetica Neue"/>
              </a:rPr>
            </a:br>
            <a:r>
              <a:rPr lang="en" sz="1800" dirty="0">
                <a:solidFill>
                  <a:srgbClr val="FFFFFF"/>
                </a:solidFill>
                <a:latin typeface="Helvetica Neue"/>
                <a:ea typeface="Helvetica Neue"/>
                <a:cs typeface="Helvetica Neue"/>
                <a:sym typeface="Helvetica Neue"/>
              </a:rPr>
              <a:t>impact &amp; recurrence, </a:t>
            </a:r>
            <a:r>
              <a:rPr lang="en" sz="1800" dirty="0" smtClean="0">
                <a:solidFill>
                  <a:srgbClr val="FFFFFF"/>
                </a:solidFill>
                <a:latin typeface="Helvetica Neue"/>
                <a:ea typeface="Helvetica Neue"/>
                <a:cs typeface="Helvetica Neue"/>
                <a:sym typeface="Helvetica Neue"/>
              </a:rPr>
              <a:t>with </a:t>
            </a:r>
            <a:r>
              <a:rPr lang="en" sz="1800" dirty="0">
                <a:solidFill>
                  <a:srgbClr val="FFFFFF"/>
                </a:solidFill>
                <a:latin typeface="Helvetica Neue"/>
                <a:ea typeface="Helvetica Neue"/>
                <a:cs typeface="Helvetica Neue"/>
                <a:sym typeface="Helvetica Neue"/>
              </a:rPr>
              <a:t>particular application to cancer</a:t>
            </a:r>
          </a:p>
        </p:txBody>
      </p:sp>
      <p:sp>
        <p:nvSpPr>
          <p:cNvPr id="299" name="Shape 299"/>
          <p:cNvSpPr txBox="1">
            <a:spLocks noGrp="1"/>
          </p:cNvSpPr>
          <p:nvPr>
            <p:ph type="body" idx="1"/>
          </p:nvPr>
        </p:nvSpPr>
        <p:spPr>
          <a:xfrm>
            <a:off x="50800" y="778675"/>
            <a:ext cx="4831166"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Introduction</a:t>
            </a:r>
            <a:endParaRPr lang="en-US" sz="1700" b="0" i="0" u="none" strike="noStrike" cap="none" dirty="0" smtClean="0">
              <a:solidFill>
                <a:srgbClr val="FFFFFF"/>
              </a:solidFill>
              <a:latin typeface="Helvetica Neue"/>
              <a:ea typeface="Helvetica Neue"/>
              <a:cs typeface="Helvetica Neue"/>
              <a:sym typeface="Helvetica Neue"/>
            </a:endParaRPr>
          </a:p>
          <a:p>
            <a:pPr lvl="1" indent="-228600">
              <a:spcBef>
                <a:spcPts val="0"/>
              </a:spcBef>
              <a:buClr>
                <a:srgbClr val="FFFFFF"/>
              </a:buClr>
              <a:buFont typeface="Helvetica Neue"/>
              <a:buChar char="•"/>
            </a:pPr>
            <a:r>
              <a:rPr lang="en" sz="1300" dirty="0" smtClean="0">
                <a:solidFill>
                  <a:srgbClr val="FFFFFF"/>
                </a:solidFill>
                <a:latin typeface="Helvetica Neue"/>
                <a:ea typeface="Helvetica Neue"/>
                <a:cs typeface="Helvetica Neue"/>
                <a:sym typeface="Helvetica Neue"/>
              </a:rPr>
              <a:t>An individual's disease variants as the public's gateway into genomics &amp; biology</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u="sng" dirty="0" smtClean="0">
                <a:solidFill>
                  <a:srgbClr val="FFFFFF"/>
                </a:solidFill>
                <a:latin typeface="Helvetica Neue"/>
                <a:ea typeface="Helvetica Neue"/>
                <a:cs typeface="Helvetica Neue"/>
                <a:sym typeface="Helvetica Neue"/>
              </a:rPr>
              <a:t>The exponential scaling</a:t>
            </a:r>
            <a:r>
              <a:rPr lang="en" sz="1300" dirty="0" smtClean="0">
                <a:solidFill>
                  <a:srgbClr val="FFFFFF"/>
                </a:solidFill>
                <a:latin typeface="Helvetica Neue"/>
                <a:ea typeface="Helvetica Neue"/>
                <a:cs typeface="Helvetica Neue"/>
                <a:sym typeface="Helvetica Neue"/>
              </a:rPr>
              <a:t> of data generation &amp; processing</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smtClean="0">
                <a:solidFill>
                  <a:srgbClr val="FFFFFF"/>
                </a:solidFill>
                <a:latin typeface="Helvetica Neue"/>
                <a:ea typeface="Helvetica Neue"/>
                <a:cs typeface="Helvetica Neue"/>
                <a:sym typeface="Helvetica Neue"/>
              </a:rPr>
              <a:t>Mining </a:t>
            </a:r>
            <a:r>
              <a:rPr lang="en-US" sz="1300" b="0" i="0" u="none" strike="noStrike" cap="none" dirty="0" smtClean="0">
                <a:solidFill>
                  <a:srgbClr val="FFFFFF"/>
                </a:solidFill>
                <a:latin typeface="Helvetica Neue"/>
                <a:ea typeface="Helvetica Neue"/>
                <a:cs typeface="Helvetica Neue"/>
                <a:sym typeface="Helvetica Neue"/>
              </a:rPr>
              <a:t>big </a:t>
            </a:r>
            <a:r>
              <a:rPr lang="en" sz="1300" b="0" i="0" u="none" strike="noStrike" cap="none" dirty="0" smtClean="0">
                <a:solidFill>
                  <a:srgbClr val="FFFFFF"/>
                </a:solidFill>
                <a:latin typeface="Helvetica Neue"/>
                <a:ea typeface="Helvetica Neue"/>
                <a:cs typeface="Helvetica Neue"/>
                <a:sym typeface="Helvetica Neue"/>
              </a:rPr>
              <a:t>data </a:t>
            </a:r>
            <a:r>
              <a:rPr lang="en" sz="1300" b="0" i="0" u="none" strike="noStrike" cap="none" dirty="0">
                <a:solidFill>
                  <a:srgbClr val="FFFFFF"/>
                </a:solidFill>
                <a:latin typeface="Helvetica Neue"/>
                <a:ea typeface="Helvetica Neue"/>
                <a:cs typeface="Helvetica Neue"/>
                <a:sym typeface="Helvetica Neue"/>
              </a:rPr>
              <a:t>to prioritize </a:t>
            </a:r>
            <a:r>
              <a:rPr lang="en-US" sz="1300" b="0" i="0" u="none" strike="noStrike" cap="none" dirty="0" smtClean="0">
                <a:solidFill>
                  <a:srgbClr val="FFFFFF"/>
                </a:solidFill>
                <a:latin typeface="Helvetica Neue"/>
                <a:ea typeface="Helvetica Neue"/>
                <a:cs typeface="Helvetica Neue"/>
                <a:sym typeface="Helvetica Neue"/>
              </a:rPr>
              <a:t>key </a:t>
            </a:r>
            <a:r>
              <a:rPr lang="en" sz="1300" b="0" i="0" u="none" strike="noStrike" cap="none" dirty="0" smtClean="0">
                <a:solidFill>
                  <a:srgbClr val="FFFFFF"/>
                </a:solidFill>
                <a:latin typeface="Helvetica Neue"/>
                <a:ea typeface="Helvetica Neue"/>
                <a:cs typeface="Helvetica Neue"/>
                <a:sym typeface="Helvetica Neue"/>
              </a:rPr>
              <a:t>variants </a:t>
            </a:r>
            <a:r>
              <a:rPr lang="en" sz="1300" b="0" i="0" u="none" strike="noStrike" cap="none" dirty="0">
                <a:solidFill>
                  <a:srgbClr val="FFFFFF"/>
                </a:solidFill>
                <a:latin typeface="Helvetica Neue"/>
                <a:ea typeface="Helvetica Neue"/>
                <a:cs typeface="Helvetica Neue"/>
                <a:sym typeface="Helvetica Neue"/>
              </a:rPr>
              <a:t/>
            </a:r>
            <a:br>
              <a:rPr lang="en" sz="1300" b="0" i="0" u="none" strike="noStrike" cap="none" dirty="0">
                <a:solidFill>
                  <a:srgbClr val="FFFFFF"/>
                </a:solidFill>
                <a:latin typeface="Helvetica Neue"/>
                <a:ea typeface="Helvetica Neue"/>
                <a:cs typeface="Helvetica Neue"/>
                <a:sym typeface="Helvetica Neue"/>
              </a:rPr>
            </a:br>
            <a:r>
              <a:rPr lang="en-US" sz="1300" b="0" i="0" u="none" strike="noStrike" cap="none" dirty="0" smtClean="0">
                <a:solidFill>
                  <a:srgbClr val="FFFFFF"/>
                </a:solidFill>
                <a:latin typeface="Helvetica Neue"/>
                <a:ea typeface="Helvetica Neue"/>
                <a:cs typeface="Helvetica Neue"/>
                <a:sym typeface="Helvetica Neue"/>
              </a:rPr>
              <a:t>as cancer </a:t>
            </a:r>
            <a:r>
              <a:rPr lang="en" sz="1300" b="0" i="0" u="none" strike="noStrike" cap="none" dirty="0" smtClean="0">
                <a:solidFill>
                  <a:srgbClr val="FFFFFF"/>
                </a:solidFill>
                <a:latin typeface="Helvetica Neue"/>
                <a:ea typeface="Helvetica Neue"/>
                <a:cs typeface="Helvetica Neue"/>
                <a:sym typeface="Helvetica Neue"/>
              </a:rPr>
              <a:t>drivers</a:t>
            </a:r>
            <a:endParaRPr lang="en" sz="1300" b="0" i="0" u="none" strike="noStrike" cap="none" dirty="0">
              <a:solidFill>
                <a:srgbClr val="FFFFFF"/>
              </a:solidFill>
              <a:latin typeface="Helvetica Neue"/>
              <a:ea typeface="Helvetica Neue"/>
              <a:cs typeface="Helvetica Neue"/>
              <a:sym typeface="Helvetica Neue"/>
            </a:endParaRPr>
          </a:p>
          <a:p>
            <a:pPr marL="228600" marR="0" lvl="1"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a:solidFill>
                  <a:srgbClr val="FFFFFF"/>
                </a:solidFill>
                <a:latin typeface="Helvetica Neue"/>
                <a:ea typeface="Helvetica Neue"/>
                <a:cs typeface="Helvetica Neue"/>
                <a:sym typeface="Helvetica Neue"/>
              </a:rPr>
              <a:t>Functional impact #1: Coding</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err="1">
                <a:solidFill>
                  <a:schemeClr val="lt1"/>
                </a:solidFill>
                <a:sym typeface="Arial"/>
              </a:rPr>
              <a:t>ALoFT</a:t>
            </a:r>
            <a:r>
              <a:rPr lang="en" sz="1300" b="0" i="0" u="none" strike="noStrike" cap="none" dirty="0">
                <a:solidFill>
                  <a:schemeClr val="lt1"/>
                </a:solidFill>
                <a:sym typeface="Arial"/>
              </a:rPr>
              <a:t>: Annotation of Loss-of-Function Transcripts.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dirty="0" err="1"/>
              <a:t>LoF</a:t>
            </a:r>
            <a:r>
              <a:rPr lang="en" sz="1300" dirty="0"/>
              <a:t> annotation as a complex problem + f</a:t>
            </a:r>
            <a:r>
              <a:rPr lang="en" sz="1300" b="0" i="0" u="none" strike="noStrike" cap="none" dirty="0">
                <a:solidFill>
                  <a:schemeClr val="lt1"/>
                </a:solidFill>
                <a:sym typeface="Arial"/>
              </a:rPr>
              <a:t>inding deleterious </a:t>
            </a:r>
            <a:r>
              <a:rPr lang="en" sz="1300" b="0" i="0" u="none" strike="noStrike" cap="none" dirty="0" err="1">
                <a:solidFill>
                  <a:schemeClr val="lt1"/>
                </a:solidFill>
                <a:sym typeface="Arial"/>
              </a:rPr>
              <a:t>LoFs</a:t>
            </a:r>
            <a:r>
              <a:rPr lang="en" sz="1300" b="0" i="0" u="none" strike="noStrike" cap="none" dirty="0">
                <a:solidFill>
                  <a:schemeClr val="lt1"/>
                </a:solidFill>
                <a:sym typeface="Arial"/>
              </a:rPr>
              <a:t> </a:t>
            </a:r>
          </a:p>
          <a:p>
            <a:pPr marL="571500" marR="0" lvl="1" indent="-228600" algn="l" rtl="0">
              <a:lnSpc>
                <a:spcPct val="100000"/>
              </a:lnSpc>
              <a:spcBef>
                <a:spcPts val="500"/>
              </a:spcBef>
              <a:spcAft>
                <a:spcPts val="0"/>
              </a:spcAft>
              <a:buClr>
                <a:schemeClr val="lt1"/>
              </a:buClr>
              <a:buSzPct val="100000"/>
              <a:buFont typeface="Merriweather Sans"/>
              <a:buChar char="•"/>
            </a:pPr>
            <a:r>
              <a:rPr lang="en" sz="1300" b="1" i="0" u="sng" strike="noStrike" cap="none" dirty="0">
                <a:solidFill>
                  <a:schemeClr val="lt1"/>
                </a:solidFill>
                <a:sym typeface="Arial"/>
              </a:rPr>
              <a:t>Frustration</a:t>
            </a:r>
            <a:r>
              <a:rPr lang="en" sz="1300" b="0" i="0" u="none" strike="noStrike" cap="none" dirty="0">
                <a:solidFill>
                  <a:schemeClr val="lt1"/>
                </a:solidFill>
                <a:sym typeface="Arial"/>
              </a:rPr>
              <a:t> as a localized metric of SNV impact. Differential profiles for oncogenes v. </a:t>
            </a:r>
            <a:r>
              <a:rPr lang="en" sz="1300" b="0" i="0" u="none" strike="noStrike" cap="none" dirty="0" smtClean="0">
                <a:solidFill>
                  <a:schemeClr val="lt1"/>
                </a:solidFill>
                <a:sym typeface="Arial"/>
              </a:rPr>
              <a:t>TSGs</a:t>
            </a:r>
            <a:endParaRPr lang="en-US" sz="1300" b="0" i="0" u="none" strike="noStrike" cap="none" dirty="0" smtClean="0">
              <a:solidFill>
                <a:schemeClr val="lt1"/>
              </a:solidFill>
              <a:sym typeface="Arial"/>
            </a:endParaRPr>
          </a:p>
          <a:p>
            <a:pPr indent="-228600">
              <a:spcBef>
                <a:spcPts val="0"/>
              </a:spcBef>
              <a:buClr>
                <a:srgbClr val="FFFFFF"/>
              </a:buClr>
              <a:buFont typeface="Helvetica Neue"/>
              <a:buChar char="•"/>
            </a:pPr>
            <a:r>
              <a:rPr lang="en" sz="1700" dirty="0">
                <a:solidFill>
                  <a:srgbClr val="FFFFFF"/>
                </a:solidFill>
                <a:latin typeface="Helvetica Neue"/>
                <a:ea typeface="Helvetica Neue"/>
                <a:cs typeface="Helvetica Neue"/>
                <a:sym typeface="Helvetica Neue"/>
              </a:rPr>
              <a:t>Functional impact #2: Non-coding</a:t>
            </a:r>
          </a:p>
          <a:p>
            <a:pPr lvl="1" indent="-228600">
              <a:spcBef>
                <a:spcPts val="400"/>
              </a:spcBef>
              <a:buClr>
                <a:srgbClr val="FFFFFF"/>
              </a:buClr>
              <a:buFont typeface="Helvetica Neue"/>
              <a:buChar char="•"/>
            </a:pPr>
            <a:r>
              <a:rPr lang="en" sz="1300" b="1" u="sng" dirty="0" err="1">
                <a:solidFill>
                  <a:srgbClr val="FFFFFF"/>
                </a:solidFill>
                <a:latin typeface="Helvetica Neue"/>
                <a:ea typeface="Helvetica Neue"/>
                <a:cs typeface="Helvetica Neue"/>
              </a:rPr>
              <a:t>FunSeq</a:t>
            </a:r>
            <a:r>
              <a:rPr lang="en" sz="1300" b="1" u="sng"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integrates evidence, </a:t>
            </a:r>
            <a:r>
              <a:rPr lang="en-US" sz="1300" dirty="0" smtClean="0">
                <a:solidFill>
                  <a:srgbClr val="FFFFFF"/>
                </a:solidFill>
                <a:latin typeface="Helvetica Neue"/>
                <a:ea typeface="Helvetica Neue"/>
                <a:cs typeface="Helvetica Neue"/>
              </a:rPr>
              <a:t/>
            </a:r>
            <a:br>
              <a:rPr lang="en-US" sz="1300" dirty="0" smtClean="0">
                <a:solidFill>
                  <a:srgbClr val="FFFFFF"/>
                </a:solidFill>
                <a:latin typeface="Helvetica Neue"/>
                <a:ea typeface="Helvetica Neue"/>
                <a:cs typeface="Helvetica Neue"/>
              </a:rPr>
            </a:br>
            <a:r>
              <a:rPr lang="en" sz="1300" dirty="0" smtClean="0">
                <a:solidFill>
                  <a:srgbClr val="FFFFFF"/>
                </a:solidFill>
                <a:latin typeface="Helvetica Neue"/>
                <a:ea typeface="Helvetica Neue"/>
                <a:cs typeface="Helvetica Neue"/>
              </a:rPr>
              <a:t>with a</a:t>
            </a:r>
            <a:r>
              <a:rPr lang="en-US" sz="1300" dirty="0" smtClean="0">
                <a:solidFill>
                  <a:srgbClr val="FFFFFF"/>
                </a:solidFill>
                <a:latin typeface="Helvetica Neue"/>
                <a:ea typeface="Helvetica Neue"/>
                <a:cs typeface="Helvetica Neue"/>
              </a:rPr>
              <a:t> “</a:t>
            </a:r>
            <a:r>
              <a:rPr lang="en-US" sz="1300" dirty="0" err="1" smtClean="0">
                <a:solidFill>
                  <a:srgbClr val="FFFFFF"/>
                </a:solidFill>
                <a:latin typeface="Helvetica Neue"/>
                <a:ea typeface="Helvetica Neue"/>
                <a:cs typeface="Helvetica Neue"/>
              </a:rPr>
              <a:t>surprisal</a:t>
            </a:r>
            <a:r>
              <a:rPr lang="en-US" sz="1300" dirty="0" smtClean="0">
                <a:solidFill>
                  <a:srgbClr val="FFFFFF"/>
                </a:solidFill>
                <a:latin typeface="Helvetica Neue"/>
                <a:ea typeface="Helvetica Neue"/>
                <a:cs typeface="Helvetica Neue"/>
              </a:rPr>
              <a:t>” </a:t>
            </a:r>
            <a:r>
              <a:rPr lang="en" sz="1300" dirty="0" smtClean="0">
                <a:solidFill>
                  <a:srgbClr val="FFFFFF"/>
                </a:solidFill>
                <a:latin typeface="Helvetica Neue"/>
                <a:ea typeface="Helvetica Neue"/>
                <a:cs typeface="Helvetica Neue"/>
              </a:rPr>
              <a:t>based </a:t>
            </a:r>
            <a:r>
              <a:rPr lang="en" sz="1300" dirty="0">
                <a:solidFill>
                  <a:srgbClr val="FFFFFF"/>
                </a:solidFill>
                <a:latin typeface="Helvetica Neue"/>
                <a:ea typeface="Helvetica Neue"/>
                <a:cs typeface="Helvetica Neue"/>
              </a:rPr>
              <a:t>weighting </a:t>
            </a:r>
            <a:r>
              <a:rPr lang="en" sz="1300" dirty="0" smtClean="0">
                <a:solidFill>
                  <a:srgbClr val="FFFFFF"/>
                </a:solidFill>
                <a:latin typeface="Helvetica Neue"/>
                <a:ea typeface="Helvetica Neue"/>
                <a:cs typeface="Helvetica Neue"/>
              </a:rPr>
              <a:t>scheme</a:t>
            </a:r>
            <a:endParaRPr lang="en-US" sz="1300" dirty="0">
              <a:solidFill>
                <a:srgbClr val="FFFFFF"/>
              </a:solidFill>
              <a:latin typeface="Helvetica Neue"/>
              <a:ea typeface="Helvetica Neue"/>
              <a:cs typeface="Helvetica Neue"/>
            </a:endParaRPr>
          </a:p>
          <a:p>
            <a:pPr lvl="1" indent="-228600">
              <a:spcBef>
                <a:spcPts val="400"/>
              </a:spcBef>
              <a:buClr>
                <a:srgbClr val="FFFFFF"/>
              </a:buClr>
              <a:buFont typeface="Helvetica Neue"/>
              <a:buChar char="•"/>
            </a:pPr>
            <a:r>
              <a:rPr lang="en" sz="1300" dirty="0">
                <a:solidFill>
                  <a:srgbClr val="FFFFFF"/>
                </a:solidFill>
                <a:latin typeface="Helvetica Neue"/>
                <a:ea typeface="Helvetica Neue"/>
                <a:cs typeface="Helvetica Neue"/>
              </a:rPr>
              <a:t>Prioritizing rare variants with “sensitive sites” </a:t>
            </a:r>
            <a:r>
              <a:rPr lang="en-US" sz="1300" dirty="0" smtClean="0">
                <a:solidFill>
                  <a:srgbClr val="FFFFFF"/>
                </a:solidFill>
                <a:latin typeface="Helvetica Neue"/>
                <a:ea typeface="Helvetica Neue"/>
                <a:cs typeface="Helvetica Neue"/>
              </a:rPr>
              <a:t/>
            </a:r>
            <a:br>
              <a:rPr lang="en-US" sz="1300" dirty="0" smtClean="0">
                <a:solidFill>
                  <a:srgbClr val="FFFFFF"/>
                </a:solidFill>
                <a:latin typeface="Helvetica Neue"/>
                <a:ea typeface="Helvetica Neue"/>
                <a:cs typeface="Helvetica Neue"/>
              </a:rPr>
            </a:br>
            <a:r>
              <a:rPr lang="en" sz="1300" dirty="0" smtClean="0">
                <a:solidFill>
                  <a:srgbClr val="FFFFFF"/>
                </a:solidFill>
                <a:latin typeface="Helvetica Neue"/>
                <a:ea typeface="Helvetica Neue"/>
                <a:cs typeface="Helvetica Neue"/>
              </a:rPr>
              <a:t>(</a:t>
            </a:r>
            <a:r>
              <a:rPr lang="en" sz="1300" dirty="0">
                <a:solidFill>
                  <a:srgbClr val="FFFFFF"/>
                </a:solidFill>
                <a:latin typeface="Helvetica Neue"/>
                <a:ea typeface="Helvetica Neue"/>
                <a:cs typeface="Helvetica Neue"/>
              </a:rPr>
              <a:t>human</a:t>
            </a:r>
            <a:r>
              <a:rPr lang="en-US" sz="1300" dirty="0">
                <a:solidFill>
                  <a:srgbClr val="FFFFFF"/>
                </a:solidFill>
                <a:latin typeface="Helvetica Neue"/>
                <a:ea typeface="Helvetica Neue"/>
                <a:cs typeface="Helvetica Neue"/>
              </a:rPr>
              <a:t> </a:t>
            </a:r>
            <a:r>
              <a:rPr lang="en" sz="1300" dirty="0">
                <a:solidFill>
                  <a:srgbClr val="FFFFFF"/>
                </a:solidFill>
                <a:latin typeface="Helvetica Neue"/>
                <a:ea typeface="Helvetica Neue"/>
                <a:cs typeface="Helvetica Neue"/>
              </a:rPr>
              <a:t>conserved)</a:t>
            </a:r>
          </a:p>
          <a:p>
            <a:pPr marL="571500" marR="0" lvl="1" indent="-228600" algn="l" rtl="0">
              <a:lnSpc>
                <a:spcPct val="100000"/>
              </a:lnSpc>
              <a:spcBef>
                <a:spcPts val="500"/>
              </a:spcBef>
              <a:spcAft>
                <a:spcPts val="0"/>
              </a:spcAft>
              <a:buClr>
                <a:schemeClr val="lt1"/>
              </a:buClr>
              <a:buSzPct val="100000"/>
              <a:buFont typeface="Merriweather Sans"/>
              <a:buChar char="•"/>
            </a:pPr>
            <a:endParaRPr lang="en" sz="1400" b="0" i="0" u="none" strike="noStrike" cap="none" dirty="0">
              <a:solidFill>
                <a:schemeClr val="lt1"/>
              </a:solidFill>
              <a:latin typeface="Arial"/>
              <a:ea typeface="Arial"/>
              <a:cs typeface="Arial"/>
              <a:sym typeface="Arial"/>
            </a:endParaRPr>
          </a:p>
          <a:p>
            <a:pPr marL="457200" marR="0" lvl="0" indent="0" algn="l" rtl="0">
              <a:lnSpc>
                <a:spcPct val="100000"/>
              </a:lnSpc>
              <a:spcBef>
                <a:spcPts val="500"/>
              </a:spcBef>
              <a:spcAft>
                <a:spcPts val="0"/>
              </a:spcAft>
              <a:buNone/>
            </a:pPr>
            <a:r>
              <a:rPr lang="en" sz="1400" b="0" i="0" u="none" strike="noStrike" cap="none" dirty="0">
                <a:solidFill>
                  <a:schemeClr val="lt1"/>
                </a:solidFill>
                <a:latin typeface="Arial"/>
                <a:ea typeface="Arial"/>
                <a:cs typeface="Arial"/>
                <a:sym typeface="Arial"/>
              </a:rPr>
              <a:t/>
            </a:r>
            <a:br>
              <a:rPr lang="en" sz="1400" b="0" i="0" u="none" strike="noStrike" cap="none" dirty="0">
                <a:solidFill>
                  <a:schemeClr val="lt1"/>
                </a:solidFill>
                <a:latin typeface="Arial"/>
                <a:ea typeface="Arial"/>
                <a:cs typeface="Arial"/>
                <a:sym typeface="Arial"/>
              </a:rPr>
            </a:br>
            <a:endParaRPr lang="en" sz="1400" b="0" i="0" u="none" strike="noStrike" cap="none" dirty="0">
              <a:solidFill>
                <a:schemeClr val="lt1"/>
              </a:solidFill>
              <a:latin typeface="Arial"/>
              <a:ea typeface="Arial"/>
              <a:cs typeface="Arial"/>
              <a:sym typeface="Arial"/>
            </a:endParaRPr>
          </a:p>
        </p:txBody>
      </p:sp>
      <p:sp>
        <p:nvSpPr>
          <p:cNvPr id="300" name="Shape 300"/>
          <p:cNvSpPr txBox="1"/>
          <p:nvPr/>
        </p:nvSpPr>
        <p:spPr>
          <a:xfrm>
            <a:off x="8916425" y="3060000"/>
            <a:ext cx="529200" cy="2144100"/>
          </a:xfrm>
          <a:prstGeom prst="rect">
            <a:avLst/>
          </a:prstGeom>
          <a:solidFill>
            <a:srgbClr val="000000"/>
          </a:solidFill>
          <a:ln>
            <a:noFill/>
          </a:ln>
        </p:spPr>
        <p:txBody>
          <a:bodyPr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01" name="Shape 301"/>
          <p:cNvSpPr txBox="1">
            <a:spLocks noGrp="1"/>
          </p:cNvSpPr>
          <p:nvPr>
            <p:ph type="body" idx="1"/>
          </p:nvPr>
        </p:nvSpPr>
        <p:spPr>
          <a:xfrm>
            <a:off x="4308530" y="778675"/>
            <a:ext cx="4776820" cy="4212300"/>
          </a:xfrm>
          <a:prstGeom prst="rect">
            <a:avLst/>
          </a:prstGeom>
          <a:noFill/>
          <a:ln>
            <a:noFill/>
          </a:ln>
        </p:spPr>
        <p:txBody>
          <a:bodyPr wrap="square" lIns="92050" tIns="46025" rIns="92050" bIns="46025" anchor="t" anchorCtr="0">
            <a:noAutofit/>
          </a:bodyPr>
          <a:lstStyle/>
          <a:p>
            <a:pPr marL="228600" marR="0" lvl="0" indent="-228600" algn="l" rtl="0">
              <a:lnSpc>
                <a:spcPct val="100000"/>
              </a:lnSpc>
              <a:spcBef>
                <a:spcPts val="0"/>
              </a:spcBef>
              <a:spcAft>
                <a:spcPts val="0"/>
              </a:spcAft>
              <a:buClr>
                <a:srgbClr val="FFFFFF"/>
              </a:buClr>
              <a:buSzPct val="100000"/>
              <a:buFont typeface="Helvetica Neue"/>
              <a:buChar char="•"/>
            </a:pPr>
            <a:r>
              <a:rPr lang="en" sz="1700" b="0" i="0" u="none" strike="noStrike" cap="none" dirty="0" smtClean="0">
                <a:solidFill>
                  <a:srgbClr val="FFFFFF"/>
                </a:solidFill>
                <a:latin typeface="Helvetica Neue"/>
                <a:ea typeface="Helvetica Neue"/>
                <a:cs typeface="Helvetica Neue"/>
                <a:sym typeface="Helvetica Neue"/>
              </a:rPr>
              <a:t>Recurrence</a:t>
            </a:r>
            <a:r>
              <a:rPr lang="en" sz="1700" b="0" i="0" u="none" strike="noStrike" cap="none" dirty="0">
                <a:solidFill>
                  <a:srgbClr val="FFFFFF"/>
                </a:solidFill>
                <a:latin typeface="Helvetica Neue"/>
                <a:ea typeface="Helvetica Neue"/>
                <a:cs typeface="Helvetica Neue"/>
                <a:sym typeface="Helvetica Neue"/>
              </a:rPr>
              <a:t>: </a:t>
            </a:r>
            <a:br>
              <a:rPr lang="en" sz="1700" b="0" i="0" u="none" strike="noStrike" cap="none" dirty="0">
                <a:solidFill>
                  <a:srgbClr val="FFFFFF"/>
                </a:solidFill>
                <a:latin typeface="Helvetica Neue"/>
                <a:ea typeface="Helvetica Neue"/>
                <a:cs typeface="Helvetica Neue"/>
                <a:sym typeface="Helvetica Neue"/>
              </a:rPr>
            </a:br>
            <a:r>
              <a:rPr lang="en" sz="1700" b="0" i="0" u="none" strike="noStrike" cap="none" dirty="0">
                <a:solidFill>
                  <a:srgbClr val="FFFFFF"/>
                </a:solidFill>
                <a:latin typeface="Helvetica Neue"/>
                <a:ea typeface="Helvetica Neue"/>
                <a:cs typeface="Helvetica Neue"/>
                <a:sym typeface="Helvetica Neue"/>
              </a:rPr>
              <a:t>Statistics for driver identification </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Background mutation rate</a:t>
            </a:r>
            <a:r>
              <a:rPr lang="en" sz="1300" b="0" i="0" u="none" strike="noStrike" cap="none" dirty="0">
                <a:solidFill>
                  <a:srgbClr val="FFFFFF"/>
                </a:solidFill>
                <a:latin typeface="Helvetica Neue"/>
                <a:ea typeface="Helvetica Neue"/>
                <a:cs typeface="Helvetica Neue"/>
                <a:sym typeface="Helvetica Neue"/>
              </a:rPr>
              <a:t> significantly varies &amp; is correlated with replication timing &amp; TADs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0" i="0" u="none" strike="noStrike" cap="none" dirty="0">
                <a:solidFill>
                  <a:srgbClr val="FFFFFF"/>
                </a:solidFill>
                <a:latin typeface="Helvetica Neue"/>
                <a:ea typeface="Helvetica Neue"/>
                <a:cs typeface="Helvetica Neue"/>
                <a:sym typeface="Helvetica Neue"/>
              </a:rPr>
              <a:t>Developed a variety of parametric &amp; non-parametric methods taking this into account</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LARVA</a:t>
            </a:r>
            <a:r>
              <a:rPr lang="en" sz="1300" b="0" i="0" u="none" strike="noStrike" cap="none" dirty="0">
                <a:solidFill>
                  <a:srgbClr val="FFFFFF"/>
                </a:solidFill>
                <a:latin typeface="Helvetica Neue"/>
                <a:ea typeface="Helvetica Neue"/>
                <a:cs typeface="Helvetica Neue"/>
                <a:sym typeface="Helvetica Neue"/>
              </a:rPr>
              <a:t> uses parametric beta-binomial model, explicitly modeling covariates</a:t>
            </a:r>
          </a:p>
          <a:p>
            <a:pPr marL="571500" marR="0" lvl="1" indent="-228600" algn="l" rtl="0">
              <a:lnSpc>
                <a:spcPct val="100000"/>
              </a:lnSpc>
              <a:spcBef>
                <a:spcPts val="400"/>
              </a:spcBef>
              <a:spcAft>
                <a:spcPts val="0"/>
              </a:spcAft>
              <a:buClr>
                <a:srgbClr val="FFFFFF"/>
              </a:buClr>
              <a:buSzPct val="100000"/>
              <a:buFont typeface="Helvetica Neue"/>
              <a:buChar char="•"/>
            </a:pPr>
            <a:r>
              <a:rPr lang="en" sz="1300" b="1" i="0" u="sng" strike="noStrike" cap="none" dirty="0">
                <a:solidFill>
                  <a:srgbClr val="FFFFFF"/>
                </a:solidFill>
                <a:latin typeface="Helvetica Neue"/>
                <a:ea typeface="Helvetica Neue"/>
                <a:cs typeface="Helvetica Neue"/>
                <a:sym typeface="Helvetica Neue"/>
              </a:rPr>
              <a:t>MOAT</a:t>
            </a:r>
            <a:r>
              <a:rPr lang="en" sz="1300" b="0" i="0" u="none" strike="noStrike" cap="none" dirty="0">
                <a:solidFill>
                  <a:srgbClr val="FFFFFF"/>
                </a:solidFill>
                <a:latin typeface="Helvetica Neue"/>
                <a:ea typeface="Helvetica Neue"/>
                <a:cs typeface="Helvetica Neue"/>
                <a:sym typeface="Helvetica Neue"/>
              </a:rPr>
              <a:t> does a variety of non-</a:t>
            </a:r>
            <a:r>
              <a:rPr lang="en" sz="1300" b="0" i="0" u="none" strike="noStrike" cap="none" dirty="0" err="1">
                <a:solidFill>
                  <a:srgbClr val="FFFFFF"/>
                </a:solidFill>
                <a:latin typeface="Helvetica Neue"/>
                <a:ea typeface="Helvetica Neue"/>
                <a:cs typeface="Helvetica Neue"/>
                <a:sym typeface="Helvetica Neue"/>
              </a:rPr>
              <a:t>parm</a:t>
            </a:r>
            <a:r>
              <a:rPr lang="en" sz="1300" b="0" i="0" u="none" strike="noStrike" cap="none" dirty="0">
                <a:solidFill>
                  <a:srgbClr val="FFFFFF"/>
                </a:solidFill>
                <a:latin typeface="Helvetica Neue"/>
                <a:ea typeface="Helvetica Neue"/>
                <a:cs typeface="Helvetica Neue"/>
                <a:sym typeface="Helvetica Neue"/>
              </a:rPr>
              <a:t>. shuffles (annotation, variants, &amp;c). Useful when explicit covariates not available. Slower </a:t>
            </a:r>
            <a:r>
              <a:rPr lang="en-US" sz="1300" b="0" i="0" u="none" strike="noStrike" cap="none" dirty="0" smtClean="0">
                <a:solidFill>
                  <a:srgbClr val="FFFFFF"/>
                </a:solidFill>
                <a:latin typeface="Helvetica Neue"/>
                <a:ea typeface="Helvetica Neue"/>
                <a:cs typeface="Helvetica Neue"/>
                <a:sym typeface="Helvetica Neue"/>
              </a:rPr>
              <a:t/>
            </a:r>
            <a:br>
              <a:rPr lang="en-US" sz="1300" b="0" i="0" u="none" strike="noStrike" cap="none" dirty="0" smtClean="0">
                <a:solidFill>
                  <a:srgbClr val="FFFFFF"/>
                </a:solidFill>
                <a:latin typeface="Helvetica Neue"/>
                <a:ea typeface="Helvetica Neue"/>
                <a:cs typeface="Helvetica Neue"/>
                <a:sym typeface="Helvetica Neue"/>
              </a:rPr>
            </a:br>
            <a:r>
              <a:rPr lang="en" sz="1300" b="0" i="0" u="none" strike="noStrike" cap="none" dirty="0" smtClean="0">
                <a:solidFill>
                  <a:srgbClr val="FFFFFF"/>
                </a:solidFill>
                <a:latin typeface="Helvetica Neue"/>
                <a:ea typeface="Helvetica Neue"/>
                <a:cs typeface="Helvetica Neue"/>
                <a:sym typeface="Helvetica Neue"/>
              </a:rPr>
              <a:t>but </a:t>
            </a:r>
            <a:r>
              <a:rPr lang="en" sz="1300" b="0" i="0" u="none" strike="noStrike" cap="none" dirty="0">
                <a:solidFill>
                  <a:srgbClr val="FFFFFF"/>
                </a:solidFill>
                <a:latin typeface="Helvetica Neue"/>
                <a:ea typeface="Helvetica Neue"/>
                <a:cs typeface="Helvetica Neue"/>
                <a:sym typeface="Helvetica Neue"/>
              </a:rPr>
              <a:t>speeded up w/ </a:t>
            </a:r>
            <a:r>
              <a:rPr lang="en" sz="1300" b="0" i="0" u="none" strike="noStrike" cap="none" dirty="0" smtClean="0">
                <a:solidFill>
                  <a:srgbClr val="FFFFFF"/>
                </a:solidFill>
                <a:latin typeface="Helvetica Neue"/>
                <a:ea typeface="Helvetica Neue"/>
                <a:cs typeface="Helvetica Neue"/>
                <a:sym typeface="Helvetica Neue"/>
              </a:rPr>
              <a:t>GPUs</a:t>
            </a:r>
            <a:endParaRPr lang="en-US" sz="1300" b="0" i="0" u="none" strike="noStrike" cap="none" dirty="0" smtClean="0">
              <a:solidFill>
                <a:srgbClr val="FFFFFF"/>
              </a:solidFill>
              <a:latin typeface="Helvetica Neue"/>
              <a:ea typeface="Helvetica Neue"/>
              <a:cs typeface="Helvetica Neue"/>
              <a:sym typeface="Helvetica Neue"/>
            </a:endParaRPr>
          </a:p>
          <a:p>
            <a:pPr lvl="0" indent="-228600">
              <a:spcBef>
                <a:spcPts val="400"/>
              </a:spcBef>
              <a:buClr>
                <a:srgbClr val="666666"/>
              </a:buClr>
              <a:buFont typeface="Helvetica Neue"/>
              <a:buChar char="•"/>
            </a:pPr>
            <a:r>
              <a:rPr lang="en" sz="1700" dirty="0">
                <a:solidFill>
                  <a:srgbClr val="FFFFFF"/>
                </a:solidFill>
                <a:latin typeface="Helvetica Neue"/>
                <a:ea typeface="Helvetica Neue"/>
                <a:cs typeface="Helvetica Neue"/>
                <a:sym typeface="Helvetica Neue"/>
              </a:rPr>
              <a:t>Recurrence #2:</a:t>
            </a:r>
            <a:br>
              <a:rPr lang="en" sz="1700" dirty="0">
                <a:solidFill>
                  <a:srgbClr val="FFFFFF"/>
                </a:solidFill>
                <a:latin typeface="Helvetica Neue"/>
                <a:ea typeface="Helvetica Neue"/>
                <a:cs typeface="Helvetica Neue"/>
                <a:sym typeface="Helvetica Neue"/>
              </a:rPr>
            </a:br>
            <a:r>
              <a:rPr lang="en" sz="1700" dirty="0">
                <a:solidFill>
                  <a:srgbClr val="FFFFFF"/>
                </a:solidFill>
                <a:latin typeface="Helvetica Neue"/>
                <a:ea typeface="Helvetica Neue"/>
                <a:cs typeface="Helvetica Neue"/>
                <a:sym typeface="Helvetica Neue"/>
              </a:rPr>
              <a:t>(Low-power) application to </a:t>
            </a:r>
            <a:r>
              <a:rPr lang="en" sz="1700" b="1" dirty="0" err="1">
                <a:solidFill>
                  <a:srgbClr val="FFFFFF"/>
                </a:solidFill>
                <a:latin typeface="Helvetica Neue"/>
                <a:ea typeface="Helvetica Neue"/>
                <a:cs typeface="Helvetica Neue"/>
                <a:sym typeface="Helvetica Neue"/>
              </a:rPr>
              <a:t>pRCC</a:t>
            </a:r>
            <a:endParaRPr lang="en" sz="1700" b="1" dirty="0">
              <a:solidFill>
                <a:srgbClr val="FFFFFF"/>
              </a:solidFill>
              <a:latin typeface="Helvetica Neue"/>
              <a:ea typeface="Helvetica Neue"/>
              <a:cs typeface="Helvetica Neue"/>
              <a:sym typeface="Helvetica Neue"/>
            </a:endParaRPr>
          </a:p>
          <a:p>
            <a:pPr lvl="1" indent="-228600">
              <a:spcBef>
                <a:spcPts val="400"/>
              </a:spcBef>
              <a:buClr>
                <a:srgbClr val="666666"/>
              </a:buClr>
              <a:buFont typeface="Helvetica Neue"/>
              <a:buChar char="•"/>
            </a:pPr>
            <a:r>
              <a:rPr lang="en" sz="1300" dirty="0">
                <a:solidFill>
                  <a:srgbClr val="FFFFFF"/>
                </a:solidFill>
                <a:latin typeface="Helvetica Neue"/>
                <a:ea typeface="Helvetica Neue"/>
                <a:cs typeface="Helvetica Neue"/>
                <a:sym typeface="Helvetica Neue"/>
              </a:rPr>
              <a:t>WGS finds additional facts on the canonical driver, MET. Other suggestive non-coding hotspots.</a:t>
            </a:r>
          </a:p>
          <a:p>
            <a:pPr lvl="1" indent="-228600">
              <a:spcBef>
                <a:spcPts val="400"/>
              </a:spcBef>
              <a:buClr>
                <a:srgbClr val="666666"/>
              </a:buClr>
              <a:buFont typeface="Helvetica Neue"/>
              <a:buChar char="•"/>
            </a:pPr>
            <a:r>
              <a:rPr lang="en-US" sz="1300" dirty="0">
                <a:solidFill>
                  <a:srgbClr val="FFFFFF"/>
                </a:solidFill>
                <a:latin typeface="Helvetica Neue"/>
                <a:ea typeface="Helvetica Neue"/>
                <a:cs typeface="Helvetica Neue"/>
                <a:sym typeface="Helvetica Neue"/>
              </a:rPr>
              <a:t>Analysis of signatures &amp; </a:t>
            </a:r>
            <a:r>
              <a:rPr lang="en-US" sz="1300" dirty="0" err="1" smtClean="0">
                <a:solidFill>
                  <a:srgbClr val="FFFFFF"/>
                </a:solidFill>
                <a:latin typeface="Helvetica Neue"/>
                <a:ea typeface="Helvetica Neue"/>
                <a:cs typeface="Helvetica Neue"/>
                <a:sym typeface="Helvetica Neue"/>
              </a:rPr>
              <a:t>tu</a:t>
            </a:r>
            <a:r>
              <a:rPr lang="en" sz="1300" dirty="0" err="1" smtClean="0">
                <a:solidFill>
                  <a:srgbClr val="FFFFFF"/>
                </a:solidFill>
                <a:latin typeface="Helvetica Neue"/>
                <a:ea typeface="Helvetica Neue"/>
                <a:cs typeface="Helvetica Neue"/>
                <a:sym typeface="Helvetica Neue"/>
              </a:rPr>
              <a:t>mor</a:t>
            </a:r>
            <a:r>
              <a:rPr lang="en" sz="1300" dirty="0" smtClean="0">
                <a:solidFill>
                  <a:srgbClr val="FFFFFF"/>
                </a:solidFill>
                <a:latin typeface="Helvetica Neue"/>
                <a:ea typeface="Helvetica Neue"/>
                <a:cs typeface="Helvetica Neue"/>
                <a:sym typeface="Helvetica Neue"/>
              </a:rPr>
              <a:t> </a:t>
            </a:r>
            <a:r>
              <a:rPr lang="en" sz="1300" dirty="0">
                <a:solidFill>
                  <a:srgbClr val="FFFFFF"/>
                </a:solidFill>
                <a:latin typeface="Helvetica Neue"/>
                <a:ea typeface="Helvetica Neue"/>
                <a:cs typeface="Helvetica Neue"/>
                <a:sym typeface="Helvetica Neue"/>
              </a:rPr>
              <a:t>evolution </a:t>
            </a:r>
            <a:r>
              <a:rPr lang="en-US" sz="1300" dirty="0">
                <a:solidFill>
                  <a:srgbClr val="FFFFFF"/>
                </a:solidFill>
                <a:latin typeface="Helvetica Neue"/>
                <a:ea typeface="Helvetica Neue"/>
                <a:cs typeface="Helvetica Neue"/>
                <a:sym typeface="Helvetica Neue"/>
              </a:rPr>
              <a:t>helps </a:t>
            </a:r>
            <a:r>
              <a:rPr lang="en-US" sz="1300" dirty="0" smtClean="0">
                <a:solidFill>
                  <a:srgbClr val="FFFFFF"/>
                </a:solidFill>
                <a:latin typeface="Helvetica Neue"/>
                <a:ea typeface="Helvetica Neue"/>
                <a:cs typeface="Helvetica Neue"/>
                <a:sym typeface="Helvetica Neue"/>
              </a:rPr>
              <a:t>identify </a:t>
            </a:r>
            <a:r>
              <a:rPr lang="en" sz="1300" dirty="0" smtClean="0">
                <a:solidFill>
                  <a:srgbClr val="FFFFFF"/>
                </a:solidFill>
                <a:latin typeface="Helvetica Neue"/>
                <a:ea typeface="Helvetica Neue"/>
                <a:cs typeface="Helvetica Neue"/>
                <a:sym typeface="Helvetica Neue"/>
              </a:rPr>
              <a:t>key </a:t>
            </a:r>
            <a:r>
              <a:rPr lang="en" sz="1300" dirty="0">
                <a:solidFill>
                  <a:srgbClr val="FFFFFF"/>
                </a:solidFill>
                <a:latin typeface="Helvetica Neue"/>
                <a:ea typeface="Helvetica Neue"/>
                <a:cs typeface="Helvetica Neue"/>
                <a:sym typeface="Helvetica Neue"/>
              </a:rPr>
              <a:t>mutations </a:t>
            </a:r>
            <a:r>
              <a:rPr lang="en-US" sz="1300" dirty="0" smtClean="0">
                <a:solidFill>
                  <a:srgbClr val="FFFFFF"/>
                </a:solidFill>
                <a:latin typeface="Helvetica Neue"/>
                <a:ea typeface="Helvetica Neue"/>
                <a:cs typeface="Helvetica Neue"/>
                <a:sym typeface="Helvetica Neue"/>
              </a:rPr>
              <a:t>in different ways </a:t>
            </a:r>
            <a:endParaRPr lang="en" sz="1300" dirty="0">
              <a:solidFill>
                <a:srgbClr val="FFFFFF"/>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137885499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876"/>
        <p:cNvGrpSpPr/>
        <p:nvPr/>
      </p:nvGrpSpPr>
      <p:grpSpPr>
        <a:xfrm>
          <a:off x="0" y="0"/>
          <a:ext cx="0" cy="0"/>
          <a:chOff x="0" y="0"/>
          <a:chExt cx="0" cy="0"/>
        </a:xfrm>
      </p:grpSpPr>
      <p:sp>
        <p:nvSpPr>
          <p:cNvPr id="1877" name="Shape 1877"/>
          <p:cNvSpPr/>
          <p:nvPr/>
        </p:nvSpPr>
        <p:spPr>
          <a:xfrm>
            <a:off x="8614425" y="-89775"/>
            <a:ext cx="525000" cy="5382300"/>
          </a:xfrm>
          <a:prstGeom prst="rect">
            <a:avLst/>
          </a:prstGeom>
          <a:solidFill>
            <a:srgbClr val="FFFFFF"/>
          </a:solidFill>
          <a:ln>
            <a:noFill/>
          </a:ln>
        </p:spPr>
        <p:txBody>
          <a:bodyPr wrap="square" lIns="91425" tIns="91425" rIns="91425" bIns="91425" anchor="ctr" anchorCtr="0">
            <a:noAutofit/>
          </a:bodyPr>
          <a:lstStyle/>
          <a:p>
            <a:pPr lvl="0">
              <a:spcBef>
                <a:spcPts val="0"/>
              </a:spcBef>
              <a:buNone/>
            </a:pPr>
            <a:endParaRPr/>
          </a:p>
        </p:txBody>
      </p:sp>
      <p:sp>
        <p:nvSpPr>
          <p:cNvPr id="1879" name="Shape 1879"/>
          <p:cNvSpPr/>
          <p:nvPr/>
        </p:nvSpPr>
        <p:spPr>
          <a:xfrm>
            <a:off x="899863" y="128300"/>
            <a:ext cx="3343152" cy="4923300"/>
          </a:xfrm>
          <a:prstGeom prst="rect">
            <a:avLst/>
          </a:prstGeom>
          <a:noFill/>
          <a:ln>
            <a:noFill/>
          </a:ln>
        </p:spPr>
        <p:txBody>
          <a:bodyPr wrap="square" lIns="68575" tIns="34275" rIns="68575" bIns="34275" anchor="t" anchorCtr="0">
            <a:noAutofit/>
          </a:bodyPr>
          <a:lstStyle/>
          <a:p>
            <a:pPr lvl="0" rtl="0">
              <a:spcBef>
                <a:spcPts val="0"/>
              </a:spcBef>
              <a:buClr>
                <a:schemeClr val="dk1"/>
              </a:buClr>
              <a:buSzPct val="25000"/>
              <a:buFont typeface="Arial"/>
              <a:buNone/>
            </a:pPr>
            <a:r>
              <a:rPr lang="en" sz="1200" dirty="0" err="1">
                <a:solidFill>
                  <a:schemeClr val="dk1"/>
                </a:solidFill>
              </a:rPr>
              <a:t>github.com</a:t>
            </a:r>
            <a:r>
              <a:rPr lang="en" sz="1200" dirty="0">
                <a:solidFill>
                  <a:schemeClr val="dk1"/>
                </a:solidFill>
              </a:rPr>
              <a:t>/</a:t>
            </a:r>
            <a:r>
              <a:rPr lang="en" sz="1200" dirty="0" err="1">
                <a:solidFill>
                  <a:schemeClr val="dk1"/>
                </a:solidFill>
              </a:rPr>
              <a:t>gersteinlab</a:t>
            </a:r>
            <a:r>
              <a:rPr lang="en" sz="1200" dirty="0">
                <a:solidFill>
                  <a:schemeClr val="dk1"/>
                </a:solidFill>
              </a:rPr>
              <a:t>/</a:t>
            </a:r>
            <a:r>
              <a:rPr lang="en" sz="1800" b="1" dirty="0">
                <a:solidFill>
                  <a:srgbClr val="FF0000"/>
                </a:solidFill>
              </a:rPr>
              <a:t>Frustration</a:t>
            </a:r>
          </a:p>
          <a:p>
            <a:pPr lvl="0" rtl="0">
              <a:spcBef>
                <a:spcPts val="0"/>
              </a:spcBef>
              <a:buClr>
                <a:schemeClr val="dk1"/>
              </a:buClr>
              <a:buSzPct val="25000"/>
              <a:buFont typeface="Arial"/>
              <a:buNone/>
            </a:pPr>
            <a:r>
              <a:rPr lang="en" sz="1200" dirty="0">
                <a:solidFill>
                  <a:schemeClr val="dk1"/>
                </a:solidFill>
              </a:rPr>
              <a:t>S </a:t>
            </a:r>
            <a:r>
              <a:rPr lang="en" sz="1800" b="1" dirty="0">
                <a:solidFill>
                  <a:srgbClr val="1155CC"/>
                </a:solidFill>
              </a:rPr>
              <a:t>Kumar</a:t>
            </a:r>
            <a:r>
              <a:rPr lang="en" sz="1200" dirty="0">
                <a:solidFill>
                  <a:schemeClr val="dk1"/>
                </a:solidFill>
              </a:rPr>
              <a:t>, D Clarke</a:t>
            </a:r>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SzPct val="25000"/>
              <a:buFont typeface="Arial"/>
              <a:buNone/>
            </a:pPr>
            <a:r>
              <a:rPr lang="en" sz="1200" dirty="0" err="1">
                <a:solidFill>
                  <a:schemeClr val="dk1"/>
                </a:solidFill>
              </a:rPr>
              <a:t>github.com</a:t>
            </a:r>
            <a:r>
              <a:rPr lang="en" sz="1200" dirty="0">
                <a:solidFill>
                  <a:schemeClr val="dk1"/>
                </a:solidFill>
              </a:rPr>
              <a:t>/</a:t>
            </a:r>
            <a:r>
              <a:rPr lang="en" sz="1200" dirty="0" err="1">
                <a:solidFill>
                  <a:schemeClr val="dk1"/>
                </a:solidFill>
              </a:rPr>
              <a:t>gersteinlab</a:t>
            </a:r>
            <a:r>
              <a:rPr lang="en" sz="1200" dirty="0">
                <a:solidFill>
                  <a:schemeClr val="dk1"/>
                </a:solidFill>
              </a:rPr>
              <a:t>/</a:t>
            </a:r>
            <a:r>
              <a:rPr lang="en" sz="1800" b="1" dirty="0" err="1">
                <a:solidFill>
                  <a:srgbClr val="FF0000"/>
                </a:solidFill>
              </a:rPr>
              <a:t>MrTADfinder</a:t>
            </a:r>
            <a:endParaRPr lang="en" sz="1800" b="1" dirty="0">
              <a:solidFill>
                <a:srgbClr val="FF0000"/>
              </a:solidFill>
            </a:endParaRPr>
          </a:p>
          <a:p>
            <a:pPr marL="0" marR="0" lvl="0" indent="0" rtl="0">
              <a:spcBef>
                <a:spcPts val="0"/>
              </a:spcBef>
              <a:spcAft>
                <a:spcPts val="0"/>
              </a:spcAft>
              <a:buSzPct val="25000"/>
              <a:buNone/>
            </a:pPr>
            <a:r>
              <a:rPr lang="en" sz="1200" dirty="0">
                <a:solidFill>
                  <a:schemeClr val="dk1"/>
                </a:solidFill>
              </a:rPr>
              <a:t>KK </a:t>
            </a:r>
            <a:r>
              <a:rPr lang="en" sz="1800" b="1" dirty="0">
                <a:solidFill>
                  <a:srgbClr val="1155CC"/>
                </a:solidFill>
              </a:rPr>
              <a:t>Yan</a:t>
            </a:r>
            <a:r>
              <a:rPr lang="en" sz="1200" dirty="0">
                <a:solidFill>
                  <a:schemeClr val="dk1"/>
                </a:solidFill>
              </a:rPr>
              <a:t>, S Lou</a:t>
            </a:r>
          </a:p>
          <a:p>
            <a:pPr marL="0" marR="0" lvl="0" indent="0" rtl="0">
              <a:spcBef>
                <a:spcPts val="0"/>
              </a:spcBef>
              <a:spcAft>
                <a:spcPts val="0"/>
              </a:spcAft>
              <a:buNone/>
            </a:pPr>
            <a:endParaRPr sz="1200" b="1" dirty="0">
              <a:solidFill>
                <a:srgbClr val="FF0000"/>
              </a:solidFill>
            </a:endParaRPr>
          </a:p>
          <a:p>
            <a:pPr marL="0" marR="0" lvl="0" indent="0" rtl="0">
              <a:spcBef>
                <a:spcPts val="0"/>
              </a:spcBef>
              <a:spcAft>
                <a:spcPts val="0"/>
              </a:spcAft>
              <a:buSzPct val="25000"/>
              <a:buNone/>
            </a:pPr>
            <a:r>
              <a:rPr lang="en" sz="1800" b="1" i="0" u="none" strike="noStrike" cap="none" dirty="0" err="1">
                <a:solidFill>
                  <a:srgbClr val="FF0000"/>
                </a:solidFill>
                <a:latin typeface="Arial"/>
                <a:ea typeface="Arial"/>
                <a:cs typeface="Arial"/>
                <a:sym typeface="Arial"/>
              </a:rPr>
              <a:t>VAT</a:t>
            </a:r>
            <a:r>
              <a:rPr lang="en" sz="1200" b="0" i="0" u="none" strike="noStrike" cap="none" dirty="0" err="1">
                <a:solidFill>
                  <a:srgbClr val="000000"/>
                </a:solidFill>
                <a:latin typeface="Arial"/>
                <a:ea typeface="Arial"/>
                <a:cs typeface="Arial"/>
                <a:sym typeface="Arial"/>
              </a:rPr>
              <a:t>.gersteinlab.org</a:t>
            </a:r>
            <a:endParaRPr lang="en" sz="1200" b="0" i="0" u="none" strike="noStrike" cap="none" dirty="0">
              <a:solidFill>
                <a:srgbClr val="000000"/>
              </a:solidFill>
              <a:latin typeface="Arial"/>
              <a:ea typeface="Arial"/>
              <a:cs typeface="Arial"/>
              <a:sym typeface="Arial"/>
            </a:endParaRPr>
          </a:p>
          <a:p>
            <a:pPr marL="0" marR="0" lvl="0" indent="0" rtl="0">
              <a:spcBef>
                <a:spcPts val="0"/>
              </a:spcBef>
              <a:spcAft>
                <a:spcPts val="0"/>
              </a:spcAft>
              <a:buSzPct val="25000"/>
              <a:buNone/>
            </a:pPr>
            <a:r>
              <a:rPr lang="en" sz="1200" b="0" i="0" u="none" strike="noStrike" cap="none" dirty="0">
                <a:solidFill>
                  <a:srgbClr val="000000"/>
                </a:solidFill>
                <a:latin typeface="Arial"/>
                <a:ea typeface="Arial"/>
                <a:cs typeface="Arial"/>
                <a:sym typeface="Arial"/>
              </a:rPr>
              <a:t>L </a:t>
            </a:r>
            <a:r>
              <a:rPr lang="en" sz="1800" b="1" dirty="0" err="1">
                <a:solidFill>
                  <a:srgbClr val="1155CC"/>
                </a:solidFill>
              </a:rPr>
              <a:t>Habegger</a:t>
            </a:r>
            <a:r>
              <a:rPr lang="en" sz="1200" b="0" i="0" u="none" strike="noStrike" cap="none" dirty="0">
                <a:solidFill>
                  <a:srgbClr val="000000"/>
                </a:solidFill>
                <a:latin typeface="Arial"/>
                <a:ea typeface="Arial"/>
                <a:cs typeface="Arial"/>
                <a:sym typeface="Arial"/>
              </a:rPr>
              <a:t>, S </a:t>
            </a:r>
            <a:r>
              <a:rPr lang="en" sz="1200" dirty="0" err="1"/>
              <a:t>Balasubramanian</a:t>
            </a:r>
            <a:r>
              <a:rPr lang="en" sz="1200" dirty="0"/>
              <a:t>, </a:t>
            </a:r>
            <a:r>
              <a:rPr lang="en-US" sz="1200" dirty="0" smtClean="0"/>
              <a:t/>
            </a:r>
            <a:br>
              <a:rPr lang="en-US" sz="1200" dirty="0" smtClean="0"/>
            </a:br>
            <a:r>
              <a:rPr lang="en" sz="1200" dirty="0" smtClean="0"/>
              <a:t>DZ </a:t>
            </a:r>
            <a:r>
              <a:rPr lang="en" sz="1200" dirty="0"/>
              <a:t>Chen, </a:t>
            </a:r>
            <a:r>
              <a:rPr lang="en" sz="1200" dirty="0" smtClean="0"/>
              <a:t>E </a:t>
            </a:r>
            <a:r>
              <a:rPr lang="en" sz="1200" dirty="0" err="1"/>
              <a:t>Khurana</a:t>
            </a:r>
            <a:r>
              <a:rPr lang="en" sz="1200" dirty="0"/>
              <a:t>, A </a:t>
            </a:r>
            <a:r>
              <a:rPr lang="en" sz="1200" dirty="0" err="1"/>
              <a:t>Sboner</a:t>
            </a:r>
            <a:r>
              <a:rPr lang="en" sz="1200" dirty="0"/>
              <a:t>, </a:t>
            </a:r>
            <a:r>
              <a:rPr lang="en" sz="1200" dirty="0" smtClean="0"/>
              <a:t>A </a:t>
            </a:r>
            <a:r>
              <a:rPr lang="en" sz="1200" dirty="0" err="1"/>
              <a:t>Harmanci</a:t>
            </a:r>
            <a:r>
              <a:rPr lang="en" sz="1200" dirty="0"/>
              <a:t>, </a:t>
            </a:r>
            <a:r>
              <a:rPr lang="en-US" sz="1200" dirty="0" smtClean="0"/>
              <a:t/>
            </a:r>
            <a:br>
              <a:rPr lang="en-US" sz="1200" dirty="0" smtClean="0"/>
            </a:br>
            <a:r>
              <a:rPr lang="en" sz="1200" dirty="0" smtClean="0"/>
              <a:t>J </a:t>
            </a:r>
            <a:r>
              <a:rPr lang="en" sz="1200" dirty="0" err="1"/>
              <a:t>Ro</a:t>
            </a:r>
            <a:r>
              <a:rPr lang="en" sz="1200" b="0" i="0" u="none" strike="noStrike" cap="none" dirty="0" err="1">
                <a:solidFill>
                  <a:srgbClr val="000000"/>
                </a:solidFill>
                <a:latin typeface="Arial"/>
                <a:ea typeface="Arial"/>
                <a:cs typeface="Arial"/>
                <a:sym typeface="Arial"/>
              </a:rPr>
              <a:t>zowsky</a:t>
            </a:r>
            <a:r>
              <a:rPr lang="en" sz="1200" b="0" i="0" u="none" strike="noStrike" cap="none" dirty="0">
                <a:solidFill>
                  <a:srgbClr val="000000"/>
                </a:solidFill>
                <a:latin typeface="Arial"/>
                <a:ea typeface="Arial"/>
                <a:cs typeface="Arial"/>
                <a:sym typeface="Arial"/>
              </a:rPr>
              <a:t>, D Clarke, M Snyder</a:t>
            </a:r>
          </a:p>
          <a:p>
            <a:pPr marL="0" marR="0" lvl="0" indent="0" rtl="0">
              <a:spcBef>
                <a:spcPts val="0"/>
              </a:spcBef>
              <a:spcAft>
                <a:spcPts val="0"/>
              </a:spcAft>
              <a:buNone/>
            </a:pPr>
            <a:endParaRPr sz="1200" b="0" i="0" u="none" strike="noStrike" cap="none" dirty="0">
              <a:solidFill>
                <a:srgbClr val="000000"/>
              </a:solidFill>
              <a:latin typeface="Arial"/>
              <a:ea typeface="Arial"/>
              <a:cs typeface="Arial"/>
              <a:sym typeface="Arial"/>
            </a:endParaRPr>
          </a:p>
          <a:p>
            <a:pPr marL="0" marR="0" lvl="0" indent="0" rtl="0">
              <a:spcBef>
                <a:spcPts val="0"/>
              </a:spcBef>
              <a:spcAft>
                <a:spcPts val="0"/>
              </a:spcAft>
              <a:buSzPct val="25000"/>
              <a:buNone/>
            </a:pPr>
            <a:r>
              <a:rPr lang="en" sz="1800" b="1" dirty="0" err="1">
                <a:solidFill>
                  <a:srgbClr val="FF0000"/>
                </a:solidFill>
              </a:rPr>
              <a:t>ALoFT.</a:t>
            </a:r>
            <a:r>
              <a:rPr lang="en" sz="1200" dirty="0" err="1">
                <a:solidFill>
                  <a:schemeClr val="dk1"/>
                </a:solidFill>
              </a:rPr>
              <a:t>gersteinlab.org</a:t>
            </a:r>
            <a:endParaRPr lang="en" sz="1200" dirty="0">
              <a:solidFill>
                <a:schemeClr val="dk1"/>
              </a:solidFill>
            </a:endParaRPr>
          </a:p>
          <a:p>
            <a:pPr marL="0" marR="0" lvl="0" indent="0" algn="l" rtl="0">
              <a:lnSpc>
                <a:spcPct val="100000"/>
              </a:lnSpc>
              <a:spcBef>
                <a:spcPts val="0"/>
              </a:spcBef>
              <a:spcAft>
                <a:spcPts val="0"/>
              </a:spcAft>
              <a:buSzPct val="25000"/>
              <a:buNone/>
            </a:pPr>
            <a:r>
              <a:rPr lang="en" sz="1400" b="0" i="0" u="none" strike="noStrike" cap="none" dirty="0">
                <a:solidFill>
                  <a:schemeClr val="dk1"/>
                </a:solidFill>
                <a:latin typeface="Arial"/>
                <a:ea typeface="Arial"/>
                <a:cs typeface="Arial"/>
                <a:sym typeface="Arial"/>
              </a:rPr>
              <a:t>S </a:t>
            </a:r>
            <a:r>
              <a:rPr lang="en" sz="1800" b="1" dirty="0" err="1">
                <a:solidFill>
                  <a:srgbClr val="1155CC"/>
                </a:solidFill>
              </a:rPr>
              <a:t>Balasubramanian</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Y </a:t>
            </a:r>
            <a:r>
              <a:rPr lang="en" sz="1800" b="1" dirty="0">
                <a:solidFill>
                  <a:srgbClr val="1155CC"/>
                </a:solidFill>
              </a:rPr>
              <a:t>Fu</a:t>
            </a:r>
            <a:r>
              <a:rPr lang="en" sz="1200" b="0" i="0" u="none" strike="noStrike" cap="none" dirty="0">
                <a:solidFill>
                  <a:schemeClr val="dk1"/>
                </a:solidFill>
                <a:latin typeface="Arial"/>
                <a:ea typeface="Arial"/>
                <a:cs typeface="Arial"/>
                <a:sym typeface="Arial"/>
              </a:rPr>
              <a:t>, </a:t>
            </a:r>
            <a:r>
              <a:rPr lang="en-US" sz="1200" b="0" i="0" u="none" strike="noStrike" cap="none" dirty="0" smtClean="0">
                <a:solidFill>
                  <a:schemeClr val="dk1"/>
                </a:solidFill>
                <a:latin typeface="Arial"/>
                <a:ea typeface="Arial"/>
                <a:cs typeface="Arial"/>
                <a:sym typeface="Arial"/>
              </a:rPr>
              <a:t/>
            </a:r>
            <a:br>
              <a:rPr lang="en-US" sz="1200" b="0" i="0" u="none" strike="noStrike" cap="none" dirty="0" smtClean="0">
                <a:solidFill>
                  <a:schemeClr val="dk1"/>
                </a:solidFill>
                <a:latin typeface="Arial"/>
                <a:ea typeface="Arial"/>
                <a:cs typeface="Arial"/>
                <a:sym typeface="Arial"/>
              </a:rPr>
            </a:br>
            <a:r>
              <a:rPr lang="en" sz="1200" b="0" i="0" u="none" strike="noStrike" cap="none" dirty="0" smtClean="0">
                <a:solidFill>
                  <a:schemeClr val="dk1"/>
                </a:solidFill>
                <a:latin typeface="Arial"/>
                <a:ea typeface="Arial"/>
                <a:cs typeface="Arial"/>
                <a:sym typeface="Arial"/>
              </a:rPr>
              <a:t>M </a:t>
            </a:r>
            <a:r>
              <a:rPr lang="en" sz="1200" b="0" i="0" u="none" strike="noStrike" cap="none" dirty="0" err="1">
                <a:solidFill>
                  <a:schemeClr val="dk1"/>
                </a:solidFill>
                <a:latin typeface="Arial"/>
                <a:ea typeface="Arial"/>
                <a:cs typeface="Arial"/>
                <a:sym typeface="Arial"/>
              </a:rPr>
              <a:t>Pawashe</a:t>
            </a:r>
            <a:r>
              <a:rPr lang="en" sz="1200" b="0" i="0" u="none" strike="noStrike" cap="none" dirty="0">
                <a:solidFill>
                  <a:schemeClr val="dk1"/>
                </a:solidFill>
                <a:latin typeface="Arial"/>
                <a:ea typeface="Arial"/>
                <a:cs typeface="Arial"/>
                <a:sym typeface="Arial"/>
              </a:rPr>
              <a:t>, </a:t>
            </a:r>
            <a:r>
              <a:rPr lang="en" sz="1200" b="0" i="0" u="none" strike="noStrike" cap="none" dirty="0" smtClean="0">
                <a:solidFill>
                  <a:schemeClr val="dk1"/>
                </a:solidFill>
                <a:latin typeface="Arial"/>
                <a:ea typeface="Arial"/>
                <a:cs typeface="Arial"/>
                <a:sym typeface="Arial"/>
              </a:rPr>
              <a:t>P </a:t>
            </a:r>
            <a:r>
              <a:rPr lang="en" sz="1200" b="0" i="0" u="none" strike="noStrike" cap="none" dirty="0">
                <a:solidFill>
                  <a:schemeClr val="dk1"/>
                </a:solidFill>
                <a:latin typeface="Arial"/>
                <a:ea typeface="Arial"/>
                <a:cs typeface="Arial"/>
                <a:sym typeface="Arial"/>
              </a:rPr>
              <a:t>McGillivray, </a:t>
            </a:r>
            <a:r>
              <a:rPr lang="en" sz="1200" b="0" i="0" u="none" strike="noStrike" cap="none" dirty="0" smtClean="0">
                <a:solidFill>
                  <a:schemeClr val="dk1"/>
                </a:solidFill>
                <a:latin typeface="Arial"/>
                <a:ea typeface="Arial"/>
                <a:cs typeface="Arial"/>
                <a:sym typeface="Arial"/>
              </a:rPr>
              <a:t>M </a:t>
            </a:r>
            <a:r>
              <a:rPr lang="en" sz="1200" b="0" i="0" u="none" strike="noStrike" cap="none" dirty="0" err="1">
                <a:solidFill>
                  <a:schemeClr val="dk1"/>
                </a:solidFill>
                <a:latin typeface="Arial"/>
                <a:ea typeface="Arial"/>
                <a:cs typeface="Arial"/>
                <a:sym typeface="Arial"/>
              </a:rPr>
              <a:t>Jin</a:t>
            </a:r>
            <a:r>
              <a:rPr lang="en" sz="1200" b="0" i="0" u="none" strike="noStrike" cap="none" dirty="0">
                <a:solidFill>
                  <a:schemeClr val="dk1"/>
                </a:solidFill>
                <a:latin typeface="Arial"/>
                <a:ea typeface="Arial"/>
                <a:cs typeface="Arial"/>
                <a:sym typeface="Arial"/>
              </a:rPr>
              <a:t>, J Liu, </a:t>
            </a:r>
            <a:r>
              <a:rPr lang="en-US" sz="1200" b="0" i="0" u="none" strike="noStrike" cap="none" dirty="0" smtClean="0">
                <a:solidFill>
                  <a:schemeClr val="dk1"/>
                </a:solidFill>
                <a:latin typeface="Arial"/>
                <a:ea typeface="Arial"/>
                <a:cs typeface="Arial"/>
                <a:sym typeface="Arial"/>
              </a:rPr>
              <a:t/>
            </a:r>
            <a:br>
              <a:rPr lang="en-US" sz="1200" b="0" i="0" u="none" strike="noStrike" cap="none" dirty="0" smtClean="0">
                <a:solidFill>
                  <a:schemeClr val="dk1"/>
                </a:solidFill>
                <a:latin typeface="Arial"/>
                <a:ea typeface="Arial"/>
                <a:cs typeface="Arial"/>
                <a:sym typeface="Arial"/>
              </a:rPr>
            </a:br>
            <a:r>
              <a:rPr lang="en" sz="1200" b="0" i="0" u="none" strike="noStrike" cap="none" dirty="0" smtClean="0">
                <a:solidFill>
                  <a:schemeClr val="dk1"/>
                </a:solidFill>
                <a:latin typeface="Arial"/>
                <a:ea typeface="Arial"/>
                <a:cs typeface="Arial"/>
                <a:sym typeface="Arial"/>
              </a:rPr>
              <a:t>K </a:t>
            </a:r>
            <a:r>
              <a:rPr lang="en" sz="1200" b="0" i="0" u="none" strike="noStrike" cap="none" dirty="0" err="1">
                <a:solidFill>
                  <a:schemeClr val="dk1"/>
                </a:solidFill>
                <a:latin typeface="Arial"/>
                <a:ea typeface="Arial"/>
                <a:cs typeface="Arial"/>
                <a:sym typeface="Arial"/>
              </a:rPr>
              <a:t>Karczewski</a:t>
            </a:r>
            <a:r>
              <a:rPr lang="en" sz="1200" b="0" i="0" u="none" strike="noStrike" cap="none" dirty="0">
                <a:solidFill>
                  <a:schemeClr val="dk1"/>
                </a:solidFill>
                <a:latin typeface="Arial"/>
                <a:ea typeface="Arial"/>
                <a:cs typeface="Arial"/>
                <a:sym typeface="Arial"/>
              </a:rPr>
              <a:t>, D MacArthur</a:t>
            </a:r>
          </a:p>
          <a:p>
            <a:pPr marL="0" marR="0" lvl="0" indent="0" rtl="0">
              <a:spcBef>
                <a:spcPts val="0"/>
              </a:spcBef>
              <a:spcAft>
                <a:spcPts val="0"/>
              </a:spcAft>
              <a:buNone/>
            </a:pPr>
            <a:endParaRPr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SzPct val="25000"/>
              <a:buNone/>
            </a:pPr>
            <a:r>
              <a:rPr lang="en" sz="1800" b="1" dirty="0" err="1">
                <a:solidFill>
                  <a:srgbClr val="FF0000"/>
                </a:solidFill>
              </a:rPr>
              <a:t>F</a:t>
            </a:r>
            <a:r>
              <a:rPr lang="en" sz="1800" b="1" i="0" u="none" strike="noStrike" cap="none" dirty="0" err="1">
                <a:solidFill>
                  <a:srgbClr val="FF0000"/>
                </a:solidFill>
                <a:latin typeface="Arial"/>
                <a:ea typeface="Arial"/>
                <a:cs typeface="Arial"/>
                <a:sym typeface="Arial"/>
              </a:rPr>
              <a:t>un</a:t>
            </a:r>
            <a:r>
              <a:rPr lang="en" sz="1800" b="1" dirty="0" err="1">
                <a:solidFill>
                  <a:srgbClr val="FF0000"/>
                </a:solidFill>
              </a:rPr>
              <a:t>S</a:t>
            </a:r>
            <a:r>
              <a:rPr lang="en" sz="1800" b="1" i="0" u="none" strike="noStrike" cap="none" dirty="0" err="1">
                <a:solidFill>
                  <a:srgbClr val="FF0000"/>
                </a:solidFill>
                <a:latin typeface="Arial"/>
                <a:ea typeface="Arial"/>
                <a:cs typeface="Arial"/>
                <a:sym typeface="Arial"/>
              </a:rPr>
              <a:t>eq</a:t>
            </a:r>
            <a:r>
              <a:rPr lang="en" sz="1200" b="0" i="0" u="none" strike="noStrike" cap="none" dirty="0" err="1">
                <a:solidFill>
                  <a:schemeClr val="dk1"/>
                </a:solidFill>
                <a:latin typeface="Arial"/>
                <a:ea typeface="Arial"/>
                <a:cs typeface="Arial"/>
                <a:sym typeface="Arial"/>
              </a:rPr>
              <a:t>.gersteinlab.org</a:t>
            </a:r>
            <a:endParaRPr lang="en" sz="1200" b="0" i="0" u="none" strike="noStrike" cap="none" dirty="0">
              <a:solidFill>
                <a:schemeClr val="dk1"/>
              </a:solidFill>
              <a:latin typeface="Arial"/>
              <a:ea typeface="Arial"/>
              <a:cs typeface="Arial"/>
              <a:sym typeface="Arial"/>
            </a:endParaRPr>
          </a:p>
          <a:p>
            <a:pPr marL="0" marR="0" lvl="0" indent="0" rtl="0">
              <a:spcBef>
                <a:spcPts val="0"/>
              </a:spcBef>
              <a:spcAft>
                <a:spcPts val="0"/>
              </a:spcAft>
              <a:buSzPct val="25000"/>
              <a:buNone/>
            </a:pPr>
            <a:r>
              <a:rPr lang="en" sz="1200" b="0" i="0" u="none" strike="noStrike" cap="none" dirty="0">
                <a:solidFill>
                  <a:schemeClr val="dk1"/>
                </a:solidFill>
                <a:latin typeface="Arial"/>
                <a:ea typeface="Arial"/>
                <a:cs typeface="Arial"/>
                <a:sym typeface="Arial"/>
              </a:rPr>
              <a:t>Y </a:t>
            </a:r>
            <a:r>
              <a:rPr lang="en" sz="1800" b="1" dirty="0">
                <a:solidFill>
                  <a:srgbClr val="1155CC"/>
                </a:solidFill>
              </a:rPr>
              <a:t>Fu</a:t>
            </a:r>
            <a:r>
              <a:rPr lang="en" sz="1200" b="0" i="0" u="none" strike="noStrike" cap="none" dirty="0">
                <a:solidFill>
                  <a:schemeClr val="dk1"/>
                </a:solidFill>
                <a:latin typeface="Arial"/>
                <a:ea typeface="Arial"/>
                <a:cs typeface="Arial"/>
                <a:sym typeface="Arial"/>
              </a:rPr>
              <a:t>, </a:t>
            </a:r>
            <a:r>
              <a:rPr lang="en" sz="1200" dirty="0">
                <a:solidFill>
                  <a:schemeClr val="dk1"/>
                </a:solidFill>
              </a:rPr>
              <a:t>E </a:t>
            </a:r>
            <a:r>
              <a:rPr lang="en" sz="1800" b="1" dirty="0" err="1">
                <a:solidFill>
                  <a:srgbClr val="1155CC"/>
                </a:solidFill>
              </a:rPr>
              <a:t>Khurana</a:t>
            </a:r>
            <a:r>
              <a:rPr lang="en" sz="1200" dirty="0">
                <a:solidFill>
                  <a:schemeClr val="dk1"/>
                </a:solidFill>
              </a:rPr>
              <a:t>, </a:t>
            </a:r>
            <a:r>
              <a:rPr lang="en" sz="1200" b="0" i="0" u="none" strike="noStrike" cap="none" dirty="0">
                <a:solidFill>
                  <a:schemeClr val="dk1"/>
                </a:solidFill>
                <a:latin typeface="Arial"/>
                <a:ea typeface="Arial"/>
                <a:cs typeface="Arial"/>
                <a:sym typeface="Arial"/>
              </a:rPr>
              <a:t>Z Liu, </a:t>
            </a:r>
            <a:br>
              <a:rPr lang="en" sz="1200" b="0" i="0" u="none" strike="noStrike" cap="none" dirty="0">
                <a:solidFill>
                  <a:schemeClr val="dk1"/>
                </a:solidFill>
                <a:latin typeface="Arial"/>
                <a:ea typeface="Arial"/>
                <a:cs typeface="Arial"/>
                <a:sym typeface="Arial"/>
              </a:rPr>
            </a:br>
            <a:r>
              <a:rPr lang="en" sz="1200" b="0" i="0" u="none" strike="noStrike" cap="none" dirty="0">
                <a:solidFill>
                  <a:schemeClr val="dk1"/>
                </a:solidFill>
                <a:latin typeface="Arial"/>
                <a:ea typeface="Arial"/>
                <a:cs typeface="Arial"/>
                <a:sym typeface="Arial"/>
              </a:rPr>
              <a:t>S Lou, J Bedford, XJ Mu, KY </a:t>
            </a:r>
            <a:r>
              <a:rPr lang="en" sz="1200" b="0" i="0" u="none" strike="noStrike" cap="none" dirty="0" smtClean="0">
                <a:solidFill>
                  <a:schemeClr val="dk1"/>
                </a:solidFill>
                <a:latin typeface="Arial"/>
                <a:ea typeface="Arial"/>
                <a:cs typeface="Arial"/>
                <a:sym typeface="Arial"/>
              </a:rPr>
              <a:t>Yip</a:t>
            </a:r>
            <a:endParaRPr lang="en-US" sz="1200" b="0" i="0" u="none" strike="noStrike" cap="none" dirty="0" smtClean="0">
              <a:solidFill>
                <a:schemeClr val="dk1"/>
              </a:solidFill>
              <a:latin typeface="Arial"/>
              <a:ea typeface="Arial"/>
              <a:cs typeface="Arial"/>
              <a:sym typeface="Arial"/>
            </a:endParaRPr>
          </a:p>
          <a:p>
            <a:pPr marL="0" marR="0" lvl="0" indent="0" rtl="0">
              <a:spcBef>
                <a:spcPts val="0"/>
              </a:spcBef>
              <a:spcAft>
                <a:spcPts val="0"/>
              </a:spcAft>
              <a:buSzPct val="25000"/>
              <a:buNone/>
            </a:pPr>
            <a:endParaRPr lang="en-US" sz="1200" b="0" i="0" u="none" strike="noStrike" cap="none" dirty="0" smtClean="0">
              <a:solidFill>
                <a:schemeClr val="dk1"/>
              </a:solidFill>
              <a:latin typeface="Arial"/>
              <a:ea typeface="Arial"/>
              <a:cs typeface="Arial"/>
              <a:sym typeface="Arial"/>
            </a:endParaRPr>
          </a:p>
          <a:p>
            <a:pPr>
              <a:buSzPct val="25000"/>
            </a:pPr>
            <a:r>
              <a:rPr lang="en-US" sz="2000" b="1" dirty="0" err="1">
                <a:solidFill>
                  <a:srgbClr val="FF0000"/>
                </a:solidFill>
              </a:rPr>
              <a:t>pRCC</a:t>
            </a:r>
            <a:r>
              <a:rPr lang="en-US" sz="2000" b="1" dirty="0">
                <a:solidFill>
                  <a:srgbClr val="FF0000"/>
                </a:solidFill>
              </a:rPr>
              <a:t> </a:t>
            </a:r>
            <a:r>
              <a:rPr lang="en-US" sz="1200" dirty="0">
                <a:solidFill>
                  <a:schemeClr val="dk1"/>
                </a:solidFill>
              </a:rPr>
              <a:t>- S </a:t>
            </a:r>
            <a:r>
              <a:rPr lang="en-US" sz="1800" b="1" dirty="0">
                <a:solidFill>
                  <a:srgbClr val="1155CC"/>
                </a:solidFill>
              </a:rPr>
              <a:t>Li</a:t>
            </a:r>
            <a:r>
              <a:rPr lang="en-US" sz="1200" dirty="0">
                <a:solidFill>
                  <a:schemeClr val="dk1"/>
                </a:solidFill>
              </a:rPr>
              <a:t>, B </a:t>
            </a:r>
            <a:r>
              <a:rPr lang="en-US" sz="1200" dirty="0" err="1">
                <a:solidFill>
                  <a:schemeClr val="dk1"/>
                </a:solidFill>
              </a:rPr>
              <a:t>Shuch</a:t>
            </a:r>
            <a:endParaRPr lang="en-US" sz="1200" dirty="0">
              <a:solidFill>
                <a:schemeClr val="dk1"/>
              </a:solidFill>
            </a:endParaRPr>
          </a:p>
          <a:p>
            <a:pPr marL="0" marR="0" lvl="0" indent="0" rtl="0">
              <a:spcBef>
                <a:spcPts val="0"/>
              </a:spcBef>
              <a:spcAft>
                <a:spcPts val="0"/>
              </a:spcAft>
              <a:buSzPct val="25000"/>
              <a:buNone/>
            </a:pPr>
            <a:endParaRPr lang="en" sz="1200" b="0" i="0" u="none" strike="noStrike" cap="none" dirty="0">
              <a:solidFill>
                <a:schemeClr val="dk1"/>
              </a:solidFill>
              <a:latin typeface="Arial"/>
              <a:ea typeface="Arial"/>
              <a:cs typeface="Arial"/>
              <a:sym typeface="Arial"/>
            </a:endParaRPr>
          </a:p>
        </p:txBody>
      </p:sp>
      <p:sp>
        <p:nvSpPr>
          <p:cNvPr id="1880" name="Shape 1880"/>
          <p:cNvSpPr/>
          <p:nvPr/>
        </p:nvSpPr>
        <p:spPr>
          <a:xfrm>
            <a:off x="4102039" y="-250196"/>
            <a:ext cx="5064931" cy="2456591"/>
          </a:xfrm>
          <a:prstGeom prst="rect">
            <a:avLst/>
          </a:prstGeom>
          <a:noFill/>
          <a:ln>
            <a:noFill/>
          </a:ln>
        </p:spPr>
        <p:txBody>
          <a:bodyPr wrap="square" lIns="68575" tIns="34275" rIns="68575" bIns="34275" anchor="t" anchorCtr="0">
            <a:noAutofit/>
          </a:bodyPr>
          <a:lstStyle/>
          <a:p>
            <a:pPr lvl="0" rtl="0">
              <a:spcBef>
                <a:spcPts val="0"/>
              </a:spcBef>
              <a:buClr>
                <a:schemeClr val="dk1"/>
              </a:buClr>
              <a:buFont typeface="Arial"/>
              <a:buNone/>
            </a:pPr>
            <a:endParaRPr sz="1800" b="1" dirty="0" smtClean="0">
              <a:solidFill>
                <a:srgbClr val="FF0000"/>
              </a:solidFill>
            </a:endParaRPr>
          </a:p>
          <a:p>
            <a:pPr lvl="0" rtl="0">
              <a:spcBef>
                <a:spcPts val="0"/>
              </a:spcBef>
              <a:buClr>
                <a:schemeClr val="dk1"/>
              </a:buClr>
              <a:buSzPct val="25000"/>
              <a:buFont typeface="Arial"/>
              <a:buNone/>
            </a:pPr>
            <a:endParaRPr lang="en-US" sz="1800" b="1" dirty="0" smtClean="0">
              <a:solidFill>
                <a:srgbClr val="FF0000"/>
              </a:solidFill>
            </a:endParaRPr>
          </a:p>
          <a:p>
            <a:pPr lvl="0" rtl="0">
              <a:spcBef>
                <a:spcPts val="0"/>
              </a:spcBef>
              <a:buClr>
                <a:schemeClr val="dk1"/>
              </a:buClr>
              <a:buSzPct val="25000"/>
              <a:buFont typeface="Arial"/>
              <a:buNone/>
            </a:pPr>
            <a:r>
              <a:rPr lang="en" sz="1800" b="1" dirty="0" smtClean="0">
                <a:solidFill>
                  <a:srgbClr val="FF0000"/>
                </a:solidFill>
              </a:rPr>
              <a:t>CostSeq2</a:t>
            </a:r>
            <a:r>
              <a:rPr lang="en-US" sz="1800" b="1" dirty="0" smtClean="0">
                <a:solidFill>
                  <a:srgbClr val="FF0000"/>
                </a:solidFill>
              </a:rPr>
              <a:t> </a:t>
            </a:r>
            <a:r>
              <a:rPr lang="en-US" sz="1200" dirty="0">
                <a:solidFill>
                  <a:schemeClr val="dk1"/>
                </a:solidFill>
              </a:rPr>
              <a:t>-</a:t>
            </a:r>
            <a:r>
              <a:rPr lang="en-US" sz="1800" b="1" dirty="0" smtClean="0">
                <a:solidFill>
                  <a:srgbClr val="FF0000"/>
                </a:solidFill>
              </a:rPr>
              <a:t> </a:t>
            </a:r>
            <a:r>
              <a:rPr lang="en" sz="1100" dirty="0" smtClean="0">
                <a:solidFill>
                  <a:schemeClr val="dk1"/>
                </a:solidFill>
              </a:rPr>
              <a:t>P </a:t>
            </a:r>
            <a:r>
              <a:rPr lang="en" sz="1800" b="1" dirty="0">
                <a:solidFill>
                  <a:srgbClr val="1155CC"/>
                </a:solidFill>
              </a:rPr>
              <a:t>Muir</a:t>
            </a:r>
            <a:r>
              <a:rPr lang="en" sz="1100" dirty="0">
                <a:solidFill>
                  <a:schemeClr val="dk1"/>
                </a:solidFill>
              </a:rPr>
              <a:t>, S Li, S Lou, D Wang, DJ </a:t>
            </a:r>
            <a:r>
              <a:rPr lang="en" sz="1100" dirty="0" err="1">
                <a:solidFill>
                  <a:schemeClr val="dk1"/>
                </a:solidFill>
              </a:rPr>
              <a:t>Spakowicz</a:t>
            </a:r>
            <a:r>
              <a:rPr lang="en" sz="1100" dirty="0">
                <a:solidFill>
                  <a:schemeClr val="dk1"/>
                </a:solidFill>
              </a:rPr>
              <a:t>, </a:t>
            </a:r>
            <a:r>
              <a:rPr lang="en-US" sz="1100" dirty="0" smtClean="0">
                <a:solidFill>
                  <a:schemeClr val="dk1"/>
                </a:solidFill>
              </a:rPr>
              <a:t/>
            </a:r>
            <a:br>
              <a:rPr lang="en-US" sz="1100" dirty="0" smtClean="0">
                <a:solidFill>
                  <a:schemeClr val="dk1"/>
                </a:solidFill>
              </a:rPr>
            </a:br>
            <a:r>
              <a:rPr lang="en" sz="1100" dirty="0" smtClean="0">
                <a:solidFill>
                  <a:schemeClr val="dk1"/>
                </a:solidFill>
              </a:rPr>
              <a:t>L </a:t>
            </a:r>
            <a:r>
              <a:rPr lang="en" sz="1100" dirty="0" err="1">
                <a:solidFill>
                  <a:schemeClr val="dk1"/>
                </a:solidFill>
              </a:rPr>
              <a:t>Salichos</a:t>
            </a:r>
            <a:r>
              <a:rPr lang="en" sz="1100" dirty="0">
                <a:solidFill>
                  <a:schemeClr val="dk1"/>
                </a:solidFill>
              </a:rPr>
              <a:t>, J Zhang, GM Weinstock, F Isaacs, J </a:t>
            </a:r>
            <a:r>
              <a:rPr lang="en" sz="1100" dirty="0" err="1">
                <a:solidFill>
                  <a:schemeClr val="dk1"/>
                </a:solidFill>
              </a:rPr>
              <a:t>Rozowsky</a:t>
            </a:r>
            <a:endParaRPr lang="en" sz="1100" dirty="0">
              <a:solidFill>
                <a:schemeClr val="dk1"/>
              </a:solidFill>
            </a:endParaRPr>
          </a:p>
          <a:p>
            <a:pPr marL="0" marR="0" lvl="0" indent="0" algn="l" rtl="0">
              <a:spcBef>
                <a:spcPts val="0"/>
              </a:spcBef>
              <a:spcAft>
                <a:spcPts val="0"/>
              </a:spcAft>
              <a:buNone/>
            </a:pPr>
            <a:endParaRPr sz="1200" dirty="0"/>
          </a:p>
          <a:p>
            <a:pPr lvl="0" rtl="0">
              <a:spcBef>
                <a:spcPts val="0"/>
              </a:spcBef>
              <a:buClr>
                <a:schemeClr val="dk1"/>
              </a:buClr>
              <a:buSzPct val="25000"/>
              <a:buFont typeface="Arial"/>
              <a:buNone/>
            </a:pPr>
            <a:r>
              <a:rPr lang="en" sz="1800" b="1" dirty="0" err="1">
                <a:solidFill>
                  <a:srgbClr val="FF0000"/>
                </a:solidFill>
              </a:rPr>
              <a:t>LARVA</a:t>
            </a:r>
            <a:r>
              <a:rPr lang="en" sz="1200" dirty="0" err="1">
                <a:solidFill>
                  <a:schemeClr val="dk1"/>
                </a:solidFill>
              </a:rPr>
              <a:t>.gersteinlab.org</a:t>
            </a:r>
            <a:endParaRPr lang="en" sz="1200" dirty="0">
              <a:solidFill>
                <a:schemeClr val="dk1"/>
              </a:solidFill>
            </a:endParaRPr>
          </a:p>
          <a:p>
            <a:pPr lvl="0" rtl="0">
              <a:spcBef>
                <a:spcPts val="0"/>
              </a:spcBef>
              <a:buClr>
                <a:schemeClr val="dk1"/>
              </a:buClr>
              <a:buSzPct val="25000"/>
              <a:buFont typeface="Arial"/>
              <a:buNone/>
            </a:pPr>
            <a:r>
              <a:rPr lang="en" sz="1200" dirty="0">
                <a:solidFill>
                  <a:schemeClr val="dk1"/>
                </a:solidFill>
              </a:rPr>
              <a:t>L </a:t>
            </a:r>
            <a:r>
              <a:rPr lang="en" sz="1800" b="1" dirty="0" err="1">
                <a:solidFill>
                  <a:srgbClr val="1155CC"/>
                </a:solidFill>
              </a:rPr>
              <a:t>Lochovsky</a:t>
            </a:r>
            <a:r>
              <a:rPr lang="en" sz="1200" dirty="0">
                <a:solidFill>
                  <a:schemeClr val="dk1"/>
                </a:solidFill>
              </a:rPr>
              <a:t>, J </a:t>
            </a:r>
            <a:r>
              <a:rPr lang="en" sz="1800" b="1" dirty="0">
                <a:solidFill>
                  <a:srgbClr val="1155CC"/>
                </a:solidFill>
              </a:rPr>
              <a:t>Zhang</a:t>
            </a:r>
            <a:r>
              <a:rPr lang="en" sz="1200" dirty="0">
                <a:solidFill>
                  <a:schemeClr val="dk1"/>
                </a:solidFill>
              </a:rPr>
              <a:t>, </a:t>
            </a:r>
            <a:r>
              <a:rPr lang="en" sz="1200" dirty="0" smtClean="0">
                <a:solidFill>
                  <a:schemeClr val="dk1"/>
                </a:solidFill>
              </a:rPr>
              <a:t>Y </a:t>
            </a:r>
            <a:r>
              <a:rPr lang="en" sz="1200" dirty="0">
                <a:solidFill>
                  <a:schemeClr val="dk1"/>
                </a:solidFill>
              </a:rPr>
              <a:t>Fu, E </a:t>
            </a:r>
            <a:r>
              <a:rPr lang="en" sz="1200" dirty="0" err="1">
                <a:solidFill>
                  <a:schemeClr val="dk1"/>
                </a:solidFill>
              </a:rPr>
              <a:t>Khurana</a:t>
            </a:r>
            <a:endParaRPr lang="en" sz="1200" dirty="0">
              <a:solidFill>
                <a:schemeClr val="dk1"/>
              </a:solidFill>
            </a:endParaRPr>
          </a:p>
          <a:p>
            <a:pPr lvl="0" rtl="0">
              <a:spcBef>
                <a:spcPts val="0"/>
              </a:spcBef>
              <a:buClr>
                <a:schemeClr val="dk1"/>
              </a:buClr>
              <a:buFont typeface="Arial"/>
              <a:buNone/>
            </a:pPr>
            <a:endParaRPr sz="1200" dirty="0">
              <a:solidFill>
                <a:schemeClr val="dk1"/>
              </a:solidFill>
            </a:endParaRPr>
          </a:p>
          <a:p>
            <a:pPr lvl="0" rtl="0">
              <a:spcBef>
                <a:spcPts val="0"/>
              </a:spcBef>
              <a:buClr>
                <a:schemeClr val="dk1"/>
              </a:buClr>
              <a:buSzPct val="25000"/>
              <a:buFont typeface="Arial"/>
              <a:buNone/>
            </a:pPr>
            <a:r>
              <a:rPr lang="en" sz="1800" b="1" dirty="0" err="1" smtClean="0">
                <a:solidFill>
                  <a:srgbClr val="FF0000"/>
                </a:solidFill>
              </a:rPr>
              <a:t>MOAT</a:t>
            </a:r>
            <a:r>
              <a:rPr lang="en" sz="1200" dirty="0" err="1" smtClean="0">
                <a:solidFill>
                  <a:schemeClr val="dk1"/>
                </a:solidFill>
              </a:rPr>
              <a:t>.gersteinlab.org</a:t>
            </a:r>
            <a:r>
              <a:rPr lang="en-US" sz="1200" dirty="0">
                <a:solidFill>
                  <a:schemeClr val="dk1"/>
                </a:solidFill>
              </a:rPr>
              <a:t> </a:t>
            </a:r>
            <a:r>
              <a:rPr lang="en-US" sz="1200" dirty="0" smtClean="0">
                <a:solidFill>
                  <a:schemeClr val="dk1"/>
                </a:solidFill>
              </a:rPr>
              <a:t>- </a:t>
            </a:r>
            <a:r>
              <a:rPr lang="en" dirty="0" smtClean="0">
                <a:solidFill>
                  <a:schemeClr val="dk1"/>
                </a:solidFill>
              </a:rPr>
              <a:t>L </a:t>
            </a:r>
            <a:r>
              <a:rPr lang="en" sz="1800" b="1" dirty="0" err="1">
                <a:solidFill>
                  <a:srgbClr val="1155CC"/>
                </a:solidFill>
              </a:rPr>
              <a:t>Lochovsky</a:t>
            </a:r>
            <a:r>
              <a:rPr lang="en" dirty="0">
                <a:solidFill>
                  <a:schemeClr val="dk1"/>
                </a:solidFill>
              </a:rPr>
              <a:t>, J </a:t>
            </a:r>
            <a:r>
              <a:rPr lang="en" sz="1800" b="1" dirty="0">
                <a:solidFill>
                  <a:srgbClr val="1155CC"/>
                </a:solidFill>
              </a:rPr>
              <a:t>Zhang</a:t>
            </a:r>
            <a:endParaRPr lang="en-US" sz="1800" b="1" dirty="0">
              <a:solidFill>
                <a:srgbClr val="1155CC"/>
              </a:solidFill>
            </a:endParaRPr>
          </a:p>
          <a:p>
            <a:pPr lvl="0"/>
            <a:endParaRPr lang="en-US" sz="1050" dirty="0"/>
          </a:p>
          <a:p>
            <a:pPr lvl="0" rtl="0">
              <a:spcBef>
                <a:spcPts val="0"/>
              </a:spcBef>
              <a:buClr>
                <a:schemeClr val="dk1"/>
              </a:buClr>
              <a:buFont typeface="Arial"/>
              <a:buNone/>
            </a:pPr>
            <a:endParaRPr lang="en" sz="2400" b="1" dirty="0">
              <a:solidFill>
                <a:srgbClr val="1155CC"/>
              </a:solidFill>
            </a:endParaRPr>
          </a:p>
          <a:p>
            <a:pPr lvl="0" rtl="0">
              <a:spcBef>
                <a:spcPts val="0"/>
              </a:spcBef>
              <a:buClr>
                <a:schemeClr val="dk1"/>
              </a:buClr>
              <a:buFont typeface="Arial"/>
              <a:buNone/>
            </a:pPr>
            <a:endParaRPr sz="1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039" y="2206395"/>
            <a:ext cx="4424195" cy="2845205"/>
          </a:xfrm>
          <a:prstGeom prst="rect">
            <a:avLst/>
          </a:prstGeom>
          <a:ln w="19050">
            <a:solidFill>
              <a:schemeClr val="tx1"/>
            </a:solidFill>
          </a:ln>
        </p:spPr>
      </p:pic>
      <p:sp>
        <p:nvSpPr>
          <p:cNvPr id="2" name="TextBox 1"/>
          <p:cNvSpPr txBox="1"/>
          <p:nvPr/>
        </p:nvSpPr>
        <p:spPr>
          <a:xfrm rot="16200000">
            <a:off x="-1880411" y="2293599"/>
            <a:ext cx="4830168" cy="615553"/>
          </a:xfrm>
          <a:prstGeom prst="rect">
            <a:avLst/>
          </a:prstGeom>
          <a:noFill/>
        </p:spPr>
        <p:txBody>
          <a:bodyPr wrap="none" rtlCol="0">
            <a:spAutoFit/>
          </a:bodyPr>
          <a:lstStyle/>
          <a:p>
            <a:pPr lvl="0">
              <a:buSzPct val="61111"/>
            </a:pPr>
            <a:r>
              <a:rPr lang="en" sz="2200" b="1" dirty="0" smtClean="0">
                <a:solidFill>
                  <a:schemeClr val="tx1">
                    <a:lumMod val="95000"/>
                    <a:lumOff val="5000"/>
                  </a:schemeClr>
                </a:solidFill>
              </a:rPr>
              <a:t>Ack</a:t>
            </a:r>
            <a:r>
              <a:rPr lang="en" sz="1200" dirty="0" smtClean="0">
                <a:solidFill>
                  <a:schemeClr val="dk1"/>
                </a:solidFill>
              </a:rPr>
              <a:t>nowledgments</a:t>
            </a:r>
            <a:r>
              <a:rPr lang="en-US" sz="1200" dirty="0">
                <a:solidFill>
                  <a:schemeClr val="dk1"/>
                </a:solidFill>
              </a:rPr>
              <a:t>!</a:t>
            </a:r>
            <a:r>
              <a:rPr lang="en-US" sz="1200" dirty="0" smtClean="0">
                <a:solidFill>
                  <a:schemeClr val="dk1"/>
                </a:solidFill>
              </a:rPr>
              <a:t>    </a:t>
            </a:r>
            <a:r>
              <a:rPr lang="en" sz="1200" dirty="0" smtClean="0">
                <a:solidFill>
                  <a:schemeClr val="dk1"/>
                </a:solidFill>
              </a:rPr>
              <a:t>Also</a:t>
            </a:r>
            <a:r>
              <a:rPr lang="en" sz="1200" dirty="0">
                <a:solidFill>
                  <a:schemeClr val="dk1"/>
                </a:solidFill>
              </a:rPr>
              <a:t>, </a:t>
            </a:r>
            <a:r>
              <a:rPr lang="en" sz="1200" dirty="0" smtClean="0">
                <a:solidFill>
                  <a:schemeClr val="dk1"/>
                </a:solidFill>
              </a:rPr>
              <a:t>Hiring</a:t>
            </a:r>
            <a:r>
              <a:rPr lang="en-US" sz="1200" dirty="0"/>
              <a:t>:</a:t>
            </a:r>
            <a:r>
              <a:rPr lang="en" sz="1200" dirty="0" smtClean="0"/>
              <a:t> </a:t>
            </a:r>
            <a:r>
              <a:rPr lang="en" sz="1200" dirty="0"/>
              <a:t>See</a:t>
            </a:r>
            <a:r>
              <a:rPr lang="en" sz="1800" b="1" dirty="0">
                <a:solidFill>
                  <a:schemeClr val="tx1">
                    <a:lumMod val="95000"/>
                    <a:lumOff val="5000"/>
                  </a:schemeClr>
                </a:solidFill>
              </a:rPr>
              <a:t> </a:t>
            </a:r>
            <a:r>
              <a:rPr lang="en" sz="2200" b="1" dirty="0" err="1">
                <a:solidFill>
                  <a:schemeClr val="tx1">
                    <a:lumMod val="95000"/>
                    <a:lumOff val="5000"/>
                  </a:schemeClr>
                </a:solidFill>
              </a:rPr>
              <a:t>Jobs</a:t>
            </a:r>
            <a:r>
              <a:rPr lang="en" sz="1200" dirty="0" err="1"/>
              <a:t>.gersteinlab.org</a:t>
            </a:r>
            <a:endParaRPr lang="en" sz="1200" dirty="0"/>
          </a:p>
          <a:p>
            <a:endParaRPr lang="en-US" sz="12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367" y="0"/>
            <a:ext cx="8059380" cy="4863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2039768"/>
      </p:ext>
    </p:extLst>
  </p:cSld>
  <p:clrMapOvr>
    <a:masterClrMapping/>
  </p:clrMapOvr>
  <p:transition advTm="1573"/>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Shape 1893"/>
          <p:cNvSpPr txBox="1">
            <a:spLocks noGrp="1"/>
          </p:cNvSpPr>
          <p:nvPr>
            <p:ph type="title"/>
          </p:nvPr>
        </p:nvSpPr>
        <p:spPr>
          <a:xfrm>
            <a:off x="457200" y="205978"/>
            <a:ext cx="8229600" cy="857400"/>
          </a:xfrm>
          <a:prstGeom prst="rect">
            <a:avLst/>
          </a:prstGeom>
        </p:spPr>
        <p:txBody>
          <a:bodyPr wrap="square" lIns="91425" tIns="91425" rIns="91425" bIns="91425" anchor="b" anchorCtr="0">
            <a:noAutofit/>
          </a:bodyPr>
          <a:lstStyle/>
          <a:p>
            <a:pPr lvl="0">
              <a:spcBef>
                <a:spcPts val="0"/>
              </a:spcBef>
              <a:buNone/>
            </a:pPr>
            <a:r>
              <a:rPr lang="en"/>
              <a:t>Info about this talk</a:t>
            </a:r>
          </a:p>
        </p:txBody>
      </p:sp>
      <p:sp>
        <p:nvSpPr>
          <p:cNvPr id="1894" name="Shape 1894"/>
          <p:cNvSpPr txBox="1">
            <a:spLocks noGrp="1"/>
          </p:cNvSpPr>
          <p:nvPr>
            <p:ph type="body" idx="1"/>
          </p:nvPr>
        </p:nvSpPr>
        <p:spPr>
          <a:xfrm>
            <a:off x="457200" y="934278"/>
            <a:ext cx="8229600" cy="3991573"/>
          </a:xfrm>
          <a:prstGeom prst="rect">
            <a:avLst/>
          </a:prstGeom>
        </p:spPr>
        <p:txBody>
          <a:bodyPr wrap="square" lIns="91425" tIns="91425" rIns="91425" bIns="91425" anchor="t" anchorCtr="0">
            <a:noAutofit/>
          </a:bodyPr>
          <a:lstStyle/>
          <a:p>
            <a:pPr marL="0" lvl="0" indent="0" rtl="0">
              <a:spcBef>
                <a:spcPts val="0"/>
              </a:spcBef>
              <a:buNone/>
            </a:pPr>
            <a:r>
              <a:rPr lang="en-US" dirty="0" smtClean="0"/>
              <a:t>No Conflicts</a:t>
            </a:r>
          </a:p>
          <a:p>
            <a:pPr marL="461963" lvl="0" indent="0" rtl="0">
              <a:spcBef>
                <a:spcPts val="0"/>
              </a:spcBef>
              <a:buNone/>
            </a:pPr>
            <a:r>
              <a:rPr lang="en-US" sz="1400" dirty="0" smtClean="0"/>
              <a:t>Unless explicitly listed here. There are no conflicts of interest relevant to the material in this talk </a:t>
            </a:r>
          </a:p>
          <a:p>
            <a:pPr marL="0" lvl="0" indent="0" rtl="0">
              <a:spcBef>
                <a:spcPts val="0"/>
              </a:spcBef>
              <a:buNone/>
            </a:pPr>
            <a:r>
              <a:rPr lang="en" dirty="0" smtClean="0"/>
              <a:t>General PERMISSIONS</a:t>
            </a:r>
          </a:p>
          <a:p>
            <a:pPr marL="457200" lvl="0" indent="-381000" rtl="0">
              <a:spcBef>
                <a:spcPts val="0"/>
              </a:spcBef>
              <a:spcAft>
                <a:spcPts val="0"/>
              </a:spcAft>
            </a:pPr>
            <a:r>
              <a:rPr lang="en" sz="1400" dirty="0" smtClean="0"/>
              <a:t>This </a:t>
            </a:r>
            <a:r>
              <a:rPr lang="en" sz="1400" dirty="0"/>
              <a:t>Presentation is copyright Mark Gerstein, Yale University, </a:t>
            </a:r>
            <a:r>
              <a:rPr lang="en" sz="1400" dirty="0" smtClean="0"/>
              <a:t>201</a:t>
            </a:r>
            <a:r>
              <a:rPr lang="en-US" sz="1400" dirty="0" smtClean="0"/>
              <a:t>7</a:t>
            </a:r>
            <a:r>
              <a:rPr lang="en" sz="1400" dirty="0" smtClean="0"/>
              <a:t>. </a:t>
            </a:r>
            <a:endParaRPr lang="en" sz="1400" dirty="0"/>
          </a:p>
          <a:p>
            <a:pPr marL="457200" lvl="0" indent="-381000"/>
            <a:r>
              <a:rPr lang="en" sz="1400" dirty="0"/>
              <a:t>Please read permissions statement at </a:t>
            </a:r>
            <a:r>
              <a:rPr lang="en-US" sz="1400" dirty="0"/>
              <a:t/>
            </a:r>
            <a:br>
              <a:rPr lang="en-US" sz="1400" dirty="0"/>
            </a:br>
            <a:r>
              <a:rPr lang="en-US" sz="2000" b="1" dirty="0" err="1" smtClean="0"/>
              <a:t>sites.gersteinlab.org</a:t>
            </a:r>
            <a:r>
              <a:rPr lang="en-US" sz="2000" b="1" dirty="0" smtClean="0"/>
              <a:t>/Permissions</a:t>
            </a:r>
            <a:endParaRPr lang="en" sz="1400" b="1" dirty="0"/>
          </a:p>
          <a:p>
            <a:pPr marL="457200" lvl="0" indent="-381000" rtl="0">
              <a:spcBef>
                <a:spcPts val="0"/>
              </a:spcBef>
            </a:pPr>
            <a:r>
              <a:rPr lang="en-US" sz="1400" dirty="0" smtClean="0"/>
              <a:t>Basically, </a:t>
            </a:r>
            <a:r>
              <a:rPr lang="en-US" sz="1400" dirty="0"/>
              <a:t>f</a:t>
            </a:r>
            <a:r>
              <a:rPr lang="en" sz="1400" dirty="0" smtClean="0"/>
              <a:t>eel </a:t>
            </a:r>
            <a:r>
              <a:rPr lang="en" sz="1400" dirty="0"/>
              <a:t>free to use slides &amp; images in the talk with PROPER acknowledgement (via citation to relevant papers or </a:t>
            </a:r>
            <a:r>
              <a:rPr lang="en-US" sz="1400" dirty="0" smtClean="0"/>
              <a:t>website </a:t>
            </a:r>
            <a:r>
              <a:rPr lang="en" sz="1400" dirty="0" smtClean="0"/>
              <a:t>link). </a:t>
            </a:r>
            <a:r>
              <a:rPr lang="en" sz="1400" dirty="0"/>
              <a:t>Paper references in the talk were mostly from </a:t>
            </a:r>
            <a:r>
              <a:rPr lang="en" sz="1400" dirty="0" err="1"/>
              <a:t>Papers.GersteinLab.org</a:t>
            </a:r>
            <a:r>
              <a:rPr lang="en" sz="1400" dirty="0"/>
              <a:t>. </a:t>
            </a:r>
          </a:p>
          <a:p>
            <a:pPr marL="0" lvl="0" indent="0" rtl="0">
              <a:spcBef>
                <a:spcPts val="0"/>
              </a:spcBef>
              <a:buNone/>
            </a:pPr>
            <a:endParaRPr sz="1400" dirty="0"/>
          </a:p>
          <a:p>
            <a:pPr marL="0" lvl="0" indent="0" rtl="0">
              <a:spcBef>
                <a:spcPts val="0"/>
              </a:spcBef>
              <a:buNone/>
            </a:pPr>
            <a:r>
              <a:rPr lang="en" dirty="0"/>
              <a:t>PHOTOS &amp; IMAGES </a:t>
            </a:r>
          </a:p>
          <a:p>
            <a:pPr marL="457200" lvl="0" indent="0" rtl="0">
              <a:spcBef>
                <a:spcPts val="0"/>
              </a:spcBef>
              <a:buNone/>
            </a:pPr>
            <a:r>
              <a:rPr lang="en" sz="1400" dirty="0"/>
              <a:t>For thoughts on the source and permissions of many of the photos and clipped images in this presentation see </a:t>
            </a:r>
            <a:r>
              <a:rPr lang="en" sz="1400" dirty="0" err="1"/>
              <a:t>streams.gerstein.info</a:t>
            </a:r>
            <a:r>
              <a:rPr lang="en" sz="1400" dirty="0"/>
              <a:t> . In particular, many of the images have particular EXIF tags, such as  </a:t>
            </a:r>
            <a:r>
              <a:rPr lang="en" sz="1400" dirty="0" err="1"/>
              <a:t>kwpotppt</a:t>
            </a:r>
            <a:r>
              <a:rPr lang="en" sz="1400" dirty="0"/>
              <a:t> , that can be easily queried from </a:t>
            </a:r>
            <a:r>
              <a:rPr lang="en" sz="1400" dirty="0" err="1"/>
              <a:t>flickr</a:t>
            </a:r>
            <a:r>
              <a:rPr lang="en" sz="1400" dirty="0"/>
              <a:t>, </a:t>
            </a:r>
            <a:r>
              <a:rPr lang="en" sz="1400" dirty="0" err="1"/>
              <a:t>viz</a:t>
            </a:r>
            <a:r>
              <a:rPr lang="en" sz="1400" dirty="0"/>
              <a:t>: </a:t>
            </a:r>
            <a:r>
              <a:rPr lang="en" sz="1400" dirty="0" err="1"/>
              <a:t>flickr.com</a:t>
            </a:r>
            <a:r>
              <a:rPr lang="en" sz="1400" dirty="0"/>
              <a:t>/photos/</a:t>
            </a:r>
            <a:r>
              <a:rPr lang="en" sz="1400" dirty="0" err="1"/>
              <a:t>mbgmbg</a:t>
            </a:r>
            <a:r>
              <a:rPr lang="en" sz="1400" dirty="0"/>
              <a:t>/tags/</a:t>
            </a:r>
            <a:r>
              <a:rPr lang="en" sz="1400" dirty="0" err="1"/>
              <a:t>kwpotppt</a:t>
            </a:r>
            <a:r>
              <a:rPr lang="en" sz="1400" dirty="0"/>
              <a:t> </a:t>
            </a:r>
            <a:r>
              <a:rPr lang="en" dirty="0"/>
              <a:t/>
            </a:r>
            <a:br>
              <a:rPr lang="en" dirty="0"/>
            </a:br>
            <a:endParaRPr lang="en"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314450" y="1975247"/>
            <a:ext cx="2762400" cy="24954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Exponential increase in the number of transistors per chip.</a:t>
            </a:r>
          </a:p>
          <a:p>
            <a:pPr marL="165100" marR="0" lvl="0" indent="-171450" algn="l" rtl="0">
              <a:spcBef>
                <a:spcPts val="200"/>
              </a:spcBef>
              <a:spcAft>
                <a:spcPts val="0"/>
              </a:spcAft>
              <a:buClr>
                <a:schemeClr val="dk1"/>
              </a:buClr>
              <a:buFont typeface="Merriweather Sans"/>
              <a:buNone/>
            </a:pPr>
            <a:endParaRPr sz="1100" b="0" i="0" u="none" strike="noStrike" cap="none">
              <a:solidFill>
                <a:schemeClr val="dk1"/>
              </a:solidFill>
              <a:latin typeface="Arial"/>
              <a:ea typeface="Arial"/>
              <a:cs typeface="Arial"/>
              <a:sym typeface="Arial"/>
            </a:endParaRPr>
          </a:p>
          <a:p>
            <a:pPr marL="165100" marR="0" lvl="0" indent="-158750" algn="l" rtl="0">
              <a:spcBef>
                <a:spcPts val="3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Led to improvements in speed and miniaturization.</a:t>
            </a:r>
          </a:p>
          <a:p>
            <a:pPr marL="165100" marR="0" lvl="0" indent="-158750" algn="l" rtl="0">
              <a:spcBef>
                <a:spcPts val="300"/>
              </a:spcBef>
              <a:spcAft>
                <a:spcPts val="0"/>
              </a:spcAft>
              <a:buClr>
                <a:schemeClr val="dk1"/>
              </a:buClr>
              <a:buFont typeface="Arial"/>
              <a:buNone/>
            </a:pPr>
            <a:endParaRPr sz="1500" b="0" i="0" u="none" strike="noStrike" cap="none">
              <a:solidFill>
                <a:schemeClr val="dk1"/>
              </a:solidFill>
              <a:latin typeface="Arial"/>
              <a:ea typeface="Arial"/>
              <a:cs typeface="Arial"/>
              <a:sym typeface="Arial"/>
            </a:endParaRPr>
          </a:p>
          <a:p>
            <a:pPr marL="165100" marR="0" lvl="0" indent="-158750" algn="l" rtl="0">
              <a:spcBef>
                <a:spcPts val="300"/>
              </a:spcBef>
              <a:buClr>
                <a:schemeClr val="dk1"/>
              </a:buClr>
              <a:buSzPct val="100000"/>
              <a:buFont typeface="Arial"/>
              <a:buChar char="•"/>
            </a:pPr>
            <a:r>
              <a:rPr lang="en" sz="1500" b="0" i="0" u="none" strike="noStrike" cap="none">
                <a:solidFill>
                  <a:schemeClr val="dk1"/>
                </a:solidFill>
                <a:latin typeface="Arial"/>
                <a:ea typeface="Arial"/>
                <a:cs typeface="Arial"/>
                <a:sym typeface="Arial"/>
              </a:rPr>
              <a:t>Drove widespread adoption and novel applications of computer technology.</a:t>
            </a:r>
          </a:p>
        </p:txBody>
      </p:sp>
      <p:sp>
        <p:nvSpPr>
          <p:cNvPr id="154" name="Shape 154"/>
          <p:cNvSpPr txBox="1">
            <a:spLocks noGrp="1"/>
          </p:cNvSpPr>
          <p:nvPr>
            <p:ph type="title"/>
          </p:nvPr>
        </p:nvSpPr>
        <p:spPr>
          <a:xfrm>
            <a:off x="1314450" y="485775"/>
            <a:ext cx="23634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2D2DB9"/>
              </a:buClr>
              <a:buSzPct val="100000"/>
              <a:buFont typeface="Arial"/>
              <a:buNone/>
            </a:pPr>
            <a:r>
              <a:rPr lang="en" sz="1900" b="1" i="0" u="none" strike="noStrike" cap="none">
                <a:solidFill>
                  <a:srgbClr val="2D2DB9"/>
                </a:solidFill>
                <a:latin typeface="Arial"/>
                <a:ea typeface="Arial"/>
                <a:cs typeface="Arial"/>
                <a:sym typeface="Arial"/>
              </a:rPr>
              <a:t>Moore’s Law:</a:t>
            </a:r>
            <a:br>
              <a:rPr lang="en" sz="1900" b="1" i="0" u="none" strike="noStrike" cap="none">
                <a:solidFill>
                  <a:srgbClr val="2D2DB9"/>
                </a:solidFill>
                <a:latin typeface="Arial"/>
                <a:ea typeface="Arial"/>
                <a:cs typeface="Arial"/>
                <a:sym typeface="Arial"/>
              </a:rPr>
            </a:br>
            <a:r>
              <a:rPr lang="en" sz="1900" b="1" i="0" u="none" strike="noStrike" cap="none">
                <a:solidFill>
                  <a:srgbClr val="2D2DB9"/>
                </a:solidFill>
                <a:latin typeface="Arial"/>
                <a:ea typeface="Arial"/>
                <a:cs typeface="Arial"/>
                <a:sym typeface="Arial"/>
              </a:rPr>
              <a:t>Exponential Scaling of Computer Technology</a:t>
            </a:r>
          </a:p>
        </p:txBody>
      </p:sp>
      <p:sp>
        <p:nvSpPr>
          <p:cNvPr id="155" name="Shape 155"/>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[Waldrop (‘15) Nature]</a:t>
            </a:r>
          </a:p>
        </p:txBody>
      </p:sp>
      <p:pic>
        <p:nvPicPr>
          <p:cNvPr id="156" name="Shape 156" descr="http://www.nature.com/polopoly_fs/7.33896.1455023892%21/image/nature_NF_Moore-Law_11.02.2016-WEB.png_gen/derivatives/landscape_630/nature_NF_Moore-Law_11.02.2016-WEB.png"/>
          <p:cNvPicPr preferRelativeResize="0"/>
          <p:nvPr/>
        </p:nvPicPr>
        <p:blipFill rotWithShape="1">
          <a:blip r:embed="rId3">
            <a:alphaModFix/>
          </a:blip>
          <a:srcRect t="18031" b="4147"/>
          <a:stretch/>
        </p:blipFill>
        <p:spPr>
          <a:xfrm>
            <a:off x="4474370" y="92869"/>
            <a:ext cx="3039194" cy="4830993"/>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1257301" y="1871663"/>
            <a:ext cx="2203800" cy="3538500"/>
          </a:xfrm>
          <a:prstGeom prst="rect">
            <a:avLst/>
          </a:prstGeom>
          <a:noFill/>
          <a:ln>
            <a:noFill/>
          </a:ln>
        </p:spPr>
        <p:txBody>
          <a:bodyPr wrap="square" lIns="68575" tIns="34275" rIns="68575" bIns="34275" anchor="t" anchorCtr="0">
            <a:noAutofit/>
          </a:bodyPr>
          <a:lstStyle/>
          <a:p>
            <a:pPr marL="165100" marR="0" lvl="0" indent="-158750" algn="l" rtl="0">
              <a:spcBef>
                <a:spcPts val="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Moore’s &amp; Kryder’s Laws</a:t>
            </a:r>
            <a:r>
              <a:rPr lang="en" sz="1200" b="0" i="0" u="none" strike="noStrike" cap="none">
                <a:solidFill>
                  <a:schemeClr val="dk1"/>
                </a:solidFill>
                <a:latin typeface="Arial"/>
                <a:ea typeface="Arial"/>
                <a:cs typeface="Arial"/>
                <a:sym typeface="Arial"/>
              </a:rPr>
              <a:t> </a:t>
            </a:r>
          </a:p>
          <a:p>
            <a:pPr marL="419100" marR="0" lvl="1" indent="-158750" algn="l" rtl="0">
              <a:spcBef>
                <a:spcPts val="200"/>
              </a:spcBef>
              <a:spcAft>
                <a:spcPts val="0"/>
              </a:spcAft>
              <a:buClr>
                <a:schemeClr val="dk1"/>
              </a:buClr>
              <a:buSzPct val="100000"/>
              <a:buFont typeface="Merriweather Sans"/>
              <a:buChar char="-"/>
            </a:pPr>
            <a:r>
              <a:rPr lang="en" sz="1100" b="0" i="0" u="none" strike="noStrike" cap="none">
                <a:solidFill>
                  <a:schemeClr val="dk1"/>
                </a:solidFill>
                <a:latin typeface="Arial"/>
                <a:ea typeface="Arial"/>
                <a:cs typeface="Arial"/>
                <a:sym typeface="Arial"/>
              </a:rPr>
              <a:t>As important as the increase in computer speed has been, the ability to store large amounts of information on computers is even more crucial</a:t>
            </a:r>
          </a:p>
          <a:p>
            <a:pPr marL="165100" marR="0" lvl="0" indent="-158750" algn="l" rtl="0">
              <a:spcBef>
                <a:spcPts val="300"/>
              </a:spcBef>
              <a:spcAft>
                <a:spcPts val="0"/>
              </a:spcAft>
              <a:buClr>
                <a:schemeClr val="dk1"/>
              </a:buClr>
              <a:buSzPct val="100000"/>
              <a:buFont typeface="Arial"/>
              <a:buChar char="•"/>
            </a:pPr>
            <a:r>
              <a:rPr lang="en" sz="1500" b="0" i="0" u="none" strike="noStrike" cap="none">
                <a:solidFill>
                  <a:schemeClr val="dk1"/>
                </a:solidFill>
                <a:latin typeface="Arial"/>
                <a:ea typeface="Arial"/>
                <a:cs typeface="Arial"/>
                <a:sym typeface="Arial"/>
              </a:rPr>
              <a:t>Exponential increase seen in Kryder’s law is a superposition of </a:t>
            </a:r>
            <a:br>
              <a:rPr lang="en" sz="1500" b="0" i="0" u="none" strike="noStrike" cap="none">
                <a:solidFill>
                  <a:schemeClr val="dk1"/>
                </a:solidFill>
                <a:latin typeface="Arial"/>
                <a:ea typeface="Arial"/>
                <a:cs typeface="Arial"/>
                <a:sym typeface="Arial"/>
              </a:rPr>
            </a:br>
            <a:r>
              <a:rPr lang="en" sz="1500" b="0" i="0" u="none" strike="noStrike" cap="none">
                <a:solidFill>
                  <a:schemeClr val="dk1"/>
                </a:solidFill>
                <a:latin typeface="Arial"/>
                <a:ea typeface="Arial"/>
                <a:cs typeface="Arial"/>
                <a:sym typeface="Arial"/>
              </a:rPr>
              <a:t>S-curves for different technologies</a:t>
            </a:r>
          </a:p>
          <a:p>
            <a:pPr marL="165100" marR="0" lvl="0" indent="-209550" algn="l" rtl="0">
              <a:spcBef>
                <a:spcPts val="100"/>
              </a:spcBef>
              <a:buClr>
                <a:schemeClr val="dk1"/>
              </a:buClr>
              <a:buFont typeface="Arial"/>
              <a:buNone/>
            </a:pPr>
            <a:endParaRPr sz="700" b="0" i="0" u="none" strike="noStrike" cap="none">
              <a:solidFill>
                <a:schemeClr val="dk1"/>
              </a:solidFill>
              <a:latin typeface="Arial"/>
              <a:ea typeface="Arial"/>
              <a:cs typeface="Arial"/>
              <a:sym typeface="Arial"/>
            </a:endParaRPr>
          </a:p>
        </p:txBody>
      </p:sp>
      <p:sp>
        <p:nvSpPr>
          <p:cNvPr id="162" name="Shape 162"/>
          <p:cNvSpPr txBox="1">
            <a:spLocks noGrp="1"/>
          </p:cNvSpPr>
          <p:nvPr>
            <p:ph type="title"/>
          </p:nvPr>
        </p:nvSpPr>
        <p:spPr>
          <a:xfrm>
            <a:off x="1223963" y="531019"/>
            <a:ext cx="2377500" cy="857400"/>
          </a:xfrm>
          <a:prstGeom prst="rect">
            <a:avLst/>
          </a:prstGeom>
          <a:noFill/>
          <a:ln>
            <a:noFill/>
          </a:ln>
        </p:spPr>
        <p:txBody>
          <a:bodyPr wrap="square" lIns="68575" tIns="34275" rIns="68575" bIns="34275" anchor="ctr" anchorCtr="0">
            <a:noAutofit/>
          </a:bodyPr>
          <a:lstStyle/>
          <a:p>
            <a:pPr marL="0" marR="0" lvl="0" indent="-120650" algn="ctr" rtl="0">
              <a:lnSpc>
                <a:spcPct val="90000"/>
              </a:lnSpc>
              <a:spcBef>
                <a:spcPts val="0"/>
              </a:spcBef>
              <a:buClr>
                <a:srgbClr val="2D2DB9"/>
              </a:buClr>
              <a:buSzPct val="100000"/>
              <a:buFont typeface="Arial"/>
              <a:buNone/>
            </a:pPr>
            <a:r>
              <a:rPr lang="en" sz="1900" b="1" i="0" u="none" strike="noStrike" cap="none">
                <a:solidFill>
                  <a:srgbClr val="2D2DB9"/>
                </a:solidFill>
                <a:latin typeface="Arial"/>
                <a:ea typeface="Arial"/>
                <a:cs typeface="Arial"/>
                <a:sym typeface="Arial"/>
              </a:rPr>
              <a:t>Kryder’s Law and   S-curves underlying exponential growth</a:t>
            </a:r>
          </a:p>
        </p:txBody>
      </p:sp>
      <p:sp>
        <p:nvSpPr>
          <p:cNvPr id="163" name="Shape 163"/>
          <p:cNvSpPr/>
          <p:nvPr/>
        </p:nvSpPr>
        <p:spPr>
          <a:xfrm>
            <a:off x="1119188" y="4936332"/>
            <a:ext cx="2859900" cy="207300"/>
          </a:xfrm>
          <a:prstGeom prst="rect">
            <a:avLst/>
          </a:prstGeom>
          <a:noFill/>
          <a:ln>
            <a:noFill/>
          </a:ln>
        </p:spPr>
        <p:txBody>
          <a:bodyPr wrap="square" lIns="68575" tIns="34275" rIns="68575" bIns="34275" anchor="t" anchorCtr="0">
            <a:noAutofit/>
          </a:bodyPr>
          <a:lstStyle/>
          <a:p>
            <a:pPr marL="0" marR="0" lvl="0" indent="-57150" algn="l" rtl="0">
              <a:spcBef>
                <a:spcPts val="0"/>
              </a:spcBef>
              <a:buClr>
                <a:srgbClr val="A6A6A6"/>
              </a:buClr>
              <a:buSzPct val="100000"/>
              <a:buFont typeface="Calibri"/>
              <a:buNone/>
            </a:pPr>
            <a:r>
              <a:rPr lang="en" sz="900" b="0" i="0" u="none" strike="noStrike" cap="none">
                <a:solidFill>
                  <a:srgbClr val="A6A6A6"/>
                </a:solidFill>
                <a:latin typeface="Calibri"/>
                <a:ea typeface="Calibri"/>
                <a:cs typeface="Calibri"/>
                <a:sym typeface="Calibri"/>
              </a:rPr>
              <a:t>[Muir et al. (‘15) GenomeBiol.]</a:t>
            </a:r>
          </a:p>
        </p:txBody>
      </p:sp>
      <p:pic>
        <p:nvPicPr>
          <p:cNvPr id="164" name="Shape 164"/>
          <p:cNvPicPr preferRelativeResize="0"/>
          <p:nvPr/>
        </p:nvPicPr>
        <p:blipFill>
          <a:blip r:embed="rId3">
            <a:alphaModFix/>
          </a:blip>
          <a:stretch>
            <a:fillRect/>
          </a:stretch>
        </p:blipFill>
        <p:spPr>
          <a:xfrm>
            <a:off x="3601650" y="-207169"/>
            <a:ext cx="4092795" cy="5350668"/>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MBGLab-Basic-w-Lectures">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TotalTime>
  <Words>3674</Words>
  <Application>Microsoft Macintosh PowerPoint</Application>
  <PresentationFormat>On-screen Show (16:9)</PresentationFormat>
  <Paragraphs>689</Paragraphs>
  <Slides>74</Slides>
  <Notes>73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74</vt:i4>
      </vt:variant>
    </vt:vector>
  </HeadingPairs>
  <TitlesOfParts>
    <vt:vector size="85" baseType="lpstr">
      <vt:lpstr>Calibri</vt:lpstr>
      <vt:lpstr>Cambria Math</vt:lpstr>
      <vt:lpstr>Courier</vt:lpstr>
      <vt:lpstr>Courier New</vt:lpstr>
      <vt:lpstr>Helvetica</vt:lpstr>
      <vt:lpstr>Helvetica Neue</vt:lpstr>
      <vt:lpstr>Merriweather Sans</vt:lpstr>
      <vt:lpstr>ＭＳ Ｐゴシック</vt:lpstr>
      <vt:lpstr>Times New Roman</vt:lpstr>
      <vt:lpstr>Arial</vt:lpstr>
      <vt:lpstr>MBGLab-Basic-w-Lectures</vt:lpstr>
      <vt:lpstr>Prioritizing Variants  in Personal Genomes:  Using functional impact &amp; recurrence,  with particular application to cancer</vt:lpstr>
      <vt:lpstr>PowerPoint Presentation</vt:lpstr>
      <vt:lpstr>PowerPoint Presentation</vt:lpstr>
      <vt:lpstr>PowerPoint Presentation</vt:lpstr>
      <vt:lpstr>DB Growth: explosion  of data scale &amp; a diversity of uses</vt:lpstr>
      <vt:lpstr>PowerPoint Presentation</vt:lpstr>
      <vt:lpstr>Sequencing Data Explosion:  Faster than Moore’s Law?</vt:lpstr>
      <vt:lpstr>Moore’s Law: Exponential Scaling of Computer Technology</vt:lpstr>
      <vt:lpstr>Kryder’s Law and   S-curves underlying exponential growth</vt:lpstr>
      <vt:lpstr>The changing costs of a sequencing pipeline</vt:lpstr>
      <vt:lpstr>The changing costs of a sequencing pipeline</vt:lpstr>
      <vt:lpstr>The changing costs of a sequencing pipeline</vt:lpstr>
      <vt:lpstr>The changing costs of a sequencing pipeline</vt:lpstr>
      <vt:lpstr>The changing costs of a sequencing pipeline</vt:lpstr>
      <vt:lpstr>PowerPoint Presentation</vt:lpstr>
      <vt:lpstr>Finding Key Variants  Germline</vt:lpstr>
      <vt:lpstr>Finding Key Variants  Somatic</vt:lpstr>
      <vt:lpstr>Prioritizing Variants in Personal Genomes: Using functional  impact &amp; recurrence, with particular application to cancer</vt:lpstr>
      <vt:lpstr>Prioritizing Variants in Personal Genomes: Using functional  impact &amp; recurrence, with particular application to cancer</vt:lpstr>
      <vt:lpstr>vat.gersteinlab.org</vt:lpstr>
      <vt:lpstr>Complexities in LOF annotation</vt:lpstr>
      <vt:lpstr>Annotation of  Loss-of-Function  Transcripts (ALoFT)</vt:lpstr>
      <vt:lpstr>LoF distribution varies as expected  by mutation set (from healthy people v from disease)</vt:lpstr>
      <vt:lpstr> ALoFT identifies deleterious somatic LoF variants</vt:lpstr>
      <vt:lpstr>ALoFT refines cancer mutation characterization</vt:lpstr>
      <vt:lpstr>Prioritizing Variants in Personal Genomes: Using functional  impact &amp; recurrence, with particular application to cancer</vt:lpstr>
      <vt:lpstr>What is localized frustration?</vt:lpstr>
      <vt:lpstr>Workflow for evaluating localized frustration changes (∆F)</vt:lpstr>
      <vt:lpstr>Complexity of the second order frustration calculation</vt:lpstr>
      <vt:lpstr>Comparing ∆F values across different SNV categories: disease v normal</vt:lpstr>
      <vt:lpstr>Comparison between ∆F distributions: TSGs v. oncogenes</vt:lpstr>
      <vt:lpstr>Prioritizing Variants in Personal Genomes: Using functional  impact &amp; recurrence, with particular application to cancer</vt:lpstr>
      <vt:lpstr>PowerPoint Presentation</vt:lpstr>
      <vt:lpstr>Finding "Conserved” Sites in the Human Population:  Negative selection in non-coding elements based on Production ENCODE &amp; 1000G Phase 1</vt:lpstr>
      <vt:lpstr>PowerPoint Presentation</vt:lpstr>
      <vt:lpstr>PowerPoint Presentation</vt:lpstr>
      <vt:lpstr>SNPs which break TF motifs are under stronger selection</vt:lpstr>
      <vt:lpstr>PowerPoint Presentation</vt:lpstr>
      <vt:lpstr>Germline pathogenic variants show higher core scores than controls</vt:lpstr>
      <vt:lpstr>PowerPoint Presentation</vt:lpstr>
      <vt:lpstr>Prioritizing Variants in Personal Genomes: Using functional  impact &amp; recurrence, with particular application to cancer</vt:lpstr>
      <vt:lpstr>PowerPoint Presentation</vt:lpstr>
      <vt:lpstr>PowerPoint Presentation</vt:lpstr>
      <vt:lpstr>PowerPoint Presentation</vt:lpstr>
      <vt:lpstr>PowerPoint Presentation</vt:lpstr>
      <vt:lpstr>Cancer Somatic Mutational Heterogeneity, across cancer types, samples &amp; regions</vt:lpstr>
      <vt:lpstr>PowerPoint Presentation</vt:lpstr>
      <vt:lpstr>mrTADFinder: Identifying TADs at multiple resolutions by maximizing modularity  vs appropriate null</vt:lpstr>
      <vt:lpstr>Prioritizing Variants in Personal Genomes: Using functional  impact &amp; recurrence, with particular application to cancer</vt:lpstr>
      <vt:lpstr>Cancer Somatic Mutation Modeling</vt:lpstr>
      <vt:lpstr>MOAT-a: Annotation-based permutation</vt:lpstr>
      <vt:lpstr>MOAT-v: Variant-based Permutation</vt:lpstr>
      <vt:lpstr>MOAT-s: a variant on MOAT-v</vt:lpstr>
      <vt:lpstr>LARVA Model Comparison</vt:lpstr>
      <vt:lpstr>PowerPoint Presentation</vt:lpstr>
      <vt:lpstr>MOAT: recapitulates LARVA  with GPU-driven runtime scalability</vt:lpstr>
      <vt:lpstr>Prioritizing Variants in Personal Genomes: Using functional  impact &amp; recurrence, with particular application to cancer</vt:lpstr>
      <vt:lpstr>Power, as an issue in driver discovery </vt:lpstr>
      <vt:lpstr>An (underpowered)  case study: pRCC </vt:lpstr>
      <vt:lpstr>Tyr-kinase MET: Known Facts &amp; New Results</vt:lpstr>
      <vt:lpstr>Beyond MET: 2 non-coding hotspots in NEAT &amp; ERRFl1,   supported by expr. changes &amp; survival analysis</vt:lpstr>
      <vt:lpstr>PowerPoint Presentation</vt:lpstr>
      <vt:lpstr>Construct evolutionary trees in pRCC</vt:lpstr>
      <vt:lpstr>PowerPoint Presentation</vt:lpstr>
      <vt:lpstr>PowerPoint Presentation</vt:lpstr>
      <vt:lpstr>Tree topology correlates with molecular subtypes</vt:lpstr>
      <vt:lpstr>PowerPoint Presentation</vt:lpstr>
      <vt:lpstr>PowerPoint Presentation</vt:lpstr>
      <vt:lpstr>PowerPoint Presentation</vt:lpstr>
      <vt:lpstr>Prioritizing Variants in Personal Genomes: Using functional  impact &amp; recurrence, with particular application to cancer</vt:lpstr>
      <vt:lpstr>Prioritizing Variants in Personal Genomes: Using functional  impact &amp; recurrence, with particular application to cancer</vt:lpstr>
      <vt:lpstr>PowerPoint Presentation</vt:lpstr>
      <vt:lpstr>PowerPoint Presentation</vt:lpstr>
      <vt:lpstr>Info about this talk</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Genomics &amp; Data Science:  Approaches to identifying key variants through functional impact &amp; recurrence</dc:title>
  <cp:lastModifiedBy>Microsoft Office User</cp:lastModifiedBy>
  <cp:revision>20</cp:revision>
  <dcterms:modified xsi:type="dcterms:W3CDTF">2017-12-12T01:58:46Z</dcterms:modified>
</cp:coreProperties>
</file>