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 id="2147527624" r:id="rId5"/>
  </p:sldMasterIdLst>
  <p:notesMasterIdLst>
    <p:notesMasterId r:id="rId82"/>
  </p:notesMasterIdLst>
  <p:handoutMasterIdLst>
    <p:handoutMasterId r:id="rId83"/>
  </p:handoutMasterIdLst>
  <p:sldIdLst>
    <p:sldId id="6147" r:id="rId6"/>
    <p:sldId id="6188" r:id="rId7"/>
    <p:sldId id="6190" r:id="rId8"/>
    <p:sldId id="6191" r:id="rId9"/>
    <p:sldId id="6192" r:id="rId10"/>
    <p:sldId id="6193" r:id="rId11"/>
    <p:sldId id="6239" r:id="rId12"/>
    <p:sldId id="6240" r:id="rId13"/>
    <p:sldId id="6198" r:id="rId14"/>
    <p:sldId id="5905" r:id="rId15"/>
    <p:sldId id="5906" r:id="rId16"/>
    <p:sldId id="5907" r:id="rId17"/>
    <p:sldId id="5908" r:id="rId18"/>
    <p:sldId id="5909" r:id="rId19"/>
    <p:sldId id="5782" r:id="rId20"/>
    <p:sldId id="5783" r:id="rId21"/>
    <p:sldId id="6182" r:id="rId22"/>
    <p:sldId id="6197" r:id="rId23"/>
    <p:sldId id="6241" r:id="rId24"/>
    <p:sldId id="6009" r:id="rId25"/>
    <p:sldId id="6195" r:id="rId26"/>
    <p:sldId id="6196" r:id="rId27"/>
    <p:sldId id="6007" r:id="rId28"/>
    <p:sldId id="6008" r:id="rId29"/>
    <p:sldId id="6227" r:id="rId30"/>
    <p:sldId id="6012" r:id="rId31"/>
    <p:sldId id="6013" r:id="rId32"/>
    <p:sldId id="6231" r:id="rId33"/>
    <p:sldId id="6242" r:id="rId34"/>
    <p:sldId id="6232" r:id="rId35"/>
    <p:sldId id="6233" r:id="rId36"/>
    <p:sldId id="6234" r:id="rId37"/>
    <p:sldId id="6237" r:id="rId38"/>
    <p:sldId id="6235" r:id="rId39"/>
    <p:sldId id="6236" r:id="rId40"/>
    <p:sldId id="6243" r:id="rId41"/>
    <p:sldId id="6228" r:id="rId42"/>
    <p:sldId id="6090" r:id="rId43"/>
    <p:sldId id="6091" r:id="rId44"/>
    <p:sldId id="6092" r:id="rId45"/>
    <p:sldId id="6093" r:id="rId46"/>
    <p:sldId id="6094" r:id="rId47"/>
    <p:sldId id="6095" r:id="rId48"/>
    <p:sldId id="6114" r:id="rId49"/>
    <p:sldId id="6229" r:id="rId50"/>
    <p:sldId id="6216" r:id="rId51"/>
    <p:sldId id="6112" r:id="rId52"/>
    <p:sldId id="6113" r:id="rId53"/>
    <p:sldId id="6230" r:id="rId54"/>
    <p:sldId id="6181" r:id="rId55"/>
    <p:sldId id="6101" r:id="rId56"/>
    <p:sldId id="6102" r:id="rId57"/>
    <p:sldId id="6103" r:id="rId58"/>
    <p:sldId id="6118" r:id="rId59"/>
    <p:sldId id="6120" r:id="rId60"/>
    <p:sldId id="6122" r:id="rId61"/>
    <p:sldId id="6123" r:id="rId62"/>
    <p:sldId id="6244" r:id="rId63"/>
    <p:sldId id="6157" r:id="rId64"/>
    <p:sldId id="6158" r:id="rId65"/>
    <p:sldId id="6159" r:id="rId66"/>
    <p:sldId id="6160" r:id="rId67"/>
    <p:sldId id="6161" r:id="rId68"/>
    <p:sldId id="6162" r:id="rId69"/>
    <p:sldId id="6163" r:id="rId70"/>
    <p:sldId id="6164" r:id="rId71"/>
    <p:sldId id="6165" r:id="rId72"/>
    <p:sldId id="6166" r:id="rId73"/>
    <p:sldId id="6167" r:id="rId74"/>
    <p:sldId id="6168" r:id="rId75"/>
    <p:sldId id="6245" r:id="rId76"/>
    <p:sldId id="6246" r:id="rId77"/>
    <p:sldId id="6185" r:id="rId78"/>
    <p:sldId id="6149" r:id="rId79"/>
    <p:sldId id="6082" r:id="rId80"/>
    <p:sldId id="6083" r:id="rId8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B07C"/>
    <a:srgbClr val="4BAB50"/>
    <a:srgbClr val="B3752D"/>
    <a:srgbClr val="00B400"/>
    <a:srgbClr val="FFC5AD"/>
    <a:srgbClr val="68360F"/>
    <a:srgbClr val="20FF37"/>
    <a:srgbClr val="257FD7"/>
    <a:srgbClr val="FFEA08"/>
    <a:srgbClr val="FF74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398" autoAdjust="0"/>
    <p:restoredTop sz="50000" autoAdjust="0"/>
  </p:normalViewPr>
  <p:slideViewPr>
    <p:cSldViewPr snapToGrid="0">
      <p:cViewPr>
        <p:scale>
          <a:sx n="105" d="100"/>
          <a:sy n="105" d="100"/>
        </p:scale>
        <p:origin x="2264" y="75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image" Target="../media/image21.emf"/><Relationship Id="rId2"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1674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8639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24</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822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9724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6223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53043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0712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75353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67875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97317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7825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46</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47</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51</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52</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53</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23361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64</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96098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9908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11/26/17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11/26/17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11/26/17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11/26/17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53567907"/>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5" Type="http://schemas.openxmlformats.org/officeDocument/2006/relationships/image" Target="../media/image18.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2.emf"/><Relationship Id="rId21" Type="http://schemas.openxmlformats.org/officeDocument/2006/relationships/oleObject" Target="../embeddings/oleObject7.bin"/><Relationship Id="rId22" Type="http://schemas.openxmlformats.org/officeDocument/2006/relationships/image" Target="../media/image26.emf"/><Relationship Id="rId10" Type="http://schemas.openxmlformats.org/officeDocument/2006/relationships/oleObject" Target="../embeddings/oleObject5.bin"/><Relationship Id="rId11" Type="http://schemas.openxmlformats.org/officeDocument/2006/relationships/image" Target="../media/image24.emf"/><Relationship Id="rId12" Type="http://schemas.openxmlformats.org/officeDocument/2006/relationships/oleObject" Target="../embeddings/oleObject6.bin"/><Relationship Id="rId13" Type="http://schemas.openxmlformats.org/officeDocument/2006/relationships/image" Target="../media/image25.emf"/><Relationship Id="rId14" Type="http://schemas.openxmlformats.org/officeDocument/2006/relationships/image" Target="../media/image20.png"/><Relationship Id="rId15" Type="http://schemas.openxmlformats.org/officeDocument/2006/relationships/image" Target="../media/image27.png"/><Relationship Id="rId16" Type="http://schemas.openxmlformats.org/officeDocument/2006/relationships/image" Target="../media/image28.emf"/><Relationship Id="rId17" Type="http://schemas.openxmlformats.org/officeDocument/2006/relationships/image" Target="../media/image29.emf"/><Relationship Id="rId18" Type="http://schemas.openxmlformats.org/officeDocument/2006/relationships/image" Target="../media/image30.emf"/><Relationship Id="rId19"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21.emf"/><Relationship Id="rId6" Type="http://schemas.openxmlformats.org/officeDocument/2006/relationships/oleObject" Target="../embeddings/oleObject3.bin"/><Relationship Id="rId7" Type="http://schemas.openxmlformats.org/officeDocument/2006/relationships/image" Target="../media/image22.emf"/><Relationship Id="rId8"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33.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jpeg"/><Relationship Id="rId1" Type="http://schemas.openxmlformats.org/officeDocument/2006/relationships/slideLayout" Target="../slideLayouts/slideLayout5.xml"/><Relationship Id="rId2" Type="http://schemas.openxmlformats.org/officeDocument/2006/relationships/image" Target="../media/image55.jpeg"/><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png"/><Relationship Id="rId9" Type="http://schemas.openxmlformats.org/officeDocument/2006/relationships/image" Target="../media/image62.jpeg"/><Relationship Id="rId10"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tiff"/><Relationship Id="rId3"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jpg"/></Relationships>
</file>

<file path=ppt/slides/_rels/slide45.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3.xml"/><Relationship Id="rId2" Type="http://schemas.openxmlformats.org/officeDocument/2006/relationships/image" Target="../media/image7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media/image91.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2.xml"/><Relationship Id="rId10"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slideLayout" Target="../slideLayouts/slideLayout2.xml"/><Relationship Id="rId14" Type="http://schemas.openxmlformats.org/officeDocument/2006/relationships/image" Target="../media/image92.jpeg"/><Relationship Id="rId15" Type="http://schemas.openxmlformats.org/officeDocument/2006/relationships/image" Target="../media/image93.jpeg"/><Relationship Id="rId16" Type="http://schemas.openxmlformats.org/officeDocument/2006/relationships/image" Target="../media/image94.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91.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s>
</file>

<file path=ppt/slides/_rels/slide61.xml.rels><?xml version="1.0" encoding="UTF-8" standalone="yes"?>
<Relationships xmlns="http://schemas.openxmlformats.org/package/2006/relationships"><Relationship Id="rId9" Type="http://schemas.openxmlformats.org/officeDocument/2006/relationships/tags" Target="../tags/tag35.xml"/><Relationship Id="rId20" Type="http://schemas.openxmlformats.org/officeDocument/2006/relationships/image" Target="../media/image90.png"/><Relationship Id="rId21" Type="http://schemas.openxmlformats.org/officeDocument/2006/relationships/image" Target="../media/image91.png"/><Relationship Id="rId22" Type="http://schemas.openxmlformats.org/officeDocument/2006/relationships/image" Target="../media/image95.jpeg"/><Relationship Id="rId23" Type="http://schemas.openxmlformats.org/officeDocument/2006/relationships/image" Target="../media/image96.jpeg"/><Relationship Id="rId10" Type="http://schemas.openxmlformats.org/officeDocument/2006/relationships/tags" Target="../tags/tag36.xml"/><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tags" Target="../tags/tag39.xml"/><Relationship Id="rId14" Type="http://schemas.openxmlformats.org/officeDocument/2006/relationships/tags" Target="../tags/tag40.xml"/><Relationship Id="rId15" Type="http://schemas.openxmlformats.org/officeDocument/2006/relationships/slideLayout" Target="../slideLayouts/slideLayout2.xml"/><Relationship Id="rId16" Type="http://schemas.openxmlformats.org/officeDocument/2006/relationships/image" Target="../media/image92.jpeg"/><Relationship Id="rId17" Type="http://schemas.openxmlformats.org/officeDocument/2006/relationships/image" Target="../media/image93.jpeg"/><Relationship Id="rId18" Type="http://schemas.openxmlformats.org/officeDocument/2006/relationships/image" Target="../media/image94.png"/><Relationship Id="rId19" Type="http://schemas.openxmlformats.org/officeDocument/2006/relationships/image" Target="../media/image89.png"/><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s>
</file>

<file path=ppt/slides/_rels/slide62.xml.rels><?xml version="1.0" encoding="UTF-8" standalone="yes"?>
<Relationships xmlns="http://schemas.openxmlformats.org/package/2006/relationships"><Relationship Id="rId9" Type="http://schemas.openxmlformats.org/officeDocument/2006/relationships/tags" Target="../tags/tag49.xml"/><Relationship Id="rId20" Type="http://schemas.openxmlformats.org/officeDocument/2006/relationships/image" Target="../media/image97.jpeg"/><Relationship Id="rId21" Type="http://schemas.openxmlformats.org/officeDocument/2006/relationships/image" Target="../media/image94.png"/><Relationship Id="rId22" Type="http://schemas.openxmlformats.org/officeDocument/2006/relationships/image" Target="../media/image89.png"/><Relationship Id="rId23" Type="http://schemas.openxmlformats.org/officeDocument/2006/relationships/image" Target="../media/image90.png"/><Relationship Id="rId24" Type="http://schemas.openxmlformats.org/officeDocument/2006/relationships/image" Target="../media/image91.png"/><Relationship Id="rId25" Type="http://schemas.openxmlformats.org/officeDocument/2006/relationships/image" Target="../media/image98.jpeg"/><Relationship Id="rId26" Type="http://schemas.openxmlformats.org/officeDocument/2006/relationships/image" Target="../media/image95.jpeg"/><Relationship Id="rId27" Type="http://schemas.openxmlformats.org/officeDocument/2006/relationships/image" Target="../media/image96.jpeg"/><Relationship Id="rId10" Type="http://schemas.openxmlformats.org/officeDocument/2006/relationships/tags" Target="../tags/tag50.xml"/><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tags" Target="../tags/tag56.xml"/><Relationship Id="rId17" Type="http://schemas.openxmlformats.org/officeDocument/2006/relationships/slideLayout" Target="../slideLayouts/slideLayout2.xml"/><Relationship Id="rId18" Type="http://schemas.openxmlformats.org/officeDocument/2006/relationships/image" Target="../media/image92.jpeg"/><Relationship Id="rId19" Type="http://schemas.openxmlformats.org/officeDocument/2006/relationships/image" Target="../media/image93.jpe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s>
</file>

<file path=ppt/slides/_rels/slide63.xml.rels><?xml version="1.0" encoding="UTF-8" standalone="yes"?>
<Relationships xmlns="http://schemas.openxmlformats.org/package/2006/relationships"><Relationship Id="rId9" Type="http://schemas.openxmlformats.org/officeDocument/2006/relationships/tags" Target="../tags/tag65.xml"/><Relationship Id="rId20" Type="http://schemas.openxmlformats.org/officeDocument/2006/relationships/image" Target="../media/image92.jpeg"/><Relationship Id="rId21" Type="http://schemas.openxmlformats.org/officeDocument/2006/relationships/image" Target="../media/image93.jpeg"/><Relationship Id="rId22" Type="http://schemas.openxmlformats.org/officeDocument/2006/relationships/image" Target="../media/image95.jpeg"/><Relationship Id="rId23" Type="http://schemas.openxmlformats.org/officeDocument/2006/relationships/image" Target="../media/image97.jpeg"/><Relationship Id="rId24" Type="http://schemas.openxmlformats.org/officeDocument/2006/relationships/image" Target="../media/image99.png"/><Relationship Id="rId25" Type="http://schemas.openxmlformats.org/officeDocument/2006/relationships/image" Target="../media/image100.jpeg"/><Relationship Id="rId26" Type="http://schemas.openxmlformats.org/officeDocument/2006/relationships/image" Target="../media/image94.png"/><Relationship Id="rId27" Type="http://schemas.openxmlformats.org/officeDocument/2006/relationships/image" Target="../media/image89.png"/><Relationship Id="rId28" Type="http://schemas.openxmlformats.org/officeDocument/2006/relationships/image" Target="../media/image90.png"/><Relationship Id="rId29" Type="http://schemas.openxmlformats.org/officeDocument/2006/relationships/image" Target="../media/image91.png"/><Relationship Id="rId30" Type="http://schemas.openxmlformats.org/officeDocument/2006/relationships/image" Target="../media/image98.jpeg"/><Relationship Id="rId31" Type="http://schemas.openxmlformats.org/officeDocument/2006/relationships/image" Target="../media/image96.jpeg"/><Relationship Id="rId10" Type="http://schemas.openxmlformats.org/officeDocument/2006/relationships/tags" Target="../tags/tag66.xml"/><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tags" Target="../tags/tag71.xml"/><Relationship Id="rId16" Type="http://schemas.openxmlformats.org/officeDocument/2006/relationships/tags" Target="../tags/tag72.xml"/><Relationship Id="rId17" Type="http://schemas.openxmlformats.org/officeDocument/2006/relationships/tags" Target="../tags/tag73.xml"/><Relationship Id="rId18" Type="http://schemas.openxmlformats.org/officeDocument/2006/relationships/tags" Target="../tags/tag74.xml"/><Relationship Id="rId19" Type="http://schemas.openxmlformats.org/officeDocument/2006/relationships/slideLayout" Target="../slideLayouts/slideLayout2.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png"/><Relationship Id="rId3"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png"/><Relationship Id="rId3" Type="http://schemas.openxmlformats.org/officeDocument/2006/relationships/image" Target="../media/image10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png"/><Relationship Id="rId3" Type="http://schemas.openxmlformats.org/officeDocument/2006/relationships/image" Target="../media/image103.png"/></Relationships>
</file>

<file path=ppt/slides/_rels/slide69.xml.rels><?xml version="1.0" encoding="UTF-8" standalone="yes"?>
<Relationships xmlns="http://schemas.openxmlformats.org/package/2006/relationships"><Relationship Id="rId11" Type="http://schemas.openxmlformats.org/officeDocument/2006/relationships/image" Target="../media/image113.png"/><Relationship Id="rId12" Type="http://schemas.openxmlformats.org/officeDocument/2006/relationships/image" Target="../media/image114.png"/><Relationship Id="rId13"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image" Target="../media/image102.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1" Type="http://schemas.openxmlformats.org/officeDocument/2006/relationships/image" Target="../media/image114.png"/><Relationship Id="rId12" Type="http://schemas.openxmlformats.org/officeDocument/2006/relationships/image" Target="../media/image103.png"/><Relationship Id="rId13" Type="http://schemas.openxmlformats.org/officeDocument/2006/relationships/image" Target="../media/image115.emf"/><Relationship Id="rId1" Type="http://schemas.openxmlformats.org/officeDocument/2006/relationships/slideLayout" Target="../slideLayouts/slideLayout3.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9" Type="http://schemas.openxmlformats.org/officeDocument/2006/relationships/image" Target="../media/image112.png"/><Relationship Id="rId10" Type="http://schemas.openxmlformats.org/officeDocument/2006/relationships/image" Target="../media/image1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9.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8" y="227251"/>
            <a:ext cx="9041531" cy="900603"/>
          </a:xfrm>
        </p:spPr>
        <p:txBody>
          <a:bodyPr/>
          <a:lstStyle/>
          <a:p>
            <a:r>
              <a:rPr lang="en-US" altLang="en-US" sz="2800" dirty="0">
                <a:solidFill>
                  <a:schemeClr val="tx1"/>
                </a:solidFill>
              </a:rPr>
              <a:t>Transcriptome Mining: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Tackling </a:t>
            </a:r>
            <a:r>
              <a:rPr lang="en-US" altLang="en-US" sz="1400" b="0" dirty="0">
                <a:solidFill>
                  <a:schemeClr val="tx1"/>
                </a:solidFill>
              </a:rPr>
              <a:t>core issues related to gene regulation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&amp; </a:t>
            </a:r>
            <a:r>
              <a:rPr lang="en-US" altLang="en-US" sz="1400" b="0" dirty="0">
                <a:solidFill>
                  <a:schemeClr val="tx1"/>
                </a:solidFill>
              </a:rPr>
              <a:t>also analyzing the "data exhaust" associated with this activity </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362126" y="6130289"/>
            <a:ext cx="8522215"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 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ea typeface="ＭＳ Ｐゴシック" charset="-128"/>
              </a:rPr>
              <a:t>Lectures.GersteinLab.org</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5" name="Picture 4"/>
          <p:cNvPicPr>
            <a:picLocks noChangeAspect="1"/>
          </p:cNvPicPr>
          <p:nvPr/>
        </p:nvPicPr>
        <p:blipFill>
          <a:blip r:embed="rId2"/>
          <a:stretch>
            <a:fillRect/>
          </a:stretch>
        </p:blipFill>
        <p:spPr>
          <a:xfrm>
            <a:off x="1551842" y="1314836"/>
            <a:ext cx="6142782" cy="4607088"/>
          </a:xfrm>
          <a:prstGeom prst="rect">
            <a:avLst/>
          </a:prstGeom>
          <a:ln w="38100">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advTm="3993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advTm="6413"/>
    </mc:Choice>
    <mc:Fallback xmlns="">
      <p:transition spd="slow" advTm="641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advTm="47378"/>
    </mc:Choice>
    <mc:Fallback xmlns="">
      <p:transition spd="slow" advTm="4737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advTm="11273"/>
    </mc:Choice>
    <mc:Fallback xmlns="">
      <p:transition spd="slow" advTm="1127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advTm="12544"/>
    </mc:Choice>
    <mc:Fallback xmlns="">
      <p:transition spd="slow" advTm="1254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701"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advTm="3751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advTm="1956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advTm="5595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a:solidFill>
                  <a:srgbClr val="FF0000"/>
                </a:solidFill>
              </a:rPr>
              <a:t>12 out of </a:t>
            </a:r>
            <a:r>
              <a:rPr lang="en-US" sz="1800" dirty="0" smtClean="0">
                <a:solidFill>
                  <a:srgbClr val="FF0000"/>
                </a:solidFill>
              </a:rPr>
              <a:t>our 16</a:t>
            </a:r>
            <a:r>
              <a:rPr lang="en-US" sz="1800" dirty="0" smtClean="0">
                <a:solidFill>
                  <a:srgbClr val="FF0000"/>
                </a:solidFill>
                <a:ea typeface="+mn-ea"/>
                <a:cs typeface="+mn-cs"/>
              </a:rPr>
              <a:t> modules have this behavior</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advTm="4510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579254881"/>
      </p:ext>
    </p:extLst>
  </p:cSld>
  <p:clrMapOvr>
    <a:masterClrMapping/>
  </p:clrMapOvr>
  <p:transition advTm="238108"/>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Is gene regulation among </a:t>
            </a:r>
            <a:r>
              <a:rPr lang="en-US" dirty="0" err="1" smtClean="0"/>
              <a:t>orthologs</a:t>
            </a:r>
            <a:r>
              <a:rPr lang="en-US" dirty="0" smtClean="0"/>
              <a:t> conserved?</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2" name="Group 251"/>
          <p:cNvGrpSpPr/>
          <p:nvPr/>
        </p:nvGrpSpPr>
        <p:grpSpPr>
          <a:xfrm>
            <a:off x="4495800" y="1800478"/>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5846378" y="1430120"/>
            <a:ext cx="2788889" cy="1631216"/>
          </a:xfrm>
          <a:prstGeom prst="rect">
            <a:avLst/>
          </a:prstGeom>
          <a:noFill/>
        </p:spPr>
        <p:txBody>
          <a:bodyPr wrap="square" rtlCol="0">
            <a:spAutoFit/>
          </a:bodyPr>
          <a:lstStyle/>
          <a:p>
            <a:r>
              <a:rPr lang="en-US" sz="2000" b="0" dirty="0" smtClean="0">
                <a:solidFill>
                  <a:srgbClr val="000000"/>
                </a:solidFill>
              </a:rPr>
              <a:t>To what degree can’t </a:t>
            </a:r>
            <a:r>
              <a:rPr lang="en-US" sz="2000" b="0" dirty="0" err="1" smtClean="0">
                <a:solidFill>
                  <a:srgbClr val="000000"/>
                </a:solidFill>
              </a:rPr>
              <a:t>ortholog</a:t>
            </a:r>
            <a:r>
              <a:rPr lang="en-US" sz="2000" b="0" dirty="0" smtClean="0">
                <a:solidFill>
                  <a:srgbClr val="000000"/>
                </a:solidFill>
              </a:rPr>
              <a:t> expression levels be predicted due to species-specific regulation?</a:t>
            </a:r>
            <a:endParaRPr lang="en-US" sz="2000" b="0" dirty="0">
              <a:solidFill>
                <a:srgbClr val="000000"/>
              </a:solidFill>
            </a:endParaRPr>
          </a:p>
        </p:txBody>
      </p:sp>
      <p:sp>
        <p:nvSpPr>
          <p:cNvPr id="104" name="TextBox 4"/>
          <p:cNvSpPr txBox="1">
            <a:spLocks noChangeArrowheads="1"/>
          </p:cNvSpPr>
          <p:nvPr/>
        </p:nvSpPr>
        <p:spPr bwMode="auto">
          <a:xfrm rot="16200000">
            <a:off x="-2792430" y="381171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32000"/>
                    </a14:imgEffect>
                  </a14:imgLayer>
                </a14:imgProps>
              </a:ext>
            </a:extLst>
          </a:blip>
          <a:srcRect l="20198" t="25999" r="21722" b="57067"/>
          <a:stretch/>
        </p:blipFill>
        <p:spPr>
          <a:xfrm>
            <a:off x="4985172" y="5553772"/>
            <a:ext cx="3019715" cy="660319"/>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saturation sat="50000"/>
                    </a14:imgEffect>
                  </a14:imgLayer>
                </a14:imgProps>
              </a:ext>
            </a:extLst>
          </a:blip>
          <a:srcRect l="20578" t="17845" r="57729" b="67944"/>
          <a:stretch/>
        </p:blipFill>
        <p:spPr>
          <a:xfrm>
            <a:off x="694944" y="4951334"/>
            <a:ext cx="3488068" cy="1225110"/>
          </a:xfrm>
          <a:prstGeom prst="rect">
            <a:avLst/>
          </a:prstGeom>
        </p:spPr>
      </p:pic>
      <p:sp>
        <p:nvSpPr>
          <p:cNvPr id="5" name="TextBox 4"/>
          <p:cNvSpPr txBox="1"/>
          <p:nvPr/>
        </p:nvSpPr>
        <p:spPr>
          <a:xfrm>
            <a:off x="1645941" y="6427609"/>
            <a:ext cx="1586075" cy="276999"/>
          </a:xfrm>
          <a:prstGeom prst="rect">
            <a:avLst/>
          </a:prstGeom>
          <a:noFill/>
        </p:spPr>
        <p:txBody>
          <a:bodyPr wrap="none" rtlCol="0">
            <a:spAutoFit/>
          </a:bodyPr>
          <a:lstStyle/>
          <a:p>
            <a:r>
              <a:rPr lang="en-US" smtClean="0"/>
              <a:t>With External </a:t>
            </a:r>
            <a:r>
              <a:rPr lang="en-US" dirty="0" smtClean="0"/>
              <a:t>force</a:t>
            </a:r>
            <a:endParaRPr lang="en-US" dirty="0"/>
          </a:p>
        </p:txBody>
      </p:sp>
      <p:sp>
        <p:nvSpPr>
          <p:cNvPr id="106" name="TextBox 105"/>
          <p:cNvSpPr txBox="1"/>
          <p:nvPr/>
        </p:nvSpPr>
        <p:spPr>
          <a:xfrm>
            <a:off x="5484176" y="6427609"/>
            <a:ext cx="2021707" cy="276999"/>
          </a:xfrm>
          <a:prstGeom prst="rect">
            <a:avLst/>
          </a:prstGeom>
          <a:noFill/>
        </p:spPr>
        <p:txBody>
          <a:bodyPr wrap="none" rtlCol="0">
            <a:spAutoFit/>
          </a:bodyPr>
          <a:lstStyle/>
          <a:p>
            <a:r>
              <a:rPr lang="en-US" dirty="0" smtClean="0"/>
              <a:t>Purely </a:t>
            </a:r>
            <a:r>
              <a:rPr lang="en-US" smtClean="0"/>
              <a:t>Internal Dynamics</a:t>
            </a:r>
            <a:endParaRPr lang="en-US" dirty="0"/>
          </a:p>
        </p:txBody>
      </p:sp>
    </p:spTree>
    <p:extLst>
      <p:ext uri="{BB962C8B-B14F-4D97-AF65-F5344CB8AC3E}">
        <p14:creationId xmlns:p14="http://schemas.microsoft.com/office/powerpoint/2010/main" val="4190675954"/>
      </p:ext>
    </p:extLst>
  </p:cSld>
  <p:clrMapOvr>
    <a:masterClrMapping/>
  </p:clrMapOvr>
  <p:transition advTm="6187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3508653"/>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i="1"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smtClean="0">
                <a:solidFill>
                  <a:prstClr val="black"/>
                </a:solidFill>
                <a:latin typeface="Times New Roman"/>
                <a:cs typeface="Times New Roman"/>
              </a:rPr>
              <a:t>A</a:t>
            </a:r>
            <a:r>
              <a:rPr lang="en-US" sz="1600" i="1" baseline="-25000" dirty="0" err="1" smtClean="0">
                <a:solidFill>
                  <a:prstClr val="black"/>
                </a:solidFill>
                <a:latin typeface="Times New Roman"/>
                <a:cs typeface="Times New Roman"/>
              </a:rPr>
              <a:t>ij</a:t>
            </a:r>
            <a:r>
              <a:rPr lang="en-US" sz="1600" b="0" dirty="0" smtClean="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42948"/>
    </mc:Choice>
    <mc:Fallback xmlns="">
      <p:transition spd="slow" advTm="4294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05" name="TextBox 104"/>
          <p:cNvSpPr txBox="1"/>
          <p:nvPr/>
        </p:nvSpPr>
        <p:spPr>
          <a:xfrm>
            <a:off x="366037" y="4800600"/>
            <a:ext cx="4683033" cy="892552"/>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1600" b="0" dirty="0" smtClean="0">
                <a:solidFill>
                  <a:srgbClr val="000000"/>
                </a:solidFill>
                <a:latin typeface="Times New Roman"/>
                <a:cs typeface="Times New Roman"/>
              </a:rPr>
              <a:t>(</a:t>
            </a:r>
            <a:r>
              <a:rPr lang="en-US" sz="1600" b="0" dirty="0">
                <a:solidFill>
                  <a:srgbClr val="000000"/>
                </a:solidFill>
                <a:latin typeface="Times New Roman"/>
                <a:cs typeface="Times New Roman"/>
              </a:rPr>
              <a:t>e.g., 250 time points to estimate 50 matrix elements if 5 meta-genes)</a:t>
            </a:r>
          </a:p>
        </p:txBody>
      </p:sp>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559976"/>
            <a:ext cx="381000" cy="6682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154080"/>
            <a:ext cx="381000" cy="6682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8296"/>
    </mc:Choice>
    <mc:Fallback xmlns="">
      <p:transition spd="slow" advTm="5829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465"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466"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467"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468"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469"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470"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advTm="3137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eigen_state_spa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311" y="6269493"/>
            <a:ext cx="2267705" cy="531931"/>
          </a:xfrm>
          <a:prstGeom prst="rect">
            <a:avLst/>
          </a:prstGeom>
        </p:spPr>
      </p:pic>
      <p:sp>
        <p:nvSpPr>
          <p:cNvPr id="97" name="Title 2"/>
          <p:cNvSpPr txBox="1">
            <a:spLocks/>
          </p:cNvSpPr>
          <p:nvPr/>
        </p:nvSpPr>
        <p:spPr>
          <a:xfrm>
            <a:off x="1298601" y="75042"/>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800" dirty="0" err="1">
                <a:solidFill>
                  <a:sysClr val="windowText" lastClr="000000"/>
                </a:solidFill>
                <a:latin typeface="Helvetica"/>
                <a:cs typeface="Helvetica"/>
              </a:rPr>
              <a:t>Orthologs</a:t>
            </a:r>
            <a:r>
              <a:rPr lang="en-US" sz="1800" dirty="0">
                <a:solidFill>
                  <a:sysClr val="windowText" lastClr="000000"/>
                </a:solidFill>
                <a:latin typeface="Helvetica"/>
                <a:cs typeface="Helvetica"/>
              </a:rPr>
              <a:t> have similar internal but different external dynamic patterns during embryonic development</a:t>
            </a:r>
            <a:endParaRPr lang="en-US" sz="1800" dirty="0">
              <a:solidFill>
                <a:sysClr val="windowText" lastClr="000000"/>
              </a:solidFill>
              <a:latin typeface="Calibri"/>
            </a:endParaRPr>
          </a:p>
        </p:txBody>
      </p:sp>
      <p:sp>
        <p:nvSpPr>
          <p:cNvPr id="98" name="TextBox 4"/>
          <p:cNvSpPr txBox="1">
            <a:spLocks noChangeArrowheads="1"/>
          </p:cNvSpPr>
          <p:nvPr/>
        </p:nvSpPr>
        <p:spPr bwMode="auto">
          <a:xfrm>
            <a:off x="4489975" y="6638709"/>
            <a:ext cx="4373218"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fontAlgn="base" hangingPunct="1">
              <a:spcBef>
                <a:spcPct val="0"/>
              </a:spcBef>
              <a:spcAft>
                <a:spcPct val="0"/>
              </a:spcAft>
            </a:pPr>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96" y="5320578"/>
            <a:ext cx="2024448" cy="37214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497" y="1346518"/>
            <a:ext cx="2024448" cy="372141"/>
          </a:xfrm>
          <a:prstGeom prst="rect">
            <a:avLst/>
          </a:prstGeom>
        </p:spPr>
      </p:pic>
      <p:sp>
        <p:nvSpPr>
          <p:cNvPr id="83" name="TextBox 82"/>
          <p:cNvSpPr txBox="1"/>
          <p:nvPr/>
        </p:nvSpPr>
        <p:spPr>
          <a:xfrm rot="16200000">
            <a:off x="4989592" y="4030532"/>
            <a:ext cx="854110" cy="248494"/>
          </a:xfrm>
          <a:prstGeom prst="rect">
            <a:avLst/>
          </a:prstGeom>
          <a:solidFill>
            <a:schemeClr val="bg1"/>
          </a:solidFill>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grpSp>
        <p:nvGrpSpPr>
          <p:cNvPr id="38" name="Group 37"/>
          <p:cNvGrpSpPr/>
          <p:nvPr/>
        </p:nvGrpSpPr>
        <p:grpSpPr>
          <a:xfrm>
            <a:off x="5357106" y="2289414"/>
            <a:ext cx="3718780" cy="1231452"/>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5" name="TextBox 64"/>
              <p:cNvSpPr txBox="1"/>
              <p:nvPr/>
            </p:nvSpPr>
            <p:spPr>
              <a:xfrm rot="16200000">
                <a:off x="-360963" y="2558934"/>
                <a:ext cx="978828" cy="248803"/>
              </a:xfrm>
              <a:prstGeom prst="rect">
                <a:avLst/>
              </a:prstGeom>
              <a:solidFill>
                <a:schemeClr val="bg1"/>
              </a:solidFill>
              <a:ln>
                <a:noFill/>
              </a:ln>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sp>
          <p:nvSpPr>
            <p:cNvPr id="84" name="Rectangle 83"/>
            <p:cNvSpPr/>
            <p:nvPr/>
          </p:nvSpPr>
          <p:spPr>
            <a:xfrm>
              <a:off x="663960" y="4844204"/>
              <a:ext cx="4261802" cy="1219200"/>
            </a:xfrm>
            <a:prstGeom prst="rect">
              <a:avLst/>
            </a:prstGeom>
            <a:noFill/>
            <a:ln w="12700" cmpd="sng">
              <a:solidFill>
                <a:srgbClr val="B375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grpSp>
        <p:nvGrpSpPr>
          <p:cNvPr id="25" name="Group 24"/>
          <p:cNvGrpSpPr/>
          <p:nvPr/>
        </p:nvGrpSpPr>
        <p:grpSpPr>
          <a:xfrm>
            <a:off x="1786107" y="3672499"/>
            <a:ext cx="3412691" cy="1119641"/>
            <a:chOff x="-2444016" y="2201794"/>
            <a:chExt cx="3911017" cy="1283133"/>
          </a:xfrm>
        </p:grpSpPr>
        <p:grpSp>
          <p:nvGrpSpPr>
            <p:cNvPr id="14" name="Group 13"/>
            <p:cNvGrpSpPr/>
            <p:nvPr/>
          </p:nvGrpSpPr>
          <p:grpSpPr>
            <a:xfrm>
              <a:off x="-2444016" y="2272511"/>
              <a:ext cx="3911017" cy="1212416"/>
              <a:chOff x="4873682" y="1597731"/>
              <a:chExt cx="3911017" cy="1212416"/>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grpSp>
        <p:nvGrpSpPr>
          <p:cNvPr id="24" name="Group 23"/>
          <p:cNvGrpSpPr/>
          <p:nvPr/>
        </p:nvGrpSpPr>
        <p:grpSpPr>
          <a:xfrm>
            <a:off x="1778694" y="2355905"/>
            <a:ext cx="3386346" cy="1141008"/>
            <a:chOff x="668327" y="1817148"/>
            <a:chExt cx="3880825" cy="1307620"/>
          </a:xfrm>
        </p:grpSpPr>
        <p:grpSp>
          <p:nvGrpSpPr>
            <p:cNvPr id="4" name="Group 3"/>
            <p:cNvGrpSpPr/>
            <p:nvPr/>
          </p:nvGrpSpPr>
          <p:grpSpPr>
            <a:xfrm>
              <a:off x="668327" y="1899785"/>
              <a:ext cx="3880825" cy="1224983"/>
              <a:chOff x="214113" y="1686316"/>
              <a:chExt cx="3880825" cy="1224983"/>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a:defRPr/>
                </a:pPr>
                <a:r>
                  <a:rPr lang="en-US" sz="788" kern="0" dirty="0" err="1" smtClean="0">
                    <a:solidFill>
                      <a:sysClr val="windowText" lastClr="000000"/>
                    </a:solidFill>
                    <a:latin typeface="Helvetica"/>
                    <a:cs typeface="Helvetica"/>
                  </a:rPr>
                  <a:t>Expession</a:t>
                </a:r>
                <a:endParaRPr lang="en-US" sz="788"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sp>
        <p:nvSpPr>
          <p:cNvPr id="96" name="TextBox 95"/>
          <p:cNvSpPr txBox="1"/>
          <p:nvPr/>
        </p:nvSpPr>
        <p:spPr>
          <a:xfrm>
            <a:off x="7319192" y="1366310"/>
            <a:ext cx="862880" cy="323165"/>
          </a:xfrm>
          <a:prstGeom prst="rect">
            <a:avLst/>
          </a:prstGeom>
          <a:noFill/>
        </p:spPr>
        <p:txBody>
          <a:bodyPr wrap="square" rtlCol="0">
            <a:spAutoFit/>
          </a:bodyPr>
          <a:lstStyle/>
          <a:p>
            <a:pPr fontAlgn="base">
              <a:spcBef>
                <a:spcPct val="0"/>
              </a:spcBef>
              <a:spcAft>
                <a:spcPct val="0"/>
              </a:spcAft>
            </a:pPr>
            <a:r>
              <a:rPr lang="en-US" sz="1500" smtClean="0">
                <a:solidFill>
                  <a:srgbClr val="000000"/>
                </a:solidFill>
                <a:latin typeface="Helvetica"/>
                <a:cs typeface="Helvetica"/>
              </a:rPr>
              <a:t>Worm</a:t>
            </a:r>
            <a:endParaRPr lang="en-US" sz="900" dirty="0">
              <a:solidFill>
                <a:srgbClr val="000000"/>
              </a:solidFill>
              <a:latin typeface="Helvetica"/>
              <a:cs typeface="Helvetica"/>
            </a:endParaRPr>
          </a:p>
        </p:txBody>
      </p:sp>
      <p:sp>
        <p:nvSpPr>
          <p:cNvPr id="101" name="Rectangle 100"/>
          <p:cNvSpPr/>
          <p:nvPr/>
        </p:nvSpPr>
        <p:spPr>
          <a:xfrm>
            <a:off x="5353207" y="3672500"/>
            <a:ext cx="3722679" cy="1012123"/>
          </a:xfrm>
          <a:prstGeom prst="rect">
            <a:avLst/>
          </a:prstGeom>
          <a:noFill/>
          <a:ln w="12700" cmpd="sng">
            <a:solidFill>
              <a:srgbClr val="B375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750" dirty="0">
              <a:solidFill>
                <a:srgbClr val="FFFFFF"/>
              </a:solidFill>
            </a:endParaRPr>
          </a:p>
        </p:txBody>
      </p:sp>
      <p:sp>
        <p:nvSpPr>
          <p:cNvPr id="114" name="TextBox 113"/>
          <p:cNvSpPr txBox="1"/>
          <p:nvPr/>
        </p:nvSpPr>
        <p:spPr>
          <a:xfrm>
            <a:off x="7319192" y="5320051"/>
            <a:ext cx="1019753" cy="600164"/>
          </a:xfrm>
          <a:prstGeom prst="rect">
            <a:avLst/>
          </a:prstGeom>
          <a:noFill/>
        </p:spPr>
        <p:txBody>
          <a:bodyPr wrap="square" rtlCol="0">
            <a:spAutoFit/>
          </a:bodyPr>
          <a:lstStyle/>
          <a:p>
            <a:pPr fontAlgn="base">
              <a:spcBef>
                <a:spcPct val="0"/>
              </a:spcBef>
              <a:spcAft>
                <a:spcPct val="0"/>
              </a:spcAft>
            </a:pPr>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476921" y="1723382"/>
            <a:ext cx="2009297" cy="63252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6720944" y="1718659"/>
            <a:ext cx="495552" cy="637246"/>
          </a:xfrm>
          <a:prstGeom prst="straightConnector1">
            <a:avLst/>
          </a:prstGeom>
          <a:ln>
            <a:solidFill>
              <a:srgbClr val="B3752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6632448" y="4715458"/>
            <a:ext cx="686745" cy="604593"/>
          </a:xfrm>
          <a:prstGeom prst="straightConnector1">
            <a:avLst/>
          </a:prstGeom>
          <a:ln>
            <a:solidFill>
              <a:srgbClr val="B3752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542694" y="4685150"/>
            <a:ext cx="1771152" cy="6354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5308916" y="2573410"/>
            <a:ext cx="3766969" cy="846352"/>
            <a:chOff x="2557284" y="184626"/>
            <a:chExt cx="4317028" cy="969937"/>
          </a:xfrm>
        </p:grpSpPr>
        <p:pic>
          <p:nvPicPr>
            <p:cNvPr id="27" name="Picture 2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grpSp>
        <p:nvGrpSpPr>
          <p:cNvPr id="39" name="Group 38"/>
          <p:cNvGrpSpPr/>
          <p:nvPr/>
        </p:nvGrpSpPr>
        <p:grpSpPr>
          <a:xfrm>
            <a:off x="5462537" y="3859675"/>
            <a:ext cx="3655616" cy="855783"/>
            <a:chOff x="-3828839" y="2471579"/>
            <a:chExt cx="4189415" cy="980745"/>
          </a:xfrm>
        </p:grpSpPr>
        <p:pic>
          <p:nvPicPr>
            <p:cNvPr id="108" name="Picture 107"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5033" y="982761"/>
            <a:ext cx="4466107" cy="992625"/>
          </a:xfrm>
          <a:prstGeom prst="rect">
            <a:avLst/>
          </a:prstGeom>
        </p:spPr>
      </p:pic>
      <p:cxnSp>
        <p:nvCxnSpPr>
          <p:cNvPr id="80" name="Straight Arrow Connector 92"/>
          <p:cNvCxnSpPr>
            <a:stCxn id="59" idx="1"/>
            <a:endCxn id="29" idx="3"/>
          </p:cNvCxnSpPr>
          <p:nvPr/>
        </p:nvCxnSpPr>
        <p:spPr>
          <a:xfrm flipH="1" flipV="1">
            <a:off x="4541140" y="1479074"/>
            <a:ext cx="248357" cy="53515"/>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2182" y="963334"/>
            <a:ext cx="4508957" cy="1012052"/>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33618" y="5191006"/>
            <a:ext cx="4466107" cy="1026913"/>
          </a:xfrm>
          <a:prstGeom prst="rect">
            <a:avLst/>
          </a:prstGeom>
        </p:spPr>
      </p:pic>
      <p:sp>
        <p:nvSpPr>
          <p:cNvPr id="104" name="Rectangle 103"/>
          <p:cNvSpPr/>
          <p:nvPr/>
        </p:nvSpPr>
        <p:spPr>
          <a:xfrm>
            <a:off x="12192" y="5159557"/>
            <a:ext cx="4508957" cy="1012052"/>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cxnSp>
        <p:nvCxnSpPr>
          <p:cNvPr id="105" name="Straight Arrow Connector 92"/>
          <p:cNvCxnSpPr>
            <a:stCxn id="54" idx="1"/>
          </p:cNvCxnSpPr>
          <p:nvPr/>
        </p:nvCxnSpPr>
        <p:spPr>
          <a:xfrm flipH="1">
            <a:off x="4533418" y="5506648"/>
            <a:ext cx="163078" cy="177870"/>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2174" y="2609198"/>
            <a:ext cx="1370888" cy="1569660"/>
          </a:xfrm>
          <a:prstGeom prst="rect">
            <a:avLst/>
          </a:prstGeom>
          <a:noFill/>
        </p:spPr>
        <p:txBody>
          <a:bodyPr wrap="none" rtlCol="0">
            <a:spAutoFit/>
          </a:bodyPr>
          <a:lstStyle/>
          <a:p>
            <a:r>
              <a:rPr lang="en-US" sz="3200" dirty="0" err="1" smtClean="0">
                <a:solidFill>
                  <a:srgbClr val="FF0000"/>
                </a:solidFill>
              </a:rPr>
              <a:t>iPDPs</a:t>
            </a:r>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p:txBody>
      </p:sp>
      <p:sp>
        <p:nvSpPr>
          <p:cNvPr id="56" name="TextBox 55"/>
          <p:cNvSpPr txBox="1"/>
          <p:nvPr/>
        </p:nvSpPr>
        <p:spPr>
          <a:xfrm>
            <a:off x="7583092" y="1778345"/>
            <a:ext cx="1484702" cy="584775"/>
          </a:xfrm>
          <a:prstGeom prst="rect">
            <a:avLst/>
          </a:prstGeom>
          <a:noFill/>
        </p:spPr>
        <p:txBody>
          <a:bodyPr wrap="none" rtlCol="0">
            <a:spAutoFit/>
          </a:bodyPr>
          <a:lstStyle/>
          <a:p>
            <a:r>
              <a:rPr lang="en-US" sz="3200" smtClean="0">
                <a:solidFill>
                  <a:srgbClr val="B3752D"/>
                </a:solidFill>
              </a:rPr>
              <a:t>ePDPs</a:t>
            </a:r>
            <a:endParaRPr lang="en-US" sz="3200" dirty="0">
              <a:solidFill>
                <a:srgbClr val="B3752D"/>
              </a:solidFill>
            </a:endParaRPr>
          </a:p>
        </p:txBody>
      </p:sp>
      <p:sp>
        <p:nvSpPr>
          <p:cNvPr id="57" name="TextBox 56"/>
          <p:cNvSpPr txBox="1"/>
          <p:nvPr/>
        </p:nvSpPr>
        <p:spPr>
          <a:xfrm>
            <a:off x="75033" y="6273225"/>
            <a:ext cx="2436886" cy="584775"/>
          </a:xfrm>
          <a:prstGeom prst="rect">
            <a:avLst/>
          </a:prstGeom>
          <a:noFill/>
        </p:spPr>
        <p:txBody>
          <a:bodyPr wrap="none" rtlCol="0">
            <a:spAutoFit/>
          </a:bodyPr>
          <a:lstStyle/>
          <a:p>
            <a:r>
              <a:rPr lang="en-US" sz="3200" dirty="0" smtClean="0">
                <a:solidFill>
                  <a:schemeClr val="accent1">
                    <a:lumMod val="50000"/>
                  </a:schemeClr>
                </a:solidFill>
              </a:rPr>
              <a:t>Meta-genes</a:t>
            </a:r>
            <a:endParaRPr lang="en-US" sz="3200" dirty="0">
              <a:solidFill>
                <a:schemeClr val="accent1">
                  <a:lumMod val="50000"/>
                </a:schemeClr>
              </a:solidFill>
            </a:endParaRPr>
          </a:p>
        </p:txBody>
      </p:sp>
    </p:spTree>
    <p:extLst>
      <p:ext uri="{BB962C8B-B14F-4D97-AF65-F5344CB8AC3E}">
        <p14:creationId xmlns:p14="http://schemas.microsoft.com/office/powerpoint/2010/main" val="923261338"/>
      </p:ext>
    </p:extLst>
  </p:cSld>
  <p:clrMapOvr>
    <a:masterClrMapping/>
  </p:clrMapOvr>
  <mc:AlternateContent xmlns:mc="http://schemas.openxmlformats.org/markup-compatibility/2006" xmlns:p14="http://schemas.microsoft.com/office/powerpoint/2010/main">
    <mc:Choice Requires="p14">
      <p:transition spd="slow" p14:dur="2000" advTm="55711"/>
    </mc:Choice>
    <mc:Fallback xmlns="">
      <p:transition spd="slow" advTm="5571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44395"/>
    </mc:Choice>
    <mc:Fallback xmlns="">
      <p:transition spd="slow" advTm="4439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advTm="34468"/>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98" y="1616196"/>
            <a:ext cx="2494832" cy="1143000"/>
          </a:xfrm>
        </p:spPr>
        <p:txBody>
          <a:bodyPr/>
          <a:lstStyle/>
          <a:p>
            <a:r>
              <a:rPr lang="en-US" dirty="0"/>
              <a:t>Human-specific </a:t>
            </a:r>
            <a:r>
              <a:rPr lang="en-US" dirty="0" smtClean="0"/>
              <a:t>TFs </a:t>
            </a:r>
            <a:r>
              <a:rPr lang="en-US" dirty="0"/>
              <a:t>respond </a:t>
            </a:r>
            <a:r>
              <a:rPr lang="en-US" dirty="0" smtClean="0"/>
              <a:t>more strongly to </a:t>
            </a:r>
            <a:r>
              <a:rPr lang="en-US" dirty="0"/>
              <a:t>hormonal stimulation during </a:t>
            </a:r>
            <a:r>
              <a:rPr lang="en-US" dirty="0" smtClean="0"/>
              <a:t>cell-cycle than conserved genes in breast cancer cell</a:t>
            </a:r>
            <a:r>
              <a:rPr lang="en-US" dirty="0"/>
              <a:t/>
            </a:r>
            <a:br>
              <a:rPr lang="en-US" dirty="0"/>
            </a:br>
            <a:endParaRPr lang="en-US" dirty="0"/>
          </a:p>
        </p:txBody>
      </p:sp>
      <p:sp>
        <p:nvSpPr>
          <p:cNvPr id="3" name="Content Placeholder 2"/>
          <p:cNvSpPr>
            <a:spLocks noGrp="1"/>
          </p:cNvSpPr>
          <p:nvPr>
            <p:ph idx="1"/>
          </p:nvPr>
        </p:nvSpPr>
        <p:spPr>
          <a:xfrm>
            <a:off x="3304032" y="121920"/>
            <a:ext cx="5681472" cy="6713209"/>
          </a:xfrm>
        </p:spPr>
        <p:txBody>
          <a:bodyPr/>
          <a:lstStyle/>
          <a:p>
            <a:r>
              <a:rPr lang="en-US" dirty="0" smtClean="0"/>
              <a:t>Applied </a:t>
            </a:r>
            <a:r>
              <a:rPr lang="en-US" dirty="0"/>
              <a:t>to Breast Cancer Cell Cycle </a:t>
            </a:r>
            <a:r>
              <a:rPr lang="en-US" dirty="0" smtClean="0"/>
              <a:t/>
            </a:r>
            <a:br>
              <a:rPr lang="en-US" dirty="0" smtClean="0"/>
            </a:br>
            <a:r>
              <a:rPr lang="en-US" dirty="0" smtClean="0"/>
              <a:t>(</a:t>
            </a:r>
            <a:r>
              <a:rPr lang="en-US" dirty="0"/>
              <a:t>2 periods) </a:t>
            </a:r>
            <a:r>
              <a:rPr lang="en-US" dirty="0" smtClean="0"/>
              <a:t>under </a:t>
            </a:r>
            <a:r>
              <a:rPr lang="en-US" dirty="0"/>
              <a:t>hormonal stim</a:t>
            </a:r>
            <a:r>
              <a:rPr lang="en-US" dirty="0" smtClean="0"/>
              <a:t>.</a:t>
            </a:r>
          </a:p>
          <a:p>
            <a:pPr lvl="1"/>
            <a:r>
              <a:rPr lang="en-US" b="1" dirty="0" smtClean="0">
                <a:solidFill>
                  <a:srgbClr val="FF0000"/>
                </a:solidFill>
              </a:rPr>
              <a:t>INT </a:t>
            </a:r>
            <a:r>
              <a:rPr lang="en-US" b="1" dirty="0">
                <a:solidFill>
                  <a:srgbClr val="FF0000"/>
                </a:solidFill>
              </a:rPr>
              <a:t>= conserved human </a:t>
            </a:r>
            <a:r>
              <a:rPr lang="en-US" b="1" dirty="0" smtClean="0">
                <a:solidFill>
                  <a:srgbClr val="FF0000"/>
                </a:solidFill>
              </a:rPr>
              <a:t>genes</a:t>
            </a:r>
            <a:r>
              <a:rPr lang="en-US" dirty="0" smtClean="0"/>
              <a:t> </a:t>
            </a:r>
          </a:p>
          <a:p>
            <a:pPr lvl="2"/>
            <a:r>
              <a:rPr lang="en-US" dirty="0" smtClean="0"/>
              <a:t>~</a:t>
            </a:r>
            <a:r>
              <a:rPr lang="en-US" dirty="0"/>
              <a:t>1100 H-F-W </a:t>
            </a:r>
            <a:r>
              <a:rPr lang="en-US" dirty="0" err="1" smtClean="0"/>
              <a:t>orthologs</a:t>
            </a:r>
            <a:endParaRPr lang="en-US" dirty="0" smtClean="0"/>
          </a:p>
          <a:p>
            <a:pPr lvl="2"/>
            <a:r>
              <a:rPr lang="en-US" dirty="0" smtClean="0"/>
              <a:t>follow </a:t>
            </a:r>
            <a:r>
              <a:rPr lang="en-US" dirty="0"/>
              <a:t>normal cell </a:t>
            </a:r>
            <a:r>
              <a:rPr lang="en-US" dirty="0" smtClean="0"/>
              <a:t>cycle</a:t>
            </a:r>
          </a:p>
          <a:p>
            <a:pPr lvl="1"/>
            <a:r>
              <a:rPr lang="en-US" b="1" dirty="0" smtClean="0">
                <a:solidFill>
                  <a:srgbClr val="B3752D"/>
                </a:solidFill>
              </a:rPr>
              <a:t>EXT </a:t>
            </a:r>
            <a:r>
              <a:rPr lang="en-US" b="1" dirty="0">
                <a:solidFill>
                  <a:srgbClr val="B3752D"/>
                </a:solidFill>
              </a:rPr>
              <a:t>= human spec TFs</a:t>
            </a:r>
            <a:r>
              <a:rPr lang="en-US" dirty="0"/>
              <a:t> </a:t>
            </a:r>
          </a:p>
          <a:p>
            <a:pPr lvl="2"/>
            <a:r>
              <a:rPr lang="en-US" dirty="0" smtClean="0"/>
              <a:t>diff </a:t>
            </a:r>
            <a:r>
              <a:rPr lang="en-US" dirty="0"/>
              <a:t>from </a:t>
            </a:r>
            <a:r>
              <a:rPr lang="en-US" dirty="0" smtClean="0"/>
              <a:t>above</a:t>
            </a:r>
          </a:p>
          <a:p>
            <a:pPr lvl="2"/>
            <a:r>
              <a:rPr lang="en-US" dirty="0" smtClean="0"/>
              <a:t>perhaps </a:t>
            </a:r>
            <a:r>
              <a:rPr lang="en-US" dirty="0"/>
              <a:t>responding to stimulation</a:t>
            </a:r>
          </a:p>
        </p:txBody>
      </p:sp>
      <p:pic>
        <p:nvPicPr>
          <p:cNvPr id="4" name="Picture 3"/>
          <p:cNvPicPr>
            <a:picLocks noChangeAspect="1"/>
          </p:cNvPicPr>
          <p:nvPr/>
        </p:nvPicPr>
        <p:blipFill>
          <a:blip r:embed="rId2"/>
          <a:stretch>
            <a:fillRect/>
          </a:stretch>
        </p:blipFill>
        <p:spPr>
          <a:xfrm>
            <a:off x="2993480" y="3572256"/>
            <a:ext cx="6150520" cy="3285744"/>
          </a:xfrm>
          <a:prstGeom prst="rect">
            <a:avLst/>
          </a:prstGeom>
        </p:spPr>
      </p:pic>
      <p:sp>
        <p:nvSpPr>
          <p:cNvPr id="5" name="TextBox 4"/>
          <p:cNvSpPr txBox="1"/>
          <p:nvPr/>
        </p:nvSpPr>
        <p:spPr>
          <a:xfrm>
            <a:off x="970441" y="4218432"/>
            <a:ext cx="1484702" cy="2062103"/>
          </a:xfrm>
          <a:prstGeom prst="rect">
            <a:avLst/>
          </a:prstGeom>
          <a:noFill/>
        </p:spPr>
        <p:txBody>
          <a:bodyPr wrap="none" rtlCol="0">
            <a:spAutoFit/>
          </a:bodyPr>
          <a:lstStyle/>
          <a:p>
            <a:r>
              <a:rPr lang="en-US" sz="3200" dirty="0" err="1" smtClean="0">
                <a:solidFill>
                  <a:srgbClr val="FF0000"/>
                </a:solidFill>
              </a:rPr>
              <a:t>iPDPs</a:t>
            </a:r>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r>
              <a:rPr lang="en-US" sz="3200" dirty="0" err="1" smtClean="0">
                <a:solidFill>
                  <a:srgbClr val="B3752D"/>
                </a:solidFill>
              </a:rPr>
              <a:t>ePDPs</a:t>
            </a:r>
            <a:endParaRPr lang="en-US" sz="3200" dirty="0">
              <a:solidFill>
                <a:srgbClr val="B3752D"/>
              </a:solidFill>
            </a:endParaRPr>
          </a:p>
        </p:txBody>
      </p:sp>
      <p:sp>
        <p:nvSpPr>
          <p:cNvPr id="8" name="Rectangle 7"/>
          <p:cNvSpPr/>
          <p:nvPr/>
        </p:nvSpPr>
        <p:spPr bwMode="auto">
          <a:xfrm>
            <a:off x="3304032" y="3572256"/>
            <a:ext cx="5681472"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 name="Rectangle 8"/>
          <p:cNvSpPr/>
          <p:nvPr/>
        </p:nvSpPr>
        <p:spPr bwMode="auto">
          <a:xfrm>
            <a:off x="3304032" y="5059680"/>
            <a:ext cx="5681472" cy="42672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0" name="Rectangle 9"/>
          <p:cNvSpPr/>
          <p:nvPr/>
        </p:nvSpPr>
        <p:spPr bwMode="auto">
          <a:xfrm>
            <a:off x="2596896" y="3572256"/>
            <a:ext cx="585216" cy="334170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555185495"/>
      </p:ext>
    </p:extLst>
  </p:cSld>
  <p:clrMapOvr>
    <a:masterClrMapping/>
  </p:clrMapOvr>
  <p:transition advTm="6670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399612042"/>
      </p:ext>
    </p:extLst>
  </p:cSld>
  <p:clrMapOvr>
    <a:masterClrMapping/>
  </p:clrMapOvr>
  <p:transition advTm="23810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484016917"/>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780737939"/>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629253948"/>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887952902"/>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381779432"/>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401580698"/>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607230771"/>
      </p:ext>
    </p:extLst>
  </p:cSld>
  <p:clrMapOvr>
    <a:masterClrMapping/>
  </p:clrMapOvr>
  <p:transition advTm="23810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a:t>
            </a:r>
            <a:r>
              <a:rPr lang="en-US" sz="2800" dirty="0" smtClean="0">
                <a:latin typeface="Arial" charset="0"/>
                <a:ea typeface="ＭＳ Ｐゴシック" charset="0"/>
                <a:cs typeface="ＭＳ Ｐゴシック" charset="0"/>
              </a:rPr>
              <a:t>internet</a:t>
            </a:r>
            <a:endParaRPr lang="en-US" sz="2800" dirty="0">
              <a:latin typeface="Arial" charset="0"/>
              <a:ea typeface="ＭＳ Ｐゴシック" charset="0"/>
              <a:cs typeface="ＭＳ Ｐゴシック" charset="0"/>
            </a:endParaRP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30354"/>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1498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42517"/>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a:t>
            </a:r>
            <a:br>
              <a:rPr lang="en-US" sz="2000" dirty="0"/>
            </a:br>
            <a:r>
              <a:rPr lang="en-US" sz="2000" dirty="0" smtClean="0"/>
              <a:t>Can </a:t>
            </a:r>
            <a:r>
              <a:rPr lang="en-US" sz="2000" dirty="0"/>
              <a:t>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t>
            </a:r>
            <a:r>
              <a:rPr lang="en-US" sz="2000" dirty="0" smtClean="0"/>
              <a:t>Analysis</a:t>
            </a:r>
            <a:endParaRPr lang="en-US" sz="2000" dirty="0"/>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3119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6201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665" y="5465601"/>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5580086"/>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480"/>
            <a:ext cx="4666129" cy="218521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a:t>
            </a:r>
            <a:r>
              <a:rPr lang="en-US" dirty="0" smtClean="0"/>
              <a:t>sequencing</a:t>
            </a:r>
          </a:p>
          <a:p>
            <a:pPr marL="742950" lvl="1" indent="-285750">
              <a:buFont typeface="Arial"/>
              <a:buChar char="•"/>
            </a:pPr>
            <a:r>
              <a:rPr lang="en-US" sz="1600" dirty="0" smtClean="0"/>
              <a:t>NA12878 as case study - 1000 genomes variants are used as gold standard</a:t>
            </a:r>
          </a:p>
          <a:p>
            <a:pPr marL="285750" indent="-285750">
              <a:buFont typeface="Arial"/>
              <a:buChar char="•"/>
            </a:pPr>
            <a:r>
              <a:rPr lang="en-US" dirty="0" smtClean="0"/>
              <a:t>How much information, for example, do RNA-</a:t>
            </a:r>
            <a:r>
              <a:rPr lang="en-US" dirty="0" err="1" smtClean="0"/>
              <a:t>Seq</a:t>
            </a:r>
            <a:r>
              <a:rPr lang="en-US" dirty="0" smtClean="0"/>
              <a:t> reads (or </a:t>
            </a:r>
            <a:r>
              <a:rPr lang="en-US" dirty="0" err="1" smtClean="0"/>
              <a:t>ChIP-Seq</a:t>
            </a:r>
            <a:r>
              <a:rPr lang="en-US" dirty="0" smtClean="0"/>
              <a:t>) reads contain? Does that information enough to identify individuals?</a:t>
            </a:r>
            <a:endParaRPr lang="en-US" sz="1600" dirty="0" smtClean="0"/>
          </a:p>
          <a:p>
            <a:pPr marL="285750" indent="-285750">
              <a:buFont typeface="Arial"/>
              <a:buChar char="•"/>
            </a:pPr>
            <a:endParaRPr lang="en-US" sz="1600" dirty="0" smtClean="0"/>
          </a:p>
        </p:txBody>
      </p:sp>
      <p:cxnSp>
        <p:nvCxnSpPr>
          <p:cNvPr id="4" name="Straight Arrow Connector 3"/>
          <p:cNvCxnSpPr/>
          <p:nvPr/>
        </p:nvCxnSpPr>
        <p:spPr bwMode="auto">
          <a:xfrm>
            <a:off x="3642250" y="2958832"/>
            <a:ext cx="753569" cy="0"/>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a:xfrm>
            <a:off x="0" y="4597753"/>
            <a:ext cx="4172539" cy="1877437"/>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8" name="Picture 7"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603" y="1193661"/>
            <a:ext cx="3938791" cy="2804996"/>
          </a:xfrm>
          <a:prstGeom prst="rect">
            <a:avLst/>
          </a:prstGeom>
        </p:spPr>
      </p:pic>
      <p:pic>
        <p:nvPicPr>
          <p:cNvPr id="13" name="Picture 12" descr="mgslide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55" y="2352008"/>
            <a:ext cx="3216409" cy="1667536"/>
          </a:xfrm>
          <a:prstGeom prst="rect">
            <a:avLst/>
          </a:prstGeom>
        </p:spPr>
      </p:pic>
      <p:sp>
        <p:nvSpPr>
          <p:cNvPr id="2" name="Rectangle 1"/>
          <p:cNvSpPr/>
          <p:nvPr/>
        </p:nvSpPr>
        <p:spPr>
          <a:xfrm>
            <a:off x="625359" y="1983931"/>
            <a:ext cx="2654062" cy="276999"/>
          </a:xfrm>
          <a:prstGeom prst="rect">
            <a:avLst/>
          </a:prstGeom>
        </p:spPr>
        <p:txBody>
          <a:bodyPr wrap="square">
            <a:spAutoFit/>
          </a:bodyPr>
          <a:lstStyle/>
          <a:p>
            <a:r>
              <a:rPr lang="en-US" dirty="0" smtClean="0"/>
              <a:t>Variants from RNA-</a:t>
            </a:r>
            <a:r>
              <a:rPr lang="en-US" dirty="0" err="1" smtClean="0"/>
              <a:t>Seq</a:t>
            </a:r>
            <a:r>
              <a:rPr lang="en-US" dirty="0" smtClean="0"/>
              <a:t> reads</a:t>
            </a:r>
            <a:endParaRPr lang="en-US" dirty="0"/>
          </a:p>
        </p:txBody>
      </p:sp>
      <p:sp>
        <p:nvSpPr>
          <p:cNvPr id="10" name="Title 9"/>
          <p:cNvSpPr>
            <a:spLocks noGrp="1"/>
          </p:cNvSpPr>
          <p:nvPr>
            <p:ph type="title"/>
          </p:nvPr>
        </p:nvSpPr>
        <p:spPr>
          <a:xfrm>
            <a:off x="5445187" y="144790"/>
            <a:ext cx="2593621" cy="1143000"/>
          </a:xfrm>
        </p:spPr>
        <p:txBody>
          <a:bodyPr/>
          <a:lstStyle/>
          <a:p>
            <a:r>
              <a:rPr lang="en-US" smtClean="0"/>
              <a:t>Variants directly in the reads</a:t>
            </a:r>
            <a:endParaRPr lang="en-US" dirty="0"/>
          </a:p>
        </p:txBody>
      </p:sp>
      <p:pic>
        <p:nvPicPr>
          <p:cNvPr id="12" name="Picture 11" descr="figureForMG_numberSNV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223" y="4017103"/>
            <a:ext cx="3591763" cy="2743200"/>
          </a:xfrm>
          <a:prstGeom prst="rect">
            <a:avLst/>
          </a:prstGeom>
        </p:spPr>
      </p:pic>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1120390348"/>
      </p:ext>
    </p:extLst>
  </p:cSld>
  <p:clrMapOvr>
    <a:masterClrMapping/>
  </p:clrMapOvr>
  <p:transition spd="slow" advTm="5939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Our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core, ancient patterns of gene expression? </a:t>
            </a:r>
            <a:r>
              <a:rPr lang="en-US" b="1" dirty="0" smtClean="0">
                <a:solidFill>
                  <a:srgbClr val="C00000"/>
                </a:solidFill>
              </a:rPr>
              <a:t/>
            </a:r>
            <a:br>
              <a:rPr lang="en-US" b="1" dirty="0" smtClean="0">
                <a:solidFill>
                  <a:srgbClr val="C00000"/>
                </a:solidFill>
              </a:rPr>
            </a:br>
            <a:r>
              <a:rPr lang="en-US" b="1" dirty="0" smtClean="0">
                <a:solidFill>
                  <a:srgbClr val="C00000"/>
                </a:solidFill>
              </a:rPr>
              <a:t>Are they associated with development? </a:t>
            </a:r>
            <a:br>
              <a:rPr lang="en-US" b="1" dirty="0" smtClean="0">
                <a:solidFill>
                  <a:srgbClr val="C00000"/>
                </a:solidFill>
              </a:rPr>
            </a:br>
            <a:r>
              <a:rPr lang="en-US" b="1" dirty="0" smtClean="0">
                <a:solidFill>
                  <a:srgbClr val="C00000"/>
                </a:solidFill>
              </a:rPr>
              <a:t>Are they disrupted by disease?</a:t>
            </a: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209520055"/>
      </p:ext>
    </p:extLst>
  </p:cSld>
  <p:clrMapOvr>
    <a:masterClrMapping/>
  </p:clrMapOvr>
  <p:transition advTm="238108"/>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3193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transcriptome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C00000"/>
                </a:solidFill>
                <a:latin typeface="Helvetica" charset="0"/>
                <a:ea typeface="Helvetica" charset="0"/>
                <a:cs typeface="Helvetica" charset="0"/>
              </a:rPr>
              <a:t>Data </a:t>
            </a:r>
            <a:r>
              <a:rPr lang="en-US" sz="3600" dirty="0">
                <a:solidFill>
                  <a:srgbClr val="C00000"/>
                </a:solidFill>
                <a:latin typeface="Helvetica" charset="0"/>
                <a:ea typeface="Helvetica" charset="0"/>
                <a:cs typeface="Helvetica" charset="0"/>
              </a:rPr>
              <a:t>Exhaust</a:t>
            </a:r>
            <a:r>
              <a:rPr lang="en-US" sz="2100" dirty="0">
                <a:solidFill>
                  <a:srgbClr val="C0000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t>
            </a:r>
            <a:r>
              <a:rPr lang="en-US" dirty="0" smtClean="0"/>
              <a:t>analysis</a:t>
            </a:r>
          </a:p>
          <a:p>
            <a:r>
              <a:rPr lang="en-US" dirty="0" smtClean="0"/>
              <a:t>Creative use of Data is key to Data Science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advTm="54139"/>
    </mc:Choice>
    <mc:Fallback xmlns="">
      <p:transition spd="slow" advTm="5413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4871"/>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64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2958"/>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27"/>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71087"/>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34516"/>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2" y="6123518"/>
            <a:ext cx="41346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dirty="0" smtClean="0">
                <a:solidFill>
                  <a:srgbClr val="FF0000"/>
                </a:solidFill>
              </a:rPr>
              <a:t>non-</a:t>
            </a:r>
            <a:r>
              <a:rPr lang="en-US" sz="2000" b="1" dirty="0" smtClean="0">
                <a:ln>
                  <a:solidFill>
                    <a:schemeClr val="tx1"/>
                  </a:solidFill>
                </a:ln>
                <a:solidFill>
                  <a:srgbClr val="FF00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solidFill>
                  <a:srgbClr val="000000"/>
                </a:solidFill>
              </a:rPr>
              <a:t># neighbors:  </a:t>
            </a:r>
            <a:r>
              <a:rPr lang="en-US" altLang="en-US" sz="2000" dirty="0">
                <a:ln>
                  <a:solidFill>
                    <a:schemeClr val="tx1"/>
                  </a:solidFill>
                </a:ln>
                <a:solidFill>
                  <a:srgbClr val="FFFF00"/>
                </a:solidFill>
                <a:ea typeface="ＭＳ Ｐゴシック" charset="0"/>
              </a:rPr>
              <a:t>ENCODE</a:t>
            </a:r>
            <a:r>
              <a:rPr lang="en-US" altLang="en-US" sz="2000" dirty="0" smtClean="0">
                <a:solidFill>
                  <a:srgbClr val="000000"/>
                </a:solidFill>
              </a:rPr>
              <a:t>  </a:t>
            </a:r>
            <a:r>
              <a:rPr lang="en-US" altLang="en-US" sz="2000" dirty="0">
                <a:solidFill>
                  <a:srgbClr val="000000"/>
                </a:solidFill>
              </a:rPr>
              <a:t>==&gt; </a:t>
            </a:r>
          </a:p>
        </p:txBody>
      </p:sp>
    </p:spTree>
    <p:extLst>
      <p:ext uri="{BB962C8B-B14F-4D97-AF65-F5344CB8AC3E}">
        <p14:creationId xmlns:p14="http://schemas.microsoft.com/office/powerpoint/2010/main" val="1905466514"/>
      </p:ext>
    </p:extLst>
  </p:cSld>
  <p:clrMapOvr>
    <a:masterClrMapping/>
  </p:clrMapOvr>
  <p:transition advTm="4483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6908"/>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778"/>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2007</a:t>
            </a:r>
          </a:p>
        </p:txBody>
      </p:sp>
      <p:sp>
        <p:nvSpPr>
          <p:cNvPr id="12304"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2305"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dirty="0">
                <a:solidFill>
                  <a:srgbClr val="000000"/>
                </a:solidFill>
              </a:rPr>
              <a:t>2009</a:t>
            </a:r>
            <a:endParaRPr lang="en-US" altLang="en-US" sz="1800" dirty="0">
              <a:solidFill>
                <a:srgbClr val="000000"/>
              </a:solidFill>
            </a:endParaRP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1129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related to gene regulation </a:t>
            </a:r>
            <a:r>
              <a:rPr lang="en-US" sz="1600" dirty="0" smtClean="0">
                <a:solidFill>
                  <a:schemeClr val="bg1">
                    <a:lumMod val="50000"/>
                  </a:schemeClr>
                </a:solidFill>
                <a:ea typeface="ＭＳ Ｐゴシック" charset="0"/>
                <a:cs typeface="ＭＳ Ｐゴシック" charset="0"/>
              </a:rPr>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analyzing the "data exhaust" associated with this activity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a:t>
            </a:r>
            <a:r>
              <a:rPr lang="en-US" altLang="en-US" sz="1600" dirty="0" smtClean="0">
                <a:ea typeface="ＭＳ Ｐゴシック" charset="-128"/>
              </a:rPr>
              <a:t>modules, 12 w/ hourglass</a:t>
            </a:r>
            <a:endParaRPr lang="en-US" altLang="en-US" sz="1600" dirty="0">
              <a:ea typeface="ＭＳ Ｐゴシック" charset="-128"/>
            </a:endParaRP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a:t>
            </a:r>
            <a:r>
              <a:rPr lang="en-US" altLang="en-US" sz="1600" dirty="0" smtClean="0">
                <a:ea typeface="ＭＳ Ｐゴシック" charset="-128"/>
              </a:rPr>
              <a:t>drivers; Decoupling </a:t>
            </a:r>
            <a:r>
              <a:rPr lang="en-US" altLang="en-US" sz="1600" dirty="0">
                <a:ea typeface="ＭＳ Ｐゴシック" charset="-128"/>
              </a:rPr>
              <a:t>expression changes into those from conserved vs species-specific genes</a:t>
            </a:r>
          </a:p>
          <a:p>
            <a:pPr lvl="1"/>
            <a:r>
              <a:rPr lang="en-US" altLang="en-US" sz="1600" dirty="0" smtClean="0">
                <a:ea typeface="ＭＳ Ｐゴシック" charset="-128"/>
              </a:rPr>
              <a:t>Conserved </a:t>
            </a:r>
            <a:r>
              <a:rPr lang="en-US" altLang="en-US" sz="1600" dirty="0">
                <a:ea typeface="ＭＳ Ｐゴシック" charset="-128"/>
              </a:rPr>
              <a:t>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r>
              <a:rPr lang="en-US" altLang="en-US" sz="1600" dirty="0" smtClean="0">
                <a:ea typeface="ＭＳ Ｐゴシック" charset="-128"/>
              </a:rPr>
              <a:t>)</a:t>
            </a:r>
          </a:p>
          <a:p>
            <a:r>
              <a:rPr lang="en-US" altLang="en-US" sz="1600" i="1" dirty="0">
                <a:ea typeface="ＭＳ Ｐゴシック" charset="-128"/>
                <a:cs typeface="ＭＳ Ｐゴシック" charset="-128"/>
              </a:rPr>
              <a:t>[Core-3] </a:t>
            </a:r>
            <a:r>
              <a:rPr lang="en-US" altLang="en-US" sz="2000" b="1" dirty="0">
                <a:ea typeface="ＭＳ Ｐゴシック" charset="-128"/>
                <a:cs typeface="ＭＳ Ｐゴシック" charset="-128"/>
              </a:rPr>
              <a:t>Logic </a:t>
            </a:r>
            <a:r>
              <a:rPr lang="en-US" altLang="en-US" sz="2000" b="1" dirty="0">
                <a:ea typeface="ＭＳ Ｐゴシック" charset="-128"/>
                <a:cs typeface="ＭＳ Ｐゴシック" charset="-128"/>
              </a:rPr>
              <a:t>Gates </a:t>
            </a:r>
            <a:r>
              <a:rPr lang="en-US" altLang="en-US" sz="2000" dirty="0">
                <a:ea typeface="ＭＳ Ｐゴシック" charset="-128"/>
                <a:cs typeface="ＭＳ Ｐゴシック" charset="-128"/>
              </a:rPr>
              <a:t>Modeling</a:t>
            </a:r>
          </a:p>
          <a:p>
            <a:pPr lvl="1"/>
            <a:r>
              <a:rPr lang="en-US" altLang="en-US" sz="1600" dirty="0">
                <a:ea typeface="ＭＳ Ｐゴシック" charset="-128"/>
              </a:rPr>
              <a:t>Preponderance of OR gates in cancer v. cell-cycle (esp. for MYC) </a:t>
            </a: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t>
            </a:r>
            <a:br>
              <a:rPr lang="en-US" altLang="en-US" sz="2000" b="1" dirty="0" smtClean="0">
                <a:ea typeface="ＭＳ Ｐゴシック" charset="-128"/>
                <a:cs typeface="ＭＳ Ｐゴシック" charset="-128"/>
              </a:rPr>
            </a:br>
            <a:r>
              <a:rPr lang="en-US" altLang="en-US" sz="2000" dirty="0" smtClean="0">
                <a:ea typeface="ＭＳ Ｐゴシック" charset="-128"/>
                <a:cs typeface="ＭＳ Ｐゴシック" charset="-128"/>
              </a:rPr>
              <a:t>&amp; RNA-</a:t>
            </a:r>
            <a:r>
              <a:rPr lang="en-US" altLang="en-US" sz="2000"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smtClean="0">
                <a:ea typeface="ＭＳ Ｐゴシック" charset="-128"/>
              </a:rPr>
              <a:t>2-sided nature of 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a:t>
            </a:r>
            <a:r>
              <a:rPr lang="en-US" altLang="en-US" sz="2000" b="1" dirty="0" smtClean="0">
                <a:ea typeface="ＭＳ Ｐゴシック" charset="-128"/>
                <a:cs typeface="ＭＳ Ｐゴシック" charset="-128"/>
              </a:rPr>
              <a:t>Publication </a:t>
            </a:r>
            <a:r>
              <a:rPr lang="en-US" altLang="en-US" sz="2000" b="1" dirty="0" smtClean="0">
                <a:ea typeface="ＭＳ Ｐゴシック" charset="-128"/>
                <a:cs typeface="ＭＳ Ｐゴシック" charset="-128"/>
              </a:rPr>
              <a:t>Patterns</a:t>
            </a:r>
            <a:r>
              <a:rPr lang="en-US" altLang="en-US" sz="2000" dirty="0" smtClean="0">
                <a:ea typeface="ＭＳ Ｐゴシック" charset="-128"/>
                <a:cs typeface="ＭＳ Ｐゴシック" charset="-128"/>
              </a:rPr>
              <a:t> </a:t>
            </a:r>
            <a:r>
              <a:rPr lang="en-US" altLang="en-US" sz="2000" dirty="0" smtClean="0">
                <a:ea typeface="ＭＳ Ｐゴシック" charset="-128"/>
                <a:cs typeface="ＭＳ Ｐゴシック" charset="-128"/>
              </a:rPr>
              <a:t>from </a:t>
            </a:r>
            <a:r>
              <a:rPr lang="en-US" altLang="en-US" sz="2000" dirty="0" smtClean="0">
                <a:ea typeface="ＭＳ Ｐゴシック" charset="-128"/>
                <a:cs typeface="ＭＳ Ｐゴシック" charset="-128"/>
              </a:rPr>
              <a:t>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959096568"/>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3328"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4045"/>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846039885"/>
      </p:ext>
    </p:extLst>
  </p:cSld>
  <p:clrMapOvr>
    <a:masterClrMapping/>
  </p:clrMapOvr>
  <p:transition advTm="238108"/>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related to gene regulation </a:t>
            </a:r>
            <a:r>
              <a:rPr lang="en-US" sz="1600" dirty="0" smtClean="0">
                <a:solidFill>
                  <a:schemeClr val="bg1">
                    <a:lumMod val="50000"/>
                  </a:schemeClr>
                </a:solidFill>
                <a:ea typeface="ＭＳ Ｐゴシック" charset="0"/>
                <a:cs typeface="ＭＳ Ｐゴシック" charset="0"/>
              </a:rPr>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analyzing the "data exhaust" associated with this activity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a:t>
            </a:r>
            <a:r>
              <a:rPr lang="en-US" altLang="en-US" sz="1600" dirty="0" smtClean="0">
                <a:ea typeface="ＭＳ Ｐゴシック" charset="-128"/>
              </a:rPr>
              <a:t>modules, 12 w/ hourglass</a:t>
            </a:r>
            <a:endParaRPr lang="en-US" altLang="en-US" sz="1600" dirty="0">
              <a:ea typeface="ＭＳ Ｐゴシック" charset="-128"/>
            </a:endParaRP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a:t>
            </a:r>
            <a:r>
              <a:rPr lang="en-US" altLang="en-US" sz="1600" dirty="0" smtClean="0">
                <a:ea typeface="ＭＳ Ｐゴシック" charset="-128"/>
              </a:rPr>
              <a:t>drivers; Decoupling </a:t>
            </a:r>
            <a:r>
              <a:rPr lang="en-US" altLang="en-US" sz="1600" dirty="0">
                <a:ea typeface="ＭＳ Ｐゴシック" charset="-128"/>
              </a:rPr>
              <a:t>expression changes into those from conserved vs species-specific genes</a:t>
            </a:r>
          </a:p>
          <a:p>
            <a:pPr lvl="1"/>
            <a:r>
              <a:rPr lang="en-US" altLang="en-US" sz="1600" dirty="0" smtClean="0">
                <a:ea typeface="ＭＳ Ｐゴシック" charset="-128"/>
              </a:rPr>
              <a:t>Conserved </a:t>
            </a:r>
            <a:r>
              <a:rPr lang="en-US" altLang="en-US" sz="1600" dirty="0">
                <a:ea typeface="ＭＳ Ｐゴシック" charset="-128"/>
              </a:rPr>
              <a:t>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r>
              <a:rPr lang="en-US" altLang="en-US" sz="1600" dirty="0" smtClean="0">
                <a:ea typeface="ＭＳ Ｐゴシック" charset="-128"/>
              </a:rPr>
              <a:t>)</a:t>
            </a:r>
          </a:p>
          <a:p>
            <a:r>
              <a:rPr lang="en-US" altLang="en-US" sz="1600" i="1" dirty="0">
                <a:ea typeface="ＭＳ Ｐゴシック" charset="-128"/>
                <a:cs typeface="ＭＳ Ｐゴシック" charset="-128"/>
              </a:rPr>
              <a:t>[Core-3] </a:t>
            </a:r>
            <a:r>
              <a:rPr lang="en-US" altLang="en-US" sz="2000" b="1" dirty="0">
                <a:ea typeface="ＭＳ Ｐゴシック" charset="-128"/>
                <a:cs typeface="ＭＳ Ｐゴシック" charset="-128"/>
              </a:rPr>
              <a:t>Logic </a:t>
            </a:r>
            <a:r>
              <a:rPr lang="en-US" altLang="en-US" sz="2000" b="1" dirty="0">
                <a:ea typeface="ＭＳ Ｐゴシック" charset="-128"/>
                <a:cs typeface="ＭＳ Ｐゴシック" charset="-128"/>
              </a:rPr>
              <a:t>Gates </a:t>
            </a:r>
            <a:r>
              <a:rPr lang="en-US" altLang="en-US" sz="2000" dirty="0">
                <a:ea typeface="ＭＳ Ｐゴシック" charset="-128"/>
                <a:cs typeface="ＭＳ Ｐゴシック" charset="-128"/>
              </a:rPr>
              <a:t>Modeling</a:t>
            </a:r>
          </a:p>
          <a:p>
            <a:pPr lvl="1"/>
            <a:r>
              <a:rPr lang="en-US" altLang="en-US" sz="1600" dirty="0">
                <a:ea typeface="ＭＳ Ｐゴシック" charset="-128"/>
              </a:rPr>
              <a:t>Preponderance of OR gates in cancer v. cell-cycle (esp. for MYC) </a:t>
            </a: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t>
            </a:r>
            <a:br>
              <a:rPr lang="en-US" altLang="en-US" sz="2000" b="1" dirty="0" smtClean="0">
                <a:ea typeface="ＭＳ Ｐゴシック" charset="-128"/>
                <a:cs typeface="ＭＳ Ｐゴシック" charset="-128"/>
              </a:rPr>
            </a:br>
            <a:r>
              <a:rPr lang="en-US" altLang="en-US" sz="2000" dirty="0" smtClean="0">
                <a:ea typeface="ＭＳ Ｐゴシック" charset="-128"/>
                <a:cs typeface="ＭＳ Ｐゴシック" charset="-128"/>
              </a:rPr>
              <a:t>&amp; RNA-</a:t>
            </a:r>
            <a:r>
              <a:rPr lang="en-US" altLang="en-US" sz="2000"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smtClean="0">
                <a:ea typeface="ＭＳ Ｐゴシック" charset="-128"/>
              </a:rPr>
              <a:t>2-sided nature of 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a:t>
            </a:r>
            <a:r>
              <a:rPr lang="en-US" altLang="en-US" sz="2000" b="1" dirty="0" smtClean="0">
                <a:ea typeface="ＭＳ Ｐゴシック" charset="-128"/>
                <a:cs typeface="ＭＳ Ｐゴシック" charset="-128"/>
              </a:rPr>
              <a:t>Publication </a:t>
            </a:r>
            <a:r>
              <a:rPr lang="en-US" altLang="en-US" sz="2000" b="1" dirty="0" smtClean="0">
                <a:ea typeface="ＭＳ Ｐゴシック" charset="-128"/>
                <a:cs typeface="ＭＳ Ｐゴシック" charset="-128"/>
              </a:rPr>
              <a:t>Patterns</a:t>
            </a:r>
            <a:r>
              <a:rPr lang="en-US" altLang="en-US" sz="2000" dirty="0" smtClean="0">
                <a:ea typeface="ＭＳ Ｐゴシック" charset="-128"/>
                <a:cs typeface="ＭＳ Ｐゴシック" charset="-128"/>
              </a:rPr>
              <a:t> </a:t>
            </a:r>
            <a:r>
              <a:rPr lang="en-US" altLang="en-US" sz="2000" dirty="0" smtClean="0">
                <a:ea typeface="ＭＳ Ｐゴシック" charset="-128"/>
                <a:cs typeface="ＭＳ Ｐゴシック" charset="-128"/>
              </a:rPr>
              <a:t>from </a:t>
            </a:r>
            <a:r>
              <a:rPr lang="en-US" altLang="en-US" sz="2000" dirty="0" smtClean="0">
                <a:ea typeface="ＭＳ Ｐゴシック" charset="-128"/>
                <a:cs typeface="ＭＳ Ｐゴシック" charset="-128"/>
              </a:rPr>
              <a:t>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93932991"/>
      </p:ext>
    </p:extLst>
  </p:cSld>
  <p:clrMapOvr>
    <a:masterClrMapping/>
  </p:clrMapOvr>
  <p:transition advTm="23810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546265" y="236890"/>
            <a:ext cx="8140535" cy="782637"/>
          </a:xfrm>
        </p:spPr>
        <p:txBody>
          <a:bodyPr rtlCol="0">
            <a:normAutofit fontScale="90000"/>
          </a:bodyPr>
          <a:lstStyle/>
          <a:p>
            <a:pPr eaLnBrk="1" fontAlgn="auto" hangingPunct="1">
              <a:spcAft>
                <a:spcPts val="0"/>
              </a:spcAft>
              <a:defRPr/>
            </a:pPr>
            <a:r>
              <a:rPr lang="en-US" sz="1600" dirty="0" smtClean="0">
                <a:solidFill>
                  <a:srgbClr val="002060"/>
                </a:solidFill>
                <a:ea typeface="+mj-ea"/>
                <a:cs typeface="+mj-cs"/>
              </a:rPr>
              <a:t>Acknowledgements: </a:t>
            </a:r>
            <a:r>
              <a:rPr lang="en-US" dirty="0" smtClean="0">
                <a:solidFill>
                  <a:srgbClr val="002060"/>
                </a:solidFill>
                <a:ea typeface="+mj-ea"/>
                <a:cs typeface="+mj-cs"/>
              </a:rPr>
              <a:t>ENCODE/</a:t>
            </a:r>
            <a:r>
              <a:rPr lang="en-US" dirty="0" err="1" smtClean="0">
                <a:solidFill>
                  <a:srgbClr val="002060"/>
                </a:solidFill>
                <a:ea typeface="+mj-ea"/>
                <a:cs typeface="+mj-cs"/>
              </a:rPr>
              <a:t>modENCODE</a:t>
            </a:r>
            <a:r>
              <a:rPr lang="en-US" dirty="0" smtClean="0">
                <a:solidFill>
                  <a:srgbClr val="002060"/>
                </a:solidFill>
                <a:ea typeface="+mj-ea"/>
                <a:cs typeface="+mj-cs"/>
              </a:rPr>
              <a:t> </a:t>
            </a:r>
            <a:br>
              <a:rPr lang="en-US" dirty="0" smtClean="0">
                <a:solidFill>
                  <a:srgbClr val="002060"/>
                </a:solidFill>
                <a:ea typeface="+mj-ea"/>
                <a:cs typeface="+mj-cs"/>
              </a:rPr>
            </a:br>
            <a:r>
              <a:rPr lang="en-US" dirty="0" smtClean="0">
                <a:solidFill>
                  <a:srgbClr val="002060"/>
                </a:solidFill>
                <a:ea typeface="+mj-ea"/>
                <a:cs typeface="+mj-cs"/>
              </a:rPr>
              <a:t>Transcriptome Group</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2000" b="1" dirty="0">
                <a:solidFill>
                  <a:srgbClr val="FF0000"/>
                </a:solidFill>
                <a:latin typeface="Helvetica"/>
                <a:ea typeface="+mn-ea"/>
                <a:cs typeface="Helvetica"/>
              </a:rPr>
              <a:t>James B. Brown, </a:t>
            </a:r>
            <a:r>
              <a:rPr lang="en-US" sz="1050" b="1" dirty="0" smtClean="0">
                <a:latin typeface="Helvetica"/>
                <a:ea typeface="+mn-ea"/>
                <a:cs typeface="Helvetica"/>
              </a:rPr>
              <a:t>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2000" b="1" dirty="0" err="1">
                <a:solidFill>
                  <a:srgbClr val="FF0000"/>
                </a:solidFill>
                <a:latin typeface="Helvetica"/>
                <a:ea typeface="+mn-ea"/>
                <a:cs typeface="Helvetica"/>
              </a:rPr>
              <a:t>Jingyi</a:t>
            </a:r>
            <a:r>
              <a:rPr lang="en-US" sz="20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Zheng, </a:t>
            </a:r>
            <a:br>
              <a:rPr lang="en-US" sz="1050" b="1" dirty="0" smtClean="0">
                <a:latin typeface="Helvetica"/>
                <a:ea typeface="+mn-ea"/>
                <a:cs typeface="Helvetica"/>
              </a:rPr>
            </a:br>
            <a:r>
              <a:rPr lang="en-US" sz="1400" b="1" dirty="0" smtClean="0">
                <a:solidFill>
                  <a:srgbClr val="008000"/>
                </a:solidFill>
                <a:latin typeface="Helvetica"/>
                <a:ea typeface="+mn-ea"/>
                <a:cs typeface="Helvetica"/>
              </a:rPr>
              <a:t>Steven </a:t>
            </a:r>
            <a:r>
              <a:rPr lang="en-US" sz="1400" b="1" dirty="0">
                <a:solidFill>
                  <a:srgbClr val="008000"/>
                </a:solidFill>
                <a:latin typeface="Helvetica"/>
                <a:ea typeface="+mn-ea"/>
                <a:cs typeface="Helvetica"/>
              </a:rPr>
              <a:t>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2290"/>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17100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advTm="56365"/>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98053" y="664612"/>
            <a:ext cx="4397467" cy="236371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a:r>
            <a:br>
              <a:rPr lang="en-US" sz="1400" b="0" dirty="0" smtClean="0"/>
            </a:br>
            <a:r>
              <a:rPr lang="en-US" sz="1400" b="0" dirty="0" smtClean="0"/>
              <a:t>D </a:t>
            </a:r>
            <a:r>
              <a:rPr lang="en-US" sz="2400" dirty="0">
                <a:solidFill>
                  <a:schemeClr val="accent5">
                    <a:lumMod val="50000"/>
                  </a:schemeClr>
                </a:solidFill>
              </a:rPr>
              <a:t>Wang</a:t>
            </a:r>
            <a:r>
              <a:rPr lang="en-US" sz="1400" b="0" dirty="0"/>
              <a:t>, F He, S </a:t>
            </a:r>
            <a:r>
              <a:rPr lang="en-US" sz="1400" b="0" dirty="0" err="1"/>
              <a:t>Maslov</a:t>
            </a:r>
            <a:r>
              <a:rPr lang="en-US" sz="1400" b="0" dirty="0"/>
              <a:t> </a:t>
            </a:r>
            <a:endParaRPr lang="en-US" sz="1400" b="0" dirty="0" smtClean="0"/>
          </a:p>
          <a:p>
            <a:pPr>
              <a:spcBef>
                <a:spcPct val="20000"/>
              </a:spcBef>
            </a:pPr>
            <a:endParaRPr lang="en-US" sz="700" b="0" dirty="0"/>
          </a:p>
          <a:p>
            <a:pPr>
              <a:spcBef>
                <a:spcPct val="20000"/>
              </a:spcBef>
            </a:pPr>
            <a:r>
              <a:rPr lang="en-US" sz="1400" b="0" dirty="0" err="1" smtClean="0"/>
              <a:t>papers.gersteinlab.org</a:t>
            </a:r>
            <a:r>
              <a:rPr lang="en-US" sz="1400" b="0" dirty="0" smtClean="0"/>
              <a:t>/subject/privacy </a:t>
            </a:r>
            <a:r>
              <a:rPr lang="mr-IN" sz="1400" b="0" dirty="0" smtClean="0"/>
              <a:t>–</a:t>
            </a:r>
            <a:r>
              <a:rPr lang="en-US" sz="1400" b="0" dirty="0" smtClean="0"/>
              <a:t> </a:t>
            </a:r>
            <a:br>
              <a:rPr lang="en-US" sz="1400" b="0" dirty="0" smtClean="0"/>
            </a:br>
            <a:r>
              <a:rPr lang="en-US" sz="1400" b="0" dirty="0" smtClean="0"/>
              <a:t>D </a:t>
            </a:r>
            <a:r>
              <a:rPr lang="en-US" sz="2400" dirty="0" err="1" smtClean="0">
                <a:solidFill>
                  <a:schemeClr val="accent5">
                    <a:lumMod val="50000"/>
                  </a:schemeClr>
                </a:solidFill>
              </a:rPr>
              <a:t>Greenbaum</a:t>
            </a:r>
            <a:endParaRPr lang="en-US" sz="2400" dirty="0" smtClean="0">
              <a:solidFill>
                <a:schemeClr val="accent5">
                  <a:lumMod val="50000"/>
                </a:schemeClr>
              </a:solidFill>
            </a:endParaRPr>
          </a:p>
          <a:p>
            <a:pPr>
              <a:spcBef>
                <a:spcPct val="20000"/>
              </a:spcBef>
            </a:pPr>
            <a:endParaRPr lang="en-US" sz="800" b="0" dirty="0" smtClean="0"/>
          </a:p>
          <a:p>
            <a:pPr>
              <a:spcBef>
                <a:spcPct val="20000"/>
              </a:spcBef>
            </a:pPr>
            <a:endParaRPr lang="en-US" sz="100" dirty="0" smtClean="0">
              <a:solidFill>
                <a:schemeClr val="accent5">
                  <a:lumMod val="50000"/>
                </a:schemeClr>
              </a:solidFill>
            </a:endParaRPr>
          </a:p>
          <a:p>
            <a:pPr>
              <a:spcBef>
                <a:spcPct val="20000"/>
              </a:spcBef>
            </a:pPr>
            <a:r>
              <a:rPr lang="en-US" sz="2400" dirty="0" err="1" smtClean="0">
                <a:solidFill>
                  <a:srgbClr val="C00000"/>
                </a:solidFill>
              </a:rPr>
              <a:t>Loregic</a:t>
            </a:r>
            <a:r>
              <a:rPr lang="en-US" sz="1400" b="0" dirty="0" err="1" smtClean="0"/>
              <a:t>.gersteinlab.org</a:t>
            </a:r>
            <a:r>
              <a:rPr lang="en-US" sz="2400" b="0" dirty="0"/>
              <a:t/>
            </a:r>
            <a:br>
              <a:rPr lang="en-US" sz="2400" b="0" dirty="0"/>
            </a:br>
            <a:r>
              <a:rPr lang="en-US" sz="1400" b="0" dirty="0" smtClean="0"/>
              <a:t>D </a:t>
            </a:r>
            <a:r>
              <a:rPr lang="en-US" sz="2400" dirty="0">
                <a:solidFill>
                  <a:schemeClr val="accent5">
                    <a:lumMod val="50000"/>
                  </a:schemeClr>
                </a:solidFill>
              </a:rPr>
              <a:t>Wang</a:t>
            </a:r>
            <a:r>
              <a:rPr lang="en-US" sz="1400" b="0" dirty="0"/>
              <a:t>,  KK Yan, C </a:t>
            </a:r>
            <a:r>
              <a:rPr lang="en-US" sz="1400" b="0" dirty="0" err="1"/>
              <a:t>Sisu</a:t>
            </a:r>
            <a:r>
              <a:rPr lang="en-US" sz="1400" b="0" dirty="0"/>
              <a:t>, C Cheng, </a:t>
            </a:r>
            <a:r>
              <a:rPr lang="en-US" sz="1400" b="0" dirty="0" smtClean="0"/>
              <a:t/>
            </a:r>
            <a:br>
              <a:rPr lang="en-US" sz="1400" b="0" dirty="0" smtClean="0"/>
            </a:br>
            <a:r>
              <a:rPr lang="en-US" sz="1400" b="0" dirty="0" smtClean="0"/>
              <a:t>J </a:t>
            </a:r>
            <a:r>
              <a:rPr lang="en-US" sz="1400" b="0" dirty="0" err="1"/>
              <a:t>Rozowsky</a:t>
            </a:r>
            <a:r>
              <a:rPr lang="en-US" sz="1400" b="0" dirty="0"/>
              <a:t>, W Meyerson</a:t>
            </a:r>
          </a:p>
          <a:p>
            <a:pPr>
              <a:spcBef>
                <a:spcPct val="20000"/>
              </a:spcBef>
            </a:pPr>
            <a:endParaRPr lang="en-US" sz="700" dirty="0" smtClean="0">
              <a:solidFill>
                <a:srgbClr val="C00000"/>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1400" b="0" dirty="0"/>
              <a:t> </a:t>
            </a:r>
            <a:r>
              <a:rPr lang="en-US" sz="1400" b="0" dirty="0" err="1"/>
              <a:t>Gürsoy</a:t>
            </a:r>
            <a:r>
              <a:rPr lang="en-US" sz="1400" b="0" dirty="0"/>
              <a:t>, </a:t>
            </a:r>
            <a:r>
              <a:rPr lang="en-US" sz="1400" b="0" dirty="0" smtClean="0"/>
              <a:t>F </a:t>
            </a:r>
            <a:r>
              <a:rPr lang="en-US" sz="1400" b="0" dirty="0" smtClean="0">
                <a:solidFill>
                  <a:srgbClr val="000000"/>
                </a:solidFill>
              </a:rPr>
              <a:t>Navarro</a:t>
            </a:r>
            <a:endParaRPr lang="en-US" sz="2400" dirty="0" smtClean="0">
              <a:solidFill>
                <a:schemeClr val="accent5">
                  <a:lumMod val="50000"/>
                </a:schemeClr>
              </a:solidFill>
            </a:endParaRP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a:t>
            </a:r>
            <a:br>
              <a:rPr lang="en-US" sz="1400" b="0" dirty="0" smtClean="0"/>
            </a:br>
            <a:r>
              <a:rPr lang="en-US" sz="1400" b="0" dirty="0" smtClean="0"/>
              <a:t>K </a:t>
            </a:r>
            <a:r>
              <a:rPr lang="en-US" sz="2400" dirty="0">
                <a:solidFill>
                  <a:schemeClr val="accent5">
                    <a:lumMod val="50000"/>
                  </a:schemeClr>
                </a:solidFill>
              </a:rPr>
              <a:t>Yan</a:t>
            </a:r>
            <a:r>
              <a:rPr lang="en-US" sz="1400" b="0" dirty="0"/>
              <a:t>, D Wang, J </a:t>
            </a:r>
            <a:r>
              <a:rPr lang="en-US" sz="1400" b="0" dirty="0" err="1"/>
              <a:t>Rozowsky</a:t>
            </a:r>
            <a:r>
              <a:rPr lang="en-US" sz="1400" b="0" dirty="0"/>
              <a:t>, H Zheng, </a:t>
            </a:r>
            <a:r>
              <a:rPr lang="en-US" sz="1400" b="0" dirty="0" smtClean="0"/>
              <a:t>C Cheng</a:t>
            </a:r>
          </a:p>
          <a:p>
            <a:pPr>
              <a:spcBef>
                <a:spcPct val="20000"/>
              </a:spcBef>
            </a:pPr>
            <a:endParaRPr lang="en-US" sz="1000" b="0" dirty="0" smtClean="0"/>
          </a:p>
          <a:p>
            <a:pPr>
              <a:spcBef>
                <a:spcPct val="20000"/>
              </a:spcBef>
            </a:pPr>
            <a:r>
              <a:rPr lang="en-US" altLang="en-US" sz="1400" b="0" dirty="0"/>
              <a:t>Publication patterns [“encode authors</a:t>
            </a:r>
            <a:r>
              <a:rPr lang="en-US" altLang="en-US" sz="1400" b="0" dirty="0" smtClean="0"/>
              <a:t>”] </a:t>
            </a:r>
            <a:br>
              <a:rPr lang="en-US" altLang="en-US" sz="1400" b="0" dirty="0" smtClean="0"/>
            </a:br>
            <a:r>
              <a:rPr lang="en-US" altLang="en-US" sz="1400" b="0" dirty="0" smtClean="0"/>
              <a:t>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697903" y="182978"/>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sp>
        <p:nvSpPr>
          <p:cNvPr id="8" name="TextBox 7"/>
          <p:cNvSpPr txBox="1"/>
          <p:nvPr/>
        </p:nvSpPr>
        <p:spPr>
          <a:xfrm>
            <a:off x="880101" y="6082675"/>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See </a:t>
            </a:r>
            <a:r>
              <a:rPr lang="en-US" sz="1600" dirty="0" err="1" smtClean="0">
                <a:solidFill>
                  <a:schemeClr val="bg1"/>
                </a:solidFill>
              </a:rPr>
              <a:t>JOBS.gersteinlab.org</a:t>
            </a:r>
            <a:r>
              <a:rPr lang="en-US" sz="1600" dirty="0" smtClean="0">
                <a:solidFill>
                  <a:schemeClr val="bg1"/>
                </a:solidFill>
              </a:rPr>
              <a:t> !</a:t>
            </a:r>
            <a:endParaRPr lang="en-US" sz="1600" dirty="0">
              <a:solidFill>
                <a:schemeClr val="bg1"/>
              </a:solidFill>
            </a:endParaRPr>
          </a:p>
        </p:txBody>
      </p:sp>
      <p:pic>
        <p:nvPicPr>
          <p:cNvPr id="3" name="Picture 2"/>
          <p:cNvPicPr>
            <a:picLocks noChangeAspect="1"/>
          </p:cNvPicPr>
          <p:nvPr/>
        </p:nvPicPr>
        <p:blipFill>
          <a:blip r:embed="rId2"/>
          <a:stretch>
            <a:fillRect/>
          </a:stretch>
        </p:blipFill>
        <p:spPr>
          <a:xfrm>
            <a:off x="4595520" y="0"/>
            <a:ext cx="4577715" cy="6858000"/>
          </a:xfrm>
          <a:prstGeom prst="rect">
            <a:avLst/>
          </a:prstGeom>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a:t>
            </a:r>
            <a:r>
              <a:rPr lang="en-US" altLang="en-US" sz="2000" b="1" dirty="0">
                <a:solidFill>
                  <a:srgbClr val="FFC000"/>
                </a:solidFill>
                <a:ea typeface="ＭＳ Ｐゴシック" charset="-128"/>
                <a:cs typeface="ＭＳ Ｐゴシック" charset="-128"/>
              </a:rPr>
              <a:t>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a:t>
            </a:r>
            <a:r>
              <a:rPr lang="en-US" altLang="en-US" sz="2000" b="1" dirty="0" smtClean="0">
                <a:solidFill>
                  <a:srgbClr val="FFC000"/>
                </a:solidFill>
                <a:ea typeface="ＭＳ Ｐゴシック" charset="-128"/>
                <a:cs typeface="ＭＳ Ｐゴシック" charset="-128"/>
              </a:rPr>
              <a:t>Patterns</a:t>
            </a:r>
            <a:r>
              <a:rPr lang="en-US" altLang="en-US" sz="2000" dirty="0" smtClean="0">
                <a:solidFill>
                  <a:schemeClr val="tx1">
                    <a:lumMod val="75000"/>
                    <a:lumOff val="25000"/>
                  </a:schemeClr>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from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003807566"/>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84323"/>
            <a:ext cx="7772400" cy="1143000"/>
          </a:xfrm>
        </p:spPr>
        <p:txBody>
          <a:bodyPr/>
          <a:lstStyle/>
          <a:p>
            <a:r>
              <a:rPr lang="en-US" dirty="0" smtClean="0"/>
              <a:t>ENCODE Time-course gene expression </a:t>
            </a:r>
            <a:r>
              <a:rPr lang="en-US" dirty="0"/>
              <a:t/>
            </a:r>
            <a:br>
              <a:rPr lang="en-US" dirty="0"/>
            </a:br>
            <a:r>
              <a:rPr lang="en-US" dirty="0" smtClean="0"/>
              <a:t>data of worm &amp; fly development + human conditions</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br>
              <a:rPr lang="en-US" sz="1600" dirty="0" smtClean="0">
                <a:ea typeface="+mn-ea"/>
              </a:rPr>
            </a:br>
            <a:r>
              <a:rPr lang="en-US" sz="1600" dirty="0" smtClean="0">
                <a:ea typeface="+mn-ea"/>
              </a:rPr>
              <a:t>(~</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44232"/>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128963</TotalTime>
  <Words>4516</Words>
  <Application>Microsoft Macintosh PowerPoint</Application>
  <PresentationFormat>Letter Paper (8.5x11 in)</PresentationFormat>
  <Paragraphs>1127</Paragraphs>
  <Slides>76</Slides>
  <Notes>34</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76</vt:i4>
      </vt:variant>
    </vt:vector>
  </HeadingPairs>
  <TitlesOfParts>
    <vt:vector size="93" baseType="lpstr">
      <vt:lpstr>Calibri</vt:lpstr>
      <vt:lpstr>Calibri Light</vt:lpstr>
      <vt:lpstr>Courier</vt:lpstr>
      <vt:lpstr>Courier New</vt:lpstr>
      <vt:lpstr>Georgia</vt:lpstr>
      <vt:lpstr>Helvetica</vt:lpstr>
      <vt:lpstr>Lucida Grande</vt:lpstr>
      <vt:lpstr>ＭＳ Ｐゴシック</vt:lpstr>
      <vt:lpstr>Times New Roman</vt:lpstr>
      <vt:lpstr>宋体</vt:lpstr>
      <vt:lpstr>Arial</vt:lpstr>
      <vt:lpstr>Basic-template-i0jhhsb-20160605</vt:lpstr>
      <vt:lpstr>Outline-Style-20160605</vt:lpstr>
      <vt:lpstr>to-follow-up</vt:lpstr>
      <vt:lpstr>Office Theme</vt:lpstr>
      <vt:lpstr>3_Office Theme</vt:lpstr>
      <vt:lpstr>Equation</vt:lpstr>
      <vt:lpstr>Transcriptome Mining:  Tackling core issues related to gene regulation  &amp; also analyzing the "data exhaust" associated with this activity </vt:lpstr>
      <vt:lpstr>Transcriptome = Gene Activity of All Genes in the Genome,  usually quantified by RNA-seq</vt:lpstr>
      <vt:lpstr>PowerPoint Presentation</vt:lpstr>
      <vt:lpstr>Activity Patterns</vt:lpstr>
      <vt:lpstr>Some Core Science Qs Addressed by RNA-seq</vt:lpstr>
      <vt:lpstr>Studying large-scale transcriptome data also produces   Data Exhaust </vt:lpstr>
      <vt:lpstr>Transcriptome Mining: Tackling core issues related to gene regulation  &amp; also analyzing the "data exhaust" associated with this activity </vt:lpstr>
      <vt:lpstr>Transcriptome Mining: Tackling core issues related to gene regulation  &amp; also analyzing the "data exhaust" associated with this activity </vt:lpstr>
      <vt:lpstr>ENCODE Time-course gene expression  data of worm &amp; fly development + human conditions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Mining: Tackling core issues related to gene regulation  &amp; also analyzing the "data exhaust" associated with this activity </vt:lpstr>
      <vt:lpstr>Is gene regulation among orthologs conserved?</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Orthologs have correlated iPDP coefficients</vt:lpstr>
      <vt:lpstr>PowerPoint Presentation</vt:lpstr>
      <vt:lpstr>Human-specific TFs respond more strongly to hormonal stimulation during cell-cycle than conserved genes in breast cancer cell </vt:lpstr>
      <vt:lpstr>Transcriptome Mining: Tackling core issues related to gene regulation  &amp; also analyzing the "data exhaust" associated with this activity </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Mining: Tackling core issues related to gene regulation  &amp; also analyzing the "data exhaust" associated with this activity </vt:lpstr>
      <vt:lpstr>2-sided nature of functional  genomics data: Analysis can be  very General/Public  or Individual/Private</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Representative Expression, Genotype, eQTL Datasets</vt:lpstr>
      <vt:lpstr>Variants directly in the reads</vt:lpstr>
      <vt:lpstr>Light-weight formats to Hide Most of the Read Data (Signal Tracks)</vt:lpstr>
      <vt:lpstr>PowerPoint Presentation</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Transcriptome Mining: Tackling core issues related to gene regulation  &amp; also analyzing the "data exhaust" associated with this activity </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Mining: Tackling core issues related to gene regulation  &amp; also analyzing the "data exhaust" associated with this activity </vt:lpstr>
      <vt:lpstr>Transcriptome Mining: Tackling core issues related to gene regulation  &amp; also analyzing the "data exhaust" associated with this activity </vt:lpstr>
      <vt:lpstr>Acknowledgements: ENCODE/modENCODE  Transcriptome Group</vt:lpstr>
      <vt:lpstr>PowerPoint Presentation</vt:lpstr>
      <vt:lpstr>Extra</vt:lpstr>
      <vt:lpstr>Info about content in this slide pack</vt:lpstr>
    </vt:vector>
  </TitlesOfParts>
  <Company>Yale</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2094</cp:revision>
  <cp:lastPrinted>2016-12-19T03:55:19Z</cp:lastPrinted>
  <dcterms:created xsi:type="dcterms:W3CDTF">2010-09-06T09:08:38Z</dcterms:created>
  <dcterms:modified xsi:type="dcterms:W3CDTF">2017-11-27T03:20:57Z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