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335" r:id="rId19"/>
    <p:sldId id="275" r:id="rId20"/>
    <p:sldId id="276" r:id="rId21"/>
    <p:sldId id="277" r:id="rId22"/>
    <p:sldId id="278" r:id="rId23"/>
    <p:sldId id="279" r:id="rId24"/>
    <p:sldId id="281" r:id="rId25"/>
    <p:sldId id="282" r:id="rId26"/>
    <p:sldId id="336" r:id="rId27"/>
    <p:sldId id="284" r:id="rId28"/>
    <p:sldId id="285" r:id="rId29"/>
    <p:sldId id="286" r:id="rId30"/>
    <p:sldId id="287" r:id="rId31"/>
    <p:sldId id="288" r:id="rId32"/>
    <p:sldId id="337" r:id="rId33"/>
    <p:sldId id="290" r:id="rId34"/>
    <p:sldId id="291" r:id="rId35"/>
    <p:sldId id="292" r:id="rId36"/>
    <p:sldId id="293" r:id="rId37"/>
    <p:sldId id="294" r:id="rId38"/>
    <p:sldId id="295" r:id="rId39"/>
    <p:sldId id="296" r:id="rId40"/>
    <p:sldId id="297" r:id="rId41"/>
    <p:sldId id="338" r:id="rId42"/>
    <p:sldId id="299" r:id="rId43"/>
    <p:sldId id="300" r:id="rId44"/>
    <p:sldId id="301" r:id="rId45"/>
    <p:sldId id="302" r:id="rId46"/>
    <p:sldId id="303" r:id="rId47"/>
    <p:sldId id="304" r:id="rId48"/>
    <p:sldId id="305" r:id="rId49"/>
    <p:sldId id="339" r:id="rId50"/>
    <p:sldId id="307" r:id="rId51"/>
    <p:sldId id="308" r:id="rId52"/>
    <p:sldId id="309" r:id="rId53"/>
    <p:sldId id="310" r:id="rId54"/>
    <p:sldId id="311" r:id="rId55"/>
    <p:sldId id="313" r:id="rId56"/>
    <p:sldId id="314" r:id="rId57"/>
    <p:sldId id="340" r:id="rId58"/>
    <p:sldId id="341" r:id="rId59"/>
    <p:sldId id="332" r:id="rId60"/>
    <p:sldId id="334"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5"/>
    <p:restoredTop sz="94675"/>
  </p:normalViewPr>
  <p:slideViewPr>
    <p:cSldViewPr snapToGrid="0" snapToObjects="1">
      <p:cViewPr varScale="1">
        <p:scale>
          <a:sx n="148" d="100"/>
          <a:sy n="148" d="100"/>
        </p:scale>
        <p:origin x="616"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8" name="Shape 2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15</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16</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774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19</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19</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4" name="Shape 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20</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21</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6763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27</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28</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9" name="Shape 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30</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23664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40231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6" name="Shape 12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47" name="Shape 12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46</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69" name="Shape 1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4350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50</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52</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54</a:t>
            </a:fld>
            <a:endParaRPr lang="en" sz="1200">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3241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0802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jp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6.jp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0.jpg"/></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43025"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129750" y="252775"/>
            <a:ext cx="9403500" cy="657300"/>
          </a:xfrm>
          <a:prstGeom prst="rect">
            <a:avLst/>
          </a:prstGeom>
          <a:noFill/>
          <a:ln>
            <a:noFill/>
          </a:ln>
        </p:spPr>
        <p:txBody>
          <a:bodyPr wrap="square" lIns="92000" tIns="46000" rIns="92000" bIns="46000" anchor="ctr" anchorCtr="0">
            <a:noAutofit/>
          </a:bodyPr>
          <a:lstStyle/>
          <a:p>
            <a:pPr marL="0" marR="0" lvl="0" indent="-69850" algn="ctr" rtl="0">
              <a:lnSpc>
                <a:spcPct val="100000"/>
              </a:lnSpc>
              <a:spcBef>
                <a:spcPts val="0"/>
              </a:spcBef>
              <a:spcAft>
                <a:spcPts val="0"/>
              </a:spcAft>
              <a:buClr>
                <a:schemeClr val="dk1"/>
              </a:buClr>
              <a:buSzPct val="61111"/>
              <a:buFont typeface="Arial"/>
              <a:buNone/>
            </a:pPr>
            <a:r>
              <a:rPr lang="en" sz="1800">
                <a:solidFill>
                  <a:srgbClr val="000000"/>
                </a:solidFill>
              </a:rPr>
              <a:t>Genomics &amp; Data Science: </a:t>
            </a:r>
            <a:br>
              <a:rPr lang="en" sz="1800">
                <a:solidFill>
                  <a:srgbClr val="000000"/>
                </a:solidFill>
              </a:rPr>
            </a:br>
            <a:r>
              <a:rPr lang="en" sz="1800">
                <a:solidFill>
                  <a:srgbClr val="000000"/>
                </a:solidFill>
              </a:rPr>
              <a:t>Approaches to identifying key variants through functional impact &amp; recurrence</a:t>
            </a:r>
          </a:p>
        </p:txBody>
      </p:sp>
      <p:sp>
        <p:nvSpPr>
          <p:cNvPr id="50" name="Shape 50"/>
          <p:cNvSpPr txBox="1">
            <a:spLocks noGrp="1"/>
          </p:cNvSpPr>
          <p:nvPr>
            <p:ph type="subTitle" idx="1"/>
          </p:nvPr>
        </p:nvSpPr>
        <p:spPr>
          <a:xfrm>
            <a:off x="6103950" y="1431700"/>
            <a:ext cx="3046500" cy="3327900"/>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a:solidFill>
                  <a:srgbClr val="000000"/>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a:solidFill>
                  <a:srgbClr val="000000"/>
                </a:solidFill>
              </a:rPr>
              <a:t>Yale</a:t>
            </a:r>
          </a:p>
          <a:p>
            <a:pPr marL="0" marR="0" lvl="0" indent="0" algn="ctr" rtl="0">
              <a:lnSpc>
                <a:spcPct val="100000"/>
              </a:lnSpc>
              <a:spcBef>
                <a:spcPts val="0"/>
              </a:spcBef>
              <a:spcAft>
                <a:spcPts val="0"/>
              </a:spcAft>
              <a:buClr>
                <a:srgbClr val="D0D0F4"/>
              </a:buClr>
              <a:buSzPct val="25000"/>
              <a:buFont typeface="Arial"/>
              <a:buNone/>
            </a:pPr>
            <a:endParaRPr sz="1800" b="0">
              <a:solidFill>
                <a:srgbClr val="000000"/>
              </a:solidFill>
            </a:endParaRPr>
          </a:p>
          <a:p>
            <a:pPr marL="0" marR="0" lvl="0" indent="0" algn="l" rtl="0">
              <a:lnSpc>
                <a:spcPct val="100000"/>
              </a:lnSpc>
              <a:spcBef>
                <a:spcPts val="0"/>
              </a:spcBef>
              <a:spcAft>
                <a:spcPts val="0"/>
              </a:spcAft>
              <a:buClr>
                <a:srgbClr val="D0D0F4"/>
              </a:buClr>
              <a:buSzPct val="25000"/>
              <a:buFont typeface="Arial"/>
              <a:buNone/>
            </a:pPr>
            <a:endParaRPr sz="1800" b="0">
              <a:solidFill>
                <a:srgbClr val="000000"/>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downloadable from Lectures.GersteinLab.org</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&amp; “tweetable”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(via @</a:t>
            </a:r>
            <a:r>
              <a:rPr lang="en" sz="1400" b="0">
                <a:solidFill>
                  <a:srgbClr val="000000"/>
                </a:solidFill>
              </a:rPr>
              <a:t>M</a:t>
            </a:r>
            <a:r>
              <a:rPr lang="en" sz="1400" b="0" i="0" u="none" strike="noStrike" cap="none">
                <a:solidFill>
                  <a:srgbClr val="000000"/>
                </a:solidFill>
              </a:rPr>
              <a:t>ark</a:t>
            </a:r>
            <a:r>
              <a:rPr lang="en" sz="1400" b="0">
                <a:solidFill>
                  <a:srgbClr val="000000"/>
                </a:solidFill>
              </a:rPr>
              <a:t>G</a:t>
            </a:r>
            <a:r>
              <a:rPr lang="en" sz="1400" b="0" i="0" u="none" strike="noStrike" cap="none">
                <a:solidFill>
                  <a:srgbClr val="000000"/>
                </a:solidFill>
              </a:rPr>
              <a:t>erstein).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
            </a:r>
            <a:br>
              <a:rPr lang="en" sz="1400" b="0" i="0" u="none" strike="noStrike" cap="none">
                <a:solidFill>
                  <a:srgbClr val="000000"/>
                </a:solidFill>
              </a:rPr>
            </a:br>
            <a:r>
              <a:rPr lang="en" sz="1400" b="0" i="0" u="none" strike="noStrike" cap="none">
                <a:solidFill>
                  <a:srgbClr val="000000"/>
                </a:solidFill>
              </a:rPr>
              <a:t>No Conflicts for t</a:t>
            </a:r>
            <a:r>
              <a:rPr lang="en" sz="1400" b="0">
                <a:solidFill>
                  <a:srgbClr val="000000"/>
                </a:solidFill>
              </a:rPr>
              <a:t>his Talk</a:t>
            </a:r>
          </a:p>
          <a:p>
            <a:pPr marL="0" marR="0" lvl="0" indent="0" algn="ctr" rtl="0">
              <a:lnSpc>
                <a:spcPct val="100000"/>
              </a:lnSpc>
              <a:spcBef>
                <a:spcPts val="440"/>
              </a:spcBef>
              <a:spcAft>
                <a:spcPts val="0"/>
              </a:spcAft>
              <a:buClr>
                <a:srgbClr val="D0D0F4"/>
              </a:buClr>
              <a:buSzPct val="25000"/>
              <a:buFont typeface="Arial"/>
              <a:buNone/>
            </a:pPr>
            <a:endParaRPr sz="1400" b="0">
              <a:solidFill>
                <a:srgbClr val="000000"/>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See last slide for more info.</a:t>
            </a:r>
          </a:p>
          <a:p>
            <a:pPr marL="0" marR="0" lvl="0" indent="0" algn="ctr" rtl="0">
              <a:lnSpc>
                <a:spcPct val="100000"/>
              </a:lnSpc>
              <a:spcBef>
                <a:spcPts val="440"/>
              </a:spcBef>
              <a:spcAft>
                <a:spcPts val="0"/>
              </a:spcAft>
              <a:buClr>
                <a:schemeClr val="dk1"/>
              </a:buClr>
              <a:buSzPct val="25000"/>
              <a:buFont typeface="Arial"/>
              <a:buNone/>
            </a:pPr>
            <a:endParaRPr sz="1800" b="0" i="0" u="none" strike="noStrike" cap="none">
              <a:solidFill>
                <a:srgbClr val="000000"/>
              </a:solidFill>
            </a:endParaRPr>
          </a:p>
        </p:txBody>
      </p:sp>
      <p:pic>
        <p:nvPicPr>
          <p:cNvPr id="51" name="Shape 51" descr="Colors-textures-n-shapes-of-fall-harvest--DSC_6071.jpg"/>
          <p:cNvPicPr preferRelativeResize="0"/>
          <p:nvPr/>
        </p:nvPicPr>
        <p:blipFill>
          <a:blip r:embed="rId3">
            <a:alphaModFix/>
          </a:blip>
          <a:stretch>
            <a:fillRect/>
          </a:stretch>
        </p:blipFill>
        <p:spPr>
          <a:xfrm>
            <a:off x="433975" y="1085975"/>
            <a:ext cx="5646750" cy="3755089"/>
          </a:xfrm>
          <a:prstGeom prst="rect">
            <a:avLst/>
          </a:prstGeom>
          <a:noFill/>
          <a:ln w="28575" cap="flat" cmpd="sng">
            <a:solidFill>
              <a:schemeClr val="dk2"/>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8" name="Shape 178"/>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9" name="Shape 17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80" name="Shape 18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pic>
        <p:nvPicPr>
          <p:cNvPr id="181" name="Shape 181"/>
          <p:cNvPicPr preferRelativeResize="0"/>
          <p:nvPr/>
        </p:nvPicPr>
        <p:blipFill rotWithShape="1">
          <a:blip r:embed="rId4">
            <a:alphaModFix/>
          </a:blip>
          <a:srcRect l="20336" t="9396" r="17489" b="9249"/>
          <a:stretch/>
        </p:blipFill>
        <p:spPr>
          <a:xfrm>
            <a:off x="3686175" y="3818335"/>
            <a:ext cx="1063228" cy="1042988"/>
          </a:xfrm>
          <a:prstGeom prst="rect">
            <a:avLst/>
          </a:prstGeom>
          <a:noFill/>
          <a:ln>
            <a:noFill/>
          </a:ln>
        </p:spPr>
      </p:pic>
      <p:cxnSp>
        <p:nvCxnSpPr>
          <p:cNvPr id="182" name="Shape 182"/>
          <p:cNvCxnSpPr/>
          <p:nvPr/>
        </p:nvCxnSpPr>
        <p:spPr>
          <a:xfrm rot="10800000">
            <a:off x="3553032" y="2030036"/>
            <a:ext cx="507000" cy="1788300"/>
          </a:xfrm>
          <a:prstGeom prst="straightConnector1">
            <a:avLst/>
          </a:prstGeom>
          <a:noFill/>
          <a:ln w="28575" cap="flat" cmpd="sng">
            <a:solidFill>
              <a:srgbClr val="548135"/>
            </a:solidFill>
            <a:prstDash val="solid"/>
            <a:round/>
            <a:headEnd type="triangle" w="med" len="med"/>
            <a:tailEnd type="none" w="med" len="med"/>
          </a:ln>
        </p:spPr>
      </p:cxnSp>
      <p:pic>
        <p:nvPicPr>
          <p:cNvPr id="183" name="Shape 183"/>
          <p:cNvPicPr preferRelativeResize="0"/>
          <p:nvPr/>
        </p:nvPicPr>
        <p:blipFill rotWithShape="1">
          <a:blip r:embed="rId5">
            <a:alphaModFix/>
          </a:blip>
          <a:srcRect l="89" t="-620" r="427" b="619"/>
          <a:stretch/>
        </p:blipFill>
        <p:spPr>
          <a:xfrm>
            <a:off x="1220391" y="4064795"/>
            <a:ext cx="2409190" cy="67346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190" name="Shape 19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191" name="Shape 19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192" name="Shape 192"/>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93" name="Shape 19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194" name="Shape 194" descr="seq_pipeline_1.jpg"/>
          <p:cNvPicPr preferRelativeResize="0"/>
          <p:nvPr/>
        </p:nvPicPr>
        <p:blipFill>
          <a:blip r:embed="rId4">
            <a:alphaModFix/>
          </a:blip>
          <a:stretch>
            <a:fillRect/>
          </a:stretch>
        </p:blipFill>
        <p:spPr>
          <a:xfrm>
            <a:off x="4541050" y="1088225"/>
            <a:ext cx="3307501" cy="2887781"/>
          </a:xfrm>
          <a:prstGeom prst="rect">
            <a:avLst/>
          </a:prstGeom>
          <a:noFill/>
          <a:ln>
            <a:noFill/>
          </a:ln>
        </p:spPr>
      </p:pic>
      <p:cxnSp>
        <p:nvCxnSpPr>
          <p:cNvPr id="195" name="Shape 195"/>
          <p:cNvCxnSpPr/>
          <p:nvPr/>
        </p:nvCxnSpPr>
        <p:spPr>
          <a:xfrm>
            <a:off x="4404122" y="2209800"/>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201" name="Shape 201"/>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202" name="Shape 202"/>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03" name="Shape 20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204" name="Shape 204"/>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05" name="Shape 205"/>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pic>
        <p:nvPicPr>
          <p:cNvPr id="206" name="Shape 206" descr="seq_pipeline_2.jpg"/>
          <p:cNvPicPr preferRelativeResize="0"/>
          <p:nvPr/>
        </p:nvPicPr>
        <p:blipFill>
          <a:blip r:embed="rId4">
            <a:alphaModFix/>
          </a:blip>
          <a:stretch>
            <a:fillRect/>
          </a:stretch>
        </p:blipFill>
        <p:spPr>
          <a:xfrm>
            <a:off x="4541050" y="1088225"/>
            <a:ext cx="3307501" cy="2879849"/>
          </a:xfrm>
          <a:prstGeom prst="rect">
            <a:avLst/>
          </a:prstGeom>
          <a:noFill/>
          <a:ln>
            <a:noFill/>
          </a:ln>
        </p:spPr>
      </p:pic>
      <p:cxnSp>
        <p:nvCxnSpPr>
          <p:cNvPr id="207" name="Shape 207"/>
          <p:cNvCxnSpPr/>
          <p:nvPr/>
        </p:nvCxnSpPr>
        <p:spPr>
          <a:xfrm>
            <a:off x="4421982" y="2207419"/>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213" name="Shape 213"/>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14" name="Shape 214"/>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15" name="Shape 215"/>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cxnSp>
        <p:nvCxnSpPr>
          <p:cNvPr id="216" name="Shape 216"/>
          <p:cNvCxnSpPr/>
          <p:nvPr/>
        </p:nvCxnSpPr>
        <p:spPr>
          <a:xfrm rot="10800000" flipH="1">
            <a:off x="4198144" y="2644323"/>
            <a:ext cx="861900" cy="7200"/>
          </a:xfrm>
          <a:prstGeom prst="straightConnector1">
            <a:avLst/>
          </a:prstGeom>
          <a:noFill/>
          <a:ln w="28575" cap="flat" cmpd="sng">
            <a:solidFill>
              <a:srgbClr val="FF6600"/>
            </a:solidFill>
            <a:prstDash val="solid"/>
            <a:round/>
            <a:headEnd type="none" w="med" len="med"/>
            <a:tailEnd type="triangle" w="lg" len="lg"/>
          </a:ln>
        </p:spPr>
      </p:cxnSp>
      <p:pic>
        <p:nvPicPr>
          <p:cNvPr id="217" name="Shape 217"/>
          <p:cNvPicPr preferRelativeResize="0"/>
          <p:nvPr/>
        </p:nvPicPr>
        <p:blipFill rotWithShape="1">
          <a:blip r:embed="rId4">
            <a:alphaModFix/>
          </a:blip>
          <a:srcRect r="4752"/>
          <a:stretch/>
        </p:blipFill>
        <p:spPr>
          <a:xfrm>
            <a:off x="5128361" y="1178481"/>
            <a:ext cx="2595952" cy="318547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Germline</a:t>
            </a:r>
          </a:p>
        </p:txBody>
      </p:sp>
      <p:sp>
        <p:nvSpPr>
          <p:cNvPr id="272" name="Shape 272"/>
          <p:cNvSpPr txBox="1"/>
          <p:nvPr/>
        </p:nvSpPr>
        <p:spPr>
          <a:xfrm>
            <a:off x="1143000" y="2457451"/>
            <a:ext cx="6601800" cy="2793300"/>
          </a:xfrm>
          <a:prstGeom prst="rect">
            <a:avLst/>
          </a:prstGeom>
          <a:noFill/>
          <a:ln>
            <a:noFill/>
          </a:ln>
        </p:spPr>
        <p:txBody>
          <a:bodyPr wrap="square" lIns="68575" tIns="34275" rIns="68575" bIns="34275" anchor="t" anchorCtr="0">
            <a:noAutofit/>
          </a:bodyPr>
          <a:lstStyle/>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Common variants</a:t>
            </a:r>
            <a:r>
              <a:rPr lang="en" sz="1400" b="0" i="0" u="none" strike="noStrike" cap="none">
                <a:solidFill>
                  <a:srgbClr val="000000"/>
                </a:solidFill>
                <a:latin typeface="Arial"/>
                <a:ea typeface="Arial"/>
                <a:cs typeface="Arial"/>
                <a:sym typeface="Arial"/>
              </a:rPr>
              <a:t> </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most readily associated with phenotype (ie disease) via</a:t>
            </a:r>
            <a:r>
              <a:rPr lang="en" sz="1200"/>
              <a:t> </a:t>
            </a:r>
            <a:r>
              <a:rPr lang="en" sz="1200" b="0" i="0" u="none" strike="noStrike" cap="none">
                <a:solidFill>
                  <a:srgbClr val="000000"/>
                </a:solidFill>
                <a:latin typeface="Arial"/>
                <a:ea typeface="Arial"/>
                <a:cs typeface="Arial"/>
                <a:sym typeface="Arial"/>
              </a:rPr>
              <a:t>GWAS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Usually their functional effect is weaker</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Many are non-coding</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Issue of LD in identifying the actual causal variant.</a:t>
            </a:r>
          </a:p>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Rare variants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Associations are usually underpowered due to low frequencies</a:t>
            </a:r>
            <a:r>
              <a:rPr lang="en" sz="1200"/>
              <a:t> but </a:t>
            </a:r>
            <a:r>
              <a:rPr lang="en" sz="1200" b="0" i="0" u="none" strike="noStrike" cap="none">
                <a:solidFill>
                  <a:srgbClr val="000000"/>
                </a:solidFill>
                <a:latin typeface="Arial"/>
                <a:ea typeface="Arial"/>
                <a:cs typeface="Arial"/>
                <a:sym typeface="Arial"/>
              </a:rPr>
              <a:t>often have larger functional impact</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collapsed in the same element to gain statistical power (burden tests).</a:t>
            </a:r>
          </a:p>
          <a:p>
            <a:pPr marL="457200" marR="0" lvl="0" indent="0" algn="l" rtl="0">
              <a:spcBef>
                <a:spcPts val="0"/>
              </a:spcBef>
              <a:spcAft>
                <a:spcPts val="0"/>
              </a:spcAft>
              <a:buNone/>
            </a:pPr>
            <a:endParaRPr sz="1100"/>
          </a:p>
          <a:p>
            <a:pPr marL="215900" marR="0" lvl="0" indent="-304800" algn="l" rtl="0">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215900" marR="0" lvl="0" indent="-215900" algn="l" rtl="0">
              <a:spcBef>
                <a:spcPts val="0"/>
              </a:spcBef>
              <a:buClr>
                <a:schemeClr val="dk1"/>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1143002" y="4880375"/>
            <a:ext cx="69591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id="274" name="Shape 274"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75" name="Shape 27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Somatic</a:t>
            </a:r>
          </a:p>
        </p:txBody>
      </p:sp>
      <p:sp>
        <p:nvSpPr>
          <p:cNvPr id="282" name="Shape 282"/>
          <p:cNvSpPr txBox="1">
            <a:spLocks noGrp="1"/>
          </p:cNvSpPr>
          <p:nvPr>
            <p:ph type="body" idx="1"/>
          </p:nvPr>
        </p:nvSpPr>
        <p:spPr>
          <a:xfrm>
            <a:off x="1143001" y="2402681"/>
            <a:ext cx="6633000" cy="2487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Overall</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Often these can be </a:t>
            </a:r>
            <a:r>
              <a:rPr lang="en" sz="1400">
                <a:latin typeface="Calibri"/>
                <a:ea typeface="Calibri"/>
                <a:cs typeface="Calibri"/>
                <a:sym typeface="Calibri"/>
              </a:rPr>
              <a:t>thought of </a:t>
            </a:r>
            <a:r>
              <a:rPr lang="en" sz="1400" b="0" i="0" u="none" strike="noStrike" cap="none">
                <a:solidFill>
                  <a:schemeClr val="dk1"/>
                </a:solidFill>
                <a:latin typeface="Calibri"/>
                <a:ea typeface="Calibri"/>
                <a:cs typeface="Calibri"/>
                <a:sym typeface="Calibri"/>
              </a:rPr>
              <a:t> as</a:t>
            </a:r>
            <a:r>
              <a:rPr lang="en" sz="1400" b="0" i="0" u="sng" strike="noStrike" cap="none">
                <a:solidFill>
                  <a:schemeClr val="dk1"/>
                </a:solidFill>
                <a:latin typeface="Calibri"/>
                <a:ea typeface="Calibri"/>
                <a:cs typeface="Calibri"/>
                <a:sym typeface="Calibri"/>
              </a:rPr>
              <a:t> very rare variants </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Drivers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Driver mutation is a mutation that directly or indirectly confers a selective growth advantage to the cell in which it occurs.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A typical tumor contains 2-8 drivers; the remaining mutations are passengers.</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Passengers</a:t>
            </a:r>
          </a:p>
          <a:p>
            <a:pPr marL="520700" marR="0" lvl="1"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Conceptually, a passenger mutation has no direct or indirect effect on the selective growth advantage of the cell in which it occurred.</a:t>
            </a:r>
          </a:p>
        </p:txBody>
      </p:sp>
      <p:pic>
        <p:nvPicPr>
          <p:cNvPr id="283" name="Shape 283"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84" name="Shape 284"/>
          <p:cNvSpPr/>
          <p:nvPr/>
        </p:nvSpPr>
        <p:spPr>
          <a:xfrm>
            <a:off x="6709173" y="2183606"/>
            <a:ext cx="492900" cy="411000"/>
          </a:xfrm>
          <a:prstGeom prst="ellipse">
            <a:avLst/>
          </a:prstGeom>
          <a:noFill/>
          <a:ln w="28575"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85" name="Shape 28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
        <p:nvSpPr>
          <p:cNvPr id="286" name="Shape 286"/>
          <p:cNvSpPr txBox="1"/>
          <p:nvPr/>
        </p:nvSpPr>
        <p:spPr>
          <a:xfrm>
            <a:off x="6240675" y="4958994"/>
            <a:ext cx="24969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rgbClr val="FFFFFF"/>
                </a:solidFill>
                <a:latin typeface="Helvetica Neue"/>
                <a:ea typeface="Helvetica Neue"/>
                <a:cs typeface="Helvetica Neue"/>
                <a:sym typeface="Helvetica Neue"/>
              </a:rPr>
              <a:t>Genomics &amp; Data Science: </a:t>
            </a:r>
            <a:br>
              <a:rPr lang="en" sz="1800">
                <a:solidFill>
                  <a:srgbClr val="FFFFFF"/>
                </a:solidFill>
                <a:latin typeface="Helvetica Neue"/>
                <a:ea typeface="Helvetica Neue"/>
                <a:cs typeface="Helvetica Neue"/>
                <a:sym typeface="Helvetica Neue"/>
              </a:rPr>
            </a:br>
            <a:r>
              <a:rPr lang="en" sz="1800">
                <a:solidFill>
                  <a:srgbClr val="FFFFFF"/>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Introduction</a:t>
            </a:r>
            <a:endParaRPr lang="en-US" sz="1700" b="0" i="0" u="none" strike="noStrike" cap="none" dirty="0" smtClean="0">
              <a:solidFill>
                <a:srgbClr val="FFFFFF"/>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rgbClr val="FFFFFF"/>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FFFF"/>
                </a:solidFill>
                <a:latin typeface="Helvetica Neue"/>
                <a:ea typeface="Helvetica Neue"/>
                <a:cs typeface="Helvetica Neue"/>
                <a:sym typeface="Helvetica Neue"/>
              </a:rPr>
              <a:t>The exponential scaling</a:t>
            </a:r>
            <a:r>
              <a:rPr lang="en" sz="1300" dirty="0" smtClean="0">
                <a:solidFill>
                  <a:srgbClr val="FFFFFF"/>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rgbClr val="FFFFFF"/>
                </a:solidFill>
                <a:latin typeface="Helvetica Neue"/>
                <a:ea typeface="Helvetica Neue"/>
                <a:cs typeface="Helvetica Neue"/>
                <a:sym typeface="Helvetica Neue"/>
              </a:rPr>
              <a:t>Mining </a:t>
            </a:r>
            <a:r>
              <a:rPr lang="en" sz="1300" b="0" i="0" u="none" strike="noStrike" cap="none" dirty="0">
                <a:solidFill>
                  <a:srgbClr val="FFFFFF"/>
                </a:solidFill>
                <a:latin typeface="Helvetica Neue"/>
                <a:ea typeface="Helvetica Neue"/>
                <a:cs typeface="Helvetica Neue"/>
                <a:sym typeface="Helvetica Neue"/>
              </a:rPr>
              <a:t>the data to prioritize variants </a:t>
            </a:r>
            <a:br>
              <a:rPr lang="en" sz="1300" b="0" i="0" u="none" strike="noStrike" cap="none" dirty="0">
                <a:solidFill>
                  <a:srgbClr val="FFFFFF"/>
                </a:solidFill>
                <a:latin typeface="Helvetica Neue"/>
                <a:ea typeface="Helvetica Neue"/>
                <a:cs typeface="Helvetica Neue"/>
                <a:sym typeface="Helvetica Neue"/>
              </a:rPr>
            </a:br>
            <a:r>
              <a:rPr lang="en" sz="1300" b="0" i="0" u="none" strike="noStrike" cap="none" dirty="0">
                <a:solidFill>
                  <a:srgbClr val="FFFFFF"/>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chemeClr val="lt1"/>
                </a:solidFill>
                <a:latin typeface="Arial"/>
                <a:ea typeface="Arial"/>
                <a:cs typeface="Arial"/>
                <a:sym typeface="Arial"/>
              </a:rPr>
              <a:t>ALoFT</a:t>
            </a:r>
            <a:r>
              <a:rPr lang="en" sz="1400" b="0" i="0" u="none" strike="noStrike" cap="none" dirty="0">
                <a:solidFill>
                  <a:schemeClr val="lt1"/>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t>LoF</a:t>
            </a:r>
            <a:r>
              <a:rPr lang="en" sz="1400" dirty="0"/>
              <a:t> annotation as a complex problem + f</a:t>
            </a:r>
            <a:r>
              <a:rPr lang="en" sz="1400" b="0" i="0" u="none" strike="noStrike" cap="none" dirty="0">
                <a:solidFill>
                  <a:schemeClr val="lt1"/>
                </a:solidFill>
                <a:latin typeface="Arial"/>
                <a:ea typeface="Arial"/>
                <a:cs typeface="Arial"/>
                <a:sym typeface="Arial"/>
              </a:rPr>
              <a:t>inding deleterious </a:t>
            </a:r>
            <a:r>
              <a:rPr lang="en" sz="1400" b="0" i="0" u="none" strike="noStrike" cap="none" dirty="0" err="1">
                <a:solidFill>
                  <a:schemeClr val="lt1"/>
                </a:solidFill>
                <a:latin typeface="Arial"/>
                <a:ea typeface="Arial"/>
                <a:cs typeface="Arial"/>
                <a:sym typeface="Arial"/>
              </a:rPr>
              <a:t>LoFs</a:t>
            </a:r>
            <a:r>
              <a:rPr lang="en" sz="1400" b="0" i="0" u="none" strike="noStrike" cap="none" dirty="0">
                <a:solidFill>
                  <a:schemeClr val="lt1"/>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chemeClr val="lt1"/>
                </a:solidFill>
                <a:latin typeface="Arial"/>
                <a:ea typeface="Arial"/>
                <a:cs typeface="Arial"/>
                <a:sym typeface="Arial"/>
              </a:rPr>
              <a:t>Frustration</a:t>
            </a:r>
            <a:r>
              <a:rPr lang="en" sz="1400" b="0" i="0" u="none" strike="noStrike" cap="none" dirty="0">
                <a:solidFill>
                  <a:schemeClr val="lt1"/>
                </a:solidFill>
                <a:latin typeface="Arial"/>
                <a:ea typeface="Arial"/>
                <a:cs typeface="Arial"/>
                <a:sym typeface="Arial"/>
              </a:rPr>
              <a:t> 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lt1"/>
                </a:solidFill>
                <a:latin typeface="Arial"/>
                <a:ea typeface="Arial"/>
                <a:cs typeface="Arial"/>
                <a:sym typeface="Arial"/>
              </a:rPr>
              <a:t/>
            </a:r>
            <a:br>
              <a:rPr lang="en" sz="1400" b="0" i="0" u="none" strike="noStrike" cap="none" dirty="0">
                <a:solidFill>
                  <a:schemeClr val="lt1"/>
                </a:solidFill>
                <a:latin typeface="Arial"/>
                <a:ea typeface="Arial"/>
                <a:cs typeface="Arial"/>
                <a:sym typeface="Arial"/>
              </a:rPr>
            </a:br>
            <a:endParaRPr lang="en" sz="1400" b="0" i="0" u="none" strike="noStrike" cap="none" dirty="0">
              <a:solidFill>
                <a:schemeClr val="lt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rgbClr val="FFFFFF"/>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FFFF"/>
                </a:solidFill>
                <a:latin typeface="Helvetica Neue"/>
                <a:ea typeface="Helvetica Neue"/>
                <a:cs typeface="Helvetica Neue"/>
              </a:rPr>
              <a:t>FunSeq</a:t>
            </a:r>
            <a:r>
              <a:rPr lang="en" sz="1300" b="1" u="sng"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integrates evidence, with an entropy based weighting scheme.</a:t>
            </a:r>
            <a:endParaRPr lang="en-US" sz="1300" dirty="0">
              <a:solidFill>
                <a:srgbClr val="FFFFFF"/>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rgbClr val="FFFFFF"/>
                </a:solidFill>
                <a:latin typeface="Helvetica Neue"/>
                <a:ea typeface="Helvetica Neue"/>
                <a:cs typeface="Helvetica Neue"/>
              </a:rPr>
              <a:t>Prioritizing rare variants with “sensitive sites” (</a:t>
            </a:r>
            <a:r>
              <a:rPr lang="en" sz="1300" dirty="0">
                <a:solidFill>
                  <a:srgbClr val="FFFFFF"/>
                </a:solidFill>
                <a:latin typeface="Helvetica Neue"/>
                <a:ea typeface="Helvetica Neue"/>
                <a:cs typeface="Helvetica Neue"/>
              </a:rPr>
              <a:t>human</a:t>
            </a:r>
            <a:r>
              <a:rPr lang="en-US" sz="1300"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conserved</a:t>
            </a:r>
            <a:r>
              <a:rPr lang="en" sz="1300" dirty="0">
                <a:solidFill>
                  <a:srgbClr val="FFFFFF"/>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 sz="1300" b="0" i="0" u="none" strike="noStrike" cap="none" dirty="0">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18857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a:solidFill>
                  <a:srgbClr val="000090"/>
                </a:solidFill>
                <a:latin typeface="Helvetica Neue"/>
                <a:ea typeface="Helvetica Neue"/>
                <a:cs typeface="Helvetica Neue"/>
                <a:sym typeface="Helvetica Neue"/>
              </a:rPr>
              <a:t>vat.gersteinlab.org</a:t>
            </a: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Shape 56"/>
          <p:cNvGrpSpPr/>
          <p:nvPr/>
        </p:nvGrpSpPr>
        <p:grpSpPr>
          <a:xfrm>
            <a:off x="4400501" y="2971536"/>
            <a:ext cx="628734" cy="1877520"/>
            <a:chOff x="4343400" y="3962400"/>
            <a:chExt cx="838200" cy="2503026"/>
          </a:xfrm>
        </p:grpSpPr>
        <p:pic>
          <p:nvPicPr>
            <p:cNvPr id="57" name="Shape 57"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58" name="Shape 58"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59" name="Shape 59"/>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60" name="Shape 60"/>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61" name="Shape 61"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62" name="Shape 62"/>
          <p:cNvGrpSpPr/>
          <p:nvPr/>
        </p:nvGrpSpPr>
        <p:grpSpPr>
          <a:xfrm>
            <a:off x="4743450" y="2171700"/>
            <a:ext cx="971550" cy="2800350"/>
            <a:chOff x="4800600" y="2895600"/>
            <a:chExt cx="1295400" cy="3733800"/>
          </a:xfrm>
        </p:grpSpPr>
        <p:cxnSp>
          <p:nvCxnSpPr>
            <p:cNvPr id="63" name="Shape 63"/>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64" name="Shape 64"/>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65" name="Shape 65"/>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66" name="Shape 66"/>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67" name="Shape 67"/>
          <p:cNvGrpSpPr/>
          <p:nvPr/>
        </p:nvGrpSpPr>
        <p:grpSpPr>
          <a:xfrm>
            <a:off x="3028950" y="2971800"/>
            <a:ext cx="1371600" cy="2057400"/>
            <a:chOff x="2514600" y="3962400"/>
            <a:chExt cx="1828800" cy="2743200"/>
          </a:xfrm>
        </p:grpSpPr>
        <p:cxnSp>
          <p:nvCxnSpPr>
            <p:cNvPr id="68" name="Shape 68"/>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69" name="Shape 69"/>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70" name="Shape 70"/>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71" name="Shape 71"/>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72" name="Shape 72"/>
          <p:cNvGrpSpPr/>
          <p:nvPr/>
        </p:nvGrpSpPr>
        <p:grpSpPr>
          <a:xfrm>
            <a:off x="5715000" y="2171700"/>
            <a:ext cx="1599267" cy="2825658"/>
            <a:chOff x="6096000" y="2895600"/>
            <a:chExt cx="2132355" cy="3767544"/>
          </a:xfrm>
        </p:grpSpPr>
        <p:pic>
          <p:nvPicPr>
            <p:cNvPr id="73" name="Shape 73"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74" name="Shape 74"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75" name="Shape 75"/>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76" name="Shape 76"/>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a:t>
            </a:r>
            <a:r>
              <a:rPr lang="en" sz="2300" b="1" i="0" u="none" strike="noStrike" cap="none" dirty="0" smtClean="0">
                <a:solidFill>
                  <a:srgbClr val="22228B"/>
                </a:solidFill>
                <a:latin typeface="Helvetica Neue"/>
                <a:ea typeface="Helvetica Neue"/>
                <a:cs typeface="Helvetica Neue"/>
                <a:sym typeface="Helvetica Neue"/>
              </a:rPr>
              <a:t>of</a:t>
            </a:r>
            <a:r>
              <a:rPr lang="en-US" sz="2300" b="1" i="0" u="none" strike="noStrike" cap="none" dirty="0" smtClean="0">
                <a:solidFill>
                  <a:srgbClr val="22228B"/>
                </a:solidFill>
                <a:latin typeface="Helvetica Neue"/>
                <a:ea typeface="Helvetica Neue"/>
                <a:cs typeface="Helvetica Neue"/>
                <a:sym typeface="Helvetica Neue"/>
              </a:rPr>
              <a:t>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L</a:t>
            </a:r>
            <a:r>
              <a:rPr lang="en" sz="2300" b="1" i="0" u="none" strike="noStrike" cap="none" dirty="0" smtClean="0">
                <a:solidFill>
                  <a:srgbClr val="22228B"/>
                </a:solidFill>
                <a:latin typeface="Helvetica Neue"/>
                <a:ea typeface="Helvetica Neue"/>
                <a:cs typeface="Helvetica Neue"/>
                <a:sym typeface="Helvetica Neue"/>
              </a:rPr>
              <a:t>oss-</a:t>
            </a:r>
            <a:r>
              <a:rPr lang="en" sz="2300" b="1" i="0" u="sng" strike="noStrike" cap="none" dirty="0" smtClean="0">
                <a:solidFill>
                  <a:srgbClr val="22228B"/>
                </a:solidFill>
                <a:latin typeface="Helvetica Neue"/>
                <a:ea typeface="Helvetica Neue"/>
                <a:cs typeface="Helvetica Neue"/>
                <a:sym typeface="Helvetica Neue"/>
              </a:rPr>
              <a:t>o</a:t>
            </a:r>
            <a:r>
              <a:rPr lang="en" sz="2300" b="1" i="0" u="none" strike="noStrike" cap="none" dirty="0" smtClean="0">
                <a:solidFill>
                  <a:srgbClr val="22228B"/>
                </a:solidFill>
                <a:latin typeface="Helvetica Neue"/>
                <a:ea typeface="Helvetica Neue"/>
                <a:cs typeface="Helvetica Neue"/>
                <a:sym typeface="Helvetica Neue"/>
              </a:rPr>
              <a:t>f-</a:t>
            </a:r>
            <a:r>
              <a:rPr lang="en" sz="2300" b="1" i="0" u="sng" strike="noStrike" cap="none" dirty="0" smtClean="0">
                <a:solidFill>
                  <a:srgbClr val="22228B"/>
                </a:solidFill>
                <a:latin typeface="Helvetica Neue"/>
                <a:ea typeface="Helvetica Neue"/>
                <a:cs typeface="Helvetica Neue"/>
                <a:sym typeface="Helvetica Neue"/>
              </a:rPr>
              <a:t>F</a:t>
            </a:r>
            <a:r>
              <a:rPr lang="en" sz="2300" b="1" i="0" u="none" strike="noStrike" cap="none" dirty="0" smtClean="0">
                <a:solidFill>
                  <a:srgbClr val="22228B"/>
                </a:solidFill>
                <a:latin typeface="Helvetica Neue"/>
                <a:ea typeface="Helvetica Neue"/>
                <a:cs typeface="Helvetica Neue"/>
                <a:sym typeface="Helvetica Neue"/>
              </a:rPr>
              <a:t>unction</a:t>
            </a:r>
            <a:r>
              <a:rPr lang="en" sz="2300" b="1" i="0" u="none" strike="noStrike" cap="none" dirty="0">
                <a:solidFill>
                  <a:srgbClr val="22228B"/>
                </a:solidFill>
                <a:latin typeface="Helvetica Neue"/>
                <a:ea typeface="Helvetica Neue"/>
                <a:cs typeface="Helvetica Neue"/>
                <a:sym typeface="Helvetica Neue"/>
              </a:rPr>
              <a:t> </a:t>
            </a:r>
            <a:r>
              <a:rPr lang="en-US" sz="2300" b="1" i="0" u="none" strike="noStrike" cap="none" dirty="0" smtClean="0">
                <a:solidFill>
                  <a:srgbClr val="22228B"/>
                </a:solidFill>
                <a:latin typeface="Helvetica Neue"/>
                <a:ea typeface="Helvetica Neue"/>
                <a:cs typeface="Helvetica Neue"/>
                <a:sym typeface="Helvetica Neue"/>
              </a:rPr>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T</a:t>
            </a:r>
            <a:r>
              <a:rPr lang="en" sz="2300" b="1" i="0" u="none" strike="noStrike" cap="none" dirty="0" smtClean="0">
                <a:solidFill>
                  <a:srgbClr val="22228B"/>
                </a:solidFill>
                <a:latin typeface="Helvetica Neue"/>
                <a:ea typeface="Helvetica Neue"/>
                <a:cs typeface="Helvetica Neue"/>
                <a:sym typeface="Helvetica Neue"/>
              </a:rPr>
              <a:t>ranscripts </a:t>
            </a:r>
            <a:r>
              <a:rPr lang="en" sz="2300" b="1" i="0" u="none" strike="noStrike" cap="none" dirty="0">
                <a:solidFill>
                  <a:srgbClr val="22228B"/>
                </a:solidFill>
                <a:latin typeface="Helvetica Neue"/>
                <a:ea typeface="Helvetica Neue"/>
                <a:cs typeface="Helvetica Neue"/>
                <a:sym typeface="Helvetica Neue"/>
              </a:rPr>
              <a:t>(</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a:latin typeface="Helvetica Neue"/>
                <a:ea typeface="Helvetica Neue"/>
                <a:cs typeface="Helvetica Neue"/>
                <a:sym typeface="Helvetica Neue"/>
              </a:rPr>
              <a:t>Runs on top of VAT</a:t>
            </a:r>
          </a:p>
          <a:p>
            <a:pPr lvl="0" rtl="0">
              <a:lnSpc>
                <a:spcPct val="80000"/>
              </a:lnSpc>
              <a:spcBef>
                <a:spcPts val="0"/>
              </a:spcBef>
              <a:buNone/>
            </a:pPr>
            <a:endParaRPr sz="1400">
              <a:latin typeface="Helvetica Neue"/>
              <a:ea typeface="Helvetica Neue"/>
              <a:cs typeface="Helvetica Neue"/>
              <a:sym typeface="Helvetica Neue"/>
            </a:endParaRPr>
          </a:p>
          <a:p>
            <a:pPr lvl="0" rtl="0">
              <a:lnSpc>
                <a:spcPct val="80000"/>
              </a:lnSpc>
              <a:spcBef>
                <a:spcPts val="0"/>
              </a:spcBef>
              <a:buNone/>
            </a:pPr>
            <a:r>
              <a:rPr lang="en" sz="140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descr="fig3.png"/>
          <p:cNvPicPr preferRelativeResize="0"/>
          <p:nvPr/>
        </p:nvPicPr>
        <p:blipFill rotWithShape="1">
          <a:blip r:embed="rId3">
            <a:alphaModFix/>
          </a:blip>
          <a:srcRect r="39690"/>
          <a:stretch/>
        </p:blipFill>
        <p:spPr>
          <a:xfrm>
            <a:off x="4709938" y="152400"/>
            <a:ext cx="3871999" cy="4838697"/>
          </a:xfrm>
          <a:prstGeom prst="rect">
            <a:avLst/>
          </a:prstGeom>
          <a:noFill/>
          <a:ln>
            <a:noFill/>
          </a:ln>
        </p:spPr>
      </p:pic>
      <p:sp>
        <p:nvSpPr>
          <p:cNvPr id="368" name="Shape 368"/>
          <p:cNvSpPr txBox="1">
            <a:spLocks noGrp="1"/>
          </p:cNvSpPr>
          <p:nvPr>
            <p:ph type="title" idx="4294967295"/>
          </p:nvPr>
        </p:nvSpPr>
        <p:spPr>
          <a:xfrm>
            <a:off x="628641" y="4124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Application to LoF mutations</a:t>
            </a:r>
          </a:p>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 in autism spectrum disorder</a:t>
            </a:r>
          </a:p>
        </p:txBody>
      </p:sp>
      <p:pic>
        <p:nvPicPr>
          <p:cNvPr id="369" name="Shape 369" descr="fig3.png"/>
          <p:cNvPicPr preferRelativeResize="0"/>
          <p:nvPr/>
        </p:nvPicPr>
        <p:blipFill rotWithShape="1">
          <a:blip r:embed="rId3">
            <a:alphaModFix/>
          </a:blip>
          <a:srcRect l="60929"/>
          <a:stretch/>
        </p:blipFill>
        <p:spPr>
          <a:xfrm>
            <a:off x="1280324" y="-664450"/>
            <a:ext cx="2508329" cy="4838697"/>
          </a:xfrm>
          <a:prstGeom prst="rect">
            <a:avLst/>
          </a:prstGeom>
          <a:noFill/>
          <a:ln>
            <a:noFill/>
          </a:ln>
        </p:spPr>
      </p:pic>
      <p:sp>
        <p:nvSpPr>
          <p:cNvPr id="370" name="Shape 370"/>
          <p:cNvSpPr txBox="1"/>
          <p:nvPr/>
        </p:nvSpPr>
        <p:spPr>
          <a:xfrm>
            <a:off x="903088" y="4591200"/>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i="1">
                <a:solidFill>
                  <a:schemeClr val="dk1"/>
                </a:solidFill>
                <a:latin typeface="Calibri"/>
                <a:ea typeface="Calibri"/>
                <a:cs typeface="Calibri"/>
                <a:sym typeface="Calibri"/>
              </a:rPr>
              <a:t>Balasubramanian S.*, Fu Y.*  et al., NComms., ’17</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94" name="Shape 39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95" name="Shape 39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96" name="Shape 39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97" name="Shape 39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8118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82" name="Shape 82"/>
          <p:cNvGrpSpPr/>
          <p:nvPr/>
        </p:nvGrpSpPr>
        <p:grpSpPr>
          <a:xfrm>
            <a:off x="3829050" y="2009775"/>
            <a:ext cx="1599267" cy="2825658"/>
            <a:chOff x="6096000" y="2895600"/>
            <a:chExt cx="2132355" cy="3767544"/>
          </a:xfrm>
        </p:grpSpPr>
        <p:pic>
          <p:nvPicPr>
            <p:cNvPr id="83" name="Shape 83"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84" name="Shape 84"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85" name="Shape 85"/>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86" name="Shape 86"/>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but for disease mutations (HGMD)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48359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7F7F7F"/>
                </a:solidFill>
                <a:latin typeface="Arial"/>
                <a:ea typeface="Arial"/>
                <a:cs typeface="Arial"/>
                <a:sym typeface="Arial"/>
              </a:rPr>
              <a:t>[Fu et al., GenomeBiology ('14), , Khurana et al., Science ('13)]</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lvl="0" algn="ctr" rtl="0">
              <a:lnSpc>
                <a:spcPct val="100000"/>
              </a:lnSpc>
              <a:spcBef>
                <a:spcPts val="0"/>
              </a:spcBef>
              <a:buNone/>
            </a:pPr>
            <a:r>
              <a:rPr lang="en" b="1">
                <a:solidFill>
                  <a:schemeClr val="dk1"/>
                </a:solidFill>
                <a:latin typeface="Calibri"/>
                <a:ea typeface="Calibri"/>
                <a:cs typeface="Calibri"/>
                <a:sym typeface="Calibri"/>
              </a:rPr>
              <a:t>Depletion of Common Variants</a:t>
            </a:r>
          </a:p>
          <a:p>
            <a:pPr lvl="0" algn="ctr" rtl="0">
              <a:lnSpc>
                <a:spcPct val="100000"/>
              </a:lnSpc>
              <a:spcBef>
                <a:spcPts val="0"/>
              </a:spcBef>
              <a:buNone/>
            </a:pPr>
            <a:r>
              <a:rPr lang="en" b="1">
                <a:solidFill>
                  <a:schemeClr val="dk1"/>
                </a:solidFill>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lvl="0" algn="ctr" rtl="0">
              <a:lnSpc>
                <a:spcPct val="80000"/>
              </a:lnSpc>
              <a:spcBef>
                <a:spcPts val="0"/>
              </a:spcBef>
              <a:buNone/>
            </a:pPr>
            <a:r>
              <a:rPr lang="en" sz="2200">
                <a:solidFill>
                  <a:schemeClr val="dk1"/>
                </a:solidFill>
                <a:latin typeface="Calibri"/>
                <a:ea typeface="Calibri"/>
                <a:cs typeface="Calibri"/>
                <a:sym typeface="Calibri"/>
              </a:rPr>
              <a:t>Broad categories of regulatory regions under negative selection</a:t>
            </a:r>
          </a:p>
          <a:p>
            <a:pPr lvl="0" algn="ctr" rtl="0">
              <a:lnSpc>
                <a:spcPct val="80000"/>
              </a:lnSpc>
              <a:spcBef>
                <a:spcPts val="0"/>
              </a:spcBef>
              <a:buNone/>
            </a:pPr>
            <a:r>
              <a:rPr lang="en" sz="2200">
                <a:solidFill>
                  <a:schemeClr val="dk1"/>
                </a:solidFill>
                <a:latin typeface="Calibri"/>
                <a:ea typeface="Calibri"/>
                <a:cs typeface="Calibri"/>
                <a:sym typeface="Calibri"/>
              </a:rPr>
              <a:t>Related to:</a:t>
            </a:r>
          </a:p>
          <a:p>
            <a:pPr lvl="0" algn="ctr" rtl="0">
              <a:lnSpc>
                <a:spcPct val="80000"/>
              </a:lnSpc>
              <a:spcBef>
                <a:spcPts val="0"/>
              </a:spcBef>
              <a:buNone/>
            </a:pPr>
            <a:r>
              <a:rPr lang="en" sz="1100">
                <a:solidFill>
                  <a:schemeClr val="dk1"/>
                </a:solidFill>
                <a:latin typeface="Calibri"/>
                <a:ea typeface="Calibri"/>
                <a:cs typeface="Calibri"/>
                <a:sym typeface="Calibri"/>
              </a:rPr>
              <a:t>    	</a:t>
            </a:r>
          </a:p>
          <a:p>
            <a:pPr lvl="0" algn="ctr" rtl="0">
              <a:lnSpc>
                <a:spcPct val="80000"/>
              </a:lnSpc>
              <a:spcBef>
                <a:spcPts val="0"/>
              </a:spcBef>
              <a:buNone/>
            </a:pPr>
            <a:r>
              <a:rPr lang="en" sz="1100">
                <a:solidFill>
                  <a:schemeClr val="dk1"/>
                </a:solidFill>
                <a:latin typeface="Calibri"/>
                <a:ea typeface="Calibri"/>
                <a:cs typeface="Calibri"/>
                <a:sym typeface="Calibri"/>
              </a:rPr>
              <a:t>ENCODE, </a:t>
            </a:r>
            <a:r>
              <a:rPr lang="en" sz="1100" i="1">
                <a:solidFill>
                  <a:schemeClr val="dk1"/>
                </a:solidFill>
                <a:latin typeface="Calibri"/>
                <a:ea typeface="Calibri"/>
                <a:cs typeface="Calibri"/>
                <a:sym typeface="Calibri"/>
              </a:rPr>
              <a:t>Nature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Ward &amp; Kellis,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Mu et al, </a:t>
            </a:r>
            <a:r>
              <a:rPr lang="en" sz="1100" i="1">
                <a:solidFill>
                  <a:schemeClr val="dk1"/>
                </a:solidFill>
                <a:latin typeface="Calibri"/>
                <a:ea typeface="Calibri"/>
                <a:cs typeface="Calibri"/>
                <a:sym typeface="Calibri"/>
              </a:rPr>
              <a:t>NAR</a:t>
            </a:r>
            <a:r>
              <a:rPr lang="en" sz="1100">
                <a:solidFill>
                  <a:schemeClr val="dk1"/>
                </a:solidFill>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pPr lvl="0" rtl="0">
              <a:spcBef>
                <a:spcPts val="0"/>
              </a:spcBef>
              <a:buNone/>
            </a:pPr>
            <a:r>
              <a:rPr lang="en" sz="1200"/>
              <a:t>(TFSS: Sequence-specific TFs)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200" b="1">
                <a:solidFill>
                  <a:srgbClr val="22228B"/>
                </a:solidFill>
              </a:rPr>
              <a:t>Defining Sensitive</a:t>
            </a:r>
          </a:p>
          <a:p>
            <a:pPr lvl="0" rtl="0">
              <a:spcBef>
                <a:spcPts val="0"/>
              </a:spcBef>
              <a:buNone/>
            </a:pPr>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pPr lvl="0" rtl="0">
              <a:spcBef>
                <a:spcPts val="0"/>
              </a:spcBef>
              <a:buNone/>
            </a:pPr>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~0.4% genomic coverage  (~ top 25)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lgn="ctr">
              <a:spcBef>
                <a:spcPts val="0"/>
              </a:spcBef>
              <a:buNone/>
            </a:pPr>
            <a:r>
              <a:rPr lang="en" sz="2200" b="1">
                <a:solidFill>
                  <a:srgbClr val="22228B"/>
                </a:solidFill>
              </a:rPr>
              <a:t>SNPs which break TF motifs are under stronger selection</a:t>
            </a:r>
          </a:p>
        </p:txBody>
      </p:sp>
      <p:sp>
        <p:nvSpPr>
          <p:cNvPr id="531" name="Shape 531"/>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 sz="1800">
                <a:solidFill>
                  <a:srgbClr val="595959"/>
                </a:solidFill>
                <a:latin typeface="Arial"/>
                <a:ea typeface="Arial"/>
                <a:cs typeface="Arial"/>
                <a:sym typeface="Arial"/>
              </a:rPr>
              <a:t>Entropy based method for weighting consistently many genomic features</a:t>
            </a:r>
          </a:p>
          <a:p>
            <a:pPr marL="215900" marR="0" lvl="0" indent="-203200" algn="l" rtl="0">
              <a:spcBef>
                <a:spcPts val="0"/>
              </a:spcBef>
              <a:spcAft>
                <a:spcPts val="0"/>
              </a:spcAft>
              <a:buClr>
                <a:srgbClr val="595959"/>
              </a:buClr>
              <a:buFont typeface="Arial"/>
              <a:buNone/>
            </a:pPr>
            <a:endParaRPr sz="180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a:solidFill>
                <a:schemeClr val="dk1"/>
              </a:solidFill>
              <a:latin typeface="Arial"/>
              <a:ea typeface="Arial"/>
              <a:cs typeface="Arial"/>
              <a:sym typeface="Arial"/>
            </a:endParaRPr>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200" b="0" i="1" u="none">
                <a:solidFill>
                  <a:srgbClr val="000000"/>
                </a:solidFill>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600" i="0" u="none">
                <a:solidFill>
                  <a:srgbClr val="7F7F7F"/>
                </a:solidFill>
              </a:rPr>
              <a:t>[Fu et al., GenomeBiology ('14, in revision)]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92" name="Shape 92"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93" name="Shape 93"/>
          <p:cNvGrpSpPr/>
          <p:nvPr/>
        </p:nvGrpSpPr>
        <p:grpSpPr>
          <a:xfrm>
            <a:off x="5314835" y="171453"/>
            <a:ext cx="292715" cy="541104"/>
            <a:chOff x="5562600" y="267946"/>
            <a:chExt cx="390235" cy="721857"/>
          </a:xfrm>
        </p:grpSpPr>
        <p:pic>
          <p:nvPicPr>
            <p:cNvPr id="94" name="Shape 94"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95" name="Shape 95"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96" name="Shape 96"/>
          <p:cNvGrpSpPr/>
          <p:nvPr/>
        </p:nvGrpSpPr>
        <p:grpSpPr>
          <a:xfrm>
            <a:off x="1543041" y="171455"/>
            <a:ext cx="292715" cy="541104"/>
            <a:chOff x="533400" y="228600"/>
            <a:chExt cx="390235" cy="721857"/>
          </a:xfrm>
        </p:grpSpPr>
        <p:pic>
          <p:nvPicPr>
            <p:cNvPr id="97" name="Shape 97"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98" name="Shape 98"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99" name="Shape 99"/>
          <p:cNvGrpSpPr/>
          <p:nvPr/>
        </p:nvGrpSpPr>
        <p:grpSpPr>
          <a:xfrm>
            <a:off x="7086436" y="171453"/>
            <a:ext cx="292715" cy="541104"/>
            <a:chOff x="7924800" y="267946"/>
            <a:chExt cx="390235" cy="721857"/>
          </a:xfrm>
        </p:grpSpPr>
        <p:pic>
          <p:nvPicPr>
            <p:cNvPr id="100" name="Shape 100"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01" name="Shape 101"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02" name="Shape 102"/>
          <p:cNvGrpSpPr/>
          <p:nvPr/>
        </p:nvGrpSpPr>
        <p:grpSpPr>
          <a:xfrm>
            <a:off x="6514952" y="1371530"/>
            <a:ext cx="292715" cy="541104"/>
            <a:chOff x="7162800" y="1868146"/>
            <a:chExt cx="390235" cy="721857"/>
          </a:xfrm>
        </p:grpSpPr>
        <p:pic>
          <p:nvPicPr>
            <p:cNvPr id="103" name="Shape 103"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04" name="Shape 104"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05" name="Shape 105"/>
          <p:cNvGrpSpPr/>
          <p:nvPr/>
        </p:nvGrpSpPr>
        <p:grpSpPr>
          <a:xfrm>
            <a:off x="7143584" y="1371530"/>
            <a:ext cx="292715" cy="541104"/>
            <a:chOff x="8001000" y="1868146"/>
            <a:chExt cx="390235" cy="721857"/>
          </a:xfrm>
        </p:grpSpPr>
        <p:pic>
          <p:nvPicPr>
            <p:cNvPr id="106" name="Shape 106"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07" name="Shape 107"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08" name="Shape 108"/>
          <p:cNvGrpSpPr/>
          <p:nvPr/>
        </p:nvGrpSpPr>
        <p:grpSpPr>
          <a:xfrm>
            <a:off x="3829050" y="2009775"/>
            <a:ext cx="1599267" cy="2825658"/>
            <a:chOff x="6096000" y="2895600"/>
            <a:chExt cx="2132355" cy="3767544"/>
          </a:xfrm>
        </p:grpSpPr>
        <p:pic>
          <p:nvPicPr>
            <p:cNvPr id="109" name="Shape 109"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10" name="Shape 110"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11" name="Shape 111"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12" name="Shape 112"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13" name="Shape 113"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14" name="Shape 114"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15" name="Shape 115"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16" name="Shape 116"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17" name="Shape 117"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18" name="Shape 118"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19" name="Shape 119"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20" name="Shape 120"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21" name="Shape 121"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22" name="Shape 122"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23" name="Shape 123"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24" name="Shape 124"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25" name="Shape 125"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26" name="Shape 126"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27" name="Shape 127"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28" name="Shape 128"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29" name="Shape 129"/>
          <p:cNvGrpSpPr/>
          <p:nvPr/>
        </p:nvGrpSpPr>
        <p:grpSpPr>
          <a:xfrm>
            <a:off x="3593157" y="1371530"/>
            <a:ext cx="292715" cy="541104"/>
            <a:chOff x="7162800" y="1868146"/>
            <a:chExt cx="390235" cy="721857"/>
          </a:xfrm>
        </p:grpSpPr>
        <p:pic>
          <p:nvPicPr>
            <p:cNvPr id="130" name="Shape 130"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31" name="Shape 131"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
        <p:nvSpPr>
          <p:cNvPr id="132" name="Shape 132"/>
          <p:cNvSpPr txBox="1"/>
          <p:nvPr/>
        </p:nvSpPr>
        <p:spPr>
          <a:xfrm>
            <a:off x="5685775" y="2414800"/>
            <a:ext cx="3109500" cy="2420700"/>
          </a:xfrm>
          <a:prstGeom prst="rect">
            <a:avLst/>
          </a:prstGeom>
          <a:noFill/>
          <a:ln>
            <a:noFill/>
          </a:ln>
        </p:spPr>
        <p:txBody>
          <a:bodyPr wrap="square" lIns="91425" tIns="91425" rIns="91425" bIns="91425" anchor="t" anchorCtr="0">
            <a:noAutofit/>
          </a:bodyPr>
          <a:lstStyle/>
          <a:p>
            <a:pPr lvl="0">
              <a:spcBef>
                <a:spcPts val="0"/>
              </a:spcBef>
              <a:buNone/>
            </a:pPr>
            <a:r>
              <a:rPr lang="en"/>
              <a:t>Keys to genome interpretation</a:t>
            </a:r>
          </a:p>
          <a:p>
            <a:pPr lvl="0">
              <a:spcBef>
                <a:spcPts val="0"/>
              </a:spcBef>
              <a:buNone/>
            </a:pPr>
            <a:endParaRPr/>
          </a:p>
          <a:p>
            <a:pPr lvl="0">
              <a:spcBef>
                <a:spcPts val="0"/>
              </a:spcBef>
              <a:buNone/>
            </a:pPr>
            <a:r>
              <a:rPr lang="en"/>
              <a:t>Relating individuals' variants to </a:t>
            </a:r>
            <a:r>
              <a:rPr lang="en" b="1">
                <a:solidFill>
                  <a:srgbClr val="980000"/>
                </a:solidFill>
              </a:rPr>
              <a:t>DBs</a:t>
            </a:r>
          </a:p>
          <a:p>
            <a:pPr lvl="0">
              <a:spcBef>
                <a:spcPts val="0"/>
              </a:spcBef>
              <a:buNone/>
            </a:pPr>
            <a:endParaRPr/>
          </a:p>
          <a:p>
            <a:pPr lvl="0">
              <a:spcBef>
                <a:spcPts val="0"/>
              </a:spcBef>
              <a:buNone/>
            </a:pPr>
            <a:r>
              <a:rPr lang="en" b="1">
                <a:solidFill>
                  <a:srgbClr val="980000"/>
                </a:solidFill>
              </a:rPr>
              <a:t>Scaling</a:t>
            </a:r>
            <a:r>
              <a:rPr lang="en"/>
              <a:t> DBs to the </a:t>
            </a:r>
            <a:r>
              <a:rPr lang="en" b="1">
                <a:solidFill>
                  <a:srgbClr val="980000"/>
                </a:solidFill>
              </a:rPr>
              <a:t>population</a:t>
            </a:r>
          </a:p>
          <a:p>
            <a:pPr lvl="0">
              <a:spcBef>
                <a:spcPts val="0"/>
              </a:spcBef>
              <a:buNone/>
            </a:pPr>
            <a:endParaRPr/>
          </a:p>
          <a:p>
            <a:pPr lvl="0">
              <a:spcBef>
                <a:spcPts val="0"/>
              </a:spcBef>
              <a:buClr>
                <a:schemeClr val="dk1"/>
              </a:buClr>
              <a:buFont typeface="Arial"/>
              <a:buNone/>
            </a:pPr>
            <a:r>
              <a:rPr lang="en">
                <a:solidFill>
                  <a:schemeClr val="dk1"/>
                </a:solidFill>
              </a:rPr>
              <a:t>Identifying </a:t>
            </a:r>
            <a:r>
              <a:rPr lang="en" b="1">
                <a:solidFill>
                  <a:srgbClr val="38761D"/>
                </a:solidFill>
              </a:rPr>
              <a:t>key variants</a:t>
            </a:r>
            <a:r>
              <a:rPr lang="en">
                <a:solidFill>
                  <a:schemeClr val="dk1"/>
                </a:solidFill>
              </a:rPr>
              <a:t> - </a:t>
            </a:r>
            <a:br>
              <a:rPr lang="en">
                <a:solidFill>
                  <a:schemeClr val="dk1"/>
                </a:solidFill>
              </a:rPr>
            </a:br>
            <a:r>
              <a:rPr lang="en">
                <a:solidFill>
                  <a:schemeClr val="dk1"/>
                </a:solidFill>
              </a:rPr>
              <a:t>separating into rare, recurrent, common, &amp;c</a:t>
            </a:r>
          </a:p>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Flowchart for 1 Prostate Cancer</a:t>
                </a:r>
              </a:p>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100" b="0" i="0" u="none" dirty="0">
                <a:solidFill>
                  <a:srgbClr val="000000"/>
                </a:solidFill>
                <a:latin typeface="Arial"/>
                <a:ea typeface="Arial"/>
                <a:cs typeface="Arial"/>
                <a:sym typeface="Arial"/>
              </a:rPr>
              <a:t>[</a:t>
            </a:r>
            <a:r>
              <a:rPr lang="en" sz="1100" b="0" i="0" u="none" dirty="0" err="1">
                <a:solidFill>
                  <a:srgbClr val="000000"/>
                </a:solidFill>
                <a:latin typeface="Arial"/>
                <a:ea typeface="Arial"/>
                <a:cs typeface="Arial"/>
                <a:sym typeface="Arial"/>
              </a:rPr>
              <a:t>Khurana</a:t>
            </a:r>
            <a:r>
              <a:rPr lang="en" sz="1100" b="0" i="0" u="none" dirty="0">
                <a:solidFill>
                  <a:srgbClr val="000000"/>
                </a:solidFill>
                <a:latin typeface="Arial"/>
                <a:ea typeface="Arial"/>
                <a:cs typeface="Arial"/>
                <a:sym typeface="Arial"/>
              </a:rPr>
              <a:t> et al., </a:t>
            </a:r>
            <a:r>
              <a:rPr lang="en" sz="1100" b="0" i="1" u="none" dirty="0">
                <a:solidFill>
                  <a:srgbClr val="000000"/>
                </a:solidFill>
                <a:latin typeface="Arial"/>
                <a:ea typeface="Arial"/>
                <a:cs typeface="Arial"/>
                <a:sym typeface="Arial"/>
              </a:rPr>
              <a:t>Science</a:t>
            </a:r>
            <a:r>
              <a:rPr lang="en" sz="1100" b="0" i="0" u="none" dirty="0">
                <a:solidFill>
                  <a:srgbClr val="000000"/>
                </a:solidFill>
                <a:latin typeface="Arial"/>
                <a:ea typeface="Arial"/>
                <a:cs typeface="Arial"/>
                <a:sym typeface="Arial"/>
              </a:rPr>
              <a:t> (‘13)]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40483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1253729" y="453629"/>
            <a:ext cx="1500300" cy="12549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1500" b="1" i="0" u="none" strike="noStrike" cap="none">
                <a:solidFill>
                  <a:srgbClr val="22228B"/>
                </a:solidFill>
                <a:latin typeface="Arial"/>
                <a:ea typeface="Arial"/>
                <a:cs typeface="Arial"/>
                <a:sym typeface="Arial"/>
              </a:rPr>
              <a:t>Cancer Somatic Mutational Heterogeneity, across cancer types, samples &amp; regions</a:t>
            </a:r>
          </a:p>
        </p:txBody>
      </p:sp>
      <p:sp>
        <p:nvSpPr>
          <p:cNvPr id="12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pic>
        <p:nvPicPr>
          <p:cNvPr id="1251" name="Shape 1251" descr="cancer_fnc_heterogeneity_cropped.jpg"/>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55"/>
        <p:cNvGrpSpPr/>
        <p:nvPr/>
      </p:nvGrpSpPr>
      <p:grpSpPr>
        <a:xfrm>
          <a:off x="0" y="0"/>
          <a:ext cx="0" cy="0"/>
          <a:chOff x="0" y="0"/>
          <a:chExt cx="0" cy="0"/>
        </a:xfrm>
      </p:grpSpPr>
      <p:sp>
        <p:nvSpPr>
          <p:cNvPr id="1256" name="Shape 1256"/>
          <p:cNvSpPr txBox="1"/>
          <p:nvPr/>
        </p:nvSpPr>
        <p:spPr>
          <a:xfrm>
            <a:off x="361650" y="4885200"/>
            <a:ext cx="5587200" cy="258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888888"/>
                </a:solidFill>
              </a:rPr>
              <a:t>[Yan et al., </a:t>
            </a:r>
            <a:r>
              <a:rPr lang="en" sz="1000" i="1" u="none">
                <a:solidFill>
                  <a:srgbClr val="888888"/>
                </a:solidFill>
              </a:rPr>
              <a:t>PLOS Comp. Bio. </a:t>
            </a:r>
            <a:r>
              <a:rPr lang="en" sz="1000" i="1">
                <a:solidFill>
                  <a:srgbClr val="888888"/>
                </a:solidFill>
              </a:rPr>
              <a:t>(‘</a:t>
            </a:r>
            <a:r>
              <a:rPr lang="en" sz="1000" i="1" u="none">
                <a:solidFill>
                  <a:srgbClr val="888888"/>
                </a:solidFill>
              </a:rPr>
              <a:t>17)</a:t>
            </a:r>
            <a:r>
              <a:rPr lang="en" sz="1000" i="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lang="en" sz="1000" i="0" u="none">
                <a:solidFill>
                  <a:srgbClr val="888888"/>
                </a:solidFill>
              </a:rPr>
              <a:t>]</a:t>
            </a:r>
          </a:p>
        </p:txBody>
      </p:sp>
      <p:sp>
        <p:nvSpPr>
          <p:cNvPr id="1257" name="Shape 1257"/>
          <p:cNvSpPr txBox="1"/>
          <p:nvPr/>
        </p:nvSpPr>
        <p:spPr>
          <a:xfrm>
            <a:off x="5119050" y="3629200"/>
            <a:ext cx="3682800" cy="11577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rgbClr val="22228B"/>
                </a:solidFill>
              </a:rPr>
              <a:t>Variation in somatic mutations is closely associated with chromatin structure (TADs) &amp; replication timing</a:t>
            </a:r>
          </a:p>
          <a:p>
            <a:pPr lvl="0" indent="457200" rtl="0">
              <a:spcBef>
                <a:spcPts val="0"/>
              </a:spcBef>
              <a:buNone/>
            </a:pPr>
            <a:endParaRPr sz="2400" b="1">
              <a:solidFill>
                <a:srgbClr val="22228B"/>
              </a:solidFill>
            </a:endParaRPr>
          </a:p>
        </p:txBody>
      </p:sp>
      <p:sp>
        <p:nvSpPr>
          <p:cNvPr id="1258" name="Shape 1258"/>
          <p:cNvSpPr txBox="1"/>
          <p:nvPr/>
        </p:nvSpPr>
        <p:spPr>
          <a:xfrm>
            <a:off x="5435600" y="2569400"/>
            <a:ext cx="3000000" cy="1601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800" b="1">
                <a:solidFill>
                  <a:srgbClr val="22228B"/>
                </a:solidFill>
              </a:rPr>
              <a:t>Chromatin remodeling failure leads to more mutations in early-replicating regions </a:t>
            </a:r>
          </a:p>
        </p:txBody>
      </p:sp>
      <p:pic>
        <p:nvPicPr>
          <p:cNvPr id="1259" name="Shape 1259"/>
          <p:cNvPicPr preferRelativeResize="0"/>
          <p:nvPr/>
        </p:nvPicPr>
        <p:blipFill>
          <a:blip r:embed="rId3">
            <a:alphaModFix/>
          </a:blip>
          <a:stretch>
            <a:fillRect/>
          </a:stretch>
        </p:blipFill>
        <p:spPr>
          <a:xfrm>
            <a:off x="84900" y="251575"/>
            <a:ext cx="4759542" cy="4334674"/>
          </a:xfrm>
          <a:prstGeom prst="rect">
            <a:avLst/>
          </a:prstGeom>
          <a:noFill/>
          <a:ln>
            <a:noFill/>
          </a:ln>
        </p:spPr>
      </p:pic>
      <p:pic>
        <p:nvPicPr>
          <p:cNvPr id="1260" name="Shape 1260"/>
          <p:cNvPicPr preferRelativeResize="0"/>
          <p:nvPr/>
        </p:nvPicPr>
        <p:blipFill rotWithShape="1">
          <a:blip r:embed="rId4">
            <a:alphaModFix/>
          </a:blip>
          <a:srcRect t="-4920" b="4920"/>
          <a:stretch/>
        </p:blipFill>
        <p:spPr>
          <a:xfrm>
            <a:off x="1727750" y="344375"/>
            <a:ext cx="1607976" cy="1380125"/>
          </a:xfrm>
          <a:prstGeom prst="rect">
            <a:avLst/>
          </a:prstGeom>
          <a:noFill/>
          <a:ln>
            <a:noFill/>
          </a:ln>
        </p:spPr>
      </p:pic>
      <p:sp>
        <p:nvSpPr>
          <p:cNvPr id="1261" name="Shape 1261"/>
          <p:cNvSpPr txBox="1"/>
          <p:nvPr/>
        </p:nvSpPr>
        <p:spPr>
          <a:xfrm>
            <a:off x="1133900" y="4385841"/>
            <a:ext cx="3277200" cy="2004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333333"/>
                </a:solidFill>
                <a:highlight>
                  <a:srgbClr val="FFFFFF"/>
                </a:highlight>
              </a:rPr>
              <a:t>genomic distance </a:t>
            </a:r>
            <a:r>
              <a:rPr lang="en" sz="1200" b="1">
                <a:solidFill>
                  <a:srgbClr val="333333"/>
                </a:solidFill>
                <a:highlight>
                  <a:srgbClr val="FFFFFF"/>
                </a:highlight>
              </a:rPr>
              <a:t>from the TAD boundary</a:t>
            </a:r>
          </a:p>
        </p:txBody>
      </p:sp>
      <p:cxnSp>
        <p:nvCxnSpPr>
          <p:cNvPr id="1262" name="Shape 1262"/>
          <p:cNvCxnSpPr/>
          <p:nvPr/>
        </p:nvCxnSpPr>
        <p:spPr>
          <a:xfrm>
            <a:off x="2540871" y="-586625"/>
            <a:ext cx="0" cy="4824000"/>
          </a:xfrm>
          <a:prstGeom prst="straightConnector1">
            <a:avLst/>
          </a:prstGeom>
          <a:noFill/>
          <a:ln w="9525" cap="flat" cmpd="sng">
            <a:solidFill>
              <a:schemeClr val="dk2"/>
            </a:solidFill>
            <a:prstDash val="solid"/>
            <a:round/>
            <a:headEnd type="none" w="lg" len="lg"/>
            <a:tailEnd type="none" w="lg" len="lg"/>
          </a:ln>
        </p:spPr>
      </p:cxnSp>
      <p:pic>
        <p:nvPicPr>
          <p:cNvPr id="1263" name="Shape 1263"/>
          <p:cNvPicPr preferRelativeResize="0"/>
          <p:nvPr/>
        </p:nvPicPr>
        <p:blipFill>
          <a:blip r:embed="rId5">
            <a:alphaModFix/>
          </a:blip>
          <a:stretch>
            <a:fillRect/>
          </a:stretch>
        </p:blipFill>
        <p:spPr>
          <a:xfrm>
            <a:off x="4844450" y="228600"/>
            <a:ext cx="4147150" cy="2912324"/>
          </a:xfrm>
          <a:prstGeom prst="rect">
            <a:avLst/>
          </a:prstGeom>
          <a:noFill/>
          <a:ln>
            <a:noFill/>
          </a:ln>
        </p:spPr>
      </p:pic>
      <p:sp>
        <p:nvSpPr>
          <p:cNvPr id="1264" name="Shape 1264"/>
          <p:cNvSpPr/>
          <p:nvPr/>
        </p:nvSpPr>
        <p:spPr>
          <a:xfrm>
            <a:off x="8908450" y="384350"/>
            <a:ext cx="91200" cy="2328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5" name="Shape 1265"/>
          <p:cNvSpPr/>
          <p:nvPr/>
        </p:nvSpPr>
        <p:spPr>
          <a:xfrm>
            <a:off x="4936800" y="247400"/>
            <a:ext cx="273900" cy="2004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6" name="Shape 1266"/>
          <p:cNvSpPr/>
          <p:nvPr/>
        </p:nvSpPr>
        <p:spPr>
          <a:xfrm>
            <a:off x="7403106" y="30148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NAR </a:t>
            </a:r>
            <a:r>
              <a:rPr lang="en" sz="800">
                <a:solidFill>
                  <a:srgbClr val="7F7F7F"/>
                </a:solidFill>
              </a:rPr>
              <a:t>(‘15)]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70"/>
        <p:cNvGrpSpPr/>
        <p:nvPr/>
      </p:nvGrpSpPr>
      <p:grpSpPr>
        <a:xfrm>
          <a:off x="0" y="0"/>
          <a:ext cx="0" cy="0"/>
          <a:chOff x="0" y="0"/>
          <a:chExt cx="0" cy="0"/>
        </a:xfrm>
      </p:grpSpPr>
      <p:sp>
        <p:nvSpPr>
          <p:cNvPr id="1271" name="Shape 1271"/>
          <p:cNvSpPr txBox="1">
            <a:spLocks noGrp="1"/>
          </p:cNvSpPr>
          <p:nvPr>
            <p:ph type="title"/>
          </p:nvPr>
        </p:nvSpPr>
        <p:spPr>
          <a:xfrm>
            <a:off x="651875" y="508425"/>
            <a:ext cx="3300900" cy="1682700"/>
          </a:xfrm>
          <a:prstGeom prst="rect">
            <a:avLst/>
          </a:prstGeom>
          <a:noFill/>
          <a:ln>
            <a:noFill/>
          </a:ln>
        </p:spPr>
        <p:txBody>
          <a:bodyPr wrap="square" lIns="91925" tIns="45950" rIns="91925" bIns="45950" anchor="ctr" anchorCtr="0">
            <a:noAutofit/>
          </a:bodyPr>
          <a:lstStyle/>
          <a:p>
            <a:pPr marL="0" marR="0" lvl="0" indent="0" algn="l" rtl="0">
              <a:lnSpc>
                <a:spcPct val="100000"/>
              </a:lnSpc>
              <a:spcBef>
                <a:spcPts val="0"/>
              </a:spcBef>
              <a:spcAft>
                <a:spcPts val="0"/>
              </a:spcAft>
              <a:buClr>
                <a:srgbClr val="22228B"/>
              </a:buClr>
              <a:buSzPct val="25000"/>
              <a:buFont typeface="Arial"/>
              <a:buNone/>
            </a:pPr>
            <a:r>
              <a:rPr lang="en"/>
              <a:t>mrTADFinder: </a:t>
            </a:r>
            <a:r>
              <a:rPr lang="en" sz="1800" b="1" i="0" u="none" strike="noStrike" cap="none">
                <a:solidFill>
                  <a:srgbClr val="22228B"/>
                </a:solidFill>
                <a:latin typeface="Arial"/>
                <a:ea typeface="Arial"/>
                <a:cs typeface="Arial"/>
                <a:sym typeface="Arial"/>
              </a:rPr>
              <a:t>Identifying TADs </a:t>
            </a:r>
            <a:r>
              <a:rPr lang="en" sz="1800"/>
              <a:t>at</a:t>
            </a:r>
            <a:r>
              <a:rPr lang="en" sz="1800" b="1" i="0" u="none" strike="noStrike" cap="none">
                <a:solidFill>
                  <a:srgbClr val="22228B"/>
                </a:solidFill>
                <a:latin typeface="Arial"/>
                <a:ea typeface="Arial"/>
                <a:cs typeface="Arial"/>
                <a:sym typeface="Arial"/>
              </a:rPr>
              <a:t> multiple resolutions by maximizing modula</a:t>
            </a:r>
            <a:r>
              <a:rPr lang="en" sz="1800"/>
              <a:t>rity </a:t>
            </a:r>
            <a:br>
              <a:rPr lang="en" sz="1800"/>
            </a:br>
            <a:r>
              <a:rPr lang="en" sz="1800"/>
              <a:t>vs appropriate null</a:t>
            </a:r>
          </a:p>
        </p:txBody>
      </p:sp>
      <p:pic>
        <p:nvPicPr>
          <p:cNvPr id="1272" name="Shape 1272" descr="pasted-image.png"/>
          <p:cNvPicPr preferRelativeResize="0"/>
          <p:nvPr/>
        </p:nvPicPr>
        <p:blipFill rotWithShape="1">
          <a:blip r:embed="rId3">
            <a:alphaModFix/>
          </a:blip>
          <a:srcRect/>
          <a:stretch/>
        </p:blipFill>
        <p:spPr>
          <a:xfrm>
            <a:off x="4097650" y="78750"/>
            <a:ext cx="4873622" cy="4472799"/>
          </a:xfrm>
          <a:prstGeom prst="rect">
            <a:avLst/>
          </a:prstGeom>
          <a:noFill/>
          <a:ln>
            <a:noFill/>
          </a:ln>
        </p:spPr>
      </p:pic>
      <p:sp>
        <p:nvSpPr>
          <p:cNvPr id="1273" name="Shape 1273"/>
          <p:cNvSpPr txBox="1"/>
          <p:nvPr/>
        </p:nvSpPr>
        <p:spPr>
          <a:xfrm>
            <a:off x="6418650" y="4786375"/>
            <a:ext cx="23190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7F7F7F"/>
                </a:solidFill>
              </a:rPr>
              <a:t>[Yan et al., </a:t>
            </a:r>
            <a:r>
              <a:rPr lang="en" sz="1000" i="1" u="none">
                <a:solidFill>
                  <a:srgbClr val="7F7F7F"/>
                </a:solidFill>
              </a:rPr>
              <a:t>PLOS Comp. Bio. </a:t>
            </a:r>
            <a:r>
              <a:rPr lang="en" sz="1000" i="1">
                <a:solidFill>
                  <a:srgbClr val="7F7F7F"/>
                </a:solidFill>
              </a:rPr>
              <a:t>(‘</a:t>
            </a:r>
            <a:r>
              <a:rPr lang="en" sz="1000" i="1" u="none">
                <a:solidFill>
                  <a:srgbClr val="7F7F7F"/>
                </a:solidFill>
              </a:rPr>
              <a:t>17)</a:t>
            </a:r>
            <a:r>
              <a:rPr lang="en" sz="1000" i="0" u="none">
                <a:solidFill>
                  <a:srgbClr val="7F7F7F"/>
                </a:solidFill>
              </a:rPr>
              <a:t>]</a:t>
            </a:r>
          </a:p>
        </p:txBody>
      </p:sp>
      <p:pic>
        <p:nvPicPr>
          <p:cNvPr id="1274" name="Shape 1274" descr="pasted-image.tiff"/>
          <p:cNvPicPr preferRelativeResize="0"/>
          <p:nvPr/>
        </p:nvPicPr>
        <p:blipFill rotWithShape="1">
          <a:blip r:embed="rId4">
            <a:alphaModFix/>
          </a:blip>
          <a:srcRect/>
          <a:stretch/>
        </p:blipFill>
        <p:spPr>
          <a:xfrm>
            <a:off x="124848" y="2849332"/>
            <a:ext cx="4688501" cy="213686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85564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371600" y="301275"/>
            <a:ext cx="2228700" cy="16269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a:solidFill>
                  <a:srgbClr val="011893"/>
                </a:solidFill>
              </a:rPr>
              <a:t>DB Growth: </a:t>
            </a:r>
            <a:r>
              <a:rPr lang="en" sz="1900" b="1" i="0" u="none" strike="noStrike" cap="none">
                <a:solidFill>
                  <a:srgbClr val="011893"/>
                </a:solidFill>
                <a:latin typeface="Arial"/>
                <a:ea typeface="Arial"/>
                <a:cs typeface="Arial"/>
                <a:sym typeface="Arial"/>
              </a:rPr>
              <a:t>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of data scale</a:t>
            </a:r>
          </a:p>
          <a:p>
            <a:pPr marL="0" marR="0" lvl="0" indent="-120650" algn="ctr" rtl="0">
              <a:lnSpc>
                <a:spcPct val="90000"/>
              </a:lnSpc>
              <a:spcBef>
                <a:spcPts val="0"/>
              </a:spcBef>
              <a:buClr>
                <a:srgbClr val="011893"/>
              </a:buClr>
              <a:buSzPct val="100000"/>
              <a:buFont typeface="Arial"/>
              <a:buNone/>
            </a:pPr>
            <a:r>
              <a:rPr lang="en" sz="1900">
                <a:solidFill>
                  <a:srgbClr val="011893"/>
                </a:solidFill>
              </a:rPr>
              <a:t>&amp; a diversity of uses</a:t>
            </a:r>
          </a:p>
        </p:txBody>
      </p:sp>
      <p:sp>
        <p:nvSpPr>
          <p:cNvPr id="138" name="Shape 138"/>
          <p:cNvSpPr txBox="1"/>
          <p:nvPr/>
        </p:nvSpPr>
        <p:spPr>
          <a:xfrm>
            <a:off x="1371600" y="2475698"/>
            <a:ext cx="2228700" cy="2449800"/>
          </a:xfrm>
          <a:prstGeom prst="rect">
            <a:avLst/>
          </a:prstGeom>
          <a:noFill/>
          <a:ln>
            <a:noFill/>
          </a:ln>
        </p:spPr>
        <p:txBody>
          <a:bodyPr wrap="square" lIns="68575" tIns="34275" rIns="68575" bIns="34275" anchor="t" anchorCtr="0">
            <a:noAutofit/>
          </a:bodyPr>
          <a:lstStyle/>
          <a:p>
            <a:pPr marL="165100" marR="0" lvl="0" indent="-165100" algn="l" rtl="0">
              <a:spcBef>
                <a:spcPts val="0"/>
              </a:spcBef>
              <a:spcAft>
                <a:spcPts val="0"/>
              </a:spcAft>
              <a:buClr>
                <a:schemeClr val="dk1"/>
              </a:buClr>
              <a:buSzPct val="100000"/>
              <a:buFont typeface="Arial"/>
              <a:buChar char="•"/>
            </a:pPr>
            <a:r>
              <a:rPr lang="en" sz="1600" b="0" i="0" u="none" strike="noStrike" cap="none">
                <a:solidFill>
                  <a:schemeClr val="dk1"/>
                </a:solidFill>
                <a:latin typeface="Arial"/>
                <a:ea typeface="Arial"/>
                <a:cs typeface="Arial"/>
                <a:sym typeface="Arial"/>
              </a:rPr>
              <a:t>The type of sequence data deposited has changed as well.</a:t>
            </a:r>
          </a:p>
          <a:p>
            <a:pPr marL="419100" marR="0" lvl="1" indent="-171450" algn="l" rtl="0">
              <a:spcBef>
                <a:spcPts val="200"/>
              </a:spcBef>
              <a:spcAft>
                <a:spcPts val="0"/>
              </a:spcAft>
              <a:buClr>
                <a:schemeClr val="dk1"/>
              </a:buClr>
              <a:buSzPct val="100000"/>
              <a:buFont typeface="Merriweather Sans"/>
              <a:buChar char="-"/>
            </a:pPr>
            <a:r>
              <a:rPr lang="en" sz="1300" b="0" i="0" u="none" strike="noStrike" cap="none">
                <a:solidFill>
                  <a:schemeClr val="dk1"/>
                </a:solidFill>
                <a:latin typeface="Arial"/>
                <a:ea typeface="Arial"/>
                <a:cs typeface="Arial"/>
                <a:sym typeface="Arial"/>
              </a:rPr>
              <a:t> Protected data represents an increasing fraction of all submitted sequences.</a:t>
            </a:r>
          </a:p>
          <a:p>
            <a:pPr marL="165100" marR="0" lvl="0" indent="-165100" algn="l" rtl="0">
              <a:spcBef>
                <a:spcPts val="200"/>
              </a:spcBef>
              <a:spcAft>
                <a:spcPts val="0"/>
              </a:spcAft>
              <a:buClr>
                <a:schemeClr val="dk1"/>
              </a:buClr>
              <a:buFont typeface="Merriweather Sans"/>
              <a:buNone/>
            </a:pPr>
            <a:endParaRPr sz="1300" b="0" i="0" u="none" strike="noStrike" cap="none">
              <a:solidFill>
                <a:schemeClr val="dk1"/>
              </a:solidFill>
              <a:latin typeface="Arial"/>
              <a:ea typeface="Arial"/>
              <a:cs typeface="Arial"/>
              <a:sym typeface="Arial"/>
            </a:endParaRPr>
          </a:p>
          <a:p>
            <a:pPr marL="0" marR="0" lvl="0" indent="-95250" algn="l" rtl="0">
              <a:spcBef>
                <a:spcPts val="300"/>
              </a:spcBef>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139" name="Shape 13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40" name="Shape 140" descr="bases_in_the_sra.jpg"/>
          <p:cNvPicPr preferRelativeResize="0"/>
          <p:nvPr/>
        </p:nvPicPr>
        <p:blipFill>
          <a:blip r:embed="rId3">
            <a:alphaModFix/>
          </a:blip>
          <a:stretch>
            <a:fillRect/>
          </a:stretch>
        </p:blipFill>
        <p:spPr>
          <a:xfrm>
            <a:off x="3898100" y="0"/>
            <a:ext cx="3887185" cy="2580302"/>
          </a:xfrm>
          <a:prstGeom prst="rect">
            <a:avLst/>
          </a:prstGeom>
          <a:noFill/>
          <a:ln>
            <a:noFill/>
          </a:ln>
        </p:spPr>
      </p:pic>
      <p:pic>
        <p:nvPicPr>
          <p:cNvPr id="141" name="Shape 141" descr="seq_data_sources_number_of_bases.jpg"/>
          <p:cNvPicPr preferRelativeResize="0"/>
          <p:nvPr/>
        </p:nvPicPr>
        <p:blipFill>
          <a:blip r:embed="rId4">
            <a:alphaModFix/>
          </a:blip>
          <a:stretch>
            <a:fillRect/>
          </a:stretch>
        </p:blipFill>
        <p:spPr>
          <a:xfrm>
            <a:off x="4132550" y="2580300"/>
            <a:ext cx="3580233" cy="2580299"/>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5" y="4947300"/>
            <a:ext cx="19728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gridCol w="1866125"/>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chemeClr val="tx1">
                    <a:lumMod val="75000"/>
                    <a:lumOff val="25000"/>
                  </a:schemeClr>
                </a:solidFill>
                <a:latin typeface="Helvetica Neue"/>
                <a:ea typeface="Helvetica Neue"/>
                <a:cs typeface="Helvetica Neue"/>
                <a:sym typeface="Helvetica Neue"/>
              </a:rPr>
              <a:t>Genomics &amp; Data Science: </a:t>
            </a:r>
            <a:br>
              <a:rPr lang="en" sz="1800">
                <a:solidFill>
                  <a:schemeClr val="tx1">
                    <a:lumMod val="75000"/>
                    <a:lumOff val="25000"/>
                  </a:schemeClr>
                </a:solidFill>
                <a:latin typeface="Helvetica Neue"/>
                <a:ea typeface="Helvetica Neue"/>
                <a:cs typeface="Helvetica Neue"/>
                <a:sym typeface="Helvetica Neue"/>
              </a:rPr>
            </a:br>
            <a:r>
              <a:rPr lang="en" sz="1800">
                <a:solidFill>
                  <a:schemeClr val="tx1">
                    <a:lumMod val="75000"/>
                    <a:lumOff val="25000"/>
                  </a:schemeClr>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75000"/>
                  <a:lumOff val="2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75000"/>
                    <a:lumOff val="2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C000"/>
                </a:solidFill>
                <a:latin typeface="Helvetica Neue"/>
                <a:ea typeface="Helvetica Neue"/>
                <a:cs typeface="Helvetica Neue"/>
                <a:sym typeface="Helvetica Neue"/>
              </a:rPr>
              <a:t>The exponential scaling</a:t>
            </a:r>
            <a:r>
              <a:rPr lang="en" sz="1300" dirty="0" smtClean="0">
                <a:solidFill>
                  <a:schemeClr val="tx1">
                    <a:lumMod val="75000"/>
                    <a:lumOff val="2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Mining </a:t>
            </a:r>
            <a:r>
              <a:rPr lang="en" sz="1300" b="0" i="0" u="none" strike="noStrike" cap="none" dirty="0">
                <a:solidFill>
                  <a:schemeClr val="tx1">
                    <a:lumMod val="75000"/>
                    <a:lumOff val="25000"/>
                  </a:schemeClr>
                </a:solidFill>
                <a:latin typeface="Helvetica Neue"/>
                <a:ea typeface="Helvetica Neue"/>
                <a:cs typeface="Helvetica Neue"/>
                <a:sym typeface="Helvetica Neue"/>
              </a:rPr>
              <a:t>the data to prioritize variants </a:t>
            </a:r>
            <a:br>
              <a:rPr lang="en" sz="1300" b="0" i="0" u="none" strike="noStrike" cap="none" dirty="0">
                <a:solidFill>
                  <a:schemeClr val="tx1">
                    <a:lumMod val="75000"/>
                    <a:lumOff val="25000"/>
                  </a:schemeClr>
                </a:solidFill>
                <a:latin typeface="Helvetica Neue"/>
                <a:ea typeface="Helvetica Neue"/>
                <a:cs typeface="Helvetica Neue"/>
                <a:sym typeface="Helvetica Neue"/>
              </a:rPr>
            </a:br>
            <a:r>
              <a:rPr lang="en" sz="1300" b="0" i="0" u="none" strike="noStrike" cap="none" dirty="0">
                <a:solidFill>
                  <a:schemeClr val="tx1">
                    <a:lumMod val="75000"/>
                    <a:lumOff val="25000"/>
                  </a:schemeClr>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75000"/>
                    <a:lumOff val="2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rgbClr val="FFC000"/>
                </a:solidFill>
                <a:latin typeface="Arial"/>
                <a:ea typeface="Arial"/>
                <a:cs typeface="Arial"/>
                <a:sym typeface="Arial"/>
              </a:rPr>
              <a:t>ALoFT</a:t>
            </a:r>
            <a:r>
              <a:rPr lang="en" sz="1400" b="0" i="0" u="none" strike="noStrike" cap="none" dirty="0">
                <a:solidFill>
                  <a:schemeClr val="tx1">
                    <a:lumMod val="75000"/>
                    <a:lumOff val="25000"/>
                  </a:schemeClr>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solidFill>
                  <a:schemeClr val="tx1">
                    <a:lumMod val="75000"/>
                    <a:lumOff val="25000"/>
                  </a:schemeClr>
                </a:solidFill>
              </a:rPr>
              <a:t>LoF</a:t>
            </a:r>
            <a:r>
              <a:rPr lang="en" sz="1400" dirty="0">
                <a:solidFill>
                  <a:schemeClr val="tx1">
                    <a:lumMod val="75000"/>
                    <a:lumOff val="25000"/>
                  </a:schemeClr>
                </a:solidFill>
              </a:rPr>
              <a:t> annotation as a complex problem + f</a:t>
            </a:r>
            <a:r>
              <a:rPr lang="en" sz="1400" b="0" i="0" u="none" strike="noStrike" cap="none" dirty="0">
                <a:solidFill>
                  <a:schemeClr val="tx1">
                    <a:lumMod val="75000"/>
                    <a:lumOff val="25000"/>
                  </a:schemeClr>
                </a:solidFill>
                <a:latin typeface="Arial"/>
                <a:ea typeface="Arial"/>
                <a:cs typeface="Arial"/>
                <a:sym typeface="Arial"/>
              </a:rPr>
              <a:t>inding deleterious </a:t>
            </a:r>
            <a:r>
              <a:rPr lang="en" sz="1400" b="0" i="0" u="none" strike="noStrike" cap="none" dirty="0" err="1">
                <a:solidFill>
                  <a:schemeClr val="tx1">
                    <a:lumMod val="75000"/>
                    <a:lumOff val="25000"/>
                  </a:schemeClr>
                </a:solidFill>
                <a:latin typeface="Arial"/>
                <a:ea typeface="Arial"/>
                <a:cs typeface="Arial"/>
                <a:sym typeface="Arial"/>
              </a:rPr>
              <a:t>LoFs</a:t>
            </a:r>
            <a:r>
              <a:rPr lang="en" sz="1400" b="0" i="0" u="none" strike="noStrike" cap="none" dirty="0">
                <a:solidFill>
                  <a:schemeClr val="tx1">
                    <a:lumMod val="75000"/>
                    <a:lumOff val="25000"/>
                  </a:schemeClr>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rgbClr val="FFC000"/>
                </a:solidFill>
                <a:latin typeface="Arial"/>
                <a:ea typeface="Arial"/>
                <a:cs typeface="Arial"/>
                <a:sym typeface="Arial"/>
              </a:rPr>
              <a:t>Frustration</a:t>
            </a:r>
            <a:r>
              <a:rPr lang="en" sz="1400" b="0" i="0" u="none" strike="noStrike" cap="none" dirty="0">
                <a:solidFill>
                  <a:srgbClr val="FFC000"/>
                </a:solidFill>
                <a:latin typeface="Arial"/>
                <a:ea typeface="Arial"/>
                <a:cs typeface="Arial"/>
                <a:sym typeface="Arial"/>
              </a:rPr>
              <a:t> </a:t>
            </a:r>
            <a:r>
              <a:rPr lang="en" sz="1400" b="0" i="0" u="none" strike="noStrike" cap="none" dirty="0">
                <a:solidFill>
                  <a:schemeClr val="tx1">
                    <a:lumMod val="75000"/>
                    <a:lumOff val="25000"/>
                  </a:schemeClr>
                </a:solidFill>
                <a:latin typeface="Arial"/>
                <a:ea typeface="Arial"/>
                <a:cs typeface="Arial"/>
                <a:sym typeface="Arial"/>
              </a:rPr>
              <a:t>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tx1">
                    <a:lumMod val="75000"/>
                    <a:lumOff val="25000"/>
                  </a:schemeClr>
                </a:solidFill>
                <a:latin typeface="Arial"/>
                <a:ea typeface="Arial"/>
                <a:cs typeface="Arial"/>
                <a:sym typeface="Arial"/>
              </a:rPr>
              <a:t/>
            </a:r>
            <a:br>
              <a:rPr lang="en" sz="1400" b="0" i="0" u="none" strike="noStrike" cap="none" dirty="0">
                <a:solidFill>
                  <a:schemeClr val="tx1">
                    <a:lumMod val="75000"/>
                    <a:lumOff val="25000"/>
                  </a:schemeClr>
                </a:solidFill>
                <a:latin typeface="Arial"/>
                <a:ea typeface="Arial"/>
                <a:cs typeface="Arial"/>
                <a:sym typeface="Arial"/>
              </a:rPr>
            </a:br>
            <a:endParaRPr lang="en" sz="1400" b="0" i="0" u="none" strike="noStrike" cap="none" dirty="0">
              <a:solidFill>
                <a:schemeClr val="tx1">
                  <a:lumMod val="75000"/>
                  <a:lumOff val="2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chemeClr val="tx1">
                    <a:lumMod val="75000"/>
                    <a:lumOff val="2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C000"/>
                </a:solidFill>
                <a:latin typeface="Helvetica Neue"/>
                <a:ea typeface="Helvetica Neue"/>
                <a:cs typeface="Helvetica Neue"/>
              </a:rPr>
              <a:t>FunSeq</a:t>
            </a:r>
            <a:r>
              <a:rPr lang="en" sz="1300" b="1" u="sng" dirty="0">
                <a:solidFill>
                  <a:srgbClr val="FFC000"/>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integrates evidence, with an entropy based weighting scheme.</a:t>
            </a:r>
            <a:endParaRPr lang="en-US" sz="1300" dirty="0">
              <a:solidFill>
                <a:schemeClr val="tx1">
                  <a:lumMod val="75000"/>
                  <a:lumOff val="2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75000"/>
                    <a:lumOff val="25000"/>
                  </a:schemeClr>
                </a:solidFill>
                <a:latin typeface="Helvetica Neue"/>
                <a:ea typeface="Helvetica Neue"/>
                <a:cs typeface="Helvetica Neue"/>
              </a:rPr>
              <a:t>Prioritizing rare variants with “sensitive sites” (</a:t>
            </a:r>
            <a:r>
              <a:rPr lang="en" sz="1300" dirty="0">
                <a:solidFill>
                  <a:schemeClr val="tx1">
                    <a:lumMod val="75000"/>
                    <a:lumOff val="25000"/>
                  </a:schemeClr>
                </a:solidFill>
                <a:latin typeface="Helvetica Neue"/>
                <a:ea typeface="Helvetica Neue"/>
                <a:cs typeface="Helvetica Neue"/>
              </a:rPr>
              <a:t>human</a:t>
            </a:r>
            <a:r>
              <a:rPr lang="en-US" sz="1300" dirty="0">
                <a:solidFill>
                  <a:schemeClr val="tx1">
                    <a:lumMod val="75000"/>
                    <a:lumOff val="25000"/>
                  </a:schemeClr>
                </a:solidFill>
                <a:latin typeface="Helvetica Neue"/>
                <a:ea typeface="Helvetica Neue"/>
                <a:cs typeface="Helvetica Neue"/>
              </a:rPr>
              <a:t> </a:t>
            </a:r>
            <a:r>
              <a:rPr lang="en" sz="1300" dirty="0">
                <a:solidFill>
                  <a:schemeClr val="tx1">
                    <a:lumMod val="75000"/>
                    <a:lumOff val="25000"/>
                  </a:schemeClr>
                </a:solidFill>
                <a:latin typeface="Helvetica Neue"/>
                <a:ea typeface="Helvetica Neue"/>
                <a:cs typeface="Helvetica Neue"/>
              </a:rPr>
              <a:t>conserved</a:t>
            </a:r>
            <a:r>
              <a:rPr lang="en" sz="1300" dirty="0">
                <a:solidFill>
                  <a:schemeClr val="tx1">
                    <a:lumMod val="75000"/>
                    <a:lumOff val="25000"/>
                  </a:schemeClr>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75000"/>
                    <a:lumOff val="25000"/>
                  </a:schemeClr>
                </a:solidFill>
                <a:latin typeface="Helvetica Neue"/>
                <a:ea typeface="Helvetica Neue"/>
                <a:cs typeface="Helvetica Neue"/>
                <a:sym typeface="Helvetica Neue"/>
              </a:rPr>
              <a:t>Recurrence</a:t>
            </a:r>
            <a:r>
              <a:rPr lang="en" sz="1700" b="0" i="0" u="none" strike="noStrike" cap="none" dirty="0">
                <a:solidFill>
                  <a:schemeClr val="tx1">
                    <a:lumMod val="75000"/>
                    <a:lumOff val="25000"/>
                  </a:schemeClr>
                </a:solidFill>
                <a:latin typeface="Helvetica Neue"/>
                <a:ea typeface="Helvetica Neue"/>
                <a:cs typeface="Helvetica Neue"/>
                <a:sym typeface="Helvetica Neue"/>
              </a:rPr>
              <a:t>: </a:t>
            </a:r>
            <a:br>
              <a:rPr lang="en" sz="1700" b="0" i="0" u="none" strike="noStrike" cap="none" dirty="0">
                <a:solidFill>
                  <a:schemeClr val="tx1">
                    <a:lumMod val="75000"/>
                    <a:lumOff val="25000"/>
                  </a:schemeClr>
                </a:solidFill>
                <a:latin typeface="Helvetica Neue"/>
                <a:ea typeface="Helvetica Neue"/>
                <a:cs typeface="Helvetica Neue"/>
                <a:sym typeface="Helvetica Neue"/>
              </a:rPr>
            </a:br>
            <a:r>
              <a:rPr lang="en" sz="1700" b="0" i="0" u="none" strike="noStrike" cap="none" dirty="0">
                <a:solidFill>
                  <a:schemeClr val="tx1">
                    <a:lumMod val="75000"/>
                    <a:lumOff val="2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Background mutation rate</a:t>
            </a:r>
            <a:r>
              <a:rPr lang="en" sz="1300" b="0" i="0" u="none" strike="noStrike" cap="none" dirty="0">
                <a:solidFill>
                  <a:schemeClr val="tx1">
                    <a:lumMod val="75000"/>
                    <a:lumOff val="2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75000"/>
                    <a:lumOff val="2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LARVA</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C000"/>
                </a:solidFill>
                <a:latin typeface="Helvetica Neue"/>
                <a:ea typeface="Helvetica Neue"/>
                <a:cs typeface="Helvetica Neue"/>
                <a:sym typeface="Helvetica Neue"/>
              </a:rPr>
              <a:t>MOAT</a:t>
            </a:r>
            <a:r>
              <a:rPr lang="en" sz="1300" b="0" i="0" u="none" strike="noStrike" cap="none" dirty="0">
                <a:solidFill>
                  <a:srgbClr val="FFC000"/>
                </a:solidFill>
                <a:latin typeface="Helvetica Neue"/>
                <a:ea typeface="Helvetica Neue"/>
                <a:cs typeface="Helvetica Neue"/>
                <a:sym typeface="Helvetica Neue"/>
              </a:rPr>
              <a:t> </a:t>
            </a:r>
            <a:r>
              <a:rPr lang="en" sz="1300" b="0" i="0" u="none" strike="noStrike" cap="none" dirty="0">
                <a:solidFill>
                  <a:schemeClr val="tx1">
                    <a:lumMod val="75000"/>
                    <a:lumOff val="2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75000"/>
                    <a:lumOff val="25000"/>
                  </a:schemeClr>
                </a:solidFill>
                <a:latin typeface="Helvetica Neue"/>
                <a:ea typeface="Helvetica Neue"/>
                <a:cs typeface="Helvetica Neue"/>
                <a:sym typeface="Helvetica Neue"/>
              </a:rPr>
              <a:t>parm</a:t>
            </a:r>
            <a:r>
              <a:rPr lang="en" sz="1300" b="0" i="0" u="none" strike="noStrike" cap="none" dirty="0">
                <a:solidFill>
                  <a:schemeClr val="tx1">
                    <a:lumMod val="75000"/>
                    <a:lumOff val="25000"/>
                  </a:schemeClr>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chemeClr val="tx1">
                    <a:lumMod val="75000"/>
                    <a:lumOff val="25000"/>
                  </a:schemeClr>
                </a:solidFill>
                <a:latin typeface="Helvetica Neue"/>
                <a:ea typeface="Helvetica Neue"/>
                <a:cs typeface="Helvetica Neue"/>
                <a:sym typeface="Helvetica Neue"/>
              </a:rPr>
              <a:t>GPUs</a:t>
            </a:r>
            <a:endParaRPr lang="en" sz="1300" b="0" i="0" u="none" strike="noStrike" cap="none" dirty="0">
              <a:solidFill>
                <a:schemeClr val="tx1">
                  <a:lumMod val="75000"/>
                  <a:lumOff val="2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44796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a:solidFill>
                  <a:srgbClr val="FFFFFF"/>
                </a:solidFill>
                <a:latin typeface="Helvetica Neue"/>
                <a:ea typeface="Helvetica Neue"/>
                <a:cs typeface="Helvetica Neue"/>
                <a:sym typeface="Helvetica Neue"/>
              </a:rPr>
              <a:t>Genomics &amp; Data Science: </a:t>
            </a:r>
            <a:br>
              <a:rPr lang="en" sz="1800">
                <a:solidFill>
                  <a:srgbClr val="FFFFFF"/>
                </a:solidFill>
                <a:latin typeface="Helvetica Neue"/>
                <a:ea typeface="Helvetica Neue"/>
                <a:cs typeface="Helvetica Neue"/>
                <a:sym typeface="Helvetica Neue"/>
              </a:rPr>
            </a:br>
            <a:r>
              <a:rPr lang="en" sz="1800">
                <a:solidFill>
                  <a:srgbClr val="FFFFFF"/>
                </a:solidFill>
                <a:latin typeface="Helvetica Neue"/>
                <a:ea typeface="Helvetica Neue"/>
                <a:cs typeface="Helvetica Neue"/>
                <a:sym typeface="Helvetica Neue"/>
              </a:rPr>
              <a:t>Approaches to identifying key variants through functional impact &amp; recurrence</a:t>
            </a:r>
          </a:p>
        </p:txBody>
      </p:sp>
      <p:sp>
        <p:nvSpPr>
          <p:cNvPr id="299" name="Shape 299"/>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Introduction</a:t>
            </a:r>
            <a:endParaRPr lang="en-US" sz="1700" b="0" i="0" u="none" strike="noStrike" cap="none" dirty="0" smtClean="0">
              <a:solidFill>
                <a:srgbClr val="FFFFFF"/>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rgbClr val="FFFFFF"/>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FFFF"/>
                </a:solidFill>
                <a:latin typeface="Helvetica Neue"/>
                <a:ea typeface="Helvetica Neue"/>
                <a:cs typeface="Helvetica Neue"/>
                <a:sym typeface="Helvetica Neue"/>
              </a:rPr>
              <a:t>The exponential scaling</a:t>
            </a:r>
            <a:r>
              <a:rPr lang="en" sz="1300" dirty="0" smtClean="0">
                <a:solidFill>
                  <a:srgbClr val="FFFFFF"/>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rgbClr val="FFFFFF"/>
                </a:solidFill>
                <a:latin typeface="Helvetica Neue"/>
                <a:ea typeface="Helvetica Neue"/>
                <a:cs typeface="Helvetica Neue"/>
                <a:sym typeface="Helvetica Neue"/>
              </a:rPr>
              <a:t>Mining </a:t>
            </a:r>
            <a:r>
              <a:rPr lang="en" sz="1300" b="0" i="0" u="none" strike="noStrike" cap="none" dirty="0">
                <a:solidFill>
                  <a:srgbClr val="FFFFFF"/>
                </a:solidFill>
                <a:latin typeface="Helvetica Neue"/>
                <a:ea typeface="Helvetica Neue"/>
                <a:cs typeface="Helvetica Neue"/>
                <a:sym typeface="Helvetica Neue"/>
              </a:rPr>
              <a:t>the data to prioritize variants </a:t>
            </a:r>
            <a:br>
              <a:rPr lang="en" sz="1300" b="0" i="0" u="none" strike="noStrike" cap="none" dirty="0">
                <a:solidFill>
                  <a:srgbClr val="FFFFFF"/>
                </a:solidFill>
                <a:latin typeface="Helvetica Neue"/>
                <a:ea typeface="Helvetica Neue"/>
                <a:cs typeface="Helvetica Neue"/>
                <a:sym typeface="Helvetica Neue"/>
              </a:rPr>
            </a:br>
            <a:r>
              <a:rPr lang="en" sz="1300" b="0" i="0" u="none" strike="noStrike" cap="none" dirty="0">
                <a:solidFill>
                  <a:srgbClr val="FFFFFF"/>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err="1">
                <a:solidFill>
                  <a:schemeClr val="lt1"/>
                </a:solidFill>
                <a:latin typeface="Arial"/>
                <a:ea typeface="Arial"/>
                <a:cs typeface="Arial"/>
                <a:sym typeface="Arial"/>
              </a:rPr>
              <a:t>ALoFT</a:t>
            </a:r>
            <a:r>
              <a:rPr lang="en" sz="1400" b="0" i="0" u="none" strike="noStrike" cap="none" dirty="0">
                <a:solidFill>
                  <a:schemeClr val="lt1"/>
                </a:solidFill>
                <a:latin typeface="Arial"/>
                <a:ea typeface="Arial"/>
                <a:cs typeface="Aria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dirty="0" err="1"/>
              <a:t>LoF</a:t>
            </a:r>
            <a:r>
              <a:rPr lang="en" sz="1400" dirty="0"/>
              <a:t> annotation as a complex problem + f</a:t>
            </a:r>
            <a:r>
              <a:rPr lang="en" sz="1400" b="0" i="0" u="none" strike="noStrike" cap="none" dirty="0">
                <a:solidFill>
                  <a:schemeClr val="lt1"/>
                </a:solidFill>
                <a:latin typeface="Arial"/>
                <a:ea typeface="Arial"/>
                <a:cs typeface="Arial"/>
                <a:sym typeface="Arial"/>
              </a:rPr>
              <a:t>inding deleterious </a:t>
            </a:r>
            <a:r>
              <a:rPr lang="en" sz="1400" b="0" i="0" u="none" strike="noStrike" cap="none" dirty="0" err="1">
                <a:solidFill>
                  <a:schemeClr val="lt1"/>
                </a:solidFill>
                <a:latin typeface="Arial"/>
                <a:ea typeface="Arial"/>
                <a:cs typeface="Arial"/>
                <a:sym typeface="Arial"/>
              </a:rPr>
              <a:t>LoFs</a:t>
            </a:r>
            <a:r>
              <a:rPr lang="en" sz="1400" b="0" i="0" u="none" strike="noStrike" cap="none" dirty="0">
                <a:solidFill>
                  <a:schemeClr val="lt1"/>
                </a:solidFill>
                <a:latin typeface="Arial"/>
                <a:ea typeface="Arial"/>
                <a:cs typeface="Aria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dirty="0">
                <a:solidFill>
                  <a:schemeClr val="lt1"/>
                </a:solidFill>
                <a:latin typeface="Arial"/>
                <a:ea typeface="Arial"/>
                <a:cs typeface="Arial"/>
                <a:sym typeface="Arial"/>
              </a:rPr>
              <a:t>Frustration</a:t>
            </a:r>
            <a:r>
              <a:rPr lang="en" sz="1400" b="0" i="0" u="none" strike="noStrike" cap="none" dirty="0">
                <a:solidFill>
                  <a:schemeClr val="lt1"/>
                </a:solidFill>
                <a:latin typeface="Arial"/>
                <a:ea typeface="Arial"/>
                <a:cs typeface="Arial"/>
                <a:sym typeface="Arial"/>
              </a:rPr>
              <a:t> as a localized metric of SNV impact. Differential profiles for oncogenes v. TSGs</a:t>
            </a:r>
          </a:p>
          <a:p>
            <a:pPr marL="457200" marR="0" lvl="0" indent="0" algn="l" rtl="0">
              <a:lnSpc>
                <a:spcPct val="100000"/>
              </a:lnSpc>
              <a:spcBef>
                <a:spcPts val="500"/>
              </a:spcBef>
              <a:spcAft>
                <a:spcPts val="0"/>
              </a:spcAft>
              <a:buNone/>
            </a:pPr>
            <a:r>
              <a:rPr lang="en" sz="1400" b="0" i="0" u="none" strike="noStrike" cap="none" dirty="0">
                <a:solidFill>
                  <a:schemeClr val="lt1"/>
                </a:solidFill>
                <a:latin typeface="Arial"/>
                <a:ea typeface="Arial"/>
                <a:cs typeface="Arial"/>
                <a:sym typeface="Arial"/>
              </a:rPr>
              <a:t/>
            </a:r>
            <a:br>
              <a:rPr lang="en" sz="1400" b="0" i="0" u="none" strike="noStrike" cap="none" dirty="0">
                <a:solidFill>
                  <a:schemeClr val="lt1"/>
                </a:solidFill>
                <a:latin typeface="Arial"/>
                <a:ea typeface="Arial"/>
                <a:cs typeface="Arial"/>
                <a:sym typeface="Arial"/>
              </a:rPr>
            </a:br>
            <a:endParaRPr lang="en" sz="1400" b="0" i="0" u="none" strike="noStrike" cap="none" dirty="0">
              <a:solidFill>
                <a:schemeClr val="lt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indent="-228600">
              <a:spcBef>
                <a:spcPts val="0"/>
              </a:spcBef>
              <a:buClr>
                <a:srgbClr val="FFFFFF"/>
              </a:buClr>
              <a:buFont typeface="Helvetica Neue"/>
              <a:buChar char="•"/>
            </a:pPr>
            <a:r>
              <a:rPr lang="en" sz="1700" dirty="0">
                <a:solidFill>
                  <a:srgbClr val="FFFFFF"/>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FFFF"/>
                </a:solidFill>
                <a:latin typeface="Helvetica Neue"/>
                <a:ea typeface="Helvetica Neue"/>
                <a:cs typeface="Helvetica Neue"/>
              </a:rPr>
              <a:t>FunSeq</a:t>
            </a:r>
            <a:r>
              <a:rPr lang="en" sz="1300" b="1" u="sng"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integrates evidence, with an entropy based weighting scheme.</a:t>
            </a:r>
            <a:endParaRPr lang="en-US" sz="1300" dirty="0">
              <a:solidFill>
                <a:srgbClr val="FFFFFF"/>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rgbClr val="FFFFFF"/>
                </a:solidFill>
                <a:latin typeface="Helvetica Neue"/>
                <a:ea typeface="Helvetica Neue"/>
                <a:cs typeface="Helvetica Neue"/>
              </a:rPr>
              <a:t>Prioritizing rare variants with “sensitive sites” (</a:t>
            </a:r>
            <a:r>
              <a:rPr lang="en" sz="1300" dirty="0">
                <a:solidFill>
                  <a:srgbClr val="FFFFFF"/>
                </a:solidFill>
                <a:latin typeface="Helvetica Neue"/>
                <a:ea typeface="Helvetica Neue"/>
                <a:cs typeface="Helvetica Neue"/>
              </a:rPr>
              <a:t>human</a:t>
            </a:r>
            <a:r>
              <a:rPr lang="en-US" sz="1300"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conserved</a:t>
            </a:r>
            <a:r>
              <a:rPr lang="en" sz="1300" dirty="0">
                <a:solidFill>
                  <a:srgbClr val="FFFFFF"/>
                </a:solidFill>
                <a:latin typeface="Helvetica Neue"/>
                <a:ea typeface="Helvetica Neue"/>
                <a:cs typeface="Helvetica Neue"/>
              </a:rPr>
              <a:t>)</a:t>
            </a:r>
          </a:p>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than but 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 sz="1300" b="0" i="0" u="none" strike="noStrike" cap="none"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8766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4425"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pic>
        <p:nvPicPr>
          <p:cNvPr id="1878" name="Shape 1878" descr="Colors-textures-n-shapes-of-fall-harvest--DSC_6052.jpg"/>
          <p:cNvPicPr preferRelativeResize="0"/>
          <p:nvPr/>
        </p:nvPicPr>
        <p:blipFill>
          <a:blip r:embed="rId3">
            <a:alphaModFix amt="75000"/>
          </a:blip>
          <a:stretch>
            <a:fillRect/>
          </a:stretch>
        </p:blipFill>
        <p:spPr>
          <a:xfrm>
            <a:off x="-36175" y="-136750"/>
            <a:ext cx="9521150" cy="6331575"/>
          </a:xfrm>
          <a:prstGeom prst="rect">
            <a:avLst/>
          </a:prstGeom>
          <a:noFill/>
          <a:ln>
            <a:noFill/>
          </a:ln>
        </p:spPr>
      </p:pic>
      <p:sp>
        <p:nvSpPr>
          <p:cNvPr id="1879" name="Shape 1879"/>
          <p:cNvSpPr/>
          <p:nvPr/>
        </p:nvSpPr>
        <p:spPr>
          <a:xfrm>
            <a:off x="424875" y="67700"/>
            <a:ext cx="3722100"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a:solidFill>
                  <a:schemeClr val="dk1"/>
                </a:solidFill>
              </a:rPr>
              <a:t>github.com/gersteinlab/</a:t>
            </a:r>
            <a:r>
              <a:rPr lang="en" sz="1800" b="1">
                <a:solidFill>
                  <a:srgbClr val="FF0000"/>
                </a:solidFill>
              </a:rPr>
              <a:t>Frustration</a:t>
            </a:r>
          </a:p>
          <a:p>
            <a:pPr lvl="0" rtl="0">
              <a:spcBef>
                <a:spcPts val="0"/>
              </a:spcBef>
              <a:buClr>
                <a:schemeClr val="dk1"/>
              </a:buClr>
              <a:buSzPct val="25000"/>
              <a:buFont typeface="Arial"/>
              <a:buNone/>
            </a:pPr>
            <a:r>
              <a:rPr lang="en" sz="1200">
                <a:solidFill>
                  <a:schemeClr val="dk1"/>
                </a:solidFill>
              </a:rPr>
              <a:t>S </a:t>
            </a:r>
            <a:r>
              <a:rPr lang="en" sz="2400" b="1">
                <a:solidFill>
                  <a:srgbClr val="1155CC"/>
                </a:solidFill>
              </a:rPr>
              <a:t>Kumar</a:t>
            </a:r>
            <a:r>
              <a:rPr lang="en" sz="1200">
                <a:solidFill>
                  <a:schemeClr val="dk1"/>
                </a:solidFill>
              </a:rPr>
              <a:t>, D Clarke</a:t>
            </a:r>
          </a:p>
          <a:p>
            <a:pPr lvl="0" rtl="0">
              <a:spcBef>
                <a:spcPts val="0"/>
              </a:spcBef>
              <a:buClr>
                <a:schemeClr val="dk1"/>
              </a:buClr>
              <a:buFont typeface="Arial"/>
              <a:buNone/>
            </a:pPr>
            <a:endParaRPr sz="1200">
              <a:solidFill>
                <a:schemeClr val="dk1"/>
              </a:solidFill>
            </a:endParaRPr>
          </a:p>
          <a:p>
            <a:pPr lvl="0" rtl="0">
              <a:spcBef>
                <a:spcPts val="0"/>
              </a:spcBef>
              <a:buClr>
                <a:schemeClr val="dk1"/>
              </a:buClr>
              <a:buSzPct val="25000"/>
              <a:buFont typeface="Arial"/>
              <a:buNone/>
            </a:pPr>
            <a:r>
              <a:rPr lang="en" sz="1200">
                <a:solidFill>
                  <a:schemeClr val="dk1"/>
                </a:solidFill>
              </a:rPr>
              <a:t>github.com/gersteinlab/</a:t>
            </a:r>
            <a:r>
              <a:rPr lang="en" sz="1800" b="1">
                <a:solidFill>
                  <a:srgbClr val="FF0000"/>
                </a:solidFill>
              </a:rPr>
              <a:t>MrTADfinder</a:t>
            </a:r>
          </a:p>
          <a:p>
            <a:pPr marL="0" marR="0" lvl="0" indent="0" rtl="0">
              <a:spcBef>
                <a:spcPts val="0"/>
              </a:spcBef>
              <a:spcAft>
                <a:spcPts val="0"/>
              </a:spcAft>
              <a:buSzPct val="25000"/>
              <a:buNone/>
            </a:pPr>
            <a:r>
              <a:rPr lang="en" sz="1200">
                <a:solidFill>
                  <a:schemeClr val="dk1"/>
                </a:solidFill>
              </a:rPr>
              <a:t>KK </a:t>
            </a:r>
            <a:r>
              <a:rPr lang="en" sz="2400" b="1">
                <a:solidFill>
                  <a:srgbClr val="1155CC"/>
                </a:solidFill>
              </a:rPr>
              <a:t>Yan</a:t>
            </a:r>
            <a:r>
              <a:rPr lang="en" sz="1200">
                <a:solidFill>
                  <a:schemeClr val="dk1"/>
                </a:solidFill>
              </a:rPr>
              <a:t>, S Lou</a:t>
            </a:r>
          </a:p>
          <a:p>
            <a:pPr marL="0" marR="0" lvl="0" indent="0" rtl="0">
              <a:spcBef>
                <a:spcPts val="0"/>
              </a:spcBef>
              <a:spcAft>
                <a:spcPts val="0"/>
              </a:spcAft>
              <a:buNone/>
            </a:pPr>
            <a:endParaRPr sz="1200" b="1">
              <a:solidFill>
                <a:srgbClr val="FF0000"/>
              </a:solidFill>
            </a:endParaRPr>
          </a:p>
          <a:p>
            <a:pPr marL="0" marR="0" lvl="0" indent="0" rtl="0">
              <a:spcBef>
                <a:spcPts val="0"/>
              </a:spcBef>
              <a:spcAft>
                <a:spcPts val="0"/>
              </a:spcAft>
              <a:buSzPct val="25000"/>
              <a:buNone/>
            </a:pPr>
            <a:r>
              <a:rPr lang="en" sz="1800" b="1" i="0" u="none" strike="noStrike" cap="none">
                <a:solidFill>
                  <a:srgbClr val="FF0000"/>
                </a:solidFill>
                <a:latin typeface="Arial"/>
                <a:ea typeface="Arial"/>
                <a:cs typeface="Arial"/>
                <a:sym typeface="Arial"/>
              </a:rPr>
              <a:t>VAT</a:t>
            </a:r>
            <a:r>
              <a:rPr lang="en" sz="1200" b="0" i="0" u="none" strike="noStrike" cap="none">
                <a:solidFill>
                  <a:srgbClr val="000000"/>
                </a:solidFill>
                <a:latin typeface="Arial"/>
                <a:ea typeface="Arial"/>
                <a:cs typeface="Arial"/>
                <a:sym typeface="Arial"/>
              </a:rPr>
              <a:t>.gersteinlab.org</a:t>
            </a:r>
          </a:p>
          <a:p>
            <a:pPr marL="0" marR="0" lvl="0" indent="0" rtl="0">
              <a:spcBef>
                <a:spcPts val="0"/>
              </a:spcBef>
              <a:spcAft>
                <a:spcPts val="0"/>
              </a:spcAft>
              <a:buSzPct val="25000"/>
              <a:buNone/>
            </a:pPr>
            <a:r>
              <a:rPr lang="en" sz="1200" b="0" i="0" u="none" strike="noStrike" cap="none">
                <a:solidFill>
                  <a:srgbClr val="000000"/>
                </a:solidFill>
                <a:latin typeface="Arial"/>
                <a:ea typeface="Arial"/>
                <a:cs typeface="Arial"/>
                <a:sym typeface="Arial"/>
              </a:rPr>
              <a:t>L </a:t>
            </a:r>
            <a:r>
              <a:rPr lang="en" sz="2400" b="1">
                <a:solidFill>
                  <a:srgbClr val="1155CC"/>
                </a:solidFill>
              </a:rPr>
              <a:t>Habegger</a:t>
            </a:r>
            <a:r>
              <a:rPr lang="en" sz="1200" b="0" i="0" u="none" strike="noStrike" cap="none">
                <a:solidFill>
                  <a:srgbClr val="000000"/>
                </a:solidFill>
                <a:latin typeface="Arial"/>
                <a:ea typeface="Arial"/>
                <a:cs typeface="Arial"/>
                <a:sym typeface="Arial"/>
              </a:rPr>
              <a:t>, S </a:t>
            </a:r>
            <a:r>
              <a:rPr lang="en" sz="1200"/>
              <a:t>Balasubramanian, </a:t>
            </a:r>
            <a:br>
              <a:rPr lang="en" sz="1200"/>
            </a:br>
            <a:r>
              <a:rPr lang="en" sz="1200"/>
              <a:t>DZ Chen, E Khurana, A Sboner, </a:t>
            </a:r>
            <a:br>
              <a:rPr lang="en" sz="1200"/>
            </a:br>
            <a:r>
              <a:rPr lang="en" sz="1200"/>
              <a:t>A Harmanci, J Ro</a:t>
            </a:r>
            <a:r>
              <a:rPr lang="en" sz="1200" b="0" i="0" u="none" strike="noStrike" cap="none">
                <a:solidFill>
                  <a:srgbClr val="000000"/>
                </a:solidFill>
                <a:latin typeface="Arial"/>
                <a:ea typeface="Arial"/>
                <a:cs typeface="Arial"/>
                <a:sym typeface="Arial"/>
              </a:rPr>
              <a:t>zowsky, D Clarke, M Snyder</a:t>
            </a:r>
          </a:p>
          <a:p>
            <a:pPr marL="0" marR="0" lvl="0" indent="0" rtl="0">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rtl="0">
              <a:spcBef>
                <a:spcPts val="0"/>
              </a:spcBef>
              <a:spcAft>
                <a:spcPts val="0"/>
              </a:spcAft>
              <a:buSzPct val="25000"/>
              <a:buNone/>
            </a:pPr>
            <a:r>
              <a:rPr lang="en" sz="1800" b="1">
                <a:solidFill>
                  <a:srgbClr val="FF0000"/>
                </a:solidFill>
              </a:rPr>
              <a:t>ALoFT.</a:t>
            </a:r>
            <a:r>
              <a:rPr lang="en" sz="1200">
                <a:solidFill>
                  <a:schemeClr val="dk1"/>
                </a:solidFill>
              </a:rPr>
              <a:t>gersteinlab.org</a:t>
            </a:r>
          </a:p>
          <a:p>
            <a:pPr marL="0" marR="0" lvl="0" indent="0" algn="l" rtl="0">
              <a:lnSpc>
                <a:spcPct val="100000"/>
              </a:lnSpc>
              <a:spcBef>
                <a:spcPts val="0"/>
              </a:spcBef>
              <a:spcAft>
                <a:spcPts val="0"/>
              </a:spcAft>
              <a:buSzPct val="25000"/>
              <a:buNone/>
            </a:pPr>
            <a:r>
              <a:rPr lang="en" sz="1400" b="0" i="0" u="none" strike="noStrike" cap="none">
                <a:solidFill>
                  <a:schemeClr val="dk1"/>
                </a:solidFill>
                <a:latin typeface="Arial"/>
                <a:ea typeface="Arial"/>
                <a:cs typeface="Arial"/>
                <a:sym typeface="Arial"/>
              </a:rPr>
              <a:t>S </a:t>
            </a:r>
            <a:r>
              <a:rPr lang="en" sz="2400" b="1">
                <a:solidFill>
                  <a:srgbClr val="1155CC"/>
                </a:solidFill>
              </a:rPr>
              <a:t>Balasubramanian</a:t>
            </a:r>
            <a:r>
              <a:rPr lang="en" sz="1200" b="0" i="0" u="none" strike="noStrike" cap="none">
                <a:solidFill>
                  <a:schemeClr val="dk1"/>
                </a:solidFill>
                <a:latin typeface="Arial"/>
                <a:ea typeface="Arial"/>
                <a:cs typeface="Arial"/>
                <a:sym typeface="Arial"/>
              </a:rPr>
              <a:t>,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Y </a:t>
            </a:r>
            <a:r>
              <a:rPr lang="en" sz="2400" b="1">
                <a:solidFill>
                  <a:srgbClr val="1155CC"/>
                </a:solidFill>
              </a:rPr>
              <a:t>Fu</a:t>
            </a:r>
            <a:r>
              <a:rPr lang="en" sz="1200" b="0" i="0" u="none" strike="noStrike" cap="none">
                <a:solidFill>
                  <a:schemeClr val="dk1"/>
                </a:solidFill>
                <a:latin typeface="Arial"/>
                <a:ea typeface="Arial"/>
                <a:cs typeface="Arial"/>
                <a:sym typeface="Arial"/>
              </a:rPr>
              <a:t>, M Pawashe, P McGillivray,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M Jin, J Liu, K Karczewski, D MacArthur</a:t>
            </a:r>
          </a:p>
          <a:p>
            <a:pPr marL="0" marR="0" lvl="0" indent="0" rtl="0">
              <a:spcBef>
                <a:spcPts val="0"/>
              </a:spcBef>
              <a:spcAft>
                <a:spcPts val="0"/>
              </a:spcAft>
              <a:buNone/>
            </a:pPr>
            <a:endParaRPr sz="1200" b="0" i="0" u="none" strike="noStrike" cap="none">
              <a:solidFill>
                <a:schemeClr val="dk1"/>
              </a:solidFill>
              <a:latin typeface="Arial"/>
              <a:ea typeface="Arial"/>
              <a:cs typeface="Arial"/>
              <a:sym typeface="Arial"/>
            </a:endParaRPr>
          </a:p>
          <a:p>
            <a:pPr marL="0" marR="0" lvl="0" indent="0" rtl="0">
              <a:spcBef>
                <a:spcPts val="0"/>
              </a:spcBef>
              <a:spcAft>
                <a:spcPts val="0"/>
              </a:spcAft>
              <a:buSzPct val="25000"/>
              <a:buNone/>
            </a:pPr>
            <a:r>
              <a:rPr lang="en" sz="1800" b="1">
                <a:solidFill>
                  <a:srgbClr val="FF0000"/>
                </a:solidFill>
              </a:rPr>
              <a:t>F</a:t>
            </a:r>
            <a:r>
              <a:rPr lang="en" sz="1800" b="1" i="0" u="none" strike="noStrike" cap="none">
                <a:solidFill>
                  <a:srgbClr val="FF0000"/>
                </a:solidFill>
                <a:latin typeface="Arial"/>
                <a:ea typeface="Arial"/>
                <a:cs typeface="Arial"/>
                <a:sym typeface="Arial"/>
              </a:rPr>
              <a:t>un</a:t>
            </a:r>
            <a:r>
              <a:rPr lang="en" sz="1800" b="1">
                <a:solidFill>
                  <a:srgbClr val="FF0000"/>
                </a:solidFill>
              </a:rPr>
              <a:t>S</a:t>
            </a:r>
            <a:r>
              <a:rPr lang="en" sz="1800" b="1" i="0" u="none" strike="noStrike" cap="none">
                <a:solidFill>
                  <a:srgbClr val="FF0000"/>
                </a:solidFill>
                <a:latin typeface="Arial"/>
                <a:ea typeface="Arial"/>
                <a:cs typeface="Arial"/>
                <a:sym typeface="Arial"/>
              </a:rPr>
              <a:t>eq</a:t>
            </a:r>
            <a:r>
              <a:rPr lang="en" sz="1200" b="0" i="0" u="none" strike="noStrike" cap="none">
                <a:solidFill>
                  <a:schemeClr val="dk1"/>
                </a:solidFill>
                <a:latin typeface="Arial"/>
                <a:ea typeface="Arial"/>
                <a:cs typeface="Arial"/>
                <a:sym typeface="Arial"/>
              </a:rPr>
              <a:t>.gersteinlab.org</a:t>
            </a:r>
          </a:p>
          <a:p>
            <a:pPr marL="0" marR="0" lvl="0" indent="0" rtl="0">
              <a:spcBef>
                <a:spcPts val="0"/>
              </a:spcBef>
              <a:spcAft>
                <a:spcPts val="0"/>
              </a:spcAft>
              <a:buSzPct val="25000"/>
              <a:buNone/>
            </a:pPr>
            <a:r>
              <a:rPr lang="en" sz="1200" b="0" i="0" u="none" strike="noStrike" cap="none">
                <a:solidFill>
                  <a:schemeClr val="dk1"/>
                </a:solidFill>
                <a:latin typeface="Arial"/>
                <a:ea typeface="Arial"/>
                <a:cs typeface="Arial"/>
                <a:sym typeface="Arial"/>
              </a:rPr>
              <a:t>Y </a:t>
            </a:r>
            <a:r>
              <a:rPr lang="en" sz="2400" b="1">
                <a:solidFill>
                  <a:srgbClr val="1155CC"/>
                </a:solidFill>
              </a:rPr>
              <a:t>Fu</a:t>
            </a:r>
            <a:r>
              <a:rPr lang="en" sz="1200" b="0" i="0" u="none" strike="noStrike" cap="none">
                <a:solidFill>
                  <a:schemeClr val="dk1"/>
                </a:solidFill>
                <a:latin typeface="Arial"/>
                <a:ea typeface="Arial"/>
                <a:cs typeface="Arial"/>
                <a:sym typeface="Arial"/>
              </a:rPr>
              <a:t>, </a:t>
            </a:r>
            <a:r>
              <a:rPr lang="en" sz="1200">
                <a:solidFill>
                  <a:schemeClr val="dk1"/>
                </a:solidFill>
              </a:rPr>
              <a:t>E </a:t>
            </a:r>
            <a:r>
              <a:rPr lang="en" sz="2400" b="1">
                <a:solidFill>
                  <a:srgbClr val="1155CC"/>
                </a:solidFill>
              </a:rPr>
              <a:t>Khurana</a:t>
            </a:r>
            <a:r>
              <a:rPr lang="en" sz="1200">
                <a:solidFill>
                  <a:schemeClr val="dk1"/>
                </a:solidFill>
              </a:rPr>
              <a:t>, </a:t>
            </a:r>
            <a:r>
              <a:rPr lang="en" sz="1200" b="0" i="0" u="none" strike="noStrike" cap="none">
                <a:solidFill>
                  <a:schemeClr val="dk1"/>
                </a:solidFill>
                <a:latin typeface="Arial"/>
                <a:ea typeface="Arial"/>
                <a:cs typeface="Arial"/>
                <a:sym typeface="Arial"/>
              </a:rPr>
              <a:t>Z Liu,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S Lou, J Bedford, XJ Mu, KY Yip</a:t>
            </a:r>
          </a:p>
        </p:txBody>
      </p:sp>
      <p:sp>
        <p:nvSpPr>
          <p:cNvPr id="1880" name="Shape 1880"/>
          <p:cNvSpPr/>
          <p:nvPr/>
        </p:nvSpPr>
        <p:spPr>
          <a:xfrm>
            <a:off x="5343750" y="220100"/>
            <a:ext cx="3651600" cy="4478700"/>
          </a:xfrm>
          <a:prstGeom prst="rect">
            <a:avLst/>
          </a:prstGeom>
          <a:noFill/>
          <a:ln>
            <a:noFill/>
          </a:ln>
        </p:spPr>
        <p:txBody>
          <a:bodyPr wrap="square" lIns="68575" tIns="34275" rIns="68575" bIns="34275" anchor="t" anchorCtr="0">
            <a:noAutofit/>
          </a:bodyPr>
          <a:lstStyle/>
          <a:p>
            <a:pPr lvl="0" rtl="0">
              <a:spcBef>
                <a:spcPts val="0"/>
              </a:spcBef>
              <a:buSzPct val="61111"/>
              <a:buNone/>
            </a:pPr>
            <a:r>
              <a:rPr lang="en" sz="1800">
                <a:solidFill>
                  <a:schemeClr val="dk1"/>
                </a:solidFill>
              </a:rPr>
              <a:t>Acknowledgments</a:t>
            </a:r>
          </a:p>
          <a:p>
            <a:pPr lvl="0" rtl="0">
              <a:spcBef>
                <a:spcPts val="0"/>
              </a:spcBef>
              <a:buNone/>
            </a:pPr>
            <a:endParaRPr>
              <a:solidFill>
                <a:schemeClr val="dk1"/>
              </a:solidFill>
            </a:endParaRPr>
          </a:p>
          <a:p>
            <a:pPr lvl="0" rtl="0">
              <a:spcBef>
                <a:spcPts val="0"/>
              </a:spcBef>
              <a:buClr>
                <a:schemeClr val="dk1"/>
              </a:buClr>
              <a:buFont typeface="Arial"/>
              <a:buNone/>
            </a:pPr>
            <a:r>
              <a:rPr lang="en">
                <a:solidFill>
                  <a:schemeClr val="dk1"/>
                </a:solidFill>
              </a:rPr>
              <a:t>Hiring Postdocs.See</a:t>
            </a:r>
          </a:p>
          <a:p>
            <a:pPr lvl="0" rtl="0">
              <a:spcBef>
                <a:spcPts val="0"/>
              </a:spcBef>
              <a:buClr>
                <a:schemeClr val="dk1"/>
              </a:buClr>
              <a:buSzPct val="45833"/>
              <a:buFont typeface="Arial"/>
              <a:buNone/>
            </a:pPr>
            <a:r>
              <a:rPr lang="en" sz="2400" b="1">
                <a:solidFill>
                  <a:srgbClr val="38761D"/>
                </a:solidFill>
              </a:rPr>
              <a:t>Jobs</a:t>
            </a:r>
            <a:r>
              <a:rPr lang="en">
                <a:solidFill>
                  <a:schemeClr val="dk1"/>
                </a:solidFill>
              </a:rPr>
              <a:t>.gersteinlab.org</a:t>
            </a:r>
          </a:p>
          <a:p>
            <a:pPr lvl="0" rtl="0">
              <a:spcBef>
                <a:spcPts val="0"/>
              </a:spcBef>
              <a:buClr>
                <a:schemeClr val="dk1"/>
              </a:buClr>
              <a:buFont typeface="Arial"/>
              <a:buNone/>
            </a:pPr>
            <a:endParaRPr sz="1800" b="1">
              <a:solidFill>
                <a:srgbClr val="FF0000"/>
              </a:solidFill>
            </a:endParaRPr>
          </a:p>
          <a:p>
            <a:pPr lvl="0" rtl="0">
              <a:spcBef>
                <a:spcPts val="0"/>
              </a:spcBef>
              <a:buClr>
                <a:schemeClr val="dk1"/>
              </a:buClr>
              <a:buSzPct val="25000"/>
              <a:buFont typeface="Arial"/>
              <a:buNone/>
            </a:pPr>
            <a:r>
              <a:rPr lang="en" sz="1800" b="1">
                <a:solidFill>
                  <a:srgbClr val="FF0000"/>
                </a:solidFill>
              </a:rPr>
              <a:t>CostSeq2</a:t>
            </a:r>
          </a:p>
          <a:p>
            <a:pPr lvl="0" rtl="0">
              <a:spcBef>
                <a:spcPts val="0"/>
              </a:spcBef>
              <a:buClr>
                <a:schemeClr val="dk1"/>
              </a:buClr>
              <a:buSzPct val="25000"/>
              <a:buFont typeface="Arial"/>
              <a:buNone/>
            </a:pPr>
            <a:r>
              <a:rPr lang="en" sz="1100">
                <a:solidFill>
                  <a:schemeClr val="dk1"/>
                </a:solidFill>
              </a:rPr>
              <a:t>P </a:t>
            </a:r>
            <a:r>
              <a:rPr lang="en" sz="2400" b="1">
                <a:solidFill>
                  <a:srgbClr val="1155CC"/>
                </a:solidFill>
              </a:rPr>
              <a:t>Muir</a:t>
            </a:r>
            <a:r>
              <a:rPr lang="en" sz="1100">
                <a:solidFill>
                  <a:schemeClr val="dk1"/>
                </a:solidFill>
              </a:rPr>
              <a:t>, S Li, S Lou, D Wang, DJ Spakowicz, L Salichos, J Zhang, GM Weinstock, F Isaacs, J Rozowsky</a:t>
            </a:r>
          </a:p>
          <a:p>
            <a:pPr marL="0" marR="0" lvl="0" indent="0" algn="l" rtl="0">
              <a:spcBef>
                <a:spcPts val="0"/>
              </a:spcBef>
              <a:spcAft>
                <a:spcPts val="0"/>
              </a:spcAft>
              <a:buNone/>
            </a:pPr>
            <a:endParaRPr sz="1200"/>
          </a:p>
          <a:p>
            <a:pPr lvl="0" rtl="0">
              <a:spcBef>
                <a:spcPts val="0"/>
              </a:spcBef>
              <a:buClr>
                <a:schemeClr val="dk1"/>
              </a:buClr>
              <a:buSzPct val="25000"/>
              <a:buFont typeface="Arial"/>
              <a:buNone/>
            </a:pPr>
            <a:r>
              <a:rPr lang="en" sz="1800" b="1">
                <a:solidFill>
                  <a:srgbClr val="FF0000"/>
                </a:solidFill>
              </a:rPr>
              <a:t>LARVA</a:t>
            </a:r>
            <a:r>
              <a:rPr lang="en" sz="1200">
                <a:solidFill>
                  <a:schemeClr val="dk1"/>
                </a:solidFill>
              </a:rPr>
              <a:t>.gersteinlab.org</a:t>
            </a:r>
          </a:p>
          <a:p>
            <a:pPr lvl="0" rtl="0">
              <a:spcBef>
                <a:spcPts val="0"/>
              </a:spcBef>
              <a:buClr>
                <a:schemeClr val="dk1"/>
              </a:buClr>
              <a:buSzPct val="25000"/>
              <a:buFont typeface="Arial"/>
              <a:buNone/>
            </a:pPr>
            <a:r>
              <a:rPr lang="en" sz="1200">
                <a:solidFill>
                  <a:schemeClr val="dk1"/>
                </a:solidFill>
              </a:rPr>
              <a:t>L </a:t>
            </a:r>
            <a:r>
              <a:rPr lang="en" sz="2400" b="1">
                <a:solidFill>
                  <a:srgbClr val="1155CC"/>
                </a:solidFill>
              </a:rPr>
              <a:t>Lochovsky</a:t>
            </a:r>
            <a:r>
              <a:rPr lang="en" sz="1200">
                <a:solidFill>
                  <a:schemeClr val="dk1"/>
                </a:solidFill>
              </a:rPr>
              <a:t>, J </a:t>
            </a:r>
            <a:r>
              <a:rPr lang="en" sz="2400" b="1">
                <a:solidFill>
                  <a:srgbClr val="1155CC"/>
                </a:solidFill>
              </a:rPr>
              <a:t>Zhang</a:t>
            </a:r>
            <a:r>
              <a:rPr lang="en" sz="1200">
                <a:solidFill>
                  <a:schemeClr val="dk1"/>
                </a:solidFill>
              </a:rPr>
              <a:t>, </a:t>
            </a:r>
            <a:br>
              <a:rPr lang="en" sz="1200">
                <a:solidFill>
                  <a:schemeClr val="dk1"/>
                </a:solidFill>
              </a:rPr>
            </a:br>
            <a:r>
              <a:rPr lang="en" sz="1200">
                <a:solidFill>
                  <a:schemeClr val="dk1"/>
                </a:solidFill>
              </a:rPr>
              <a:t>Y Fu, E Khurana</a:t>
            </a:r>
          </a:p>
          <a:p>
            <a:pPr lvl="0" rtl="0">
              <a:spcBef>
                <a:spcPts val="0"/>
              </a:spcBef>
              <a:buClr>
                <a:schemeClr val="dk1"/>
              </a:buClr>
              <a:buFont typeface="Arial"/>
              <a:buNone/>
            </a:pPr>
            <a:endParaRPr sz="1200">
              <a:solidFill>
                <a:schemeClr val="dk1"/>
              </a:solidFill>
            </a:endParaRPr>
          </a:p>
          <a:p>
            <a:pPr lvl="0" rtl="0">
              <a:spcBef>
                <a:spcPts val="0"/>
              </a:spcBef>
              <a:buClr>
                <a:schemeClr val="dk1"/>
              </a:buClr>
              <a:buSzPct val="25000"/>
              <a:buFont typeface="Arial"/>
              <a:buNone/>
            </a:pPr>
            <a:r>
              <a:rPr lang="en" sz="1800" b="1">
                <a:solidFill>
                  <a:srgbClr val="FF0000"/>
                </a:solidFill>
              </a:rPr>
              <a:t>MOAT</a:t>
            </a:r>
            <a:r>
              <a:rPr lang="en" sz="1200">
                <a:solidFill>
                  <a:schemeClr val="dk1"/>
                </a:solidFill>
              </a:rPr>
              <a:t>.gersteinlab.org</a:t>
            </a:r>
          </a:p>
          <a:p>
            <a:pPr lvl="0" rtl="0">
              <a:spcBef>
                <a:spcPts val="0"/>
              </a:spcBef>
              <a:buClr>
                <a:schemeClr val="dk1"/>
              </a:buClr>
              <a:buFont typeface="Arial"/>
              <a:buNone/>
            </a:pPr>
            <a:r>
              <a:rPr lang="en">
                <a:solidFill>
                  <a:schemeClr val="dk1"/>
                </a:solidFill>
              </a:rPr>
              <a:t>L </a:t>
            </a:r>
            <a:r>
              <a:rPr lang="en" sz="2400" b="1">
                <a:solidFill>
                  <a:srgbClr val="1155CC"/>
                </a:solidFill>
              </a:rPr>
              <a:t>Lochovsky</a:t>
            </a:r>
            <a:r>
              <a:rPr lang="en">
                <a:solidFill>
                  <a:schemeClr val="dk1"/>
                </a:solidFill>
              </a:rPr>
              <a:t>, J </a:t>
            </a:r>
            <a:r>
              <a:rPr lang="en" sz="2400" b="1">
                <a:solidFill>
                  <a:srgbClr val="1155CC"/>
                </a:solidFill>
              </a:rPr>
              <a:t>Zhang</a:t>
            </a:r>
          </a:p>
          <a:p>
            <a:pPr lvl="0" rtl="0">
              <a:spcBef>
                <a:spcPts val="0"/>
              </a:spcBef>
              <a:buClr>
                <a:schemeClr val="dk1"/>
              </a:buClr>
              <a:buFont typeface="Arial"/>
              <a:buNone/>
            </a:pPr>
            <a:endParaRPr sz="12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657350" y="209550"/>
            <a:ext cx="58293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b="1" i="0" u="none" strike="noStrike" cap="none">
                <a:solidFill>
                  <a:srgbClr val="011893"/>
                </a:solidFill>
                <a:latin typeface="Arial"/>
                <a:ea typeface="Arial"/>
                <a:cs typeface="Arial"/>
                <a:sym typeface="Arial"/>
              </a:rPr>
              <a:t>Sequencing Data 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Faster than Moore’s Law</a:t>
            </a:r>
            <a:r>
              <a:rPr lang="en" sz="1900">
                <a:solidFill>
                  <a:srgbClr val="011893"/>
                </a:solidFill>
              </a:rPr>
              <a:t>?</a:t>
            </a:r>
          </a:p>
        </p:txBody>
      </p:sp>
      <p:pic>
        <p:nvPicPr>
          <p:cNvPr id="147" name="Shape 147"/>
          <p:cNvPicPr preferRelativeResize="0"/>
          <p:nvPr/>
        </p:nvPicPr>
        <p:blipFill rotWithShape="1">
          <a:blip r:embed="rId3">
            <a:alphaModFix/>
          </a:blip>
          <a:srcRect/>
          <a:stretch/>
        </p:blipFill>
        <p:spPr>
          <a:xfrm>
            <a:off x="3711179" y="1250156"/>
            <a:ext cx="4003998" cy="3040837"/>
          </a:xfrm>
          <a:prstGeom prst="rect">
            <a:avLst/>
          </a:prstGeom>
          <a:noFill/>
          <a:ln>
            <a:noFill/>
          </a:ln>
        </p:spPr>
      </p:pic>
      <p:sp>
        <p:nvSpPr>
          <p:cNvPr id="148" name="Shape 148"/>
          <p:cNvSpPr txBox="1"/>
          <p:nvPr/>
        </p:nvSpPr>
        <p:spPr>
          <a:xfrm>
            <a:off x="1234679" y="1250156"/>
            <a:ext cx="2476500" cy="31431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Font typeface="Arial"/>
              <a:buChar char="•"/>
            </a:pPr>
            <a:endParaRPr sz="1100"/>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In the early 2000’s, improvements in Sanger sequencing produced a scaling pattern similar to Moore’s law.</a:t>
            </a:r>
          </a:p>
          <a:p>
            <a:pPr marL="419100" marR="0" lvl="1" indent="-165100" algn="l" rtl="0">
              <a:spcBef>
                <a:spcPts val="200"/>
              </a:spcBef>
              <a:spcAft>
                <a:spcPts val="0"/>
              </a:spcAft>
              <a:buClr>
                <a:schemeClr val="dk1"/>
              </a:buClr>
              <a:buFont typeface="Merriweather Sans"/>
              <a:buNone/>
            </a:pPr>
            <a:endParaRPr sz="1200" b="0" i="0" u="none" strike="noStrike" cap="none">
              <a:solidFill>
                <a:schemeClr val="dk1"/>
              </a:solidFill>
              <a:latin typeface="Arial"/>
              <a:ea typeface="Arial"/>
              <a:cs typeface="Arial"/>
              <a:sym typeface="Arial"/>
            </a:endParaRPr>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The advent of NGS was a shift to a new technology with dramatic decrease in cost). </a:t>
            </a:r>
          </a:p>
          <a:p>
            <a:pPr marL="165100" marR="0" lvl="0" indent="-158750" algn="l" rtl="0">
              <a:spcBef>
                <a:spcPts val="300"/>
              </a:spcBef>
              <a:buClr>
                <a:schemeClr val="dk1"/>
              </a:buClr>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marL="0" lvl="0" indent="0" rtl="0">
              <a:spcBef>
                <a:spcPts val="0"/>
              </a:spcBef>
              <a:buNone/>
            </a:pPr>
            <a:r>
              <a:rPr lang="en"/>
              <a:t>General PERMISSIONS</a:t>
            </a:r>
          </a:p>
          <a:p>
            <a:pPr marL="457200" lvl="0" indent="-381000" rtl="0">
              <a:spcBef>
                <a:spcPts val="0"/>
              </a:spcBef>
              <a:spcAft>
                <a:spcPts val="0"/>
              </a:spcAft>
            </a:pPr>
            <a:r>
              <a:rPr lang="en" sz="1400"/>
              <a:t>This Presentation is copyright Mark Gerstein, Yale University, 2016. </a:t>
            </a:r>
          </a:p>
          <a:p>
            <a:pPr marL="457200" lvl="0" indent="-381000" rtl="0">
              <a:spcBef>
                <a:spcPts val="0"/>
              </a:spcBef>
              <a:spcAft>
                <a:spcPts val="0"/>
              </a:spcAft>
            </a:pPr>
            <a:r>
              <a:rPr lang="en" sz="1400"/>
              <a:t>Please read permissions statement at </a:t>
            </a:r>
            <a:r>
              <a:rPr lang="en" sz="2000" b="1"/>
              <a:t>gersteinlab.org/misc/permissions.html </a:t>
            </a:r>
            <a:r>
              <a:rPr lang="en" sz="1400"/>
              <a:t>.</a:t>
            </a:r>
          </a:p>
          <a:p>
            <a:pPr marL="457200" lvl="0" indent="-381000" rtl="0">
              <a:spcBef>
                <a:spcPts val="0"/>
              </a:spcBef>
            </a:pPr>
            <a:r>
              <a:rPr lang="en" sz="1400"/>
              <a:t>Feel free to use slides &amp; images in the talk with PROPER acknowledgement (via citation to relevant papers or link to gersteinlab.org). Paper references in the talk were mostly from Papers.GersteinLab.org. </a:t>
            </a:r>
          </a:p>
          <a:p>
            <a:pPr marL="0" lvl="0" indent="0" rtl="0">
              <a:spcBef>
                <a:spcPts val="0"/>
              </a:spcBef>
              <a:buNone/>
            </a:pPr>
            <a:endParaRPr sz="1400"/>
          </a:p>
          <a:p>
            <a:pPr marL="0" lvl="0" indent="0" rtl="0">
              <a:spcBef>
                <a:spcPts val="0"/>
              </a:spcBef>
              <a:buNone/>
            </a:pPr>
            <a:r>
              <a:rPr lang="en"/>
              <a:t>PHOTOS &amp; IMAGES </a:t>
            </a:r>
          </a:p>
          <a:p>
            <a:pPr marL="457200" lvl="0" indent="0" rtl="0">
              <a:spcBef>
                <a:spcPts val="0"/>
              </a:spcBef>
              <a:buNone/>
            </a:pPr>
            <a:r>
              <a:rPr lang="en" sz="1400"/>
              <a:t>For thoughts on the source and permissions of many of the photos and clipped images in this presentation see streams.gerstein.info . In particular, many of the images have particular EXIF tags, such as  kwpotppt , that can be easily queried from flickr, viz: flickr.com/photos/mbgmbg/tags/kwpotppt </a:t>
            </a:r>
            <a:r>
              <a:rPr lang="en"/>
              <a:t/>
            </a:r>
            <a:br>
              <a:rPr lang="en"/>
            </a:br>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314450" y="1975247"/>
            <a:ext cx="2762400" cy="24954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in the number of transistors per chip.</a:t>
            </a:r>
          </a:p>
          <a:p>
            <a:pPr marL="165100" marR="0" lvl="0" indent="-171450" algn="l" rtl="0">
              <a:spcBef>
                <a:spcPts val="200"/>
              </a:spcBef>
              <a:spcAft>
                <a:spcPts val="0"/>
              </a:spcAft>
              <a:buClr>
                <a:schemeClr val="dk1"/>
              </a:buClr>
              <a:buFont typeface="Merriweather Sans"/>
              <a:buNone/>
            </a:pPr>
            <a:endParaRPr sz="1100" b="0" i="0" u="none" strike="noStrike" cap="none">
              <a:solidFill>
                <a:schemeClr val="dk1"/>
              </a:solidFill>
              <a:latin typeface="Arial"/>
              <a:ea typeface="Arial"/>
              <a:cs typeface="Arial"/>
              <a:sym typeface="Arial"/>
            </a:endParaRP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Led to improvements in speed and miniaturization.</a:t>
            </a:r>
          </a:p>
          <a:p>
            <a:pPr marL="165100" marR="0" lvl="0" indent="-158750" algn="l" rtl="0">
              <a:spcBef>
                <a:spcPts val="300"/>
              </a:spcBef>
              <a:spcAft>
                <a:spcPts val="0"/>
              </a:spcAft>
              <a:buClr>
                <a:schemeClr val="dk1"/>
              </a:buClr>
              <a:buFont typeface="Arial"/>
              <a:buNone/>
            </a:pPr>
            <a:endParaRPr sz="1500" b="0" i="0" u="none" strike="noStrike" cap="none">
              <a:solidFill>
                <a:schemeClr val="dk1"/>
              </a:solidFill>
              <a:latin typeface="Arial"/>
              <a:ea typeface="Arial"/>
              <a:cs typeface="Arial"/>
              <a:sym typeface="Arial"/>
            </a:endParaRPr>
          </a:p>
          <a:p>
            <a:pPr marL="165100" marR="0" lvl="0" indent="-158750" algn="l" rtl="0">
              <a:spcBef>
                <a:spcPts val="3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Drove widespread adoption and novel applications of computer technology.</a:t>
            </a:r>
          </a:p>
        </p:txBody>
      </p:sp>
      <p:sp>
        <p:nvSpPr>
          <p:cNvPr id="154" name="Shape 154"/>
          <p:cNvSpPr txBox="1">
            <a:spLocks noGrp="1"/>
          </p:cNvSpPr>
          <p:nvPr>
            <p:ph type="title"/>
          </p:nvPr>
        </p:nvSpPr>
        <p:spPr>
          <a:xfrm>
            <a:off x="1314450" y="485775"/>
            <a:ext cx="23634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Moore’s Law:</a:t>
            </a:r>
            <a:br>
              <a:rPr lang="en" sz="1900" b="1" i="0" u="none" strike="noStrike" cap="none">
                <a:solidFill>
                  <a:srgbClr val="2D2DB9"/>
                </a:solidFill>
                <a:latin typeface="Arial"/>
                <a:ea typeface="Arial"/>
                <a:cs typeface="Arial"/>
                <a:sym typeface="Arial"/>
              </a:rPr>
            </a:br>
            <a:r>
              <a:rPr lang="en" sz="1900" b="1" i="0" u="none" strike="noStrike" cap="none">
                <a:solidFill>
                  <a:srgbClr val="2D2DB9"/>
                </a:solidFill>
                <a:latin typeface="Arial"/>
                <a:ea typeface="Arial"/>
                <a:cs typeface="Arial"/>
                <a:sym typeface="Arial"/>
              </a:rPr>
              <a:t>Exponential Scaling of Computer Technology</a:t>
            </a:r>
          </a:p>
        </p:txBody>
      </p:sp>
      <p:sp>
        <p:nvSpPr>
          <p:cNvPr id="155" name="Shape 155"/>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[Waldrop (‘15) Nature]</a:t>
            </a:r>
          </a:p>
        </p:txBody>
      </p:sp>
      <p:pic>
        <p:nvPicPr>
          <p:cNvPr id="156" name="Shape 156" descr="http://www.nature.com/polopoly_fs/7.33896.1455023892%21/image/nature_NF_Moore-Law_11.02.2016-WEB.png_gen/derivatives/landscape_630/nature_NF_Moore-Law_11.02.2016-WEB.png"/>
          <p:cNvPicPr preferRelativeResize="0"/>
          <p:nvPr/>
        </p:nvPicPr>
        <p:blipFill rotWithShape="1">
          <a:blip r:embed="rId3">
            <a:alphaModFix/>
          </a:blip>
          <a:srcRect t="18031" b="4147"/>
          <a:stretch/>
        </p:blipFill>
        <p:spPr>
          <a:xfrm>
            <a:off x="4474370" y="92869"/>
            <a:ext cx="3039194" cy="483099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1257301" y="1871663"/>
            <a:ext cx="2203800" cy="35385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Moore’s &amp; Kryder’s Laws</a:t>
            </a:r>
            <a:r>
              <a:rPr lang="en" sz="1200" b="0" i="0" u="none" strike="noStrike" cap="none">
                <a:solidFill>
                  <a:schemeClr val="dk1"/>
                </a:solidFill>
                <a:latin typeface="Arial"/>
                <a:ea typeface="Arial"/>
                <a:cs typeface="Arial"/>
                <a:sym typeface="Arial"/>
              </a:rPr>
              <a:t> </a:t>
            </a:r>
          </a:p>
          <a:p>
            <a:pPr marL="419100" marR="0" lvl="1" indent="-158750" algn="l" rtl="0">
              <a:spcBef>
                <a:spcPts val="200"/>
              </a:spcBef>
              <a:spcAft>
                <a:spcPts val="0"/>
              </a:spcAft>
              <a:buClr>
                <a:schemeClr val="dk1"/>
              </a:buClr>
              <a:buSzPct val="100000"/>
              <a:buFont typeface="Merriweather Sans"/>
              <a:buChar char="-"/>
            </a:pPr>
            <a:r>
              <a:rPr lang="en" sz="1100" b="0" i="0" u="none" strike="noStrike" cap="none">
                <a:solidFill>
                  <a:schemeClr val="dk1"/>
                </a:solidFill>
                <a:latin typeface="Arial"/>
                <a:ea typeface="Arial"/>
                <a:cs typeface="Arial"/>
                <a:sym typeface="Arial"/>
              </a:rPr>
              <a:t>As important as the increase in computer speed has been, the ability to store large amounts of information on computers is even more crucial</a:t>
            </a: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seen in Kryder’s law is a superposition of </a:t>
            </a:r>
            <a:br>
              <a:rPr lang="en" sz="1500" b="0" i="0" u="none" strike="noStrike" cap="none">
                <a:solidFill>
                  <a:schemeClr val="dk1"/>
                </a:solidFill>
                <a:latin typeface="Arial"/>
                <a:ea typeface="Arial"/>
                <a:cs typeface="Arial"/>
                <a:sym typeface="Arial"/>
              </a:rPr>
            </a:br>
            <a:r>
              <a:rPr lang="en" sz="1500" b="0" i="0" u="none" strike="noStrike" cap="none">
                <a:solidFill>
                  <a:schemeClr val="dk1"/>
                </a:solidFill>
                <a:latin typeface="Arial"/>
                <a:ea typeface="Arial"/>
                <a:cs typeface="Arial"/>
                <a:sym typeface="Arial"/>
              </a:rPr>
              <a:t>S-curves for different technologies</a:t>
            </a:r>
          </a:p>
          <a:p>
            <a:pPr marL="165100" marR="0" lvl="0" indent="-209550" algn="l" rtl="0">
              <a:spcBef>
                <a:spcPts val="100"/>
              </a:spcBef>
              <a:buClr>
                <a:schemeClr val="dk1"/>
              </a:buClr>
              <a:buFont typeface="Arial"/>
              <a:buNone/>
            </a:pPr>
            <a:endParaRPr sz="700" b="0" i="0" u="none" strike="noStrike" cap="none">
              <a:solidFill>
                <a:schemeClr val="dk1"/>
              </a:solidFill>
              <a:latin typeface="Arial"/>
              <a:ea typeface="Arial"/>
              <a:cs typeface="Arial"/>
              <a:sym typeface="Arial"/>
            </a:endParaRPr>
          </a:p>
        </p:txBody>
      </p:sp>
      <p:sp>
        <p:nvSpPr>
          <p:cNvPr id="162" name="Shape 162"/>
          <p:cNvSpPr txBox="1">
            <a:spLocks noGrp="1"/>
          </p:cNvSpPr>
          <p:nvPr>
            <p:ph type="title"/>
          </p:nvPr>
        </p:nvSpPr>
        <p:spPr>
          <a:xfrm>
            <a:off x="1223963" y="531019"/>
            <a:ext cx="23775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Kryder’s Law and   S-curves underlying exponential growth</a:t>
            </a:r>
          </a:p>
        </p:txBody>
      </p:sp>
      <p:sp>
        <p:nvSpPr>
          <p:cNvPr id="163" name="Shape 163"/>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64" name="Shape 164"/>
          <p:cNvPicPr preferRelativeResize="0"/>
          <p:nvPr/>
        </p:nvPicPr>
        <p:blipFill>
          <a:blip r:embed="rId3">
            <a:alphaModFix/>
          </a:blip>
          <a:stretch>
            <a:fillRect/>
          </a:stretch>
        </p:blipFill>
        <p:spPr>
          <a:xfrm>
            <a:off x="3601650" y="-207169"/>
            <a:ext cx="4092795" cy="5350668"/>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0" name="Shape 170"/>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1" name="Shape 17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72" name="Shape 172"/>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3388</Words>
  <Application>Microsoft Macintosh PowerPoint</Application>
  <PresentationFormat>On-screen Show (16:9)</PresentationFormat>
  <Paragraphs>554</Paragraphs>
  <Slides>60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Courier New</vt:lpstr>
      <vt:lpstr>Courier</vt:lpstr>
      <vt:lpstr>Cambria Math</vt:lpstr>
      <vt:lpstr>Times New Roman</vt:lpstr>
      <vt:lpstr>Merriweather Sans</vt:lpstr>
      <vt:lpstr>Helvetica Neue</vt:lpstr>
      <vt:lpstr>Arial</vt:lpstr>
      <vt:lpstr>Calibri</vt:lpstr>
      <vt:lpstr>MBGLab-Basic-w-Lectures</vt:lpstr>
      <vt:lpstr>Genomics &amp; Data Science:  Approaches to identifying key variants through functional impact &amp; recurrence</vt:lpstr>
      <vt:lpstr>PowerPoint Presentation</vt:lpstr>
      <vt:lpstr>PowerPoint Presentation</vt:lpstr>
      <vt:lpstr>PowerPoint Presentation</vt:lpstr>
      <vt:lpstr>DB Growth: explosion  of data scale &amp; a diversity of uses</vt:lpstr>
      <vt:lpstr>Sequencing Data Explosion:  Faster than Moore’s Law?</vt:lpstr>
      <vt:lpstr>Moore’s Law: Exponential Scaling of Computer Technology</vt:lpstr>
      <vt:lpstr>Kryder’s Law and   S-curves underlying exponential growth</vt:lpstr>
      <vt:lpstr>The changing costs of a sequencing pipeline</vt:lpstr>
      <vt:lpstr>The changing costs of a sequencing pipeline</vt:lpstr>
      <vt:lpstr>The changing costs of a sequencing pipeline</vt:lpstr>
      <vt:lpstr>The changing costs of a sequencing pipeline</vt:lpstr>
      <vt:lpstr>The changing costs of a sequencing pipeline</vt:lpstr>
      <vt:lpstr>PowerPoint Presentation</vt:lpstr>
      <vt:lpstr>Finding Key Variants  Germline</vt:lpstr>
      <vt:lpstr>Finding Key Variants  Somatic</vt:lpstr>
      <vt:lpstr>Genomics &amp; Data Science:  Approaches to identifying key variants through functional impact &amp; recurrence</vt:lpstr>
      <vt:lpstr>Genomics &amp; Data Science:  Approaches to identifying key variants through functional impact &amp; recurrence</vt:lpstr>
      <vt:lpstr>vat.gersteinlab.org</vt:lpstr>
      <vt:lpstr>Complexities in LOF annotation</vt:lpstr>
      <vt:lpstr>Annotation of  Loss-of-Function  Transcripts (ALoFT)</vt:lpstr>
      <vt:lpstr>LoF distribution varies as expected  by mutation set (from healthy people v from disease)</vt:lpstr>
      <vt:lpstr>Application to LoF mutations  in autism spectrum disorder</vt:lpstr>
      <vt:lpstr> ALoFT identifies deleterious somatic LoF variants</vt:lpstr>
      <vt:lpstr>ALoFT refines cancer mutation characterization</vt:lpstr>
      <vt:lpstr>Genomics &amp; Data Science:  Approaches to identifying key variants through functional impact &amp; recurrence</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Genomics &amp; Data Science:  Approaches to identifying key variants through functional impact &amp; recurrence</vt:lpstr>
      <vt:lpstr>PowerPoint Presentation</vt:lpstr>
      <vt:lpstr>Finding "Conserved” Sites in the Human Population:  Negative selection in non-coding elements based on Production ENCODE &amp; 1000G Phase 1</vt:lpstr>
      <vt:lpstr>PowerPoint Presentation</vt:lpstr>
      <vt:lpstr>PowerPoint Presentation</vt:lpstr>
      <vt:lpstr>SNPs which break TF motifs are under stronger selection</vt:lpstr>
      <vt:lpstr>PowerPoint Presentation</vt:lpstr>
      <vt:lpstr>Germline pathogenic variants show higher core scores than controls</vt:lpstr>
      <vt:lpstr>PowerPoint Presentation</vt:lpstr>
      <vt:lpstr>Genomics &amp; Data Science:  Approaches to identifying key variants through functional impact &amp; recurrence</vt:lpstr>
      <vt:lpstr>PowerPoint Presentation</vt:lpstr>
      <vt:lpstr>PowerPoint Presentation</vt:lpstr>
      <vt:lpstr>PowerPoint Presentation</vt:lpstr>
      <vt:lpstr>PowerPoint Presentation</vt:lpstr>
      <vt:lpstr>Cancer Somatic Mutational Heterogeneity, across cancer types, samples &amp; regions</vt:lpstr>
      <vt:lpstr>PowerPoint Presentation</vt:lpstr>
      <vt:lpstr>mrTADFinder: Identifying TADs at multiple resolutions by maximizing modularity  vs appropriate null</vt:lpstr>
      <vt:lpstr>Genomics &amp; Data Science:  Approaches to identifying key variants through functional impact &amp; recurrence</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Genomics &amp; Data Science:  Approaches to identifying key variants through functional impact &amp; recurrence</vt:lpstr>
      <vt:lpstr>Genomics &amp; Data Science:  Approaches to identifying key variants through functional impact &amp; recurrence</vt:lpstr>
      <vt:lpstr>PowerPoint Presentation</vt:lpstr>
      <vt:lpstr>Info about this talk</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Microsoft Office User</cp:lastModifiedBy>
  <cp:revision>2</cp:revision>
  <dcterms:modified xsi:type="dcterms:W3CDTF">2017-11-08T05:12:04Z</dcterms:modified>
</cp:coreProperties>
</file>