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527559" r:id="rId1"/>
    <p:sldMasterId id="2147527566" r:id="rId2"/>
    <p:sldMasterId id="2147527586" r:id="rId3"/>
  </p:sldMasterIdLst>
  <p:notesMasterIdLst>
    <p:notesMasterId r:id="rId5"/>
  </p:notesMasterIdLst>
  <p:handoutMasterIdLst>
    <p:handoutMasterId r:id="rId6"/>
  </p:handoutMasterIdLst>
  <p:sldIdLst>
    <p:sldId id="6191" r:id="rId4"/>
  </p:sldIdLst>
  <p:sldSz cx="9144000" cy="6858000" type="letter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3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5AD"/>
    <a:srgbClr val="00B400"/>
    <a:srgbClr val="68360F"/>
    <a:srgbClr val="20FF37"/>
    <a:srgbClr val="257FD7"/>
    <a:srgbClr val="FFEA08"/>
    <a:srgbClr val="FF7413"/>
    <a:srgbClr val="4BAB50"/>
    <a:srgbClr val="0033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85" autoAdjust="0"/>
    <p:restoredTop sz="50000" autoAdjust="0"/>
  </p:normalViewPr>
  <p:slideViewPr>
    <p:cSldViewPr snapToGrid="0">
      <p:cViewPr>
        <p:scale>
          <a:sx n="91" d="100"/>
          <a:sy n="91" d="100"/>
        </p:scale>
        <p:origin x="2200" y="656"/>
      </p:cViewPr>
      <p:guideLst>
        <p:guide orient="horz" pos="2383"/>
        <p:guide pos="2881"/>
      </p:guideLst>
    </p:cSldViewPr>
  </p:slideViewPr>
  <p:outlineViewPr>
    <p:cViewPr>
      <p:scale>
        <a:sx n="33" d="100"/>
        <a:sy n="33" d="100"/>
      </p:scale>
      <p:origin x="0" y="33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5" d="100"/>
        <a:sy n="35" d="100"/>
      </p:scale>
      <p:origin x="0" y="2504"/>
    </p:cViewPr>
  </p:sorterViewPr>
  <p:notesViewPr>
    <p:cSldViewPr snapToGrid="0">
      <p:cViewPr varScale="1">
        <p:scale>
          <a:sx n="83" d="100"/>
          <a:sy n="83" d="100"/>
        </p:scale>
        <p:origin x="-2238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notesMaster" Target="notesMasters/notesMaster1.xml"/><Relationship Id="rId6" Type="http://schemas.openxmlformats.org/officeDocument/2006/relationships/handoutMaster" Target="handoutMasters/handout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/>
            </a:lvl1pPr>
          </a:lstStyle>
          <a:p>
            <a:pPr>
              <a:defRPr/>
            </a:pPr>
            <a:fld id="{67200F20-CDF5-C541-A52C-C75475379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49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6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0475" y="720725"/>
            <a:ext cx="4799013" cy="35988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2475"/>
            <a:ext cx="5360987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/>
            </a:lvl1pPr>
          </a:lstStyle>
          <a:p>
            <a:pPr>
              <a:defRPr/>
            </a:pPr>
            <a:fld id="{0100BF89-F62E-4F4D-A171-8DD56B98F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68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5908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4" indent="0">
              <a:buNone/>
              <a:defRPr sz="1200"/>
            </a:lvl2pPr>
            <a:lvl3pPr marL="913770" indent="0">
              <a:buNone/>
              <a:defRPr sz="1000"/>
            </a:lvl3pPr>
            <a:lvl4pPr marL="1370658" indent="0">
              <a:buNone/>
              <a:defRPr sz="900"/>
            </a:lvl4pPr>
            <a:lvl5pPr marL="1827542" indent="0">
              <a:buNone/>
              <a:defRPr sz="900"/>
            </a:lvl5pPr>
            <a:lvl6pPr marL="2284429" indent="0">
              <a:buNone/>
              <a:defRPr sz="900"/>
            </a:lvl6pPr>
            <a:lvl7pPr marL="2741313" indent="0">
              <a:buNone/>
              <a:defRPr sz="900"/>
            </a:lvl7pPr>
            <a:lvl8pPr marL="3198199" indent="0">
              <a:buNone/>
              <a:defRPr sz="900"/>
            </a:lvl8pPr>
            <a:lvl9pPr marL="365508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84" indent="0">
              <a:buNone/>
              <a:defRPr sz="2800"/>
            </a:lvl2pPr>
            <a:lvl3pPr marL="913770" indent="0">
              <a:buNone/>
              <a:defRPr sz="2400"/>
            </a:lvl3pPr>
            <a:lvl4pPr marL="1370658" indent="0">
              <a:buNone/>
              <a:defRPr sz="2000"/>
            </a:lvl4pPr>
            <a:lvl5pPr marL="1827542" indent="0">
              <a:buNone/>
              <a:defRPr sz="2000"/>
            </a:lvl5pPr>
            <a:lvl6pPr marL="2284429" indent="0">
              <a:buNone/>
              <a:defRPr sz="2000"/>
            </a:lvl6pPr>
            <a:lvl7pPr marL="2741313" indent="0">
              <a:buNone/>
              <a:defRPr sz="2000"/>
            </a:lvl7pPr>
            <a:lvl8pPr marL="3198199" indent="0">
              <a:buNone/>
              <a:defRPr sz="2000"/>
            </a:lvl8pPr>
            <a:lvl9pPr marL="3655085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4" indent="0">
              <a:buNone/>
              <a:defRPr sz="1200"/>
            </a:lvl2pPr>
            <a:lvl3pPr marL="913770" indent="0">
              <a:buNone/>
              <a:defRPr sz="1000"/>
            </a:lvl3pPr>
            <a:lvl4pPr marL="1370658" indent="0">
              <a:buNone/>
              <a:defRPr sz="900"/>
            </a:lvl4pPr>
            <a:lvl5pPr marL="1827542" indent="0">
              <a:buNone/>
              <a:defRPr sz="900"/>
            </a:lvl5pPr>
            <a:lvl6pPr marL="2284429" indent="0">
              <a:buNone/>
              <a:defRPr sz="900"/>
            </a:lvl6pPr>
            <a:lvl7pPr marL="2741313" indent="0">
              <a:buNone/>
              <a:defRPr sz="900"/>
            </a:lvl7pPr>
            <a:lvl8pPr marL="3198199" indent="0">
              <a:buNone/>
              <a:defRPr sz="900"/>
            </a:lvl8pPr>
            <a:lvl9pPr marL="365508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14"/>
            <a:ext cx="1943100" cy="6010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14"/>
            <a:ext cx="5676900" cy="6010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47"/>
            <a:ext cx="3810000" cy="463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47"/>
            <a:ext cx="3810000" cy="463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1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26586"/>
            <a:ext cx="3810000" cy="54037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3492"/>
            <a:ext cx="3810000" cy="54168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6186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45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884" indent="0" algn="ctr">
              <a:buNone/>
              <a:defRPr/>
            </a:lvl2pPr>
            <a:lvl3pPr marL="913770" indent="0" algn="ctr">
              <a:buNone/>
              <a:defRPr/>
            </a:lvl3pPr>
            <a:lvl4pPr marL="1370658" indent="0" algn="ctr">
              <a:buNone/>
              <a:defRPr/>
            </a:lvl4pPr>
            <a:lvl5pPr marL="1827542" indent="0" algn="ctr">
              <a:buNone/>
              <a:defRPr/>
            </a:lvl5pPr>
            <a:lvl6pPr marL="2284429" indent="0" algn="ctr">
              <a:buNone/>
              <a:defRPr/>
            </a:lvl6pPr>
            <a:lvl7pPr marL="2741313" indent="0" algn="ctr">
              <a:buNone/>
              <a:defRPr/>
            </a:lvl7pPr>
            <a:lvl8pPr marL="3198199" indent="0" algn="ctr">
              <a:buNone/>
              <a:defRPr/>
            </a:lvl8pPr>
            <a:lvl9pPr marL="365508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/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84" indent="0">
              <a:buNone/>
              <a:defRPr sz="1800"/>
            </a:lvl2pPr>
            <a:lvl3pPr marL="913770" indent="0">
              <a:buNone/>
              <a:defRPr sz="1600"/>
            </a:lvl3pPr>
            <a:lvl4pPr marL="1370658" indent="0">
              <a:buNone/>
              <a:defRPr sz="1400"/>
            </a:lvl4pPr>
            <a:lvl5pPr marL="1827542" indent="0">
              <a:buNone/>
              <a:defRPr sz="1400"/>
            </a:lvl5pPr>
            <a:lvl6pPr marL="2284429" indent="0">
              <a:buNone/>
              <a:defRPr sz="1400"/>
            </a:lvl6pPr>
            <a:lvl7pPr marL="2741313" indent="0">
              <a:buNone/>
              <a:defRPr sz="1400"/>
            </a:lvl7pPr>
            <a:lvl8pPr marL="3198199" indent="0">
              <a:buNone/>
              <a:defRPr sz="1400"/>
            </a:lvl8pPr>
            <a:lvl9pPr marL="365508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47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47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4" indent="0">
              <a:buNone/>
              <a:defRPr sz="2000" b="1"/>
            </a:lvl2pPr>
            <a:lvl3pPr marL="913770" indent="0">
              <a:buNone/>
              <a:defRPr sz="1800" b="1"/>
            </a:lvl3pPr>
            <a:lvl4pPr marL="1370658" indent="0">
              <a:buNone/>
              <a:defRPr sz="1600" b="1"/>
            </a:lvl4pPr>
            <a:lvl5pPr marL="1827542" indent="0">
              <a:buNone/>
              <a:defRPr sz="1600" b="1"/>
            </a:lvl5pPr>
            <a:lvl6pPr marL="2284429" indent="0">
              <a:buNone/>
              <a:defRPr sz="1600" b="1"/>
            </a:lvl6pPr>
            <a:lvl7pPr marL="2741313" indent="0">
              <a:buNone/>
              <a:defRPr sz="1600" b="1"/>
            </a:lvl7pPr>
            <a:lvl8pPr marL="3198199" indent="0">
              <a:buNone/>
              <a:defRPr sz="1600" b="1"/>
            </a:lvl8pPr>
            <a:lvl9pPr marL="36550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4" indent="0">
              <a:buNone/>
              <a:defRPr sz="2000" b="1"/>
            </a:lvl2pPr>
            <a:lvl3pPr marL="913770" indent="0">
              <a:buNone/>
              <a:defRPr sz="1800" b="1"/>
            </a:lvl3pPr>
            <a:lvl4pPr marL="1370658" indent="0">
              <a:buNone/>
              <a:defRPr sz="1600" b="1"/>
            </a:lvl4pPr>
            <a:lvl5pPr marL="1827542" indent="0">
              <a:buNone/>
              <a:defRPr sz="1600" b="1"/>
            </a:lvl5pPr>
            <a:lvl6pPr marL="2284429" indent="0">
              <a:buNone/>
              <a:defRPr sz="1600" b="1"/>
            </a:lvl6pPr>
            <a:lvl7pPr marL="2741313" indent="0">
              <a:buNone/>
              <a:defRPr sz="1600" b="1"/>
            </a:lvl7pPr>
            <a:lvl8pPr marL="3198199" indent="0">
              <a:buNone/>
              <a:defRPr sz="1600" b="1"/>
            </a:lvl8pPr>
            <a:lvl9pPr marL="36550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4" Type="http://schemas.openxmlformats.org/officeDocument/2006/relationships/tags" Target="../tags/tag2.xml"/><Relationship Id="rId5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5.xml"/><Relationship Id="rId14" Type="http://schemas.openxmlformats.org/officeDocument/2006/relationships/theme" Target="../theme/theme3.xml"/><Relationship Id="rId15" Type="http://schemas.openxmlformats.org/officeDocument/2006/relationships/tags" Target="../tags/tag4.xml"/><Relationship Id="rId16" Type="http://schemas.openxmlformats.org/officeDocument/2006/relationships/tags" Target="../tags/tag5.xml"/><Relationship Id="rId17" Type="http://schemas.openxmlformats.org/officeDocument/2006/relationships/tags" Target="../tags/tag6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/>
            <a:fld id="{41641D8F-FA0A-C44D-A59E-B37C9BB6BE2E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  <a:cs typeface=""/>
              </a:rPr>
              <a:pPr eaLnBrk="0" hangingPunct="0"/>
              <a:t>‹#›</a:t>
            </a:fld>
            <a:r>
              <a:rPr lang="en-US" altLang="en-US" sz="2400" smtClean="0">
                <a:solidFill>
                  <a:srgbClr val="808080"/>
                </a:solidFill>
                <a:cs typeface=""/>
              </a:rPr>
              <a:t> - </a:t>
            </a:r>
            <a:r>
              <a:rPr lang="en-US" altLang="en-US" sz="1000" smtClean="0">
                <a:solidFill>
                  <a:srgbClr val="969696"/>
                </a:solidFill>
                <a:cs typeface=""/>
              </a:rPr>
              <a:t>Lectures.GersteinLab.org</a:t>
            </a:r>
            <a:endParaRPr lang="en-US" altLang="en-US" sz="300" b="0" smtClean="0">
              <a:solidFill>
                <a:srgbClr val="000000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546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68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3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2715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Se2_default_3_cbb752_11apr10con2_default_3_cbb752_11apr10d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202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67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bg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bg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C5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1" tIns="46002" rIns="92001" bIns="460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685800" y="1981244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1" tIns="46002" rIns="92001" bIns="460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 rot="16200000">
            <a:off x="7411245" y="5253874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1" tIns="46002" rIns="92001" bIns="46002"/>
          <a:lstStyle/>
          <a:p>
            <a:pPr defTabSz="910608" eaLnBrk="0" hangingPunct="0">
              <a:defRPr/>
            </a:pPr>
            <a:fld id="{BEA16ABE-66C5-9D4F-B7FD-AEDB9C0B4816}" type="slidenum">
              <a:rPr lang="en-US" sz="1600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</a:rPr>
              <a:pPr defTabSz="910608" eaLnBrk="0" hangingPunct="0">
                <a:defRPr/>
              </a:pPr>
              <a:t>‹#›</a:t>
            </a:fld>
            <a:r>
              <a:rPr lang="en-US" sz="1800">
                <a:solidFill>
                  <a:srgbClr val="808080"/>
                </a:solidFill>
              </a:rPr>
              <a:t> - </a:t>
            </a:r>
            <a:r>
              <a:rPr lang="en-US" sz="1000">
                <a:solidFill>
                  <a:srgbClr val="969696"/>
                </a:solidFill>
              </a:rPr>
              <a:t>Lectures.GersteinLab.org</a:t>
            </a:r>
            <a:endParaRPr lang="en-US" sz="3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2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87" r:id="rId1"/>
    <p:sldLayoutId id="2147527588" r:id="rId2"/>
    <p:sldLayoutId id="2147527589" r:id="rId3"/>
    <p:sldLayoutId id="2147527590" r:id="rId4"/>
    <p:sldLayoutId id="2147527591" r:id="rId5"/>
    <p:sldLayoutId id="2147527592" r:id="rId6"/>
    <p:sldLayoutId id="2147527593" r:id="rId7"/>
    <p:sldLayoutId id="2147527594" r:id="rId8"/>
    <p:sldLayoutId id="2147527595" r:id="rId9"/>
    <p:sldLayoutId id="2147527596" r:id="rId10"/>
    <p:sldLayoutId id="2147527597" r:id="rId11"/>
    <p:sldLayoutId id="2147527598" r:id="rId12"/>
    <p:sldLayoutId id="2147527599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884" algn="ctr" defTabSz="912185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770" algn="ctr" defTabSz="912185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658" algn="ctr" defTabSz="912185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542" algn="ctr" defTabSz="912185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26" indent="-223826" algn="l" defTabSz="90799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06" indent="-223826" algn="l" defTabSz="90799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7998" indent="-222238" algn="l" defTabSz="90799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523" indent="-223826" algn="l" defTabSz="907998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348" indent="-223826" algn="l" defTabSz="90799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2871" indent="-228442" algn="l" defTabSz="91218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757" indent="-228442" algn="l" defTabSz="91218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641" indent="-228442" algn="l" defTabSz="91218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526" indent="-228442" algn="l" defTabSz="91218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4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0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8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2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29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13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99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5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91" y="6072906"/>
            <a:ext cx="3726873" cy="657808"/>
          </a:xfrm>
        </p:spPr>
        <p:txBody>
          <a:bodyPr/>
          <a:lstStyle/>
          <a:p>
            <a:r>
              <a:rPr lang="en-US" dirty="0" smtClean="0"/>
              <a:t>Activity Patterns</a:t>
            </a:r>
            <a:endParaRPr lang="en-US" dirty="0"/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4268906" y="6072906"/>
            <a:ext cx="4114798" cy="657808"/>
          </a:xfrm>
        </p:spPr>
        <p:txBody>
          <a:bodyPr/>
          <a:lstStyle/>
          <a:p>
            <a:r>
              <a:rPr lang="en-US" sz="1600" dirty="0" smtClean="0"/>
              <a:t>RNA </a:t>
            </a:r>
            <a:r>
              <a:rPr lang="en-US" sz="1600" dirty="0"/>
              <a:t>Seq. </a:t>
            </a:r>
            <a:r>
              <a:rPr lang="en-US" sz="1600" dirty="0" smtClean="0"/>
              <a:t>gives rise </a:t>
            </a:r>
            <a:r>
              <a:rPr lang="en-US" sz="1600" dirty="0"/>
              <a:t>to </a:t>
            </a:r>
            <a:r>
              <a:rPr lang="en-US" sz="1600" dirty="0" smtClean="0"/>
              <a:t>activity patterns of genes </a:t>
            </a:r>
            <a:r>
              <a:rPr lang="en-US" sz="1600" dirty="0"/>
              <a:t>&amp; </a:t>
            </a:r>
            <a:r>
              <a:rPr lang="en-US" sz="1600" dirty="0" smtClean="0"/>
              <a:t>regions </a:t>
            </a:r>
            <a:r>
              <a:rPr lang="en-US" sz="1600" dirty="0"/>
              <a:t>in the </a:t>
            </a:r>
            <a:r>
              <a:rPr lang="en-US" sz="1600" dirty="0" smtClean="0"/>
              <a:t>genome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67" y="286756"/>
            <a:ext cx="7477995" cy="56084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4376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utline-Style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o-follow-up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127760</TotalTime>
  <Words>17</Words>
  <Application>Microsoft Macintosh PowerPoint</Application>
  <PresentationFormat>Letter Paper (8.5x11 in)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Courier New</vt:lpstr>
      <vt:lpstr>Lucida Grande</vt:lpstr>
      <vt:lpstr>ＭＳ Ｐゴシック</vt:lpstr>
      <vt:lpstr>Basic-template-i0jhhsb-20160605</vt:lpstr>
      <vt:lpstr>Outline-Style-20160605</vt:lpstr>
      <vt:lpstr>to-follow-up</vt:lpstr>
      <vt:lpstr>Activity Patterns</vt:lpstr>
    </vt:vector>
  </TitlesOfParts>
  <Company>Yale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Office97</dc:creator>
  <cp:keywords/>
  <cp:lastModifiedBy>Microsoft Office User</cp:lastModifiedBy>
  <cp:revision>2036</cp:revision>
  <cp:lastPrinted>2016-12-19T03:55:19Z</cp:lastPrinted>
  <dcterms:created xsi:type="dcterms:W3CDTF">2010-09-06T09:08:38Z</dcterms:created>
  <dcterms:modified xsi:type="dcterms:W3CDTF">2017-05-05T17:19:30Z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2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3</vt:i4>
  </property>
  <property fmtid="{D5CDD505-2E9C-101B-9397-08002B2CF9AE}" pid="6" name="ScreenUsage">
    <vt:i4>2</vt:i4>
  </property>
  <property fmtid="{D5CDD505-2E9C-101B-9397-08002B2CF9AE}" pid="7" name="MailAddress">
    <vt:lpwstr>Mark.Gerstein@Yale.edu</vt:lpwstr>
  </property>
  <property fmtid="{D5CDD505-2E9C-101B-9397-08002B2CF9AE}" pid="8" name="HomePage">
    <vt:lpwstr>http://bioinfo.csb.yale.edu</vt:lpwstr>
  </property>
  <property fmtid="{D5CDD505-2E9C-101B-9397-08002B2CF9AE}" pid="9" name="Other">
    <vt:lpwstr>All overheads are copyright 1997, Mark Gerstein, All Rights Reserved</vt:lpwstr>
  </property>
  <property fmtid="{D5CDD505-2E9C-101B-9397-08002B2CF9AE}" pid="10" name="DownloadOriginal">
    <vt:bool>true</vt:bool>
  </property>
  <property fmtid="{D5CDD505-2E9C-101B-9397-08002B2CF9AE}" pid="11" name="DownloadIEButton">
    <vt:bool>true</vt:bool>
  </property>
  <property fmtid="{D5CDD505-2E9C-101B-9397-08002B2CF9AE}" pid="12" name="UseBrowserColor">
    <vt:bool>true</vt:bool>
  </property>
  <property fmtid="{D5CDD505-2E9C-101B-9397-08002B2CF9AE}" pid="13" name="BackColor">
    <vt:i4>16777215</vt:i4>
  </property>
  <property fmtid="{D5CDD505-2E9C-101B-9397-08002B2CF9AE}" pid="14" name="TextColor">
    <vt:i4>2105376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4</vt:i4>
  </property>
  <property fmtid="{D5CDD505-2E9C-101B-9397-08002B2CF9AE}" pid="19" name="ShowNotes">
    <vt:bool>true</vt:bool>
  </property>
  <property fmtid="{D5CDD505-2E9C-101B-9397-08002B2CF9AE}" pid="20" name="NavBtnPos">
    <vt:i4>1</vt:i4>
  </property>
  <property fmtid="{D5CDD505-2E9C-101B-9397-08002B2CF9AE}" pid="21" name="OutputDir">
    <vt:lpwstr>C:\ppt</vt:lpwstr>
  </property>
  <property fmtid="{D5CDD505-2E9C-101B-9397-08002B2CF9AE}" pid="22" name="Google.Documents.Tracking">
    <vt:lpwstr>true</vt:lpwstr>
  </property>
  <property fmtid="{D5CDD505-2E9C-101B-9397-08002B2CF9AE}" pid="23" name="Google.Documents.DocumentId">
    <vt:lpwstr>1Ek-17Pv72hYtODFYBrTdtjepGAwqaAfgfBznzdfhS-A</vt:lpwstr>
  </property>
  <property fmtid="{D5CDD505-2E9C-101B-9397-08002B2CF9AE}" pid="24" name="Google.Documents.RevisionId">
    <vt:lpwstr>04373787564666993359</vt:lpwstr>
  </property>
  <property fmtid="{D5CDD505-2E9C-101B-9397-08002B2CF9AE}" pid="25" name="Google.Documents.PluginVersion">
    <vt:lpwstr>2.0.2662.553</vt:lpwstr>
  </property>
  <property fmtid="{D5CDD505-2E9C-101B-9397-08002B2CF9AE}" pid="26" name="Google.Documents.MergeIncapabilityFlags">
    <vt:i4>0</vt:i4>
  </property>
</Properties>
</file>