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 id="2147527612" r:id="rId5"/>
    <p:sldMasterId id="2147527624" r:id="rId6"/>
  </p:sldMasterIdLst>
  <p:notesMasterIdLst>
    <p:notesMasterId r:id="rId85"/>
  </p:notesMasterIdLst>
  <p:handoutMasterIdLst>
    <p:handoutMasterId r:id="rId86"/>
  </p:handoutMasterIdLst>
  <p:sldIdLst>
    <p:sldId id="6147" r:id="rId7"/>
    <p:sldId id="6188" r:id="rId8"/>
    <p:sldId id="6190" r:id="rId9"/>
    <p:sldId id="6191" r:id="rId10"/>
    <p:sldId id="6192" r:id="rId11"/>
    <p:sldId id="6193" r:id="rId12"/>
    <p:sldId id="6199" r:id="rId13"/>
    <p:sldId id="6200" r:id="rId14"/>
    <p:sldId id="6198" r:id="rId15"/>
    <p:sldId id="5905" r:id="rId16"/>
    <p:sldId id="5906" r:id="rId17"/>
    <p:sldId id="5907" r:id="rId18"/>
    <p:sldId id="5908" r:id="rId19"/>
    <p:sldId id="5909" r:id="rId20"/>
    <p:sldId id="5782" r:id="rId21"/>
    <p:sldId id="5783" r:id="rId22"/>
    <p:sldId id="6182" r:id="rId23"/>
    <p:sldId id="6197" r:id="rId24"/>
    <p:sldId id="6201" r:id="rId25"/>
    <p:sldId id="6009" r:id="rId26"/>
    <p:sldId id="6003" r:id="rId27"/>
    <p:sldId id="6195" r:id="rId28"/>
    <p:sldId id="6196" r:id="rId29"/>
    <p:sldId id="6007" r:id="rId30"/>
    <p:sldId id="6008" r:id="rId31"/>
    <p:sldId id="6011" r:id="rId32"/>
    <p:sldId id="6194" r:id="rId33"/>
    <p:sldId id="6012" r:id="rId34"/>
    <p:sldId id="6013" r:id="rId35"/>
    <p:sldId id="6203" r:id="rId36"/>
    <p:sldId id="6139" r:id="rId37"/>
    <p:sldId id="6140" r:id="rId38"/>
    <p:sldId id="6141" r:id="rId39"/>
    <p:sldId id="6142" r:id="rId40"/>
    <p:sldId id="6143" r:id="rId41"/>
    <p:sldId id="6144" r:id="rId42"/>
    <p:sldId id="6202" r:id="rId43"/>
    <p:sldId id="6107" r:id="rId44"/>
    <p:sldId id="6091" r:id="rId45"/>
    <p:sldId id="6090" r:id="rId46"/>
    <p:sldId id="6092" r:id="rId47"/>
    <p:sldId id="6093" r:id="rId48"/>
    <p:sldId id="6094" r:id="rId49"/>
    <p:sldId id="6095" r:id="rId50"/>
    <p:sldId id="6204" r:id="rId51"/>
    <p:sldId id="6114" r:id="rId52"/>
    <p:sldId id="6112" r:id="rId53"/>
    <p:sldId id="6113" r:id="rId54"/>
    <p:sldId id="6115" r:id="rId55"/>
    <p:sldId id="6116" r:id="rId56"/>
    <p:sldId id="6181" r:id="rId57"/>
    <p:sldId id="6101" r:id="rId58"/>
    <p:sldId id="6102" r:id="rId59"/>
    <p:sldId id="6103" r:id="rId60"/>
    <p:sldId id="6118" r:id="rId61"/>
    <p:sldId id="6120" r:id="rId62"/>
    <p:sldId id="6122" r:id="rId63"/>
    <p:sldId id="6123" r:id="rId64"/>
    <p:sldId id="6125" r:id="rId65"/>
    <p:sldId id="6205" r:id="rId66"/>
    <p:sldId id="6157" r:id="rId67"/>
    <p:sldId id="6158" r:id="rId68"/>
    <p:sldId id="6159" r:id="rId69"/>
    <p:sldId id="6160" r:id="rId70"/>
    <p:sldId id="6161" r:id="rId71"/>
    <p:sldId id="6162" r:id="rId72"/>
    <p:sldId id="6163" r:id="rId73"/>
    <p:sldId id="6164" r:id="rId74"/>
    <p:sldId id="6165" r:id="rId75"/>
    <p:sldId id="6166" r:id="rId76"/>
    <p:sldId id="6167" r:id="rId77"/>
    <p:sldId id="6168" r:id="rId78"/>
    <p:sldId id="6206" r:id="rId79"/>
    <p:sldId id="6207" r:id="rId80"/>
    <p:sldId id="6149" r:id="rId81"/>
    <p:sldId id="6185" r:id="rId82"/>
    <p:sldId id="6082" r:id="rId83"/>
    <p:sldId id="6083" r:id="rId8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5" autoAdjust="0"/>
    <p:restoredTop sz="50000" autoAdjust="0"/>
  </p:normalViewPr>
  <p:slideViewPr>
    <p:cSldViewPr snapToGrid="0">
      <p:cViewPr>
        <p:scale>
          <a:sx n="91" d="100"/>
          <a:sy n="91" d="100"/>
        </p:scale>
        <p:origin x="2200" y="65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942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556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34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06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45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559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47</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52</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53</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54</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60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3072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66</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73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8985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57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5/3/17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5/3/17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5/3/17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5/3/17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D993AE8-97F1-E34A-8C3C-CB7792F8936D}" type="datetimeFigureOut">
              <a:rPr lang="en-US" b="0" smtClean="0">
                <a:solidFill>
                  <a:prstClr val="black">
                    <a:tint val="75000"/>
                  </a:prstClr>
                </a:solidFill>
                <a:latin typeface="Calibri" panose="020F0502020204030204"/>
                <a:ea typeface=""/>
                <a:cs typeface=""/>
              </a:rPr>
              <a:pPr fontAlgn="auto">
                <a:spcBef>
                  <a:spcPts val="0"/>
                </a:spcBef>
                <a:spcAft>
                  <a:spcPts val="0"/>
                </a:spcAft>
              </a:pPr>
              <a:t>5/3/17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74647C6-284E-D843-BAD0-813C42823BC7}"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60546970"/>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4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21.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1" Type="http://schemas.openxmlformats.org/officeDocument/2006/relationships/image" Target="../media/image89.png"/><Relationship Id="rId12" Type="http://schemas.openxmlformats.org/officeDocument/2006/relationships/image" Target="../media/image90.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88.png"/></Relationships>
</file>

<file path=ppt/slides/_rels/slide62.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91.jpeg"/><Relationship Id="rId15" Type="http://schemas.openxmlformats.org/officeDocument/2006/relationships/image" Target="../media/image92.jpeg"/><Relationship Id="rId16" Type="http://schemas.openxmlformats.org/officeDocument/2006/relationships/image" Target="../media/image93.png"/><Relationship Id="rId17" Type="http://schemas.openxmlformats.org/officeDocument/2006/relationships/image" Target="../media/image88.png"/><Relationship Id="rId18" Type="http://schemas.openxmlformats.org/officeDocument/2006/relationships/image" Target="../media/image89.png"/><Relationship Id="rId19" Type="http://schemas.openxmlformats.org/officeDocument/2006/relationships/image" Target="../media/image90.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63.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89.png"/><Relationship Id="rId21" Type="http://schemas.openxmlformats.org/officeDocument/2006/relationships/image" Target="../media/image90.png"/><Relationship Id="rId22" Type="http://schemas.openxmlformats.org/officeDocument/2006/relationships/image" Target="../media/image94.jpeg"/><Relationship Id="rId23" Type="http://schemas.openxmlformats.org/officeDocument/2006/relationships/image" Target="../media/image95.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91.jpeg"/><Relationship Id="rId17" Type="http://schemas.openxmlformats.org/officeDocument/2006/relationships/image" Target="../media/image92.jpeg"/><Relationship Id="rId18" Type="http://schemas.openxmlformats.org/officeDocument/2006/relationships/image" Target="../media/image93.png"/><Relationship Id="rId19" Type="http://schemas.openxmlformats.org/officeDocument/2006/relationships/image" Target="../media/image88.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64.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96.jpeg"/><Relationship Id="rId21" Type="http://schemas.openxmlformats.org/officeDocument/2006/relationships/image" Target="../media/image93.png"/><Relationship Id="rId22" Type="http://schemas.openxmlformats.org/officeDocument/2006/relationships/image" Target="../media/image88.png"/><Relationship Id="rId23" Type="http://schemas.openxmlformats.org/officeDocument/2006/relationships/image" Target="../media/image89.png"/><Relationship Id="rId24" Type="http://schemas.openxmlformats.org/officeDocument/2006/relationships/image" Target="../media/image90.png"/><Relationship Id="rId25" Type="http://schemas.openxmlformats.org/officeDocument/2006/relationships/image" Target="../media/image97.jpeg"/><Relationship Id="rId26" Type="http://schemas.openxmlformats.org/officeDocument/2006/relationships/image" Target="../media/image94.jpeg"/><Relationship Id="rId27" Type="http://schemas.openxmlformats.org/officeDocument/2006/relationships/image" Target="../media/image95.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91.jpeg"/><Relationship Id="rId19" Type="http://schemas.openxmlformats.org/officeDocument/2006/relationships/image" Target="../media/image92.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65.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91.jpeg"/><Relationship Id="rId21" Type="http://schemas.openxmlformats.org/officeDocument/2006/relationships/image" Target="../media/image92.jpeg"/><Relationship Id="rId22" Type="http://schemas.openxmlformats.org/officeDocument/2006/relationships/image" Target="../media/image94.jpeg"/><Relationship Id="rId23" Type="http://schemas.openxmlformats.org/officeDocument/2006/relationships/image" Target="../media/image96.jpeg"/><Relationship Id="rId24" Type="http://schemas.openxmlformats.org/officeDocument/2006/relationships/image" Target="../media/image98.png"/><Relationship Id="rId25" Type="http://schemas.openxmlformats.org/officeDocument/2006/relationships/image" Target="../media/image99.jpeg"/><Relationship Id="rId26" Type="http://schemas.openxmlformats.org/officeDocument/2006/relationships/image" Target="../media/image93.png"/><Relationship Id="rId27" Type="http://schemas.openxmlformats.org/officeDocument/2006/relationships/image" Target="../media/image88.png"/><Relationship Id="rId28" Type="http://schemas.openxmlformats.org/officeDocument/2006/relationships/image" Target="../media/image89.png"/><Relationship Id="rId29" Type="http://schemas.openxmlformats.org/officeDocument/2006/relationships/image" Target="../media/image90.png"/><Relationship Id="rId30" Type="http://schemas.openxmlformats.org/officeDocument/2006/relationships/image" Target="../media/image97.jpeg"/><Relationship Id="rId31" Type="http://schemas.openxmlformats.org/officeDocument/2006/relationships/image" Target="../media/image95.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0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02.png"/></Relationships>
</file>

<file path=ppt/slides/_rels/slide71.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13.png"/><Relationship Id="rId13"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72.xml.rels><?xml version="1.0" encoding="UTF-8" standalone="yes"?>
<Relationships xmlns="http://schemas.openxmlformats.org/package/2006/relationships"><Relationship Id="rId11" Type="http://schemas.openxmlformats.org/officeDocument/2006/relationships/image" Target="../media/image113.png"/><Relationship Id="rId12" Type="http://schemas.openxmlformats.org/officeDocument/2006/relationships/image" Target="../media/image102.png"/><Relationship Id="rId13" Type="http://schemas.openxmlformats.org/officeDocument/2006/relationships/image" Target="../media/image114.emf"/><Relationship Id="rId1" Type="http://schemas.openxmlformats.org/officeDocument/2006/relationships/slideLayout" Target="../slideLayouts/slideLayout3.xml"/><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tiff"/><Relationship Id="rId3" Type="http://schemas.openxmlformats.org/officeDocument/2006/relationships/image" Target="../media/image116.tiff"/></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9" y="94351"/>
            <a:ext cx="5440200" cy="2569729"/>
          </a:xfrm>
        </p:spPr>
        <p:txBody>
          <a:bodyPr/>
          <a:lstStyle/>
          <a:p>
            <a:pPr algn="l"/>
            <a:r>
              <a:rPr lang="en-US" altLang="en-US" sz="1800" b="0" dirty="0" smtClean="0">
                <a:solidFill>
                  <a:schemeClr val="tx1"/>
                </a:solidFill>
              </a:rPr>
              <a:t>Transcriptome Analysis</a:t>
            </a:r>
            <a:r>
              <a:rPr lang="en-US" altLang="en-US" sz="1800" b="0" smtClean="0">
                <a:solidFill>
                  <a:schemeClr val="tx1"/>
                </a:solidFill>
              </a:rPr>
              <a:t>: </a:t>
            </a:r>
            <a:br>
              <a:rPr lang="en-US" altLang="en-US" sz="1800" b="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Tackling core issues related to regulation &amp; also mining the “data exhaust” of this activity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stretch>
            <a:fillRect/>
          </a:stretch>
        </p:blipFill>
        <p:spPr>
          <a:xfrm>
            <a:off x="5472332" y="-70340"/>
            <a:ext cx="3671668" cy="4891210"/>
          </a:xfrm>
          <a:prstGeom prst="rect">
            <a:avLst/>
          </a:prstGeom>
        </p:spPr>
      </p:pic>
      <p:pic>
        <p:nvPicPr>
          <p:cNvPr id="5" name="Picture 4"/>
          <p:cNvPicPr>
            <a:picLocks noChangeAspect="1"/>
          </p:cNvPicPr>
          <p:nvPr/>
        </p:nvPicPr>
        <p:blipFill>
          <a:blip r:embed="rId3"/>
          <a:stretch>
            <a:fillRect/>
          </a:stretch>
        </p:blipFill>
        <p:spPr>
          <a:xfrm>
            <a:off x="0" y="3127419"/>
            <a:ext cx="5472332" cy="3786853"/>
          </a:xfrm>
          <a:prstGeom prst="rect">
            <a:avLst/>
          </a:prstGeom>
        </p:spPr>
      </p:pic>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33"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965139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042"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043"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132"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133"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134"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135"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136"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137"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70" y="5220521"/>
            <a:ext cx="1740046" cy="31986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06" y="1804752"/>
            <a:ext cx="1740046" cy="319861"/>
          </a:xfrm>
          <a:prstGeom prst="rect">
            <a:avLst/>
          </a:prstGeom>
        </p:spPr>
      </p:pic>
      <p:sp>
        <p:nvSpPr>
          <p:cNvPr id="85" name="TextBox 84"/>
          <p:cNvSpPr txBox="1"/>
          <p:nvPr/>
        </p:nvSpPr>
        <p:spPr>
          <a:xfrm>
            <a:off x="7239769" y="3592837"/>
            <a:ext cx="659155" cy="230832"/>
          </a:xfrm>
          <a:prstGeom prst="rect">
            <a:avLst/>
          </a:prstGeom>
          <a:noFill/>
        </p:spPr>
        <p:txBody>
          <a:bodyPr wrap="none" rtlCol="0">
            <a:spAutoFit/>
          </a:bodyPr>
          <a:lstStyle/>
          <a:p>
            <a:r>
              <a:rPr lang="en-US" sz="900" dirty="0">
                <a:solidFill>
                  <a:srgbClr val="000090"/>
                </a:solidFill>
                <a:latin typeface="Helvetica"/>
                <a:cs typeface="Helvetica"/>
              </a:rPr>
              <a:t>Different</a:t>
            </a:r>
          </a:p>
        </p:txBody>
      </p:sp>
      <p:sp>
        <p:nvSpPr>
          <p:cNvPr id="76" name="TextBox 75"/>
          <p:cNvSpPr txBox="1"/>
          <p:nvPr/>
        </p:nvSpPr>
        <p:spPr>
          <a:xfrm>
            <a:off x="4785307" y="3843233"/>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7" name="TextBox 76"/>
          <p:cNvSpPr txBox="1"/>
          <p:nvPr/>
        </p:nvSpPr>
        <p:spPr>
          <a:xfrm>
            <a:off x="5433777" y="3840914"/>
            <a:ext cx="657255"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8" name="TextBox 77"/>
          <p:cNvSpPr txBox="1"/>
          <p:nvPr/>
        </p:nvSpPr>
        <p:spPr>
          <a:xfrm>
            <a:off x="6091033" y="3826826"/>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3</a:t>
            </a:r>
            <a:r>
              <a:rPr lang="en-US" sz="800" baseline="30000" dirty="0">
                <a:solidFill>
                  <a:srgbClr val="000000"/>
                </a:solidFill>
                <a:latin typeface="Helvetica"/>
                <a:cs typeface="Helvetica"/>
              </a:rPr>
              <a:t>rd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9" name="TextBox 78"/>
          <p:cNvSpPr txBox="1"/>
          <p:nvPr/>
        </p:nvSpPr>
        <p:spPr>
          <a:xfrm>
            <a:off x="6670740" y="3837922"/>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83" name="TextBox 82"/>
          <p:cNvSpPr txBox="1"/>
          <p:nvPr/>
        </p:nvSpPr>
        <p:spPr>
          <a:xfrm rot="16200000">
            <a:off x="4303391" y="4111705"/>
            <a:ext cx="734121" cy="213585"/>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nvGrpSpPr>
          <p:cNvPr id="38" name="Group 37"/>
          <p:cNvGrpSpPr/>
          <p:nvPr/>
        </p:nvGrpSpPr>
        <p:grpSpPr>
          <a:xfrm>
            <a:off x="4619275" y="2615186"/>
            <a:ext cx="3196352" cy="1058453"/>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4" name="TextBox 63"/>
              <p:cNvSpPr txBox="1"/>
              <p:nvPr/>
            </p:nvSpPr>
            <p:spPr>
              <a:xfrm>
                <a:off x="185374" y="2331008"/>
                <a:ext cx="708664"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65" name="TextBox 64"/>
              <p:cNvSpPr txBox="1"/>
              <p:nvPr/>
            </p:nvSpPr>
            <p:spPr>
              <a:xfrm rot="16200000">
                <a:off x="-360963" y="2558934"/>
                <a:ext cx="978828" cy="248803"/>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66" name="TextBox 65"/>
              <p:cNvSpPr txBox="1"/>
              <p:nvPr/>
            </p:nvSpPr>
            <p:spPr>
              <a:xfrm>
                <a:off x="926692" y="2327916"/>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2</a:t>
                </a:r>
                <a:r>
                  <a:rPr lang="en-US" sz="900" baseline="30000" dirty="0">
                    <a:solidFill>
                      <a:srgbClr val="000000"/>
                    </a:solidFill>
                    <a:latin typeface="Helvetica"/>
                    <a:cs typeface="Helvetica"/>
                  </a:rPr>
                  <a:t>nd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7" name="TextBox 66"/>
              <p:cNvSpPr txBox="1"/>
              <p:nvPr/>
            </p:nvSpPr>
            <p:spPr>
              <a:xfrm>
                <a:off x="1650316" y="2309132"/>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8" name="TextBox 67"/>
              <p:cNvSpPr txBox="1"/>
              <p:nvPr/>
            </p:nvSpPr>
            <p:spPr>
              <a:xfrm>
                <a:off x="2355183" y="2323927"/>
                <a:ext cx="715930"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5" name="Group 24"/>
          <p:cNvGrpSpPr/>
          <p:nvPr/>
        </p:nvGrpSpPr>
        <p:grpSpPr>
          <a:xfrm>
            <a:off x="1549944" y="3803970"/>
            <a:ext cx="2964906" cy="962350"/>
            <a:chOff x="-2444016" y="2201794"/>
            <a:chExt cx="3953207" cy="1283133"/>
          </a:xfrm>
        </p:grpSpPr>
        <p:grpSp>
          <p:nvGrpSpPr>
            <p:cNvPr id="14" name="Group 13"/>
            <p:cNvGrpSpPr/>
            <p:nvPr/>
          </p:nvGrpSpPr>
          <p:grpSpPr>
            <a:xfrm>
              <a:off x="-2444016" y="2214283"/>
              <a:ext cx="3953207" cy="1270644"/>
              <a:chOff x="4873682" y="1539503"/>
              <a:chExt cx="3953207"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1</a:t>
                </a:r>
                <a:r>
                  <a:rPr lang="en-US" sz="900" baseline="30000" dirty="0">
                    <a:solidFill>
                      <a:srgbClr val="000000"/>
                    </a:solidFill>
                    <a:latin typeface="Helvetica"/>
                    <a:cs typeface="Helvetica"/>
                  </a:rPr>
                  <a:t>st</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7" name="TextBox 16"/>
              <p:cNvSpPr txBox="1"/>
              <p:nvPr/>
            </p:nvSpPr>
            <p:spPr>
              <a:xfrm>
                <a:off x="6093895" y="1550872"/>
                <a:ext cx="829733" cy="287259"/>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iPDP</a:t>
                </a:r>
                <a:endParaRPr lang="en-US" sz="800" dirty="0">
                  <a:solidFill>
                    <a:srgbClr val="000000"/>
                  </a:solidFill>
                  <a:latin typeface="Helvetica"/>
                  <a:cs typeface="Helvetica"/>
                </a:endParaRPr>
              </a:p>
            </p:txBody>
          </p:sp>
          <p:sp>
            <p:nvSpPr>
              <p:cNvPr id="18" name="TextBox 17"/>
              <p:cNvSpPr txBox="1"/>
              <p:nvPr/>
            </p:nvSpPr>
            <p:spPr>
              <a:xfrm>
                <a:off x="7023380"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9" name="TextBox 18"/>
              <p:cNvSpPr txBox="1"/>
              <p:nvPr/>
            </p:nvSpPr>
            <p:spPr>
              <a:xfrm>
                <a:off x="7997156"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4</a:t>
                </a:r>
                <a:r>
                  <a:rPr lang="en-US" sz="900" baseline="30000" dirty="0">
                    <a:solidFill>
                      <a:srgbClr val="000000"/>
                    </a:solidFill>
                    <a:latin typeface="Helvetica"/>
                    <a:cs typeface="Helvetica"/>
                  </a:rPr>
                  <a:t>th</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4" name="Group 23"/>
          <p:cNvGrpSpPr/>
          <p:nvPr/>
        </p:nvGrpSpPr>
        <p:grpSpPr>
          <a:xfrm>
            <a:off x="1543572" y="2672336"/>
            <a:ext cx="2954599" cy="980715"/>
            <a:chOff x="668327" y="1817148"/>
            <a:chExt cx="3939465" cy="1307620"/>
          </a:xfrm>
        </p:grpSpPr>
        <p:grpSp>
          <p:nvGrpSpPr>
            <p:cNvPr id="4" name="Group 3"/>
            <p:cNvGrpSpPr/>
            <p:nvPr/>
          </p:nvGrpSpPr>
          <p:grpSpPr>
            <a:xfrm>
              <a:off x="668327" y="1865548"/>
              <a:ext cx="3939465" cy="1259220"/>
              <a:chOff x="214113" y="1652079"/>
              <a:chExt cx="3939465"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1</a:t>
                </a:r>
                <a:r>
                  <a:rPr lang="en-US" sz="800" b="0" kern="0" baseline="30000" dirty="0">
                    <a:solidFill>
                      <a:sysClr val="windowText" lastClr="000000"/>
                    </a:solidFill>
                    <a:latin typeface="Helvetica"/>
                    <a:cs typeface="Helvetica"/>
                  </a:rPr>
                  <a:t>st</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7" name="TextBox 6"/>
              <p:cNvSpPr txBox="1"/>
              <p:nvPr/>
            </p:nvSpPr>
            <p:spPr>
              <a:xfrm>
                <a:off x="1417913" y="1652079"/>
                <a:ext cx="8297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2</a:t>
                </a:r>
                <a:r>
                  <a:rPr lang="en-US" sz="800" b="0" kern="0" baseline="30000" dirty="0">
                    <a:solidFill>
                      <a:sysClr val="windowText" lastClr="000000"/>
                    </a:solidFill>
                    <a:latin typeface="Helvetica"/>
                    <a:cs typeface="Helvetica"/>
                  </a:rPr>
                  <a:t>nd</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8" name="TextBox 7"/>
              <p:cNvSpPr txBox="1"/>
              <p:nvPr/>
            </p:nvSpPr>
            <p:spPr>
              <a:xfrm>
                <a:off x="2400045" y="1652079"/>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3</a:t>
                </a:r>
                <a:r>
                  <a:rPr lang="en-US" sz="900" b="0" kern="0" baseline="30000" dirty="0">
                    <a:solidFill>
                      <a:sysClr val="windowText" lastClr="000000"/>
                    </a:solidFill>
                    <a:latin typeface="Helvetica"/>
                    <a:cs typeface="Helvetica"/>
                  </a:rPr>
                  <a:t>rd</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9" name="TextBox 8"/>
              <p:cNvSpPr txBox="1"/>
              <p:nvPr/>
            </p:nvSpPr>
            <p:spPr>
              <a:xfrm>
                <a:off x="3323845" y="1663850"/>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4</a:t>
                </a:r>
                <a:r>
                  <a:rPr lang="en-US" sz="900" b="0" kern="0" baseline="30000" dirty="0">
                    <a:solidFill>
                      <a:sysClr val="windowText" lastClr="000000"/>
                    </a:solidFill>
                    <a:latin typeface="Helvetica"/>
                    <a:cs typeface="Helvetica"/>
                  </a:rPr>
                  <a:t>th</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fontAlgn="auto">
                  <a:spcBef>
                    <a:spcPts val="0"/>
                  </a:spcBef>
                  <a:spcAft>
                    <a:spcPts val="0"/>
                  </a:spcAft>
                  <a:defRPr/>
                </a:pPr>
                <a:r>
                  <a:rPr lang="en-US" sz="788" b="0" kern="0" dirty="0">
                    <a:solidFill>
                      <a:sysClr val="windowText" lastClr="000000"/>
                    </a:solidFill>
                    <a:latin typeface="Helvetica"/>
                    <a:cs typeface="Helvetica"/>
                  </a:rPr>
                  <a:t>Expression</a:t>
                </a: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sp>
        <p:nvSpPr>
          <p:cNvPr id="96" name="TextBox 95"/>
          <p:cNvSpPr txBox="1"/>
          <p:nvPr/>
        </p:nvSpPr>
        <p:spPr>
          <a:xfrm>
            <a:off x="3951556" y="1505586"/>
            <a:ext cx="2683794" cy="323165"/>
          </a:xfrm>
          <a:prstGeom prst="rect">
            <a:avLst/>
          </a:prstGeom>
          <a:noFill/>
        </p:spPr>
        <p:txBody>
          <a:bodyPr wrap="square" rtlCol="0">
            <a:spAutoFit/>
          </a:bodyPr>
          <a:lstStyle/>
          <a:p>
            <a:r>
              <a:rPr lang="en-US" sz="1500" dirty="0">
                <a:solidFill>
                  <a:srgbClr val="000000"/>
                </a:solidFill>
                <a:latin typeface="Helvetica"/>
                <a:cs typeface="Helvetica"/>
              </a:rPr>
              <a:t>Worm’s</a:t>
            </a:r>
            <a:r>
              <a:rPr lang="en-US" sz="900" dirty="0">
                <a:solidFill>
                  <a:srgbClr val="000000"/>
                </a:solidFill>
                <a:latin typeface="Helvetica"/>
                <a:cs typeface="Helvetica"/>
              </a:rPr>
              <a:t> effective state space model</a:t>
            </a:r>
          </a:p>
        </p:txBody>
      </p:sp>
      <p:sp>
        <p:nvSpPr>
          <p:cNvPr id="100" name="TextBox 99"/>
          <p:cNvSpPr txBox="1"/>
          <p:nvPr/>
        </p:nvSpPr>
        <p:spPr>
          <a:xfrm>
            <a:off x="1538209" y="3607106"/>
            <a:ext cx="569387" cy="230832"/>
          </a:xfrm>
          <a:prstGeom prst="rect">
            <a:avLst/>
          </a:prstGeom>
          <a:noFill/>
        </p:spPr>
        <p:txBody>
          <a:bodyPr wrap="none" rtlCol="0">
            <a:spAutoFit/>
          </a:bodyPr>
          <a:lstStyle/>
          <a:p>
            <a:r>
              <a:rPr lang="en-US" sz="900" dirty="0">
                <a:solidFill>
                  <a:srgbClr val="FF0000"/>
                </a:solidFill>
                <a:latin typeface="Helvetica"/>
                <a:cs typeface="Helvetica"/>
              </a:rPr>
              <a:t>Similar</a:t>
            </a:r>
          </a:p>
        </p:txBody>
      </p:sp>
      <p:sp>
        <p:nvSpPr>
          <p:cNvPr id="101" name="Rectangle 100"/>
          <p:cNvSpPr/>
          <p:nvPr/>
        </p:nvSpPr>
        <p:spPr>
          <a:xfrm>
            <a:off x="4615924" y="3803971"/>
            <a:ext cx="3199703" cy="869936"/>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solidFill>
                <a:srgbClr val="FFFFFF"/>
              </a:solidFill>
            </a:endParaRPr>
          </a:p>
        </p:txBody>
      </p:sp>
      <p:sp>
        <p:nvSpPr>
          <p:cNvPr id="114" name="TextBox 113"/>
          <p:cNvSpPr txBox="1"/>
          <p:nvPr/>
        </p:nvSpPr>
        <p:spPr>
          <a:xfrm>
            <a:off x="3961864" y="5533333"/>
            <a:ext cx="2189147" cy="323165"/>
          </a:xfrm>
          <a:prstGeom prst="rect">
            <a:avLst/>
          </a:prstGeom>
          <a:noFill/>
        </p:spPr>
        <p:txBody>
          <a:bodyPr wrap="square" rtlCol="0">
            <a:spAutoFit/>
          </a:bodyPr>
          <a:lstStyle/>
          <a:p>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003226" y="2128673"/>
            <a:ext cx="1727023" cy="5436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5452637" y="2107759"/>
            <a:ext cx="764814" cy="56457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5428165" y="4700409"/>
            <a:ext cx="877556" cy="513266"/>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059759" y="4674360"/>
            <a:ext cx="1522334" cy="5461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77855" y="2859285"/>
            <a:ext cx="3237771" cy="727453"/>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7272110" y="2738622"/>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nvGrpSpPr>
          <p:cNvPr id="39" name="Group 38"/>
          <p:cNvGrpSpPr/>
          <p:nvPr/>
        </p:nvGrpSpPr>
        <p:grpSpPr>
          <a:xfrm>
            <a:off x="4709895" y="3964851"/>
            <a:ext cx="3142061" cy="735559"/>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7271195" y="3851437"/>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687" y="1843112"/>
            <a:ext cx="1091069" cy="255930"/>
          </a:xfrm>
          <a:prstGeom prst="rect">
            <a:avLst/>
          </a:prstGeom>
        </p:spPr>
      </p:pic>
      <p:sp>
        <p:nvSpPr>
          <p:cNvPr id="97" name="Title 2"/>
          <p:cNvSpPr txBox="1">
            <a:spLocks/>
          </p:cNvSpPr>
          <p:nvPr/>
        </p:nvSpPr>
        <p:spPr>
          <a:xfrm>
            <a:off x="1257301" y="363509"/>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0" dirty="0" err="1">
                <a:solidFill>
                  <a:sysClr val="windowText" lastClr="000000"/>
                </a:solidFill>
                <a:latin typeface="Helvetica"/>
                <a:cs typeface="Helvetica"/>
              </a:rPr>
              <a:t>Orthologs</a:t>
            </a:r>
            <a:r>
              <a:rPr lang="en-US" sz="1800" b="0" dirty="0">
                <a:solidFill>
                  <a:sysClr val="windowText" lastClr="000000"/>
                </a:solidFill>
                <a:latin typeface="Helvetica"/>
                <a:cs typeface="Helvetica"/>
              </a:rPr>
              <a:t> have similar internal but different external dynamic patterns during embryonic development</a:t>
            </a:r>
            <a:endParaRPr lang="en-US" sz="1800" b="0" dirty="0">
              <a:solidFill>
                <a:sysClr val="windowText" lastClr="000000"/>
              </a:solidFill>
              <a:latin typeface="Calibri"/>
            </a:endParaRPr>
          </a:p>
        </p:txBody>
      </p:sp>
      <p:sp>
        <p:nvSpPr>
          <p:cNvPr id="98" name="TextBox 4"/>
          <p:cNvSpPr txBox="1">
            <a:spLocks noChangeArrowheads="1"/>
          </p:cNvSpPr>
          <p:nvPr/>
        </p:nvSpPr>
        <p:spPr bwMode="auto">
          <a:xfrm>
            <a:off x="3310190" y="5792099"/>
            <a:ext cx="4373218"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94" name="Picture 93"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181" y="5248768"/>
            <a:ext cx="1091069" cy="255930"/>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9248" y="1492097"/>
            <a:ext cx="3838691" cy="853177"/>
          </a:xfrm>
          <a:prstGeom prst="rect">
            <a:avLst/>
          </a:prstGeom>
        </p:spPr>
      </p:pic>
      <p:cxnSp>
        <p:nvCxnSpPr>
          <p:cNvPr id="80" name="Straight Arrow Connector 92"/>
          <p:cNvCxnSpPr>
            <a:stCxn id="59" idx="1"/>
            <a:endCxn id="29" idx="3"/>
          </p:cNvCxnSpPr>
          <p:nvPr/>
        </p:nvCxnSpPr>
        <p:spPr>
          <a:xfrm flipH="1" flipV="1">
            <a:off x="3917939" y="1918686"/>
            <a:ext cx="213467" cy="45997"/>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417" y="1475399"/>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43651" y="5109152"/>
            <a:ext cx="3838691" cy="882648"/>
          </a:xfrm>
          <a:prstGeom prst="rect">
            <a:avLst/>
          </a:prstGeom>
        </p:spPr>
      </p:pic>
      <p:sp>
        <p:nvSpPr>
          <p:cNvPr id="104" name="Rectangle 103"/>
          <p:cNvSpPr/>
          <p:nvPr/>
        </p:nvSpPr>
        <p:spPr>
          <a:xfrm>
            <a:off x="25235" y="5082121"/>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cxnSp>
        <p:nvCxnSpPr>
          <p:cNvPr id="105" name="Straight Arrow Connector 92"/>
          <p:cNvCxnSpPr>
            <a:stCxn id="54" idx="1"/>
          </p:cNvCxnSpPr>
          <p:nvPr/>
        </p:nvCxnSpPr>
        <p:spPr>
          <a:xfrm flipH="1">
            <a:off x="3911302" y="5380451"/>
            <a:ext cx="140168" cy="152882"/>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107009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xmlns:p14="http://schemas.microsoft.com/office/powerpoint/2010/main" spd="slow" advTm="46545"/>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xmlns:p14="http://schemas.microsoft.com/office/powerpoint/2010/main" spd="slow" advTm="4603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xmlns:p14="http://schemas.microsoft.com/office/powerpoint/2010/main" spd="slow" advTm="5615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xmlns:p14="http://schemas.microsoft.com/office/powerpoint/2010/main" spd="slow" advTm="2084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xmlns:p14="http://schemas.microsoft.com/office/powerpoint/2010/main" spd="slow" advTm="563"/>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xmlns:p14="http://schemas.microsoft.com/office/powerpoint/2010/main" spd="slow" advTm="5779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81403173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4653176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p>
          <a:p>
            <a:pPr lvl="1"/>
            <a:r>
              <a:rPr lang="en-US" sz="2000" dirty="0" smtClean="0"/>
              <a:t>Individual </a:t>
            </a:r>
            <a:r>
              <a:rPr lang="en-US" sz="2000" dirty="0"/>
              <a:t>variation: person-to-person discrepancies; personalized medicine</a:t>
            </a:r>
          </a:p>
          <a:p>
            <a:endParaRPr lang="en-US" sz="2000" dirty="0"/>
          </a:p>
        </p:txBody>
      </p:sp>
    </p:spTree>
    <p:extLst>
      <p:ext uri="{BB962C8B-B14F-4D97-AF65-F5344CB8AC3E}">
        <p14:creationId xmlns:p14="http://schemas.microsoft.com/office/powerpoint/2010/main" val="11017884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252079" y="394770"/>
                <a:ext cx="3254594" cy="994172"/>
              </a:xfrm>
            </p:spPr>
            <p:txBody>
              <a:bodyPr>
                <a:normAutofit fontScale="90000"/>
              </a:bodyPr>
              <a:lstStyle/>
              <a:p>
                <a:r>
                  <a:rPr lang="en-US" dirty="0" smtClean="0"/>
                  <a:t>Sensitivity vs PPV for </a:t>
                </a:r>
                <a:r>
                  <a:rPr lang="en-US" dirty="0" err="1" smtClean="0"/>
                  <a:t>Linkings</a:t>
                </a:r>
                <a:r>
                  <a:rPr lang="en-US" dirty="0" smtClean="0"/>
                  <a:t> selected per 1</a:t>
                </a:r>
                <a:r>
                  <a:rPr lang="en-US" baseline="30000" dirty="0" smtClean="0"/>
                  <a:t>st</a:t>
                </a:r>
                <a:r>
                  <a:rPr lang="en-US" dirty="0" smtClean="0"/>
                  <a:t> </a:t>
                </a:r>
                <a:r>
                  <a:rPr lang="en-US" i="1" dirty="0" smtClean="0"/>
                  <a:t>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252079" y="394770"/>
                <a:ext cx="3254594" cy="994172"/>
              </a:xfrm>
              <a:blipFill rotWithShape="0">
                <a:blip r:embed="rId2"/>
                <a:stretch>
                  <a:fillRect t="-9816" r="-1873" b="-17178"/>
                </a:stretch>
              </a:blipFill>
            </p:spPr>
            <p:txBody>
              <a:bodyPr/>
              <a:lstStyle/>
              <a:p>
                <a:r>
                  <a:rPr lang="en-US">
                    <a:noFill/>
                  </a:rPr>
                  <a:t> </a:t>
                </a:r>
              </a:p>
            </p:txBody>
          </p:sp>
        </mc:Fallback>
      </mc:AlternateContent>
      <p:grpSp>
        <p:nvGrpSpPr>
          <p:cNvPr id="3" name="Group 2"/>
          <p:cNvGrpSpPr>
            <a:grpSpLocks noChangeAspect="1"/>
          </p:cNvGrpSpPr>
          <p:nvPr/>
        </p:nvGrpSpPr>
        <p:grpSpPr>
          <a:xfrm>
            <a:off x="336238" y="2196148"/>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2375249" y="2071721"/>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3702962" y="170521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702962" y="1705210"/>
                <a:ext cx="1780359" cy="357470"/>
              </a:xfrm>
              <a:prstGeom prst="rect">
                <a:avLst/>
              </a:prstGeom>
              <a:blipFill rotWithShape="0">
                <a:blip r:embed="rId4"/>
                <a:stretch>
                  <a:fillRect l="-2055" t="-6897" b="-18966"/>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mc:AlternateContent xmlns:mc="http://schemas.openxmlformats.org/markup-compatibility/2006" xmlns:a14="http://schemas.microsoft.com/office/drawing/2010/main">
        <mc:Choice Requires="a14">
          <p:sp>
            <p:nvSpPr>
              <p:cNvPr id="15" name="Content Placeholder 2"/>
              <p:cNvSpPr>
                <a:spLocks noGrp="1"/>
              </p:cNvSpPr>
              <p:nvPr>
                <p:ph idx="1"/>
              </p:nvPr>
            </p:nvSpPr>
            <p:spPr>
              <a:xfrm>
                <a:off x="5548469" y="353621"/>
                <a:ext cx="3551767" cy="3263504"/>
              </a:xfrm>
            </p:spPr>
            <p:txBody>
              <a:bodyPr>
                <a:noAutofit/>
              </a:bodyPr>
              <a:lstStyle/>
              <a:p>
                <a:r>
                  <a:rPr lang="en-US" sz="1800" dirty="0" smtClean="0"/>
                  <a:t>Say</a:t>
                </a:r>
              </a:p>
              <a:p>
                <a:pPr lvl="1"/>
                <a:r>
                  <a:rPr lang="en-US" sz="1800" dirty="0" smtClean="0"/>
                  <a:t>Attacker arbitrarily selects </a:t>
                </a:r>
                <a:r>
                  <a:rPr lang="en-US" sz="1800" dirty="0" err="1" smtClean="0"/>
                  <a:t>eQTLs</a:t>
                </a:r>
                <a:r>
                  <a:rPr lang="en-US" sz="1800" dirty="0" smtClean="0"/>
                  <a:t> with strength &gt;10</a:t>
                </a:r>
              </a:p>
              <a:p>
                <a:pPr lvl="1"/>
                <a:r>
                  <a:rPr lang="en-US" sz="1800" dirty="0" smtClean="0"/>
                  <a:t>70% of the individuals are linked correctly</a:t>
                </a:r>
                <a:r>
                  <a:rPr lang="mr-IN" sz="1800" dirty="0" smtClean="0"/>
                  <a:t>…</a:t>
                </a:r>
                <a:r>
                  <a:rPr lang="en-US" sz="1800" dirty="0" smtClean="0"/>
                  <a:t>but which 70%?</a:t>
                </a:r>
              </a:p>
              <a:p>
                <a:r>
                  <a:rPr lang="en-US" sz="1800" dirty="0" smtClean="0"/>
                  <a:t>Is there a way ahead of time to differentiate </a:t>
                </a:r>
                <a:r>
                  <a:rPr lang="en-US" sz="1800" dirty="0" err="1" smtClean="0"/>
                  <a:t>linkings</a:t>
                </a:r>
                <a:r>
                  <a:rPr lang="en-US" sz="1800" dirty="0" smtClean="0"/>
                  <a:t> based on their reliability?</a:t>
                </a:r>
              </a:p>
              <a:p>
                <a:r>
                  <a:rPr lang="en-US" sz="1800" dirty="0" smtClean="0"/>
                  <a:t>1</a:t>
                </a:r>
                <a:r>
                  <a:rPr lang="en-US" sz="1800" baseline="30000" dirty="0" smtClean="0"/>
                  <a:t>st</a:t>
                </a:r>
                <a:r>
                  <a:rPr lang="en-US" sz="1800" dirty="0" smtClean="0"/>
                  <a:t> Distance Gap:</a:t>
                </a:r>
              </a:p>
              <a:p>
                <a:pPr lvl="1"/>
                <a:r>
                  <a:rPr lang="en-US" sz="1800" dirty="0" smtClean="0"/>
                  <a:t>Difference between the genotype distance of </a:t>
                </a:r>
                <a:br>
                  <a:rPr lang="en-US" sz="1800" dirty="0" smtClean="0"/>
                </a:br>
                <a:r>
                  <a:rPr lang="en-US" sz="1800" dirty="0" smtClean="0"/>
                  <a:t>2</a:t>
                </a:r>
                <a:r>
                  <a:rPr lang="en-US" sz="1800" baseline="30000" dirty="0" smtClean="0"/>
                  <a:t>nd</a:t>
                </a:r>
                <a:r>
                  <a:rPr lang="en-US" sz="1800" dirty="0" smtClean="0"/>
                  <a:t> best &amp; 1</a:t>
                </a:r>
                <a:r>
                  <a:rPr lang="en-US" sz="1800" baseline="30000" dirty="0" smtClean="0"/>
                  <a:t>st</a:t>
                </a:r>
                <a:r>
                  <a:rPr lang="en-US" sz="1800" dirty="0" smtClean="0"/>
                  <a:t> best matching individuals</a:t>
                </a:r>
              </a:p>
              <a:p>
                <a:pPr lvl="1"/>
                <a14:m>
                  <m:oMath xmlns:m="http://schemas.openxmlformats.org/officeDocument/2006/math">
                    <m:sSub>
                      <m:sSubPr>
                        <m:ctrlPr>
                          <a:rPr lang="en-US" sz="1800" i="1">
                            <a:latin typeface="Cambria Math" charset="0"/>
                            <a:cs typeface="Helvetica" panose="020B0604020202020204" pitchFamily="34" charset="0"/>
                          </a:rPr>
                        </m:ctrlPr>
                      </m:sSubPr>
                      <m:e>
                        <m:r>
                          <a:rPr lang="en-US" sz="1800" i="1">
                            <a:latin typeface="Cambria Math" panose="02040503050406030204" pitchFamily="18" charset="0"/>
                            <a:cs typeface="Helvetica" panose="020B0604020202020204" pitchFamily="34" charset="0"/>
                          </a:rPr>
                          <m:t>𝑑</m:t>
                        </m:r>
                      </m:e>
                      <m:sub>
                        <m:r>
                          <a:rPr lang="en-US" sz="1800" i="1">
                            <a:latin typeface="Cambria Math" panose="02040503050406030204" pitchFamily="18" charset="0"/>
                            <a:cs typeface="Helvetica" panose="020B0604020202020204" pitchFamily="34" charset="0"/>
                          </a:rPr>
                          <m:t>1,2</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𝑠𝑒𝑐𝑜𝑛𝑑</m:t>
                        </m:r>
                      </m:sub>
                    </m:sSub>
                    <m:r>
                      <a:rPr lang="en-US" sz="1800" b="0" i="1" smtClean="0">
                        <a:latin typeface="Cambria Math" panose="02040503050406030204" pitchFamily="18" charset="0"/>
                        <a:cs typeface="Helvetica" panose="020B0604020202020204" pitchFamily="34" charset="0"/>
                      </a:rPr>
                      <m:t>−</m:t>
                    </m:r>
                    <m:sSub>
                      <m:sSubPr>
                        <m:ctrlPr>
                          <a:rPr lang="en-US" sz="1800" b="0" i="1" smtClean="0">
                            <a:latin typeface="Cambria Math" charset="0"/>
                            <a:cs typeface="Helvetica" panose="020B0604020202020204" pitchFamily="34" charset="0"/>
                          </a:rPr>
                        </m:ctrlPr>
                      </m:sSubPr>
                      <m:e>
                        <m:r>
                          <a:rPr lang="en-US" sz="1800" b="0" i="1" smtClean="0">
                            <a:latin typeface="Cambria Math" panose="02040503050406030204" pitchFamily="18" charset="0"/>
                            <a:cs typeface="Helvetica" panose="020B0604020202020204" pitchFamily="34" charset="0"/>
                          </a:rPr>
                          <m:t>𝑑</m:t>
                        </m:r>
                      </m:e>
                      <m:sub>
                        <m:r>
                          <a:rPr lang="en-US" sz="1800" b="0" i="1" smtClean="0">
                            <a:latin typeface="Cambria Math" panose="02040503050406030204" pitchFamily="18" charset="0"/>
                            <a:cs typeface="Helvetica" panose="020B0604020202020204" pitchFamily="34" charset="0"/>
                          </a:rPr>
                          <m:t>𝑓𝑖𝑟𝑠𝑡</m:t>
                        </m:r>
                      </m:sub>
                    </m:sSub>
                  </m:oMath>
                </a14:m>
                <a:endParaRPr lang="en-US" sz="1800" dirty="0"/>
              </a:p>
            </p:txBody>
          </p:sp>
        </mc:Choice>
        <mc:Fallback xmlns="">
          <p:sp>
            <p:nvSpPr>
              <p:cNvPr id="15" name="Content Placeholder 2"/>
              <p:cNvSpPr>
                <a:spLocks noGrp="1" noRot="1" noChangeAspect="1" noMove="1" noResize="1" noEditPoints="1" noAdjustHandles="1" noChangeArrowheads="1" noChangeShapeType="1" noTextEdit="1"/>
              </p:cNvSpPr>
              <p:nvPr>
                <p:ph idx="1"/>
              </p:nvPr>
            </p:nvSpPr>
            <p:spPr>
              <a:xfrm>
                <a:off x="5548469" y="353621"/>
                <a:ext cx="3551767" cy="3263504"/>
              </a:xfrm>
              <a:blipFill rotWithShape="0">
                <a:blip r:embed="rId5"/>
                <a:stretch>
                  <a:fillRect l="-1029" t="-935" r="-2744" b="-42056"/>
                </a:stretch>
              </a:blipFill>
            </p:spPr>
            <p:txBody>
              <a:bodyPr/>
              <a:lstStyle/>
              <a:p>
                <a:r>
                  <a:rPr lang="en-US">
                    <a:noFill/>
                  </a:rPr>
                  <a:t> </a:t>
                </a:r>
              </a:p>
            </p:txBody>
          </p:sp>
        </mc:Fallback>
      </mc:AlternateContent>
    </p:spTree>
    <p:extLst>
      <p:ext uri="{BB962C8B-B14F-4D97-AF65-F5344CB8AC3E}">
        <p14:creationId xmlns:p14="http://schemas.microsoft.com/office/powerpoint/2010/main" val="837976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15884049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3046937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160004324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178269" y="2895341"/>
            <a:ext cx="5324340"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a:t>
            </a:r>
            <a:r>
              <a:rPr lang="en-US" sz="1400" b="0" dirty="0" smtClean="0"/>
              <a:t/>
            </a:r>
            <a:br>
              <a:rPr lang="en-US" sz="1400" b="0" dirty="0" smtClean="0"/>
            </a:br>
            <a:r>
              <a:rPr lang="en-US" sz="1400" b="0" dirty="0" smtClean="0"/>
              <a:t>C </a:t>
            </a:r>
            <a:r>
              <a:rPr lang="en-US" sz="1400" b="0" dirty="0"/>
              <a:t>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
            </a:r>
            <a:br>
              <a:rPr lang="en-US" altLang="en-US" sz="1400" b="0" dirty="0" smtClean="0"/>
            </a:b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73186" y="921908"/>
            <a:ext cx="3654119"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smtClean="0">
                <a:solidFill>
                  <a:schemeClr val="accent2"/>
                </a:solidFill>
              </a:rPr>
              <a:t>Acknowledge-</a:t>
            </a:r>
          </a:p>
          <a:p>
            <a:pPr algn="ctr"/>
            <a:r>
              <a:rPr lang="en-US" sz="2400" dirty="0" err="1" smtClean="0">
                <a:solidFill>
                  <a:schemeClr val="accent2"/>
                </a:solidFill>
              </a:rPr>
              <a:t>ments</a:t>
            </a:r>
            <a:endParaRPr lang="en-US" sz="2400" dirty="0">
              <a:solidFill>
                <a:schemeClr val="accent2"/>
              </a:solidFill>
            </a:endParaRPr>
          </a:p>
        </p:txBody>
      </p:sp>
      <p:sp>
        <p:nvSpPr>
          <p:cNvPr id="8" name="TextBox 7"/>
          <p:cNvSpPr txBox="1"/>
          <p:nvPr/>
        </p:nvSpPr>
        <p:spPr>
          <a:xfrm>
            <a:off x="6445479" y="5766054"/>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2818830" y="-1320"/>
            <a:ext cx="2929914" cy="2679895"/>
          </a:xfrm>
          <a:prstGeom prst="rect">
            <a:avLst/>
          </a:prstGeom>
        </p:spPr>
      </p:pic>
      <p:pic>
        <p:nvPicPr>
          <p:cNvPr id="5" name="Picture 4"/>
          <p:cNvPicPr>
            <a:picLocks noChangeAspect="1"/>
          </p:cNvPicPr>
          <p:nvPr/>
        </p:nvPicPr>
        <p:blipFill>
          <a:blip r:embed="rId3"/>
          <a:stretch>
            <a:fillRect/>
          </a:stretch>
        </p:blipFill>
        <p:spPr>
          <a:xfrm>
            <a:off x="5748744" y="0"/>
            <a:ext cx="3461666" cy="5202906"/>
          </a:xfrm>
          <a:prstGeom prst="rect">
            <a:avLst/>
          </a:prstGeom>
        </p:spPr>
      </p:pic>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798106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2490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127760</TotalTime>
  <Words>4773</Words>
  <Application>Microsoft Macintosh PowerPoint</Application>
  <PresentationFormat>Letter Paper (8.5x11 in)</PresentationFormat>
  <Paragraphs>1242</Paragraphs>
  <Slides>78</Slides>
  <Notes>35</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78</vt:i4>
      </vt:variant>
    </vt:vector>
  </HeadingPairs>
  <TitlesOfParts>
    <vt:vector size="99" baseType="lpstr">
      <vt:lpstr>Aril</vt:lpstr>
      <vt:lpstr>Calibri</vt:lpstr>
      <vt:lpstr>Calibri Light</vt:lpstr>
      <vt:lpstr>Cambria Math</vt:lpstr>
      <vt:lpstr>Courier</vt:lpstr>
      <vt:lpstr>Courier New</vt:lpstr>
      <vt:lpstr>Georgia</vt:lpstr>
      <vt:lpstr>Helvetica</vt:lpstr>
      <vt:lpstr>Lucida Grande</vt:lpstr>
      <vt:lpstr>ＭＳ Ｐゴシック</vt:lpstr>
      <vt:lpstr>Times New Roman</vt:lpstr>
      <vt:lpstr>宋体</vt:lpstr>
      <vt:lpstr>新細明體</vt:lpstr>
      <vt:lpstr>Arial</vt:lpstr>
      <vt:lpstr>Basic-template-i0jhhsb-20160605</vt:lpstr>
      <vt:lpstr>Outline-Style-20160605</vt:lpstr>
      <vt:lpstr>to-follow-up</vt:lpstr>
      <vt:lpstr>3_Office Theme</vt:lpstr>
      <vt:lpstr>Office Theme</vt:lpstr>
      <vt:lpstr>1_Office Theme</vt:lpstr>
      <vt:lpstr>Equation</vt:lpstr>
      <vt:lpstr>Transcriptome Analysis:   Tackling core issues related to regulation &amp; also mining the “data exhaust” of this activity</vt:lpstr>
      <vt:lpstr>Expression of genes is quantified by transcription:  RNA-Seq measures mRNA transcript amounts</vt:lpstr>
      <vt:lpstr>PowerPoint Presentation</vt:lpstr>
      <vt:lpstr>Activity Patterns</vt:lpstr>
      <vt:lpstr>Some Core Science Qs Addressed by RNA-seq</vt:lpstr>
      <vt:lpstr>Studying large-scale functional genomics data also produces   Data Exhaust </vt:lpstr>
      <vt:lpstr>Transcriptome Analysis: Tackling core issues related to regulation  &amp; also mining the “data exhaust” of this activity</vt:lpstr>
      <vt:lpstr>Transcriptome Analysis: Tackling core issues related to regulation  &amp; also mining the “data exhaust” of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regulation  &amp; also mining the “data exhaust” of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PowerPoint Presentation</vt:lpstr>
      <vt:lpstr>Orthologs have correlated iPDP coefficients</vt:lpstr>
      <vt:lpstr>PowerPoint Presentation</vt:lpstr>
      <vt:lpstr>Transcriptome Analysis: Tackling core issues related to regulation  &amp; also mining the “data exhaust” of this activity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Analysis: Tackling core issues related to regulation  &amp; also mining the “data exhaust” of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Transcriptome Analysis: Tackling core issues related to regulation  &amp; also mining the “data exhaust” of this activity</vt:lpstr>
      <vt:lpstr>Representative Expression, Genotype, eQTL Datasets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Sensitivity vs PPV for Linkings selected per 1st distance gap, d_1,2</vt:lpstr>
      <vt:lpstr>Transcriptome Analysis: Tackling core issues related to regulation  &amp; also mining the “data exhaust”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regulation  &amp; also mining the “data exhaust” of this activity</vt:lpstr>
      <vt:lpstr>Transcriptome Analysis: Tackling core issues related to regulation  &amp; also mining the “data exhaust” of this activity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2036</cp:revision>
  <cp:lastPrinted>2016-12-19T03:55:19Z</cp:lastPrinted>
  <dcterms:created xsi:type="dcterms:W3CDTF">2010-09-06T09:08:38Z</dcterms:created>
  <dcterms:modified xsi:type="dcterms:W3CDTF">2017-05-04T02:53:54Z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