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357" r:id="rId2"/>
    <p:sldId id="376" r:id="rId3"/>
    <p:sldId id="377" r:id="rId4"/>
    <p:sldId id="378" r:id="rId5"/>
    <p:sldId id="358" r:id="rId6"/>
    <p:sldId id="374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75" r:id="rId17"/>
    <p:sldId id="368" r:id="rId18"/>
    <p:sldId id="369" r:id="rId19"/>
    <p:sldId id="370" r:id="rId20"/>
    <p:sldId id="371" r:id="rId21"/>
    <p:sldId id="372" r:id="rId22"/>
    <p:sldId id="373" r:id="rId23"/>
    <p:sldId id="307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F2C"/>
    <a:srgbClr val="1FDFE3"/>
    <a:srgbClr val="10BA44"/>
    <a:srgbClr val="ABBA0E"/>
    <a:srgbClr val="18C5EF"/>
    <a:srgbClr val="349EE3"/>
    <a:srgbClr val="31BDE3"/>
    <a:srgbClr val="FF4AB4"/>
    <a:srgbClr val="E342A0"/>
    <a:srgbClr val="7BB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06" autoAdjust="0"/>
  </p:normalViewPr>
  <p:slideViewPr>
    <p:cSldViewPr>
      <p:cViewPr>
        <p:scale>
          <a:sx n="75" d="100"/>
          <a:sy n="75" d="100"/>
        </p:scale>
        <p:origin x="-1432" y="-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cs typeface="+mn-cs"/>
              </a:defRPr>
            </a:lvl1pPr>
          </a:lstStyle>
          <a:p>
            <a:pPr>
              <a:defRPr/>
            </a:pPr>
            <a:fld id="{0FFDE62C-5F15-2043-B2DF-DA42ABEFC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5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B9CDC-CB9E-CD42-BC1B-4B4DBBFFF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12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1E13B-5FEB-644B-ABDF-92C9B6737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3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86009-69F7-D143-80DA-8F4297743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1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856AA-85A6-CF40-961A-EC1269D9A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8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75904-9BB0-5943-B1D6-FB0EFBB05F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5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566351-0F4B-EF45-8FFF-D0E204CA4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07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0B604-9EC1-6D4C-B8E3-0770B1DFA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0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F5536-304B-F046-8BEA-B9BDD674A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11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1DBD3-A37B-D74F-9F72-96A98174F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1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C1D2C-6840-B243-AE38-D76E9F6B0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97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7E9FA-551D-254F-80B7-854551957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0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cs typeface="+mn-cs"/>
              </a:defRPr>
            </a:lvl1pPr>
          </a:lstStyle>
          <a:p>
            <a:pPr>
              <a:defRPr/>
            </a:pPr>
            <a:r>
              <a:rPr lang="en-US"/>
              <a:t>USNCTAM 2006: The Mechanics of New Materials for Everyday Life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  <a:cs typeface="+mn-cs"/>
              </a:defRPr>
            </a:lvl1pPr>
          </a:lstStyle>
          <a:p>
            <a:pPr>
              <a:defRPr/>
            </a:pPr>
            <a:fld id="{7AF0B086-A5C2-4B42-B676-B6A4CC21D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2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3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7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7200" y="381000"/>
            <a:ext cx="84201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chemeClr val="accent2"/>
                </a:solidFill>
                <a:effectLst/>
                <a:cs typeface="+mn-cs"/>
              </a:rPr>
              <a:t>Molecular simulations of intrinsically disordered proteins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7400" y="3886200"/>
            <a:ext cx="2228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Elizabeth Rhoades, </a:t>
            </a:r>
          </a:p>
          <a:p>
            <a:r>
              <a:rPr lang="en-US" sz="2000" dirty="0" smtClean="0"/>
              <a:t>Chemistry, </a:t>
            </a:r>
            <a:r>
              <a:rPr lang="en-US" sz="2000" dirty="0" err="1" smtClean="0"/>
              <a:t>UPenn</a:t>
            </a:r>
            <a:endParaRPr lang="en-US" sz="2000" dirty="0"/>
          </a:p>
        </p:txBody>
      </p:sp>
      <p:pic>
        <p:nvPicPr>
          <p:cNvPr id="5" name="Picture 4" descr="Unkn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733" y="5827183"/>
            <a:ext cx="1023067" cy="10308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600" y="4038600"/>
            <a:ext cx="1722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Wendell Smith</a:t>
            </a:r>
          </a:p>
          <a:p>
            <a:r>
              <a:rPr lang="en-US" sz="2000" dirty="0" smtClean="0"/>
              <a:t>Physics</a:t>
            </a:r>
          </a:p>
        </p:txBody>
      </p:sp>
      <p:pic>
        <p:nvPicPr>
          <p:cNvPr id="8" name="Picture 7" descr="RBSIheader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929884"/>
            <a:ext cx="6629400" cy="928116"/>
          </a:xfrm>
          <a:prstGeom prst="rect">
            <a:avLst/>
          </a:prstGeom>
        </p:spPr>
      </p:pic>
      <p:pic>
        <p:nvPicPr>
          <p:cNvPr id="9" name="Picture 8" descr="Unknow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808133"/>
            <a:ext cx="1117600" cy="1016000"/>
          </a:xfrm>
          <a:prstGeom prst="rect">
            <a:avLst/>
          </a:prstGeom>
        </p:spPr>
      </p:pic>
      <p:pic>
        <p:nvPicPr>
          <p:cNvPr id="12" name="Picture 11" descr="Wendel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3" t="10370" r="23888" b="20494"/>
          <a:stretch/>
        </p:blipFill>
        <p:spPr>
          <a:xfrm>
            <a:off x="4800600" y="1752600"/>
            <a:ext cx="1828800" cy="2197699"/>
          </a:xfrm>
          <a:prstGeom prst="rect">
            <a:avLst/>
          </a:prstGeom>
        </p:spPr>
      </p:pic>
      <p:pic>
        <p:nvPicPr>
          <p:cNvPr id="16" name="Picture 15" descr="rhoades_tem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905000"/>
            <a:ext cx="2425700" cy="187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85800" y="4953000"/>
            <a:ext cx="7404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W. W. Smith, P.-Y. Ho, and CSO, “Calibrated </a:t>
            </a:r>
            <a:r>
              <a:rPr lang="en-US" sz="1800" dirty="0" err="1" smtClean="0"/>
              <a:t>Langevin</a:t>
            </a:r>
            <a:r>
              <a:rPr lang="en-US" sz="1800" dirty="0" smtClean="0"/>
              <a:t>-dynamics simulations</a:t>
            </a:r>
          </a:p>
          <a:p>
            <a:r>
              <a:rPr lang="en-US" sz="1800" dirty="0"/>
              <a:t>o</a:t>
            </a:r>
            <a:r>
              <a:rPr lang="en-US" sz="1800" dirty="0" smtClean="0"/>
              <a:t>f intrinsically disordered proteins,” Phys. Rev. E 90 (2014) 042709.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19809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7 at 11.04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847" y="0"/>
            <a:ext cx="5535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2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8.30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3072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905000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hydrophobic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2709446"/>
            <a:ext cx="1130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hydrophilic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55306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-112931"/>
            <a:ext cx="442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Coarse-grained model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066800" y="2514600"/>
            <a:ext cx="533400" cy="533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1600200" y="2514600"/>
            <a:ext cx="533400" cy="533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133600" y="2514600"/>
            <a:ext cx="533400" cy="533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2667000" y="2514600"/>
            <a:ext cx="533400" cy="533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2514600"/>
            <a:ext cx="27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3276600"/>
            <a:ext cx="170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</a:t>
            </a:r>
            <a:r>
              <a:rPr lang="en-US" baseline="-25000" dirty="0" err="1" smtClean="0"/>
              <a:t>i</a:t>
            </a:r>
            <a:r>
              <a:rPr lang="en-US" dirty="0" smtClean="0"/>
              <a:t>,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i</a:t>
            </a:r>
            <a:r>
              <a:rPr lang="en-US" dirty="0" smtClean="0"/>
              <a:t>, 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i</a:t>
            </a:r>
            <a:r>
              <a:rPr lang="en-US" dirty="0" smtClean="0"/>
              <a:t>, Q</a:t>
            </a:r>
            <a:r>
              <a:rPr lang="en-US" baseline="-25000" dirty="0" smtClean="0"/>
              <a:t>i</a:t>
            </a:r>
            <a:endParaRPr lang="en-US" baseline="-25000" dirty="0"/>
          </a:p>
        </p:txBody>
      </p:sp>
      <p:pic>
        <p:nvPicPr>
          <p:cNvPr id="9" name="Picture 8" descr="Screen Shot 2016-04-18 at 8.37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33400"/>
            <a:ext cx="3136900" cy="1841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3886200"/>
            <a:ext cx="16405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=3.9Å</a:t>
            </a:r>
          </a:p>
          <a:p>
            <a:r>
              <a:rPr lang="en-US" dirty="0" smtClean="0"/>
              <a:t>θ</a:t>
            </a:r>
            <a:r>
              <a:rPr lang="en-US" baseline="-25000" dirty="0" smtClean="0"/>
              <a:t>0</a:t>
            </a:r>
            <a:r>
              <a:rPr lang="en-US" dirty="0" smtClean="0"/>
              <a:t>=2.12 rad</a:t>
            </a:r>
          </a:p>
          <a:p>
            <a:r>
              <a:rPr lang="en-US" dirty="0" err="1" smtClean="0"/>
              <a:t>λ</a:t>
            </a:r>
            <a:r>
              <a:rPr lang="en-US" dirty="0" smtClean="0"/>
              <a:t>=9Å</a:t>
            </a:r>
          </a:p>
          <a:p>
            <a:r>
              <a:rPr lang="en-US" dirty="0" smtClean="0"/>
              <a:t>α</a:t>
            </a:r>
            <a:r>
              <a:rPr lang="en-US" baseline="-25000" dirty="0" smtClean="0"/>
              <a:t>CG</a:t>
            </a:r>
            <a:r>
              <a:rPr lang="en-US" dirty="0" smtClean="0"/>
              <a:t>=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A</a:t>
            </a:r>
            <a:r>
              <a:rPr lang="en-US" dirty="0" smtClean="0"/>
              <a:t>/</a:t>
            </a:r>
            <a:r>
              <a:rPr lang="en-US" dirty="0" err="1" smtClean="0"/>
              <a:t>ε</a:t>
            </a:r>
            <a:r>
              <a:rPr lang="en-US" baseline="-25000" dirty="0" err="1" smtClean="0"/>
              <a:t>es</a:t>
            </a:r>
            <a:endParaRPr lang="en-US" baseline="-25000" dirty="0"/>
          </a:p>
        </p:txBody>
      </p:sp>
      <p:pic>
        <p:nvPicPr>
          <p:cNvPr id="11" name="Picture 10" descr="Screen Shot 2016-04-18 at 8.41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700" y="2209800"/>
            <a:ext cx="5422900" cy="1028700"/>
          </a:xfrm>
          <a:prstGeom prst="rect">
            <a:avLst/>
          </a:prstGeom>
        </p:spPr>
      </p:pic>
      <p:pic>
        <p:nvPicPr>
          <p:cNvPr id="12" name="Picture 11" descr="Screen Shot 2016-04-18 at 8.45.4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00" y="3124200"/>
            <a:ext cx="5245100" cy="3073400"/>
          </a:xfrm>
          <a:prstGeom prst="rect">
            <a:avLst/>
          </a:prstGeom>
        </p:spPr>
      </p:pic>
      <p:pic>
        <p:nvPicPr>
          <p:cNvPr id="13" name="Picture 12" descr="Screen Shot 2016-04-18 at 8.46.59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943600"/>
            <a:ext cx="2895600" cy="1066800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4556922"/>
              </p:ext>
            </p:extLst>
          </p:nvPr>
        </p:nvGraphicFramePr>
        <p:xfrm>
          <a:off x="1295400" y="5638800"/>
          <a:ext cx="105987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7" imgW="647700" imgH="279400" progId="Equation.3">
                  <p:embed/>
                </p:oleObj>
              </mc:Choice>
              <mc:Fallback>
                <p:oleObj name="Equation" r:id="rId7" imgW="647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95400" y="5638800"/>
                        <a:ext cx="1059873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0530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8.43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244" y="0"/>
            <a:ext cx="4837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4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8.51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5021"/>
            <a:ext cx="9144000" cy="28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8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0.35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635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98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GNprotsAB-aS-ful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525" y="177800"/>
            <a:ext cx="6754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0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0.38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15" y="0"/>
            <a:ext cx="4909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2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0.47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457200"/>
            <a:ext cx="64643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3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1.02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83" y="228600"/>
            <a:ext cx="6311900" cy="6388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9632" y="762000"/>
            <a:ext cx="1039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01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1.jpg                                                         00073EBDMacintosh HD                   C05C528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9" b="62180"/>
          <a:stretch>
            <a:fillRect/>
          </a:stretch>
        </p:blipFill>
        <p:spPr bwMode="auto">
          <a:xfrm>
            <a:off x="1371600" y="609600"/>
            <a:ext cx="7239000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/>
          </p:cNvSpPr>
          <p:nvPr/>
        </p:nvSpPr>
        <p:spPr bwMode="auto">
          <a:xfrm>
            <a:off x="3048000" y="228600"/>
            <a:ext cx="34813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Protein Aggregation</a:t>
            </a:r>
          </a:p>
        </p:txBody>
      </p:sp>
      <p:sp>
        <p:nvSpPr>
          <p:cNvPr id="4" name="Text Box 4"/>
          <p:cNvSpPr txBox="1">
            <a:spLocks/>
          </p:cNvSpPr>
          <p:nvPr/>
        </p:nvSpPr>
        <p:spPr bwMode="auto">
          <a:xfrm>
            <a:off x="146050" y="2336800"/>
            <a:ext cx="8725916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Self-assembled structures that grow into large, insoluble aggregates</a:t>
            </a:r>
          </a:p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Aggregation more likely for unfolded/partially folded protein; 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exposed hydrophobic regions on separate monomers bind</a:t>
            </a:r>
          </a:p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Aggregation caused by protein overproduction, stress, mutation</a:t>
            </a:r>
          </a:p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Variables that affect aggregation: amino acid sequence, 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environmental factors such as pH, temperature, protein 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concentration, chaperones</a:t>
            </a:r>
          </a:p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Types of aggregates: amyloid fibrils (</a:t>
            </a:r>
            <a:r>
              <a:rPr lang="en-US" i="1" dirty="0"/>
              <a:t>in vivo</a:t>
            </a:r>
            <a:r>
              <a:rPr lang="en-US" dirty="0"/>
              <a:t>, </a:t>
            </a:r>
            <a:r>
              <a:rPr lang="en-US" i="1" dirty="0"/>
              <a:t>in vitro</a:t>
            </a:r>
            <a:r>
              <a:rPr lang="en-US" dirty="0"/>
              <a:t>, rich in beta-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sheet, ordered, 10-nm diameter, origin-amylose), inclusion bodies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(</a:t>
            </a:r>
            <a:r>
              <a:rPr lang="en-US" i="1" dirty="0"/>
              <a:t>in vivo</a:t>
            </a:r>
            <a:r>
              <a:rPr lang="en-US" dirty="0"/>
              <a:t> disordered aggregates, 1</a:t>
            </a:r>
            <a:r>
              <a:rPr lang="en-US" dirty="0">
                <a:sym typeface="Symbol" charset="0"/>
              </a:rPr>
              <a:t>m</a:t>
            </a:r>
            <a:r>
              <a:rPr lang="en-US" dirty="0"/>
              <a:t>), disordered aggregates (</a:t>
            </a:r>
            <a:r>
              <a:rPr lang="en-US" i="1" dirty="0"/>
              <a:t>in vitro</a:t>
            </a:r>
            <a:r>
              <a:rPr lang="en-US" dirty="0"/>
              <a:t>)</a:t>
            </a:r>
          </a:p>
          <a:p>
            <a:pPr algn="l">
              <a:buClr>
                <a:schemeClr val="accent2"/>
              </a:buClr>
              <a:buFont typeface="Times" charset="0"/>
              <a:buChar char="•"/>
            </a:pPr>
            <a:r>
              <a:rPr lang="en-US" dirty="0"/>
              <a:t>Amyloid fibril formation ubiquitous in polypeptides in nonnative </a:t>
            </a:r>
          </a:p>
          <a:p>
            <a:pPr algn="l">
              <a:buClr>
                <a:schemeClr val="accent2"/>
              </a:buClr>
              <a:buFont typeface="Times" charset="0"/>
              <a:buNone/>
            </a:pPr>
            <a:r>
              <a:rPr lang="en-US" dirty="0"/>
              <a:t>conditions </a:t>
            </a:r>
          </a:p>
        </p:txBody>
      </p:sp>
      <p:sp>
        <p:nvSpPr>
          <p:cNvPr id="5" name="Text Box 5"/>
          <p:cNvSpPr txBox="1">
            <a:spLocks/>
          </p:cNvSpPr>
          <p:nvPr/>
        </p:nvSpPr>
        <p:spPr bwMode="auto">
          <a:xfrm>
            <a:off x="4873625" y="7156450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7A300F52-5B8D-6141-9BDE-ABD822910709}" type="slidenum">
              <a:rPr lang="en-US" sz="2000"/>
              <a:pPr/>
              <a:t>2</a:t>
            </a:fld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1323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1.27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"/>
            <a:ext cx="6197600" cy="6083300"/>
          </a:xfrm>
          <a:prstGeom prst="rect">
            <a:avLst/>
          </a:prstGeom>
        </p:spPr>
      </p:pic>
      <p:pic>
        <p:nvPicPr>
          <p:cNvPr id="3" name="Picture 2" descr="Screen Shot 2016-04-18 at 11.41.1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67691"/>
            <a:ext cx="3505200" cy="23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7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1.44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588"/>
            <a:ext cx="9144000" cy="3469625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1452388"/>
              </p:ext>
            </p:extLst>
          </p:nvPr>
        </p:nvGraphicFramePr>
        <p:xfrm>
          <a:off x="1828800" y="1676400"/>
          <a:ext cx="1436688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4" imgW="495300" imgH="254000" progId="Equation.3">
                  <p:embed/>
                </p:oleObj>
              </mc:Choice>
              <mc:Fallback>
                <p:oleObj name="Equation" r:id="rId4" imgW="4953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8800" y="1676400"/>
                        <a:ext cx="1436688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870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1.54.0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1064"/>
            <a:ext cx="9144000" cy="238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58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304800"/>
            <a:ext cx="1706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Conclusions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219200"/>
            <a:ext cx="77636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Times New Roman"/>
                <a:ea typeface="Lucida Grande"/>
                <a:cs typeface="Lucida Grande"/>
              </a:rPr>
              <a:t>Coarse-grained model that accurately captures </a:t>
            </a:r>
            <a:r>
              <a:rPr lang="en-US" dirty="0" err="1" smtClean="0">
                <a:latin typeface="Times New Roman"/>
                <a:ea typeface="Lucida Grande"/>
                <a:cs typeface="Lucida Grande"/>
              </a:rPr>
              <a:t>Feff</a:t>
            </a:r>
            <a:r>
              <a:rPr lang="en-US" dirty="0" smtClean="0">
                <a:latin typeface="Times New Roman"/>
                <a:ea typeface="Lucida Grande"/>
                <a:cs typeface="Lucida Grande"/>
              </a:rPr>
              <a:t> and </a:t>
            </a:r>
            <a:r>
              <a:rPr lang="en-US" dirty="0" err="1" smtClean="0">
                <a:latin typeface="Times New Roman"/>
                <a:ea typeface="Lucida Grande"/>
                <a:cs typeface="Lucida Grande"/>
              </a:rPr>
              <a:t>Rg</a:t>
            </a:r>
            <a:endParaRPr lang="en-US" dirty="0" smtClean="0">
              <a:latin typeface="Times New Roman"/>
              <a:ea typeface="Lucida Grande"/>
              <a:cs typeface="Lucida Grande"/>
            </a:endParaRPr>
          </a:p>
          <a:p>
            <a:r>
              <a:rPr lang="en-US" dirty="0">
                <a:latin typeface="Times New Roman"/>
                <a:ea typeface="Lucida Grande"/>
                <a:cs typeface="Lucida Grande"/>
              </a:rPr>
              <a:t>o</a:t>
            </a:r>
            <a:r>
              <a:rPr lang="en-US" dirty="0" smtClean="0">
                <a:latin typeface="Times New Roman"/>
                <a:ea typeface="Lucida Grande"/>
                <a:cs typeface="Lucida Grande"/>
              </a:rPr>
              <a:t>f IDPs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>
                <a:latin typeface="Times New Roman"/>
                <a:ea typeface="Lucida Grande"/>
                <a:cs typeface="Lucida Grande"/>
              </a:rPr>
              <a:t>MAPτ</a:t>
            </a:r>
            <a:r>
              <a:rPr lang="en-US" dirty="0" smtClean="0">
                <a:latin typeface="Times New Roman"/>
                <a:ea typeface="Lucida Grande"/>
                <a:cs typeface="Lucida Grande"/>
              </a:rPr>
              <a:t> is somewhat different than other IDPs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latin typeface="Times New Roman"/>
                <a:ea typeface="Lucida Grande"/>
                <a:cs typeface="Lucida Grande"/>
              </a:rPr>
              <a:t>Studies of multiple IDPs</a:t>
            </a:r>
          </a:p>
        </p:txBody>
      </p:sp>
    </p:spTree>
    <p:extLst>
      <p:ext uri="{BB962C8B-B14F-4D97-AF65-F5344CB8AC3E}">
        <p14:creationId xmlns:p14="http://schemas.microsoft.com/office/powerpoint/2010/main" val="384516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&#10;Picture 4.png                                                  00073EBDMacintosh HD                   C05C528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3962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&#10;Picture 5.png                                                  00073EBDMacintosh HD                   C05C528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511" y="392112"/>
            <a:ext cx="2789464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/>
          </p:cNvSpPr>
          <p:nvPr/>
        </p:nvSpPr>
        <p:spPr bwMode="auto">
          <a:xfrm>
            <a:off x="3505200" y="0"/>
            <a:ext cx="22101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Amyloid Fibrils</a:t>
            </a:r>
          </a:p>
        </p:txBody>
      </p:sp>
      <p:sp>
        <p:nvSpPr>
          <p:cNvPr id="6" name="Text Box 6"/>
          <p:cNvSpPr txBox="1">
            <a:spLocks/>
          </p:cNvSpPr>
          <p:nvPr/>
        </p:nvSpPr>
        <p:spPr bwMode="auto">
          <a:xfrm>
            <a:off x="3239128" y="3241221"/>
            <a:ext cx="79947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/>
              <a:t>100 nm</a:t>
            </a:r>
            <a:endParaRPr lang="en-US"/>
          </a:p>
        </p:txBody>
      </p:sp>
      <p:pic>
        <p:nvPicPr>
          <p:cNvPr id="5" name="Picture 4" descr="Screen Shot 2016-11-29 at 12.29.0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19" y="4724400"/>
            <a:ext cx="187698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2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rm1742-f1.jpg                                                 00073EBDMacintosh HD                   C05C528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0"/>
            <a:ext cx="7769225" cy="50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/>
          </p:cNvSpPr>
          <p:nvPr/>
        </p:nvSpPr>
        <p:spPr bwMode="auto">
          <a:xfrm>
            <a:off x="5105400" y="4953000"/>
            <a:ext cx="37338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 Box 4"/>
          <p:cNvSpPr txBox="1">
            <a:spLocks/>
          </p:cNvSpPr>
          <p:nvPr/>
        </p:nvSpPr>
        <p:spPr bwMode="auto">
          <a:xfrm>
            <a:off x="152400" y="5002213"/>
            <a:ext cx="867468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228600" indent="-228600"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marL="685800" indent="-228600"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buFont typeface="Times" charset="0"/>
              <a:buAutoNum type="alphaLcParenBoth"/>
            </a:pPr>
            <a:r>
              <a:rPr lang="en-US" sz="1400" dirty="0" err="1"/>
              <a:t>Intranuclear</a:t>
            </a:r>
            <a:r>
              <a:rPr lang="en-US" sz="1400" dirty="0"/>
              <a:t> (INI) and cytoplasmic inclusions (CI) in motor cortex of Huntington's disease brain recognized with</a:t>
            </a:r>
          </a:p>
          <a:p>
            <a:pPr>
              <a:buFont typeface="Times" charset="0"/>
              <a:buNone/>
            </a:pPr>
            <a:r>
              <a:rPr lang="en-US" sz="1400" dirty="0"/>
              <a:t>1C2 antibody.  (b) </a:t>
            </a:r>
            <a:r>
              <a:rPr lang="en-US" sz="1400" dirty="0" err="1"/>
              <a:t>Lewy</a:t>
            </a:r>
            <a:r>
              <a:rPr lang="en-US" sz="1400" dirty="0"/>
              <a:t> body (LB) and other cytoplasmic inclusions (CI) that contain alpha-</a:t>
            </a:r>
            <a:r>
              <a:rPr lang="en-US" sz="1400" dirty="0" err="1"/>
              <a:t>synuclein</a:t>
            </a:r>
            <a:r>
              <a:rPr lang="en-US" sz="1400" dirty="0"/>
              <a:t> within a neuron </a:t>
            </a:r>
          </a:p>
          <a:p>
            <a:pPr>
              <a:buFont typeface="Times" charset="0"/>
              <a:buNone/>
            </a:pPr>
            <a:r>
              <a:rPr lang="en-US" sz="1400" dirty="0"/>
              <a:t>of the </a:t>
            </a:r>
            <a:r>
              <a:rPr lang="en-US" sz="1400" dirty="0" err="1"/>
              <a:t>substantia</a:t>
            </a:r>
            <a:r>
              <a:rPr lang="en-US" sz="1400" dirty="0"/>
              <a:t> </a:t>
            </a:r>
            <a:r>
              <a:rPr lang="en-US" sz="1400" dirty="0" err="1"/>
              <a:t>nigra</a:t>
            </a:r>
            <a:r>
              <a:rPr lang="en-US" sz="1400" dirty="0"/>
              <a:t> of Parkinson's disease brain. (c) </a:t>
            </a:r>
            <a:r>
              <a:rPr lang="en-US" sz="1400" dirty="0" err="1"/>
              <a:t>Neuritic</a:t>
            </a:r>
            <a:r>
              <a:rPr lang="en-US" sz="1400" dirty="0"/>
              <a:t> plaque of Alzheimer's disease in cerebral cortex. </a:t>
            </a:r>
          </a:p>
          <a:p>
            <a:pPr>
              <a:buFont typeface="Times" charset="0"/>
              <a:buNone/>
            </a:pPr>
            <a:r>
              <a:rPr lang="en-US" sz="1400" dirty="0"/>
              <a:t>Hirano silver stain identifies intracellular and extracellular protein aggregates. (d) </a:t>
            </a:r>
            <a:r>
              <a:rPr lang="en-US" sz="1400" dirty="0" err="1"/>
              <a:t>Intranuclear</a:t>
            </a:r>
            <a:r>
              <a:rPr lang="en-US" sz="1400" dirty="0"/>
              <a:t> inclusion in frontal</a:t>
            </a:r>
          </a:p>
          <a:p>
            <a:pPr>
              <a:buFont typeface="Times" charset="0"/>
              <a:buNone/>
            </a:pPr>
            <a:r>
              <a:rPr lang="en-US" sz="1400" dirty="0"/>
              <a:t> cortex of Huntington's disease brain recognized with anti-ubiquitin antibody. (e) Neurofibrillary tangles of </a:t>
            </a:r>
          </a:p>
          <a:p>
            <a:pPr>
              <a:buFont typeface="Times" charset="0"/>
              <a:buNone/>
            </a:pPr>
            <a:r>
              <a:rPr lang="en-US" sz="1400" dirty="0"/>
              <a:t>Alzheimer's disease in hippocampus </a:t>
            </a:r>
            <a:r>
              <a:rPr lang="en-US" sz="1400" dirty="0" err="1"/>
              <a:t>immunostained</a:t>
            </a:r>
            <a:r>
              <a:rPr lang="en-US" sz="1400" dirty="0"/>
              <a:t> with antibody specific for phosphorylated  tau.  (f) Diffuse </a:t>
            </a:r>
          </a:p>
          <a:p>
            <a:pPr>
              <a:buFont typeface="Times" charset="0"/>
              <a:buNone/>
            </a:pPr>
            <a:r>
              <a:rPr lang="en-US" sz="1400" dirty="0"/>
              <a:t>plaque of Alzheimer's disease in cerebral cortex. Amyloid beta (</a:t>
            </a:r>
            <a:r>
              <a:rPr lang="en-US" sz="1400" dirty="0" err="1"/>
              <a:t>Abeta</a:t>
            </a:r>
            <a:r>
              <a:rPr lang="en-US" sz="1400" dirty="0"/>
              <a:t>)-specific antibody recognizes extracellular </a:t>
            </a:r>
          </a:p>
          <a:p>
            <a:pPr>
              <a:buFont typeface="Times" charset="0"/>
              <a:buNone/>
            </a:pPr>
            <a:r>
              <a:rPr lang="en-US" sz="1400" dirty="0"/>
              <a:t>deposits of </a:t>
            </a:r>
            <a:r>
              <a:rPr lang="en-US" sz="1400" dirty="0" err="1"/>
              <a:t>Abeta</a:t>
            </a:r>
            <a:r>
              <a:rPr lang="en-US" sz="1400" dirty="0"/>
              <a:t> (surrounding a neuron (N) and a capillary (C)). </a:t>
            </a:r>
          </a:p>
        </p:txBody>
      </p:sp>
      <p:sp>
        <p:nvSpPr>
          <p:cNvPr id="5" name="Text Box 5"/>
          <p:cNvSpPr txBox="1">
            <a:spLocks/>
          </p:cNvSpPr>
          <p:nvPr/>
        </p:nvSpPr>
        <p:spPr bwMode="auto">
          <a:xfrm>
            <a:off x="1420813" y="98425"/>
            <a:ext cx="69484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Plaques and Inclusions in Diseased Brains</a:t>
            </a:r>
          </a:p>
        </p:txBody>
      </p:sp>
      <p:sp>
        <p:nvSpPr>
          <p:cNvPr id="6" name="Text Box 6"/>
          <p:cNvSpPr txBox="1">
            <a:spLocks/>
          </p:cNvSpPr>
          <p:nvPr/>
        </p:nvSpPr>
        <p:spPr bwMode="auto">
          <a:xfrm>
            <a:off x="4733925" y="7102475"/>
            <a:ext cx="43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3"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22CFE485-7144-4D48-B5F5-C8F7D65345D5}" type="slidenum">
              <a:rPr lang="en-US" sz="200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73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7 at 10.5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9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8 at 11.55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909"/>
            <a:ext cx="9144000" cy="408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72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7 at 10.56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0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2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7 at 10.57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084"/>
            <a:ext cx="9144000" cy="572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53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4-17 at 11.01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118622" cy="68580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8632354"/>
              </p:ext>
            </p:extLst>
          </p:nvPr>
        </p:nvGraphicFramePr>
        <p:xfrm>
          <a:off x="423863" y="349250"/>
          <a:ext cx="11541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4" imgW="889000" imgH="520700" progId="Equation.3">
                  <p:embed/>
                </p:oleObj>
              </mc:Choice>
              <mc:Fallback>
                <p:oleObj name="Equation" r:id="rId4" imgW="8890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3863" y="349250"/>
                        <a:ext cx="11541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25481"/>
              </p:ext>
            </p:extLst>
          </p:nvPr>
        </p:nvGraphicFramePr>
        <p:xfrm>
          <a:off x="381000" y="1066800"/>
          <a:ext cx="1285544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6" imgW="825500" imgH="469900" progId="Equation.3">
                  <p:embed/>
                </p:oleObj>
              </mc:Choice>
              <mc:Fallback>
                <p:oleObj name="Equation" r:id="rId6" imgW="8255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1000" y="1066800"/>
                        <a:ext cx="1285544" cy="73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3400" y="2057400"/>
            <a:ext cx="75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ε</a:t>
            </a:r>
            <a:r>
              <a:rPr lang="en-US" baseline="-25000" dirty="0" err="1" smtClean="0"/>
              <a:t>i</a:t>
            </a:r>
            <a:r>
              <a:rPr lang="en-US" baseline="-25000" dirty="0" smtClean="0"/>
              <a:t> </a:t>
            </a:r>
            <a:r>
              <a:rPr lang="en-US" dirty="0" smtClean="0"/>
              <a:t>&gt;0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1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13229</TotalTime>
  <Words>396</Words>
  <Application>Microsoft Macintosh PowerPoint</Application>
  <PresentationFormat>On-screen Show (4:3)</PresentationFormat>
  <Paragraphs>49</Paragraphs>
  <Slides>23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Blank Presentation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 O'Hern</dc:creator>
  <cp:lastModifiedBy>Jennifer O'Hern</cp:lastModifiedBy>
  <cp:revision>980</cp:revision>
  <dcterms:created xsi:type="dcterms:W3CDTF">2006-05-20T14:42:46Z</dcterms:created>
  <dcterms:modified xsi:type="dcterms:W3CDTF">2016-11-29T17:55:33Z</dcterms:modified>
</cp:coreProperties>
</file>