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png" ContentType="image/png"/>
  <Default Extension="wdp" ContentType="image/vnd.ms-photo"/>
  <Default Extension="bin" ContentType="application/vnd.openxmlformats-officedocument.oleObject"/>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Lst>
  <p:notesMasterIdLst>
    <p:notesMasterId r:id="rId71"/>
  </p:notesMasterIdLst>
  <p:handoutMasterIdLst>
    <p:handoutMasterId r:id="rId72"/>
  </p:handoutMasterIdLst>
  <p:sldIdLst>
    <p:sldId id="6069" r:id="rId3"/>
    <p:sldId id="6130" r:id="rId4"/>
    <p:sldId id="6106" r:id="rId5"/>
    <p:sldId id="6107" r:id="rId6"/>
    <p:sldId id="6034" r:id="rId7"/>
    <p:sldId id="6035" r:id="rId8"/>
    <p:sldId id="6114" r:id="rId9"/>
    <p:sldId id="6070" r:id="rId10"/>
    <p:sldId id="6131" r:id="rId11"/>
    <p:sldId id="5905" r:id="rId12"/>
    <p:sldId id="5906" r:id="rId13"/>
    <p:sldId id="5907" r:id="rId14"/>
    <p:sldId id="5908" r:id="rId15"/>
    <p:sldId id="5909" r:id="rId16"/>
    <p:sldId id="5782" r:id="rId17"/>
    <p:sldId id="5783" r:id="rId18"/>
    <p:sldId id="5891" r:id="rId19"/>
    <p:sldId id="6132" r:id="rId20"/>
    <p:sldId id="6003" r:id="rId21"/>
    <p:sldId id="6004" r:id="rId22"/>
    <p:sldId id="6006" r:id="rId23"/>
    <p:sldId id="6005" r:id="rId24"/>
    <p:sldId id="6086" r:id="rId25"/>
    <p:sldId id="6007" r:id="rId26"/>
    <p:sldId id="6009" r:id="rId27"/>
    <p:sldId id="6066" r:id="rId28"/>
    <p:sldId id="6008" r:id="rId29"/>
    <p:sldId id="6011" r:id="rId30"/>
    <p:sldId id="6085" r:id="rId31"/>
    <p:sldId id="6012" r:id="rId32"/>
    <p:sldId id="6013" r:id="rId33"/>
    <p:sldId id="6133" r:id="rId34"/>
    <p:sldId id="6089" r:id="rId35"/>
    <p:sldId id="6090" r:id="rId36"/>
    <p:sldId id="6091" r:id="rId37"/>
    <p:sldId id="6092" r:id="rId38"/>
    <p:sldId id="6093" r:id="rId39"/>
    <p:sldId id="6094" r:id="rId40"/>
    <p:sldId id="6095" r:id="rId41"/>
    <p:sldId id="6097" r:id="rId42"/>
    <p:sldId id="6098" r:id="rId43"/>
    <p:sldId id="6099" r:id="rId44"/>
    <p:sldId id="6100" r:id="rId45"/>
    <p:sldId id="6101" r:id="rId46"/>
    <p:sldId id="6102" r:id="rId47"/>
    <p:sldId id="6103" r:id="rId48"/>
    <p:sldId id="6134" r:id="rId49"/>
    <p:sldId id="6108" r:id="rId50"/>
    <p:sldId id="6109" r:id="rId51"/>
    <p:sldId id="6110" r:id="rId52"/>
    <p:sldId id="6112" r:id="rId53"/>
    <p:sldId id="6113" r:id="rId54"/>
    <p:sldId id="6115" r:id="rId55"/>
    <p:sldId id="6116" r:id="rId56"/>
    <p:sldId id="6118" r:id="rId57"/>
    <p:sldId id="6119" r:id="rId58"/>
    <p:sldId id="6120" r:id="rId59"/>
    <p:sldId id="6122" r:id="rId60"/>
    <p:sldId id="6123" r:id="rId61"/>
    <p:sldId id="6124" r:id="rId62"/>
    <p:sldId id="6125" r:id="rId63"/>
    <p:sldId id="6126" r:id="rId64"/>
    <p:sldId id="6127" r:id="rId65"/>
    <p:sldId id="6135" r:id="rId66"/>
    <p:sldId id="6136" r:id="rId67"/>
    <p:sldId id="6073" r:id="rId68"/>
    <p:sldId id="6082" r:id="rId69"/>
    <p:sldId id="6083" r:id="rId70"/>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271" autoAdjust="0"/>
    <p:restoredTop sz="50000" autoAdjust="0"/>
  </p:normalViewPr>
  <p:slideViewPr>
    <p:cSldViewPr snapToGrid="0">
      <p:cViewPr varScale="1">
        <p:scale>
          <a:sx n="118" d="100"/>
          <a:sy n="118" d="100"/>
        </p:scale>
        <p:origin x="1288" y="200"/>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 Id="rId3"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1" Type="http://schemas.openxmlformats.org/officeDocument/2006/relationships/image" Target="../media/image41.emf"/><Relationship Id="rId2"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8</a:t>
            </a:fld>
            <a:endParaRPr lang="en-US" altLang="en-US">
              <a:solidFill>
                <a:srgbClr val="000000"/>
              </a:solidFill>
              <a:latin typeface="Calibri" charset="0"/>
            </a:endParaRPr>
          </a:p>
        </p:txBody>
      </p:sp>
    </p:spTree>
    <p:extLst>
      <p:ext uri="{BB962C8B-B14F-4D97-AF65-F5344CB8AC3E}">
        <p14:creationId xmlns:p14="http://schemas.microsoft.com/office/powerpoint/2010/main" val="2137186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126744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18</a:t>
            </a:fld>
            <a:endParaRPr lang="en-US" altLang="en-US">
              <a:solidFill>
                <a:srgbClr val="000000"/>
              </a:solidFill>
              <a:latin typeface="Calibri" charset="0"/>
            </a:endParaRPr>
          </a:p>
        </p:txBody>
      </p:sp>
    </p:spTree>
    <p:extLst>
      <p:ext uri="{BB962C8B-B14F-4D97-AF65-F5344CB8AC3E}">
        <p14:creationId xmlns:p14="http://schemas.microsoft.com/office/powerpoint/2010/main" val="1398090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apply this method to time-series gene expression data in embryonic development of worm and fly in </a:t>
            </a:r>
            <a:r>
              <a:rPr lang="en-US" dirty="0" err="1" smtClean="0"/>
              <a:t>modENCODE</a:t>
            </a:r>
            <a:r>
              <a:rPr lang="en-US" dirty="0" smtClean="0"/>
              <a:t>,</a:t>
            </a:r>
            <a:r>
              <a:rPr lang="en-US" baseline="0" dirty="0" smtClean="0"/>
              <a:t> and identified internal principal dynamic patterns of </a:t>
            </a:r>
            <a:r>
              <a:rPr lang="en-US" baseline="0" dirty="0" err="1" smtClean="0"/>
              <a:t>ortholog</a:t>
            </a:r>
            <a:r>
              <a:rPr lang="en-US" baseline="0" dirty="0" smtClean="0"/>
              <a:t> gene expressions driven by orthologous TFs, and external patterns driven by species-specific TFs.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26</a:t>
            </a:fld>
            <a:endParaRPr lang="en-US"/>
          </a:p>
        </p:txBody>
      </p:sp>
    </p:spTree>
    <p:extLst>
      <p:ext uri="{BB962C8B-B14F-4D97-AF65-F5344CB8AC3E}">
        <p14:creationId xmlns:p14="http://schemas.microsoft.com/office/powerpoint/2010/main" val="416032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27</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32</a:t>
            </a:fld>
            <a:endParaRPr lang="en-US" altLang="en-US">
              <a:solidFill>
                <a:srgbClr val="000000"/>
              </a:solidFill>
              <a:latin typeface="Calibri" charset="0"/>
            </a:endParaRPr>
          </a:p>
        </p:txBody>
      </p:sp>
    </p:spTree>
    <p:extLst>
      <p:ext uri="{BB962C8B-B14F-4D97-AF65-F5344CB8AC3E}">
        <p14:creationId xmlns:p14="http://schemas.microsoft.com/office/powerpoint/2010/main" val="34570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9</a:t>
            </a:fld>
            <a:endParaRPr lang="en-US" altLang="en-US">
              <a:solidFill>
                <a:srgbClr val="000000"/>
              </a:solidFill>
              <a:latin typeface="Calibri" charset="0"/>
            </a:endParaRPr>
          </a:p>
        </p:txBody>
      </p:sp>
    </p:spTree>
    <p:extLst>
      <p:ext uri="{BB962C8B-B14F-4D97-AF65-F5344CB8AC3E}">
        <p14:creationId xmlns:p14="http://schemas.microsoft.com/office/powerpoint/2010/main" val="703394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researchers, however, came up with a fairly simple scheme</a:t>
            </a:r>
            <a:r>
              <a:rPr lang="en-US" baseline="0" dirty="0" smtClean="0"/>
              <a:t> to reveal identities of users from this training dataset. They did this by linking the Netflix training data to IMDB’s online database. </a:t>
            </a:r>
          </a:p>
          <a:p>
            <a:endParaRPr lang="en-US" baseline="0" dirty="0" smtClean="0"/>
          </a:p>
          <a:p>
            <a:r>
              <a:rPr lang="en-US" baseline="0" dirty="0" smtClean="0"/>
              <a:t>There are several key points here. Firstly these two databases are independent, very large, and many users will be shared. Both datasets contain movie ratings and one user will likely rate a movie with similar scores and around the same date. </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649280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67151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44</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45</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46</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47</a:t>
            </a:fld>
            <a:endParaRPr lang="en-US" altLang="en-US">
              <a:solidFill>
                <a:srgbClr val="000000"/>
              </a:solidFill>
              <a:latin typeface="Calibri" charset="0"/>
            </a:endParaRPr>
          </a:p>
        </p:txBody>
      </p:sp>
    </p:spTree>
    <p:extLst>
      <p:ext uri="{BB962C8B-B14F-4D97-AF65-F5344CB8AC3E}">
        <p14:creationId xmlns:p14="http://schemas.microsoft.com/office/powerpoint/2010/main" val="1423634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49</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02729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50</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092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51</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64</a:t>
            </a:fld>
            <a:endParaRPr lang="en-US" altLang="en-US">
              <a:solidFill>
                <a:srgbClr val="000000"/>
              </a:solidFill>
              <a:latin typeface="Calibri" charset="0"/>
            </a:endParaRPr>
          </a:p>
        </p:txBody>
      </p:sp>
    </p:spTree>
    <p:extLst>
      <p:ext uri="{BB962C8B-B14F-4D97-AF65-F5344CB8AC3E}">
        <p14:creationId xmlns:p14="http://schemas.microsoft.com/office/powerpoint/2010/main" val="128067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fontAlgn="base">
              <a:spcBef>
                <a:spcPct val="0"/>
              </a:spcBef>
              <a:spcAft>
                <a:spcPct val="0"/>
              </a:spcAft>
              <a:defRPr>
                <a:solidFill>
                  <a:schemeClr val="tx1"/>
                </a:solidFill>
                <a:latin typeface="Arial" charset="0"/>
                <a:ea typeface="ＭＳ Ｐゴシック" charset="-128"/>
              </a:defRPr>
            </a:lvl6pPr>
            <a:lvl7pPr marL="2971800" indent="-228600" fontAlgn="base">
              <a:spcBef>
                <a:spcPct val="0"/>
              </a:spcBef>
              <a:spcAft>
                <a:spcPct val="0"/>
              </a:spcAft>
              <a:defRPr>
                <a:solidFill>
                  <a:schemeClr val="tx1"/>
                </a:solidFill>
                <a:latin typeface="Arial" charset="0"/>
                <a:ea typeface="ＭＳ Ｐゴシック" charset="-128"/>
              </a:defRPr>
            </a:lvl7pPr>
            <a:lvl8pPr marL="3429000" indent="-228600" fontAlgn="base">
              <a:spcBef>
                <a:spcPct val="0"/>
              </a:spcBef>
              <a:spcAft>
                <a:spcPct val="0"/>
              </a:spcAft>
              <a:defRPr>
                <a:solidFill>
                  <a:schemeClr val="tx1"/>
                </a:solidFill>
                <a:latin typeface="Arial" charset="0"/>
                <a:ea typeface="ＭＳ Ｐゴシック" charset="-128"/>
              </a:defRPr>
            </a:lvl8pPr>
            <a:lvl9pPr marL="3886200" indent="-228600" fontAlgn="base">
              <a:spcBef>
                <a:spcPct val="0"/>
              </a:spcBef>
              <a:spcAft>
                <a:spcPct val="0"/>
              </a:spcAft>
              <a:defRPr>
                <a:solidFill>
                  <a:schemeClr val="tx1"/>
                </a:solidFill>
                <a:latin typeface="Arial" charset="0"/>
                <a:ea typeface="ＭＳ Ｐゴシック" charset="-128"/>
              </a:defRPr>
            </a:lvl9pPr>
          </a:lstStyle>
          <a:p>
            <a:fld id="{7CFAE602-52C5-1945-BD27-751705EA2A12}" type="slidenum">
              <a:rPr lang="en-US" altLang="en-US">
                <a:solidFill>
                  <a:srgbClr val="000000"/>
                </a:solidFill>
                <a:latin typeface="Calibri" charset="0"/>
              </a:rPr>
              <a:pPr/>
              <a:t>65</a:t>
            </a:fld>
            <a:endParaRPr lang="en-US" altLang="en-US">
              <a:solidFill>
                <a:srgbClr val="000000"/>
              </a:solidFill>
              <a:latin typeface="Calibri" charset="0"/>
            </a:endParaRPr>
          </a:p>
        </p:txBody>
      </p:sp>
    </p:spTree>
    <p:extLst>
      <p:ext uri="{BB962C8B-B14F-4D97-AF65-F5344CB8AC3E}">
        <p14:creationId xmlns:p14="http://schemas.microsoft.com/office/powerpoint/2010/main" val="208587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12/18/16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microsoft.com/office/2007/relationships/hdphoto" Target="../media/hdphoto2.wdp"/><Relationship Id="rId6"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3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3.pn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90.png"/><Relationship Id="rId5" Type="http://schemas.openxmlformats.org/officeDocument/2006/relationships/image" Target="../media/image300.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7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6.emf"/><Relationship Id="rId5" Type="http://schemas.openxmlformats.org/officeDocument/2006/relationships/oleObject" Target="../embeddings/oleObject2.bin"/><Relationship Id="rId6" Type="http://schemas.openxmlformats.org/officeDocument/2006/relationships/image" Target="../media/image34.emf"/><Relationship Id="rId7" Type="http://schemas.openxmlformats.org/officeDocument/2006/relationships/oleObject" Target="../embeddings/oleObject3.bin"/><Relationship Id="rId8" Type="http://schemas.openxmlformats.org/officeDocument/2006/relationships/image" Target="../media/image35.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7.emf"/><Relationship Id="rId5" Type="http://schemas.openxmlformats.org/officeDocument/2006/relationships/oleObject" Target="../embeddings/oleObject5.bin"/><Relationship Id="rId6" Type="http://schemas.openxmlformats.org/officeDocument/2006/relationships/image" Target="../media/image38.emf"/><Relationship Id="rId7" Type="http://schemas.openxmlformats.org/officeDocument/2006/relationships/oleObject" Target="../embeddings/oleObject6.bin"/><Relationship Id="rId8" Type="http://schemas.openxmlformats.org/officeDocument/2006/relationships/image" Target="../media/image39.emf"/><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9" Type="http://schemas.openxmlformats.org/officeDocument/2006/relationships/image" Target="../media/image43.emf"/><Relationship Id="rId20" Type="http://schemas.openxmlformats.org/officeDocument/2006/relationships/image" Target="../media/image53.emf"/><Relationship Id="rId21" Type="http://schemas.openxmlformats.org/officeDocument/2006/relationships/oleObject" Target="../embeddings/oleObject12.bin"/><Relationship Id="rId22" Type="http://schemas.openxmlformats.org/officeDocument/2006/relationships/image" Target="../media/image46.emf"/><Relationship Id="rId23" Type="http://schemas.openxmlformats.org/officeDocument/2006/relationships/oleObject" Target="../embeddings/oleObject13.bin"/><Relationship Id="rId24" Type="http://schemas.openxmlformats.org/officeDocument/2006/relationships/image" Target="../media/image47.emf"/><Relationship Id="rId10" Type="http://schemas.openxmlformats.org/officeDocument/2006/relationships/oleObject" Target="../embeddings/oleObject10.bin"/><Relationship Id="rId11" Type="http://schemas.openxmlformats.org/officeDocument/2006/relationships/image" Target="../media/image44.emf"/><Relationship Id="rId12" Type="http://schemas.openxmlformats.org/officeDocument/2006/relationships/oleObject" Target="../embeddings/oleObject11.bin"/><Relationship Id="rId13" Type="http://schemas.openxmlformats.org/officeDocument/2006/relationships/image" Target="../media/image45.emf"/><Relationship Id="rId14" Type="http://schemas.openxmlformats.org/officeDocument/2006/relationships/image" Target="../media/image40.png"/><Relationship Id="rId15" Type="http://schemas.openxmlformats.org/officeDocument/2006/relationships/image" Target="../media/image48.png"/><Relationship Id="rId16" Type="http://schemas.openxmlformats.org/officeDocument/2006/relationships/image" Target="../media/image49.emf"/><Relationship Id="rId17" Type="http://schemas.openxmlformats.org/officeDocument/2006/relationships/image" Target="../media/image50.emf"/><Relationship Id="rId18" Type="http://schemas.openxmlformats.org/officeDocument/2006/relationships/image" Target="../media/image51.emf"/><Relationship Id="rId19" Type="http://schemas.openxmlformats.org/officeDocument/2006/relationships/image" Target="../media/image52.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7.bin"/><Relationship Id="rId5" Type="http://schemas.openxmlformats.org/officeDocument/2006/relationships/image" Target="../media/image41.emf"/><Relationship Id="rId6" Type="http://schemas.openxmlformats.org/officeDocument/2006/relationships/oleObject" Target="../embeddings/oleObject8.bin"/><Relationship Id="rId7" Type="http://schemas.openxmlformats.org/officeDocument/2006/relationships/image" Target="../media/image42.emf"/><Relationship Id="rId8"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png"/><Relationship Id="rId5" Type="http://schemas.openxmlformats.org/officeDocument/2006/relationships/image" Target="../media/image40.png"/><Relationship Id="rId6" Type="http://schemas.openxmlformats.org/officeDocument/2006/relationships/image" Target="../media/image57.emf"/><Relationship Id="rId7" Type="http://schemas.openxmlformats.org/officeDocument/2006/relationships/image" Target="../media/image58.emf"/><Relationship Id="rId8" Type="http://schemas.openxmlformats.org/officeDocument/2006/relationships/image" Target="../media/image59.emf"/><Relationship Id="rId9" Type="http://schemas.openxmlformats.org/officeDocument/2006/relationships/oleObject" Target="../embeddings/oleObject14.bin"/><Relationship Id="rId10" Type="http://schemas.openxmlformats.org/officeDocument/2006/relationships/image" Target="../media/image54.emf"/><Relationship Id="rId11" Type="http://schemas.openxmlformats.org/officeDocument/2006/relationships/oleObject" Target="../embeddings/oleObject15.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40.png"/><Relationship Id="rId5" Type="http://schemas.openxmlformats.org/officeDocument/2006/relationships/image" Target="../media/image48.png"/><Relationship Id="rId6" Type="http://schemas.openxmlformats.org/officeDocument/2006/relationships/image" Target="../media/image61.png"/><Relationship Id="rId7" Type="http://schemas.openxmlformats.org/officeDocument/2006/relationships/oleObject" Target="../embeddings/oleObject16.bin"/><Relationship Id="rId8" Type="http://schemas.openxmlformats.org/officeDocument/2006/relationships/image" Target="../media/image39.emf"/><Relationship Id="rId9" Type="http://schemas.openxmlformats.org/officeDocument/2006/relationships/oleObject" Target="../embeddings/oleObject17.bin"/><Relationship Id="rId10" Type="http://schemas.openxmlformats.org/officeDocument/2006/relationships/image" Target="../media/image60.emf"/><Relationship Id="rId11" Type="http://schemas.openxmlformats.org/officeDocument/2006/relationships/image" Target="../media/image6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12.xml"/><Relationship Id="rId20" Type="http://schemas.openxmlformats.org/officeDocument/2006/relationships/image" Target="../media/image7.jpeg"/><Relationship Id="rId21" Type="http://schemas.openxmlformats.org/officeDocument/2006/relationships/image" Target="../media/image8.png"/><Relationship Id="rId22" Type="http://schemas.openxmlformats.org/officeDocument/2006/relationships/image" Target="../media/image9.jpeg"/><Relationship Id="rId23" Type="http://schemas.openxmlformats.org/officeDocument/2006/relationships/image" Target="../media/image10.jpeg"/><Relationship Id="rId24" Type="http://schemas.openxmlformats.org/officeDocument/2006/relationships/image" Target="../media/image11.png"/><Relationship Id="rId25" Type="http://schemas.openxmlformats.org/officeDocument/2006/relationships/image" Target="../media/image12.png"/><Relationship Id="rId26" Type="http://schemas.openxmlformats.org/officeDocument/2006/relationships/image" Target="../media/image13.png"/><Relationship Id="rId27" Type="http://schemas.openxmlformats.org/officeDocument/2006/relationships/image" Target="../media/image14.jpeg"/><Relationship Id="rId28" Type="http://schemas.openxmlformats.org/officeDocument/2006/relationships/image" Target="../media/image15.jpeg"/><Relationship Id="rId29" Type="http://schemas.openxmlformats.org/officeDocument/2006/relationships/image" Target="../media/image16.jpeg"/><Relationship Id="rId30" Type="http://schemas.openxmlformats.org/officeDocument/2006/relationships/image" Target="../media/image17.jpeg"/><Relationship Id="rId31" Type="http://schemas.openxmlformats.org/officeDocument/2006/relationships/image" Target="../media/image18.png"/><Relationship Id="rId10" Type="http://schemas.openxmlformats.org/officeDocument/2006/relationships/tags" Target="../tags/tag13.xml"/><Relationship Id="rId11" Type="http://schemas.openxmlformats.org/officeDocument/2006/relationships/tags" Target="../tags/tag14.xml"/><Relationship Id="rId12" Type="http://schemas.openxmlformats.org/officeDocument/2006/relationships/tags" Target="../tags/tag15.xml"/><Relationship Id="rId13" Type="http://schemas.openxmlformats.org/officeDocument/2006/relationships/tags" Target="../tags/tag16.xml"/><Relationship Id="rId14" Type="http://schemas.openxmlformats.org/officeDocument/2006/relationships/tags" Target="../tags/tag17.xml"/><Relationship Id="rId15" Type="http://schemas.openxmlformats.org/officeDocument/2006/relationships/tags" Target="../tags/tag18.xml"/><Relationship Id="rId16" Type="http://schemas.openxmlformats.org/officeDocument/2006/relationships/tags" Target="../tags/tag19.xml"/><Relationship Id="rId17" Type="http://schemas.openxmlformats.org/officeDocument/2006/relationships/tags" Target="../tags/tag20.xml"/><Relationship Id="rId18" Type="http://schemas.openxmlformats.org/officeDocument/2006/relationships/tags" Target="../tags/tag21.xml"/><Relationship Id="rId19" Type="http://schemas.openxmlformats.org/officeDocument/2006/relationships/slideLayout" Target="../slideLayouts/slideLayout2.xml"/><Relationship Id="rId1" Type="http://schemas.openxmlformats.org/officeDocument/2006/relationships/tags" Target="../tags/tag4.xml"/><Relationship Id="rId2" Type="http://schemas.openxmlformats.org/officeDocument/2006/relationships/tags" Target="../tags/tag5.xml"/><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tags" Target="../tags/tag8.xml"/><Relationship Id="rId6" Type="http://schemas.openxmlformats.org/officeDocument/2006/relationships/tags" Target="../tags/tag9.xml"/><Relationship Id="rId7" Type="http://schemas.openxmlformats.org/officeDocument/2006/relationships/tags" Target="../tags/tag10.xml"/><Relationship Id="rId8" Type="http://schemas.openxmlformats.org/officeDocument/2006/relationships/tags" Target="../tags/tag11.xml"/></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gif"/></Relationships>
</file>

<file path=ppt/slides/_rels/slide34.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jpeg"/><Relationship Id="rId1" Type="http://schemas.openxmlformats.org/officeDocument/2006/relationships/slideLayout" Target="../slideLayouts/slideLayout5.xml"/><Relationship Id="rId2" Type="http://schemas.openxmlformats.org/officeDocument/2006/relationships/image" Target="../media/image68.jpeg"/><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8" Type="http://schemas.openxmlformats.org/officeDocument/2006/relationships/image" Target="../media/image74.png"/><Relationship Id="rId9" Type="http://schemas.openxmlformats.org/officeDocument/2006/relationships/image" Target="../media/image75.jpeg"/><Relationship Id="rId10" Type="http://schemas.openxmlformats.org/officeDocument/2006/relationships/image" Target="../media/image7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tiff"/><Relationship Id="rId3" Type="http://schemas.openxmlformats.org/officeDocument/2006/relationships/image" Target="../media/image8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290.png"/><Relationship Id="rId1" Type="http://schemas.openxmlformats.org/officeDocument/2006/relationships/slideLayout" Target="../slideLayouts/slideLayout2.xml"/><Relationship Id="rId2" Type="http://schemas.openxmlformats.org/officeDocument/2006/relationships/image" Target="../media/image10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13.jpeg"/><Relationship Id="rId5" Type="http://schemas.microsoft.com/office/2007/relationships/hdphoto" Target="../media/hdphoto4.wdp"/><Relationship Id="rId6" Type="http://schemas.openxmlformats.org/officeDocument/2006/relationships/image" Target="../media/image114.jpeg"/><Relationship Id="rId7"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image" Target="../media/image11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41668" y="3074831"/>
            <a:ext cx="9144000" cy="1833108"/>
          </a:xfrm>
        </p:spPr>
        <p:txBody>
          <a:bodyPr/>
          <a:lstStyle/>
          <a:p>
            <a:pPr algn="l"/>
            <a:r>
              <a:rPr lang="en-US" altLang="en-US" sz="2400" b="0" dirty="0" smtClean="0">
                <a:solidFill>
                  <a:schemeClr val="tx1"/>
                </a:solidFill>
              </a:rPr>
              <a:t>Large-scale </a:t>
            </a:r>
            <a:r>
              <a:rPr lang="en-US" altLang="en-US" sz="2400" b="0" dirty="0">
                <a:solidFill>
                  <a:schemeClr val="tx1"/>
                </a:solidFill>
              </a:rPr>
              <a:t>Transcriptome Mining: </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accent6"/>
                </a:solidFill>
              </a:rPr>
              <a:t>Building </a:t>
            </a:r>
            <a:r>
              <a:rPr lang="en-US" altLang="en-US" sz="2400" dirty="0">
                <a:solidFill>
                  <a:schemeClr val="accent6"/>
                </a:solidFill>
              </a:rPr>
              <a:t>Integrative </a:t>
            </a:r>
            <a:r>
              <a:rPr lang="en-US" altLang="en-US" sz="2400" dirty="0" smtClean="0">
                <a:solidFill>
                  <a:schemeClr val="accent6"/>
                </a:solidFill>
              </a:rPr>
              <a:t>Regulatory Models</a:t>
            </a:r>
            <a:r>
              <a:rPr lang="en-US" altLang="en-US" sz="2400" dirty="0">
                <a:solidFill>
                  <a:schemeClr val="accent6"/>
                </a:solidFill>
              </a:rPr>
              <a:t>, </a:t>
            </a:r>
            <a:r>
              <a:rPr lang="en-US" altLang="en-US" sz="2400" dirty="0" smtClean="0">
                <a:solidFill>
                  <a:schemeClr val="accent6"/>
                </a:solidFill>
              </a:rPr>
              <a:t/>
            </a:r>
            <a:br>
              <a:rPr lang="en-US" altLang="en-US" sz="2400" dirty="0" smtClean="0">
                <a:solidFill>
                  <a:schemeClr val="accent6"/>
                </a:solidFill>
              </a:rPr>
            </a:br>
            <a:r>
              <a:rPr lang="en-US" altLang="en-US" sz="2400" dirty="0" smtClean="0">
                <a:solidFill>
                  <a:schemeClr val="accent6"/>
                </a:solidFill>
              </a:rPr>
              <a:t>while </a:t>
            </a:r>
            <a:r>
              <a:rPr lang="en-US" altLang="en-US" sz="2400" dirty="0">
                <a:solidFill>
                  <a:schemeClr val="accent6"/>
                </a:solidFill>
              </a:rPr>
              <a:t>Protecting Individual Privacy</a:t>
            </a:r>
            <a:endParaRPr lang="en-US" altLang="en-US" sz="2400" dirty="0">
              <a:solidFill>
                <a:schemeClr val="accent6"/>
              </a:solidFill>
              <a:ea typeface="ＭＳ Ｐゴシック" charset="-128"/>
            </a:endParaRPr>
          </a:p>
        </p:txBody>
      </p:sp>
      <p:sp>
        <p:nvSpPr>
          <p:cNvPr id="9219" name="Subtitle 4"/>
          <p:cNvSpPr>
            <a:spLocks noGrp="1"/>
          </p:cNvSpPr>
          <p:nvPr>
            <p:ph type="subTitle" idx="1"/>
          </p:nvPr>
        </p:nvSpPr>
        <p:spPr>
          <a:xfrm>
            <a:off x="344755" y="4998092"/>
            <a:ext cx="8737826" cy="1752600"/>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from </a:t>
            </a:r>
            <a:r>
              <a:rPr lang="en-US" altLang="en-US" sz="1400" b="0" dirty="0" err="1" smtClean="0">
                <a:solidFill>
                  <a:srgbClr val="C00000"/>
                </a:solidFill>
                <a:ea typeface="ＭＳ Ｐゴシック" charset="-128"/>
              </a:rPr>
              <a:t>Lectures.GersteinLab.org</a:t>
            </a:r>
            <a:r>
              <a:rPr lang="en-US" altLang="en-US" sz="1400" b="0" dirty="0">
                <a:solidFill>
                  <a:srgbClr val="C00000"/>
                </a:solidFill>
                <a:ea typeface="ＭＳ Ｐゴシック" charset="-128"/>
              </a:rPr>
              <a:t> </a:t>
            </a: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a:t>
            </a: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7000"/>
                    </a14:imgEffect>
                  </a14:imgLayer>
                </a14:imgProps>
              </a:ext>
            </a:extLst>
          </a:blip>
          <a:stretch>
            <a:fillRect/>
          </a:stretch>
        </p:blipFill>
        <p:spPr>
          <a:xfrm>
            <a:off x="0" y="0"/>
            <a:ext cx="1882140" cy="297180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57000"/>
                    </a14:imgEffect>
                  </a14:imgLayer>
                </a14:imgProps>
              </a:ext>
            </a:extLst>
          </a:blip>
          <a:stretch>
            <a:fillRect/>
          </a:stretch>
        </p:blipFill>
        <p:spPr>
          <a:xfrm>
            <a:off x="1882140" y="0"/>
            <a:ext cx="3923168" cy="2971800"/>
          </a:xfrm>
          <a:prstGeom prst="rect">
            <a:avLst/>
          </a:prstGeom>
        </p:spPr>
      </p:pic>
      <p:pic>
        <p:nvPicPr>
          <p:cNvPr id="7" name="Picture 6"/>
          <p:cNvPicPr>
            <a:picLocks noChangeAspect="1"/>
          </p:cNvPicPr>
          <p:nvPr/>
        </p:nvPicPr>
        <p:blipFill>
          <a:blip r:embed="rId6"/>
          <a:stretch>
            <a:fillRect/>
          </a:stretch>
        </p:blipFill>
        <p:spPr>
          <a:xfrm>
            <a:off x="5510632" y="0"/>
            <a:ext cx="3916705" cy="2971800"/>
          </a:xfrm>
          <a:prstGeom prst="rect">
            <a:avLst/>
          </a:prstGeom>
        </p:spPr>
      </p:pic>
      <p:cxnSp>
        <p:nvCxnSpPr>
          <p:cNvPr id="6" name="Straight Connector 5"/>
          <p:cNvCxnSpPr/>
          <p:nvPr/>
        </p:nvCxnSpPr>
        <p:spPr bwMode="auto">
          <a:xfrm>
            <a:off x="-1094704" y="2962140"/>
            <a:ext cx="11230377" cy="0"/>
          </a:xfrm>
          <a:prstGeom prst="line">
            <a:avLst/>
          </a:prstGeom>
          <a:noFill/>
          <a:ln w="28575"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40431102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83"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1147964" y="2440836"/>
            <a:ext cx="2785587"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xfrm>
            <a:off x="685800" y="261257"/>
            <a:ext cx="7772400" cy="1143000"/>
          </a:xfrm>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tx1">
                    <a:lumMod val="75000"/>
                    <a:lumOff val="25000"/>
                  </a:schemeClr>
                </a:solidFill>
                <a:ea typeface="ＭＳ Ｐゴシック" charset="0"/>
                <a:cs typeface="ＭＳ Ｐゴシック" charset="0"/>
              </a:rPr>
              <a:t>Large-scale Transcriptome Mining: </a:t>
            </a:r>
            <a:br>
              <a:rPr lang="en-US" sz="1600">
                <a:solidFill>
                  <a:schemeClr val="tx1">
                    <a:lumMod val="75000"/>
                    <a:lumOff val="25000"/>
                  </a:schemeClr>
                </a:solidFill>
                <a:ea typeface="ＭＳ Ｐゴシック" charset="0"/>
                <a:cs typeface="ＭＳ Ｐゴシック" charset="0"/>
              </a:rPr>
            </a:br>
            <a:r>
              <a:rPr lang="en-US" sz="1600" smtClean="0">
                <a:solidFill>
                  <a:schemeClr val="tx1">
                    <a:lumMod val="75000"/>
                    <a:lumOff val="25000"/>
                  </a:schemeClr>
                </a:solidFill>
                <a:ea typeface="ＭＳ Ｐゴシック" charset="0"/>
                <a:cs typeface="ＭＳ Ｐゴシック" charset="0"/>
              </a:rPr>
              <a:t>Building </a:t>
            </a:r>
            <a:r>
              <a:rPr lang="en-US" sz="1600">
                <a:solidFill>
                  <a:schemeClr val="tx1">
                    <a:lumMod val="75000"/>
                    <a:lumOff val="25000"/>
                  </a:schemeClr>
                </a:solidFill>
                <a:ea typeface="ＭＳ Ｐゴシック" charset="0"/>
                <a:cs typeface="ＭＳ Ｐゴシック" charset="0"/>
              </a:rPr>
              <a:t>Integrative Regulatory Models, while 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solidFill>
                  <a:schemeClr val="tx1">
                    <a:lumMod val="75000"/>
                    <a:lumOff val="25000"/>
                  </a:schemeClr>
                </a:solidFill>
                <a:ea typeface="ＭＳ Ｐゴシック" charset="-128"/>
              </a:rPr>
              <a:t>Transcriptome analysis </a:t>
            </a:r>
            <a:r>
              <a:rPr lang="en-US" altLang="en-US" sz="1800" b="1" dirty="0">
                <a:solidFill>
                  <a:srgbClr val="FF0000"/>
                </a:solidFill>
                <a:ea typeface="ＭＳ Ｐゴシック" charset="-128"/>
              </a:rPr>
              <a:t>data </a:t>
            </a: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a:t>
            </a:r>
            <a:br>
              <a:rPr lang="en-US" altLang="en-US" sz="1400" dirty="0" smtClean="0">
                <a:solidFill>
                  <a:schemeClr val="tx1">
                    <a:lumMod val="75000"/>
                    <a:lumOff val="25000"/>
                  </a:schemeClr>
                </a:solidFill>
                <a:ea typeface="ＭＳ Ｐゴシック" charset="-128"/>
              </a:rPr>
            </a:br>
            <a:r>
              <a:rPr lang="en-US" altLang="en-US" sz="1400" dirty="0" smtClean="0">
                <a:solidFill>
                  <a:schemeClr val="tx1">
                    <a:lumMod val="75000"/>
                    <a:lumOff val="25000"/>
                  </a:schemeClr>
                </a:solidFill>
                <a:ea typeface="ＭＳ Ｐゴシック" charset="-128"/>
              </a:rPr>
              <a:t>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1000G+Geuvadis for privacy </a:t>
            </a:r>
          </a:p>
          <a:p>
            <a:r>
              <a:rPr lang="en-US" altLang="en-US" sz="1800" b="1" dirty="0">
                <a:solidFill>
                  <a:srgbClr val="FF00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r>
              <a:rPr lang="en-US" altLang="en-US" sz="1800" b="1" dirty="0">
                <a:solidFill>
                  <a:srgbClr val="FF0000"/>
                </a:solidFill>
                <a:ea typeface="ＭＳ Ｐゴシック" charset="-128"/>
              </a:rPr>
              <a:t>State Space Models </a:t>
            </a: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driven by worm-fly conserved genes vs species-specific ones.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b="1" dirty="0">
                <a:solidFill>
                  <a:srgbClr val="FF0000"/>
                </a:solidFill>
                <a:ea typeface="ＭＳ Ｐゴシック" charset="-128"/>
              </a:rPr>
              <a:t>Dilemma 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400" dirty="0">
                <a:solidFill>
                  <a:schemeClr val="tx1">
                    <a:lumMod val="75000"/>
                    <a:lumOff val="25000"/>
                  </a:schemeClr>
                </a:solidFill>
                <a:ea typeface="ＭＳ Ｐゴシック" charset="-128"/>
              </a:rPr>
              <a:t>Strawman Hybrid </a:t>
            </a:r>
            <a:r>
              <a:rPr lang="en-US" altLang="en-US" sz="1400" dirty="0" err="1">
                <a:solidFill>
                  <a:schemeClr val="tx1">
                    <a:lumMod val="75000"/>
                    <a:lumOff val="25000"/>
                  </a:schemeClr>
                </a:solidFill>
                <a:ea typeface="ＭＳ Ｐゴシック" charset="-128"/>
              </a:rPr>
              <a:t>Soc</a:t>
            </a:r>
            <a:r>
              <a:rPr lang="en-US" altLang="en-US" sz="1400" dirty="0">
                <a:solidFill>
                  <a:schemeClr val="tx1">
                    <a:lumMod val="75000"/>
                    <a:lumOff val="25000"/>
                  </a:schemeClr>
                </a:solidFill>
                <a:ea typeface="ＭＳ Ｐゴシック" charset="-128"/>
              </a:rPr>
              <a:t>-Tech Proposal (Cloud Enclaves. Quantifying Leaks &amp; Closely Coupled priv.-public datasets)</a:t>
            </a:r>
          </a:p>
          <a:p>
            <a:pPr lvl="1"/>
            <a:r>
              <a:rPr lang="en-US" altLang="en-US" sz="1400" dirty="0">
                <a:solidFill>
                  <a:schemeClr val="tx1">
                    <a:lumMod val="75000"/>
                    <a:lumOff val="25000"/>
                  </a:schemeClr>
                </a:solidFill>
                <a:ea typeface="ＭＳ Ｐゴシック" charset="-128"/>
              </a:rPr>
              <a:t>Details on Relevant Hacks: Genomic, Computer Security, &amp; </a:t>
            </a:r>
            <a:r>
              <a:rPr lang="en-US" altLang="en-US" sz="1400" dirty="0" err="1">
                <a:solidFill>
                  <a:schemeClr val="tx1">
                    <a:lumMod val="75000"/>
                    <a:lumOff val="25000"/>
                  </a:schemeClr>
                </a:solidFill>
                <a:ea typeface="ＭＳ Ｐゴシック" charset="-128"/>
              </a:rPr>
              <a:t>Netfix</a:t>
            </a:r>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r>
              <a:rPr lang="en-US" altLang="en-US" sz="1800" b="1" dirty="0">
                <a:solidFill>
                  <a:srgbClr val="FF0000"/>
                </a:solidFill>
                <a:ea typeface="ＭＳ Ｐゴシック" charset="-128"/>
              </a:rPr>
              <a:t>RNA-</a:t>
            </a:r>
            <a:r>
              <a:rPr lang="en-US" altLang="en-US" sz="1800" b="1" dirty="0" err="1">
                <a:solidFill>
                  <a:srgbClr val="FF0000"/>
                </a:solidFill>
                <a:ea typeface="ＭＳ Ｐゴシック" charset="-128"/>
              </a:rPr>
              <a:t>seq</a:t>
            </a:r>
            <a:r>
              <a:rPr lang="en-US" altLang="en-US" sz="1800" b="1" dirty="0">
                <a:solidFill>
                  <a:srgbClr val="FF0000"/>
                </a:solidFill>
                <a:ea typeface="ＭＳ Ｐゴシック" charset="-128"/>
              </a:rPr>
              <a:t>: How to Publicly Share Some of it</a:t>
            </a: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br>
              <a:rPr lang="en-US" altLang="en-US" sz="1400" dirty="0">
                <a:solidFill>
                  <a:schemeClr val="tx1">
                    <a:lumMod val="75000"/>
                    <a:lumOff val="25000"/>
                  </a:schemeClr>
                </a:solidFill>
                <a:ea typeface="ＭＳ Ｐゴシック" charset="-128"/>
              </a:rPr>
            </a:br>
            <a:r>
              <a:rPr lang="en-US" altLang="en-US" sz="1400" dirty="0" err="1">
                <a:solidFill>
                  <a:schemeClr val="tx1">
                    <a:lumMod val="75000"/>
                    <a:lumOff val="25000"/>
                  </a:schemeClr>
                </a:solidFill>
                <a:ea typeface="ＭＳ Ｐゴシック" charset="-128"/>
              </a:rPr>
              <a:t>eQTLs</a:t>
            </a:r>
            <a:r>
              <a:rPr lang="en-US" altLang="en-US" sz="1400" dirty="0">
                <a:solidFill>
                  <a:schemeClr val="tx1">
                    <a:lumMod val="75000"/>
                    <a:lumOff val="25000"/>
                  </a:schemeClr>
                </a:solidFill>
                <a:ea typeface="ＭＳ Ｐゴシック" charset="-128"/>
              </a:rPr>
              <a:t> 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match</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6770254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9"/>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76" y="495972"/>
            <a:ext cx="2663940" cy="1143000"/>
          </a:xfrm>
        </p:spPr>
        <p:txBody>
          <a:bodyPr/>
          <a:lstStyle/>
          <a:p>
            <a:r>
              <a:rPr lang="en-US" sz="2000" dirty="0" smtClean="0"/>
              <a:t>Modeling for RNA-</a:t>
            </a:r>
            <a:r>
              <a:rPr lang="en-US" sz="2000" dirty="0" err="1" smtClean="0"/>
              <a:t>seq</a:t>
            </a:r>
            <a:r>
              <a:rPr lang="en-US" sz="2000" dirty="0" smtClean="0"/>
              <a:t> data across many samples &amp; individuals…</a:t>
            </a:r>
            <a:br>
              <a:rPr lang="en-US" sz="2000" dirty="0" smtClean="0"/>
            </a:br>
            <a:r>
              <a:rPr lang="en-US" sz="2000" dirty="0" smtClean="0"/>
              <a:t>while still protecting individual privacy</a:t>
            </a:r>
            <a:endParaRPr lang="en-US" sz="2000" dirty="0"/>
          </a:p>
        </p:txBody>
      </p:sp>
      <p:sp>
        <p:nvSpPr>
          <p:cNvPr id="3" name="Content Placeholder 2"/>
          <p:cNvSpPr>
            <a:spLocks noGrp="1"/>
          </p:cNvSpPr>
          <p:nvPr>
            <p:ph sz="half" idx="1"/>
          </p:nvPr>
        </p:nvSpPr>
        <p:spPr>
          <a:xfrm>
            <a:off x="3407172" y="1722016"/>
            <a:ext cx="3168352" cy="4638675"/>
          </a:xfrm>
        </p:spPr>
        <p:style>
          <a:lnRef idx="2">
            <a:schemeClr val="dk1"/>
          </a:lnRef>
          <a:fillRef idx="1">
            <a:schemeClr val="lt1"/>
          </a:fillRef>
          <a:effectRef idx="0">
            <a:schemeClr val="dk1"/>
          </a:effectRef>
          <a:fontRef idx="minor">
            <a:schemeClr val="dk1"/>
          </a:fontRef>
        </p:style>
        <p:txBody>
          <a:bodyPr/>
          <a:lstStyle/>
          <a:p>
            <a:r>
              <a:rPr lang="en-US" sz="2000" dirty="0"/>
              <a:t>L</a:t>
            </a:r>
            <a:r>
              <a:rPr lang="en-US" sz="2000" dirty="0" smtClean="0"/>
              <a:t>ogical model</a:t>
            </a:r>
          </a:p>
          <a:p>
            <a:endParaRPr lang="en-US" sz="2000" dirty="0" smtClean="0"/>
          </a:p>
          <a:p>
            <a:endParaRPr lang="en-US" sz="2000" dirty="0" smtClean="0"/>
          </a:p>
          <a:p>
            <a:endParaRPr lang="en-US" sz="2000" dirty="0" smtClean="0"/>
          </a:p>
          <a:p>
            <a:pPr>
              <a:buNone/>
            </a:pPr>
            <a:endParaRPr lang="en-US" sz="2000" dirty="0" smtClean="0"/>
          </a:p>
          <a:p>
            <a:r>
              <a:rPr lang="en-US" altLang="zh-CN" sz="2000" dirty="0" smtClean="0"/>
              <a:t>Continuous model</a:t>
            </a:r>
          </a:p>
          <a:p>
            <a:endParaRPr lang="en-US" altLang="zh-CN" sz="2000" dirty="0" smtClean="0"/>
          </a:p>
          <a:p>
            <a:endParaRPr lang="en-US" altLang="zh-CN" sz="2000" dirty="0" smtClean="0"/>
          </a:p>
          <a:p>
            <a:endParaRPr lang="en-US" altLang="zh-CN" sz="2000" dirty="0" smtClean="0"/>
          </a:p>
          <a:p>
            <a:endParaRPr lang="en-US" altLang="zh-CN" sz="2000" dirty="0" smtClean="0"/>
          </a:p>
          <a:p>
            <a:endParaRPr lang="en-US" altLang="zh-CN" sz="2000" dirty="0" smtClean="0"/>
          </a:p>
          <a:p>
            <a:r>
              <a:rPr lang="en-US" altLang="zh-CN" sz="2000" dirty="0" smtClean="0"/>
              <a:t>Probabilistic model</a:t>
            </a:r>
          </a:p>
          <a:p>
            <a:endParaRPr lang="en-US" dirty="0"/>
          </a:p>
        </p:txBody>
      </p:sp>
      <p:sp>
        <p:nvSpPr>
          <p:cNvPr id="4" name="Content Placeholder 3"/>
          <p:cNvSpPr>
            <a:spLocks noGrp="1"/>
          </p:cNvSpPr>
          <p:nvPr>
            <p:ph sz="half" idx="2"/>
          </p:nvPr>
        </p:nvSpPr>
        <p:spPr>
          <a:xfrm>
            <a:off x="7308304" y="2708920"/>
            <a:ext cx="1480096" cy="2160240"/>
          </a:xfrm>
        </p:spPr>
        <p:style>
          <a:lnRef idx="2">
            <a:schemeClr val="dk1"/>
          </a:lnRef>
          <a:fillRef idx="1">
            <a:schemeClr val="lt1"/>
          </a:fillRef>
          <a:effectRef idx="0">
            <a:schemeClr val="dk1"/>
          </a:effectRef>
          <a:fontRef idx="minor">
            <a:schemeClr val="dk1"/>
          </a:fontRef>
        </p:style>
        <p:txBody>
          <a:bodyPr/>
          <a:lstStyle/>
          <a:p>
            <a:endParaRPr lang="en-US" sz="1400" dirty="0" smtClean="0"/>
          </a:p>
          <a:p>
            <a:endParaRPr lang="en-US" sz="1400" dirty="0"/>
          </a:p>
          <a:p>
            <a:endParaRPr lang="en-US" sz="1400" dirty="0" smtClean="0"/>
          </a:p>
          <a:p>
            <a:r>
              <a:rPr lang="en-US" sz="1400" dirty="0" smtClean="0"/>
              <a:t>Gene Regulatory Mechanisms</a:t>
            </a:r>
          </a:p>
          <a:p>
            <a:pPr marL="0" indent="0">
              <a:buNone/>
            </a:pPr>
            <a:endParaRPr lang="en-US" sz="1400" dirty="0" smtClean="0"/>
          </a:p>
        </p:txBody>
      </p:sp>
      <p:pic>
        <p:nvPicPr>
          <p:cNvPr id="5" name="Picture 4"/>
          <p:cNvPicPr>
            <a:picLocks noChangeAspect="1"/>
          </p:cNvPicPr>
          <p:nvPr/>
        </p:nvPicPr>
        <p:blipFill>
          <a:blip r:embed="rId2" cstate="print"/>
          <a:stretch>
            <a:fillRect/>
          </a:stretch>
        </p:blipFill>
        <p:spPr>
          <a:xfrm>
            <a:off x="4067944" y="2204864"/>
            <a:ext cx="1705710" cy="1363480"/>
          </a:xfrm>
          <a:prstGeom prst="rect">
            <a:avLst/>
          </a:prstGeom>
        </p:spPr>
      </p:pic>
      <p:pic>
        <p:nvPicPr>
          <p:cNvPr id="7" name="Picture 3" descr="D:\kuloth\2015\Jan\28-01-2015\nrg_aop\slides_img\nrg3885-f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29" t="43619" b="16643"/>
          <a:stretch/>
        </p:blipFill>
        <p:spPr bwMode="auto">
          <a:xfrm>
            <a:off x="3785427" y="3933057"/>
            <a:ext cx="1724374" cy="187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0" y="6627168"/>
            <a:ext cx="1710725" cy="230832"/>
          </a:xfrm>
          <a:prstGeom prst="rect">
            <a:avLst/>
          </a:prstGeom>
          <a:noFill/>
        </p:spPr>
        <p:txBody>
          <a:bodyPr wrap="none" rtlCol="0">
            <a:spAutoFit/>
          </a:bodyPr>
          <a:lstStyle/>
          <a:p>
            <a:pPr fontAlgn="base">
              <a:spcBef>
                <a:spcPct val="0"/>
              </a:spcBef>
              <a:spcAft>
                <a:spcPct val="0"/>
              </a:spcAft>
            </a:pPr>
            <a:r>
              <a:rPr lang="en-US" sz="900" dirty="0" err="1">
                <a:solidFill>
                  <a:srgbClr val="7F7F7F"/>
                </a:solidFill>
                <a:ea typeface="ＭＳ Ｐゴシック" charset="0"/>
                <a:cs typeface="ＭＳ Ｐゴシック" charset="0"/>
              </a:rPr>
              <a:t>Istrail</a:t>
            </a:r>
            <a:r>
              <a:rPr lang="en-US" sz="900" dirty="0">
                <a:solidFill>
                  <a:srgbClr val="7F7F7F"/>
                </a:solidFill>
                <a:ea typeface="ＭＳ Ｐゴシック" charset="0"/>
                <a:cs typeface="ＭＳ Ｐゴシック" charset="0"/>
              </a:rPr>
              <a:t> &amp; Davidson, PNAS, ‘04 </a:t>
            </a:r>
          </a:p>
        </p:txBody>
      </p:sp>
      <p:sp>
        <p:nvSpPr>
          <p:cNvPr id="8" name="TextBox 7"/>
          <p:cNvSpPr txBox="1"/>
          <p:nvPr/>
        </p:nvSpPr>
        <p:spPr>
          <a:xfrm>
            <a:off x="1803648" y="6627168"/>
            <a:ext cx="3454152" cy="230832"/>
          </a:xfrm>
          <a:prstGeom prst="rect">
            <a:avLst/>
          </a:prstGeom>
          <a:noFill/>
        </p:spPr>
        <p:txBody>
          <a:bodyPr wrap="square" rtlCol="0">
            <a:spAutoFit/>
          </a:bodyPr>
          <a:lstStyle/>
          <a:p>
            <a:pPr fontAlgn="base">
              <a:spcBef>
                <a:spcPct val="0"/>
              </a:spcBef>
              <a:spcAft>
                <a:spcPct val="0"/>
              </a:spcAft>
            </a:pPr>
            <a:r>
              <a:rPr lang="en-US" sz="900" dirty="0">
                <a:solidFill>
                  <a:srgbClr val="7F7F7F"/>
                </a:solidFill>
                <a:ea typeface="ＭＳ Ｐゴシック" charset="0"/>
                <a:cs typeface="ＭＳ Ｐゴシック" charset="0"/>
              </a:rPr>
              <a:t>Nicolas Le </a:t>
            </a:r>
            <a:r>
              <a:rPr lang="en-US" sz="900" dirty="0" err="1">
                <a:solidFill>
                  <a:srgbClr val="7F7F7F"/>
                </a:solidFill>
                <a:ea typeface="ＭＳ Ｐゴシック" charset="0"/>
                <a:cs typeface="ＭＳ Ｐゴシック" charset="0"/>
              </a:rPr>
              <a:t>Novère</a:t>
            </a:r>
            <a:r>
              <a:rPr lang="en-US" sz="900" dirty="0">
                <a:solidFill>
                  <a:srgbClr val="7F7F7F"/>
                </a:solidFill>
                <a:ea typeface="ＭＳ Ｐゴシック" charset="0"/>
                <a:cs typeface="ＭＳ Ｐゴシック" charset="0"/>
              </a:rPr>
              <a:t>, Nature Reviews Genetics, ‘15</a:t>
            </a:r>
          </a:p>
        </p:txBody>
      </p:sp>
      <p:grpSp>
        <p:nvGrpSpPr>
          <p:cNvPr id="18" name="组合 17"/>
          <p:cNvGrpSpPr/>
          <p:nvPr/>
        </p:nvGrpSpPr>
        <p:grpSpPr>
          <a:xfrm>
            <a:off x="0" y="2204864"/>
            <a:ext cx="3202744" cy="3116089"/>
            <a:chOff x="5472449" y="4068493"/>
            <a:chExt cx="3528392" cy="3116089"/>
          </a:xfrm>
        </p:grpSpPr>
        <p:pic>
          <p:nvPicPr>
            <p:cNvPr id="9" name="Picture 8"/>
            <p:cNvPicPr>
              <a:picLocks noChangeAspect="1"/>
            </p:cNvPicPr>
            <p:nvPr/>
          </p:nvPicPr>
          <p:blipFill rotWithShape="1">
            <a:blip r:embed="rId4" cstate="print"/>
            <a:srcRect r="43689"/>
            <a:stretch/>
          </p:blipFill>
          <p:spPr>
            <a:xfrm>
              <a:off x="6000439" y="4170145"/>
              <a:ext cx="2598622" cy="2687855"/>
            </a:xfrm>
            <a:prstGeom prst="rect">
              <a:avLst/>
            </a:prstGeom>
          </p:spPr>
        </p:pic>
        <p:cxnSp>
          <p:nvCxnSpPr>
            <p:cNvPr id="10" name="Straight Arrow Connector 10"/>
            <p:cNvCxnSpPr/>
            <p:nvPr/>
          </p:nvCxnSpPr>
          <p:spPr bwMode="auto">
            <a:xfrm flipH="1">
              <a:off x="5919120" y="4307434"/>
              <a:ext cx="0" cy="1424370"/>
            </a:xfrm>
            <a:prstGeom prst="straightConnector1">
              <a:avLst/>
            </a:prstGeom>
            <a:noFill/>
            <a:ln w="12700" cap="flat" cmpd="sng" algn="ctr">
              <a:solidFill>
                <a:schemeClr val="tx1"/>
              </a:solidFill>
              <a:prstDash val="solid"/>
              <a:round/>
              <a:headEnd type="none" w="sm" len="sm"/>
              <a:tailEnd type="arrow"/>
            </a:ln>
            <a:effectLst/>
          </p:spPr>
        </p:cxnSp>
        <p:sp>
          <p:nvSpPr>
            <p:cNvPr id="11" name="TextBox 10"/>
            <p:cNvSpPr txBox="1"/>
            <p:nvPr/>
          </p:nvSpPr>
          <p:spPr>
            <a:xfrm rot="16200000">
              <a:off x="5462366" y="4555836"/>
              <a:ext cx="559769" cy="305164"/>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000000"/>
                  </a:solidFill>
                  <a:latin typeface="Arial" charset="0"/>
                  <a:ea typeface="ＭＳ Ｐゴシック" charset="0"/>
                  <a:cs typeface="ＭＳ Ｐゴシック" charset="0"/>
                </a:rPr>
                <a:t>Gene</a:t>
              </a:r>
              <a:endParaRPr lang="en-US" sz="1200" dirty="0">
                <a:solidFill>
                  <a:srgbClr val="000000"/>
                </a:solidFill>
                <a:latin typeface="Arial" charset="0"/>
                <a:ea typeface="ＭＳ Ｐゴシック" charset="0"/>
                <a:cs typeface="ＭＳ Ｐゴシック" charset="0"/>
              </a:endParaRPr>
            </a:p>
          </p:txBody>
        </p:sp>
        <p:cxnSp>
          <p:nvCxnSpPr>
            <p:cNvPr id="12" name="Straight Arrow Connector 12"/>
            <p:cNvCxnSpPr/>
            <p:nvPr/>
          </p:nvCxnSpPr>
          <p:spPr bwMode="auto">
            <a:xfrm>
              <a:off x="5919120" y="4307433"/>
              <a:ext cx="1098482" cy="0"/>
            </a:xfrm>
            <a:prstGeom prst="straightConnector1">
              <a:avLst/>
            </a:prstGeom>
            <a:noFill/>
            <a:ln w="12700" cap="flat" cmpd="sng" algn="ctr">
              <a:solidFill>
                <a:schemeClr val="tx1"/>
              </a:solidFill>
              <a:prstDash val="solid"/>
              <a:round/>
              <a:headEnd type="none" w="sm" len="sm"/>
              <a:tailEnd type="arrow"/>
            </a:ln>
            <a:effectLst/>
          </p:spPr>
        </p:cxnSp>
        <p:sp>
          <p:nvSpPr>
            <p:cNvPr id="13" name="TextBox 12"/>
            <p:cNvSpPr txBox="1"/>
            <p:nvPr/>
          </p:nvSpPr>
          <p:spPr>
            <a:xfrm>
              <a:off x="5906988" y="4068493"/>
              <a:ext cx="907622" cy="276999"/>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000000"/>
                  </a:solidFill>
                  <a:latin typeface="Arial" charset="0"/>
                  <a:ea typeface="ＭＳ Ｐゴシック" charset="0"/>
                  <a:cs typeface="ＭＳ Ｐゴシック" charset="0"/>
                </a:rPr>
                <a:t>Population</a:t>
              </a:r>
              <a:endParaRPr lang="en-US" sz="1200" dirty="0">
                <a:solidFill>
                  <a:srgbClr val="000000"/>
                </a:solidFill>
                <a:latin typeface="Arial" charset="0"/>
                <a:ea typeface="ＭＳ Ｐゴシック" charset="0"/>
                <a:cs typeface="ＭＳ Ｐゴシック" charset="0"/>
              </a:endParaRPr>
            </a:p>
          </p:txBody>
        </p:sp>
        <p:sp>
          <p:nvSpPr>
            <p:cNvPr id="14" name="Rectangle 17"/>
            <p:cNvSpPr/>
            <p:nvPr/>
          </p:nvSpPr>
          <p:spPr bwMode="auto">
            <a:xfrm>
              <a:off x="8444588" y="4599172"/>
              <a:ext cx="308948" cy="17847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fontAlgn="base">
                <a:spcBef>
                  <a:spcPct val="0"/>
                </a:spcBef>
                <a:spcAft>
                  <a:spcPct val="0"/>
                </a:spcAft>
              </a:pPr>
              <a:endParaRPr lang="en-US" sz="1200" b="1">
                <a:solidFill>
                  <a:srgbClr val="000000"/>
                </a:solidFill>
                <a:latin typeface="Arial" pitchFamily="-65" charset="0"/>
                <a:ea typeface="ＭＳ Ｐゴシック" charset="0"/>
                <a:cs typeface="ＭＳ Ｐゴシック" charset="0"/>
              </a:endParaRPr>
            </a:p>
          </p:txBody>
        </p:sp>
        <p:sp>
          <p:nvSpPr>
            <p:cNvPr id="15" name="TextBox 14"/>
            <p:cNvSpPr txBox="1"/>
            <p:nvPr/>
          </p:nvSpPr>
          <p:spPr>
            <a:xfrm>
              <a:off x="8226270" y="4666623"/>
              <a:ext cx="774571" cy="553998"/>
            </a:xfrm>
            <a:prstGeom prst="rect">
              <a:avLst/>
            </a:prstGeom>
            <a:noFill/>
          </p:spPr>
          <p:txBody>
            <a:bodyPr wrap="none" rtlCol="0">
              <a:spAutoFit/>
            </a:bodyPr>
            <a:lstStyle/>
            <a:p>
              <a:pPr defTabSz="914400" fontAlgn="base">
                <a:spcBef>
                  <a:spcPct val="0"/>
                </a:spcBef>
                <a:spcAft>
                  <a:spcPct val="0"/>
                </a:spcAft>
              </a:pPr>
              <a:r>
                <a:rPr lang="en-US" sz="600" dirty="0">
                  <a:solidFill>
                    <a:srgbClr val="000000"/>
                  </a:solidFill>
                  <a:latin typeface="Arial" charset="0"/>
                  <a:ea typeface="ＭＳ Ｐゴシック" charset="0"/>
                  <a:cs typeface="ＭＳ Ｐゴシック" charset="0"/>
                </a:rPr>
                <a:t>O</a:t>
              </a:r>
              <a:r>
                <a:rPr lang="en-US" sz="600" dirty="0" smtClean="0">
                  <a:solidFill>
                    <a:srgbClr val="000000"/>
                  </a:solidFill>
                  <a:latin typeface="Arial" charset="0"/>
                  <a:ea typeface="ＭＳ Ｐゴシック" charset="0"/>
                  <a:cs typeface="ＭＳ Ｐゴシック" charset="0"/>
                </a:rPr>
                <a:t>ver expressed</a:t>
              </a:r>
            </a:p>
            <a:p>
              <a:pPr defTabSz="914400" fontAlgn="base">
                <a:spcBef>
                  <a:spcPct val="0"/>
                </a:spcBef>
                <a:spcAft>
                  <a:spcPct val="0"/>
                </a:spcAft>
              </a:pPr>
              <a:endParaRPr lang="en-US" sz="600" dirty="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600" dirty="0" smtClean="0">
                <a:solidFill>
                  <a:srgbClr val="000000"/>
                </a:solidFill>
                <a:latin typeface="Arial" charset="0"/>
                <a:ea typeface="ＭＳ Ｐゴシック" charset="0"/>
                <a:cs typeface="ＭＳ Ｐゴシック" charset="0"/>
              </a:endParaRPr>
            </a:p>
            <a:p>
              <a:pPr defTabSz="914400" fontAlgn="base">
                <a:spcBef>
                  <a:spcPct val="0"/>
                </a:spcBef>
                <a:spcAft>
                  <a:spcPct val="0"/>
                </a:spcAft>
              </a:pPr>
              <a:endParaRPr lang="en-US" sz="600" dirty="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600" dirty="0" smtClean="0">
                  <a:latin typeface="Arial" charset="0"/>
                  <a:ea typeface="ＭＳ Ｐゴシック" charset="0"/>
                  <a:cs typeface="ＭＳ Ｐゴシック" charset="0"/>
                </a:rPr>
                <a:t>Under</a:t>
              </a:r>
              <a:r>
                <a:rPr lang="en-US" sz="600" dirty="0" smtClean="0">
                  <a:solidFill>
                    <a:srgbClr val="FF0000"/>
                  </a:solidFill>
                  <a:latin typeface="Arial" charset="0"/>
                  <a:ea typeface="ＭＳ Ｐゴシック" charset="0"/>
                  <a:cs typeface="ＭＳ Ｐゴシック" charset="0"/>
                </a:rPr>
                <a:t> </a:t>
              </a:r>
              <a:r>
                <a:rPr lang="en-US" sz="600" dirty="0" smtClean="0">
                  <a:solidFill>
                    <a:srgbClr val="000000"/>
                  </a:solidFill>
                  <a:latin typeface="Arial" charset="0"/>
                  <a:ea typeface="ＭＳ Ｐゴシック" charset="0"/>
                  <a:cs typeface="ＭＳ Ｐゴシック" charset="0"/>
                </a:rPr>
                <a:t>expressed</a:t>
              </a:r>
              <a:endParaRPr lang="en-US" sz="600" dirty="0">
                <a:solidFill>
                  <a:srgbClr val="000000"/>
                </a:solidFill>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5472449" y="6876805"/>
              <a:ext cx="315764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algn="ctr"/>
              <a:r>
                <a:rPr lang="en-US" sz="1000" kern="0" dirty="0">
                  <a:solidFill>
                    <a:srgbClr val="FFFFFF">
                      <a:lumMod val="50000"/>
                    </a:srgbClr>
                  </a:solidFill>
                  <a:cs typeface="ＭＳ Ｐゴシック" charset="0"/>
                </a:rPr>
                <a:t>The Cancer Genome Atlas Network</a:t>
              </a:r>
              <a:r>
                <a:rPr lang="en-GB" sz="1000" kern="0" dirty="0">
                  <a:solidFill>
                    <a:srgbClr val="FFFFFF">
                      <a:lumMod val="50000"/>
                    </a:srgbClr>
                  </a:solidFill>
                  <a:cs typeface="ＭＳ Ｐゴシック" charset="0"/>
                </a:rPr>
                <a:t> Nature </a:t>
              </a:r>
              <a:r>
                <a:rPr lang="en-GB" sz="1000" b="1" kern="0" dirty="0">
                  <a:solidFill>
                    <a:srgbClr val="FFFFFF">
                      <a:lumMod val="50000"/>
                    </a:srgbClr>
                  </a:solidFill>
                  <a:cs typeface="ＭＳ Ｐゴシック" charset="0"/>
                </a:rPr>
                <a:t>487</a:t>
              </a:r>
              <a:r>
                <a:rPr lang="en-GB" sz="1000" kern="0" dirty="0">
                  <a:solidFill>
                    <a:srgbClr val="FFFFFF">
                      <a:lumMod val="50000"/>
                    </a:srgbClr>
                  </a:solidFill>
                  <a:cs typeface="ＭＳ Ｐゴシック" charset="0"/>
                </a:rPr>
                <a:t>, 330-337 (2012) doi:10.1038/nature11252</a:t>
              </a:r>
            </a:p>
          </p:txBody>
        </p:sp>
      </p:grpSp>
      <p:sp>
        <p:nvSpPr>
          <p:cNvPr id="19" name="右箭头 18"/>
          <p:cNvSpPr/>
          <p:nvPr/>
        </p:nvSpPr>
        <p:spPr bwMode="auto">
          <a:xfrm>
            <a:off x="2843808" y="3717032"/>
            <a:ext cx="432048" cy="432048"/>
          </a:xfrm>
          <a:prstGeom prst="rightArrow">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65" charset="0"/>
            </a:endParaRPr>
          </a:p>
        </p:txBody>
      </p:sp>
      <p:sp>
        <p:nvSpPr>
          <p:cNvPr id="20" name="右箭头 19"/>
          <p:cNvSpPr/>
          <p:nvPr/>
        </p:nvSpPr>
        <p:spPr bwMode="auto">
          <a:xfrm>
            <a:off x="6732240" y="3645024"/>
            <a:ext cx="432048" cy="432048"/>
          </a:xfrm>
          <a:prstGeom prst="rightArrow">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65" charset="0"/>
            </a:endParaRPr>
          </a:p>
        </p:txBody>
      </p:sp>
      <p:sp>
        <p:nvSpPr>
          <p:cNvPr id="17" name="Rectangle 16"/>
          <p:cNvSpPr/>
          <p:nvPr/>
        </p:nvSpPr>
        <p:spPr>
          <a:xfrm>
            <a:off x="3016901" y="153882"/>
            <a:ext cx="6165736" cy="1323439"/>
          </a:xfrm>
          <a:prstGeom prst="rect">
            <a:avLst/>
          </a:prstGeom>
        </p:spPr>
        <p:txBody>
          <a:bodyPr wrap="square">
            <a:spAutoFit/>
          </a:bodyPr>
          <a:lstStyle/>
          <a:p>
            <a:r>
              <a:rPr lang="en-US" sz="1600" b="0" dirty="0" smtClean="0"/>
              <a:t>* Recent </a:t>
            </a:r>
            <a:r>
              <a:rPr lang="en-US" sz="1600" b="0" dirty="0"/>
              <a:t>advent of much large scale RNA-</a:t>
            </a:r>
            <a:r>
              <a:rPr lang="en-US" sz="1600" b="0" dirty="0" err="1"/>
              <a:t>seq</a:t>
            </a:r>
            <a:r>
              <a:rPr lang="en-US" sz="1600" b="0" dirty="0"/>
              <a:t> (&amp; other functional genomics data) following on DNA sequencing</a:t>
            </a:r>
          </a:p>
          <a:p>
            <a:r>
              <a:rPr lang="en-US" sz="1600" b="0" dirty="0" smtClean="0"/>
              <a:t>* Often </a:t>
            </a:r>
            <a:r>
              <a:rPr lang="en-US" sz="1600" b="0" dirty="0"/>
              <a:t>this is of human subjects &amp; produced by large consortia (</a:t>
            </a:r>
            <a:r>
              <a:rPr lang="en-US" sz="1600" b="0" dirty="0" err="1"/>
              <a:t>eg</a:t>
            </a:r>
            <a:r>
              <a:rPr lang="en-US" sz="1600" b="0" dirty="0"/>
              <a:t> TCGA, PCAWG, </a:t>
            </a:r>
            <a:r>
              <a:rPr lang="en-US" sz="1600" b="0" dirty="0" err="1"/>
              <a:t>GTEx</a:t>
            </a:r>
            <a:r>
              <a:rPr lang="en-US" sz="1600" b="0" dirty="0"/>
              <a:t>) and needs to be protected</a:t>
            </a:r>
          </a:p>
          <a:p>
            <a:r>
              <a:rPr lang="en-US" sz="1600" b="0" dirty="0" smtClean="0"/>
              <a:t>* Useful </a:t>
            </a:r>
            <a:r>
              <a:rPr lang="en-US" sz="1600" b="0" dirty="0"/>
              <a:t>to build tools &amp; approaches that interact with these data</a:t>
            </a:r>
          </a:p>
        </p:txBody>
      </p:sp>
    </p:spTree>
    <p:extLst>
      <p:ext uri="{BB962C8B-B14F-4D97-AF65-F5344CB8AC3E}">
        <p14:creationId xmlns:p14="http://schemas.microsoft.com/office/powerpoint/2010/main" val="1765449106"/>
      </p:ext>
    </p:extLst>
  </p:cSld>
  <p:clrMapOvr>
    <a:masterClrMapping/>
  </p:clrMapOvr>
  <p:transition advTm="3769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8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Decomposition of internal and external-related dynamic components</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771524" y="1580918"/>
                <a:ext cx="6300789" cy="2902461"/>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left"/>
                    </m:oMathParaPr>
                    <m:oMath xmlns:m="http://schemas.openxmlformats.org/officeDocument/2006/math">
                      <m:sSub>
                        <m:sSubPr>
                          <m:ctrlPr>
                            <a:rPr lang="en-US" sz="1800" b="0" i="1" smtClean="0">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m:t>
                      </m:r>
                      <m:d>
                        <m:dPr>
                          <m:ctrlPr>
                            <a:rPr lang="en-US" sz="1800" b="0" i="1">
                              <a:solidFill>
                                <a:prstClr val="black"/>
                              </a:solidFill>
                              <a:latin typeface="Cambria Math" charset="0"/>
                              <a:ea typeface=""/>
                              <a:cs typeface=""/>
                            </a:rPr>
                          </m:ctrlPr>
                        </m:dPr>
                        <m:e>
                          <m:r>
                            <a:rPr lang="en-US" sz="1800" b="0" i="1">
                              <a:solidFill>
                                <a:prstClr val="black"/>
                              </a:solidFill>
                              <a:latin typeface="Cambria Math" charset="0"/>
                              <a:ea typeface=""/>
                              <a:cs typeface=""/>
                            </a:rPr>
                            <m:t>𝐴</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e>
                      </m:d>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oMath>
                  </m:oMathPara>
                </a14:m>
                <a:endParaRPr lang="en-US" sz="1800" b="0" i="1"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oMath>
                  </m:oMathPara>
                </a14:m>
                <a:endParaRPr lang="en-US" sz="1800" b="0" dirty="0" smtClean="0">
                  <a:solidFill>
                    <a:prstClr val="black"/>
                  </a:solidFill>
                  <a:latin typeface="Cambria Math" charset="0"/>
                  <a:ea typeface=""/>
                  <a:cs typeface=""/>
                </a:endParaRPr>
              </a:p>
              <a:p>
                <a:pPr defTabSz="457200" fontAlgn="auto">
                  <a:spcBef>
                    <a:spcPts val="0"/>
                  </a:spcBef>
                  <a:spcAft>
                    <a:spcPts val="0"/>
                  </a:spcAft>
                </a:pPr>
                <a14:m>
                  <m:oMathPara xmlns:m="http://schemas.openxmlformats.org/officeDocument/2006/math">
                    <m:oMathParaPr>
                      <m:jc m:val="left"/>
                    </m:oMathParaPr>
                    <m:oMath xmlns:m="http://schemas.openxmlformats.org/officeDocument/2006/math">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−3</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𝐵𝑈</m:t>
                          </m:r>
                        </m:e>
                        <m:sub>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𝐴𝐵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b>
                      </m:sSub>
                      <m:r>
                        <a:rPr lang="en-US" sz="1800" b="0">
                          <a:solidFill>
                            <a:prstClr val="black"/>
                          </a:solidFill>
                          <a:latin typeface="Cambria Math" charset="0"/>
                          <a:ea typeface=""/>
                          <a:cs typeface=""/>
                        </a:rPr>
                        <m:t>+</m:t>
                      </m:r>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p>
                              </m:sSup>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𝑋</m:t>
                                  </m:r>
                                </m:e>
                                <m:sub>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nary>
                                <m:naryPr>
                                  <m:chr m:val="∑"/>
                                  <m:limLoc m:val="undOvr"/>
                                  <m:ctrlPr>
                                    <a:rPr lang="en-US" sz="1800" b="0" i="1">
                                      <a:solidFill>
                                        <a:prstClr val="black"/>
                                      </a:solidFill>
                                      <a:latin typeface="Cambria Math" charset="0"/>
                                      <a:ea typeface=""/>
                                      <a:cs typeface=""/>
                                    </a:rPr>
                                  </m:ctrlPr>
                                </m:naryPr>
                                <m:sub>
                                  <m:r>
                                    <a:rPr lang="en-US" sz="1800" b="0" i="1">
                                      <a:solidFill>
                                        <a:prstClr val="black"/>
                                      </a:solidFill>
                                      <a:latin typeface="Cambria Math" charset="0"/>
                                      <a:ea typeface=""/>
                                      <a:cs typeface=""/>
                                    </a:rPr>
                                    <m:t>𝑘</m:t>
                                  </m:r>
                                  <m:r>
                                    <a:rPr lang="en-US" sz="1800" b="0">
                                      <a:solidFill>
                                        <a:prstClr val="black"/>
                                      </a:solidFill>
                                      <a:latin typeface="Cambria Math" charset="0"/>
                                      <a:ea typeface=""/>
                                      <a:cs typeface=""/>
                                    </a:rPr>
                                    <m:t>=1</m:t>
                                  </m:r>
                                </m:sub>
                                <m:sup>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−2</m:t>
                                  </m:r>
                                </m:sup>
                                <m:e>
                                  <m:sSup>
                                    <m:sSupPr>
                                      <m:ctrlPr>
                                        <a:rPr lang="en-US" sz="1800" b="0" i="1">
                                          <a:solidFill>
                                            <a:prstClr val="black"/>
                                          </a:solidFill>
                                          <a:latin typeface="Cambria Math" charset="0"/>
                                          <a:ea typeface=""/>
                                          <a:cs typeface=""/>
                                        </a:rPr>
                                      </m:ctrlPr>
                                    </m:sSupPr>
                                    <m:e>
                                      <m:r>
                                        <a:rPr lang="en-US" sz="1800" b="0" i="1">
                                          <a:solidFill>
                                            <a:prstClr val="black"/>
                                          </a:solidFill>
                                          <a:latin typeface="Cambria Math" charset="0"/>
                                          <a:ea typeface=""/>
                                          <a:cs typeface=""/>
                                        </a:rPr>
                                        <m:t>𝐴</m:t>
                                      </m:r>
                                    </m:e>
                                    <m:sup>
                                      <m:r>
                                        <a:rPr lang="en-US" sz="1800" b="0" i="1">
                                          <a:solidFill>
                                            <a:prstClr val="black"/>
                                          </a:solidFill>
                                          <a:latin typeface="Cambria Math" charset="0"/>
                                          <a:ea typeface=""/>
                                          <a:cs typeface=""/>
                                        </a:rPr>
                                        <m:t>𝑘</m:t>
                                      </m:r>
                                    </m:sup>
                                  </m:sSup>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r>
                                        <a:rPr lang="en-US" sz="1800" b="0" i="1">
                                          <a:solidFill>
                                            <a:prstClr val="black"/>
                                          </a:solidFill>
                                          <a:latin typeface="Cambria Math" charset="0"/>
                                          <a:ea typeface=""/>
                                          <a:cs typeface=""/>
                                        </a:rPr>
                                        <m:t>𝑘</m:t>
                                      </m:r>
                                    </m:sub>
                                  </m:sSub>
                                </m:e>
                              </m:nary>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lim>
                      </m:limLow>
                      <m:r>
                        <a:rPr lang="en-US" sz="1800" b="0">
                          <a:solidFill>
                            <a:prstClr val="black"/>
                          </a:solidFill>
                          <a:latin typeface="Cambria Math" charset="0"/>
                          <a:ea typeface=""/>
                          <a:cs typeface=""/>
                        </a:rPr>
                        <m:t>+</m:t>
                      </m:r>
                      <m:limLow>
                        <m:limLowPr>
                          <m:ctrlPr>
                            <a:rPr lang="en-US" sz="1800" b="0" i="1">
                              <a:solidFill>
                                <a:prstClr val="black"/>
                              </a:solidFill>
                              <a:latin typeface="Cambria Math" charset="0"/>
                              <a:ea typeface=""/>
                              <a:cs typeface=""/>
                            </a:rPr>
                          </m:ctrlPr>
                        </m:limLowPr>
                        <m:e>
                          <m:groupChr>
                            <m:groupChrPr>
                              <m:chr m:val="⏟"/>
                              <m:ctrlPr>
                                <a:rPr lang="en-US" sz="1800" b="0" i="1">
                                  <a:solidFill>
                                    <a:prstClr val="black"/>
                                  </a:solidFill>
                                  <a:latin typeface="Cambria Math" charset="0"/>
                                  <a:ea typeface=""/>
                                  <a:cs typeface=""/>
                                </a:rPr>
                              </m:ctrlPr>
                            </m:groupChrPr>
                            <m:e>
                              <m:r>
                                <a:rPr lang="en-US" sz="1800" b="0" i="1">
                                  <a:solidFill>
                                    <a:prstClr val="black"/>
                                  </a:solidFill>
                                  <a:latin typeface="Cambria Math" charset="0"/>
                                  <a:ea typeface=""/>
                                  <a:cs typeface=""/>
                                </a:rPr>
                                <m:t>𝐵</m:t>
                              </m:r>
                              <m:sSub>
                                <m:sSubPr>
                                  <m:ctrlPr>
                                    <a:rPr lang="en-US" sz="1800" b="0" i="1">
                                      <a:solidFill>
                                        <a:prstClr val="black"/>
                                      </a:solidFill>
                                      <a:latin typeface="Cambria Math" charset="0"/>
                                      <a:ea typeface=""/>
                                      <a:cs typeface=""/>
                                    </a:rPr>
                                  </m:ctrlPr>
                                </m:sSubPr>
                                <m:e>
                                  <m:r>
                                    <a:rPr lang="en-US" sz="1800" b="0" i="1">
                                      <a:solidFill>
                                        <a:prstClr val="black"/>
                                      </a:solidFill>
                                      <a:latin typeface="Cambria Math" charset="0"/>
                                      <a:ea typeface=""/>
                                      <a:cs typeface=""/>
                                    </a:rPr>
                                    <m:t>𝑈</m:t>
                                  </m:r>
                                </m:e>
                                <m:sub>
                                  <m:r>
                                    <a:rPr lang="en-US" sz="1800" b="0" i="1">
                                      <a:solidFill>
                                        <a:prstClr val="black"/>
                                      </a:solidFill>
                                      <a:latin typeface="Cambria Math" charset="0"/>
                                      <a:ea typeface=""/>
                                      <a:cs typeface=""/>
                                    </a:rPr>
                                    <m:t>𝑡</m:t>
                                  </m:r>
                                  <m:r>
                                    <a:rPr lang="en-US" sz="1800" b="0">
                                      <a:solidFill>
                                        <a:prstClr val="black"/>
                                      </a:solidFill>
                                      <a:latin typeface="Cambria Math" charset="0"/>
                                      <a:ea typeface=""/>
                                      <a:cs typeface=""/>
                                    </a:rPr>
                                    <m:t>−1</m:t>
                                  </m:r>
                                </m:sub>
                              </m:sSub>
                            </m:e>
                          </m:groupChr>
                        </m:e>
                        <m:lim>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lim>
                      </m:limLow>
                    </m:oMath>
                  </m:oMathPara>
                </a14:m>
                <a:endParaRPr lang="en-US" sz="1800" b="0" dirty="0">
                  <a:solidFill>
                    <a:prstClr val="black"/>
                  </a:solidFill>
                  <a:latin typeface="Calibri"/>
                  <a:ea typeface=""/>
                  <a:cs typeface=""/>
                </a:endParaRPr>
              </a:p>
            </p:txBody>
          </p:sp>
        </mc:Choice>
        <mc:Fallback xmlns="">
          <p:sp>
            <p:nvSpPr>
              <p:cNvPr id="4" name="Rectangle 3"/>
              <p:cNvSpPr>
                <a:spLocks noRot="1" noChangeAspect="1" noMove="1" noResize="1" noEditPoints="1" noAdjustHandles="1" noChangeArrowheads="1" noChangeShapeType="1" noTextEdit="1"/>
              </p:cNvSpPr>
              <p:nvPr/>
            </p:nvSpPr>
            <p:spPr>
              <a:xfrm>
                <a:off x="771524" y="1580918"/>
                <a:ext cx="6300789" cy="2902461"/>
              </a:xfrm>
              <a:prstGeom prst="rect">
                <a:avLst/>
              </a:prstGeom>
              <a:blipFill rotWithShape="0">
                <a:blip r:embed="rId2"/>
                <a:stretch>
                  <a:fillRect/>
                </a:stretch>
              </a:blipFill>
            </p:spPr>
            <p:txBody>
              <a:bodyPr/>
              <a:lstStyle/>
              <a:p>
                <a:r>
                  <a:rPr lang="en-US">
                    <a:noFill/>
                  </a:rPr>
                  <a:t> </a:t>
                </a:r>
              </a:p>
            </p:txBody>
          </p:sp>
        </mc:Fallback>
      </mc:AlternateContent>
      <p:sp>
        <p:nvSpPr>
          <p:cNvPr id="5" name="Rectangle 4"/>
          <p:cNvSpPr/>
          <p:nvPr/>
        </p:nvSpPr>
        <p:spPr>
          <a:xfrm>
            <a:off x="1085850" y="3457575"/>
            <a:ext cx="728663" cy="785813"/>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mc:AlternateContent xmlns:mc="http://schemas.openxmlformats.org/markup-compatibility/2006" xmlns:a14="http://schemas.microsoft.com/office/drawing/2010/main">
        <mc:Choice Requires="a14">
          <p:sp>
            <p:nvSpPr>
              <p:cNvPr id="6" name="TextBox 5"/>
              <p:cNvSpPr txBox="1"/>
              <p:nvPr/>
            </p:nvSpPr>
            <p:spPr>
              <a:xfrm>
                <a:off x="285751" y="4664167"/>
                <a:ext cx="2357438"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m:t>
                        </m:r>
                      </m:sup>
                    </m:sSubSup>
                  </m:oMath>
                </a14:m>
                <a:r>
                  <a:rPr lang="en-US" sz="1800" b="0" dirty="0" smtClean="0">
                    <a:solidFill>
                      <a:prstClr val="black"/>
                    </a:solidFill>
                    <a:latin typeface="Calibri"/>
                    <a:ea typeface=""/>
                    <a:cs typeface=""/>
                  </a:rPr>
                  <a:t>: Internally driven dynamic component</a:t>
                </a:r>
                <a:endParaRPr lang="en-US" sz="1800" b="0" dirty="0">
                  <a:solidFill>
                    <a:prstClr val="black"/>
                  </a:solidFill>
                  <a:latin typeface="Calibri"/>
                  <a:ea typeface=""/>
                  <a:cs typeface=""/>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85751" y="4664167"/>
                <a:ext cx="2357438" cy="696088"/>
              </a:xfrm>
              <a:prstGeom prst="rect">
                <a:avLst/>
              </a:prstGeom>
              <a:blipFill rotWithShape="0">
                <a:blip r:embed="rId3"/>
                <a:stretch>
                  <a:fillRect l="-2326" r="-3876" b="-13158"/>
                </a:stretch>
              </a:blipFill>
            </p:spPr>
            <p:txBody>
              <a:bodyPr/>
              <a:lstStyle/>
              <a:p>
                <a:r>
                  <a:rPr lang="en-US">
                    <a:noFill/>
                  </a:rPr>
                  <a:t> </a:t>
                </a:r>
              </a:p>
            </p:txBody>
          </p:sp>
        </mc:Fallback>
      </mc:AlternateContent>
      <p:cxnSp>
        <p:nvCxnSpPr>
          <p:cNvPr id="8" name="Straight Arrow Connector 7"/>
          <p:cNvCxnSpPr>
            <a:stCxn id="5" idx="2"/>
            <a:endCxn id="6" idx="0"/>
          </p:cNvCxnSpPr>
          <p:nvPr/>
        </p:nvCxnSpPr>
        <p:spPr>
          <a:xfrm>
            <a:off x="1450182" y="4243388"/>
            <a:ext cx="14288" cy="420779"/>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024063" y="3267075"/>
            <a:ext cx="1533525" cy="1216304"/>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10" name="Straight Arrow Connector 9"/>
          <p:cNvCxnSpPr>
            <a:stCxn id="9" idx="2"/>
            <a:endCxn id="13" idx="1"/>
          </p:cNvCxnSpPr>
          <p:nvPr/>
        </p:nvCxnSpPr>
        <p:spPr>
          <a:xfrm>
            <a:off x="2790826" y="4483379"/>
            <a:ext cx="976312" cy="33039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767138" y="4465734"/>
                <a:ext cx="5133975" cy="696088"/>
              </a:xfrm>
              <a:prstGeom prst="rect">
                <a:avLst/>
              </a:prstGeom>
              <a:noFill/>
            </p:spPr>
            <p:txBody>
              <a:bodyPr wrap="square" rtlCol="0">
                <a:spAutoFit/>
              </a:bodyPr>
              <a:lstStyle/>
              <a:p>
                <a:pPr defTabSz="457200" fontAlgn="auto">
                  <a:spcBef>
                    <a:spcPts val="0"/>
                  </a:spcBef>
                  <a:spcAft>
                    <a:spcPts val="0"/>
                  </a:spcAft>
                </a:pPr>
                <a14:m>
                  <m:oMath xmlns:m="http://schemas.openxmlformats.org/officeDocument/2006/math">
                    <m:sSubSup>
                      <m:sSubSupPr>
                        <m:ctrlPr>
                          <a:rPr lang="en-US" sz="1800" b="0" i="1">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INTER</m:t>
                        </m:r>
                      </m:sup>
                    </m:sSubSup>
                  </m:oMath>
                </a14:m>
                <a:r>
                  <a:rPr lang="en-US" sz="1800" b="0" dirty="0" smtClean="0">
                    <a:solidFill>
                      <a:prstClr val="black"/>
                    </a:solidFill>
                    <a:latin typeface="Calibri"/>
                    <a:ea typeface=""/>
                    <a:cs typeface=""/>
                  </a:rPr>
                  <a:t>: dynamic components driven by interactions between internal and external terms</a:t>
                </a:r>
                <a:endParaRPr lang="en-US" sz="1800" b="0" dirty="0">
                  <a:solidFill>
                    <a:prstClr val="black"/>
                  </a:solidFill>
                  <a:latin typeface="Calibri"/>
                  <a:ea typeface=""/>
                  <a:cs typeface=""/>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67138" y="4465734"/>
                <a:ext cx="5133975" cy="696088"/>
              </a:xfrm>
              <a:prstGeom prst="rect">
                <a:avLst/>
              </a:prstGeom>
              <a:blipFill rotWithShape="0">
                <a:blip r:embed="rId4"/>
                <a:stretch>
                  <a:fillRect l="-1069"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615787" y="3548317"/>
                <a:ext cx="4545749" cy="418384"/>
              </a:xfrm>
              <a:prstGeom prst="rect">
                <a:avLst/>
              </a:prstGeom>
            </p:spPr>
            <p:txBody>
              <a:bodyPr wrap="square">
                <a:spAutoFit/>
              </a:bodyPr>
              <a:lstStyle/>
              <a:p>
                <a:pPr defTabSz="457200" fontAlgn="auto">
                  <a:spcBef>
                    <a:spcPts val="0"/>
                  </a:spcBef>
                  <a:spcAft>
                    <a:spcPts val="0"/>
                  </a:spcAft>
                </a:pPr>
                <a14:m>
                  <m:oMathPara xmlns:m="http://schemas.openxmlformats.org/officeDocument/2006/math">
                    <m:oMathParaPr>
                      <m:jc m:val="centerGroup"/>
                    </m:oMathParaPr>
                    <m:oMath xmlns:m="http://schemas.openxmlformats.org/officeDocument/2006/math">
                      <m:sSubSup>
                        <m:sSubSupPr>
                          <m:ctrlPr>
                            <a:rPr lang="en-US" sz="1800" b="0" i="1" smtClean="0">
                              <a:solidFill>
                                <a:prstClr val="black"/>
                              </a:solidFill>
                              <a:latin typeface="Cambria Math" charset="0"/>
                              <a:ea typeface=""/>
                              <a:cs typeface=""/>
                            </a:rPr>
                          </m:ctrlPr>
                        </m:sSubSupPr>
                        <m:e>
                          <m:r>
                            <a:rPr lang="en-US" sz="1800" b="0" i="1">
                              <a:solidFill>
                                <a:prstClr val="black"/>
                              </a:solidFill>
                              <a:latin typeface="Cambria Math" charset="0"/>
                              <a:ea typeface=""/>
                              <a:cs typeface=""/>
                            </a:rPr>
                            <m:t>𝑋</m:t>
                          </m:r>
                        </m:e>
                        <m:sub>
                          <m:r>
                            <a:rPr lang="en-US" sz="1800" b="0" i="1">
                              <a:solidFill>
                                <a:prstClr val="black"/>
                              </a:solidFill>
                              <a:latin typeface="Cambria Math" charset="0"/>
                              <a:ea typeface=""/>
                              <a:cs typeface=""/>
                            </a:rPr>
                            <m:t>𝑡</m:t>
                          </m:r>
                        </m:sub>
                        <m:sup>
                          <m:r>
                            <m:rPr>
                              <m:nor/>
                            </m:rPr>
                            <a:rPr lang="en-US" sz="1800" b="0" i="1">
                              <a:solidFill>
                                <a:prstClr val="black"/>
                              </a:solidFill>
                              <a:latin typeface="Cambria Math" charset="0"/>
                              <a:ea typeface=""/>
                              <a:cs typeface=""/>
                            </a:rPr>
                            <m:t>EXT</m:t>
                          </m:r>
                        </m:sup>
                      </m:sSubSup>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externally</m:t>
                      </m:r>
                      <m:r>
                        <m:rPr>
                          <m:nor/>
                        </m:rPr>
                        <a:rPr lang="en-US" sz="1800" b="0" smtClean="0">
                          <a:solidFill>
                            <a:prstClr val="black"/>
                          </a:solidFill>
                          <a:latin typeface="Cambria Math" charset="0"/>
                          <a:ea typeface=""/>
                          <a:cs typeface=""/>
                        </a:rPr>
                        <m:t> </m:t>
                      </m:r>
                      <m:r>
                        <m:rPr>
                          <m:nor/>
                        </m:rPr>
                        <a:rPr lang="en-US" sz="1800" b="0" smtClean="0">
                          <a:solidFill>
                            <a:prstClr val="black"/>
                          </a:solidFill>
                          <a:latin typeface="Cambria Math" charset="0"/>
                          <a:ea typeface=""/>
                          <a:cs typeface=""/>
                        </a:rPr>
                        <m:t>driven</m:t>
                      </m:r>
                      <m:r>
                        <m:rPr>
                          <m:nor/>
                        </m:rPr>
                        <a:rPr lang="en-US" sz="1800" b="0" smtClean="0">
                          <a:solidFill>
                            <a:prstClr val="black"/>
                          </a:solidFill>
                          <a:latin typeface="Cambria Math" charset="0"/>
                          <a:ea typeface=""/>
                          <a:cs typeface=""/>
                        </a:rPr>
                        <m:t> </m:t>
                      </m:r>
                      <m:r>
                        <m:rPr>
                          <m:nor/>
                        </m:rPr>
                        <a:rPr lang="en-US" sz="1800" b="0" dirty="0">
                          <a:solidFill>
                            <a:prstClr val="black"/>
                          </a:solidFill>
                          <a:latin typeface="Calibri"/>
                          <a:ea typeface=""/>
                          <a:cs typeface=""/>
                        </a:rPr>
                        <m:t>dynamic</m:t>
                      </m:r>
                      <m:r>
                        <m:rPr>
                          <m:nor/>
                        </m:rPr>
                        <a:rPr lang="en-US" sz="1800" b="0" dirty="0">
                          <a:solidFill>
                            <a:prstClr val="black"/>
                          </a:solidFill>
                          <a:latin typeface="Calibri"/>
                          <a:ea typeface=""/>
                          <a:cs typeface=""/>
                        </a:rPr>
                        <m:t> </m:t>
                      </m:r>
                      <m:r>
                        <m:rPr>
                          <m:nor/>
                        </m:rPr>
                        <a:rPr lang="en-US" sz="1800" b="0" dirty="0">
                          <a:solidFill>
                            <a:prstClr val="black"/>
                          </a:solidFill>
                          <a:latin typeface="Calibri"/>
                          <a:ea typeface=""/>
                          <a:cs typeface=""/>
                        </a:rPr>
                        <m:t>component</m:t>
                      </m:r>
                    </m:oMath>
                  </m:oMathPara>
                </a14:m>
                <a:endParaRPr lang="en-US" sz="1800" b="0" dirty="0">
                  <a:solidFill>
                    <a:prstClr val="black"/>
                  </a:solidFill>
                  <a:latin typeface="Calibri"/>
                  <a:ea typeface=""/>
                  <a:cs typeface=""/>
                </a:endParaRPr>
              </a:p>
            </p:txBody>
          </p:sp>
        </mc:Choice>
        <mc:Fallback xmlns="">
          <p:sp>
            <p:nvSpPr>
              <p:cNvPr id="20" name="Rectangle 19"/>
              <p:cNvSpPr>
                <a:spLocks noRot="1" noChangeAspect="1" noMove="1" noResize="1" noEditPoints="1" noAdjustHandles="1" noChangeArrowheads="1" noChangeShapeType="1" noTextEdit="1"/>
              </p:cNvSpPr>
              <p:nvPr/>
            </p:nvSpPr>
            <p:spPr>
              <a:xfrm>
                <a:off x="4615787" y="3548317"/>
                <a:ext cx="4545749" cy="418384"/>
              </a:xfrm>
              <a:prstGeom prst="rect">
                <a:avLst/>
              </a:prstGeom>
              <a:blipFill rotWithShape="0">
                <a:blip r:embed="rId5"/>
                <a:stretch>
                  <a:fillRect t="-73913" b="-105797"/>
                </a:stretch>
              </a:blipFill>
            </p:spPr>
            <p:txBody>
              <a:bodyPr/>
              <a:lstStyle/>
              <a:p>
                <a:r>
                  <a:rPr lang="en-US">
                    <a:noFill/>
                  </a:rPr>
                  <a:t> </a:t>
                </a:r>
              </a:p>
            </p:txBody>
          </p:sp>
        </mc:Fallback>
      </mc:AlternateContent>
      <p:sp>
        <p:nvSpPr>
          <p:cNvPr id="22" name="Rectangle 21"/>
          <p:cNvSpPr/>
          <p:nvPr/>
        </p:nvSpPr>
        <p:spPr>
          <a:xfrm>
            <a:off x="3738561" y="3492935"/>
            <a:ext cx="696253" cy="715091"/>
          </a:xfrm>
          <a:prstGeom prst="rect">
            <a:avLst/>
          </a:prstGeom>
          <a:noFill/>
          <a:ln w="1905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endParaRPr>
          </a:p>
        </p:txBody>
      </p:sp>
      <p:cxnSp>
        <p:nvCxnSpPr>
          <p:cNvPr id="23" name="Straight Arrow Connector 22"/>
          <p:cNvCxnSpPr/>
          <p:nvPr/>
        </p:nvCxnSpPr>
        <p:spPr>
          <a:xfrm flipV="1">
            <a:off x="4434815" y="3757509"/>
            <a:ext cx="253866" cy="11771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2358" y="5648311"/>
                <a:ext cx="8824912" cy="381771"/>
              </a:xfrm>
              <a:prstGeom prst="rect">
                <a:avLst/>
              </a:prstGeom>
            </p:spPr>
            <p:txBody>
              <a:bodyPr wrap="square">
                <a:spAutoFit/>
              </a:bodyPr>
              <a:lstStyle/>
              <a:p>
                <a:pPr defTabSz="457200" fontAlgn="auto">
                  <a:spcBef>
                    <a:spcPts val="0"/>
                  </a:spcBef>
                  <a:spcAft>
                    <a:spcPts val="0"/>
                  </a:spcAft>
                </a:pPr>
                <a:r>
                  <a:rPr lang="en-US" sz="1800" b="0" smtClean="0">
                    <a:solidFill>
                      <a:srgbClr val="000000"/>
                    </a:solidFill>
                    <a:latin typeface="Calibri" charset="0"/>
                    <a:ea typeface="宋体" charset="-122"/>
                    <a:cs typeface="Times New Roman" charset="0"/>
                  </a:rPr>
                  <a:t>* Subdivision </a:t>
                </a:r>
                <a:r>
                  <a:rPr lang="en-US" sz="1800" b="0" dirty="0">
                    <a:solidFill>
                      <a:srgbClr val="000000"/>
                    </a:solidFill>
                    <a:latin typeface="Calibri" charset="0"/>
                    <a:ea typeface="宋体" charset="-122"/>
                    <a:cs typeface="Times New Roman" charset="0"/>
                  </a:rPr>
                  <a:t>of the rest of the terms </a:t>
                </a:r>
                <a14:m>
                  <m:oMath xmlns:m="http://schemas.openxmlformats.org/officeDocument/2006/math">
                    <m:nary>
                      <m:naryPr>
                        <m:chr m:val="∑"/>
                        <m:limLoc m:val="undOvr"/>
                        <m:ctrlPr>
                          <a:rPr lang="en-US" sz="1800" b="0" i="1">
                            <a:solidFill>
                              <a:srgbClr val="000000"/>
                            </a:solidFill>
                            <a:latin typeface="Cambria Math" charset="0"/>
                            <a:ea typeface=""/>
                            <a:cs typeface=""/>
                          </a:rPr>
                        </m:ctrlPr>
                      </m:naryPr>
                      <m:sub>
                        <m:r>
                          <a:rPr lang="en-US" sz="1800" b="0" i="1">
                            <a:solidFill>
                              <a:srgbClr val="000000"/>
                            </a:solidFill>
                            <a:latin typeface="Cambria Math" charset="0"/>
                            <a:ea typeface="宋体" charset="-122"/>
                            <a:cs typeface="Times New Roman" charset="0"/>
                          </a:rPr>
                          <m:t>𝑘</m:t>
                        </m:r>
                        <m:r>
                          <a:rPr lang="en-US" sz="1800" b="0" i="1">
                            <a:solidFill>
                              <a:srgbClr val="000000"/>
                            </a:solidFill>
                            <a:latin typeface="Cambria Math" charset="0"/>
                            <a:ea typeface="宋体" charset="-122"/>
                            <a:cs typeface="Times New Roman" charset="0"/>
                          </a:rPr>
                          <m:t>=1</m:t>
                        </m:r>
                      </m:sub>
                      <m:sup>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−2</m:t>
                        </m:r>
                      </m:sup>
                      <m:e>
                        <m:sSup>
                          <m:sSupPr>
                            <m:ctrlPr>
                              <a:rPr lang="en-US" sz="1800" b="0" i="1">
                                <a:solidFill>
                                  <a:srgbClr val="000000"/>
                                </a:solidFill>
                                <a:latin typeface="Cambria Math" charset="0"/>
                                <a:ea typeface=""/>
                                <a:cs typeface=""/>
                              </a:rPr>
                            </m:ctrlPr>
                          </m:sSupPr>
                          <m:e>
                            <m:r>
                              <a:rPr lang="en-US" sz="1800" b="0" i="1">
                                <a:solidFill>
                                  <a:srgbClr val="000000"/>
                                </a:solidFill>
                                <a:latin typeface="Cambria Math" charset="0"/>
                                <a:ea typeface="宋体" charset="-122"/>
                                <a:cs typeface="Times New Roman" charset="0"/>
                              </a:rPr>
                              <m:t>𝐴</m:t>
                            </m:r>
                          </m:e>
                          <m:sup>
                            <m:r>
                              <a:rPr lang="en-US" sz="1800" b="0" i="1">
                                <a:solidFill>
                                  <a:srgbClr val="000000"/>
                                </a:solidFill>
                                <a:latin typeface="Cambria Math" charset="0"/>
                                <a:ea typeface="宋体" charset="-122"/>
                                <a:cs typeface="Times New Roman" charset="0"/>
                              </a:rPr>
                              <m:t>𝑘</m:t>
                            </m:r>
                          </m:sup>
                        </m:sSup>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r>
                              <a:rPr lang="en-US" sz="1800" b="0" i="1">
                                <a:solidFill>
                                  <a:srgbClr val="000000"/>
                                </a:solidFill>
                                <a:latin typeface="Cambria Math" charset="0"/>
                                <a:ea typeface="宋体" charset="-122"/>
                                <a:cs typeface="Times New Roman" charset="0"/>
                              </a:rPr>
                              <m:t>𝑘</m:t>
                            </m:r>
                          </m:sub>
                        </m:sSub>
                      </m:e>
                    </m:nary>
                    <m:r>
                      <a:rPr lang="en-US" sz="1800" b="0" i="1">
                        <a:solidFill>
                          <a:srgbClr val="000000"/>
                        </a:solidFill>
                        <a:latin typeface="Cambria Math" charset="0"/>
                        <a:ea typeface="宋体" charset="-122"/>
                        <a:cs typeface="Times New Roman" charset="0"/>
                      </a:rPr>
                      <m:t>+</m:t>
                    </m:r>
                    <m:r>
                      <a:rPr lang="en-US" sz="1800" b="0" i="1">
                        <a:solidFill>
                          <a:srgbClr val="000000"/>
                        </a:solidFill>
                        <a:latin typeface="Cambria Math" charset="0"/>
                        <a:ea typeface="宋体" charset="-122"/>
                        <a:cs typeface="Times New Roman" charset="0"/>
                      </a:rPr>
                      <m:t>𝐵</m:t>
                    </m:r>
                    <m:sSub>
                      <m:sSubPr>
                        <m:ctrlPr>
                          <a:rPr lang="en-US" sz="1800" b="0" i="1">
                            <a:solidFill>
                              <a:srgbClr val="000000"/>
                            </a:solidFill>
                            <a:latin typeface="Cambria Math" charset="0"/>
                            <a:ea typeface=""/>
                            <a:cs typeface=""/>
                          </a:rPr>
                        </m:ctrlPr>
                      </m:sSubPr>
                      <m:e>
                        <m:r>
                          <a:rPr lang="en-US" sz="1800" b="0" i="1">
                            <a:solidFill>
                              <a:srgbClr val="000000"/>
                            </a:solidFill>
                            <a:latin typeface="Cambria Math" charset="0"/>
                            <a:ea typeface="宋体" charset="-122"/>
                            <a:cs typeface="Times New Roman" charset="0"/>
                          </a:rPr>
                          <m:t>𝑈</m:t>
                        </m:r>
                      </m:e>
                      <m:sub>
                        <m:r>
                          <a:rPr lang="en-US" sz="1800" b="0" i="1">
                            <a:solidFill>
                              <a:srgbClr val="000000"/>
                            </a:solidFill>
                            <a:latin typeface="Cambria Math" charset="0"/>
                            <a:ea typeface="宋体" charset="-122"/>
                            <a:cs typeface="Times New Roman" charset="0"/>
                          </a:rPr>
                          <m:t>𝑡</m:t>
                        </m:r>
                        <m:r>
                          <a:rPr lang="en-US" sz="1800" b="0" i="1">
                            <a:solidFill>
                              <a:srgbClr val="000000"/>
                            </a:solidFill>
                            <a:latin typeface="Cambria Math" charset="0"/>
                            <a:ea typeface="宋体" charset="-122"/>
                            <a:cs typeface="Times New Roman" charset="0"/>
                          </a:rPr>
                          <m:t>−1</m:t>
                        </m:r>
                      </m:sub>
                    </m:sSub>
                  </m:oMath>
                </a14:m>
                <a:r>
                  <a:rPr lang="en-US" sz="1800" b="0" dirty="0">
                    <a:solidFill>
                      <a:srgbClr val="000000"/>
                    </a:solidFill>
                    <a:latin typeface="Calibri" charset="0"/>
                    <a:ea typeface="宋体" charset="-122"/>
                    <a:cs typeface="Times New Roman" charset="0"/>
                  </a:rPr>
                  <a:t> is completely arbitrary</a:t>
                </a:r>
                <a:r>
                  <a:rPr lang="en-US" sz="1800" b="0" dirty="0">
                    <a:solidFill>
                      <a:prstClr val="black"/>
                    </a:solidFill>
                    <a:latin typeface="Calibri"/>
                    <a:ea typeface=""/>
                    <a:cs typeface=""/>
                  </a:rPr>
                  <a:t> </a:t>
                </a:r>
              </a:p>
            </p:txBody>
          </p:sp>
        </mc:Choice>
        <mc:Fallback xmlns="">
          <p:sp>
            <p:nvSpPr>
              <p:cNvPr id="29" name="Rectangle 28"/>
              <p:cNvSpPr>
                <a:spLocks noRot="1" noChangeAspect="1" noMove="1" noResize="1" noEditPoints="1" noAdjustHandles="1" noChangeArrowheads="1" noChangeShapeType="1" noTextEdit="1"/>
              </p:cNvSpPr>
              <p:nvPr/>
            </p:nvSpPr>
            <p:spPr>
              <a:xfrm>
                <a:off x="22358" y="5648311"/>
                <a:ext cx="8824912" cy="381771"/>
              </a:xfrm>
              <a:prstGeom prst="rect">
                <a:avLst/>
              </a:prstGeom>
              <a:blipFill rotWithShape="0">
                <a:blip r:embed="rId6"/>
                <a:stretch>
                  <a:fillRect l="-622" t="-114516" b="-182258"/>
                </a:stretch>
              </a:blipFill>
            </p:spPr>
            <p:txBody>
              <a:bodyPr/>
              <a:lstStyle/>
              <a:p>
                <a:r>
                  <a:rPr lang="en-US">
                    <a:noFill/>
                  </a:rPr>
                  <a:t> </a:t>
                </a:r>
              </a:p>
            </p:txBody>
          </p:sp>
        </mc:Fallback>
      </mc:AlternateContent>
      <p:sp>
        <p:nvSpPr>
          <p:cNvPr id="14" name="TextBox 4"/>
          <p:cNvSpPr txBox="1">
            <a:spLocks noChangeArrowheads="1"/>
          </p:cNvSpPr>
          <p:nvPr/>
        </p:nvSpPr>
        <p:spPr bwMode="auto">
          <a:xfrm>
            <a:off x="0" y="662028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16960053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275574"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275575"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63" y="857250"/>
            <a:ext cx="7772400" cy="857250"/>
          </a:xfrm>
        </p:spPr>
        <p:txBody>
          <a:bodyPr/>
          <a:lstStyle/>
          <a:p>
            <a:r>
              <a:rPr lang="en-US" dirty="0" smtClean="0"/>
              <a:t>Eigenvalues </a:t>
            </a:r>
            <a:r>
              <a:rPr lang="en-US" dirty="0"/>
              <a:t>of </a:t>
            </a:r>
            <a:r>
              <a:rPr lang="en-US" i="1" dirty="0" err="1"/>
              <a:t>Ã</a:t>
            </a:r>
            <a:r>
              <a:rPr lang="en-US" i="1" dirty="0"/>
              <a:t> </a:t>
            </a:r>
            <a:r>
              <a:rPr lang="en-US" dirty="0" smtClean="0"/>
              <a:t>determine internal dynamics</a:t>
            </a:r>
            <a:endParaRPr lang="en-US" dirty="0"/>
          </a:p>
        </p:txBody>
      </p:sp>
      <p:grpSp>
        <p:nvGrpSpPr>
          <p:cNvPr id="4" name="Group 3"/>
          <p:cNvGrpSpPr/>
          <p:nvPr/>
        </p:nvGrpSpPr>
        <p:grpSpPr>
          <a:xfrm>
            <a:off x="867769" y="2171700"/>
            <a:ext cx="1885577" cy="938266"/>
            <a:chOff x="1614226" y="5470454"/>
            <a:chExt cx="2514102" cy="1251021"/>
          </a:xfrm>
        </p:grpSpPr>
        <p:sp>
          <p:nvSpPr>
            <p:cNvPr id="5" name="Rectangle 4"/>
            <p:cNvSpPr/>
            <p:nvPr/>
          </p:nvSpPr>
          <p:spPr>
            <a:xfrm>
              <a:off x="1614226" y="5474056"/>
              <a:ext cx="328690" cy="1247419"/>
            </a:xfrm>
            <a:prstGeom prst="rect">
              <a:avLst/>
            </a:prstGeom>
            <a:solidFill>
              <a:srgbClr val="00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005C00"/>
                </a:solidFill>
              </a:endParaRPr>
            </a:p>
          </p:txBody>
        </p:sp>
        <p:sp>
          <p:nvSpPr>
            <p:cNvPr id="6" name="Rectangle 5"/>
            <p:cNvSpPr/>
            <p:nvPr/>
          </p:nvSpPr>
          <p:spPr>
            <a:xfrm>
              <a:off x="3799638" y="5470454"/>
              <a:ext cx="328690" cy="1247419"/>
            </a:xfrm>
            <a:prstGeom prst="rect">
              <a:avLst/>
            </a:prstGeom>
            <a:solidFill>
              <a:srgbClr val="00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005C00"/>
                </a:solidFill>
              </a:endParaRPr>
            </a:p>
          </p:txBody>
        </p:sp>
        <p:sp>
          <p:nvSpPr>
            <p:cNvPr id="7" name="Rectangle 6"/>
            <p:cNvSpPr/>
            <p:nvPr/>
          </p:nvSpPr>
          <p:spPr>
            <a:xfrm>
              <a:off x="2473300" y="5474056"/>
              <a:ext cx="1247242" cy="124741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FFFFFF"/>
                </a:solidFill>
              </a:endParaRPr>
            </a:p>
          </p:txBody>
        </p:sp>
        <p:sp>
          <p:nvSpPr>
            <p:cNvPr id="10" name="Equal 9"/>
            <p:cNvSpPr/>
            <p:nvPr/>
          </p:nvSpPr>
          <p:spPr>
            <a:xfrm>
              <a:off x="1950388" y="5946924"/>
              <a:ext cx="522914" cy="388418"/>
            </a:xfrm>
            <a:prstGeom prst="mathEqual">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srgbClr val="000000"/>
                </a:solidFill>
              </a:endParaRPr>
            </a:p>
          </p:txBody>
        </p:sp>
      </p:grpSp>
      <p:graphicFrame>
        <p:nvGraphicFramePr>
          <p:cNvPr id="12" name="Object 11"/>
          <p:cNvGraphicFramePr>
            <a:graphicFrameLocks noChangeAspect="1"/>
          </p:cNvGraphicFramePr>
          <p:nvPr>
            <p:extLst/>
          </p:nvPr>
        </p:nvGraphicFramePr>
        <p:xfrm>
          <a:off x="867770" y="3125722"/>
          <a:ext cx="303609" cy="286940"/>
        </p:xfrm>
        <a:graphic>
          <a:graphicData uri="http://schemas.openxmlformats.org/presentationml/2006/ole">
            <mc:AlternateContent xmlns:mc="http://schemas.openxmlformats.org/markup-compatibility/2006">
              <mc:Choice xmlns:v="urn:schemas-microsoft-com:vml" Requires="v">
                <p:oleObj spid="_x0000_s280637" name="Equation" r:id="rId3" imgW="266700" imgH="241300" progId="Equation.3">
                  <p:embed/>
                </p:oleObj>
              </mc:Choice>
              <mc:Fallback>
                <p:oleObj name="Equation" r:id="rId3" imgW="266700" imgH="241300" progId="Equation.3">
                  <p:embed/>
                  <p:pic>
                    <p:nvPicPr>
                      <p:cNvPr id="0" name=""/>
                      <p:cNvPicPr>
                        <a:picLocks noChangeAspect="1" noChangeArrowheads="1"/>
                      </p:cNvPicPr>
                      <p:nvPr/>
                    </p:nvPicPr>
                    <p:blipFill>
                      <a:blip r:embed="rId4"/>
                      <a:srcRect/>
                      <a:stretch>
                        <a:fillRect/>
                      </a:stretch>
                    </p:blipFill>
                    <p:spPr bwMode="auto">
                      <a:xfrm>
                        <a:off x="867770" y="3125722"/>
                        <a:ext cx="303609" cy="2869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nvPr>
        </p:nvGraphicFramePr>
        <p:xfrm>
          <a:off x="1995488" y="3148344"/>
          <a:ext cx="173831" cy="227409"/>
        </p:xfrm>
        <a:graphic>
          <a:graphicData uri="http://schemas.openxmlformats.org/presentationml/2006/ole">
            <mc:AlternateContent xmlns:mc="http://schemas.openxmlformats.org/markup-compatibility/2006">
              <mc:Choice xmlns:v="urn:schemas-microsoft-com:vml" Requires="v">
                <p:oleObj spid="_x0000_s280638" name="Equation" r:id="rId5" imgW="152400" imgH="190500" progId="Equation.3">
                  <p:embed/>
                </p:oleObj>
              </mc:Choice>
              <mc:Fallback>
                <p:oleObj name="Equation" r:id="rId5" imgW="152400" imgH="190500" progId="Equation.3">
                  <p:embed/>
                  <p:pic>
                    <p:nvPicPr>
                      <p:cNvPr id="0" name=""/>
                      <p:cNvPicPr>
                        <a:picLocks noChangeAspect="1" noChangeArrowheads="1"/>
                      </p:cNvPicPr>
                      <p:nvPr/>
                    </p:nvPicPr>
                    <p:blipFill>
                      <a:blip r:embed="rId6"/>
                      <a:srcRect/>
                      <a:stretch>
                        <a:fillRect/>
                      </a:stretch>
                    </p:blipFill>
                    <p:spPr bwMode="auto">
                      <a:xfrm>
                        <a:off x="1995488" y="3148344"/>
                        <a:ext cx="173831" cy="22740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nvPr>
        </p:nvGraphicFramePr>
        <p:xfrm>
          <a:off x="2538780" y="3118578"/>
          <a:ext cx="203597" cy="286941"/>
        </p:xfrm>
        <a:graphic>
          <a:graphicData uri="http://schemas.openxmlformats.org/presentationml/2006/ole">
            <mc:AlternateContent xmlns:mc="http://schemas.openxmlformats.org/markup-compatibility/2006">
              <mc:Choice xmlns:v="urn:schemas-microsoft-com:vml" Requires="v">
                <p:oleObj spid="_x0000_s280639" name="Equation" r:id="rId7" imgW="177800" imgH="241300" progId="Equation.3">
                  <p:embed/>
                </p:oleObj>
              </mc:Choice>
              <mc:Fallback>
                <p:oleObj name="Equation" r:id="rId7" imgW="177800" imgH="241300" progId="Equation.3">
                  <p:embed/>
                  <p:pic>
                    <p:nvPicPr>
                      <p:cNvPr id="0" name=""/>
                      <p:cNvPicPr>
                        <a:picLocks noChangeAspect="1" noChangeArrowheads="1"/>
                      </p:cNvPicPr>
                      <p:nvPr/>
                    </p:nvPicPr>
                    <p:blipFill>
                      <a:blip r:embed="rId8"/>
                      <a:srcRect/>
                      <a:stretch>
                        <a:fillRect/>
                      </a:stretch>
                    </p:blipFill>
                    <p:spPr bwMode="auto">
                      <a:xfrm>
                        <a:off x="2538780" y="3118578"/>
                        <a:ext cx="203597" cy="28694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TextBox 16"/>
          <p:cNvSpPr txBox="1"/>
          <p:nvPr/>
        </p:nvSpPr>
        <p:spPr>
          <a:xfrm>
            <a:off x="962276" y="3112668"/>
            <a:ext cx="354584" cy="213585"/>
          </a:xfrm>
          <a:prstGeom prst="rect">
            <a:avLst/>
          </a:prstGeom>
          <a:noFill/>
        </p:spPr>
        <p:txBody>
          <a:bodyPr wrap="none" rtlCol="0">
            <a:spAutoFit/>
          </a:bodyPr>
          <a:lstStyle/>
          <a:p>
            <a:pPr fontAlgn="auto">
              <a:spcBef>
                <a:spcPts val="0"/>
              </a:spcBef>
              <a:spcAft>
                <a:spcPts val="0"/>
              </a:spcAft>
            </a:pPr>
            <a:r>
              <a:rPr lang="en-US" sz="788" b="0" dirty="0">
                <a:solidFill>
                  <a:srgbClr val="000000"/>
                </a:solidFill>
                <a:latin typeface="Times New Roman" charset="0"/>
                <a:ea typeface="Times New Roman" charset="0"/>
                <a:cs typeface="Times New Roman" charset="0"/>
              </a:rPr>
              <a:t>INT</a:t>
            </a:r>
          </a:p>
        </p:txBody>
      </p:sp>
      <p:sp>
        <p:nvSpPr>
          <p:cNvPr id="31" name="TextBox 30"/>
          <p:cNvSpPr txBox="1"/>
          <p:nvPr/>
        </p:nvSpPr>
        <p:spPr>
          <a:xfrm>
            <a:off x="2630087" y="3116623"/>
            <a:ext cx="354584" cy="213585"/>
          </a:xfrm>
          <a:prstGeom prst="rect">
            <a:avLst/>
          </a:prstGeom>
          <a:noFill/>
        </p:spPr>
        <p:txBody>
          <a:bodyPr wrap="none" rtlCol="0">
            <a:spAutoFit/>
          </a:bodyPr>
          <a:lstStyle/>
          <a:p>
            <a:pPr fontAlgn="auto">
              <a:spcBef>
                <a:spcPts val="0"/>
              </a:spcBef>
              <a:spcAft>
                <a:spcPts val="0"/>
              </a:spcAft>
            </a:pPr>
            <a:r>
              <a:rPr lang="en-US" sz="788" b="0" dirty="0">
                <a:solidFill>
                  <a:srgbClr val="000000"/>
                </a:solidFill>
                <a:latin typeface="Times New Roman" charset="0"/>
                <a:ea typeface="Times New Roman" charset="0"/>
                <a:cs typeface="Times New Roman" charset="0"/>
              </a:rPr>
              <a:t>INT</a:t>
            </a:r>
          </a:p>
        </p:txBody>
      </p:sp>
      <p:sp>
        <p:nvSpPr>
          <p:cNvPr id="32" name="Down Arrow 31"/>
          <p:cNvSpPr/>
          <p:nvPr/>
        </p:nvSpPr>
        <p:spPr bwMode="auto">
          <a:xfrm rot="16200000" flipH="1">
            <a:off x="3112423" y="2494958"/>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mc:AlternateContent xmlns:mc="http://schemas.openxmlformats.org/markup-compatibility/2006" xmlns:a14="http://schemas.microsoft.com/office/drawing/2010/main">
        <mc:Choice Requires="a14">
          <p:sp>
            <p:nvSpPr>
              <p:cNvPr id="34" name="Rectangle 33"/>
              <p:cNvSpPr/>
              <p:nvPr/>
            </p:nvSpPr>
            <p:spPr>
              <a:xfrm>
                <a:off x="3954740" y="1945764"/>
                <a:ext cx="4983528" cy="2093265"/>
              </a:xfrm>
              <a:prstGeom prst="rect">
                <a:avLst/>
              </a:prstGeom>
              <a:ln>
                <a:solidFill>
                  <a:schemeClr val="tx1"/>
                </a:solidFill>
              </a:ln>
            </p:spPr>
            <p:txBody>
              <a:bodyPr wrap="square">
                <a:spAutoFit/>
              </a:bodyPr>
              <a:lstStyle/>
              <a:p>
                <a:pPr fontAlgn="auto">
                  <a:lnSpc>
                    <a:spcPct val="150000"/>
                  </a:lnSpc>
                  <a:spcBef>
                    <a:spcPts val="0"/>
                  </a:spcBef>
                  <a:spcAft>
                    <a:spcPts val="0"/>
                  </a:spcAft>
                </a:pPr>
                <a:r>
                  <a:rPr lang="en-US" sz="1050" b="0" dirty="0">
                    <a:solidFill>
                      <a:srgbClr val="000000"/>
                    </a:solidFill>
                    <a:latin typeface="Times New Roman" charset="0"/>
                    <a:ea typeface="Times New Roman" charset="0"/>
                    <a:cs typeface="Times New Roman" charset="0"/>
                  </a:rPr>
                  <a:t>A general first-order linear matrix difference equation, </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t</a:t>
                </a:r>
                <a:r>
                  <a:rPr lang="en-US" sz="1050" b="0" baseline="-25000" dirty="0">
                    <a:solidFill>
                      <a:srgbClr val="000000"/>
                    </a:solidFill>
                    <a:latin typeface="Times New Roman" charset="0"/>
                    <a:ea typeface="Times New Roman" charset="0"/>
                    <a:cs typeface="Times New Roman" charset="0"/>
                  </a:rPr>
                  <a:t>+1</a:t>
                </a:r>
                <a:r>
                  <a:rPr lang="en-US" sz="1050" b="0" dirty="0">
                    <a:solidFill>
                      <a:srgbClr val="000000"/>
                    </a:solidFill>
                    <a:latin typeface="Times New Roman" charset="0"/>
                    <a:ea typeface="Times New Roman" charset="0"/>
                    <a:cs typeface="Times New Roman" charset="0"/>
                  </a:rPr>
                  <a:t>=</a:t>
                </a:r>
                <a:r>
                  <a:rPr lang="en-US" sz="1050" b="0" i="1" dirty="0" err="1">
                    <a:solidFill>
                      <a:srgbClr val="000000"/>
                    </a:solidFill>
                    <a:latin typeface="Times New Roman" charset="0"/>
                    <a:ea typeface="Times New Roman" charset="0"/>
                    <a:cs typeface="Times New Roman" charset="0"/>
                  </a:rPr>
                  <a:t>CQ</a:t>
                </a:r>
                <a:r>
                  <a:rPr lang="en-US" sz="1050" b="0" i="1" baseline="-25000" dirty="0" err="1">
                    <a:solidFill>
                      <a:srgbClr val="000000"/>
                    </a:solidFill>
                    <a:latin typeface="Times New Roman" charset="0"/>
                    <a:ea typeface="Times New Roman" charset="0"/>
                    <a:cs typeface="Times New Roman" charset="0"/>
                  </a:rPr>
                  <a:t>t</a:t>
                </a:r>
                <a:r>
                  <a:rPr lang="en-US" sz="1050" b="0" dirty="0">
                    <a:solidFill>
                      <a:srgbClr val="000000"/>
                    </a:solidFill>
                    <a:latin typeface="Times New Roman" charset="0"/>
                    <a:ea typeface="Times New Roman" charset="0"/>
                    <a:cs typeface="Times New Roman" charset="0"/>
                  </a:rPr>
                  <a:t> is </a:t>
                </a:r>
              </a:p>
              <a:p>
                <a:pPr fontAlgn="auto">
                  <a:lnSpc>
                    <a:spcPct val="150000"/>
                  </a:lnSpc>
                  <a:spcBef>
                    <a:spcPts val="0"/>
                  </a:spcBef>
                  <a:spcAft>
                    <a:spcPts val="0"/>
                  </a:spcAft>
                </a:pPr>
                <a:r>
                  <a:rPr lang="en-US" sz="1050" b="0" i="1" dirty="0" err="1">
                    <a:solidFill>
                      <a:srgbClr val="000000"/>
                    </a:solidFill>
                    <a:latin typeface="Times New Roman" charset="0"/>
                    <a:ea typeface="Times New Roman" charset="0"/>
                    <a:cs typeface="Times New Roman" charset="0"/>
                  </a:rPr>
                  <a:t>Q</a:t>
                </a:r>
                <a:r>
                  <a:rPr lang="en-US" sz="1050" b="0" i="1" baseline="-25000" dirty="0" err="1">
                    <a:solidFill>
                      <a:srgbClr val="000000"/>
                    </a:solidFill>
                    <a:latin typeface="Times New Roman" charset="0"/>
                    <a:ea typeface="Times New Roman" charset="0"/>
                    <a:cs typeface="Times New Roman" charset="0"/>
                  </a:rPr>
                  <a:t>t</a:t>
                </a:r>
                <a:r>
                  <a:rPr lang="en-US" sz="1050" b="0" dirty="0">
                    <a:solidFill>
                      <a:srgbClr val="000000"/>
                    </a:solidFill>
                    <a:latin typeface="Times New Roman" charset="0"/>
                    <a:ea typeface="Times New Roman" charset="0"/>
                    <a:cs typeface="Times New Roman" charset="0"/>
                  </a:rPr>
                  <a:t>=</a:t>
                </a:r>
                <a:r>
                  <a:rPr lang="en-US" sz="1050" b="0" i="1" dirty="0">
                    <a:solidFill>
                      <a:srgbClr val="000000"/>
                    </a:solidFill>
                    <a:latin typeface="Times New Roman" charset="0"/>
                    <a:ea typeface="Times New Roman" charset="0"/>
                    <a:cs typeface="Times New Roman" charset="0"/>
                  </a:rPr>
                  <a:t>C</a:t>
                </a:r>
                <a:r>
                  <a:rPr lang="en-US" sz="1050" b="0" i="1" baseline="30000" dirty="0">
                    <a:solidFill>
                      <a:srgbClr val="000000"/>
                    </a:solidFill>
                    <a:latin typeface="Times New Roman" charset="0"/>
                    <a:ea typeface="Times New Roman" charset="0"/>
                    <a:cs typeface="Times New Roman" charset="0"/>
                  </a:rPr>
                  <a:t>t</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i="1" dirty="0">
                    <a:solidFill>
                      <a:srgbClr val="000000"/>
                    </a:solidFill>
                    <a:latin typeface="Times New Roman" charset="0"/>
                    <a:ea typeface="Times New Roman" charset="0"/>
                    <a:cs typeface="Times New Roman" charset="0"/>
                  </a:rPr>
                  <a:t>=(HEH</a:t>
                </a:r>
                <a:r>
                  <a:rPr lang="en-US" sz="1050" b="0" i="1" baseline="30000" dirty="0">
                    <a:solidFill>
                      <a:srgbClr val="000000"/>
                    </a:solidFill>
                    <a:latin typeface="Times New Roman" charset="0"/>
                    <a:ea typeface="Times New Roman" charset="0"/>
                    <a:cs typeface="Times New Roman" charset="0"/>
                  </a:rPr>
                  <a:t>-1</a:t>
                </a:r>
                <a:r>
                  <a:rPr lang="en-US" sz="1050" b="0" i="1" dirty="0">
                    <a:solidFill>
                      <a:srgbClr val="000000"/>
                    </a:solidFill>
                    <a:latin typeface="Times New Roman" charset="0"/>
                    <a:ea typeface="Times New Roman" charset="0"/>
                    <a:cs typeface="Times New Roman" charset="0"/>
                  </a:rPr>
                  <a:t>)</a:t>
                </a:r>
                <a:r>
                  <a:rPr lang="en-US" sz="1050" b="0" i="1" baseline="30000" dirty="0">
                    <a:solidFill>
                      <a:srgbClr val="000000"/>
                    </a:solidFill>
                    <a:latin typeface="Times New Roman" charset="0"/>
                    <a:ea typeface="Times New Roman" charset="0"/>
                    <a:cs typeface="Times New Roman" charset="0"/>
                  </a:rPr>
                  <a:t> t</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i="1" dirty="0">
                    <a:solidFill>
                      <a:srgbClr val="000000"/>
                    </a:solidFill>
                    <a:latin typeface="Times New Roman" charset="0"/>
                    <a:ea typeface="Times New Roman" charset="0"/>
                    <a:cs typeface="Times New Roman" charset="0"/>
                  </a:rPr>
                  <a:t>=HE</a:t>
                </a:r>
                <a:r>
                  <a:rPr lang="en-US" sz="1050" b="0" i="1" baseline="30000" dirty="0">
                    <a:solidFill>
                      <a:srgbClr val="000000"/>
                    </a:solidFill>
                    <a:latin typeface="Times New Roman" charset="0"/>
                    <a:ea typeface="Times New Roman" charset="0"/>
                    <a:cs typeface="Times New Roman" charset="0"/>
                  </a:rPr>
                  <a:t>t</a:t>
                </a:r>
                <a:r>
                  <a:rPr lang="en-US" sz="1050" b="0" i="1" dirty="0">
                    <a:solidFill>
                      <a:srgbClr val="000000"/>
                    </a:solidFill>
                    <a:latin typeface="Times New Roman" charset="0"/>
                    <a:ea typeface="Times New Roman" charset="0"/>
                    <a:cs typeface="Times New Roman" charset="0"/>
                  </a:rPr>
                  <a:t>H</a:t>
                </a:r>
                <a:r>
                  <a:rPr lang="en-US" sz="1050" b="0" baseline="30000" dirty="0">
                    <a:solidFill>
                      <a:srgbClr val="000000"/>
                    </a:solidFill>
                    <a:latin typeface="Times New Roman" charset="0"/>
                    <a:ea typeface="Times New Roman" charset="0"/>
                    <a:cs typeface="Times New Roman" charset="0"/>
                  </a:rPr>
                  <a:t>-1</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i="1" dirty="0">
                    <a:solidFill>
                      <a:srgbClr val="000000"/>
                    </a:solidFill>
                    <a:latin typeface="Times New Roman" charset="0"/>
                    <a:ea typeface="Times New Roman" charset="0"/>
                    <a:cs typeface="Times New Roman" charset="0"/>
                  </a:rPr>
                  <a:t>=</a:t>
                </a:r>
                <a:r>
                  <a:rPr lang="en-US" sz="1050" b="0" i="1" dirty="0" err="1">
                    <a:solidFill>
                      <a:srgbClr val="000000"/>
                    </a:solidFill>
                    <a:latin typeface="Times New Roman" charset="0"/>
                    <a:ea typeface="Times New Roman" charset="0"/>
                    <a:cs typeface="Times New Roman" charset="0"/>
                  </a:rPr>
                  <a:t>HE</a:t>
                </a:r>
                <a:r>
                  <a:rPr lang="en-US" sz="1050" b="0" i="1" baseline="30000" dirty="0" err="1">
                    <a:solidFill>
                      <a:srgbClr val="000000"/>
                    </a:solidFill>
                    <a:latin typeface="Times New Roman" charset="0"/>
                    <a:ea typeface="Times New Roman" charset="0"/>
                    <a:cs typeface="Times New Roman" charset="0"/>
                  </a:rPr>
                  <a:t>t</a:t>
                </a:r>
                <a:r>
                  <a:rPr lang="en-US" sz="1050" b="0" i="1" dirty="0" err="1">
                    <a:solidFill>
                      <a:srgbClr val="000000"/>
                    </a:solidFill>
                    <a:latin typeface="Times New Roman" charset="0"/>
                    <a:ea typeface="Times New Roman" charset="0"/>
                    <a:cs typeface="Times New Roman" charset="0"/>
                  </a:rPr>
                  <a:t>S</a:t>
                </a:r>
                <a:r>
                  <a:rPr lang="en-US" sz="1050" b="0" dirty="0">
                    <a:solidFill>
                      <a:srgbClr val="000000"/>
                    </a:solidFill>
                    <a:latin typeface="Times New Roman" charset="0"/>
                    <a:ea typeface="Times New Roman" charset="0"/>
                    <a:cs typeface="Times New Roman" charset="0"/>
                  </a:rPr>
                  <a:t>, where the columns of the matrix </a:t>
                </a:r>
                <a:r>
                  <a:rPr lang="en-US" sz="1050" b="0" i="1" dirty="0">
                    <a:solidFill>
                      <a:srgbClr val="000000"/>
                    </a:solidFill>
                    <a:latin typeface="Times New Roman" charset="0"/>
                    <a:ea typeface="Times New Roman" charset="0"/>
                    <a:cs typeface="Times New Roman" charset="0"/>
                  </a:rPr>
                  <a:t>H</a:t>
                </a:r>
                <a:r>
                  <a:rPr lang="en-US" sz="1050" b="0" dirty="0">
                    <a:solidFill>
                      <a:srgbClr val="000000"/>
                    </a:solidFill>
                    <a:latin typeface="Times New Roman" charset="0"/>
                    <a:ea typeface="Times New Roman" charset="0"/>
                    <a:cs typeface="Times New Roman" charset="0"/>
                  </a:rPr>
                  <a:t> are eigenvectors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the diagonal elements of the diagonal matrix </a:t>
                </a:r>
                <a:r>
                  <a:rPr lang="en-US" sz="1050" b="0" i="1" dirty="0">
                    <a:solidFill>
                      <a:srgbClr val="000000"/>
                    </a:solidFill>
                    <a:latin typeface="Times New Roman" charset="0"/>
                    <a:ea typeface="Times New Roman" charset="0"/>
                    <a:cs typeface="Times New Roman" charset="0"/>
                  </a:rPr>
                  <a:t>E</a:t>
                </a:r>
                <a:r>
                  <a:rPr lang="en-US" sz="1050" b="0" dirty="0">
                    <a:solidFill>
                      <a:srgbClr val="000000"/>
                    </a:solidFill>
                    <a:latin typeface="Times New Roman" charset="0"/>
                    <a:ea typeface="Times New Roman" charset="0"/>
                    <a:cs typeface="Times New Roman" charset="0"/>
                  </a:rPr>
                  <a:t> are eigenvalues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such that </a:t>
                </a:r>
                <a:r>
                  <a:rPr lang="en-US" sz="1050" b="0" i="1" dirty="0">
                    <a:solidFill>
                      <a:srgbClr val="000000"/>
                    </a:solidFill>
                    <a:latin typeface="Times New Roman" charset="0"/>
                    <a:ea typeface="Times New Roman" charset="0"/>
                    <a:cs typeface="Times New Roman" charset="0"/>
                  </a:rPr>
                  <a:t>CH</a:t>
                </a:r>
                <a:r>
                  <a:rPr lang="en-US" sz="1050" b="0" dirty="0">
                    <a:solidFill>
                      <a:srgbClr val="000000"/>
                    </a:solidFill>
                    <a:latin typeface="Times New Roman" charset="0"/>
                    <a:ea typeface="Times New Roman" charset="0"/>
                    <a:cs typeface="Times New Roman" charset="0"/>
                  </a:rPr>
                  <a:t>=</a:t>
                </a:r>
                <a:r>
                  <a:rPr lang="en-US" sz="1050" b="0" i="1" dirty="0">
                    <a:solidFill>
                      <a:srgbClr val="000000"/>
                    </a:solidFill>
                    <a:latin typeface="Times New Roman" charset="0"/>
                    <a:ea typeface="Times New Roman" charset="0"/>
                    <a:cs typeface="Times New Roman" charset="0"/>
                  </a:rPr>
                  <a:t>HE</a:t>
                </a:r>
                <a:r>
                  <a:rPr lang="en-US" sz="1050" b="0" dirty="0">
                    <a:solidFill>
                      <a:srgbClr val="000000"/>
                    </a:solidFill>
                    <a:latin typeface="Times New Roman" charset="0"/>
                    <a:ea typeface="Times New Roman" charset="0"/>
                    <a:cs typeface="Times New Roman" charset="0"/>
                  </a:rPr>
                  <a:t>, and the vector </a:t>
                </a:r>
                <a:r>
                  <a:rPr lang="en-US" sz="1050" b="0" i="1" dirty="0">
                    <a:solidFill>
                      <a:srgbClr val="000000"/>
                    </a:solidFill>
                    <a:latin typeface="Times New Roman" charset="0"/>
                    <a:ea typeface="Times New Roman" charset="0"/>
                    <a:cs typeface="Times New Roman" charset="0"/>
                  </a:rPr>
                  <a:t>S</a:t>
                </a:r>
                <a:r>
                  <a:rPr lang="en-US" sz="1050" b="0" dirty="0">
                    <a:solidFill>
                      <a:srgbClr val="000000"/>
                    </a:solidFill>
                    <a:latin typeface="Times New Roman" charset="0"/>
                    <a:ea typeface="Times New Roman" charset="0"/>
                    <a:cs typeface="Times New Roman" charset="0"/>
                  </a:rPr>
                  <a:t>=</a:t>
                </a:r>
                <a:r>
                  <a:rPr lang="en-US" sz="1050" b="0" i="1" dirty="0">
                    <a:solidFill>
                      <a:srgbClr val="000000"/>
                    </a:solidFill>
                    <a:latin typeface="Times New Roman" charset="0"/>
                    <a:ea typeface="Times New Roman" charset="0"/>
                    <a:cs typeface="Times New Roman" charset="0"/>
                  </a:rPr>
                  <a:t> H</a:t>
                </a:r>
                <a:r>
                  <a:rPr lang="en-US" sz="1050" b="0" baseline="30000" dirty="0">
                    <a:solidFill>
                      <a:srgbClr val="000000"/>
                    </a:solidFill>
                    <a:latin typeface="Times New Roman" charset="0"/>
                    <a:ea typeface="Times New Roman" charset="0"/>
                    <a:cs typeface="Times New Roman" charset="0"/>
                  </a:rPr>
                  <a:t>-1</a:t>
                </a:r>
                <a:r>
                  <a:rPr lang="en-US" sz="1050" b="0" i="1" dirty="0">
                    <a:solidFill>
                      <a:srgbClr val="000000"/>
                    </a:solidFill>
                    <a:latin typeface="Times New Roman" charset="0"/>
                    <a:ea typeface="Times New Roman" charset="0"/>
                    <a:cs typeface="Times New Roman" charset="0"/>
                  </a:rPr>
                  <a:t>Q</a:t>
                </a:r>
                <a:r>
                  <a:rPr lang="en-US" sz="1050" b="0" i="1" baseline="-25000" dirty="0">
                    <a:solidFill>
                      <a:srgbClr val="000000"/>
                    </a:solidFill>
                    <a:latin typeface="Times New Roman" charset="0"/>
                    <a:ea typeface="Times New Roman" charset="0"/>
                    <a:cs typeface="Times New Roman" charset="0"/>
                  </a:rPr>
                  <a:t>0</a:t>
                </a:r>
                <a:r>
                  <a:rPr lang="en-US" sz="1050" b="0" dirty="0">
                    <a:solidFill>
                      <a:srgbClr val="000000"/>
                    </a:solidFill>
                    <a:latin typeface="Times New Roman" charset="0"/>
                    <a:ea typeface="Times New Roman" charset="0"/>
                    <a:cs typeface="Times New Roman" charset="0"/>
                  </a:rPr>
                  <a:t>. Then, if we rewrite </a:t>
                </a:r>
                <a:r>
                  <a:rPr lang="en-US" sz="1050" b="0" i="1" dirty="0" err="1">
                    <a:solidFill>
                      <a:srgbClr val="000000"/>
                    </a:solidFill>
                    <a:latin typeface="Times New Roman" charset="0"/>
                    <a:ea typeface="Times New Roman" charset="0"/>
                    <a:cs typeface="Times New Roman" charset="0"/>
                  </a:rPr>
                  <a:t>Q</a:t>
                </a:r>
                <a:r>
                  <a:rPr lang="en-US" sz="1050" b="0" i="1" baseline="-25000" dirty="0" err="1">
                    <a:solidFill>
                      <a:srgbClr val="000000"/>
                    </a:solidFill>
                    <a:latin typeface="Times New Roman" charset="0"/>
                    <a:ea typeface="Times New Roman" charset="0"/>
                    <a:cs typeface="Times New Roman" charset="0"/>
                  </a:rPr>
                  <a:t>t</a:t>
                </a:r>
                <a:r>
                  <a:rPr lang="en-US" sz="1050" b="0" i="1" dirty="0">
                    <a:solidFill>
                      <a:srgbClr val="000000"/>
                    </a:solidFill>
                    <a:latin typeface="Times New Roman" charset="0"/>
                    <a:ea typeface="Times New Roman" charset="0"/>
                    <a:cs typeface="Times New Roman" charset="0"/>
                  </a:rPr>
                  <a:t> </a:t>
                </a:r>
                <a:r>
                  <a:rPr lang="en-US" sz="1050" b="0" dirty="0">
                    <a:solidFill>
                      <a:srgbClr val="000000"/>
                    </a:solidFill>
                    <a:latin typeface="Times New Roman" charset="0"/>
                    <a:ea typeface="Times New Roman" charset="0"/>
                    <a:cs typeface="Times New Roman" charset="0"/>
                  </a:rPr>
                  <a:t>by a linear combination of the time exponential of eigenvalues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we have that </a:t>
                </a:r>
                <a14:m>
                  <m:oMath xmlns:m="http://schemas.openxmlformats.org/officeDocument/2006/math">
                    <m:sSub>
                      <m:sSubPr>
                        <m:ctrlPr>
                          <a:rPr lang="en-US" sz="1050" b="0" i="1">
                            <a:solidFill>
                              <a:srgbClr val="000000"/>
                            </a:solidFill>
                            <a:latin typeface="Cambria Math" charset="0"/>
                            <a:ea typeface="Times New Roman" charset="0"/>
                            <a:cs typeface="Times New Roman" charset="0"/>
                          </a:rPr>
                        </m:ctrlPr>
                      </m:sSubPr>
                      <m:e>
                        <m:r>
                          <a:rPr lang="en-US" sz="1050" b="0" i="1">
                            <a:solidFill>
                              <a:srgbClr val="000000"/>
                            </a:solidFill>
                            <a:latin typeface="Cambria Math" charset="0"/>
                            <a:ea typeface="Times New Roman" charset="0"/>
                            <a:cs typeface="Times New Roman" charset="0"/>
                          </a:rPr>
                          <m:t>𝑄</m:t>
                        </m:r>
                      </m:e>
                      <m:sub>
                        <m:r>
                          <a:rPr lang="en-US" sz="1050" b="0" i="1">
                            <a:solidFill>
                              <a:srgbClr val="000000"/>
                            </a:solidFill>
                            <a:latin typeface="Cambria Math" charset="0"/>
                            <a:ea typeface="Times New Roman" charset="0"/>
                            <a:cs typeface="Times New Roman" charset="0"/>
                          </a:rPr>
                          <m:t>𝑡</m:t>
                        </m:r>
                      </m:sub>
                    </m:sSub>
                    <m:r>
                      <a:rPr lang="en-US" sz="1050" b="0" i="1">
                        <a:solidFill>
                          <a:srgbClr val="000000"/>
                        </a:solidFill>
                        <a:latin typeface="Cambria Math" charset="0"/>
                        <a:ea typeface="Times New Roman" charset="0"/>
                        <a:cs typeface="Times New Roman" charset="0"/>
                      </a:rPr>
                      <m:t>=</m:t>
                    </m:r>
                    <m:r>
                      <a:rPr lang="en-US" sz="1050" b="0" i="1">
                        <a:solidFill>
                          <a:srgbClr val="000000"/>
                        </a:solidFill>
                        <a:latin typeface="Cambria Math" charset="0"/>
                        <a:ea typeface="Times New Roman" charset="0"/>
                        <a:cs typeface="Times New Roman" charset="0"/>
                      </a:rPr>
                      <m:t>𝐻</m:t>
                    </m:r>
                    <m:sSup>
                      <m:sSupPr>
                        <m:ctrlPr>
                          <a:rPr lang="en-US" sz="1050" b="0" i="1">
                            <a:solidFill>
                              <a:srgbClr val="000000"/>
                            </a:solidFill>
                            <a:latin typeface="Cambria Math" charset="0"/>
                            <a:ea typeface="Times New Roman" charset="0"/>
                            <a:cs typeface="Times New Roman" charset="0"/>
                          </a:rPr>
                        </m:ctrlPr>
                      </m:sSupPr>
                      <m:e>
                        <m:r>
                          <a:rPr lang="en-US" sz="1050" b="0" i="1">
                            <a:solidFill>
                              <a:srgbClr val="000000"/>
                            </a:solidFill>
                            <a:latin typeface="Cambria Math" charset="0"/>
                            <a:ea typeface="Times New Roman" charset="0"/>
                            <a:cs typeface="Times New Roman" charset="0"/>
                          </a:rPr>
                          <m:t>𝐸</m:t>
                        </m:r>
                      </m:e>
                      <m:sup>
                        <m:r>
                          <a:rPr lang="en-US" sz="1050" b="0" i="1">
                            <a:solidFill>
                              <a:srgbClr val="000000"/>
                            </a:solidFill>
                            <a:latin typeface="Cambria Math" charset="0"/>
                            <a:ea typeface="Times New Roman" charset="0"/>
                            <a:cs typeface="Times New Roman" charset="0"/>
                          </a:rPr>
                          <m:t>𝑡</m:t>
                        </m:r>
                      </m:sup>
                    </m:sSup>
                    <m:r>
                      <a:rPr lang="en-US" sz="1050" b="0" i="1">
                        <a:solidFill>
                          <a:srgbClr val="000000"/>
                        </a:solidFill>
                        <a:latin typeface="Cambria Math" charset="0"/>
                        <a:ea typeface="Times New Roman" charset="0"/>
                        <a:cs typeface="Times New Roman" charset="0"/>
                      </a:rPr>
                      <m:t>𝑆</m:t>
                    </m:r>
                    <m:r>
                      <a:rPr lang="en-US" sz="1050" b="0" i="1">
                        <a:solidFill>
                          <a:srgbClr val="000000"/>
                        </a:solidFill>
                        <a:latin typeface="Cambria Math" charset="0"/>
                        <a:ea typeface="Times New Roman" charset="0"/>
                        <a:cs typeface="Times New Roman" charset="0"/>
                      </a:rPr>
                      <m:t>=</m:t>
                    </m:r>
                    <m:nary>
                      <m:naryPr>
                        <m:chr m:val="∑"/>
                        <m:limLoc m:val="undOvr"/>
                        <m:ctrlPr>
                          <a:rPr lang="en-US" sz="1050" b="0" i="1">
                            <a:solidFill>
                              <a:srgbClr val="000000"/>
                            </a:solidFill>
                            <a:latin typeface="Cambria Math" charset="0"/>
                            <a:ea typeface="Times New Roman" charset="0"/>
                            <a:cs typeface="Times New Roman" charset="0"/>
                          </a:rPr>
                        </m:ctrlPr>
                      </m:naryPr>
                      <m:sub>
                        <m:r>
                          <a:rPr lang="en-US" sz="1050" b="0" i="1">
                            <a:solidFill>
                              <a:srgbClr val="000000"/>
                            </a:solidFill>
                            <a:latin typeface="Cambria Math" charset="0"/>
                            <a:ea typeface="Times New Roman" charset="0"/>
                            <a:cs typeface="Times New Roman" charset="0"/>
                          </a:rPr>
                          <m:t>𝑖</m:t>
                        </m:r>
                        <m:r>
                          <a:rPr lang="en-US" sz="1050" b="0" i="1">
                            <a:solidFill>
                              <a:srgbClr val="000000"/>
                            </a:solidFill>
                            <a:latin typeface="Cambria Math" charset="0"/>
                            <a:ea typeface="Times New Roman" charset="0"/>
                            <a:cs typeface="Times New Roman" charset="0"/>
                          </a:rPr>
                          <m:t>=1</m:t>
                        </m:r>
                      </m:sub>
                      <m:sup>
                        <m:sSub>
                          <m:sSubPr>
                            <m:ctrlPr>
                              <a:rPr lang="en-US" sz="1050" b="0" i="1">
                                <a:solidFill>
                                  <a:srgbClr val="000000"/>
                                </a:solidFill>
                                <a:latin typeface="Cambria Math" charset="0"/>
                                <a:ea typeface="Times New Roman" charset="0"/>
                                <a:cs typeface="Times New Roman" charset="0"/>
                              </a:rPr>
                            </m:ctrlPr>
                          </m:sSubPr>
                          <m:e>
                            <m:r>
                              <a:rPr lang="en-US" sz="1050" b="0" i="1">
                                <a:solidFill>
                                  <a:srgbClr val="000000"/>
                                </a:solidFill>
                                <a:latin typeface="Cambria Math" charset="0"/>
                                <a:ea typeface="Times New Roman" charset="0"/>
                                <a:cs typeface="Times New Roman" charset="0"/>
                              </a:rPr>
                              <m:t>𝑚</m:t>
                            </m:r>
                          </m:e>
                          <m:sub>
                            <m:r>
                              <a:rPr lang="en-US" sz="1050" b="0" i="1">
                                <a:solidFill>
                                  <a:srgbClr val="000000"/>
                                </a:solidFill>
                                <a:latin typeface="Cambria Math" charset="0"/>
                                <a:ea typeface="Times New Roman" charset="0"/>
                                <a:cs typeface="Times New Roman" charset="0"/>
                              </a:rPr>
                              <m:t>𝑐</m:t>
                            </m:r>
                          </m:sub>
                        </m:sSub>
                      </m:sup>
                      <m:e>
                        <m:sSubSup>
                          <m:sSubSupPr>
                            <m:ctrlPr>
                              <a:rPr lang="en-US" sz="1050" b="0" i="1">
                                <a:solidFill>
                                  <a:srgbClr val="000000"/>
                                </a:solidFill>
                                <a:latin typeface="Cambria Math" charset="0"/>
                                <a:ea typeface="Times New Roman" charset="0"/>
                                <a:cs typeface="Times New Roman" charset="0"/>
                              </a:rPr>
                            </m:ctrlPr>
                          </m:sSubSupPr>
                          <m:e>
                            <m:r>
                              <a:rPr lang="en-US" sz="1050" b="0" i="1">
                                <a:solidFill>
                                  <a:srgbClr val="000000"/>
                                </a:solidFill>
                                <a:latin typeface="Cambria Math" charset="0"/>
                                <a:ea typeface="Times New Roman" charset="0"/>
                                <a:cs typeface="Times New Roman" charset="0"/>
                              </a:rPr>
                              <m:t>𝛼</m:t>
                            </m:r>
                          </m:e>
                          <m:sub>
                            <m:r>
                              <a:rPr lang="en-US" sz="1050" b="0" i="1">
                                <a:solidFill>
                                  <a:srgbClr val="000000"/>
                                </a:solidFill>
                                <a:latin typeface="Cambria Math" charset="0"/>
                                <a:ea typeface="Times New Roman" charset="0"/>
                                <a:cs typeface="Times New Roman" charset="0"/>
                              </a:rPr>
                              <m:t>𝑖</m:t>
                            </m:r>
                          </m:sub>
                          <m:sup>
                            <m:r>
                              <a:rPr lang="en-US" sz="1050" b="0" i="1">
                                <a:solidFill>
                                  <a:srgbClr val="000000"/>
                                </a:solidFill>
                                <a:latin typeface="Cambria Math" charset="0"/>
                                <a:ea typeface="Times New Roman" charset="0"/>
                                <a:cs typeface="Times New Roman" charset="0"/>
                              </a:rPr>
                              <m:t>𝑡</m:t>
                            </m:r>
                          </m:sup>
                        </m:sSubSup>
                        <m:sSub>
                          <m:sSubPr>
                            <m:ctrlPr>
                              <a:rPr lang="en-US" sz="1050" b="0" i="1">
                                <a:solidFill>
                                  <a:srgbClr val="000000"/>
                                </a:solidFill>
                                <a:latin typeface="Cambria Math" charset="0"/>
                                <a:ea typeface="Times New Roman" charset="0"/>
                                <a:cs typeface="Times New Roman" charset="0"/>
                              </a:rPr>
                            </m:ctrlPr>
                          </m:sSubPr>
                          <m:e>
                            <m:r>
                              <a:rPr lang="en-US" sz="1050" b="0" i="1">
                                <a:solidFill>
                                  <a:srgbClr val="000000"/>
                                </a:solidFill>
                                <a:latin typeface="Cambria Math" charset="0"/>
                                <a:ea typeface="Times New Roman" charset="0"/>
                                <a:cs typeface="Times New Roman" charset="0"/>
                              </a:rPr>
                              <m:t>𝑠</m:t>
                            </m:r>
                          </m:e>
                          <m:sub>
                            <m:r>
                              <a:rPr lang="en-US" sz="1050" b="0" i="1">
                                <a:solidFill>
                                  <a:srgbClr val="000000"/>
                                </a:solidFill>
                                <a:latin typeface="Cambria Math" charset="0"/>
                                <a:ea typeface="Times New Roman" charset="0"/>
                                <a:cs typeface="Times New Roman" charset="0"/>
                              </a:rPr>
                              <m:t>𝑖</m:t>
                            </m:r>
                          </m:sub>
                        </m:sSub>
                        <m:sSub>
                          <m:sSubPr>
                            <m:ctrlPr>
                              <a:rPr lang="en-US" sz="1050" b="0" i="1">
                                <a:solidFill>
                                  <a:srgbClr val="000000"/>
                                </a:solidFill>
                                <a:latin typeface="Cambria Math" charset="0"/>
                                <a:ea typeface="Times New Roman" charset="0"/>
                                <a:cs typeface="Times New Roman" charset="0"/>
                              </a:rPr>
                            </m:ctrlPr>
                          </m:sSubPr>
                          <m:e>
                            <m:r>
                              <a:rPr lang="en-US" sz="1050" b="0" i="1">
                                <a:solidFill>
                                  <a:srgbClr val="000000"/>
                                </a:solidFill>
                                <a:latin typeface="Cambria Math" charset="0"/>
                                <a:ea typeface="Times New Roman" charset="0"/>
                                <a:cs typeface="Times New Roman" charset="0"/>
                              </a:rPr>
                              <m:t>𝐻</m:t>
                            </m:r>
                          </m:e>
                          <m:sub>
                            <m:r>
                              <a:rPr lang="en-US" sz="1050" b="0" i="1">
                                <a:solidFill>
                                  <a:srgbClr val="000000"/>
                                </a:solidFill>
                                <a:latin typeface="Cambria Math" charset="0"/>
                                <a:ea typeface="Times New Roman" charset="0"/>
                                <a:cs typeface="Times New Roman" charset="0"/>
                              </a:rPr>
                              <m:t>𝑖</m:t>
                            </m:r>
                          </m:sub>
                        </m:sSub>
                        <m:r>
                          <a:rPr lang="en-US" sz="1050" b="0" i="1">
                            <a:solidFill>
                              <a:srgbClr val="000000"/>
                            </a:solidFill>
                            <a:latin typeface="Cambria Math" charset="0"/>
                            <a:ea typeface="Times New Roman" charset="0"/>
                            <a:cs typeface="Times New Roman" charset="0"/>
                          </a:rPr>
                          <m:t>=</m:t>
                        </m:r>
                        <m:nary>
                          <m:naryPr>
                            <m:chr m:val="∑"/>
                            <m:limLoc m:val="undOvr"/>
                            <m:ctrlPr>
                              <a:rPr lang="en-US" sz="1050" b="0" i="1">
                                <a:solidFill>
                                  <a:srgbClr val="000000"/>
                                </a:solidFill>
                                <a:latin typeface="Cambria Math" charset="0"/>
                                <a:ea typeface="Times New Roman" charset="0"/>
                                <a:cs typeface="Times New Roman" charset="0"/>
                              </a:rPr>
                            </m:ctrlPr>
                          </m:naryPr>
                          <m:sub>
                            <m:r>
                              <a:rPr lang="en-US" sz="1050" b="0" i="1">
                                <a:solidFill>
                                  <a:srgbClr val="000000"/>
                                </a:solidFill>
                                <a:latin typeface="Cambria Math" charset="0"/>
                                <a:ea typeface="Times New Roman" charset="0"/>
                                <a:cs typeface="Times New Roman" charset="0"/>
                              </a:rPr>
                              <m:t>𝑖</m:t>
                            </m:r>
                            <m:r>
                              <a:rPr lang="en-US" sz="1050" b="0" i="1">
                                <a:solidFill>
                                  <a:srgbClr val="000000"/>
                                </a:solidFill>
                                <a:latin typeface="Cambria Math" charset="0"/>
                                <a:ea typeface="Times New Roman" charset="0"/>
                                <a:cs typeface="Times New Roman" charset="0"/>
                              </a:rPr>
                              <m:t>=1</m:t>
                            </m:r>
                          </m:sub>
                          <m:sup>
                            <m:sSub>
                              <m:sSubPr>
                                <m:ctrlPr>
                                  <a:rPr lang="en-US" sz="1050" b="0" i="1">
                                    <a:solidFill>
                                      <a:srgbClr val="000000"/>
                                    </a:solidFill>
                                    <a:latin typeface="Cambria Math" charset="0"/>
                                    <a:ea typeface="Times New Roman" charset="0"/>
                                    <a:cs typeface="Times New Roman" charset="0"/>
                                  </a:rPr>
                                </m:ctrlPr>
                              </m:sSubPr>
                              <m:e>
                                <m:r>
                                  <a:rPr lang="en-US" sz="1050" b="0" i="1">
                                    <a:solidFill>
                                      <a:srgbClr val="000000"/>
                                    </a:solidFill>
                                    <a:latin typeface="Cambria Math" charset="0"/>
                                    <a:ea typeface="Times New Roman" charset="0"/>
                                    <a:cs typeface="Times New Roman" charset="0"/>
                                  </a:rPr>
                                  <m:t>𝑚</m:t>
                                </m:r>
                              </m:e>
                              <m:sub>
                                <m:r>
                                  <a:rPr lang="en-US" sz="1050" b="0" i="1">
                                    <a:solidFill>
                                      <a:srgbClr val="000000"/>
                                    </a:solidFill>
                                    <a:latin typeface="Cambria Math" charset="0"/>
                                    <a:ea typeface="Times New Roman" charset="0"/>
                                    <a:cs typeface="Times New Roman" charset="0"/>
                                  </a:rPr>
                                  <m:t>𝑐</m:t>
                                </m:r>
                              </m:sub>
                            </m:sSub>
                          </m:sup>
                          <m:e>
                            <m:sSubSup>
                              <m:sSubSupPr>
                                <m:ctrlPr>
                                  <a:rPr lang="en-US" sz="1050" b="0" i="1">
                                    <a:solidFill>
                                      <a:srgbClr val="000000"/>
                                    </a:solidFill>
                                    <a:latin typeface="Cambria Math" charset="0"/>
                                    <a:ea typeface="Times New Roman" charset="0"/>
                                    <a:cs typeface="Times New Roman" charset="0"/>
                                  </a:rPr>
                                </m:ctrlPr>
                              </m:sSubSupPr>
                              <m:e>
                                <m:r>
                                  <a:rPr lang="en-US" sz="1050" b="0" i="1">
                                    <a:solidFill>
                                      <a:srgbClr val="000000"/>
                                    </a:solidFill>
                                    <a:latin typeface="Cambria Math" charset="0"/>
                                    <a:ea typeface="Times New Roman" charset="0"/>
                                    <a:cs typeface="Times New Roman" charset="0"/>
                                  </a:rPr>
                                  <m:t>𝛼</m:t>
                                </m:r>
                              </m:e>
                              <m:sub>
                                <m:r>
                                  <a:rPr lang="en-US" sz="1050" b="0" i="1">
                                    <a:solidFill>
                                      <a:srgbClr val="000000"/>
                                    </a:solidFill>
                                    <a:latin typeface="Cambria Math" charset="0"/>
                                    <a:ea typeface="Times New Roman" charset="0"/>
                                    <a:cs typeface="Times New Roman" charset="0"/>
                                  </a:rPr>
                                  <m:t>𝑖</m:t>
                                </m:r>
                              </m:sub>
                              <m:sup>
                                <m:r>
                                  <a:rPr lang="en-US" sz="1050" b="0" i="1">
                                    <a:solidFill>
                                      <a:srgbClr val="000000"/>
                                    </a:solidFill>
                                    <a:latin typeface="Cambria Math" charset="0"/>
                                    <a:ea typeface="Times New Roman" charset="0"/>
                                    <a:cs typeface="Times New Roman" charset="0"/>
                                  </a:rPr>
                                  <m:t>𝑡</m:t>
                                </m:r>
                              </m:sup>
                            </m:sSubSup>
                            <m:sSub>
                              <m:sSubPr>
                                <m:ctrlPr>
                                  <a:rPr lang="en-US" sz="1050" b="0" i="1">
                                    <a:solidFill>
                                      <a:srgbClr val="000000"/>
                                    </a:solidFill>
                                    <a:latin typeface="Cambria Math" charset="0"/>
                                    <a:ea typeface="Times New Roman" charset="0"/>
                                    <a:cs typeface="Times New Roman" charset="0"/>
                                  </a:rPr>
                                </m:ctrlPr>
                              </m:sSubPr>
                              <m:e>
                                <m:r>
                                  <a:rPr lang="en-US" sz="1050" b="0" i="1">
                                    <a:solidFill>
                                      <a:srgbClr val="000000"/>
                                    </a:solidFill>
                                    <a:latin typeface="Cambria Math" charset="0"/>
                                    <a:ea typeface="Times New Roman" charset="0"/>
                                    <a:cs typeface="Times New Roman" charset="0"/>
                                  </a:rPr>
                                  <m:t>𝐾</m:t>
                                </m:r>
                              </m:e>
                              <m:sub>
                                <m:r>
                                  <a:rPr lang="en-US" sz="1050" b="0" i="1">
                                    <a:solidFill>
                                      <a:srgbClr val="000000"/>
                                    </a:solidFill>
                                    <a:latin typeface="Cambria Math" charset="0"/>
                                    <a:ea typeface="Times New Roman" charset="0"/>
                                    <a:cs typeface="Times New Roman" charset="0"/>
                                  </a:rPr>
                                  <m:t>𝑖</m:t>
                                </m:r>
                              </m:sub>
                            </m:sSub>
                          </m:e>
                        </m:nary>
                      </m:e>
                    </m:nary>
                  </m:oMath>
                </a14:m>
                <a:r>
                  <a:rPr lang="en-US" sz="1050" b="0" dirty="0">
                    <a:solidFill>
                      <a:srgbClr val="000000"/>
                    </a:solidFill>
                    <a:latin typeface="Times New Roman" charset="0"/>
                    <a:ea typeface="Times New Roman" charset="0"/>
                    <a:cs typeface="Times New Roman" charset="0"/>
                  </a:rPr>
                  <a:t>, where </a:t>
                </a:r>
                <a:r>
                  <a:rPr lang="en-US" sz="1050" b="0" i="1" dirty="0">
                    <a:solidFill>
                      <a:srgbClr val="000000"/>
                    </a:solidFill>
                    <a:latin typeface="Times New Roman" charset="0"/>
                    <a:ea typeface="Times New Roman" charset="0"/>
                    <a:cs typeface="Times New Roman" charset="0"/>
                  </a:rPr>
                  <a:t>m</a:t>
                </a:r>
                <a:r>
                  <a:rPr lang="en-US" sz="1050" b="0" i="1" baseline="-25000"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is the total number of eigenvalues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a:t>
                </a:r>
                <a:r>
                  <a:rPr lang="en-US" sz="1050" b="0" i="1" dirty="0">
                    <a:solidFill>
                      <a:srgbClr val="000000"/>
                    </a:solidFill>
                    <a:latin typeface="Times New Roman" charset="0"/>
                    <a:ea typeface="Times New Roman" charset="0"/>
                    <a:cs typeface="Times New Roman" charset="0"/>
                  </a:rPr>
                  <a:t>α</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eigenvalue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a:t>
                </a:r>
                <a:r>
                  <a:rPr lang="en-US" sz="1050" b="0" i="1" dirty="0" err="1">
                    <a:solidFill>
                      <a:srgbClr val="000000"/>
                    </a:solidFill>
                    <a:latin typeface="Times New Roman" charset="0"/>
                    <a:ea typeface="Times New Roman" charset="0"/>
                    <a:cs typeface="Times New Roman" charset="0"/>
                  </a:rPr>
                  <a:t>s</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element of </a:t>
                </a:r>
                <a:r>
                  <a:rPr lang="en-US" sz="1050" b="0" i="1" dirty="0">
                    <a:solidFill>
                      <a:srgbClr val="000000"/>
                    </a:solidFill>
                    <a:latin typeface="Times New Roman" charset="0"/>
                    <a:ea typeface="Times New Roman" charset="0"/>
                    <a:cs typeface="Times New Roman" charset="0"/>
                  </a:rPr>
                  <a:t>S</a:t>
                </a:r>
                <a:r>
                  <a:rPr lang="en-US" sz="1050" b="0" dirty="0">
                    <a:solidFill>
                      <a:srgbClr val="000000"/>
                    </a:solidFill>
                    <a:latin typeface="Times New Roman" charset="0"/>
                    <a:ea typeface="Times New Roman" charset="0"/>
                    <a:cs typeface="Times New Roman" charset="0"/>
                  </a:rPr>
                  <a:t>, </a:t>
                </a:r>
                <a:r>
                  <a:rPr lang="en-US" sz="1050" b="0" i="1" dirty="0">
                    <a:solidFill>
                      <a:srgbClr val="000000"/>
                    </a:solidFill>
                    <a:latin typeface="Times New Roman" charset="0"/>
                    <a:ea typeface="Times New Roman" charset="0"/>
                    <a:cs typeface="Times New Roman" charset="0"/>
                  </a:rPr>
                  <a:t>H</a:t>
                </a:r>
                <a:r>
                  <a:rPr lang="en-US" sz="1050" b="0" i="1" baseline="-25000" dirty="0">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eigenvector of </a:t>
                </a:r>
                <a:r>
                  <a:rPr lang="en-US" sz="1050" b="0" i="1" dirty="0">
                    <a:solidFill>
                      <a:srgbClr val="000000"/>
                    </a:solidFill>
                    <a:latin typeface="Times New Roman" charset="0"/>
                    <a:ea typeface="Times New Roman" charset="0"/>
                    <a:cs typeface="Times New Roman" charset="0"/>
                  </a:rPr>
                  <a:t>C</a:t>
                </a:r>
                <a:r>
                  <a:rPr lang="en-US" sz="1050" b="0" dirty="0">
                    <a:solidFill>
                      <a:srgbClr val="000000"/>
                    </a:solidFill>
                    <a:latin typeface="Times New Roman" charset="0"/>
                    <a:ea typeface="Times New Roman" charset="0"/>
                    <a:cs typeface="Times New Roman" charset="0"/>
                  </a:rPr>
                  <a:t> (i.e., the </a:t>
                </a:r>
                <a:r>
                  <a:rPr lang="en-US" sz="1050" b="0" i="1" dirty="0" err="1">
                    <a:solidFill>
                      <a:srgbClr val="000000"/>
                    </a:solidFill>
                    <a:latin typeface="Times New Roman" charset="0"/>
                    <a:ea typeface="Times New Roman" charset="0"/>
                    <a:cs typeface="Times New Roman" charset="0"/>
                  </a:rPr>
                  <a:t>i</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column of </a:t>
                </a:r>
                <a:r>
                  <a:rPr lang="en-US" sz="1050" b="0" i="1" dirty="0">
                    <a:solidFill>
                      <a:srgbClr val="000000"/>
                    </a:solidFill>
                    <a:latin typeface="Times New Roman" charset="0"/>
                    <a:ea typeface="Times New Roman" charset="0"/>
                    <a:cs typeface="Times New Roman" charset="0"/>
                  </a:rPr>
                  <a:t>H</a:t>
                </a:r>
                <a:r>
                  <a:rPr lang="en-US" sz="1050" b="0" dirty="0">
                    <a:solidFill>
                      <a:srgbClr val="000000"/>
                    </a:solidFill>
                    <a:latin typeface="Times New Roman" charset="0"/>
                    <a:ea typeface="Times New Roman" charset="0"/>
                    <a:cs typeface="Times New Roman" charset="0"/>
                  </a:rPr>
                  <a:t>), and </a:t>
                </a:r>
                <a:r>
                  <a:rPr lang="en-US" sz="1050" b="0" i="1" dirty="0">
                    <a:solidFill>
                      <a:srgbClr val="000000"/>
                    </a:solidFill>
                    <a:latin typeface="Times New Roman" charset="0"/>
                    <a:ea typeface="Times New Roman" charset="0"/>
                    <a:cs typeface="Times New Roman" charset="0"/>
                  </a:rPr>
                  <a:t>K</a:t>
                </a:r>
                <a:r>
                  <a:rPr lang="en-US" sz="1050" b="0" i="1" baseline="-25000" dirty="0">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a:t>
                </a:r>
                <a:r>
                  <a:rPr lang="en-US" sz="1050" b="0" i="1" dirty="0" err="1">
                    <a:solidFill>
                      <a:srgbClr val="000000"/>
                    </a:solidFill>
                    <a:latin typeface="Times New Roman" charset="0"/>
                    <a:ea typeface="Times New Roman" charset="0"/>
                    <a:cs typeface="Times New Roman" charset="0"/>
                  </a:rPr>
                  <a:t>s</a:t>
                </a:r>
                <a:r>
                  <a:rPr lang="en-US" sz="1050" b="0" i="1" baseline="-25000" dirty="0" err="1">
                    <a:solidFill>
                      <a:srgbClr val="000000"/>
                    </a:solidFill>
                    <a:latin typeface="Times New Roman" charset="0"/>
                    <a:ea typeface="Times New Roman" charset="0"/>
                    <a:cs typeface="Times New Roman" charset="0"/>
                  </a:rPr>
                  <a:t>i</a:t>
                </a:r>
                <a:r>
                  <a:rPr lang="en-US" sz="1050" b="0" i="1" dirty="0" err="1">
                    <a:solidFill>
                      <a:srgbClr val="000000"/>
                    </a:solidFill>
                    <a:latin typeface="Times New Roman" charset="0"/>
                    <a:ea typeface="Times New Roman" charset="0"/>
                    <a:cs typeface="Times New Roman" charset="0"/>
                  </a:rPr>
                  <a:t>H</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is the coefficient vector of </a:t>
                </a:r>
                <a:r>
                  <a:rPr lang="en-US" sz="1050" b="0" i="1" dirty="0" err="1">
                    <a:solidFill>
                      <a:srgbClr val="000000"/>
                    </a:solidFill>
                    <a:latin typeface="Times New Roman" charset="0"/>
                    <a:ea typeface="Times New Roman" charset="0"/>
                    <a:cs typeface="Times New Roman" charset="0"/>
                  </a:rPr>
                  <a:t>Q</a:t>
                </a:r>
                <a:r>
                  <a:rPr lang="en-US" sz="1050" b="0" i="1" baseline="-25000" dirty="0" err="1">
                    <a:solidFill>
                      <a:srgbClr val="000000"/>
                    </a:solidFill>
                    <a:latin typeface="Times New Roman" charset="0"/>
                    <a:ea typeface="Times New Roman" charset="0"/>
                    <a:cs typeface="Times New Roman" charset="0"/>
                  </a:rPr>
                  <a:t>t</a:t>
                </a:r>
                <a:r>
                  <a:rPr lang="en-US" sz="1050" b="0" dirty="0">
                    <a:solidFill>
                      <a:srgbClr val="000000"/>
                    </a:solidFill>
                    <a:latin typeface="Times New Roman" charset="0"/>
                    <a:ea typeface="Times New Roman" charset="0"/>
                    <a:cs typeface="Times New Roman" charset="0"/>
                  </a:rPr>
                  <a:t> over the </a:t>
                </a:r>
                <a:r>
                  <a:rPr lang="en-US" sz="1050" b="0" i="1" dirty="0" err="1">
                    <a:solidFill>
                      <a:srgbClr val="000000"/>
                    </a:solidFill>
                    <a:latin typeface="Times New Roman" charset="0"/>
                    <a:ea typeface="Times New Roman" charset="0"/>
                    <a:cs typeface="Times New Roman" charset="0"/>
                  </a:rPr>
                  <a:t>t</a:t>
                </a:r>
                <a:r>
                  <a:rPr lang="en-US" sz="1050" b="0" baseline="30000" dirty="0" err="1">
                    <a:solidFill>
                      <a:srgbClr val="000000"/>
                    </a:solidFill>
                    <a:latin typeface="Times New Roman" charset="0"/>
                    <a:ea typeface="Times New Roman" charset="0"/>
                    <a:cs typeface="Times New Roman" charset="0"/>
                  </a:rPr>
                  <a:t>th</a:t>
                </a:r>
                <a:r>
                  <a:rPr lang="en-US" sz="1050" b="0" dirty="0">
                    <a:solidFill>
                      <a:srgbClr val="000000"/>
                    </a:solidFill>
                    <a:latin typeface="Times New Roman" charset="0"/>
                    <a:ea typeface="Times New Roman" charset="0"/>
                    <a:cs typeface="Times New Roman" charset="0"/>
                  </a:rPr>
                  <a:t> time exponential of </a:t>
                </a:r>
                <a:r>
                  <a:rPr lang="en-US" sz="1050" b="0" i="1" dirty="0">
                    <a:solidFill>
                      <a:srgbClr val="000000"/>
                    </a:solidFill>
                    <a:latin typeface="Times New Roman" charset="0"/>
                    <a:ea typeface="Times New Roman" charset="0"/>
                    <a:cs typeface="Times New Roman" charset="0"/>
                  </a:rPr>
                  <a:t>α</a:t>
                </a:r>
                <a:r>
                  <a:rPr lang="en-US" sz="1050" b="0" i="1" baseline="-25000" dirty="0" err="1">
                    <a:solidFill>
                      <a:srgbClr val="000000"/>
                    </a:solidFill>
                    <a:latin typeface="Times New Roman" charset="0"/>
                    <a:ea typeface="Times New Roman" charset="0"/>
                    <a:cs typeface="Times New Roman" charset="0"/>
                  </a:rPr>
                  <a:t>i</a:t>
                </a:r>
                <a:r>
                  <a:rPr lang="en-US" sz="1050" b="0" dirty="0">
                    <a:solidFill>
                      <a:srgbClr val="000000"/>
                    </a:solidFill>
                    <a:latin typeface="Times New Roman" charset="0"/>
                    <a:ea typeface="Times New Roman" charset="0"/>
                    <a:cs typeface="Times New Roman" charset="0"/>
                  </a:rPr>
                  <a:t>. </a:t>
                </a:r>
              </a:p>
            </p:txBody>
          </p:sp>
        </mc:Choice>
        <mc:Fallback xmlns="">
          <p:sp>
            <p:nvSpPr>
              <p:cNvPr id="34" name="Rectangle 33"/>
              <p:cNvSpPr>
                <a:spLocks noRot="1" noChangeAspect="1" noMove="1" noResize="1" noEditPoints="1" noAdjustHandles="1" noChangeArrowheads="1" noChangeShapeType="1" noTextEdit="1"/>
              </p:cNvSpPr>
              <p:nvPr/>
            </p:nvSpPr>
            <p:spPr>
              <a:xfrm>
                <a:off x="3954740" y="1945764"/>
                <a:ext cx="4983528" cy="2093265"/>
              </a:xfrm>
              <a:prstGeom prst="rect">
                <a:avLst/>
              </a:prstGeom>
              <a:blipFill rotWithShape="0">
                <a:blip r:embed="rId9"/>
                <a:stretch>
                  <a:fillRect l="-3053"/>
                </a:stretch>
              </a:blipFill>
              <a:ln>
                <a:solidFill>
                  <a:schemeClr val="tx1"/>
                </a:solidFill>
              </a:ln>
            </p:spPr>
            <p:txBody>
              <a:bodyPr/>
              <a:lstStyle/>
              <a:p>
                <a:r>
                  <a:rPr lang="en-US">
                    <a:noFill/>
                  </a:rPr>
                  <a:t> </a:t>
                </a:r>
              </a:p>
            </p:txBody>
          </p:sp>
        </mc:Fallback>
      </mc:AlternateContent>
      <p:sp>
        <p:nvSpPr>
          <p:cNvPr id="35" name="TextBox 34"/>
          <p:cNvSpPr txBox="1"/>
          <p:nvPr/>
        </p:nvSpPr>
        <p:spPr>
          <a:xfrm>
            <a:off x="5674220" y="1668765"/>
            <a:ext cx="1435008" cy="300082"/>
          </a:xfrm>
          <a:prstGeom prst="rect">
            <a:avLst/>
          </a:prstGeom>
          <a:noFill/>
        </p:spPr>
        <p:txBody>
          <a:bodyPr wrap="none" rtlCol="0">
            <a:spAutoFit/>
          </a:bodyPr>
          <a:lstStyle/>
          <a:p>
            <a:pPr fontAlgn="auto">
              <a:spcBef>
                <a:spcPts val="0"/>
              </a:spcBef>
              <a:spcAft>
                <a:spcPts val="0"/>
              </a:spcAft>
            </a:pPr>
            <a:r>
              <a:rPr lang="en-US" sz="1350" b="0">
                <a:solidFill>
                  <a:srgbClr val="000000"/>
                </a:solidFill>
                <a:latin typeface="Arial"/>
                <a:ea typeface=""/>
                <a:cs typeface=""/>
              </a:rPr>
              <a:t>Analytic solution</a:t>
            </a:r>
          </a:p>
        </p:txBody>
      </p:sp>
      <p:sp>
        <p:nvSpPr>
          <p:cNvPr id="36" name="TextBox 35"/>
          <p:cNvSpPr txBox="1"/>
          <p:nvPr/>
        </p:nvSpPr>
        <p:spPr>
          <a:xfrm>
            <a:off x="141307" y="1668765"/>
            <a:ext cx="3490123" cy="300082"/>
          </a:xfrm>
          <a:prstGeom prst="rect">
            <a:avLst/>
          </a:prstGeom>
          <a:noFill/>
        </p:spPr>
        <p:txBody>
          <a:bodyPr wrap="none" rtlCol="0">
            <a:spAutoFit/>
          </a:bodyPr>
          <a:lstStyle/>
          <a:p>
            <a:pPr fontAlgn="auto">
              <a:spcBef>
                <a:spcPts val="0"/>
              </a:spcBef>
              <a:spcAft>
                <a:spcPts val="0"/>
              </a:spcAft>
            </a:pPr>
            <a:r>
              <a:rPr lang="en-US" sz="1350" b="0">
                <a:solidFill>
                  <a:srgbClr val="000000"/>
                </a:solidFill>
                <a:latin typeface="Arial"/>
                <a:ea typeface=""/>
                <a:cs typeface=""/>
              </a:rPr>
              <a:t>First-order linear matrix difference equation</a:t>
            </a:r>
            <a:endParaRPr lang="en-US" sz="1350" b="0" dirty="0">
              <a:solidFill>
                <a:srgbClr val="000000"/>
              </a:solidFill>
              <a:latin typeface="Arial"/>
              <a:ea typeface=""/>
              <a:cs typeface=""/>
            </a:endParaRPr>
          </a:p>
        </p:txBody>
      </p:sp>
      <p:sp>
        <p:nvSpPr>
          <p:cNvPr id="37" name="Down Arrow 36"/>
          <p:cNvSpPr/>
          <p:nvPr/>
        </p:nvSpPr>
        <p:spPr bwMode="auto">
          <a:xfrm flipH="1">
            <a:off x="6147959" y="4203508"/>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mc:AlternateContent xmlns:mc="http://schemas.openxmlformats.org/markup-compatibility/2006" xmlns:a14="http://schemas.microsoft.com/office/drawing/2010/main">
        <mc:Choice Requires="a14">
          <p:sp>
            <p:nvSpPr>
              <p:cNvPr id="40" name="Rectangle 39"/>
              <p:cNvSpPr/>
              <p:nvPr/>
            </p:nvSpPr>
            <p:spPr>
              <a:xfrm>
                <a:off x="1171379" y="4538839"/>
                <a:ext cx="7372751" cy="1574534"/>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Times New Roman" charset="0"/>
                            <a:cs typeface="Times New Roman" charset="0"/>
                          </a:rPr>
                        </m:ctrlPr>
                      </m:sSubSupPr>
                      <m:e>
                        <m:acc>
                          <m:accPr>
                            <m:chr m:val="̃"/>
                            <m:ctrlPr>
                              <a:rPr lang="en-US" sz="1350" b="0" i="1">
                                <a:solidFill>
                                  <a:srgbClr val="000000"/>
                                </a:solidFill>
                                <a:latin typeface="Cambria Math" charset="0"/>
                                <a:ea typeface="Times New Roman" charset="0"/>
                                <a:cs typeface="Times New Roman" charset="0"/>
                              </a:rPr>
                            </m:ctrlPr>
                          </m:accPr>
                          <m:e>
                            <m:r>
                              <a:rPr lang="en-US" sz="1350" b="0" i="1">
                                <a:solidFill>
                                  <a:srgbClr val="000000"/>
                                </a:solidFill>
                                <a:latin typeface="Cambria Math" charset="0"/>
                                <a:ea typeface="Times New Roman" charset="0"/>
                                <a:cs typeface="Times New Roman" charset="0"/>
                              </a:rPr>
                              <m:t>𝑋</m:t>
                            </m:r>
                          </m:e>
                        </m:acc>
                      </m:e>
                      <m:sub>
                        <m:r>
                          <a:rPr lang="en-US" sz="1350" b="0" i="1">
                            <a:solidFill>
                              <a:srgbClr val="000000"/>
                            </a:solidFill>
                            <a:latin typeface="Cambria Math" charset="0"/>
                            <a:ea typeface="Times New Roman" charset="0"/>
                            <a:cs typeface="Times New Roman" charset="0"/>
                          </a:rPr>
                          <m:t>𝑡</m:t>
                        </m:r>
                      </m:sub>
                      <m:sup>
                        <m:r>
                          <m:rPr>
                            <m:sty m:val="p"/>
                          </m:rPr>
                          <a:rPr lang="en-US" sz="1350" b="0">
                            <a:solidFill>
                              <a:srgbClr val="000000"/>
                            </a:solidFill>
                            <a:latin typeface="Cambria Math" charset="0"/>
                            <a:ea typeface="Times New Roman" charset="0"/>
                            <a:cs typeface="Times New Roman" charset="0"/>
                          </a:rPr>
                          <m:t>INT</m:t>
                        </m:r>
                      </m:sup>
                    </m:sSubSup>
                    <m:r>
                      <a:rPr lang="en-US" sz="1350" b="0" i="1">
                        <a:solidFill>
                          <a:srgbClr val="000000"/>
                        </a:solidFill>
                        <a:latin typeface="Cambria Math" charset="0"/>
                        <a:ea typeface="Times New Roman" charset="0"/>
                        <a:cs typeface="Times New Roman" charset="0"/>
                      </a:rPr>
                      <m:t>=</m:t>
                    </m:r>
                    <m:nary>
                      <m:naryPr>
                        <m:chr m:val="∑"/>
                        <m:limLoc m:val="undOvr"/>
                        <m:ctrlPr>
                          <a:rPr lang="en-US" sz="1350" b="0" i="1">
                            <a:solidFill>
                              <a:srgbClr val="000000"/>
                            </a:solidFill>
                            <a:latin typeface="Cambria Math" charset="0"/>
                            <a:ea typeface="Times New Roman" charset="0"/>
                            <a:cs typeface="Times New Roman" charset="0"/>
                          </a:rPr>
                        </m:ctrlPr>
                      </m:naryPr>
                      <m:sub>
                        <m:r>
                          <a:rPr lang="en-US" sz="1350" b="0" i="1">
                            <a:solidFill>
                              <a:srgbClr val="000000"/>
                            </a:solidFill>
                            <a:latin typeface="Cambria Math" charset="0"/>
                            <a:ea typeface="Times New Roman" charset="0"/>
                            <a:cs typeface="Times New Roman" charset="0"/>
                          </a:rPr>
                          <m:t>𝑝</m:t>
                        </m:r>
                        <m:r>
                          <a:rPr lang="en-US" sz="1350" b="0" i="1">
                            <a:solidFill>
                              <a:srgbClr val="000000"/>
                            </a:solidFill>
                            <a:latin typeface="Cambria Math" charset="0"/>
                            <a:ea typeface="Times New Roman" charset="0"/>
                            <a:cs typeface="Times New Roman" charset="0"/>
                          </a:rPr>
                          <m:t>=1</m:t>
                        </m:r>
                      </m:sub>
                      <m:sup>
                        <m:sSub>
                          <m:sSubPr>
                            <m:ctrlPr>
                              <a:rPr lang="en-US" sz="1350" b="0" i="1">
                                <a:solidFill>
                                  <a:srgbClr val="000000"/>
                                </a:solidFill>
                                <a:latin typeface="Cambria Math" charset="0"/>
                                <a:ea typeface="Times New Roman" charset="0"/>
                                <a:cs typeface="Times New Roman" charset="0"/>
                              </a:rPr>
                            </m:ctrlPr>
                          </m:sSubPr>
                          <m:e>
                            <m:r>
                              <a:rPr lang="en-US" sz="1350" b="0" i="1">
                                <a:solidFill>
                                  <a:srgbClr val="000000"/>
                                </a:solidFill>
                                <a:latin typeface="Cambria Math" charset="0"/>
                                <a:ea typeface="Times New Roman" charset="0"/>
                                <a:cs typeface="Times New Roman" charset="0"/>
                              </a:rPr>
                              <m:t>𝑀</m:t>
                            </m:r>
                          </m:e>
                          <m:sub>
                            <m:r>
                              <a:rPr lang="en-US" sz="1350" b="0" i="1">
                                <a:solidFill>
                                  <a:srgbClr val="000000"/>
                                </a:solidFill>
                                <a:latin typeface="Cambria Math" charset="0"/>
                                <a:ea typeface="Times New Roman" charset="0"/>
                                <a:cs typeface="Times New Roman" charset="0"/>
                              </a:rPr>
                              <m:t>1</m:t>
                            </m:r>
                          </m:sub>
                        </m:sSub>
                      </m:sup>
                      <m:e>
                        <m:sSubSup>
                          <m:sSubSupPr>
                            <m:ctrlPr>
                              <a:rPr lang="en-US" sz="1350" b="0" i="1">
                                <a:solidFill>
                                  <a:srgbClr val="000000"/>
                                </a:solidFill>
                                <a:latin typeface="Cambria Math" charset="0"/>
                                <a:ea typeface="Times New Roman" charset="0"/>
                                <a:cs typeface="Times New Roman" charset="0"/>
                              </a:rPr>
                            </m:ctrlPr>
                          </m:sSubSupPr>
                          <m:e>
                            <m:r>
                              <a:rPr lang="en-US" sz="1350" b="0" i="1">
                                <a:solidFill>
                                  <a:srgbClr val="000000"/>
                                </a:solidFill>
                                <a:latin typeface="Cambria Math" charset="0"/>
                                <a:ea typeface="Times New Roman" charset="0"/>
                                <a:cs typeface="Times New Roman" charset="0"/>
                              </a:rPr>
                              <m:t>𝜆</m:t>
                            </m:r>
                          </m:e>
                          <m:sub>
                            <m:r>
                              <a:rPr lang="en-US" sz="1350" b="0" i="1">
                                <a:solidFill>
                                  <a:srgbClr val="000000"/>
                                </a:solidFill>
                                <a:latin typeface="Cambria Math" charset="0"/>
                                <a:ea typeface="Times New Roman" charset="0"/>
                                <a:cs typeface="Times New Roman" charset="0"/>
                              </a:rPr>
                              <m:t>𝑝</m:t>
                            </m:r>
                          </m:sub>
                          <m:sup>
                            <m:r>
                              <a:rPr lang="en-US" sz="1350" b="0" i="1">
                                <a:solidFill>
                                  <a:srgbClr val="000000"/>
                                </a:solidFill>
                                <a:latin typeface="Cambria Math" charset="0"/>
                                <a:ea typeface="Times New Roman" charset="0"/>
                                <a:cs typeface="Times New Roman" charset="0"/>
                              </a:rPr>
                              <m:t>𝑡</m:t>
                            </m:r>
                          </m:sup>
                        </m:sSubSup>
                        <m:sSub>
                          <m:sSubPr>
                            <m:ctrlPr>
                              <a:rPr lang="en-US" sz="1350" b="0" i="1">
                                <a:solidFill>
                                  <a:srgbClr val="000000"/>
                                </a:solidFill>
                                <a:latin typeface="Cambria Math" charset="0"/>
                                <a:ea typeface="Times New Roman" charset="0"/>
                                <a:cs typeface="Times New Roman" charset="0"/>
                              </a:rPr>
                            </m:ctrlPr>
                          </m:sSubPr>
                          <m:e>
                            <m:acc>
                              <m:accPr>
                                <m:chr m:val="̃"/>
                                <m:ctrlPr>
                                  <a:rPr lang="en-US" sz="1350" b="0" i="1">
                                    <a:solidFill>
                                      <a:srgbClr val="000000"/>
                                    </a:solidFill>
                                    <a:latin typeface="Cambria Math" charset="0"/>
                                    <a:ea typeface="Times New Roman" charset="0"/>
                                    <a:cs typeface="Times New Roman" charset="0"/>
                                  </a:rPr>
                                </m:ctrlPr>
                              </m:accPr>
                              <m:e>
                                <m:r>
                                  <a:rPr lang="en-US" sz="1350" b="0" i="1">
                                    <a:solidFill>
                                      <a:srgbClr val="000000"/>
                                    </a:solidFill>
                                    <a:latin typeface="Cambria Math" charset="0"/>
                                    <a:ea typeface="Times New Roman" charset="0"/>
                                    <a:cs typeface="Times New Roman" charset="0"/>
                                  </a:rPr>
                                  <m:t>𝐾</m:t>
                                </m:r>
                              </m:e>
                            </m:acc>
                          </m:e>
                          <m:sub>
                            <m:r>
                              <a:rPr lang="en-US" sz="1350" b="0" i="1">
                                <a:solidFill>
                                  <a:srgbClr val="000000"/>
                                </a:solidFill>
                                <a:latin typeface="Cambria Math" charset="0"/>
                                <a:ea typeface="Times New Roman" charset="0"/>
                                <a:cs typeface="Times New Roman" charset="0"/>
                              </a:rPr>
                              <m:t>𝑝</m:t>
                            </m:r>
                          </m:sub>
                        </m:sSub>
                      </m:e>
                    </m:nary>
                  </m:oMath>
                </a14:m>
                <a:r>
                  <a:rPr lang="en-US" sz="1350" b="0" dirty="0">
                    <a:solidFill>
                      <a:srgbClr val="000000"/>
                    </a:solidFill>
                    <a:latin typeface="Times New Roman" charset="0"/>
                    <a:ea typeface="Times New Roman" charset="0"/>
                    <a:cs typeface="Times New Roman" charset="0"/>
                  </a:rPr>
                  <a:t>; i.e., the internally driven component of </a:t>
                </a:r>
                <a:r>
                  <a:rPr lang="en-US" sz="1350" b="0" i="1" dirty="0" err="1">
                    <a:solidFill>
                      <a:srgbClr val="000000"/>
                    </a:solidFill>
                    <a:latin typeface="Times New Roman" charset="0"/>
                    <a:ea typeface="Times New Roman" charset="0"/>
                    <a:cs typeface="Times New Roman" charset="0"/>
                  </a:rPr>
                  <a:t>i</a:t>
                </a:r>
                <a:r>
                  <a:rPr lang="en-US" sz="1350" b="0" baseline="30000" dirty="0" err="1">
                    <a:solidFill>
                      <a:srgbClr val="000000"/>
                    </a:solidFill>
                    <a:latin typeface="Times New Roman" charset="0"/>
                    <a:ea typeface="Times New Roman" charset="0"/>
                    <a:cs typeface="Times New Roman" charset="0"/>
                  </a:rPr>
                  <a:t>th</a:t>
                </a:r>
                <a:r>
                  <a:rPr lang="en-US" sz="1350" b="0" dirty="0">
                    <a:solidFill>
                      <a:srgbClr val="000000"/>
                    </a:solidFill>
                    <a:latin typeface="Times New Roman" charset="0"/>
                    <a:ea typeface="Times New Roman" charset="0"/>
                    <a:cs typeface="Times New Roman" charset="0"/>
                  </a:rPr>
                  <a:t> meta-gene’s expression across all time points,  </a:t>
                </a:r>
                <a14:m>
                  <m:oMath xmlns:m="http://schemas.openxmlformats.org/officeDocument/2006/math">
                    <m:d>
                      <m:dPr>
                        <m:begChr m:val="["/>
                        <m:endChr m:val="]"/>
                        <m:ctrlPr>
                          <a:rPr lang="en-US" sz="1350" b="0" i="1">
                            <a:solidFill>
                              <a:srgbClr val="000000"/>
                            </a:solidFill>
                            <a:latin typeface="Cambria Math" charset="0"/>
                            <a:ea typeface="Times New Roman" charset="0"/>
                            <a:cs typeface="Times New Roman" charset="0"/>
                          </a:rPr>
                        </m:ctrlPr>
                      </m:dPr>
                      <m:e>
                        <m:m>
                          <m:mPr>
                            <m:mcs>
                              <m:mc>
                                <m:mcPr>
                                  <m:count m:val="2"/>
                                  <m:mcJc m:val="center"/>
                                </m:mcPr>
                              </m:mc>
                            </m:mcs>
                            <m:ctrlPr>
                              <a:rPr lang="en-US" sz="1350" b="0" i="1">
                                <a:solidFill>
                                  <a:srgbClr val="000000"/>
                                </a:solidFill>
                                <a:latin typeface="Cambria Math" charset="0"/>
                                <a:ea typeface="Times New Roman" charset="0"/>
                                <a:cs typeface="Times New Roman" charset="0"/>
                              </a:rPr>
                            </m:ctrlPr>
                          </m:mPr>
                          <m:mr>
                            <m:e>
                              <m:m>
                                <m:mPr>
                                  <m:mcs>
                                    <m:mc>
                                      <m:mcPr>
                                        <m:count m:val="2"/>
                                        <m:mcJc m:val="center"/>
                                      </m:mcPr>
                                    </m:mc>
                                  </m:mcs>
                                  <m:ctrlPr>
                                    <a:rPr lang="en-US" sz="1350" b="0" i="1">
                                      <a:solidFill>
                                        <a:srgbClr val="000000"/>
                                      </a:solidFill>
                                      <a:latin typeface="Cambria Math" charset="0"/>
                                      <a:ea typeface="Times New Roman" charset="0"/>
                                      <a:cs typeface="Times New Roman" charset="0"/>
                                    </a:rPr>
                                  </m:ctrlPr>
                                </m:mPr>
                                <m:mr>
                                  <m:e>
                                    <m:sSubSup>
                                      <m:sSubSupPr>
                                        <m:ctrlPr>
                                          <a:rPr lang="en-US" sz="1350" b="0" i="1">
                                            <a:solidFill>
                                              <a:srgbClr val="000000"/>
                                            </a:solidFill>
                                            <a:latin typeface="Cambria Math" charset="0"/>
                                            <a:ea typeface="Times New Roman" charset="0"/>
                                            <a:cs typeface="Times New Roman" charset="0"/>
                                          </a:rPr>
                                        </m:ctrlPr>
                                      </m:sSubSupPr>
                                      <m:e>
                                        <m:acc>
                                          <m:accPr>
                                            <m:chr m:val="̃"/>
                                            <m:ctrlPr>
                                              <a:rPr lang="en-US" sz="1350" b="0" i="1">
                                                <a:solidFill>
                                                  <a:srgbClr val="000000"/>
                                                </a:solidFill>
                                                <a:latin typeface="Cambria Math" charset="0"/>
                                                <a:ea typeface="Times New Roman" charset="0"/>
                                                <a:cs typeface="Times New Roman" charset="0"/>
                                              </a:rPr>
                                            </m:ctrlPr>
                                          </m:accPr>
                                          <m:e>
                                            <m:r>
                                              <a:rPr lang="en-US" sz="1350" b="0" i="1">
                                                <a:solidFill>
                                                  <a:srgbClr val="000000"/>
                                                </a:solidFill>
                                                <a:latin typeface="Cambria Math" charset="0"/>
                                                <a:ea typeface="Times New Roman" charset="0"/>
                                                <a:cs typeface="Times New Roman" charset="0"/>
                                              </a:rPr>
                                              <m:t>𝑋</m:t>
                                            </m:r>
                                          </m:e>
                                        </m:acc>
                                      </m:e>
                                      <m:sub>
                                        <m:r>
                                          <a:rPr lang="en-US" sz="1350" b="0" i="1">
                                            <a:solidFill>
                                              <a:srgbClr val="000000"/>
                                            </a:solidFill>
                                            <a:latin typeface="Cambria Math" charset="0"/>
                                            <a:ea typeface="Times New Roman" charset="0"/>
                                            <a:cs typeface="Times New Roman" charset="0"/>
                                          </a:rPr>
                                          <m:t>1</m:t>
                                        </m:r>
                                      </m:sub>
                                      <m:sup>
                                        <m:r>
                                          <m:rPr>
                                            <m:sty m:val="p"/>
                                          </m:rPr>
                                          <a:rPr lang="en-US" sz="1350" b="0">
                                            <a:solidFill>
                                              <a:srgbClr val="000000"/>
                                            </a:solidFill>
                                            <a:latin typeface="Cambria Math" charset="0"/>
                                            <a:ea typeface="Times New Roman" charset="0"/>
                                            <a:cs typeface="Times New Roman" charset="0"/>
                                          </a:rPr>
                                          <m:t>INT</m:t>
                                        </m:r>
                                      </m:sup>
                                    </m:sSubSup>
                                    <m:r>
                                      <a:rPr lang="en-US" sz="1350" b="0" i="1">
                                        <a:solidFill>
                                          <a:srgbClr val="000000"/>
                                        </a:solidFill>
                                        <a:latin typeface="Cambria Math" charset="0"/>
                                        <a:ea typeface="Times New Roman" charset="0"/>
                                        <a:cs typeface="Times New Roman" charset="0"/>
                                      </a:rPr>
                                      <m:t>(</m:t>
                                    </m:r>
                                    <m:r>
                                      <a:rPr lang="en-US" sz="1350" b="0" i="1">
                                        <a:solidFill>
                                          <a:srgbClr val="000000"/>
                                        </a:solidFill>
                                        <a:latin typeface="Cambria Math" charset="0"/>
                                        <a:ea typeface="Times New Roman" charset="0"/>
                                        <a:cs typeface="Times New Roman" charset="0"/>
                                      </a:rPr>
                                      <m:t>𝑖</m:t>
                                    </m:r>
                                    <m:r>
                                      <a:rPr lang="en-US" sz="1350" b="0" i="1">
                                        <a:solidFill>
                                          <a:srgbClr val="000000"/>
                                        </a:solidFill>
                                        <a:latin typeface="Cambria Math" charset="0"/>
                                        <a:ea typeface="Times New Roman" charset="0"/>
                                        <a:cs typeface="Times New Roman" charset="0"/>
                                      </a:rPr>
                                      <m:t>)</m:t>
                                    </m:r>
                                  </m:e>
                                  <m:e>
                                    <m:sSubSup>
                                      <m:sSubSupPr>
                                        <m:ctrlPr>
                                          <a:rPr lang="en-US" sz="1350" b="0" i="1">
                                            <a:solidFill>
                                              <a:srgbClr val="000000"/>
                                            </a:solidFill>
                                            <a:latin typeface="Cambria Math" charset="0"/>
                                            <a:ea typeface="Times New Roman" charset="0"/>
                                            <a:cs typeface="Times New Roman" charset="0"/>
                                          </a:rPr>
                                        </m:ctrlPr>
                                      </m:sSubSupPr>
                                      <m:e>
                                        <m:acc>
                                          <m:accPr>
                                            <m:chr m:val="̃"/>
                                            <m:ctrlPr>
                                              <a:rPr lang="en-US" sz="1350" b="0" i="1">
                                                <a:solidFill>
                                                  <a:srgbClr val="000000"/>
                                                </a:solidFill>
                                                <a:latin typeface="Cambria Math" charset="0"/>
                                                <a:ea typeface="Times New Roman" charset="0"/>
                                                <a:cs typeface="Times New Roman" charset="0"/>
                                              </a:rPr>
                                            </m:ctrlPr>
                                          </m:accPr>
                                          <m:e>
                                            <m:r>
                                              <a:rPr lang="en-US" sz="1350" b="0" i="1">
                                                <a:solidFill>
                                                  <a:srgbClr val="000000"/>
                                                </a:solidFill>
                                                <a:latin typeface="Cambria Math" charset="0"/>
                                                <a:ea typeface="Times New Roman" charset="0"/>
                                                <a:cs typeface="Times New Roman" charset="0"/>
                                              </a:rPr>
                                              <m:t>𝑋</m:t>
                                            </m:r>
                                          </m:e>
                                        </m:acc>
                                      </m:e>
                                      <m:sub>
                                        <m:r>
                                          <a:rPr lang="en-US" sz="1350" b="0" i="1">
                                            <a:solidFill>
                                              <a:srgbClr val="000000"/>
                                            </a:solidFill>
                                            <a:latin typeface="Cambria Math" charset="0"/>
                                            <a:ea typeface="Times New Roman" charset="0"/>
                                            <a:cs typeface="Times New Roman" charset="0"/>
                                          </a:rPr>
                                          <m:t>2</m:t>
                                        </m:r>
                                      </m:sub>
                                      <m:sup>
                                        <m:r>
                                          <m:rPr>
                                            <m:sty m:val="p"/>
                                          </m:rPr>
                                          <a:rPr lang="en-US" sz="1350" b="0">
                                            <a:solidFill>
                                              <a:srgbClr val="000000"/>
                                            </a:solidFill>
                                            <a:latin typeface="Cambria Math" charset="0"/>
                                            <a:ea typeface="Times New Roman" charset="0"/>
                                            <a:cs typeface="Times New Roman" charset="0"/>
                                          </a:rPr>
                                          <m:t>INT</m:t>
                                        </m:r>
                                      </m:sup>
                                    </m:sSubSup>
                                    <m:r>
                                      <a:rPr lang="en-US" sz="1350" b="0" i="1">
                                        <a:solidFill>
                                          <a:srgbClr val="000000"/>
                                        </a:solidFill>
                                        <a:latin typeface="Cambria Math" charset="0"/>
                                        <a:ea typeface="Times New Roman" charset="0"/>
                                        <a:cs typeface="Times New Roman" charset="0"/>
                                      </a:rPr>
                                      <m:t>(</m:t>
                                    </m:r>
                                    <m:r>
                                      <a:rPr lang="en-US" sz="1350" b="0" i="1">
                                        <a:solidFill>
                                          <a:srgbClr val="000000"/>
                                        </a:solidFill>
                                        <a:latin typeface="Cambria Math" charset="0"/>
                                        <a:ea typeface="Times New Roman" charset="0"/>
                                        <a:cs typeface="Times New Roman" charset="0"/>
                                      </a:rPr>
                                      <m:t>𝑖</m:t>
                                    </m:r>
                                    <m:r>
                                      <a:rPr lang="en-US" sz="1350" b="0" i="1">
                                        <a:solidFill>
                                          <a:srgbClr val="000000"/>
                                        </a:solidFill>
                                        <a:latin typeface="Cambria Math" charset="0"/>
                                        <a:ea typeface="Times New Roman" charset="0"/>
                                        <a:cs typeface="Times New Roman" charset="0"/>
                                      </a:rPr>
                                      <m:t>)</m:t>
                                    </m:r>
                                  </m:e>
                                </m:mr>
                              </m:m>
                            </m:e>
                            <m:e>
                              <m:m>
                                <m:mPr>
                                  <m:mcs>
                                    <m:mc>
                                      <m:mcPr>
                                        <m:count m:val="2"/>
                                        <m:mcJc m:val="center"/>
                                      </m:mcPr>
                                    </m:mc>
                                  </m:mcs>
                                  <m:ctrlPr>
                                    <a:rPr lang="en-US" sz="1350" b="0" i="1">
                                      <a:solidFill>
                                        <a:srgbClr val="000000"/>
                                      </a:solidFill>
                                      <a:latin typeface="Cambria Math" charset="0"/>
                                      <a:ea typeface="Times New Roman" charset="0"/>
                                      <a:cs typeface="Times New Roman" charset="0"/>
                                    </a:rPr>
                                  </m:ctrlPr>
                                </m:mPr>
                                <m:mr>
                                  <m:e>
                                    <m:r>
                                      <a:rPr lang="en-US" sz="1350" b="0" i="1">
                                        <a:solidFill>
                                          <a:srgbClr val="000000"/>
                                        </a:solidFill>
                                        <a:latin typeface="Cambria Math" charset="0"/>
                                        <a:ea typeface="Times New Roman" charset="0"/>
                                        <a:cs typeface="Times New Roman" charset="0"/>
                                      </a:rPr>
                                      <m:t>…</m:t>
                                    </m:r>
                                  </m:e>
                                  <m:e>
                                    <m:sSubSup>
                                      <m:sSubSupPr>
                                        <m:ctrlPr>
                                          <a:rPr lang="en-US" sz="1350" b="0" i="1">
                                            <a:solidFill>
                                              <a:srgbClr val="000000"/>
                                            </a:solidFill>
                                            <a:latin typeface="Cambria Math" charset="0"/>
                                            <a:ea typeface="Times New Roman" charset="0"/>
                                            <a:cs typeface="Times New Roman" charset="0"/>
                                          </a:rPr>
                                        </m:ctrlPr>
                                      </m:sSubSupPr>
                                      <m:e>
                                        <m:acc>
                                          <m:accPr>
                                            <m:chr m:val="̃"/>
                                            <m:ctrlPr>
                                              <a:rPr lang="en-US" sz="1350" b="0" i="1">
                                                <a:solidFill>
                                                  <a:srgbClr val="000000"/>
                                                </a:solidFill>
                                                <a:latin typeface="Cambria Math" charset="0"/>
                                                <a:ea typeface="Times New Roman" charset="0"/>
                                                <a:cs typeface="Times New Roman" charset="0"/>
                                              </a:rPr>
                                            </m:ctrlPr>
                                          </m:accPr>
                                          <m:e>
                                            <m:r>
                                              <a:rPr lang="en-US" sz="1350" b="0" i="1">
                                                <a:solidFill>
                                                  <a:srgbClr val="000000"/>
                                                </a:solidFill>
                                                <a:latin typeface="Cambria Math" charset="0"/>
                                                <a:ea typeface="Times New Roman" charset="0"/>
                                                <a:cs typeface="Times New Roman" charset="0"/>
                                              </a:rPr>
                                              <m:t>𝑋</m:t>
                                            </m:r>
                                          </m:e>
                                        </m:acc>
                                      </m:e>
                                      <m:sub>
                                        <m:r>
                                          <a:rPr lang="en-US" sz="1350" b="0" i="1">
                                            <a:solidFill>
                                              <a:srgbClr val="000000"/>
                                            </a:solidFill>
                                            <a:latin typeface="Cambria Math" charset="0"/>
                                            <a:ea typeface="Times New Roman" charset="0"/>
                                            <a:cs typeface="Times New Roman" charset="0"/>
                                          </a:rPr>
                                          <m:t>𝑇</m:t>
                                        </m:r>
                                      </m:sub>
                                      <m:sup>
                                        <m:r>
                                          <m:rPr>
                                            <m:sty m:val="p"/>
                                          </m:rPr>
                                          <a:rPr lang="en-US" sz="1350" b="0">
                                            <a:solidFill>
                                              <a:srgbClr val="000000"/>
                                            </a:solidFill>
                                            <a:latin typeface="Cambria Math" charset="0"/>
                                            <a:ea typeface="Times New Roman" charset="0"/>
                                            <a:cs typeface="Times New Roman" charset="0"/>
                                          </a:rPr>
                                          <m:t>INT</m:t>
                                        </m:r>
                                      </m:sup>
                                    </m:sSubSup>
                                    <m:r>
                                      <a:rPr lang="en-US" sz="1350" b="0" i="1">
                                        <a:solidFill>
                                          <a:srgbClr val="000000"/>
                                        </a:solidFill>
                                        <a:latin typeface="Cambria Math" charset="0"/>
                                        <a:ea typeface="Times New Roman" charset="0"/>
                                        <a:cs typeface="Times New Roman" charset="0"/>
                                      </a:rPr>
                                      <m:t>(</m:t>
                                    </m:r>
                                    <m:r>
                                      <a:rPr lang="en-US" sz="1350" b="0" i="1">
                                        <a:solidFill>
                                          <a:srgbClr val="000000"/>
                                        </a:solidFill>
                                        <a:latin typeface="Cambria Math" charset="0"/>
                                        <a:ea typeface="Times New Roman" charset="0"/>
                                        <a:cs typeface="Times New Roman" charset="0"/>
                                      </a:rPr>
                                      <m:t>𝑖</m:t>
                                    </m:r>
                                    <m:r>
                                      <a:rPr lang="en-US" sz="1350" b="0" i="1">
                                        <a:solidFill>
                                          <a:srgbClr val="000000"/>
                                        </a:solidFill>
                                        <a:latin typeface="Cambria Math" charset="0"/>
                                        <a:ea typeface="Times New Roman" charset="0"/>
                                        <a:cs typeface="Times New Roman" charset="0"/>
                                      </a:rPr>
                                      <m:t>)</m:t>
                                    </m:r>
                                  </m:e>
                                </m:mr>
                              </m:m>
                            </m:e>
                          </m:mr>
                        </m:m>
                      </m:e>
                    </m:d>
                    <m:r>
                      <a:rPr lang="en-US" sz="1350" b="0" i="1">
                        <a:solidFill>
                          <a:srgbClr val="000000"/>
                        </a:solidFill>
                        <a:latin typeface="Cambria Math" charset="0"/>
                        <a:ea typeface="Times New Roman" charset="0"/>
                        <a:cs typeface="Times New Roman" charset="0"/>
                      </a:rPr>
                      <m:t>=</m:t>
                    </m:r>
                    <m:nary>
                      <m:naryPr>
                        <m:chr m:val="∑"/>
                        <m:limLoc m:val="undOvr"/>
                        <m:ctrlPr>
                          <a:rPr lang="en-US" sz="1350" b="0" i="1">
                            <a:solidFill>
                              <a:srgbClr val="000000"/>
                            </a:solidFill>
                            <a:latin typeface="Cambria Math" charset="0"/>
                            <a:ea typeface="Times New Roman" charset="0"/>
                            <a:cs typeface="Times New Roman" charset="0"/>
                          </a:rPr>
                        </m:ctrlPr>
                      </m:naryPr>
                      <m:sub>
                        <m:r>
                          <a:rPr lang="en-US" sz="1350" b="0" i="1">
                            <a:solidFill>
                              <a:srgbClr val="000000"/>
                            </a:solidFill>
                            <a:latin typeface="Cambria Math" charset="0"/>
                            <a:ea typeface="Times New Roman" charset="0"/>
                            <a:cs typeface="Times New Roman" charset="0"/>
                          </a:rPr>
                          <m:t>𝑝</m:t>
                        </m:r>
                        <m:r>
                          <a:rPr lang="en-US" sz="1350" b="0" i="1">
                            <a:solidFill>
                              <a:srgbClr val="000000"/>
                            </a:solidFill>
                            <a:latin typeface="Cambria Math" charset="0"/>
                            <a:ea typeface="Times New Roman" charset="0"/>
                            <a:cs typeface="Times New Roman" charset="0"/>
                          </a:rPr>
                          <m:t>=1</m:t>
                        </m:r>
                      </m:sub>
                      <m:sup>
                        <m:sSub>
                          <m:sSubPr>
                            <m:ctrlPr>
                              <a:rPr lang="en-US" sz="1350" b="0" i="1">
                                <a:solidFill>
                                  <a:srgbClr val="000000"/>
                                </a:solidFill>
                                <a:latin typeface="Cambria Math" charset="0"/>
                                <a:ea typeface="Times New Roman" charset="0"/>
                                <a:cs typeface="Times New Roman" charset="0"/>
                              </a:rPr>
                            </m:ctrlPr>
                          </m:sSubPr>
                          <m:e>
                            <m:r>
                              <a:rPr lang="en-US" sz="1350" b="0" i="1">
                                <a:solidFill>
                                  <a:srgbClr val="000000"/>
                                </a:solidFill>
                                <a:latin typeface="Cambria Math" charset="0"/>
                                <a:ea typeface="Times New Roman" charset="0"/>
                                <a:cs typeface="Times New Roman" charset="0"/>
                              </a:rPr>
                              <m:t>𝑀</m:t>
                            </m:r>
                          </m:e>
                          <m:sub>
                            <m:r>
                              <a:rPr lang="en-US" sz="1350" b="0" i="1">
                                <a:solidFill>
                                  <a:srgbClr val="000000"/>
                                </a:solidFill>
                                <a:latin typeface="Cambria Math" charset="0"/>
                                <a:ea typeface="Times New Roman" charset="0"/>
                                <a:cs typeface="Times New Roman" charset="0"/>
                              </a:rPr>
                              <m:t>1</m:t>
                            </m:r>
                          </m:sub>
                        </m:sSub>
                      </m:sup>
                      <m:e>
                        <m:sSub>
                          <m:sSubPr>
                            <m:ctrlPr>
                              <a:rPr lang="en-US" sz="1350" b="0" i="1">
                                <a:solidFill>
                                  <a:srgbClr val="000000"/>
                                </a:solidFill>
                                <a:latin typeface="Cambria Math" charset="0"/>
                                <a:ea typeface="Times New Roman" charset="0"/>
                                <a:cs typeface="Times New Roman" charset="0"/>
                              </a:rPr>
                            </m:ctrlPr>
                          </m:sSubPr>
                          <m:e>
                            <m:acc>
                              <m:accPr>
                                <m:chr m:val="̃"/>
                                <m:ctrlPr>
                                  <a:rPr lang="en-US" sz="1350" b="0" i="1">
                                    <a:solidFill>
                                      <a:srgbClr val="000000"/>
                                    </a:solidFill>
                                    <a:latin typeface="Cambria Math" charset="0"/>
                                    <a:ea typeface="Times New Roman" charset="0"/>
                                    <a:cs typeface="Times New Roman" charset="0"/>
                                  </a:rPr>
                                </m:ctrlPr>
                              </m:accPr>
                              <m:e>
                                <m:r>
                                  <a:rPr lang="en-US" sz="1350" b="0" i="1">
                                    <a:solidFill>
                                      <a:srgbClr val="000000"/>
                                    </a:solidFill>
                                    <a:latin typeface="Cambria Math" charset="0"/>
                                    <a:ea typeface="Times New Roman" charset="0"/>
                                    <a:cs typeface="Times New Roman" charset="0"/>
                                  </a:rPr>
                                  <m:t>𝐾</m:t>
                                </m:r>
                              </m:e>
                            </m:acc>
                          </m:e>
                          <m:sub>
                            <m:r>
                              <a:rPr lang="en-US" sz="1350" b="0" i="1">
                                <a:solidFill>
                                  <a:srgbClr val="000000"/>
                                </a:solidFill>
                                <a:latin typeface="Cambria Math" charset="0"/>
                                <a:ea typeface="Times New Roman" charset="0"/>
                                <a:cs typeface="Times New Roman" charset="0"/>
                              </a:rPr>
                              <m:t>𝑝</m:t>
                            </m:r>
                          </m:sub>
                        </m:sSub>
                        <m:d>
                          <m:dPr>
                            <m:ctrlPr>
                              <a:rPr lang="en-US" sz="1350" b="0" i="1">
                                <a:solidFill>
                                  <a:srgbClr val="000000"/>
                                </a:solidFill>
                                <a:latin typeface="Cambria Math" charset="0"/>
                                <a:ea typeface="Times New Roman" charset="0"/>
                                <a:cs typeface="Times New Roman" charset="0"/>
                              </a:rPr>
                            </m:ctrlPr>
                          </m:dPr>
                          <m:e>
                            <m:r>
                              <a:rPr lang="en-US" sz="1350" b="0" i="1">
                                <a:solidFill>
                                  <a:srgbClr val="000000"/>
                                </a:solidFill>
                                <a:latin typeface="Cambria Math" charset="0"/>
                                <a:ea typeface="Times New Roman" charset="0"/>
                                <a:cs typeface="Times New Roman" charset="0"/>
                              </a:rPr>
                              <m:t>𝑖</m:t>
                            </m:r>
                          </m:e>
                        </m:d>
                        <m:limLow>
                          <m:limLowPr>
                            <m:ctrlPr>
                              <a:rPr lang="en-US" sz="1350" b="0" i="1">
                                <a:solidFill>
                                  <a:srgbClr val="000000"/>
                                </a:solidFill>
                                <a:latin typeface="Cambria Math" charset="0"/>
                                <a:ea typeface="Times New Roman" charset="0"/>
                                <a:cs typeface="Times New Roman" charset="0"/>
                              </a:rPr>
                            </m:ctrlPr>
                          </m:limLowPr>
                          <m:e>
                            <m:groupChr>
                              <m:groupChrPr>
                                <m:chr m:val="⏟"/>
                                <m:ctrlPr>
                                  <a:rPr lang="en-US" sz="1350" b="0" i="1">
                                    <a:solidFill>
                                      <a:srgbClr val="000000"/>
                                    </a:solidFill>
                                    <a:latin typeface="Cambria Math" charset="0"/>
                                    <a:ea typeface="Times New Roman" charset="0"/>
                                    <a:cs typeface="Times New Roman" charset="0"/>
                                  </a:rPr>
                                </m:ctrlPr>
                              </m:groupChrPr>
                              <m:e>
                                <m:d>
                                  <m:dPr>
                                    <m:begChr m:val="["/>
                                    <m:endChr m:val="]"/>
                                    <m:ctrlPr>
                                      <a:rPr lang="en-US" sz="1350" b="0" i="1">
                                        <a:solidFill>
                                          <a:srgbClr val="000000"/>
                                        </a:solidFill>
                                        <a:latin typeface="Cambria Math" charset="0"/>
                                        <a:ea typeface="Times New Roman" charset="0"/>
                                        <a:cs typeface="Times New Roman" charset="0"/>
                                      </a:rPr>
                                    </m:ctrlPr>
                                  </m:dPr>
                                  <m:e>
                                    <m:m>
                                      <m:mPr>
                                        <m:mcs>
                                          <m:mc>
                                            <m:mcPr>
                                              <m:count m:val="2"/>
                                              <m:mcJc m:val="center"/>
                                            </m:mcPr>
                                          </m:mc>
                                        </m:mcs>
                                        <m:ctrlPr>
                                          <a:rPr lang="en-US" sz="1350" b="0" i="1">
                                            <a:solidFill>
                                              <a:srgbClr val="000000"/>
                                            </a:solidFill>
                                            <a:latin typeface="Cambria Math" charset="0"/>
                                            <a:ea typeface="Times New Roman" charset="0"/>
                                            <a:cs typeface="Times New Roman" charset="0"/>
                                          </a:rPr>
                                        </m:ctrlPr>
                                      </m:mPr>
                                      <m:mr>
                                        <m:e>
                                          <m:m>
                                            <m:mPr>
                                              <m:mcs>
                                                <m:mc>
                                                  <m:mcPr>
                                                    <m:count m:val="2"/>
                                                    <m:mcJc m:val="center"/>
                                                  </m:mcPr>
                                                </m:mc>
                                              </m:mcs>
                                              <m:ctrlPr>
                                                <a:rPr lang="en-US" sz="1350" b="0" i="1">
                                                  <a:solidFill>
                                                    <a:srgbClr val="000000"/>
                                                  </a:solidFill>
                                                  <a:latin typeface="Cambria Math" charset="0"/>
                                                  <a:ea typeface="Times New Roman" charset="0"/>
                                                  <a:cs typeface="Times New Roman" charset="0"/>
                                                </a:rPr>
                                              </m:ctrlPr>
                                            </m:mPr>
                                            <m:mr>
                                              <m:e>
                                                <m:sSubSup>
                                                  <m:sSubSupPr>
                                                    <m:ctrlPr>
                                                      <a:rPr lang="en-US" sz="1350" b="0" i="1">
                                                        <a:solidFill>
                                                          <a:srgbClr val="000000"/>
                                                        </a:solidFill>
                                                        <a:latin typeface="Cambria Math" charset="0"/>
                                                        <a:ea typeface="Times New Roman" charset="0"/>
                                                        <a:cs typeface="Times New Roman" charset="0"/>
                                                      </a:rPr>
                                                    </m:ctrlPr>
                                                  </m:sSubSupPr>
                                                  <m:e>
                                                    <m:r>
                                                      <a:rPr lang="en-US" sz="1350" b="0" i="1">
                                                        <a:solidFill>
                                                          <a:srgbClr val="000000"/>
                                                        </a:solidFill>
                                                        <a:latin typeface="Cambria Math" charset="0"/>
                                                        <a:ea typeface="Times New Roman" charset="0"/>
                                                        <a:cs typeface="Times New Roman" charset="0"/>
                                                      </a:rPr>
                                                      <m:t>𝜆</m:t>
                                                    </m:r>
                                                  </m:e>
                                                  <m:sub>
                                                    <m:r>
                                                      <a:rPr lang="en-US" sz="1350" b="0" i="1">
                                                        <a:solidFill>
                                                          <a:srgbClr val="000000"/>
                                                        </a:solidFill>
                                                        <a:latin typeface="Cambria Math" charset="0"/>
                                                        <a:ea typeface="Times New Roman" charset="0"/>
                                                        <a:cs typeface="Times New Roman" charset="0"/>
                                                      </a:rPr>
                                                      <m:t>𝑝</m:t>
                                                    </m:r>
                                                  </m:sub>
                                                  <m:sup>
                                                    <m:r>
                                                      <a:rPr lang="en-US" sz="1350" b="0" i="1">
                                                        <a:solidFill>
                                                          <a:srgbClr val="000000"/>
                                                        </a:solidFill>
                                                        <a:latin typeface="Cambria Math" charset="0"/>
                                                        <a:ea typeface="Times New Roman" charset="0"/>
                                                        <a:cs typeface="Times New Roman" charset="0"/>
                                                      </a:rPr>
                                                      <m:t>1</m:t>
                                                    </m:r>
                                                  </m:sup>
                                                </m:sSubSup>
                                              </m:e>
                                              <m:e>
                                                <m:sSubSup>
                                                  <m:sSubSupPr>
                                                    <m:ctrlPr>
                                                      <a:rPr lang="en-US" sz="1350" b="0" i="1">
                                                        <a:solidFill>
                                                          <a:srgbClr val="000000"/>
                                                        </a:solidFill>
                                                        <a:latin typeface="Cambria Math" charset="0"/>
                                                        <a:ea typeface="Times New Roman" charset="0"/>
                                                        <a:cs typeface="Times New Roman" charset="0"/>
                                                      </a:rPr>
                                                    </m:ctrlPr>
                                                  </m:sSubSupPr>
                                                  <m:e>
                                                    <m:r>
                                                      <a:rPr lang="en-US" sz="1350" b="0" i="1">
                                                        <a:solidFill>
                                                          <a:srgbClr val="000000"/>
                                                        </a:solidFill>
                                                        <a:latin typeface="Cambria Math" charset="0"/>
                                                        <a:ea typeface="Times New Roman" charset="0"/>
                                                        <a:cs typeface="Times New Roman" charset="0"/>
                                                      </a:rPr>
                                                      <m:t>𝜆</m:t>
                                                    </m:r>
                                                  </m:e>
                                                  <m:sub>
                                                    <m:r>
                                                      <a:rPr lang="en-US" sz="1350" b="0" i="1">
                                                        <a:solidFill>
                                                          <a:srgbClr val="000000"/>
                                                        </a:solidFill>
                                                        <a:latin typeface="Cambria Math" charset="0"/>
                                                        <a:ea typeface="Times New Roman" charset="0"/>
                                                        <a:cs typeface="Times New Roman" charset="0"/>
                                                      </a:rPr>
                                                      <m:t>𝑝</m:t>
                                                    </m:r>
                                                  </m:sub>
                                                  <m:sup>
                                                    <m:r>
                                                      <a:rPr lang="en-US" sz="1350" b="0" i="1">
                                                        <a:solidFill>
                                                          <a:srgbClr val="000000"/>
                                                        </a:solidFill>
                                                        <a:latin typeface="Cambria Math" charset="0"/>
                                                        <a:ea typeface="Times New Roman" charset="0"/>
                                                        <a:cs typeface="Times New Roman" charset="0"/>
                                                      </a:rPr>
                                                      <m:t>2</m:t>
                                                    </m:r>
                                                  </m:sup>
                                                </m:sSubSup>
                                              </m:e>
                                            </m:mr>
                                          </m:m>
                                        </m:e>
                                        <m:e>
                                          <m:m>
                                            <m:mPr>
                                              <m:mcs>
                                                <m:mc>
                                                  <m:mcPr>
                                                    <m:count m:val="2"/>
                                                    <m:mcJc m:val="center"/>
                                                  </m:mcPr>
                                                </m:mc>
                                              </m:mcs>
                                              <m:ctrlPr>
                                                <a:rPr lang="en-US" sz="1350" b="0" i="1">
                                                  <a:solidFill>
                                                    <a:srgbClr val="000000"/>
                                                  </a:solidFill>
                                                  <a:latin typeface="Cambria Math" charset="0"/>
                                                  <a:ea typeface="Times New Roman" charset="0"/>
                                                  <a:cs typeface="Times New Roman" charset="0"/>
                                                </a:rPr>
                                              </m:ctrlPr>
                                            </m:mPr>
                                            <m:mr>
                                              <m:e>
                                                <m:r>
                                                  <a:rPr lang="en-US" sz="1350" b="0" i="1">
                                                    <a:solidFill>
                                                      <a:srgbClr val="000000"/>
                                                    </a:solidFill>
                                                    <a:latin typeface="Cambria Math" charset="0"/>
                                                    <a:ea typeface="Times New Roman" charset="0"/>
                                                    <a:cs typeface="Times New Roman" charset="0"/>
                                                  </a:rPr>
                                                  <m:t>…</m:t>
                                                </m:r>
                                              </m:e>
                                              <m:e>
                                                <m:sSubSup>
                                                  <m:sSubSupPr>
                                                    <m:ctrlPr>
                                                      <a:rPr lang="en-US" sz="1350" b="0" i="1">
                                                        <a:solidFill>
                                                          <a:srgbClr val="000000"/>
                                                        </a:solidFill>
                                                        <a:latin typeface="Cambria Math" charset="0"/>
                                                        <a:ea typeface="Times New Roman" charset="0"/>
                                                        <a:cs typeface="Times New Roman" charset="0"/>
                                                      </a:rPr>
                                                    </m:ctrlPr>
                                                  </m:sSubSupPr>
                                                  <m:e>
                                                    <m:r>
                                                      <a:rPr lang="en-US" sz="1350" b="0" i="1">
                                                        <a:solidFill>
                                                          <a:srgbClr val="000000"/>
                                                        </a:solidFill>
                                                        <a:latin typeface="Cambria Math" charset="0"/>
                                                        <a:ea typeface="Times New Roman" charset="0"/>
                                                        <a:cs typeface="Times New Roman" charset="0"/>
                                                      </a:rPr>
                                                      <m:t>𝜆</m:t>
                                                    </m:r>
                                                  </m:e>
                                                  <m:sub>
                                                    <m:r>
                                                      <a:rPr lang="en-US" sz="1350" b="0" i="1">
                                                        <a:solidFill>
                                                          <a:srgbClr val="000000"/>
                                                        </a:solidFill>
                                                        <a:latin typeface="Cambria Math" charset="0"/>
                                                        <a:ea typeface="Times New Roman" charset="0"/>
                                                        <a:cs typeface="Times New Roman" charset="0"/>
                                                      </a:rPr>
                                                      <m:t>𝑝</m:t>
                                                    </m:r>
                                                  </m:sub>
                                                  <m:sup>
                                                    <m:r>
                                                      <a:rPr lang="en-US" sz="1350" b="0" i="1">
                                                        <a:solidFill>
                                                          <a:srgbClr val="000000"/>
                                                        </a:solidFill>
                                                        <a:latin typeface="Cambria Math" charset="0"/>
                                                        <a:ea typeface="Times New Roman" charset="0"/>
                                                        <a:cs typeface="Times New Roman" charset="0"/>
                                                      </a:rPr>
                                                      <m:t>𝑇</m:t>
                                                    </m:r>
                                                  </m:sup>
                                                </m:sSubSup>
                                              </m:e>
                                            </m:mr>
                                          </m:m>
                                        </m:e>
                                      </m:mr>
                                    </m:m>
                                  </m:e>
                                </m:d>
                              </m:e>
                            </m:groupChr>
                          </m:e>
                          <m:lim>
                            <m:sSup>
                              <m:sSupPr>
                                <m:ctrlPr>
                                  <a:rPr lang="en-US" sz="1350" b="0" i="1">
                                    <a:solidFill>
                                      <a:srgbClr val="000000"/>
                                    </a:solidFill>
                                    <a:latin typeface="Cambria Math" charset="0"/>
                                    <a:ea typeface="Times New Roman" charset="0"/>
                                    <a:cs typeface="Times New Roman" charset="0"/>
                                  </a:rPr>
                                </m:ctrlPr>
                              </m:sSupPr>
                              <m:e>
                                <m:r>
                                  <a:rPr lang="en-US" sz="1350" b="0" i="1">
                                    <a:solidFill>
                                      <a:srgbClr val="000000"/>
                                    </a:solidFill>
                                    <a:latin typeface="Cambria Math" charset="0"/>
                                    <a:ea typeface="Times New Roman" charset="0"/>
                                    <a:cs typeface="Times New Roman" charset="0"/>
                                  </a:rPr>
                                  <m:t>𝑝</m:t>
                                </m:r>
                              </m:e>
                              <m:sup>
                                <m:r>
                                  <m:rPr>
                                    <m:sty m:val="p"/>
                                  </m:rPr>
                                  <a:rPr lang="en-US" sz="1350" b="0">
                                    <a:solidFill>
                                      <a:srgbClr val="000000"/>
                                    </a:solidFill>
                                    <a:latin typeface="Cambria Math" charset="0"/>
                                    <a:ea typeface="Times New Roman" charset="0"/>
                                    <a:cs typeface="Times New Roman" charset="0"/>
                                  </a:rPr>
                                  <m:t>th</m:t>
                                </m:r>
                              </m:sup>
                            </m:sSup>
                            <m:r>
                              <a:rPr lang="en-US" sz="1350" b="0" i="1">
                                <a:solidFill>
                                  <a:srgbClr val="000000"/>
                                </a:solidFill>
                                <a:latin typeface="Cambria Math" charset="0"/>
                                <a:ea typeface="Times New Roman" charset="0"/>
                                <a:cs typeface="Times New Roman" charset="0"/>
                              </a:rPr>
                              <m:t> </m:t>
                            </m:r>
                            <m:r>
                              <m:rPr>
                                <m:sty m:val="p"/>
                              </m:rPr>
                              <a:rPr lang="en-US" sz="1350" b="0">
                                <a:solidFill>
                                  <a:srgbClr val="000000"/>
                                </a:solidFill>
                                <a:latin typeface="Cambria Math" charset="0"/>
                                <a:ea typeface="Times New Roman" charset="0"/>
                                <a:cs typeface="Times New Roman" charset="0"/>
                              </a:rPr>
                              <m:t>iPDP</m:t>
                            </m:r>
                          </m:lim>
                        </m:limLow>
                      </m:e>
                    </m:nary>
                  </m:oMath>
                </a14:m>
                <a:r>
                  <a:rPr lang="en-US" sz="1350" b="0" dirty="0">
                    <a:solidFill>
                      <a:srgbClr val="000000"/>
                    </a:solidFill>
                    <a:latin typeface="Times New Roman" charset="0"/>
                    <a:ea typeface="Times New Roman" charset="0"/>
                    <a:cs typeface="Times New Roman" charset="0"/>
                  </a:rPr>
                  <a:t> , a linear summation of the time exponential of eigenvalues of  </a:t>
                </a:r>
                <a:r>
                  <a:rPr lang="en-US" sz="1350" b="0" i="1" dirty="0" err="1">
                    <a:solidFill>
                      <a:srgbClr val="000000"/>
                    </a:solidFill>
                    <a:latin typeface="Times New Roman" charset="0"/>
                    <a:ea typeface="Times New Roman" charset="0"/>
                    <a:cs typeface="Times New Roman" charset="0"/>
                  </a:rPr>
                  <a:t>Ã</a:t>
                </a:r>
                <a:r>
                  <a:rPr lang="en-US" sz="1350" b="0" dirty="0">
                    <a:solidFill>
                      <a:srgbClr val="000000"/>
                    </a:solidFill>
                    <a:latin typeface="Times New Roman" charset="0"/>
                    <a:ea typeface="Times New Roman" charset="0"/>
                    <a:cs typeface="Times New Roman" charset="0"/>
                  </a:rPr>
                  <a:t>     </a:t>
                </a:r>
              </a:p>
            </p:txBody>
          </p:sp>
        </mc:Choice>
        <mc:Fallback xmlns="">
          <p:sp>
            <p:nvSpPr>
              <p:cNvPr id="40" name="Rectangle 39"/>
              <p:cNvSpPr>
                <a:spLocks noRot="1" noChangeAspect="1" noMove="1" noResize="1" noEditPoints="1" noAdjustHandles="1" noChangeArrowheads="1" noChangeShapeType="1" noTextEdit="1"/>
              </p:cNvSpPr>
              <p:nvPr/>
            </p:nvSpPr>
            <p:spPr>
              <a:xfrm>
                <a:off x="1171379" y="4538839"/>
                <a:ext cx="7372751" cy="1574534"/>
              </a:xfrm>
              <a:prstGeom prst="rect">
                <a:avLst/>
              </a:prstGeom>
              <a:blipFill rotWithShape="0">
                <a:blip r:embed="rId10"/>
                <a:stretch>
                  <a:fillRect l="-165" t="-8140" b="-775"/>
                </a:stretch>
              </a:blipFill>
            </p:spPr>
            <p:txBody>
              <a:bodyPr/>
              <a:lstStyle/>
              <a:p>
                <a:r>
                  <a:rPr lang="en-US">
                    <a:noFill/>
                  </a:rPr>
                  <a:t> </a:t>
                </a:r>
              </a:p>
            </p:txBody>
          </p:sp>
        </mc:Fallback>
      </mc:AlternateContent>
    </p:spTree>
    <p:extLst>
      <p:ext uri="{BB962C8B-B14F-4D97-AF65-F5344CB8AC3E}">
        <p14:creationId xmlns:p14="http://schemas.microsoft.com/office/powerpoint/2010/main" val="6486072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038871"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advTm="57839"/>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 y="152400"/>
            <a:ext cx="8605837" cy="914400"/>
          </a:xfrm>
        </p:spPr>
        <p:txBody>
          <a:bodyPr/>
          <a:lstStyle/>
          <a:p>
            <a:r>
              <a:rPr lang="en-US" dirty="0" smtClean="0"/>
              <a:t>Are there any conserved regulatory networks between worm and fly during embryonic development?</a:t>
            </a:r>
            <a:endParaRPr lang="en-US" dirty="0"/>
          </a:p>
        </p:txBody>
      </p:sp>
      <p:grpSp>
        <p:nvGrpSpPr>
          <p:cNvPr id="32" name="Group 31"/>
          <p:cNvGrpSpPr/>
          <p:nvPr/>
        </p:nvGrpSpPr>
        <p:grpSpPr>
          <a:xfrm>
            <a:off x="152400" y="3657600"/>
            <a:ext cx="3748988" cy="1295400"/>
            <a:chOff x="152400" y="3505200"/>
            <a:chExt cx="3748988" cy="1295400"/>
          </a:xfrm>
        </p:grpSpPr>
        <p:grpSp>
          <p:nvGrpSpPr>
            <p:cNvPr id="9" name="Group 8"/>
            <p:cNvGrpSpPr/>
            <p:nvPr/>
          </p:nvGrpSpPr>
          <p:grpSpPr>
            <a:xfrm>
              <a:off x="228600" y="3581400"/>
              <a:ext cx="3139495" cy="1143513"/>
              <a:chOff x="442524" y="2057400"/>
              <a:chExt cx="6109151" cy="2225164"/>
            </a:xfrm>
          </p:grpSpPr>
          <p:sp>
            <p:nvSpPr>
              <p:cNvPr id="10" name="Rectangle 9"/>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1" name="Rectangle 10"/>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Equal 12"/>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Rectangle 13"/>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15" name="Plus 14"/>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TextBox 17"/>
              <p:cNvSpPr txBox="1"/>
              <p:nvPr/>
            </p:nvSpPr>
            <p:spPr>
              <a:xfrm>
                <a:off x="1925302" y="2502233"/>
                <a:ext cx="106634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19" name="Rectangle 18"/>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21" name="TextBox 20"/>
              <p:cNvSpPr txBox="1"/>
              <p:nvPr/>
            </p:nvSpPr>
            <p:spPr>
              <a:xfrm>
                <a:off x="4890857" y="2502233"/>
                <a:ext cx="1064269"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w</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4" name="Rectangle 3"/>
            <p:cNvSpPr/>
            <p:nvPr/>
          </p:nvSpPr>
          <p:spPr>
            <a:xfrm>
              <a:off x="152400" y="3505200"/>
              <a:ext cx="37338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124200" y="4419600"/>
              <a:ext cx="777188" cy="369332"/>
            </a:xfrm>
            <a:prstGeom prst="rect">
              <a:avLst/>
            </a:prstGeom>
            <a:noFill/>
          </p:spPr>
          <p:txBody>
            <a:bodyPr wrap="none" rtlCol="0">
              <a:spAutoFit/>
            </a:bodyPr>
            <a:lstStyle/>
            <a:p>
              <a:r>
                <a:rPr lang="en-US" dirty="0" smtClean="0"/>
                <a:t>worm</a:t>
              </a:r>
              <a:endParaRPr lang="en-US" dirty="0"/>
            </a:p>
          </p:txBody>
        </p:sp>
      </p:grpSp>
      <p:grpSp>
        <p:nvGrpSpPr>
          <p:cNvPr id="33" name="Group 32"/>
          <p:cNvGrpSpPr/>
          <p:nvPr/>
        </p:nvGrpSpPr>
        <p:grpSpPr>
          <a:xfrm>
            <a:off x="5257800" y="3657600"/>
            <a:ext cx="3657600" cy="1295400"/>
            <a:chOff x="152400" y="3505200"/>
            <a:chExt cx="3657600" cy="1295400"/>
          </a:xfrm>
        </p:grpSpPr>
        <p:grpSp>
          <p:nvGrpSpPr>
            <p:cNvPr id="34" name="Group 33"/>
            <p:cNvGrpSpPr/>
            <p:nvPr/>
          </p:nvGrpSpPr>
          <p:grpSpPr>
            <a:xfrm>
              <a:off x="228600" y="3581400"/>
              <a:ext cx="3139495" cy="1143513"/>
              <a:chOff x="442524" y="2057400"/>
              <a:chExt cx="6109151" cy="2225164"/>
            </a:xfrm>
          </p:grpSpPr>
          <p:sp>
            <p:nvSpPr>
              <p:cNvPr id="37" name="Rectangle 36"/>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38" name="Rectangle 37"/>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ectangle 38"/>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Equal 39"/>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Rectangle 40"/>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2" name="Plus 41"/>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TextBox 42"/>
              <p:cNvSpPr txBox="1"/>
              <p:nvPr/>
            </p:nvSpPr>
            <p:spPr>
              <a:xfrm>
                <a:off x="2073579" y="2502233"/>
                <a:ext cx="98320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smtClean="0">
                    <a:ln>
                      <a:noFill/>
                    </a:ln>
                    <a:solidFill>
                      <a:sysClr val="windowText" lastClr="000000"/>
                    </a:solidFill>
                    <a:effectLst/>
                    <a:uLnTx/>
                    <a:uFillTx/>
                    <a:latin typeface="Times New Roman"/>
                    <a:cs typeface="Times New Roman"/>
                  </a:rPr>
                  <a:t>A</a:t>
                </a:r>
                <a:r>
                  <a:rPr kumimoji="0" lang="en-US" sz="2400" b="0" i="1" u="none" strike="noStrike" kern="0" cap="none" spc="0" normalizeH="0" baseline="-25000" noProof="0" dirty="0" err="1"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sp>
            <p:nvSpPr>
              <p:cNvPr id="44" name="Rectangle 43"/>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C00"/>
                  </a:solidFill>
                  <a:effectLst/>
                  <a:uLnTx/>
                  <a:uFillTx/>
                  <a:latin typeface="Calibri"/>
                  <a:ea typeface="+mn-ea"/>
                  <a:cs typeface="+mn-cs"/>
                </a:endParaRPr>
              </a:p>
            </p:txBody>
          </p:sp>
          <p:sp>
            <p:nvSpPr>
              <p:cNvPr id="45" name="TextBox 44"/>
              <p:cNvSpPr txBox="1"/>
              <p:nvPr/>
            </p:nvSpPr>
            <p:spPr>
              <a:xfrm>
                <a:off x="5039135" y="2502233"/>
                <a:ext cx="981120" cy="8983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ysClr val="windowText" lastClr="000000"/>
                    </a:solidFill>
                    <a:effectLst/>
                    <a:uLnTx/>
                    <a:uFillTx/>
                    <a:latin typeface="Times New Roman"/>
                    <a:cs typeface="Times New Roman"/>
                  </a:rPr>
                  <a:t>B</a:t>
                </a:r>
                <a:r>
                  <a:rPr kumimoji="0" lang="en-US" sz="2400" b="0" i="1" u="none" strike="noStrike" kern="0" cap="none" spc="0" normalizeH="0" baseline="-25000" noProof="0" dirty="0" smtClean="0">
                    <a:ln>
                      <a:noFill/>
                    </a:ln>
                    <a:solidFill>
                      <a:sysClr val="windowText" lastClr="000000"/>
                    </a:solidFill>
                    <a:effectLst/>
                    <a:uLnTx/>
                    <a:uFillTx/>
                    <a:latin typeface="Times New Roman"/>
                    <a:cs typeface="Times New Roman"/>
                  </a:rPr>
                  <a:t>f</a:t>
                </a:r>
                <a:endParaRPr kumimoji="0" lang="en-US" sz="2400" b="0" i="0" u="none" strike="noStrike" kern="0" cap="none" spc="0" normalizeH="0" baseline="-25000" noProof="0" dirty="0">
                  <a:ln>
                    <a:noFill/>
                  </a:ln>
                  <a:solidFill>
                    <a:sysClr val="windowText" lastClr="000000"/>
                  </a:solidFill>
                  <a:effectLst/>
                  <a:uLnTx/>
                  <a:uFillTx/>
                  <a:latin typeface="Times New Roman"/>
                  <a:cs typeface="Times New Roman"/>
                </a:endParaRPr>
              </a:p>
            </p:txBody>
          </p:sp>
        </p:grpSp>
        <p:sp>
          <p:nvSpPr>
            <p:cNvPr id="35" name="Rectangle 34"/>
            <p:cNvSpPr/>
            <p:nvPr/>
          </p:nvSpPr>
          <p:spPr>
            <a:xfrm>
              <a:off x="152400" y="3505200"/>
              <a:ext cx="36576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352800" y="4419600"/>
              <a:ext cx="441146" cy="369332"/>
            </a:xfrm>
            <a:prstGeom prst="rect">
              <a:avLst/>
            </a:prstGeom>
            <a:noFill/>
          </p:spPr>
          <p:txBody>
            <a:bodyPr wrap="none" rtlCol="0">
              <a:spAutoFit/>
            </a:bodyPr>
            <a:lstStyle/>
            <a:p>
              <a:r>
                <a:rPr lang="en-US" dirty="0" smtClean="0"/>
                <a:t>fly</a:t>
              </a:r>
              <a:endParaRPr lang="en-US" dirty="0"/>
            </a:p>
          </p:txBody>
        </p:sp>
      </p:grpSp>
      <p:sp>
        <p:nvSpPr>
          <p:cNvPr id="46" name="TextBox 45"/>
          <p:cNvSpPr txBox="1"/>
          <p:nvPr/>
        </p:nvSpPr>
        <p:spPr>
          <a:xfrm>
            <a:off x="533400" y="5181600"/>
            <a:ext cx="5181600" cy="1200328"/>
          </a:xfrm>
          <a:prstGeom prst="rect">
            <a:avLst/>
          </a:prstGeom>
          <a:noFill/>
        </p:spPr>
        <p:txBody>
          <a:bodyPr wrap="square" rtlCol="0">
            <a:spAutoFit/>
          </a:bodyPr>
          <a:lstStyle/>
          <a:p>
            <a:pPr algn="ctr"/>
            <a:r>
              <a:rPr lang="en-US" sz="2400" dirty="0" smtClean="0">
                <a:latin typeface="Times New Roman"/>
                <a:cs typeface="Times New Roman"/>
              </a:rPr>
              <a:t>If </a:t>
            </a:r>
            <a:r>
              <a:rPr lang="en-US" sz="2400" i="1" dirty="0" smtClean="0">
                <a:latin typeface="Times New Roman"/>
                <a:cs typeface="Times New Roman"/>
              </a:rPr>
              <a:t>A</a:t>
            </a:r>
            <a:r>
              <a:rPr lang="en-US" sz="2400" i="1" baseline="-25000" dirty="0" smtClean="0">
                <a:latin typeface="Times New Roman"/>
                <a:cs typeface="Times New Roman"/>
              </a:rPr>
              <a:t>w</a:t>
            </a:r>
            <a:r>
              <a:rPr lang="en-US" sz="2400" dirty="0" smtClean="0">
                <a:latin typeface="Times New Roman"/>
                <a:cs typeface="Times New Roman"/>
              </a:rPr>
              <a:t> and </a:t>
            </a:r>
            <a:r>
              <a:rPr lang="en-US" sz="2400" i="1" dirty="0" err="1" smtClean="0">
                <a:latin typeface="Times New Roman"/>
                <a:cs typeface="Times New Roman"/>
              </a:rPr>
              <a:t>A</a:t>
            </a:r>
            <a:r>
              <a:rPr lang="en-US" sz="2400" i="1" baseline="-25000" dirty="0" err="1" smtClean="0">
                <a:latin typeface="Times New Roman"/>
                <a:cs typeface="Times New Roman"/>
              </a:rPr>
              <a:t>f</a:t>
            </a:r>
            <a:r>
              <a:rPr lang="en-US" sz="2400" dirty="0" smtClean="0">
                <a:latin typeface="Times New Roman"/>
                <a:cs typeface="Times New Roman"/>
              </a:rPr>
              <a:t> have similarities, cross-species conserved regulatory networks in embryonic development</a:t>
            </a:r>
            <a:endParaRPr lang="en-US" sz="2400" dirty="0">
              <a:latin typeface="Times New Roman"/>
              <a:cs typeface="Times New Roman"/>
            </a:endParaRPr>
          </a:p>
        </p:txBody>
      </p:sp>
      <p:cxnSp>
        <p:nvCxnSpPr>
          <p:cNvPr id="49" name="Straight Arrow Connector 48"/>
          <p:cNvCxnSpPr>
            <a:stCxn id="12" idx="2"/>
          </p:cNvCxnSpPr>
          <p:nvPr/>
        </p:nvCxnSpPr>
        <p:spPr>
          <a:xfrm>
            <a:off x="1227906" y="4877312"/>
            <a:ext cx="448494" cy="4566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9" idx="2"/>
          </p:cNvCxnSpPr>
          <p:nvPr/>
        </p:nvCxnSpPr>
        <p:spPr>
          <a:xfrm flipH="1">
            <a:off x="5334000" y="4877312"/>
            <a:ext cx="999306" cy="4566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Right Arrow 66"/>
          <p:cNvSpPr/>
          <p:nvPr/>
        </p:nvSpPr>
        <p:spPr>
          <a:xfrm>
            <a:off x="5791200" y="5493499"/>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477000" y="5257800"/>
            <a:ext cx="2444589" cy="830997"/>
          </a:xfrm>
          <a:prstGeom prst="rect">
            <a:avLst/>
          </a:prstGeom>
        </p:spPr>
        <p:txBody>
          <a:bodyPr wrap="square">
            <a:spAutoFit/>
          </a:bodyPr>
          <a:lstStyle/>
          <a:p>
            <a:r>
              <a:rPr lang="en-US" sz="2400" dirty="0">
                <a:solidFill>
                  <a:srgbClr val="000000"/>
                </a:solidFill>
                <a:latin typeface="Times New Roman"/>
                <a:cs typeface="Times New Roman"/>
              </a:rPr>
              <a:t>E</a:t>
            </a:r>
            <a:r>
              <a:rPr lang="en-US" sz="2400" dirty="0" smtClean="0">
                <a:solidFill>
                  <a:srgbClr val="000000"/>
                </a:solidFill>
                <a:latin typeface="Times New Roman"/>
                <a:cs typeface="Times New Roman"/>
              </a:rPr>
              <a:t>mbryonic </a:t>
            </a:r>
            <a:r>
              <a:rPr lang="en-US" sz="2400" dirty="0">
                <a:solidFill>
                  <a:srgbClr val="000000"/>
                </a:solidFill>
                <a:latin typeface="Times New Roman"/>
                <a:cs typeface="Times New Roman"/>
              </a:rPr>
              <a:t>stem </a:t>
            </a:r>
            <a:r>
              <a:rPr lang="en-US" sz="2400" dirty="0" smtClean="0">
                <a:solidFill>
                  <a:srgbClr val="000000"/>
                </a:solidFill>
                <a:latin typeface="Times New Roman"/>
                <a:cs typeface="Times New Roman"/>
              </a:rPr>
              <a:t>cells (ESCs)</a:t>
            </a:r>
            <a:endParaRPr lang="en-US" sz="2400" dirty="0">
              <a:solidFill>
                <a:srgbClr val="000000"/>
              </a:solidFill>
              <a:latin typeface="Times New Roman"/>
              <a:cs typeface="Times New Roman"/>
            </a:endParaRPr>
          </a:p>
        </p:txBody>
      </p:sp>
      <p:graphicFrame>
        <p:nvGraphicFramePr>
          <p:cNvPr id="47" name="Table 46"/>
          <p:cNvGraphicFramePr>
            <a:graphicFrameLocks noGrp="1"/>
          </p:cNvGraphicFramePr>
          <p:nvPr>
            <p:extLst>
              <p:ext uri="{D42A27DB-BD31-4B8C-83A1-F6EECF244321}">
                <p14:modId xmlns:p14="http://schemas.microsoft.com/office/powerpoint/2010/main" val="901586059"/>
              </p:ext>
            </p:extLst>
          </p:nvPr>
        </p:nvGraphicFramePr>
        <p:xfrm>
          <a:off x="98565" y="1331275"/>
          <a:ext cx="8893035" cy="2194560"/>
        </p:xfrm>
        <a:graphic>
          <a:graphicData uri="http://schemas.openxmlformats.org/drawingml/2006/table">
            <a:tbl>
              <a:tblPr firstRow="1" bandRow="1">
                <a:tableStyleId>{7E9639D4-E3E2-4D34-9284-5A2195B3D0D7}</a:tableStyleId>
              </a:tblPr>
              <a:tblGrid>
                <a:gridCol w="1084467"/>
                <a:gridCol w="1179168"/>
                <a:gridCol w="1828800"/>
                <a:gridCol w="1828800"/>
                <a:gridCol w="1752600"/>
                <a:gridCol w="1219200"/>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Internal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dirty="0" smtClean="0">
                          <a:latin typeface="Times New Roman"/>
                          <a:cs typeface="Times New Roman"/>
                        </a:rPr>
                        <a:t>External Group</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0" baseline="0" dirty="0" smtClean="0">
                          <a:solidFill>
                            <a:srgbClr val="FFFFFF"/>
                          </a:solidFill>
                          <a:latin typeface="Times New Roman"/>
                          <a:cs typeface="Times New Roman"/>
                        </a:rPr>
                        <a:t>Developmental stages</a:t>
                      </a:r>
                      <a:endParaRPr lang="en-US" sz="1400" b="0" dirty="0" smtClean="0">
                        <a:solidFill>
                          <a:srgbClr val="FFFFFF"/>
                        </a:solidFill>
                        <a:latin typeface="Times New Roman"/>
                        <a:cs typeface="Times New Roman"/>
                      </a:endParaRPr>
                    </a:p>
                  </a:txBody>
                  <a:tcPr/>
                </a:tc>
                <a:tc>
                  <a:txBody>
                    <a:bodyPr/>
                    <a:lstStyle/>
                    <a:p>
                      <a:pPr algn="ctr"/>
                      <a:r>
                        <a:rPr lang="en-US" sz="1400" b="0" dirty="0" smtClean="0">
                          <a:solidFill>
                            <a:srgbClr val="FFFFFF"/>
                          </a:solidFill>
                          <a:latin typeface="Times New Roman"/>
                          <a:cs typeface="Times New Roman"/>
                        </a:rPr>
                        <a:t># of unknown</a:t>
                      </a:r>
                      <a:r>
                        <a:rPr lang="en-US" sz="1400" b="0" baseline="0" dirty="0" smtClean="0">
                          <a:solidFill>
                            <a:srgbClr val="FFFFFF"/>
                          </a:solidFill>
                          <a:latin typeface="Times New Roman"/>
                          <a:cs typeface="Times New Roman"/>
                        </a:rPr>
                        <a:t> parameters in </a:t>
                      </a:r>
                      <a:r>
                        <a:rPr lang="en-US" sz="1400" b="0" i="1" baseline="0" dirty="0" smtClean="0">
                          <a:solidFill>
                            <a:srgbClr val="FFFFFF"/>
                          </a:solidFill>
                          <a:latin typeface="Times New Roman"/>
                          <a:cs typeface="Times New Roman"/>
                        </a:rPr>
                        <a:t>A</a:t>
                      </a:r>
                      <a:r>
                        <a:rPr lang="en-US" sz="1400" b="0" i="0" baseline="0" dirty="0" smtClean="0">
                          <a:solidFill>
                            <a:srgbClr val="FFFFFF"/>
                          </a:solidFill>
                          <a:latin typeface="Times New Roman"/>
                          <a:cs typeface="Times New Roman"/>
                        </a:rPr>
                        <a:t> and </a:t>
                      </a:r>
                      <a:r>
                        <a:rPr lang="en-US" sz="1400" b="0" i="1" baseline="0" dirty="0" smtClean="0">
                          <a:solidFill>
                            <a:srgbClr val="FFFFFF"/>
                          </a:solidFill>
                          <a:latin typeface="Times New Roman"/>
                          <a:cs typeface="Times New Roman"/>
                        </a:rPr>
                        <a:t>B</a:t>
                      </a:r>
                      <a:endParaRPr lang="en-US" sz="1400" b="0" i="1" dirty="0" smtClean="0">
                        <a:solidFill>
                          <a:srgbClr val="FFFFFF"/>
                        </a:solidFill>
                        <a:latin typeface="Times New Roman"/>
                        <a:cs typeface="Times New Roman"/>
                      </a:endParaRPr>
                    </a:p>
                  </a:txBody>
                  <a:tcPr/>
                </a:tc>
                <a:tc>
                  <a:txBody>
                    <a:bodyPr/>
                    <a:lstStyle/>
                    <a:p>
                      <a:pPr algn="ctr"/>
                      <a:r>
                        <a:rPr lang="en-US" sz="1400" b="0" i="0" dirty="0" smtClean="0">
                          <a:solidFill>
                            <a:srgbClr val="FFFFFF"/>
                          </a:solidFill>
                          <a:latin typeface="Times New Roman"/>
                          <a:cs typeface="Times New Roman"/>
                        </a:rPr>
                        <a:t># of available time samples</a:t>
                      </a:r>
                    </a:p>
                  </a:txBody>
                  <a:tcPr/>
                </a:tc>
              </a:tr>
              <a:tr h="60467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C. </a:t>
                      </a:r>
                      <a:r>
                        <a:rPr kumimoji="0" lang="en-US" sz="1400" i="1" u="none" strike="noStrike" kern="1200" cap="none" spc="0" normalizeH="0" baseline="0" noProof="0" dirty="0" err="1" smtClean="0">
                          <a:ln>
                            <a:noFill/>
                          </a:ln>
                          <a:effectLst/>
                          <a:uLnTx/>
                          <a:uFillTx/>
                          <a:latin typeface="Times New Roman"/>
                          <a:cs typeface="Times New Roman"/>
                        </a:rPr>
                        <a:t>elegans</a:t>
                      </a:r>
                      <a:r>
                        <a:rPr kumimoji="0" lang="en-US" sz="1400" u="none" strike="noStrike" kern="1200" cap="none" spc="0" normalizeH="0" baseline="0" noProof="0" dirty="0" smtClean="0">
                          <a:ln>
                            <a:noFill/>
                          </a:ln>
                          <a:effectLst/>
                          <a:uLnTx/>
                          <a:uFillTx/>
                          <a:latin typeface="Times New Roman"/>
                          <a:cs typeface="Times New Roman"/>
                        </a:rPr>
                        <a:t>)</a:t>
                      </a:r>
                    </a:p>
                    <a:p>
                      <a:endParaRPr lang="en-US" sz="1400" dirty="0">
                        <a:solidFill>
                          <a:srgbClr val="000000"/>
                        </a:solidFill>
                        <a:latin typeface="Times New Roman"/>
                        <a:cs typeface="Times New Roman"/>
                      </a:endParaRPr>
                    </a:p>
                  </a:txBody>
                  <a:tcPr/>
                </a:tc>
                <a:tc rowSpan="2">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1</a:t>
                      </a:r>
                      <a:r>
                        <a:rPr lang="en-US" sz="1400" dirty="0" smtClean="0">
                          <a:latin typeface="Times New Roman"/>
                          <a:cs typeface="Times New Roman"/>
                        </a:rPr>
                        <a:t>=3147 </a:t>
                      </a:r>
                    </a:p>
                    <a:p>
                      <a:pPr algn="ctr"/>
                      <a:r>
                        <a:rPr lang="en-US" sz="1400" baseline="0" dirty="0" smtClean="0">
                          <a:latin typeface="Times New Roman"/>
                          <a:cs typeface="Times New Roman"/>
                        </a:rPr>
                        <a:t>worm-fly </a:t>
                      </a:r>
                      <a:r>
                        <a:rPr lang="en-US" sz="1400" baseline="0" dirty="0" err="1" smtClean="0">
                          <a:latin typeface="Times New Roman"/>
                          <a:cs typeface="Times New Roman"/>
                        </a:rPr>
                        <a:t>orthologs</a:t>
                      </a:r>
                      <a:r>
                        <a:rPr lang="en-US" sz="1400" baseline="0" dirty="0" smtClean="0">
                          <a:latin typeface="Times New Roman"/>
                          <a:cs typeface="Times New Roman"/>
                        </a:rPr>
                        <a:t> (incl. </a:t>
                      </a:r>
                      <a:r>
                        <a:rPr lang="en-US" sz="1400" baseline="0" dirty="0" err="1" smtClean="0">
                          <a:latin typeface="Times New Roman"/>
                          <a:cs typeface="Times New Roman"/>
                        </a:rPr>
                        <a:t>ortholog</a:t>
                      </a:r>
                      <a:r>
                        <a:rPr lang="en-US" sz="1400" baseline="0" dirty="0" smtClean="0">
                          <a:latin typeface="Times New Roman"/>
                          <a:cs typeface="Times New Roman"/>
                        </a:rPr>
                        <a:t> TFs)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=509 worm-specific transcription factors</a:t>
                      </a:r>
                      <a:endParaRPr lang="en-US" sz="14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400" dirty="0" smtClean="0">
                          <a:latin typeface="Times New Roman"/>
                          <a:cs typeface="Times New Roman"/>
                        </a:rPr>
                        <a:t>T=25</a:t>
                      </a:r>
                      <a:r>
                        <a:rPr lang="en-US" sz="1400" baseline="0" dirty="0" smtClean="0">
                          <a:latin typeface="Times New Roman"/>
                          <a:cs typeface="Times New Roman"/>
                        </a:rPr>
                        <a:t> time points: 0, 0.5, 1, …, 12 hours</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3147*3147+3147*509=11.5M</a:t>
                      </a:r>
                      <a:endParaRPr lang="en-US" sz="1400" dirty="0">
                        <a:solidFill>
                          <a:srgbClr val="000000"/>
                        </a:solidFill>
                        <a:latin typeface="Times New Roman"/>
                        <a:cs typeface="Times New Roman"/>
                      </a:endParaRPr>
                    </a:p>
                  </a:txBody>
                  <a:tcPr/>
                </a:tc>
                <a:tc>
                  <a:txBody>
                    <a:bodyPr/>
                    <a:lstStyle/>
                    <a:p>
                      <a:pPr algn="ctr"/>
                      <a:r>
                        <a:rPr lang="en-US" sz="1400" dirty="0" smtClean="0">
                          <a:solidFill>
                            <a:srgbClr val="000000"/>
                          </a:solidFill>
                          <a:latin typeface="Times New Roman"/>
                          <a:cs typeface="Times New Roman"/>
                        </a:rPr>
                        <a:t>3147*25+509*25=91400</a:t>
                      </a:r>
                      <a:endParaRPr lang="en-US" sz="1400" dirty="0">
                        <a:solidFill>
                          <a:srgbClr val="000000"/>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a:t>
                      </a:r>
                      <a:r>
                        <a:rPr kumimoji="0" lang="en-US" sz="1400" i="1" u="none" strike="noStrike" kern="1200" cap="none" spc="0" normalizeH="0" baseline="0" noProof="0" dirty="0" smtClean="0">
                          <a:ln>
                            <a:noFill/>
                          </a:ln>
                          <a:effectLst/>
                          <a:uLnTx/>
                          <a:uFillTx/>
                          <a:latin typeface="Times New Roman"/>
                          <a:cs typeface="Times New Roman"/>
                        </a:rPr>
                        <a:t>D. </a:t>
                      </a:r>
                      <a:r>
                        <a:rPr kumimoji="0" lang="en-US" sz="1400" i="1" u="none" strike="noStrike" kern="1200" cap="none" spc="0" normalizeH="0" baseline="0" noProof="0" dirty="0" err="1" smtClean="0">
                          <a:ln>
                            <a:noFill/>
                          </a:ln>
                          <a:effectLst/>
                          <a:uLnTx/>
                          <a:uFillTx/>
                          <a:latin typeface="Times New Roman"/>
                          <a:cs typeface="Times New Roman"/>
                        </a:rPr>
                        <a:t>mel</a:t>
                      </a:r>
                      <a:r>
                        <a:rPr kumimoji="0" lang="en-US" sz="1400" i="1" u="none" strike="noStrike" kern="1200" cap="none" spc="0" normalizeH="0" baseline="0" noProof="0" dirty="0" smtClean="0">
                          <a:ln>
                            <a:noFill/>
                          </a:ln>
                          <a:effectLst/>
                          <a:uLnTx/>
                          <a:uFillTx/>
                          <a:latin typeface="Times New Roman"/>
                          <a:cs typeface="Times New Roman"/>
                        </a:rPr>
                        <a:t>.</a:t>
                      </a:r>
                      <a:r>
                        <a:rPr kumimoji="0" lang="en-US" sz="1400" u="none" strike="noStrike" kern="1200" cap="none" spc="0" normalizeH="0" baseline="0" noProof="0" dirty="0" smtClean="0">
                          <a:ln>
                            <a:noFill/>
                          </a:ln>
                          <a:effectLst/>
                          <a:uLnTx/>
                          <a:uFillTx/>
                          <a:latin typeface="Times New Roman"/>
                          <a:cs typeface="Times New Roman"/>
                        </a:rPr>
                        <a:t>)</a:t>
                      </a:r>
                    </a:p>
                  </a:txBody>
                  <a:tcPr/>
                </a:tc>
                <a:tc vMerge="1">
                  <a:txBody>
                    <a:bodyPr/>
                    <a:lstStyle/>
                    <a:p>
                      <a:endParaRPr lang="en-US"/>
                    </a:p>
                  </a:txBody>
                  <a:tcPr/>
                </a:tc>
                <a:tc>
                  <a:txBody>
                    <a:bodyPr/>
                    <a:lstStyle/>
                    <a:p>
                      <a:pPr algn="ctr"/>
                      <a:r>
                        <a:rPr lang="en-US" sz="1400" dirty="0" smtClean="0">
                          <a:latin typeface="Times New Roman"/>
                          <a:cs typeface="Times New Roman"/>
                        </a:rPr>
                        <a:t>N</a:t>
                      </a:r>
                      <a:r>
                        <a:rPr lang="en-US" sz="1400" baseline="-25000" dirty="0" smtClean="0">
                          <a:latin typeface="Times New Roman"/>
                          <a:cs typeface="Times New Roman"/>
                        </a:rPr>
                        <a:t>2</a:t>
                      </a:r>
                      <a:r>
                        <a:rPr lang="en-US" sz="1400" dirty="0" smtClean="0">
                          <a:latin typeface="Times New Roman"/>
                          <a:cs typeface="Times New Roman"/>
                        </a:rPr>
                        <a:t>=442 fly-specific transcription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2, 4, 6, 8,…, 20, 22 hours</a:t>
                      </a: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3147*3147+3147*442=11.3M</a:t>
                      </a:r>
                    </a:p>
                    <a:p>
                      <a:pPr algn="ctr"/>
                      <a:endParaRPr lang="en-US" sz="1400" dirty="0">
                        <a:solidFill>
                          <a:srgbClr val="000000"/>
                        </a:solidFill>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cs typeface="Times New Roman"/>
                        </a:rPr>
                        <a:t>3147*25+442*25=89725</a:t>
                      </a:r>
                    </a:p>
                  </a:txBody>
                  <a:tcPr/>
                </a:tc>
              </a:tr>
            </a:tbl>
          </a:graphicData>
        </a:graphic>
      </p:graphicFrame>
      <p:grpSp>
        <p:nvGrpSpPr>
          <p:cNvPr id="17" name="Group 16"/>
          <p:cNvGrpSpPr/>
          <p:nvPr/>
        </p:nvGrpSpPr>
        <p:grpSpPr>
          <a:xfrm>
            <a:off x="6019800" y="1020842"/>
            <a:ext cx="3048000" cy="2408157"/>
            <a:chOff x="6019800" y="1290398"/>
            <a:chExt cx="3048000" cy="2138602"/>
          </a:xfrm>
        </p:grpSpPr>
        <p:sp>
          <p:nvSpPr>
            <p:cNvPr id="7" name="Rectangle 6"/>
            <p:cNvSpPr/>
            <p:nvPr/>
          </p:nvSpPr>
          <p:spPr>
            <a:xfrm>
              <a:off x="6019800" y="1295400"/>
              <a:ext cx="3048000" cy="2133600"/>
            </a:xfrm>
            <a:prstGeom prst="rect">
              <a:avLst/>
            </a:prstGeom>
            <a:noFill/>
            <a:ln w="38100" cmpd="sng">
              <a:solidFill>
                <a:srgbClr val="FF0000"/>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63437" y="1290398"/>
              <a:ext cx="2109873" cy="245993"/>
            </a:xfrm>
            <a:prstGeom prst="rect">
              <a:avLst/>
            </a:prstGeom>
            <a:noFill/>
          </p:spPr>
          <p:txBody>
            <a:bodyPr wrap="none" rtlCol="0">
              <a:spAutoFit/>
            </a:bodyPr>
            <a:lstStyle/>
            <a:p>
              <a:r>
                <a:rPr lang="en-US" dirty="0" smtClean="0">
                  <a:solidFill>
                    <a:srgbClr val="FF0000"/>
                  </a:solidFill>
                </a:rPr>
                <a:t>Not enough time samples!</a:t>
              </a:r>
              <a:endParaRPr lang="en-US" dirty="0">
                <a:solidFill>
                  <a:srgbClr val="FF0000"/>
                </a:solidFill>
              </a:endParaRPr>
            </a:p>
          </p:txBody>
        </p:sp>
      </p:grpSp>
    </p:spTree>
    <p:custDataLst>
      <p:tags r:id="rId1"/>
    </p:custDataLst>
    <p:extLst>
      <p:ext uri="{BB962C8B-B14F-4D97-AF65-F5344CB8AC3E}">
        <p14:creationId xmlns:p14="http://schemas.microsoft.com/office/powerpoint/2010/main" val="4226266653"/>
      </p:ext>
    </p:extLst>
  </p:cSld>
  <p:clrMapOvr>
    <a:masterClrMapping/>
  </p:clrMapOvr>
  <p:transition advTm="174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6858"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6859"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6860"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6861"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dirty="0" smtClean="0">
                <a:latin typeface="Times New Roman"/>
              </a:rPr>
              <a:t>Internal genes/meta-genes</a:t>
            </a:r>
            <a:endParaRPr lang="en-US" sz="120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dirty="0" smtClean="0">
                <a:latin typeface="Times New Roman"/>
              </a:rPr>
              <a:t>External genes/meta-genes</a:t>
            </a:r>
            <a:endParaRPr lang="en-US" sz="1200" i="1" dirty="0">
              <a:latin typeface="Times New Roman"/>
            </a:endParaRPr>
          </a:p>
        </p:txBody>
      </p:sp>
      <p:grpSp>
        <p:nvGrpSpPr>
          <p:cNvPr id="157" name="Group 156"/>
          <p:cNvGrpSpPr/>
          <p:nvPr/>
        </p:nvGrpSpPr>
        <p:grpSpPr>
          <a:xfrm>
            <a:off x="3811499" y="6412057"/>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r>
                <a:rPr lang="en-US" dirty="0"/>
                <a:t>/</a:t>
              </a:r>
            </a:p>
          </p:txBody>
        </p:sp>
      </p:grpSp>
      <p:grpSp>
        <p:nvGrpSpPr>
          <p:cNvPr id="160" name="Group 159"/>
          <p:cNvGrpSpPr/>
          <p:nvPr/>
        </p:nvGrpSpPr>
        <p:grpSpPr>
          <a:xfrm>
            <a:off x="6433236" y="6413319"/>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r>
                <a:rPr lang="en-US" dirty="0"/>
                <a:t>/</a:t>
              </a:r>
            </a:p>
          </p:txBody>
        </p:sp>
      </p:grpSp>
      <p:grpSp>
        <p:nvGrpSpPr>
          <p:cNvPr id="167" name="Group 166"/>
          <p:cNvGrpSpPr/>
          <p:nvPr/>
        </p:nvGrpSpPr>
        <p:grpSpPr>
          <a:xfrm>
            <a:off x="3825942" y="5645453"/>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dirty="0">
                  <a:latin typeface="Times New Roman"/>
                </a:rPr>
                <a:t>I</a:t>
              </a:r>
              <a:r>
                <a:rPr lang="en-US" sz="1200" dirty="0" smtClean="0">
                  <a:latin typeface="Times New Roman"/>
                </a:rPr>
                <a:t>nternal regulation among internal genes/meta-genes by </a:t>
              </a:r>
              <a:r>
                <a:rPr lang="en-US" sz="1200" i="1" dirty="0" smtClean="0">
                  <a:latin typeface="Times New Roman"/>
                </a:rPr>
                <a:t>A/</a:t>
              </a:r>
              <a:r>
                <a:rPr lang="en-US" sz="1200" i="1" dirty="0" err="1" smtClean="0">
                  <a:latin typeface="Times New Roman"/>
                </a:rPr>
                <a:t>Ã</a:t>
              </a:r>
              <a:endParaRPr lang="en-US" sz="1200" i="1" dirty="0">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r>
                  <a:rPr lang="en-US" dirty="0"/>
                  <a:t>/</a:t>
                </a:r>
              </a:p>
            </p:txBody>
          </p:sp>
        </p:grpSp>
      </p:grpSp>
      <p:grpSp>
        <p:nvGrpSpPr>
          <p:cNvPr id="168" name="Group 167"/>
          <p:cNvGrpSpPr/>
          <p:nvPr/>
        </p:nvGrpSpPr>
        <p:grpSpPr>
          <a:xfrm>
            <a:off x="3814215" y="5963985"/>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dirty="0" smtClean="0">
                  <a:latin typeface="Times New Roman"/>
                </a:rPr>
                <a:t>External regulation from external genes/meta-genes to internal genes/meta-genes in Group </a:t>
              </a:r>
              <a:r>
                <a:rPr lang="en-US" sz="1200" i="1" dirty="0">
                  <a:latin typeface="Times New Roman"/>
                </a:rPr>
                <a:t>X</a:t>
              </a:r>
              <a:r>
                <a:rPr lang="en-US" sz="1200" dirty="0" smtClean="0">
                  <a:latin typeface="Times New Roman"/>
                </a:rPr>
                <a:t> by </a:t>
              </a:r>
              <a:r>
                <a:rPr lang="en-US" sz="1200" i="1" dirty="0">
                  <a:latin typeface="Times New Roman"/>
                </a:rPr>
                <a:t>B</a:t>
              </a:r>
              <a:r>
                <a:rPr lang="en-US" sz="1200" i="1" dirty="0" smtClean="0">
                  <a:latin typeface="Times New Roman"/>
                </a:rPr>
                <a:t>/</a:t>
              </a:r>
              <a:endParaRPr lang="en-US" sz="1200" i="1" dirty="0">
                <a:latin typeface="Times New Roman"/>
              </a:endParaRP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r>
                  <a:rPr lang="en-US" dirty="0"/>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179171069"/>
                </p:ext>
              </p:extLst>
            </p:nvPr>
          </p:nvGraphicFramePr>
          <p:xfrm>
            <a:off x="7578356" y="4587589"/>
            <a:ext cx="152400" cy="190500"/>
          </p:xfrm>
          <a:graphic>
            <a:graphicData uri="http://schemas.openxmlformats.org/presentationml/2006/ole">
              <mc:AlternateContent xmlns:mc="http://schemas.openxmlformats.org/markup-compatibility/2006">
                <mc:Choice xmlns:v="urn:schemas-microsoft-com:vml" Requires="v">
                  <p:oleObj spid="_x0000_s276862"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78356" y="4587589"/>
                          <a:ext cx="152400" cy="1905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6863"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7715756" y="3673528"/>
          <a:ext cx="1374834" cy="302791"/>
        </p:xfrm>
        <a:graphic>
          <a:graphicData uri="http://schemas.openxmlformats.org/presentationml/2006/ole">
            <mc:AlternateContent xmlns:mc="http://schemas.openxmlformats.org/markup-compatibility/2006">
              <mc:Choice xmlns:v="urn:schemas-microsoft-com:vml" Requires="v">
                <p:oleObj spid="_x0000_s276864" name="Equation" r:id="rId23" imgW="2133600" imgH="469900" progId="Equation.3">
                  <p:embed/>
                </p:oleObj>
              </mc:Choice>
              <mc:Fallback>
                <p:oleObj name="Equation" r:id="rId23" imgW="2133600" imgH="469900" progId="Equation.3">
                  <p:embed/>
                  <p:pic>
                    <p:nvPicPr>
                      <p:cNvPr id="0" name=""/>
                      <p:cNvPicPr/>
                      <p:nvPr/>
                    </p:nvPicPr>
                    <p:blipFill>
                      <a:blip r:embed="rId24"/>
                      <a:stretch>
                        <a:fillRect/>
                      </a:stretch>
                    </p:blipFill>
                    <p:spPr>
                      <a:xfrm>
                        <a:off x="7715756" y="3673528"/>
                        <a:ext cx="1374834" cy="302791"/>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6390976" y="3633882"/>
            <a:ext cx="1283300" cy="276999"/>
          </a:xfrm>
          <a:prstGeom prst="rect">
            <a:avLst/>
          </a:prstGeom>
          <a:noFill/>
        </p:spPr>
        <p:txBody>
          <a:bodyPr wrap="none" rtlCol="0">
            <a:spAutoFit/>
          </a:bodyPr>
          <a:lstStyle/>
          <a:p>
            <a:r>
              <a:rPr lang="en-US" sz="1200" dirty="0" smtClean="0">
                <a:solidFill>
                  <a:srgbClr val="000090"/>
                </a:solidFill>
                <a:latin typeface="Helvetica"/>
                <a:cs typeface="Helvetica"/>
              </a:rPr>
              <a:t>Different </a:t>
            </a:r>
            <a:r>
              <a:rPr lang="en-US" sz="1200" dirty="0" err="1" smtClean="0">
                <a:solidFill>
                  <a:srgbClr val="000090"/>
                </a:solidFill>
                <a:latin typeface="Helvetica"/>
                <a:cs typeface="Helvetica"/>
              </a:rPr>
              <a:t>ePDPs</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4"/>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5"/>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184042" y="1016622"/>
            <a:ext cx="3023664" cy="276999"/>
          </a:xfrm>
          <a:prstGeom prst="rect">
            <a:avLst/>
          </a:prstGeom>
          <a:noFill/>
        </p:spPr>
        <p:txBody>
          <a:bodyPr wrap="square" rtlCol="0">
            <a:spAutoFit/>
          </a:bodyPr>
          <a:lstStyle/>
          <a:p>
            <a:r>
              <a:rPr lang="en-US" sz="1200" dirty="0" smtClean="0">
                <a:latin typeface="Helvetica"/>
                <a:cs typeface="Helvetica"/>
              </a:rPr>
              <a:t>Worm’s effective state space model</a:t>
            </a:r>
            <a:endParaRPr lang="en-US" sz="1200" dirty="0">
              <a:latin typeface="Helvetica"/>
              <a:cs typeface="Helvetica"/>
            </a:endParaRPr>
          </a:p>
        </p:txBody>
      </p:sp>
      <p:sp>
        <p:nvSpPr>
          <p:cNvPr id="100" name="TextBox 99"/>
          <p:cNvSpPr txBox="1"/>
          <p:nvPr/>
        </p:nvSpPr>
        <p:spPr>
          <a:xfrm>
            <a:off x="1626293" y="3613996"/>
            <a:ext cx="1122423" cy="276999"/>
          </a:xfrm>
          <a:prstGeom prst="rect">
            <a:avLst/>
          </a:prstGeom>
          <a:noFill/>
        </p:spPr>
        <p:txBody>
          <a:bodyPr wrap="none" rtlCol="0">
            <a:spAutoFit/>
          </a:bodyPr>
          <a:lstStyle/>
          <a:p>
            <a:r>
              <a:rPr lang="en-US" sz="1200" dirty="0" smtClean="0">
                <a:solidFill>
                  <a:srgbClr val="FF0000"/>
                </a:solidFill>
                <a:latin typeface="Helvetica"/>
                <a:cs typeface="Helvetica"/>
              </a:rPr>
              <a:t>Similar </a:t>
            </a:r>
            <a:r>
              <a:rPr lang="en-US" sz="1200" dirty="0" err="1" smtClean="0">
                <a:solidFill>
                  <a:srgbClr val="FF0000"/>
                </a:solidFill>
                <a:latin typeface="Helvetica"/>
                <a:cs typeface="Helvetica"/>
              </a:rPr>
              <a:t>iPDPs</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71496" y="6226676"/>
            <a:ext cx="2918862" cy="276999"/>
          </a:xfrm>
          <a:prstGeom prst="rect">
            <a:avLst/>
          </a:prstGeom>
          <a:noFill/>
        </p:spPr>
        <p:txBody>
          <a:bodyPr wrap="square" rtlCol="0">
            <a:spAutoFit/>
          </a:bodyPr>
          <a:lstStyle/>
          <a:p>
            <a:r>
              <a:rPr lang="en-US" sz="1200" dirty="0" smtClean="0">
                <a:latin typeface="Helvetica"/>
                <a:cs typeface="Helvetica"/>
              </a:rPr>
              <a:t>Fly’s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worm</a:t>
            </a:r>
            <a:endParaRPr lang="en-US" sz="1200" dirty="0">
              <a:latin typeface="Helvetica"/>
              <a:cs typeface="Helvetica"/>
            </a:endParaRPr>
          </a:p>
        </p:txBody>
      </p: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276999"/>
          </a:xfrm>
          <a:prstGeom prst="rect">
            <a:avLst/>
          </a:prstGeom>
          <a:noFill/>
        </p:spPr>
        <p:txBody>
          <a:bodyPr wrap="square" rtlCol="0">
            <a:spAutoFit/>
          </a:bodyPr>
          <a:lstStyle/>
          <a:p>
            <a:pPr algn="ctr"/>
            <a:r>
              <a:rPr lang="en-US" sz="1200" dirty="0" err="1">
                <a:latin typeface="Helvetica"/>
                <a:cs typeface="Helvetica"/>
              </a:rPr>
              <a:t>ePDPs</a:t>
            </a:r>
            <a:r>
              <a:rPr lang="en-US" sz="1200" dirty="0" smtClean="0">
                <a:latin typeface="Helvetica"/>
                <a:cs typeface="Helvetica"/>
              </a:rPr>
              <a:t>:      in worm</a:t>
            </a:r>
            <a:endParaRPr lang="en-US" sz="1200" dirty="0">
              <a:latin typeface="Helvetica"/>
              <a:cs typeface="Helvetica"/>
            </a:endParaRPr>
          </a:p>
        </p:txBody>
      </p: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1978967" cy="276999"/>
          </a:xfrm>
          <a:prstGeom prst="rect">
            <a:avLst/>
          </a:prstGeom>
          <a:noFill/>
        </p:spPr>
        <p:txBody>
          <a:bodyPr wrap="square" rtlCol="0">
            <a:spAutoFit/>
          </a:bodyPr>
          <a:lstStyle/>
          <a:p>
            <a:pPr algn="ctr"/>
            <a:r>
              <a:rPr lang="en-US" sz="1200" dirty="0" err="1">
                <a:latin typeface="Helvetica"/>
                <a:cs typeface="Helvetica"/>
              </a:rPr>
              <a:t>e</a:t>
            </a:r>
            <a:r>
              <a:rPr lang="en-US" sz="1200" dirty="0" err="1" smtClean="0">
                <a:latin typeface="Helvetica"/>
                <a:cs typeface="Helvetica"/>
              </a:rPr>
              <a:t>PDPs</a:t>
            </a:r>
            <a:r>
              <a:rPr lang="en-US" sz="1200" dirty="0" smtClean="0">
                <a:latin typeface="Helvetica"/>
                <a:cs typeface="Helvetica"/>
              </a:rPr>
              <a:t>:     in fly</a:t>
            </a:r>
            <a:endParaRPr lang="en-US" sz="1200" dirty="0">
              <a:latin typeface="Helvetica"/>
              <a:cs typeface="Helvetica"/>
            </a:endParaRPr>
          </a:p>
        </p:txBody>
      </p: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r>
              <a:rPr lang="en-US" sz="1200" dirty="0" err="1" smtClean="0">
                <a:latin typeface="Helvetica"/>
                <a:cs typeface="Helvetica"/>
              </a:rPr>
              <a:t>iPDPs</a:t>
            </a:r>
            <a:r>
              <a:rPr lang="en-US" sz="1200" dirty="0" smtClean="0">
                <a:latin typeface="Helvetica"/>
                <a:cs typeface="Helvetica"/>
              </a:rPr>
              <a:t>: time exponentials of </a:t>
            </a:r>
            <a:r>
              <a:rPr lang="en-US" sz="1200" i="1" dirty="0" err="1" smtClean="0">
                <a:latin typeface="Times New Roman"/>
              </a:rPr>
              <a:t>Ã</a:t>
            </a:r>
            <a:r>
              <a:rPr lang="en-US" sz="1200" i="1" dirty="0" smtClean="0">
                <a:latin typeface="Times New Roman"/>
              </a:rPr>
              <a:t> </a:t>
            </a:r>
            <a:r>
              <a:rPr lang="en-US" sz="1200" dirty="0" smtClean="0">
                <a:latin typeface="Helvetica"/>
                <a:cs typeface="Helvetica"/>
              </a:rPr>
              <a:t>eigenvalues in fly</a:t>
            </a:r>
            <a:endParaRPr lang="en-US" sz="1200" dirty="0">
              <a:latin typeface="Helvetica"/>
              <a:cs typeface="Helvetica"/>
            </a:endParaRPr>
          </a:p>
        </p:txBody>
      </p:sp>
      <p:pic>
        <p:nvPicPr>
          <p:cNvPr id="119" name="Picture 118"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044" y="5812496"/>
            <a:ext cx="2142225" cy="502497"/>
          </a:xfrm>
          <a:prstGeom prst="rect">
            <a:avLst/>
          </a:prstGeom>
        </p:spPr>
      </p:pic>
      <p:sp>
        <p:nvSpPr>
          <p:cNvPr id="2" name="TextBox 1"/>
          <p:cNvSpPr txBox="1"/>
          <p:nvPr/>
        </p:nvSpPr>
        <p:spPr>
          <a:xfrm>
            <a:off x="102983" y="1785312"/>
            <a:ext cx="444352" cy="523220"/>
          </a:xfrm>
          <a:prstGeom prst="rect">
            <a:avLst/>
          </a:prstGeom>
          <a:noFill/>
        </p:spPr>
        <p:txBody>
          <a:bodyPr wrap="none" rtlCol="0">
            <a:spAutoFit/>
          </a:bodyPr>
          <a:lstStyle/>
          <a:p>
            <a:r>
              <a:rPr lang="en-US" sz="2800" b="1" dirty="0" smtClean="0">
                <a:latin typeface="Helvetica"/>
                <a:cs typeface="Helvetica"/>
              </a:rPr>
              <a:t>A</a:t>
            </a:r>
            <a:endParaRPr lang="en-US" sz="2800" b="1" dirty="0">
              <a:latin typeface="Helvetica"/>
              <a:cs typeface="Helvetica"/>
            </a:endParaRPr>
          </a:p>
        </p:txBody>
      </p:sp>
      <p:sp>
        <p:nvSpPr>
          <p:cNvPr id="3" name="TextBox 2"/>
          <p:cNvSpPr txBox="1"/>
          <p:nvPr/>
        </p:nvSpPr>
        <p:spPr>
          <a:xfrm>
            <a:off x="8375921" y="1785312"/>
            <a:ext cx="444352" cy="523220"/>
          </a:xfrm>
          <a:prstGeom prst="rect">
            <a:avLst/>
          </a:prstGeom>
          <a:noFill/>
        </p:spPr>
        <p:txBody>
          <a:bodyPr wrap="none" rtlCol="0">
            <a:spAutoFit/>
          </a:bodyPr>
          <a:lstStyle/>
          <a:p>
            <a:pPr lvl="0"/>
            <a:r>
              <a:rPr lang="en-US" sz="2800" b="1" dirty="0" smtClean="0">
                <a:solidFill>
                  <a:prstClr val="black"/>
                </a:solidFill>
                <a:latin typeface="Helvetica"/>
                <a:cs typeface="Helvetica"/>
              </a:rPr>
              <a:t>B</a:t>
            </a:r>
            <a:endParaRPr lang="en-US" sz="2800" b="1" dirty="0">
              <a:solidFill>
                <a:prstClr val="black"/>
              </a:solidFill>
              <a:latin typeface="Helvetica"/>
              <a:cs typeface="Helvetica"/>
            </a:endParaRPr>
          </a:p>
        </p:txBody>
      </p: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8">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7">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aphicFrame>
        <p:nvGraphicFramePr>
          <p:cNvPr id="29" name="Object 28"/>
          <p:cNvGraphicFramePr>
            <a:graphicFrameLocks noChangeAspect="1"/>
          </p:cNvGraphicFramePr>
          <p:nvPr>
            <p:extLst/>
          </p:nvPr>
        </p:nvGraphicFramePr>
        <p:xfrm>
          <a:off x="5736520" y="1999547"/>
          <a:ext cx="152400" cy="203200"/>
        </p:xfrm>
        <a:graphic>
          <a:graphicData uri="http://schemas.openxmlformats.org/presentationml/2006/ole">
            <mc:AlternateContent xmlns:mc="http://schemas.openxmlformats.org/markup-compatibility/2006">
              <mc:Choice xmlns:v="urn:schemas-microsoft-com:vml" Requires="v">
                <p:oleObj spid="_x0000_s277622" name="Equation" r:id="rId9" imgW="152400" imgH="203200" progId="Equation.3">
                  <p:embed/>
                </p:oleObj>
              </mc:Choice>
              <mc:Fallback>
                <p:oleObj name="Equation" r:id="rId9" imgW="152400" imgH="203200" progId="Equation.3">
                  <p:embed/>
                  <p:pic>
                    <p:nvPicPr>
                      <p:cNvPr id="0" name=""/>
                      <p:cNvPicPr/>
                      <p:nvPr/>
                    </p:nvPicPr>
                    <p:blipFill>
                      <a:blip r:embed="rId10"/>
                      <a:stretch>
                        <a:fillRect/>
                      </a:stretch>
                    </p:blipFill>
                    <p:spPr>
                      <a:xfrm>
                        <a:off x="5736520" y="1999547"/>
                        <a:ext cx="152400" cy="203200"/>
                      </a:xfrm>
                      <a:prstGeom prst="rect">
                        <a:avLst/>
                      </a:prstGeom>
                    </p:spPr>
                  </p:pic>
                </p:oleObj>
              </mc:Fallback>
            </mc:AlternateContent>
          </a:graphicData>
        </a:graphic>
      </p:graphicFrame>
      <p:graphicFrame>
        <p:nvGraphicFramePr>
          <p:cNvPr id="80" name="Object 79"/>
          <p:cNvGraphicFramePr>
            <a:graphicFrameLocks noChangeAspect="1"/>
          </p:cNvGraphicFramePr>
          <p:nvPr>
            <p:extLst/>
          </p:nvPr>
        </p:nvGraphicFramePr>
        <p:xfrm>
          <a:off x="5873789" y="5110492"/>
          <a:ext cx="152400" cy="203200"/>
        </p:xfrm>
        <a:graphic>
          <a:graphicData uri="http://schemas.openxmlformats.org/presentationml/2006/ole">
            <mc:AlternateContent xmlns:mc="http://schemas.openxmlformats.org/markup-compatibility/2006">
              <mc:Choice xmlns:v="urn:schemas-microsoft-com:vml" Requires="v">
                <p:oleObj spid="_x0000_s277623" name="Equation" r:id="rId11" imgW="152400" imgH="203200" progId="Equation.3">
                  <p:embed/>
                </p:oleObj>
              </mc:Choice>
              <mc:Fallback>
                <p:oleObj name="Equation" r:id="rId11" imgW="152400" imgH="203200" progId="Equation.3">
                  <p:embed/>
                  <p:pic>
                    <p:nvPicPr>
                      <p:cNvPr id="0" name=""/>
                      <p:cNvPicPr/>
                      <p:nvPr/>
                    </p:nvPicPr>
                    <p:blipFill>
                      <a:blip r:embed="rId10"/>
                      <a:stretch>
                        <a:fillRect/>
                      </a:stretch>
                    </p:blipFill>
                    <p:spPr>
                      <a:xfrm>
                        <a:off x="5873789" y="5110492"/>
                        <a:ext cx="152400" cy="203200"/>
                      </a:xfrm>
                      <a:prstGeom prst="rect">
                        <a:avLst/>
                      </a:prstGeom>
                    </p:spPr>
                  </p:pic>
                </p:oleObj>
              </mc:Fallback>
            </mc:AlternateContent>
          </a:graphicData>
        </a:graphic>
      </p:graphicFrame>
      <p:pic>
        <p:nvPicPr>
          <p:cNvPr id="81" name="Picture 80" descr="eigen_state_spac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852" y="1244688"/>
            <a:ext cx="2142225" cy="502497"/>
          </a:xfrm>
          <a:prstGeom prst="rect">
            <a:avLst/>
          </a:prstGeom>
        </p:spPr>
      </p:pic>
      <p:sp>
        <p:nvSpPr>
          <p:cNvPr id="97" name="Title 2"/>
          <p:cNvSpPr txBox="1">
            <a:spLocks/>
          </p:cNvSpPr>
          <p:nvPr/>
        </p:nvSpPr>
        <p:spPr>
          <a:xfrm>
            <a:off x="0" y="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Helvetica"/>
                <a:ea typeface=""/>
                <a:cs typeface="Helvetica"/>
              </a:rPr>
              <a:t>Orthologs have similar internal but different external dynamic patterns during embryonic development</a:t>
            </a:r>
            <a:endParaRPr kumimoji="0" lang="en-US" sz="28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08" y="37561"/>
            <a:ext cx="9762205" cy="948848"/>
          </a:xfrm>
        </p:spPr>
        <p:txBody>
          <a:bodyPr/>
          <a:lstStyle/>
          <a:p>
            <a:r>
              <a:rPr lang="en-US" sz="2000" dirty="0" smtClean="0"/>
              <a:t>Projection back to gene space to get gene coefficients on </a:t>
            </a:r>
            <a:r>
              <a:rPr lang="en-US" sz="2000" dirty="0" err="1" smtClean="0"/>
              <a:t>iPDPs</a:t>
            </a:r>
            <a:endParaRPr lang="en-US" sz="2000" dirty="0"/>
          </a:p>
        </p:txBody>
      </p:sp>
      <mc:AlternateContent xmlns:mc="http://schemas.openxmlformats.org/markup-compatibility/2006" xmlns:a14="http://schemas.microsoft.com/office/drawing/2010/main">
        <mc:Choice Requires="a14">
          <p:sp>
            <p:nvSpPr>
              <p:cNvPr id="4" name="Rectangle 3"/>
              <p:cNvSpPr/>
              <p:nvPr/>
            </p:nvSpPr>
            <p:spPr>
              <a:xfrm>
                <a:off x="417594" y="1682737"/>
                <a:ext cx="4155622" cy="1830950"/>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e>
                    </m:nary>
                  </m:oMath>
                </a14:m>
                <a:r>
                  <a:rPr lang="en-US" sz="1350" b="0" dirty="0">
                    <a:solidFill>
                      <a:srgbClr val="000000"/>
                    </a:solidFill>
                    <a:latin typeface="Arial"/>
                    <a:ea typeface=""/>
                    <a:cs typeface=""/>
                  </a:rPr>
                  <a:t>; i.e., the internally driven component of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meta-gene’s expression across all time points,  </a:t>
                </a:r>
                <a14:m>
                  <m:oMath xmlns:m="http://schemas.openxmlformats.org/officeDocument/2006/math">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1</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2</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𝑇</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mr>
                        </m:m>
                      </m:e>
                    </m:d>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d>
                          <m:dPr>
                            <m:ctrlPr>
                              <a:rPr lang="en-US" sz="1350" b="0" i="1">
                                <a:solidFill>
                                  <a:srgbClr val="000000"/>
                                </a:solidFill>
                                <a:latin typeface="Cambria Math" charset="0"/>
                                <a:ea typeface=""/>
                                <a:cs typeface=""/>
                              </a:rPr>
                            </m:ctrlPr>
                          </m:dPr>
                          <m:e>
                            <m:r>
                              <a:rPr lang="en-US" sz="1350" b="0" i="1">
                                <a:solidFill>
                                  <a:srgbClr val="000000"/>
                                </a:solidFill>
                                <a:latin typeface="Cambria Math" charset="0"/>
                                <a:ea typeface=""/>
                                <a:cs typeface=""/>
                              </a:rPr>
                              <m:t>𝑖</m:t>
                            </m:r>
                          </m:e>
                        </m:d>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1</m:t>
                                                    </m:r>
                                                  </m:sup>
                                                </m:sSubSup>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2</m:t>
                                                    </m:r>
                                                  </m:sup>
                                                </m:sSubSup>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𝑇</m:t>
                                                    </m:r>
                                                  </m:sup>
                                                </m:sSubSup>
                                              </m:e>
                                            </m:mr>
                                          </m:m>
                                        </m:e>
                                      </m:mr>
                                    </m:m>
                                  </m:e>
                                </m:d>
                              </m:e>
                            </m:groupChr>
                          </m:e>
                          <m:lim>
                            <m:sSup>
                              <m:sSupPr>
                                <m:ctrlPr>
                                  <a:rPr lang="en-US" sz="1350" b="0" i="1">
                                    <a:solidFill>
                                      <a:srgbClr val="000000"/>
                                    </a:solidFill>
                                    <a:latin typeface="Cambria Math" charset="0"/>
                                    <a:ea typeface=""/>
                                    <a:cs typeface=""/>
                                  </a:rPr>
                                </m:ctrlPr>
                              </m:sSupPr>
                              <m:e>
                                <m:r>
                                  <a:rPr lang="en-US" sz="1350" b="0" i="1">
                                    <a:solidFill>
                                      <a:srgbClr val="000000"/>
                                    </a:solidFill>
                                    <a:latin typeface="Cambria Math" charset="0"/>
                                    <a:ea typeface=""/>
                                    <a:cs typeface=""/>
                                  </a:rPr>
                                  <m:t>𝑝</m:t>
                                </m:r>
                              </m:e>
                              <m:sup>
                                <m:r>
                                  <m:rPr>
                                    <m:sty m:val="p"/>
                                  </m:rPr>
                                  <a:rPr lang="en-US" sz="1350" b="0">
                                    <a:solidFill>
                                      <a:srgbClr val="000000"/>
                                    </a:solidFill>
                                    <a:latin typeface="Cambria Math" charset="0"/>
                                    <a:ea typeface=""/>
                                    <a:cs typeface=""/>
                                  </a:rPr>
                                  <m:t>th</m:t>
                                </m:r>
                              </m:sup>
                            </m:sSup>
                            <m:r>
                              <a:rPr lang="en-US" sz="1350" b="0" i="1">
                                <a:solidFill>
                                  <a:srgbClr val="000000"/>
                                </a:solidFill>
                                <a:latin typeface="Cambria Math" charset="0"/>
                                <a:ea typeface=""/>
                                <a:cs typeface=""/>
                              </a:rPr>
                              <m:t> </m:t>
                            </m:r>
                            <m:r>
                              <m:rPr>
                                <m:sty m:val="p"/>
                              </m:rPr>
                              <a:rPr lang="en-US" sz="1350" b="0">
                                <a:solidFill>
                                  <a:srgbClr val="000000"/>
                                </a:solidFill>
                                <a:latin typeface="Cambria Math" charset="0"/>
                                <a:ea typeface=""/>
                                <a:cs typeface=""/>
                              </a:rPr>
                              <m:t>iPDP</m:t>
                            </m:r>
                          </m:lim>
                        </m:limLow>
                      </m:e>
                    </m:nary>
                  </m:oMath>
                </a14:m>
                <a:r>
                  <a:rPr lang="en-US" sz="1350" b="0" dirty="0">
                    <a:solidFill>
                      <a:srgbClr val="000000"/>
                    </a:solidFill>
                    <a:latin typeface="Arial"/>
                    <a:ea typeface=""/>
                    <a:cs typeface=""/>
                  </a:rPr>
                  <a:t>            </a:t>
                </a:r>
              </a:p>
            </p:txBody>
          </p:sp>
        </mc:Choice>
        <mc:Fallback xmlns="">
          <p:sp>
            <p:nvSpPr>
              <p:cNvPr id="4" name="Rectangle 3"/>
              <p:cNvSpPr>
                <a:spLocks noRot="1" noChangeAspect="1" noMove="1" noResize="1" noEditPoints="1" noAdjustHandles="1" noChangeArrowheads="1" noChangeShapeType="1" noTextEdit="1"/>
              </p:cNvSpPr>
              <p:nvPr/>
            </p:nvSpPr>
            <p:spPr>
              <a:xfrm>
                <a:off x="417594" y="1682737"/>
                <a:ext cx="4155622" cy="1830950"/>
              </a:xfrm>
              <a:prstGeom prst="rect">
                <a:avLst/>
              </a:prstGeom>
              <a:blipFill rotWithShape="0">
                <a:blip r:embed="rId3"/>
                <a:stretch>
                  <a:fillRect l="-5286" t="-9000" b="-13333"/>
                </a:stretch>
              </a:blipFill>
            </p:spPr>
            <p:txBody>
              <a:bodyPr/>
              <a:lstStyle/>
              <a:p>
                <a:r>
                  <a:rPr lang="en-US">
                    <a:noFill/>
                  </a:rPr>
                  <a:t> </a:t>
                </a:r>
              </a:p>
            </p:txBody>
          </p:sp>
        </mc:Fallback>
      </mc:AlternateContent>
      <p:grpSp>
        <p:nvGrpSpPr>
          <p:cNvPr id="5" name="Group 4"/>
          <p:cNvGrpSpPr/>
          <p:nvPr/>
        </p:nvGrpSpPr>
        <p:grpSpPr>
          <a:xfrm>
            <a:off x="1087081" y="3619163"/>
            <a:ext cx="1620308" cy="1114056"/>
            <a:chOff x="1980129" y="5122480"/>
            <a:chExt cx="2160410" cy="1485408"/>
          </a:xfrm>
        </p:grpSpPr>
        <p:pic>
          <p:nvPicPr>
            <p:cNvPr id="6" name="Picture 3"/>
            <p:cNvPicPr>
              <a:picLocks noChangeAspect="1" noChangeArrowheads="1"/>
            </p:cNvPicPr>
            <p:nvPr/>
          </p:nvPicPr>
          <p:blipFill rotWithShape="1">
            <a:blip r:embed="rId4"/>
            <a:srcRect l="80091" t="40691" b="42760"/>
            <a:stretch/>
          </p:blipFill>
          <p:spPr bwMode="auto">
            <a:xfrm>
              <a:off x="2003747" y="5195224"/>
              <a:ext cx="759298" cy="646996"/>
            </a:xfrm>
            <a:prstGeom prst="rect">
              <a:avLst/>
            </a:prstGeom>
            <a:noFill/>
            <a:ln w="9525">
              <a:noFill/>
              <a:miter lim="800000"/>
              <a:headEnd/>
              <a:tailEnd/>
            </a:ln>
          </p:spPr>
        </p:pic>
        <p:pic>
          <p:nvPicPr>
            <p:cNvPr id="7" name="Picture 5"/>
            <p:cNvPicPr>
              <a:picLocks noChangeAspect="1" noChangeArrowheads="1"/>
            </p:cNvPicPr>
            <p:nvPr/>
          </p:nvPicPr>
          <p:blipFill rotWithShape="1">
            <a:blip r:embed="rId5"/>
            <a:srcRect l="5112" t="42483" r="81674" b="44539"/>
            <a:stretch/>
          </p:blipFill>
          <p:spPr bwMode="auto">
            <a:xfrm>
              <a:off x="3426824" y="5122480"/>
              <a:ext cx="713715" cy="718566"/>
            </a:xfrm>
            <a:prstGeom prst="rect">
              <a:avLst/>
            </a:prstGeom>
            <a:noFill/>
            <a:ln w="9525">
              <a:noFill/>
              <a:miter lim="800000"/>
              <a:headEnd/>
              <a:tailEnd/>
            </a:ln>
          </p:spPr>
        </p:pic>
        <p:pic>
          <p:nvPicPr>
            <p:cNvPr id="8" name="Picture 5"/>
            <p:cNvPicPr>
              <a:picLocks noChangeAspect="1" noChangeArrowheads="1"/>
            </p:cNvPicPr>
            <p:nvPr/>
          </p:nvPicPr>
          <p:blipFill rotWithShape="1">
            <a:blip r:embed="rId5"/>
            <a:srcRect l="24841" t="42483" r="61461" b="44539"/>
            <a:stretch/>
          </p:blipFill>
          <p:spPr bwMode="auto">
            <a:xfrm>
              <a:off x="2707807" y="5126033"/>
              <a:ext cx="739868" cy="718566"/>
            </a:xfrm>
            <a:prstGeom prst="rect">
              <a:avLst/>
            </a:prstGeom>
            <a:noFill/>
            <a:ln w="9525">
              <a:noFill/>
              <a:miter lim="800000"/>
              <a:headEnd/>
              <a:tailEnd/>
            </a:ln>
          </p:spPr>
        </p:pic>
        <p:pic>
          <p:nvPicPr>
            <p:cNvPr id="9" name="Picture 8"/>
            <p:cNvPicPr>
              <a:picLocks noChangeAspect="1" noChangeArrowheads="1"/>
            </p:cNvPicPr>
            <p:nvPr/>
          </p:nvPicPr>
          <p:blipFill rotWithShape="1">
            <a:blip r:embed="rId5"/>
            <a:srcRect l="64191" t="42483" r="21888" b="44539"/>
            <a:stretch/>
          </p:blipFill>
          <p:spPr bwMode="auto">
            <a:xfrm>
              <a:off x="2727235" y="5850929"/>
              <a:ext cx="751895" cy="718566"/>
            </a:xfrm>
            <a:prstGeom prst="rect">
              <a:avLst/>
            </a:prstGeom>
            <a:noFill/>
            <a:ln w="9525">
              <a:noFill/>
              <a:miter lim="800000"/>
              <a:headEnd/>
              <a:tailEnd/>
            </a:ln>
          </p:spPr>
        </p:pic>
        <p:pic>
          <p:nvPicPr>
            <p:cNvPr id="10" name="Picture 3"/>
            <p:cNvPicPr>
              <a:picLocks noChangeAspect="1" noChangeArrowheads="1"/>
            </p:cNvPicPr>
            <p:nvPr/>
          </p:nvPicPr>
          <p:blipFill rotWithShape="1">
            <a:blip r:embed="rId4"/>
            <a:srcRect l="54857" t="40691" r="26642" b="41339"/>
            <a:stretch/>
          </p:blipFill>
          <p:spPr bwMode="auto">
            <a:xfrm>
              <a:off x="1980129" y="5913645"/>
              <a:ext cx="697309" cy="694243"/>
            </a:xfrm>
            <a:prstGeom prst="rect">
              <a:avLst/>
            </a:prstGeom>
            <a:noFill/>
            <a:ln w="9525">
              <a:noFill/>
              <a:miter lim="800000"/>
              <a:headEnd/>
              <a:tailEnd/>
            </a:ln>
          </p:spPr>
        </p:pic>
        <p:sp>
          <p:nvSpPr>
            <p:cNvPr id="11" name="TextBox 10"/>
            <p:cNvSpPr txBox="1"/>
            <p:nvPr/>
          </p:nvSpPr>
          <p:spPr>
            <a:xfrm rot="10800000">
              <a:off x="3466430" y="5962568"/>
              <a:ext cx="656590" cy="615553"/>
            </a:xfrm>
            <a:prstGeom prst="rect">
              <a:avLst/>
            </a:prstGeom>
            <a:noFill/>
          </p:spPr>
          <p:txBody>
            <a:bodyPr wrap="none" rtlCol="0">
              <a:spAutoFit/>
            </a:bodyPr>
            <a:lstStyle/>
            <a:p>
              <a:pPr fontAlgn="auto">
                <a:spcBef>
                  <a:spcPts val="0"/>
                </a:spcBef>
                <a:spcAft>
                  <a:spcPts val="0"/>
                </a:spcAft>
                <a:defRPr/>
              </a:pPr>
              <a:r>
                <a:rPr lang="en-US" sz="2400" kern="0" dirty="0">
                  <a:solidFill>
                    <a:srgbClr val="000100"/>
                  </a:solidFill>
                  <a:latin typeface="Arial"/>
                  <a:ea typeface=""/>
                  <a:cs typeface=""/>
                </a:rPr>
                <a:t>…</a:t>
              </a:r>
            </a:p>
          </p:txBody>
        </p:sp>
      </p:grpSp>
      <mc:AlternateContent xmlns:mc="http://schemas.openxmlformats.org/markup-compatibility/2006" xmlns:a14="http://schemas.microsoft.com/office/drawing/2010/main">
        <mc:Choice Requires="a14">
          <p:sp>
            <p:nvSpPr>
              <p:cNvPr id="13" name="Rectangle 12"/>
              <p:cNvSpPr/>
              <p:nvPr/>
            </p:nvSpPr>
            <p:spPr>
              <a:xfrm>
                <a:off x="417594" y="1313595"/>
                <a:ext cx="3758914" cy="516039"/>
              </a:xfrm>
              <a:prstGeom prst="rect">
                <a:avLst/>
              </a:prstGeom>
            </p:spPr>
            <p:txBody>
              <a:bodyPr wrap="none">
                <a:spAutoFit/>
              </a:bodyPr>
              <a:lstStyle/>
              <a:p>
                <a:pPr fontAlgn="auto">
                  <a:spcBef>
                    <a:spcPts val="0"/>
                  </a:spcBef>
                  <a:spcAft>
                    <a:spcPts val="0"/>
                  </a:spcAft>
                </a:pPr>
                <a:r>
                  <a:rPr lang="en-US" sz="1350" b="0" dirty="0">
                    <a:solidFill>
                      <a:srgbClr val="000000"/>
                    </a:solidFill>
                    <a:latin typeface="Calibri" charset="0"/>
                    <a:ea typeface="宋体" charset="-122"/>
                    <a:cs typeface="Times New Roman" charset="0"/>
                  </a:rPr>
                  <a:t>Internal </a:t>
                </a:r>
                <a:r>
                  <a:rPr lang="en-US" sz="1350" b="0" dirty="0" smtClean="0">
                    <a:solidFill>
                      <a:srgbClr val="000000"/>
                    </a:solidFill>
                    <a:latin typeface="Calibri" charset="0"/>
                    <a:ea typeface="宋体" charset="-122"/>
                    <a:cs typeface="Times New Roman" charset="0"/>
                  </a:rPr>
                  <a:t>component of meta-genes: </a:t>
                </a:r>
                <a14:m>
                  <m:oMath xmlns:m="http://schemas.openxmlformats.org/officeDocument/2006/math">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𝑋</m:t>
                            </m:r>
                          </m:e>
                        </m:acc>
                      </m:e>
                      <m:sub>
                        <m:r>
                          <a:rPr lang="en-US" sz="1350" b="0" i="1">
                            <a:solidFill>
                              <a:srgbClr val="000000"/>
                            </a:solidFill>
                            <a:latin typeface="Cambria Math" charset="0"/>
                            <a:ea typeface="宋体" charset="-122"/>
                            <a:cs typeface="Times New Roman" charset="0"/>
                          </a:rPr>
                          <m:t>𝑡</m:t>
                        </m:r>
                        <m:r>
                          <a:rPr lang="en-US" sz="1350" b="0" i="1">
                            <a:solidFill>
                              <a:srgbClr val="000000"/>
                            </a:solidFill>
                            <a:latin typeface="Cambria Math" charset="0"/>
                            <a:ea typeface="宋体" charset="-122"/>
                            <a:cs typeface="Times New Roman" charset="0"/>
                          </a:rPr>
                          <m:t>+1</m:t>
                        </m:r>
                      </m:sub>
                      <m:sup>
                        <m:r>
                          <m:rPr>
                            <m:sty m:val="p"/>
                          </m:rPr>
                          <a:rPr lang="en-US" sz="1350" b="0">
                            <a:solidFill>
                              <a:srgbClr val="000000"/>
                            </a:solidFill>
                            <a:latin typeface="Cambria Math" charset="0"/>
                            <a:ea typeface="宋体" charset="-122"/>
                            <a:cs typeface="Times New Roman" charset="0"/>
                          </a:rPr>
                          <m:t>INT</m:t>
                        </m:r>
                      </m:sup>
                    </m:sSubSup>
                    <m:r>
                      <a:rPr lang="en-US" sz="1350" b="0" i="1">
                        <a:solidFill>
                          <a:srgbClr val="000000"/>
                        </a:solidFill>
                        <a:latin typeface="Cambria Math" charset="0"/>
                        <a:ea typeface="宋体" charset="-122"/>
                        <a:cs typeface="Times New Roman" charset="0"/>
                      </a:rPr>
                      <m:t>=</m:t>
                    </m:r>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𝐴</m:t>
                        </m:r>
                      </m:e>
                    </m:acc>
                    <m:sSubSup>
                      <m:sSubSupPr>
                        <m:ctrlPr>
                          <a:rPr lang="en-US" sz="1350" b="0" i="1">
                            <a:solidFill>
                              <a:srgbClr val="000000"/>
                            </a:solidFill>
                            <a:latin typeface="Cambria Math" charset="0"/>
                            <a:ea typeface=""/>
                            <a:cs typeface=""/>
                          </a:rPr>
                        </m:ctrlPr>
                      </m:sSubSup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宋体" charset="-122"/>
                                <a:cs typeface="Times New Roman" charset="0"/>
                              </a:rPr>
                              <m:t>𝑋</m:t>
                            </m:r>
                          </m:e>
                        </m:acc>
                      </m:e>
                      <m:sub>
                        <m:r>
                          <a:rPr lang="en-US" sz="1350" b="0" i="1">
                            <a:solidFill>
                              <a:srgbClr val="000000"/>
                            </a:solidFill>
                            <a:latin typeface="Cambria Math" charset="0"/>
                            <a:ea typeface="宋体" charset="-122"/>
                            <a:cs typeface="Times New Roman" charset="0"/>
                          </a:rPr>
                          <m:t>𝑡</m:t>
                        </m:r>
                      </m:sub>
                      <m:sup>
                        <m:r>
                          <m:rPr>
                            <m:sty m:val="p"/>
                          </m:rPr>
                          <a:rPr lang="en-US" sz="1350" b="0">
                            <a:solidFill>
                              <a:srgbClr val="000000"/>
                            </a:solidFill>
                            <a:latin typeface="Cambria Math" charset="0"/>
                            <a:ea typeface="宋体" charset="-122"/>
                            <a:cs typeface="Times New Roman" charset="0"/>
                          </a:rPr>
                          <m:t>INT</m:t>
                        </m:r>
                      </m:sup>
                    </m:sSubSup>
                  </m:oMath>
                </a14:m>
                <a:endParaRPr lang="en-US" sz="1350" b="0" dirty="0">
                  <a:solidFill>
                    <a:srgbClr val="000000"/>
                  </a:solidFill>
                  <a:latin typeface="Arial"/>
                  <a:ea typeface=""/>
                  <a:cs typeface=""/>
                </a:endParaRPr>
              </a:p>
              <a:p>
                <a:pPr fontAlgn="auto">
                  <a:spcBef>
                    <a:spcPts val="0"/>
                  </a:spcBef>
                  <a:spcAft>
                    <a:spcPts val="0"/>
                  </a:spcAft>
                </a:pPr>
                <a:r>
                  <a:rPr lang="en-US" sz="1350" b="0" dirty="0">
                    <a:solidFill>
                      <a:srgbClr val="000000"/>
                    </a:solidFill>
                    <a:latin typeface="Arial"/>
                    <a:ea typeface=""/>
                    <a:cs typeface=""/>
                  </a:rPr>
                  <a:t>=&gt;  </a:t>
                </a:r>
              </a:p>
            </p:txBody>
          </p:sp>
        </mc:Choice>
        <mc:Fallback xmlns="">
          <p:sp>
            <p:nvSpPr>
              <p:cNvPr id="13" name="Rectangle 12"/>
              <p:cNvSpPr>
                <a:spLocks noRot="1" noChangeAspect="1" noMove="1" noResize="1" noEditPoints="1" noAdjustHandles="1" noChangeArrowheads="1" noChangeShapeType="1" noTextEdit="1"/>
              </p:cNvSpPr>
              <p:nvPr/>
            </p:nvSpPr>
            <p:spPr>
              <a:xfrm>
                <a:off x="417594" y="1313595"/>
                <a:ext cx="3758914" cy="516039"/>
              </a:xfrm>
              <a:prstGeom prst="rect">
                <a:avLst/>
              </a:prstGeom>
              <a:blipFill rotWithShape="0">
                <a:blip r:embed="rId6"/>
                <a:stretch>
                  <a:fillRect l="-487" b="-10588"/>
                </a:stretch>
              </a:blipFill>
            </p:spPr>
            <p:txBody>
              <a:bodyPr/>
              <a:lstStyle/>
              <a:p>
                <a:r>
                  <a:rPr lang="en-US">
                    <a:noFill/>
                  </a:rPr>
                  <a:t> </a:t>
                </a:r>
              </a:p>
            </p:txBody>
          </p:sp>
        </mc:Fallback>
      </mc:AlternateContent>
      <p:sp>
        <p:nvSpPr>
          <p:cNvPr id="14" name="TextBox 13"/>
          <p:cNvSpPr txBox="1"/>
          <p:nvPr/>
        </p:nvSpPr>
        <p:spPr>
          <a:xfrm>
            <a:off x="124625" y="5723751"/>
            <a:ext cx="3156633" cy="300082"/>
          </a:xfrm>
          <a:prstGeom prst="rect">
            <a:avLst/>
          </a:prstGeom>
          <a:noFill/>
        </p:spPr>
        <p:txBody>
          <a:bodyPr wrap="none" rtlCol="0">
            <a:spAutoFit/>
          </a:bodyPr>
          <a:lstStyle/>
          <a:p>
            <a:pPr fontAlgn="auto">
              <a:spcBef>
                <a:spcPts val="0"/>
              </a:spcBef>
              <a:spcAft>
                <a:spcPts val="0"/>
              </a:spcAft>
            </a:pPr>
            <a:r>
              <a:rPr lang="en-US" sz="1350" b="0" dirty="0">
                <a:solidFill>
                  <a:srgbClr val="000000"/>
                </a:solidFill>
                <a:latin typeface="Arial"/>
                <a:ea typeface=""/>
                <a:cs typeface=""/>
              </a:rPr>
              <a:t>* V(</a:t>
            </a:r>
            <a:r>
              <a:rPr lang="en-US" sz="1350" b="0" i="1" dirty="0" err="1">
                <a:solidFill>
                  <a:srgbClr val="000000"/>
                </a:solidFill>
                <a:latin typeface="Arial"/>
                <a:ea typeface=""/>
                <a:cs typeface=""/>
              </a:rPr>
              <a:t>i</a:t>
            </a:r>
            <a:r>
              <a:rPr lang="en-US" sz="1350" b="0" dirty="0">
                <a:solidFill>
                  <a:srgbClr val="000000"/>
                </a:solidFill>
                <a:latin typeface="Arial"/>
                <a:ea typeface=""/>
                <a:cs typeface=""/>
              </a:rPr>
              <a:t>) represents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element of vector V</a:t>
            </a:r>
          </a:p>
        </p:txBody>
      </p:sp>
      <p:grpSp>
        <p:nvGrpSpPr>
          <p:cNvPr id="36" name="Group 35"/>
          <p:cNvGrpSpPr/>
          <p:nvPr/>
        </p:nvGrpSpPr>
        <p:grpSpPr>
          <a:xfrm>
            <a:off x="5257714" y="1000384"/>
            <a:ext cx="3082103" cy="1898714"/>
            <a:chOff x="33171" y="-36782"/>
            <a:chExt cx="4109470" cy="2531619"/>
          </a:xfrm>
        </p:grpSpPr>
        <p:grpSp>
          <p:nvGrpSpPr>
            <p:cNvPr id="37" name="Group 36"/>
            <p:cNvGrpSpPr/>
            <p:nvPr/>
          </p:nvGrpSpPr>
          <p:grpSpPr>
            <a:xfrm>
              <a:off x="33171" y="0"/>
              <a:ext cx="3789819" cy="2494837"/>
              <a:chOff x="291636" y="440706"/>
              <a:chExt cx="3789819" cy="2494837"/>
            </a:xfrm>
          </p:grpSpPr>
          <p:sp>
            <p:nvSpPr>
              <p:cNvPr id="41" name="Rectangle 40"/>
              <p:cNvSpPr/>
              <p:nvPr/>
            </p:nvSpPr>
            <p:spPr>
              <a:xfrm>
                <a:off x="3752766" y="440706"/>
                <a:ext cx="328689" cy="2494837"/>
              </a:xfrm>
              <a:prstGeom prst="rect">
                <a:avLst/>
              </a:prstGeom>
              <a:solidFill>
                <a:srgbClr val="9BBB59"/>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sp>
            <p:nvSpPr>
              <p:cNvPr id="42" name="Rectangle 41"/>
              <p:cNvSpPr/>
              <p:nvPr/>
            </p:nvSpPr>
            <p:spPr>
              <a:xfrm>
                <a:off x="291636" y="459380"/>
                <a:ext cx="328690" cy="1247419"/>
              </a:xfrm>
              <a:prstGeom prst="rect">
                <a:avLst/>
              </a:prstGeom>
              <a:solidFill>
                <a:srgbClr val="005C00"/>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sp>
            <p:nvSpPr>
              <p:cNvPr id="43" name="Equal 42"/>
              <p:cNvSpPr/>
              <p:nvPr/>
            </p:nvSpPr>
            <p:spPr>
              <a:xfrm>
                <a:off x="620326" y="847948"/>
                <a:ext cx="522914" cy="388418"/>
              </a:xfrm>
              <a:prstGeom prst="mathEqual">
                <a:avLst/>
              </a:prstGeom>
              <a:solidFill>
                <a:sysClr val="windowText" lastClr="000000"/>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prstClr val="black"/>
                  </a:solidFill>
                  <a:latin typeface="Calibri"/>
                  <a:ea typeface=""/>
                  <a:cs typeface=""/>
                </a:endParaRPr>
              </a:p>
            </p:txBody>
          </p:sp>
          <p:sp>
            <p:nvSpPr>
              <p:cNvPr id="44" name="Rectangle 43"/>
              <p:cNvSpPr/>
              <p:nvPr/>
            </p:nvSpPr>
            <p:spPr>
              <a:xfrm>
                <a:off x="1143240" y="459380"/>
                <a:ext cx="2496312" cy="1247419"/>
              </a:xfrm>
              <a:prstGeom prst="rect">
                <a:avLst/>
              </a:prstGeom>
              <a:solidFill>
                <a:srgbClr val="EEECE1">
                  <a:lumMod val="25000"/>
                </a:srgbClr>
              </a:solidFill>
              <a:ln w="9525" cap="flat" cmpd="sng" algn="ctr">
                <a:noFill/>
                <a:prstDash val="solid"/>
              </a:ln>
              <a:effectLst/>
            </p:spPr>
            <p:txBody>
              <a:bodyPr rtlCol="0" anchor="ctr"/>
              <a:lstStyle/>
              <a:p>
                <a:pPr algn="ctr" defTabSz="342900" fontAlgn="auto">
                  <a:spcBef>
                    <a:spcPts val="0"/>
                  </a:spcBef>
                  <a:spcAft>
                    <a:spcPts val="0"/>
                  </a:spcAft>
                </a:pPr>
                <a:endParaRPr lang="en-US" sz="1350" b="0" kern="0">
                  <a:solidFill>
                    <a:srgbClr val="005C00"/>
                  </a:solidFill>
                  <a:latin typeface="Calibri"/>
                  <a:ea typeface=""/>
                  <a:cs typeface=""/>
                </a:endParaRPr>
              </a:p>
            </p:txBody>
          </p:sp>
        </p:grpSp>
        <p:sp>
          <p:nvSpPr>
            <p:cNvPr id="38" name="TextBox 37"/>
            <p:cNvSpPr txBox="1"/>
            <p:nvPr/>
          </p:nvSpPr>
          <p:spPr>
            <a:xfrm>
              <a:off x="3451646" y="-36782"/>
              <a:ext cx="690995" cy="430887"/>
            </a:xfrm>
            <a:prstGeom prst="rect">
              <a:avLst/>
            </a:prstGeom>
            <a:noFill/>
          </p:spPr>
          <p:txBody>
            <a:bodyPr wrap="square" rtlCol="0">
              <a:spAutoFit/>
            </a:bodyPr>
            <a:lstStyle/>
            <a:p>
              <a:pPr defTabSz="342900" fontAlgn="auto">
                <a:spcBef>
                  <a:spcPts val="0"/>
                </a:spcBef>
                <a:spcAft>
                  <a:spcPts val="0"/>
                </a:spcAft>
              </a:pPr>
              <a:r>
                <a:rPr lang="en-US" sz="1500" b="0" i="1" kern="0" dirty="0" err="1">
                  <a:solidFill>
                    <a:prstClr val="black"/>
                  </a:solidFill>
                  <a:latin typeface="Times New Roman"/>
                  <a:ea typeface=""/>
                  <a:cs typeface="Times New Roman"/>
                </a:rPr>
                <a:t>X</a:t>
              </a:r>
              <a:r>
                <a:rPr lang="en-US" sz="1500" b="0" i="1" kern="0" baseline="-25000" dirty="0" err="1">
                  <a:solidFill>
                    <a:prstClr val="black"/>
                  </a:solidFill>
                  <a:latin typeface="Times New Roman"/>
                  <a:ea typeface=""/>
                  <a:cs typeface="Times New Roman"/>
                </a:rPr>
                <a:t>t</a:t>
              </a:r>
              <a:endParaRPr lang="en-US" sz="1500" b="0" kern="0" baseline="-25000" dirty="0">
                <a:solidFill>
                  <a:prstClr val="black"/>
                </a:solidFill>
                <a:latin typeface="Times New Roman"/>
                <a:ea typeface=""/>
                <a:cs typeface="Times New Roman"/>
              </a:endParaRPr>
            </a:p>
          </p:txBody>
        </p:sp>
        <p:graphicFrame>
          <p:nvGraphicFramePr>
            <p:cNvPr id="39" name="Object 38"/>
            <p:cNvGraphicFramePr>
              <a:graphicFrameLocks noChangeAspect="1"/>
            </p:cNvGraphicFramePr>
            <p:nvPr>
              <p:extLst/>
            </p:nvPr>
          </p:nvGraphicFramePr>
          <p:xfrm>
            <a:off x="33171" y="24654"/>
            <a:ext cx="271462" cy="382588"/>
          </p:xfrm>
          <a:graphic>
            <a:graphicData uri="http://schemas.openxmlformats.org/presentationml/2006/ole">
              <mc:AlternateContent xmlns:mc="http://schemas.openxmlformats.org/markup-compatibility/2006">
                <mc:Choice xmlns:v="urn:schemas-microsoft-com:vml" Requires="v">
                  <p:oleObj spid="_x0000_s278574" name="Equation" r:id="rId7" imgW="177800" imgH="241300" progId="Equation.3">
                    <p:embed/>
                  </p:oleObj>
                </mc:Choice>
                <mc:Fallback>
                  <p:oleObj name="Equation" r:id="rId7" imgW="177800" imgH="241300" progId="Equation.3">
                    <p:embed/>
                    <p:pic>
                      <p:nvPicPr>
                        <p:cNvPr id="0" name=""/>
                        <p:cNvPicPr>
                          <a:picLocks noChangeAspect="1" noChangeArrowheads="1"/>
                        </p:cNvPicPr>
                        <p:nvPr/>
                      </p:nvPicPr>
                      <p:blipFill>
                        <a:blip r:embed="rId8"/>
                        <a:srcRect/>
                        <a:stretch>
                          <a:fillRect/>
                        </a:stretch>
                      </p:blipFill>
                      <p:spPr bwMode="auto">
                        <a:xfrm>
                          <a:off x="33171" y="24654"/>
                          <a:ext cx="271462" cy="382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1803327" y="3340"/>
            <a:ext cx="419280" cy="431539"/>
          </p:xfrm>
          <a:graphic>
            <a:graphicData uri="http://schemas.openxmlformats.org/presentationml/2006/ole">
              <mc:AlternateContent xmlns:mc="http://schemas.openxmlformats.org/markup-compatibility/2006">
                <mc:Choice xmlns:v="urn:schemas-microsoft-com:vml" Requires="v">
                  <p:oleObj spid="_x0000_s278575" name="Equation" r:id="rId9" imgW="228600" imgH="228600" progId="Equation.3">
                    <p:embed/>
                  </p:oleObj>
                </mc:Choice>
                <mc:Fallback>
                  <p:oleObj name="Equation" r:id="rId9" imgW="228600" imgH="228600" progId="Equation.3">
                    <p:embed/>
                    <p:pic>
                      <p:nvPicPr>
                        <p:cNvPr id="0" name=""/>
                        <p:cNvPicPr>
                          <a:picLocks noChangeAspect="1" noChangeArrowheads="1"/>
                        </p:cNvPicPr>
                        <p:nvPr/>
                      </p:nvPicPr>
                      <p:blipFill>
                        <a:blip r:embed="rId10"/>
                        <a:srcRect/>
                        <a:stretch>
                          <a:fillRect/>
                        </a:stretch>
                      </p:blipFill>
                      <p:spPr bwMode="auto">
                        <a:xfrm>
                          <a:off x="1803327" y="3340"/>
                          <a:ext cx="419280" cy="431539"/>
                        </a:xfrm>
                        <a:prstGeom prst="rect">
                          <a:avLst/>
                        </a:prstGeom>
                        <a:noFill/>
                        <a:extLst/>
                      </p:spPr>
                    </p:pic>
                  </p:oleObj>
                </mc:Fallback>
              </mc:AlternateContent>
            </a:graphicData>
          </a:graphic>
        </p:graphicFrame>
      </p:grpSp>
      <p:sp>
        <p:nvSpPr>
          <p:cNvPr id="45" name="TextBox 44"/>
          <p:cNvSpPr txBox="1"/>
          <p:nvPr/>
        </p:nvSpPr>
        <p:spPr>
          <a:xfrm>
            <a:off x="5155314" y="2179881"/>
            <a:ext cx="2530363" cy="507831"/>
          </a:xfrm>
          <a:prstGeom prst="rect">
            <a:avLst/>
          </a:prstGeom>
          <a:noFill/>
        </p:spPr>
        <p:txBody>
          <a:bodyPr wrap="square" rtlCol="0">
            <a:spAutoFit/>
          </a:bodyPr>
          <a:lstStyle/>
          <a:p>
            <a:pPr fontAlgn="auto">
              <a:spcBef>
                <a:spcPts val="0"/>
              </a:spcBef>
              <a:spcAft>
                <a:spcPts val="0"/>
              </a:spcAft>
            </a:pPr>
            <a:r>
              <a:rPr lang="en-US" sz="1350" b="0" dirty="0">
                <a:solidFill>
                  <a:srgbClr val="000000"/>
                </a:solidFill>
                <a:latin typeface="Arial"/>
                <a:ea typeface=""/>
                <a:cs typeface=""/>
              </a:rPr>
              <a:t>Linear </a:t>
            </a:r>
            <a:r>
              <a:rPr lang="en-US" sz="1350" b="0">
                <a:solidFill>
                  <a:srgbClr val="000000"/>
                </a:solidFill>
                <a:latin typeface="Arial"/>
                <a:ea typeface=""/>
                <a:cs typeface=""/>
              </a:rPr>
              <a:t>transformation between genes and meta-genes</a:t>
            </a:r>
          </a:p>
        </p:txBody>
      </p:sp>
      <p:sp>
        <p:nvSpPr>
          <p:cNvPr id="46" name="TextBox 45"/>
          <p:cNvSpPr txBox="1"/>
          <p:nvPr/>
        </p:nvSpPr>
        <p:spPr>
          <a:xfrm>
            <a:off x="4597014" y="5276688"/>
            <a:ext cx="3742804" cy="300082"/>
          </a:xfrm>
          <a:prstGeom prst="rect">
            <a:avLst/>
          </a:prstGeom>
          <a:noFill/>
        </p:spPr>
        <p:txBody>
          <a:bodyPr wrap="square" rtlCol="0">
            <a:spAutoFit/>
          </a:bodyPr>
          <a:lstStyle/>
          <a:p>
            <a:pPr fontAlgn="auto">
              <a:spcBef>
                <a:spcPts val="0"/>
              </a:spcBef>
              <a:spcAft>
                <a:spcPts val="0"/>
              </a:spcAft>
            </a:pPr>
            <a:r>
              <a:rPr lang="en-US" sz="1350" b="0" i="1" dirty="0" err="1">
                <a:solidFill>
                  <a:srgbClr val="9BBB58"/>
                </a:solidFill>
                <a:latin typeface="Times New Roman"/>
                <a:ea typeface=""/>
                <a:cs typeface="Times New Roman"/>
              </a:rPr>
              <a:t>x</a:t>
            </a:r>
            <a:r>
              <a:rPr lang="en-US" sz="1350" b="0" baseline="30000" dirty="0" err="1">
                <a:solidFill>
                  <a:srgbClr val="C0504D"/>
                </a:solidFill>
                <a:latin typeface="Times New Roman"/>
                <a:ea typeface=""/>
                <a:cs typeface="Times New Roman"/>
              </a:rPr>
              <a:t>INT</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1      </a:t>
            </a:r>
            <a:r>
              <a:rPr lang="en-US" sz="1350" b="0" i="1" dirty="0">
                <a:solidFill>
                  <a:srgbClr val="C0504D"/>
                </a:solidFill>
                <a:latin typeface="Times New Roman"/>
                <a:ea typeface=""/>
                <a:cs typeface="Times New Roman"/>
              </a:rPr>
              <a:t>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2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3</a:t>
            </a:r>
            <a:r>
              <a:rPr lang="en-US" sz="1350" b="0" i="1" dirty="0">
                <a:solidFill>
                  <a:srgbClr val="C0504D"/>
                </a:solidFill>
                <a:latin typeface="Times New Roman"/>
                <a:ea typeface=""/>
                <a:cs typeface="Times New Roman"/>
              </a:rPr>
              <a:t>            </a:t>
            </a:r>
            <a:r>
              <a:rPr lang="en-US" sz="1350" b="0" i="1" dirty="0">
                <a:solidFill>
                  <a:srgbClr val="000000"/>
                </a:solidFill>
                <a:latin typeface="Times New Roman"/>
                <a:ea typeface=""/>
                <a:cs typeface="Times New Roman"/>
              </a:rPr>
              <a:t>+</a:t>
            </a:r>
            <a:r>
              <a:rPr lang="en-US" sz="1350" b="0" i="1" dirty="0">
                <a:solidFill>
                  <a:srgbClr val="C0504D"/>
                </a:solidFill>
                <a:latin typeface="Times New Roman"/>
                <a:ea typeface=""/>
                <a:cs typeface="Times New Roman"/>
              </a:rPr>
              <a:t>c</a:t>
            </a:r>
            <a:r>
              <a:rPr lang="en-US" sz="1350" b="0" i="1" baseline="-25000" dirty="0">
                <a:solidFill>
                  <a:srgbClr val="C0504D"/>
                </a:solidFill>
                <a:latin typeface="Times New Roman"/>
                <a:ea typeface=""/>
                <a:cs typeface="Times New Roman"/>
              </a:rPr>
              <a:t>4</a:t>
            </a:r>
            <a:r>
              <a:rPr lang="en-US" sz="1350" b="0" i="1" dirty="0">
                <a:solidFill>
                  <a:srgbClr val="C0504D"/>
                </a:solidFill>
                <a:latin typeface="Times New Roman"/>
                <a:ea typeface=""/>
                <a:cs typeface="Times New Roman"/>
              </a:rPr>
              <a:t>            </a:t>
            </a:r>
            <a:endParaRPr lang="en-US" sz="1350" b="0" i="1" baseline="30000" dirty="0">
              <a:solidFill>
                <a:srgbClr val="000000"/>
              </a:solidFill>
              <a:latin typeface="Times New Roman"/>
              <a:ea typeface=""/>
              <a:cs typeface="Times New Roman"/>
            </a:endParaRPr>
          </a:p>
        </p:txBody>
      </p:sp>
      <p:pic>
        <p:nvPicPr>
          <p:cNvPr id="47" name="Picture 3"/>
          <p:cNvPicPr>
            <a:picLocks noChangeAspect="1" noChangeArrowheads="1"/>
          </p:cNvPicPr>
          <p:nvPr/>
        </p:nvPicPr>
        <p:blipFill rotWithShape="1">
          <a:blip r:embed="rId4"/>
          <a:srcRect l="80091" t="40691" b="42760"/>
          <a:stretch/>
        </p:blipFill>
        <p:spPr bwMode="auto">
          <a:xfrm>
            <a:off x="5983614" y="5164865"/>
            <a:ext cx="569474" cy="485247"/>
          </a:xfrm>
          <a:prstGeom prst="rect">
            <a:avLst/>
          </a:prstGeom>
          <a:noFill/>
          <a:ln w="9525">
            <a:noFill/>
            <a:miter lim="800000"/>
            <a:headEnd/>
            <a:tailEnd/>
          </a:ln>
        </p:spPr>
      </p:pic>
      <p:pic>
        <p:nvPicPr>
          <p:cNvPr id="48" name="Picture 5"/>
          <p:cNvPicPr>
            <a:picLocks noChangeAspect="1" noChangeArrowheads="1"/>
          </p:cNvPicPr>
          <p:nvPr/>
        </p:nvPicPr>
        <p:blipFill rotWithShape="1">
          <a:blip r:embed="rId5"/>
          <a:srcRect l="64918" t="42483" r="21888" b="44539"/>
          <a:stretch/>
        </p:blipFill>
        <p:spPr bwMode="auto">
          <a:xfrm>
            <a:off x="6848493" y="5138026"/>
            <a:ext cx="534460" cy="538925"/>
          </a:xfrm>
          <a:prstGeom prst="rect">
            <a:avLst/>
          </a:prstGeom>
          <a:noFill/>
          <a:ln w="9525">
            <a:noFill/>
            <a:miter lim="800000"/>
            <a:headEnd/>
            <a:tailEnd/>
          </a:ln>
        </p:spPr>
      </p:pic>
      <p:pic>
        <p:nvPicPr>
          <p:cNvPr id="49" name="Picture 48"/>
          <p:cNvPicPr>
            <a:picLocks noChangeAspect="1" noChangeArrowheads="1"/>
          </p:cNvPicPr>
          <p:nvPr/>
        </p:nvPicPr>
        <p:blipFill rotWithShape="1">
          <a:blip r:embed="rId4"/>
          <a:srcRect l="54857" t="40691" r="26642" b="41339"/>
          <a:stretch/>
        </p:blipFill>
        <p:spPr bwMode="auto">
          <a:xfrm>
            <a:off x="7678357" y="5154847"/>
            <a:ext cx="522982" cy="520682"/>
          </a:xfrm>
          <a:prstGeom prst="rect">
            <a:avLst/>
          </a:prstGeom>
          <a:noFill/>
          <a:ln w="9525">
            <a:noFill/>
            <a:miter lim="800000"/>
            <a:headEnd/>
            <a:tailEnd/>
          </a:ln>
        </p:spPr>
      </p:pic>
      <p:pic>
        <p:nvPicPr>
          <p:cNvPr id="50" name="Picture 3"/>
          <p:cNvPicPr>
            <a:picLocks noChangeAspect="1" noChangeArrowheads="1"/>
          </p:cNvPicPr>
          <p:nvPr/>
        </p:nvPicPr>
        <p:blipFill rotWithShape="1">
          <a:blip r:embed="rId4"/>
          <a:srcRect l="4743" t="40196" r="76990" b="41903"/>
          <a:stretch/>
        </p:blipFill>
        <p:spPr bwMode="auto">
          <a:xfrm>
            <a:off x="5195410" y="5156217"/>
            <a:ext cx="544787" cy="547277"/>
          </a:xfrm>
          <a:prstGeom prst="rect">
            <a:avLst/>
          </a:prstGeom>
          <a:noFill/>
          <a:ln w="9525">
            <a:noFill/>
            <a:miter lim="800000"/>
            <a:headEnd/>
            <a:tailEnd/>
          </a:ln>
        </p:spPr>
      </p:pic>
      <p:sp>
        <p:nvSpPr>
          <p:cNvPr id="51" name="Down Arrow 50"/>
          <p:cNvSpPr/>
          <p:nvPr/>
        </p:nvSpPr>
        <p:spPr bwMode="auto">
          <a:xfrm rot="16200000" flipH="1">
            <a:off x="4548714" y="1684650"/>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p:sp>
        <p:nvSpPr>
          <p:cNvPr id="52" name="Down Arrow 51"/>
          <p:cNvSpPr/>
          <p:nvPr/>
        </p:nvSpPr>
        <p:spPr bwMode="auto">
          <a:xfrm flipH="1">
            <a:off x="6458216" y="2825426"/>
            <a:ext cx="441363" cy="359504"/>
          </a:xfrm>
          <a:prstGeom prst="downArrow">
            <a:avLst/>
          </a:prstGeom>
          <a:no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eaLnBrk="0" hangingPunct="0"/>
            <a:endParaRPr lang="en-US" sz="1800" b="0">
              <a:solidFill>
                <a:srgbClr val="000000"/>
              </a:solidFill>
              <a:latin typeface="Times New Roman" pitchFamily="18" charset="0"/>
              <a:ea typeface=""/>
              <a:cs typeface=""/>
            </a:endParaRPr>
          </a:p>
        </p:txBody>
      </p:sp>
      <p:sp>
        <p:nvSpPr>
          <p:cNvPr id="53" name="TextBox 52"/>
          <p:cNvSpPr txBox="1"/>
          <p:nvPr/>
        </p:nvSpPr>
        <p:spPr>
          <a:xfrm>
            <a:off x="5037575" y="5732209"/>
            <a:ext cx="3275384" cy="300082"/>
          </a:xfrm>
          <a:prstGeom prst="rect">
            <a:avLst/>
          </a:prstGeom>
          <a:noFill/>
        </p:spPr>
        <p:txBody>
          <a:bodyPr wrap="none" rtlCol="0">
            <a:spAutoFit/>
          </a:bodyPr>
          <a:lstStyle/>
          <a:p>
            <a:pPr fontAlgn="auto">
              <a:spcBef>
                <a:spcPts val="0"/>
              </a:spcBef>
              <a:spcAft>
                <a:spcPts val="0"/>
              </a:spcAft>
            </a:pPr>
            <a:r>
              <a:rPr lang="en-US" sz="1350" b="0" dirty="0">
                <a:solidFill>
                  <a:srgbClr val="000000"/>
                </a:solidFill>
                <a:latin typeface="Arial"/>
                <a:ea typeface=""/>
                <a:cs typeface=""/>
              </a:rPr>
              <a:t>Individual gene </a:t>
            </a:r>
            <a:r>
              <a:rPr lang="en-US" sz="1350" b="0" i="1" dirty="0">
                <a:solidFill>
                  <a:srgbClr val="000000"/>
                </a:solidFill>
                <a:latin typeface="Times New Roman" charset="0"/>
                <a:ea typeface="Times New Roman" charset="0"/>
                <a:cs typeface="Times New Roman" charset="0"/>
              </a:rPr>
              <a:t>x</a:t>
            </a:r>
            <a:r>
              <a:rPr lang="en-US" sz="1350" b="0" dirty="0">
                <a:solidFill>
                  <a:srgbClr val="000000"/>
                </a:solidFill>
                <a:latin typeface="Arial"/>
                <a:ea typeface=""/>
                <a:cs typeface=""/>
              </a:rPr>
              <a:t>’s coefficients on </a:t>
            </a:r>
            <a:r>
              <a:rPr lang="en-US" sz="1350" b="0" dirty="0" err="1">
                <a:solidFill>
                  <a:srgbClr val="000000"/>
                </a:solidFill>
                <a:latin typeface="Arial"/>
                <a:ea typeface=""/>
                <a:cs typeface=""/>
              </a:rPr>
              <a:t>iPDPs</a:t>
            </a:r>
            <a:endParaRPr lang="en-US" sz="1350" b="0" dirty="0">
              <a:solidFill>
                <a:srgbClr val="000000"/>
              </a:solidFill>
              <a:latin typeface="Arial"/>
              <a:ea typeface=""/>
              <a:cs typeface=""/>
            </a:endParaRPr>
          </a:p>
        </p:txBody>
      </p:sp>
      <mc:AlternateContent xmlns:mc="http://schemas.openxmlformats.org/markup-compatibility/2006" xmlns:a14="http://schemas.microsoft.com/office/drawing/2010/main">
        <mc:Choice Requires="a14">
          <p:sp>
            <p:nvSpPr>
              <p:cNvPr id="54" name="Rectangle 53"/>
              <p:cNvSpPr/>
              <p:nvPr/>
            </p:nvSpPr>
            <p:spPr>
              <a:xfrm>
                <a:off x="4476926" y="2937754"/>
                <a:ext cx="4531271" cy="2134302"/>
              </a:xfrm>
              <a:prstGeom prst="rect">
                <a:avLst/>
              </a:prstGeom>
            </p:spPr>
            <p:txBody>
              <a:bodyPr wrap="square">
                <a:spAutoFit/>
              </a:bodyPr>
              <a:lstStyle/>
              <a:p>
                <a:pPr fontAlgn="auto">
                  <a:lnSpc>
                    <a:spcPct val="150000"/>
                  </a:lnSpc>
                  <a:spcBef>
                    <a:spcPts val="0"/>
                  </a:spcBef>
                  <a:spcAft>
                    <a:spcPts val="0"/>
                  </a:spcAft>
                </a:pPr>
                <a14:m>
                  <m:oMath xmlns:m="http://schemas.openxmlformats.org/officeDocument/2006/math">
                    <m:sSubSup>
                      <m:sSubSupPr>
                        <m:ctrlPr>
                          <a:rPr lang="en-US" sz="1350" b="0" i="1">
                            <a:solidFill>
                              <a:srgbClr val="000000"/>
                            </a:solidFill>
                            <a:latin typeface="Cambria Math" charset="0"/>
                            <a:ea typeface=""/>
                            <a:cs typeface=""/>
                          </a:rPr>
                        </m:ctrlPr>
                      </m:sSubSupPr>
                      <m:e>
                        <m:sSub>
                          <m:sSubPr>
                            <m:ctrlPr>
                              <a:rPr lang="en-US" sz="1350" b="0" i="1">
                                <a:solidFill>
                                  <a:srgbClr val="000000"/>
                                </a:solidFill>
                                <a:latin typeface="Cambria Math" charset="0"/>
                                <a:ea typeface=""/>
                                <a:cs typeface=""/>
                              </a:rPr>
                            </m:ctrlPr>
                          </m:sSubP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𝑊</m:t>
                            </m:r>
                          </m:e>
                          <m:sub>
                            <m:r>
                              <a:rPr lang="en-US" sz="1350" b="0" i="1">
                                <a:solidFill>
                                  <a:srgbClr val="000000"/>
                                </a:solidFill>
                                <a:latin typeface="Cambria Math" charset="0"/>
                                <a:ea typeface=""/>
                                <a:cs typeface=""/>
                              </a:rPr>
                              <m:t>𝑋</m:t>
                            </m:r>
                          </m:sub>
                        </m:sSub>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𝑋</m:t>
                            </m:r>
                          </m:e>
                        </m:acc>
                      </m:e>
                      <m:sub>
                        <m:r>
                          <a:rPr lang="en-US" sz="1350" b="0" i="1">
                            <a:solidFill>
                              <a:srgbClr val="000000"/>
                            </a:solidFill>
                            <a:latin typeface="Cambria Math" charset="0"/>
                            <a:ea typeface=""/>
                            <a:cs typeface=""/>
                          </a:rPr>
                          <m:t>𝑡</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𝑊</m:t>
                                    </m:r>
                                  </m:e>
                                  <m:sub>
                                    <m:r>
                                      <a:rPr lang="en-US" sz="1350" b="0" i="1">
                                        <a:solidFill>
                                          <a:srgbClr val="000000"/>
                                        </a:solidFill>
                                        <a:latin typeface="Cambria Math" charset="0"/>
                                        <a:ea typeface=""/>
                                        <a:cs typeface=""/>
                                      </a:rPr>
                                      <m:t>𝑋</m:t>
                                    </m:r>
                                  </m:sub>
                                </m:sSub>
                                <m:sSub>
                                  <m:sSubPr>
                                    <m:ctrlPr>
                                      <a:rPr lang="en-US" sz="1350" b="0" i="1">
                                        <a:solidFill>
                                          <a:srgbClr val="000000"/>
                                        </a:solidFill>
                                        <a:latin typeface="Cambria Math" charset="0"/>
                                        <a:ea typeface=""/>
                                        <a:cs typeface=""/>
                                      </a:rPr>
                                    </m:ctrlPr>
                                  </m:sSubPr>
                                  <m:e>
                                    <m:acc>
                                      <m:accPr>
                                        <m:chr m:val="̃"/>
                                        <m:ctrlPr>
                                          <a:rPr lang="en-US" sz="1350" b="0" i="1">
                                            <a:solidFill>
                                              <a:srgbClr val="000000"/>
                                            </a:solidFill>
                                            <a:latin typeface="Cambria Math" charset="0"/>
                                            <a:ea typeface=""/>
                                            <a:cs typeface=""/>
                                          </a:rPr>
                                        </m:ctrlPr>
                                      </m:accPr>
                                      <m:e>
                                        <m:r>
                                          <a:rPr lang="en-US" sz="1350" b="0" i="1">
                                            <a:solidFill>
                                              <a:srgbClr val="000000"/>
                                            </a:solidFill>
                                            <a:latin typeface="Cambria Math" charset="0"/>
                                            <a:ea typeface=""/>
                                            <a:cs typeface=""/>
                                          </a:rPr>
                                          <m:t>𝐾</m:t>
                                        </m:r>
                                      </m:e>
                                    </m:acc>
                                  </m:e>
                                  <m:sub>
                                    <m:r>
                                      <a:rPr lang="en-US" sz="1350" b="0" i="1">
                                        <a:solidFill>
                                          <a:srgbClr val="000000"/>
                                        </a:solidFill>
                                        <a:latin typeface="Cambria Math" charset="0"/>
                                        <a:ea typeface=""/>
                                        <a:cs typeface=""/>
                                      </a:rPr>
                                      <m:t>𝑝</m:t>
                                    </m:r>
                                  </m:sub>
                                </m:sSub>
                              </m:e>
                            </m:groupChr>
                          </m:e>
                          <m:lim>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lim>
                        </m:limLow>
                      </m:e>
                    </m:nary>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𝑡</m:t>
                            </m:r>
                          </m:sup>
                        </m:sSub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e>
                    </m:nary>
                  </m:oMath>
                </a14:m>
                <a:r>
                  <a:rPr lang="en-US" sz="1350" b="0" dirty="0">
                    <a:solidFill>
                      <a:srgbClr val="000000"/>
                    </a:solidFill>
                    <a:latin typeface="Arial"/>
                    <a:ea typeface=""/>
                    <a:cs typeface=""/>
                  </a:rPr>
                  <a:t> ; i.e.,</a:t>
                </a:r>
              </a:p>
              <a:p>
                <a:pPr fontAlgn="auto">
                  <a:lnSpc>
                    <a:spcPct val="150000"/>
                  </a:lnSpc>
                  <a:spcBef>
                    <a:spcPts val="0"/>
                  </a:spcBef>
                  <a:spcAft>
                    <a:spcPts val="0"/>
                  </a:spcAft>
                </a:pPr>
                <a:r>
                  <a:rPr lang="en-US" sz="1350" b="0" dirty="0">
                    <a:solidFill>
                      <a:srgbClr val="000000"/>
                    </a:solidFill>
                    <a:latin typeface="Arial"/>
                    <a:ea typeface=""/>
                    <a:cs typeface=""/>
                  </a:rPr>
                  <a:t> the internally driven component of </a:t>
                </a:r>
                <a:r>
                  <a:rPr lang="en-US" sz="1350" b="0" i="1" dirty="0" err="1">
                    <a:solidFill>
                      <a:srgbClr val="000000"/>
                    </a:solidFill>
                    <a:latin typeface="Arial"/>
                    <a:ea typeface=""/>
                    <a:cs typeface=""/>
                  </a:rPr>
                  <a:t>i</a:t>
                </a:r>
                <a:r>
                  <a:rPr lang="en-US" sz="1350" b="0" baseline="30000" dirty="0" err="1">
                    <a:solidFill>
                      <a:srgbClr val="000000"/>
                    </a:solidFill>
                    <a:latin typeface="Arial"/>
                    <a:ea typeface=""/>
                    <a:cs typeface=""/>
                  </a:rPr>
                  <a:t>th</a:t>
                </a:r>
                <a:r>
                  <a:rPr lang="en-US" sz="1350" b="0" dirty="0">
                    <a:solidFill>
                      <a:srgbClr val="000000"/>
                    </a:solidFill>
                    <a:latin typeface="Arial"/>
                    <a:ea typeface=""/>
                    <a:cs typeface=""/>
                  </a:rPr>
                  <a:t> gene’s expression across all time points,  </a:t>
                </a:r>
                <a14:m>
                  <m:oMath xmlns:m="http://schemas.openxmlformats.org/officeDocument/2006/math">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1</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2</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𝑋</m:t>
                                        </m:r>
                                      </m:e>
                                      <m:sub>
                                        <m:r>
                                          <a:rPr lang="en-US" sz="1350" b="0" i="1">
                                            <a:solidFill>
                                              <a:srgbClr val="000000"/>
                                            </a:solidFill>
                                            <a:latin typeface="Cambria Math" charset="0"/>
                                            <a:ea typeface=""/>
                                            <a:cs typeface=""/>
                                          </a:rPr>
                                          <m:t>𝑇</m:t>
                                        </m:r>
                                      </m:sub>
                                      <m:sup>
                                        <m:r>
                                          <m:rPr>
                                            <m:sty m:val="p"/>
                                          </m:rPr>
                                          <a:rPr lang="en-US" sz="1350" b="0">
                                            <a:solidFill>
                                              <a:srgbClr val="000000"/>
                                            </a:solidFill>
                                            <a:latin typeface="Cambria Math" charset="0"/>
                                            <a:ea typeface=""/>
                                            <a:cs typeface=""/>
                                          </a:rPr>
                                          <m:t>INT</m:t>
                                        </m:r>
                                      </m:sup>
                                    </m:sSubSup>
                                    <m:r>
                                      <a:rPr lang="en-US" sz="1350" b="0" i="1">
                                        <a:solidFill>
                                          <a:srgbClr val="000000"/>
                                        </a:solidFill>
                                        <a:latin typeface="Cambria Math" charset="0"/>
                                        <a:ea typeface=""/>
                                        <a:cs typeface=""/>
                                      </a:rPr>
                                      <m:t>(</m:t>
                                    </m:r>
                                    <m:r>
                                      <a:rPr lang="en-US" sz="1350" b="0" i="1">
                                        <a:solidFill>
                                          <a:srgbClr val="000000"/>
                                        </a:solidFill>
                                        <a:latin typeface="Cambria Math" charset="0"/>
                                        <a:ea typeface=""/>
                                        <a:cs typeface=""/>
                                      </a:rPr>
                                      <m:t>𝑖</m:t>
                                    </m:r>
                                    <m:r>
                                      <a:rPr lang="en-US" sz="1350" b="0" i="1">
                                        <a:solidFill>
                                          <a:srgbClr val="000000"/>
                                        </a:solidFill>
                                        <a:latin typeface="Cambria Math" charset="0"/>
                                        <a:ea typeface=""/>
                                        <a:cs typeface=""/>
                                      </a:rPr>
                                      <m:t>)</m:t>
                                    </m:r>
                                  </m:e>
                                </m:mr>
                              </m:m>
                            </m:e>
                          </m:mr>
                        </m:m>
                      </m:e>
                    </m:d>
                    <m:r>
                      <a:rPr lang="en-US" sz="1350" b="0" i="1">
                        <a:solidFill>
                          <a:srgbClr val="000000"/>
                        </a:solidFill>
                        <a:latin typeface="Cambria Math" charset="0"/>
                        <a:ea typeface=""/>
                        <a:cs typeface=""/>
                      </a:rPr>
                      <m:t>=</m:t>
                    </m:r>
                    <m:nary>
                      <m:naryPr>
                        <m:chr m:val="∑"/>
                        <m:limLoc m:val="undOvr"/>
                        <m:ctrlPr>
                          <a:rPr lang="en-US" sz="1350" b="0" i="1">
                            <a:solidFill>
                              <a:srgbClr val="000000"/>
                            </a:solidFill>
                            <a:latin typeface="Cambria Math" charset="0"/>
                            <a:ea typeface=""/>
                            <a:cs typeface=""/>
                          </a:rPr>
                        </m:ctrlPr>
                      </m:naryPr>
                      <m:sub>
                        <m:r>
                          <a:rPr lang="en-US" sz="1350" b="0" i="1">
                            <a:solidFill>
                              <a:srgbClr val="000000"/>
                            </a:solidFill>
                            <a:latin typeface="Cambria Math" charset="0"/>
                            <a:ea typeface=""/>
                            <a:cs typeface=""/>
                          </a:rPr>
                          <m:t>𝑝</m:t>
                        </m:r>
                        <m:r>
                          <a:rPr lang="en-US" sz="1350" b="0" i="1">
                            <a:solidFill>
                              <a:srgbClr val="000000"/>
                            </a:solidFill>
                            <a:latin typeface="Cambria Math" charset="0"/>
                            <a:ea typeface=""/>
                            <a:cs typeface=""/>
                          </a:rPr>
                          <m:t>=1</m:t>
                        </m:r>
                      </m:sub>
                      <m:sup>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𝑀</m:t>
                            </m:r>
                          </m:e>
                          <m:sub>
                            <m:r>
                              <a:rPr lang="en-US" sz="1350" b="0" i="1">
                                <a:solidFill>
                                  <a:srgbClr val="000000"/>
                                </a:solidFill>
                                <a:latin typeface="Cambria Math" charset="0"/>
                                <a:ea typeface=""/>
                                <a:cs typeface=""/>
                              </a:rPr>
                              <m:t>1</m:t>
                            </m:r>
                          </m:sub>
                        </m:sSub>
                      </m:sup>
                      <m:e>
                        <m:sSub>
                          <m:sSubPr>
                            <m:ctrlPr>
                              <a:rPr lang="en-US" sz="1350" b="0" i="1">
                                <a:solidFill>
                                  <a:srgbClr val="000000"/>
                                </a:solidFill>
                                <a:latin typeface="Cambria Math" charset="0"/>
                                <a:ea typeface=""/>
                                <a:cs typeface=""/>
                              </a:rPr>
                            </m:ctrlPr>
                          </m:sSubPr>
                          <m:e>
                            <m:r>
                              <a:rPr lang="en-US" sz="1350" b="0" i="1">
                                <a:solidFill>
                                  <a:srgbClr val="000000"/>
                                </a:solidFill>
                                <a:latin typeface="Cambria Math" charset="0"/>
                                <a:ea typeface=""/>
                                <a:cs typeface=""/>
                              </a:rPr>
                              <m:t>𝐶</m:t>
                            </m:r>
                          </m:e>
                          <m:sub>
                            <m:r>
                              <a:rPr lang="en-US" sz="1350" b="0" i="1">
                                <a:solidFill>
                                  <a:srgbClr val="000000"/>
                                </a:solidFill>
                                <a:latin typeface="Cambria Math" charset="0"/>
                                <a:ea typeface=""/>
                                <a:cs typeface=""/>
                              </a:rPr>
                              <m:t>𝑝</m:t>
                            </m:r>
                          </m:sub>
                        </m:sSub>
                        <m:d>
                          <m:dPr>
                            <m:ctrlPr>
                              <a:rPr lang="en-US" sz="1350" b="0" i="1">
                                <a:solidFill>
                                  <a:srgbClr val="000000"/>
                                </a:solidFill>
                                <a:latin typeface="Cambria Math" charset="0"/>
                                <a:ea typeface=""/>
                                <a:cs typeface=""/>
                              </a:rPr>
                            </m:ctrlPr>
                          </m:dPr>
                          <m:e>
                            <m:r>
                              <a:rPr lang="en-US" sz="1350" b="0" i="1">
                                <a:solidFill>
                                  <a:srgbClr val="000000"/>
                                </a:solidFill>
                                <a:latin typeface="Cambria Math" charset="0"/>
                                <a:ea typeface=""/>
                                <a:cs typeface=""/>
                              </a:rPr>
                              <m:t>𝑖</m:t>
                            </m:r>
                          </m:e>
                        </m:d>
                        <m:limLow>
                          <m:limLowPr>
                            <m:ctrlPr>
                              <a:rPr lang="en-US" sz="1350" b="0" i="1">
                                <a:solidFill>
                                  <a:srgbClr val="000000"/>
                                </a:solidFill>
                                <a:latin typeface="Cambria Math" charset="0"/>
                                <a:ea typeface=""/>
                                <a:cs typeface=""/>
                              </a:rPr>
                            </m:ctrlPr>
                          </m:limLowPr>
                          <m:e>
                            <m:groupChr>
                              <m:groupChrPr>
                                <m:chr m:val="⏟"/>
                                <m:ctrlPr>
                                  <a:rPr lang="en-US" sz="1350" b="0" i="1">
                                    <a:solidFill>
                                      <a:srgbClr val="000000"/>
                                    </a:solidFill>
                                    <a:latin typeface="Cambria Math" charset="0"/>
                                    <a:ea typeface=""/>
                                    <a:cs typeface=""/>
                                  </a:rPr>
                                </m:ctrlPr>
                              </m:groupChrPr>
                              <m:e>
                                <m:d>
                                  <m:dPr>
                                    <m:begChr m:val="["/>
                                    <m:endChr m:val="]"/>
                                    <m:ctrlPr>
                                      <a:rPr lang="en-US" sz="1350" b="0" i="1">
                                        <a:solidFill>
                                          <a:srgbClr val="000000"/>
                                        </a:solidFill>
                                        <a:latin typeface="Cambria Math" charset="0"/>
                                        <a:ea typeface=""/>
                                        <a:cs typeface=""/>
                                      </a:rPr>
                                    </m:ctrlPr>
                                  </m:dPr>
                                  <m:e>
                                    <m:m>
                                      <m:mPr>
                                        <m:mcs>
                                          <m:mc>
                                            <m:mcPr>
                                              <m:count m:val="2"/>
                                              <m:mcJc m:val="center"/>
                                            </m:mcPr>
                                          </m:mc>
                                        </m:mcs>
                                        <m:ctrlPr>
                                          <a:rPr lang="en-US" sz="1350" b="0" i="1">
                                            <a:solidFill>
                                              <a:srgbClr val="000000"/>
                                            </a:solidFill>
                                            <a:latin typeface="Cambria Math" charset="0"/>
                                            <a:ea typeface=""/>
                                            <a:cs typeface=""/>
                                          </a:rPr>
                                        </m:ctrlPr>
                                      </m:mPr>
                                      <m:mr>
                                        <m:e>
                                          <m:m>
                                            <m:mPr>
                                              <m:mcs>
                                                <m:mc>
                                                  <m:mcPr>
                                                    <m:count m:val="2"/>
                                                    <m:mcJc m:val="center"/>
                                                  </m:mcPr>
                                                </m:mc>
                                              </m:mcs>
                                              <m:ctrlPr>
                                                <a:rPr lang="en-US" sz="1350" b="0" i="1">
                                                  <a:solidFill>
                                                    <a:srgbClr val="000000"/>
                                                  </a:solidFill>
                                                  <a:latin typeface="Cambria Math" charset="0"/>
                                                  <a:ea typeface=""/>
                                                  <a:cs typeface=""/>
                                                </a:rPr>
                                              </m:ctrlPr>
                                            </m:mPr>
                                            <m:mr>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1</m:t>
                                                    </m:r>
                                                  </m:sup>
                                                </m:sSubSup>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2</m:t>
                                                    </m:r>
                                                  </m:sup>
                                                </m:sSubSup>
                                              </m:e>
                                            </m:mr>
                                          </m:m>
                                        </m:e>
                                        <m:e>
                                          <m:m>
                                            <m:mPr>
                                              <m:mcs>
                                                <m:mc>
                                                  <m:mcPr>
                                                    <m:count m:val="2"/>
                                                    <m:mcJc m:val="center"/>
                                                  </m:mcPr>
                                                </m:mc>
                                              </m:mcs>
                                              <m:ctrlPr>
                                                <a:rPr lang="en-US" sz="1350" b="0" i="1">
                                                  <a:solidFill>
                                                    <a:srgbClr val="000000"/>
                                                  </a:solidFill>
                                                  <a:latin typeface="Cambria Math" charset="0"/>
                                                  <a:ea typeface=""/>
                                                  <a:cs typeface=""/>
                                                </a:rPr>
                                              </m:ctrlPr>
                                            </m:mPr>
                                            <m:mr>
                                              <m:e>
                                                <m:r>
                                                  <a:rPr lang="en-US" sz="1350" b="0" i="1">
                                                    <a:solidFill>
                                                      <a:srgbClr val="000000"/>
                                                    </a:solidFill>
                                                    <a:latin typeface="Cambria Math" charset="0"/>
                                                    <a:ea typeface=""/>
                                                    <a:cs typeface=""/>
                                                  </a:rPr>
                                                  <m:t>…</m:t>
                                                </m:r>
                                              </m:e>
                                              <m:e>
                                                <m:sSubSup>
                                                  <m:sSubSupPr>
                                                    <m:ctrlPr>
                                                      <a:rPr lang="en-US" sz="1350" b="0" i="1">
                                                        <a:solidFill>
                                                          <a:srgbClr val="000000"/>
                                                        </a:solidFill>
                                                        <a:latin typeface="Cambria Math" charset="0"/>
                                                        <a:ea typeface=""/>
                                                        <a:cs typeface=""/>
                                                      </a:rPr>
                                                    </m:ctrlPr>
                                                  </m:sSubSupPr>
                                                  <m:e>
                                                    <m:r>
                                                      <a:rPr lang="en-US" sz="1350" b="0" i="1">
                                                        <a:solidFill>
                                                          <a:srgbClr val="000000"/>
                                                        </a:solidFill>
                                                        <a:latin typeface="Cambria Math" charset="0"/>
                                                        <a:ea typeface=""/>
                                                        <a:cs typeface=""/>
                                                      </a:rPr>
                                                      <m:t>𝜆</m:t>
                                                    </m:r>
                                                  </m:e>
                                                  <m:sub>
                                                    <m:r>
                                                      <a:rPr lang="en-US" sz="1350" b="0" i="1">
                                                        <a:solidFill>
                                                          <a:srgbClr val="000000"/>
                                                        </a:solidFill>
                                                        <a:latin typeface="Cambria Math" charset="0"/>
                                                        <a:ea typeface=""/>
                                                        <a:cs typeface=""/>
                                                      </a:rPr>
                                                      <m:t>𝑝</m:t>
                                                    </m:r>
                                                  </m:sub>
                                                  <m:sup>
                                                    <m:r>
                                                      <a:rPr lang="en-US" sz="1350" b="0" i="1">
                                                        <a:solidFill>
                                                          <a:srgbClr val="000000"/>
                                                        </a:solidFill>
                                                        <a:latin typeface="Cambria Math" charset="0"/>
                                                        <a:ea typeface=""/>
                                                        <a:cs typeface=""/>
                                                      </a:rPr>
                                                      <m:t>𝑇</m:t>
                                                    </m:r>
                                                  </m:sup>
                                                </m:sSubSup>
                                              </m:e>
                                            </m:mr>
                                          </m:m>
                                        </m:e>
                                      </m:mr>
                                    </m:m>
                                  </m:e>
                                </m:d>
                              </m:e>
                            </m:groupChr>
                          </m:e>
                          <m:lim>
                            <m:sSup>
                              <m:sSupPr>
                                <m:ctrlPr>
                                  <a:rPr lang="en-US" sz="1350" b="0" i="1">
                                    <a:solidFill>
                                      <a:srgbClr val="000000"/>
                                    </a:solidFill>
                                    <a:latin typeface="Cambria Math" charset="0"/>
                                    <a:ea typeface=""/>
                                    <a:cs typeface=""/>
                                  </a:rPr>
                                </m:ctrlPr>
                              </m:sSupPr>
                              <m:e>
                                <m:r>
                                  <a:rPr lang="en-US" sz="1350" b="0" i="1">
                                    <a:solidFill>
                                      <a:srgbClr val="000000"/>
                                    </a:solidFill>
                                    <a:latin typeface="Cambria Math" charset="0"/>
                                    <a:ea typeface=""/>
                                    <a:cs typeface=""/>
                                  </a:rPr>
                                  <m:t>𝑝</m:t>
                                </m:r>
                              </m:e>
                              <m:sup>
                                <m:r>
                                  <m:rPr>
                                    <m:sty m:val="p"/>
                                  </m:rPr>
                                  <a:rPr lang="en-US" sz="1350" b="0">
                                    <a:solidFill>
                                      <a:srgbClr val="000000"/>
                                    </a:solidFill>
                                    <a:latin typeface="Cambria Math" charset="0"/>
                                    <a:ea typeface=""/>
                                    <a:cs typeface=""/>
                                  </a:rPr>
                                  <m:t>th</m:t>
                                </m:r>
                              </m:sup>
                            </m:sSup>
                            <m:r>
                              <a:rPr lang="en-US" sz="1350" b="0" i="1">
                                <a:solidFill>
                                  <a:srgbClr val="000000"/>
                                </a:solidFill>
                                <a:latin typeface="Cambria Math" charset="0"/>
                                <a:ea typeface=""/>
                                <a:cs typeface=""/>
                              </a:rPr>
                              <m:t> </m:t>
                            </m:r>
                            <m:r>
                              <m:rPr>
                                <m:sty m:val="p"/>
                              </m:rPr>
                              <a:rPr lang="en-US" sz="1350" b="0">
                                <a:solidFill>
                                  <a:srgbClr val="000000"/>
                                </a:solidFill>
                                <a:latin typeface="Cambria Math" charset="0"/>
                                <a:ea typeface=""/>
                                <a:cs typeface=""/>
                              </a:rPr>
                              <m:t>iPDP</m:t>
                            </m:r>
                          </m:lim>
                        </m:limLow>
                      </m:e>
                    </m:nary>
                  </m:oMath>
                </a14:m>
                <a:r>
                  <a:rPr lang="en-US" sz="1350" b="0" dirty="0">
                    <a:solidFill>
                      <a:srgbClr val="000000"/>
                    </a:solidFill>
                    <a:latin typeface="Arial"/>
                    <a:ea typeface=""/>
                    <a:cs typeface=""/>
                  </a:rPr>
                  <a:t>           </a:t>
                </a:r>
              </a:p>
            </p:txBody>
          </p:sp>
        </mc:Choice>
        <mc:Fallback xmlns="">
          <p:sp>
            <p:nvSpPr>
              <p:cNvPr id="54" name="Rectangle 53"/>
              <p:cNvSpPr>
                <a:spLocks noRot="1" noChangeAspect="1" noMove="1" noResize="1" noEditPoints="1" noAdjustHandles="1" noChangeArrowheads="1" noChangeShapeType="1" noTextEdit="1"/>
              </p:cNvSpPr>
              <p:nvPr/>
            </p:nvSpPr>
            <p:spPr>
              <a:xfrm>
                <a:off x="4476926" y="2937754"/>
                <a:ext cx="4531271" cy="2134302"/>
              </a:xfrm>
              <a:prstGeom prst="rect">
                <a:avLst/>
              </a:prstGeom>
              <a:blipFill rotWithShape="0">
                <a:blip r:embed="rId11"/>
                <a:stretch>
                  <a:fillRect l="-4704" t="-1429" b="-11143"/>
                </a:stretch>
              </a:blipFill>
            </p:spPr>
            <p:txBody>
              <a:bodyPr/>
              <a:lstStyle/>
              <a:p>
                <a:r>
                  <a:rPr lang="en-US">
                    <a:noFill/>
                  </a:rPr>
                  <a:t> </a:t>
                </a:r>
              </a:p>
            </p:txBody>
          </p:sp>
        </mc:Fallback>
      </mc:AlternateContent>
    </p:spTree>
    <p:extLst>
      <p:ext uri="{BB962C8B-B14F-4D97-AF65-F5344CB8AC3E}">
        <p14:creationId xmlns:p14="http://schemas.microsoft.com/office/powerpoint/2010/main" val="114688525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61872532"/>
      </p:ext>
    </p:extLst>
  </p:cSld>
  <p:clrMapOvr>
    <a:masterClrMapping/>
  </p:clrMapOvr>
  <p:transition advTm="1525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473515"/>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smtClean="0">
                <a:latin typeface="Helvetica"/>
                <a:cs typeface="Helvetica"/>
              </a:rPr>
              <a:t>Evolutionarily conserved and younger genes exhibit the opposite internal and external 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tx1">
                    <a:lumMod val="75000"/>
                    <a:lumOff val="25000"/>
                  </a:schemeClr>
                </a:solidFill>
                <a:ea typeface="ＭＳ Ｐゴシック" charset="0"/>
                <a:cs typeface="ＭＳ Ｐゴシック" charset="0"/>
              </a:rPr>
              <a:t>Large-scale Transcriptome Mining: </a:t>
            </a:r>
            <a:br>
              <a:rPr lang="en-US" sz="1600">
                <a:solidFill>
                  <a:schemeClr val="tx1">
                    <a:lumMod val="75000"/>
                    <a:lumOff val="25000"/>
                  </a:schemeClr>
                </a:solidFill>
                <a:ea typeface="ＭＳ Ｐゴシック" charset="0"/>
                <a:cs typeface="ＭＳ Ｐゴシック" charset="0"/>
              </a:rPr>
            </a:br>
            <a:r>
              <a:rPr lang="en-US" sz="1600" smtClean="0">
                <a:solidFill>
                  <a:schemeClr val="tx1">
                    <a:lumMod val="75000"/>
                    <a:lumOff val="25000"/>
                  </a:schemeClr>
                </a:solidFill>
                <a:ea typeface="ＭＳ Ｐゴシック" charset="0"/>
                <a:cs typeface="ＭＳ Ｐゴシック" charset="0"/>
              </a:rPr>
              <a:t>Building </a:t>
            </a:r>
            <a:r>
              <a:rPr lang="en-US" sz="1600">
                <a:solidFill>
                  <a:schemeClr val="tx1">
                    <a:lumMod val="75000"/>
                    <a:lumOff val="25000"/>
                  </a:schemeClr>
                </a:solidFill>
                <a:ea typeface="ＭＳ Ｐゴシック" charset="0"/>
                <a:cs typeface="ＭＳ Ｐゴシック" charset="0"/>
              </a:rPr>
              <a:t>Integrative Regulatory Models, while 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solidFill>
                  <a:schemeClr val="tx1">
                    <a:lumMod val="75000"/>
                    <a:lumOff val="25000"/>
                  </a:schemeClr>
                </a:solidFill>
                <a:ea typeface="ＭＳ Ｐゴシック" charset="-128"/>
              </a:rPr>
              <a:t>Transcriptome analysis </a:t>
            </a:r>
            <a:r>
              <a:rPr lang="en-US" altLang="en-US" sz="1800" b="1" dirty="0">
                <a:solidFill>
                  <a:srgbClr val="FF0000"/>
                </a:solidFill>
                <a:ea typeface="ＭＳ Ｐゴシック" charset="-128"/>
              </a:rPr>
              <a:t>data </a:t>
            </a: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a:t>
            </a:r>
            <a:br>
              <a:rPr lang="en-US" altLang="en-US" sz="1400" dirty="0" smtClean="0">
                <a:solidFill>
                  <a:schemeClr val="tx1">
                    <a:lumMod val="75000"/>
                    <a:lumOff val="25000"/>
                  </a:schemeClr>
                </a:solidFill>
                <a:ea typeface="ＭＳ Ｐゴシック" charset="-128"/>
              </a:rPr>
            </a:br>
            <a:r>
              <a:rPr lang="en-US" altLang="en-US" sz="1400" dirty="0" smtClean="0">
                <a:solidFill>
                  <a:schemeClr val="tx1">
                    <a:lumMod val="75000"/>
                    <a:lumOff val="25000"/>
                  </a:schemeClr>
                </a:solidFill>
                <a:ea typeface="ＭＳ Ｐゴシック" charset="-128"/>
              </a:rPr>
              <a:t>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1000G+Geuvadis for privacy </a:t>
            </a:r>
          </a:p>
          <a:p>
            <a:r>
              <a:rPr lang="en-US" altLang="en-US" sz="1800" b="1" dirty="0">
                <a:solidFill>
                  <a:srgbClr val="FF00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r>
              <a:rPr lang="en-US" altLang="en-US" sz="1800" b="1" dirty="0">
                <a:solidFill>
                  <a:srgbClr val="FF0000"/>
                </a:solidFill>
                <a:ea typeface="ＭＳ Ｐゴシック" charset="-128"/>
              </a:rPr>
              <a:t>State Space Models </a:t>
            </a: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driven by worm-fly conserved genes vs species-specific ones.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b="1" dirty="0">
                <a:solidFill>
                  <a:srgbClr val="FF0000"/>
                </a:solidFill>
                <a:ea typeface="ＭＳ Ｐゴシック" charset="-128"/>
              </a:rPr>
              <a:t>Dilemma 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400" dirty="0">
                <a:solidFill>
                  <a:schemeClr val="tx1">
                    <a:lumMod val="75000"/>
                    <a:lumOff val="25000"/>
                  </a:schemeClr>
                </a:solidFill>
                <a:ea typeface="ＭＳ Ｐゴシック" charset="-128"/>
              </a:rPr>
              <a:t>Strawman Hybrid </a:t>
            </a:r>
            <a:r>
              <a:rPr lang="en-US" altLang="en-US" sz="1400" dirty="0" err="1">
                <a:solidFill>
                  <a:schemeClr val="tx1">
                    <a:lumMod val="75000"/>
                    <a:lumOff val="25000"/>
                  </a:schemeClr>
                </a:solidFill>
                <a:ea typeface="ＭＳ Ｐゴシック" charset="-128"/>
              </a:rPr>
              <a:t>Soc</a:t>
            </a:r>
            <a:r>
              <a:rPr lang="en-US" altLang="en-US" sz="1400" dirty="0">
                <a:solidFill>
                  <a:schemeClr val="tx1">
                    <a:lumMod val="75000"/>
                    <a:lumOff val="25000"/>
                  </a:schemeClr>
                </a:solidFill>
                <a:ea typeface="ＭＳ Ｐゴシック" charset="-128"/>
              </a:rPr>
              <a:t>-Tech Proposal (Cloud Enclaves. Quantifying Leaks &amp; Closely Coupled priv.-public datasets)</a:t>
            </a:r>
          </a:p>
          <a:p>
            <a:pPr lvl="1"/>
            <a:r>
              <a:rPr lang="en-US" altLang="en-US" sz="1400" dirty="0">
                <a:solidFill>
                  <a:schemeClr val="tx1">
                    <a:lumMod val="75000"/>
                    <a:lumOff val="25000"/>
                  </a:schemeClr>
                </a:solidFill>
                <a:ea typeface="ＭＳ Ｐゴシック" charset="-128"/>
              </a:rPr>
              <a:t>Details on Relevant Hacks: Genomic, Computer Security, &amp; </a:t>
            </a:r>
            <a:r>
              <a:rPr lang="en-US" altLang="en-US" sz="1400" dirty="0" err="1">
                <a:solidFill>
                  <a:schemeClr val="tx1">
                    <a:lumMod val="75000"/>
                    <a:lumOff val="25000"/>
                  </a:schemeClr>
                </a:solidFill>
                <a:ea typeface="ＭＳ Ｐゴシック" charset="-128"/>
              </a:rPr>
              <a:t>Netfix</a:t>
            </a:r>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r>
              <a:rPr lang="en-US" altLang="en-US" sz="1800" b="1" dirty="0">
                <a:solidFill>
                  <a:srgbClr val="FF0000"/>
                </a:solidFill>
                <a:ea typeface="ＭＳ Ｐゴシック" charset="-128"/>
              </a:rPr>
              <a:t>RNA-</a:t>
            </a:r>
            <a:r>
              <a:rPr lang="en-US" altLang="en-US" sz="1800" b="1" dirty="0" err="1">
                <a:solidFill>
                  <a:srgbClr val="FF0000"/>
                </a:solidFill>
                <a:ea typeface="ＭＳ Ｐゴシック" charset="-128"/>
              </a:rPr>
              <a:t>seq</a:t>
            </a:r>
            <a:r>
              <a:rPr lang="en-US" altLang="en-US" sz="1800" b="1" dirty="0">
                <a:solidFill>
                  <a:srgbClr val="FF0000"/>
                </a:solidFill>
                <a:ea typeface="ＭＳ Ｐゴシック" charset="-128"/>
              </a:rPr>
              <a:t>: How to Publicly Share Some of it</a:t>
            </a: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br>
              <a:rPr lang="en-US" altLang="en-US" sz="1400" dirty="0">
                <a:solidFill>
                  <a:schemeClr val="tx1">
                    <a:lumMod val="75000"/>
                    <a:lumOff val="25000"/>
                  </a:schemeClr>
                </a:solidFill>
                <a:ea typeface="ＭＳ Ｐゴシック" charset="-128"/>
              </a:rPr>
            </a:br>
            <a:r>
              <a:rPr lang="en-US" altLang="en-US" sz="1400" dirty="0" err="1">
                <a:solidFill>
                  <a:schemeClr val="tx1">
                    <a:lumMod val="75000"/>
                    <a:lumOff val="25000"/>
                  </a:schemeClr>
                </a:solidFill>
                <a:ea typeface="ＭＳ Ｐゴシック" charset="-128"/>
              </a:rPr>
              <a:t>eQTLs</a:t>
            </a:r>
            <a:r>
              <a:rPr lang="en-US" altLang="en-US" sz="1400" dirty="0">
                <a:solidFill>
                  <a:schemeClr val="tx1">
                    <a:lumMod val="75000"/>
                    <a:lumOff val="25000"/>
                  </a:schemeClr>
                </a:solidFill>
                <a:ea typeface="ＭＳ Ｐゴシック" charset="-128"/>
              </a:rPr>
              <a:t> 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match</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3672566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5889032"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Exceptionalism : </a:t>
            </a:r>
            <a:r>
              <a:rPr lang="en-US" sz="2000" dirty="0" smtClean="0">
                <a:solidFill>
                  <a:srgbClr val="008000"/>
                </a:solidFill>
                <a:latin typeface="Arial" charset="0"/>
                <a:ea typeface="ＭＳ Ｐゴシック" charset="0"/>
                <a:cs typeface="ＭＳ Ｐゴシック" charset="0"/>
              </a:rPr>
              <a:t/>
            </a:r>
            <a:br>
              <a:rPr lang="en-US" sz="2000" dirty="0" smtClean="0">
                <a:solidFill>
                  <a:srgbClr val="008000"/>
                </a:solidFill>
                <a:latin typeface="Arial" charset="0"/>
                <a:ea typeface="ＭＳ Ｐゴシック" charset="0"/>
                <a:cs typeface="ＭＳ Ｐゴシック" charset="0"/>
              </a:rPr>
            </a:br>
            <a:r>
              <a:rPr lang="en-US" sz="2000" dirty="0" smtClean="0">
                <a:solidFill>
                  <a:srgbClr val="008000"/>
                </a:solidFill>
                <a:latin typeface="Arial" charset="0"/>
                <a:ea typeface="ＭＳ Ｐゴシック" charset="0"/>
                <a:cs typeface="ＭＳ Ｐゴシック" charset="0"/>
              </a:rPr>
              <a:t>The </a:t>
            </a:r>
            <a:r>
              <a:rPr lang="en-US" sz="2000" dirty="0">
                <a:solidFill>
                  <a:srgbClr val="008000"/>
                </a:solidFill>
                <a:latin typeface="Arial" charset="0"/>
                <a:ea typeface="ＭＳ Ｐゴシック" charset="0"/>
                <a:cs typeface="ＭＳ Ｐゴシック" charset="0"/>
              </a:rPr>
              <a:t>Genome is very fundamental data, potentially very revealing about one’s identity &amp; characteristics</a:t>
            </a:r>
          </a:p>
          <a:p>
            <a:pPr>
              <a:buNone/>
            </a:pPr>
            <a:r>
              <a:rPr lang="en-US" sz="2000" dirty="0">
                <a:solidFill>
                  <a:srgbClr val="008000"/>
                </a:solidFill>
                <a:latin typeface="Arial" charset="0"/>
                <a:ea typeface="ＭＳ Ｐゴシック" charset="0"/>
                <a:cs typeface="ＭＳ Ｐゴシック" charset="0"/>
              </a:rPr>
              <a:t>Identification Risk: </a:t>
            </a:r>
            <a:r>
              <a:rPr lang="en-US" sz="2000" dirty="0" smtClean="0">
                <a:solidFill>
                  <a:srgbClr val="008000"/>
                </a:solidFill>
                <a:latin typeface="Arial" charset="0"/>
                <a:ea typeface="ＭＳ Ｐゴシック" charset="0"/>
                <a:cs typeface="ＭＳ Ｐゴシック" charset="0"/>
              </a:rPr>
              <a:t>Find </a:t>
            </a:r>
            <a:r>
              <a:rPr lang="en-US" sz="2000" dirty="0">
                <a:solidFill>
                  <a:srgbClr val="008000"/>
                </a:solidFill>
                <a:latin typeface="Arial" charset="0"/>
                <a:ea typeface="ＭＳ Ｐゴシック" charset="0"/>
                <a:cs typeface="ＭＳ Ｐゴシック" charset="0"/>
              </a:rPr>
              <a:t>that someone participated in a study </a:t>
            </a:r>
            <a:r>
              <a:rPr lang="en-US" sz="2000" dirty="0" smtClean="0">
                <a:solidFill>
                  <a:srgbClr val="008000"/>
                </a:solidFill>
                <a:latin typeface="Arial" charset="0"/>
                <a:ea typeface="ＭＳ Ｐゴシック" charset="0"/>
                <a:cs typeface="ＭＳ Ｐゴシック" charset="0"/>
              </a:rPr>
              <a:t>[</a:t>
            </a:r>
            <a:r>
              <a:rPr lang="en-US" sz="2000" dirty="0" err="1" smtClean="0">
                <a:solidFill>
                  <a:srgbClr val="008000"/>
                </a:solidFill>
                <a:latin typeface="Arial" charset="0"/>
                <a:ea typeface="ＭＳ Ｐゴシック" charset="0"/>
                <a:cs typeface="ＭＳ Ｐゴシック" charset="0"/>
              </a:rPr>
              <a:t>eg</a:t>
            </a:r>
            <a:r>
              <a:rPr lang="en-US" sz="2000" dirty="0" smtClean="0">
                <a:solidFill>
                  <a:srgbClr val="008000"/>
                </a:solidFill>
                <a:latin typeface="Arial" charset="0"/>
                <a:ea typeface="ＭＳ Ｐゴシック" charset="0"/>
                <a:cs typeface="ＭＳ Ｐゴシック" charset="0"/>
              </a:rPr>
              <a:t> Craig</a:t>
            </a:r>
            <a:r>
              <a:rPr lang="en-US" sz="2000" dirty="0">
                <a:solidFill>
                  <a:srgbClr val="008000"/>
                </a:solidFill>
                <a:latin typeface="Arial" charset="0"/>
                <a:ea typeface="ＭＳ Ｐゴシック" charset="0"/>
                <a:cs typeface="ＭＳ Ｐゴシック" charset="0"/>
              </a:rPr>
              <a:t>, </a:t>
            </a:r>
            <a:r>
              <a:rPr lang="en-US" sz="2000" dirty="0" err="1">
                <a:solidFill>
                  <a:srgbClr val="008000"/>
                </a:solidFill>
                <a:latin typeface="Arial" charset="0"/>
                <a:ea typeface="ＭＳ Ｐゴシック" charset="0"/>
                <a:cs typeface="ＭＳ Ｐゴシック" charset="0"/>
              </a:rPr>
              <a:t>Erlich</a:t>
            </a:r>
            <a:r>
              <a:rPr lang="en-US" sz="2000" dirty="0">
                <a:solidFill>
                  <a:srgbClr val="008000"/>
                </a:solidFill>
                <a:latin typeface="Arial" charset="0"/>
                <a:ea typeface="ＭＳ Ｐゴシック" charset="0"/>
                <a:cs typeface="ＭＳ Ｐゴシック" charset="0"/>
              </a:rPr>
              <a:t>]</a:t>
            </a:r>
          </a:p>
          <a:p>
            <a:pPr>
              <a:buNone/>
            </a:pPr>
            <a:r>
              <a:rPr lang="en-US" sz="2000" dirty="0">
                <a:solidFill>
                  <a:srgbClr val="008000"/>
                </a:solidFill>
                <a:latin typeface="Arial" charset="0"/>
                <a:ea typeface="ＭＳ Ｐゴシック" charset="0"/>
                <a:cs typeface="ＭＳ Ｐゴシック" charset="0"/>
              </a:rPr>
              <a:t>Characterization Risk: </a:t>
            </a:r>
            <a:r>
              <a:rPr lang="en-US" sz="2000" dirty="0" smtClean="0">
                <a:solidFill>
                  <a:srgbClr val="008000"/>
                </a:solidFill>
                <a:latin typeface="Arial" charset="0"/>
                <a:ea typeface="ＭＳ Ｐゴシック" charset="0"/>
                <a:cs typeface="ＭＳ Ｐゴシック" charset="0"/>
              </a:rPr>
              <a:t>Finding </a:t>
            </a:r>
            <a:r>
              <a:rPr lang="en-US" sz="2000" dirty="0">
                <a:solidFill>
                  <a:srgbClr val="008000"/>
                </a:solidFill>
                <a:latin typeface="Arial" charset="0"/>
                <a:ea typeface="ＭＳ Ｐゴシック" charset="0"/>
                <a:cs typeface="ＭＳ Ｐゴシック" charset="0"/>
              </a:rPr>
              <a:t>that you have a particular trait from studying your identified genome </a:t>
            </a:r>
            <a:r>
              <a:rPr lang="en-US" sz="2000" dirty="0" smtClean="0">
                <a:solidFill>
                  <a:srgbClr val="008000"/>
                </a:solidFill>
                <a:latin typeface="Arial" charset="0"/>
                <a:ea typeface="ＭＳ Ｐゴシック" charset="0"/>
                <a:cs typeface="ＭＳ Ｐゴシック" charset="0"/>
              </a:rPr>
              <a:t>[</a:t>
            </a:r>
            <a:r>
              <a:rPr lang="en-US" sz="2000" dirty="0" err="1">
                <a:solidFill>
                  <a:srgbClr val="008000"/>
                </a:solidFill>
                <a:latin typeface="Arial" charset="0"/>
                <a:ea typeface="ＭＳ Ｐゴシック" charset="0"/>
                <a:cs typeface="ＭＳ Ｐゴシック" charset="0"/>
              </a:rPr>
              <a:t>eg</a:t>
            </a:r>
            <a:r>
              <a:rPr lang="en-US" sz="2000" dirty="0">
                <a:solidFill>
                  <a:srgbClr val="008000"/>
                </a:solidFill>
                <a:latin typeface="Arial" charset="0"/>
                <a:ea typeface="ＭＳ Ｐゴシック" charset="0"/>
                <a:cs typeface="ＭＳ Ｐゴシック" charset="0"/>
              </a:rPr>
              <a:t> Watson </a:t>
            </a:r>
            <a:r>
              <a:rPr lang="en-US" sz="2000" dirty="0" err="1">
                <a:solidFill>
                  <a:srgbClr val="008000"/>
                </a:solidFill>
                <a:latin typeface="Arial" charset="0"/>
                <a:ea typeface="ＭＳ Ｐゴシック" charset="0"/>
                <a:cs typeface="ＭＳ Ｐゴシック" charset="0"/>
              </a:rPr>
              <a:t>ApoE</a:t>
            </a:r>
            <a:r>
              <a:rPr lang="en-US" sz="2000" dirty="0">
                <a:solidFill>
                  <a:srgbClr val="008000"/>
                </a:solidFill>
                <a:latin typeface="Arial" charset="0"/>
                <a:ea typeface="ＭＳ Ｐゴシック" charset="0"/>
                <a:cs typeface="ＭＳ Ｐゴシック" charset="0"/>
              </a:rPr>
              <a:t> status]</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extLst>
      <p:ext uri="{BB962C8B-B14F-4D97-AF65-F5344CB8AC3E}">
        <p14:creationId xmlns:p14="http://schemas.microsoft.com/office/powerpoint/2010/main" val="1585600204"/>
      </p:ext>
    </p:extLst>
  </p:cSld>
  <p:clrMapOvr>
    <a:masterClrMapping/>
  </p:clrMapOvr>
  <p:transition advTm="76068"/>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44605"/>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61870" cy="5245100"/>
          </a:xfrm>
        </p:spPr>
        <p:txBody>
          <a:bodyPr>
            <a:normAutofit fontScale="92500" lnSpcReduction="20000"/>
          </a:bodyPr>
          <a:lstStyle/>
          <a:p>
            <a:pPr marL="225413" indent="-225413" defTabSz="909586" eaLnBrk="1" hangingPunct="1">
              <a:defRPr/>
            </a:pPr>
            <a:r>
              <a:rPr lang="en-US" altLang="en-US" sz="2400" b="1" dirty="0">
                <a:solidFill>
                  <a:srgbClr val="C00000"/>
                </a:solidFill>
                <a:ea typeface="ＭＳ Ｐゴシック" pitchFamily="34" charset="-128"/>
              </a:rPr>
              <a:t>Personal 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smtClean="0">
                <a:ea typeface="ＭＳ Ｐゴシック" pitchFamily="34" charset="-128"/>
              </a:rPr>
              <a:t/>
            </a:r>
            <a:br>
              <a:rPr lang="en-US" altLang="en-US" sz="2400" dirty="0" smtClean="0">
                <a:ea typeface="ＭＳ Ｐゴシック" pitchFamily="34" charset="-128"/>
              </a:rPr>
            </a:br>
            <a:r>
              <a:rPr lang="en-US" altLang="en-US" sz="2400" dirty="0" smtClean="0">
                <a:ea typeface="ＭＳ Ｐゴシック" pitchFamily="34" charset="-128"/>
              </a:rPr>
              <a:t>Genomics </a:t>
            </a:r>
            <a:r>
              <a:rPr lang="en-US" altLang="en-US" sz="2400" dirty="0">
                <a:ea typeface="ＭＳ Ｐゴシック" pitchFamily="34" charset="-128"/>
              </a:rPr>
              <a:t>historically has been a proponent of “open data” but not clear personal genomics fits </a:t>
            </a:r>
            <a:r>
              <a:rPr lang="en-US" altLang="en-US" sz="2400" dirty="0" smtClean="0">
                <a:ea typeface="ＭＳ Ｐゴシック" pitchFamily="34" charset="-128"/>
              </a:rPr>
              <a:t>this. </a:t>
            </a:r>
          </a:p>
          <a:p>
            <a:pPr lvl="1" eaLnBrk="1" hangingPunct="1">
              <a:defRPr/>
            </a:pPr>
            <a:r>
              <a:rPr lang="en-US" altLang="en-US" sz="2200" dirty="0" smtClean="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sz="2400" b="1" dirty="0">
                <a:solidFill>
                  <a:srgbClr val="C00000"/>
                </a:solidFill>
                <a:latin typeface="Arial" charset="0"/>
                <a:ea typeface="ＭＳ Ｐゴシック" charset="0"/>
                <a:cs typeface="ＭＳ Ｐゴシック" charset="0"/>
              </a:rPr>
              <a:t>Ethically 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641195"/>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76376"/>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96373"/>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90829"/>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110469"/>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160231"/>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1305300" y="-191371"/>
            <a:ext cx="7008966"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582536" y="6239696"/>
            <a:ext cx="38935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679" y="791408"/>
            <a:ext cx="7198386" cy="5262020"/>
          </a:xfrm>
          <a:prstGeom prst="rect">
            <a:avLst/>
          </a:prstGeom>
          <a:ln w="19050" cmpd="sng">
            <a:solidFill>
              <a:schemeClr val="tx1"/>
            </a:solidFill>
          </a:ln>
        </p:spPr>
      </p:pic>
    </p:spTree>
    <p:extLst>
      <p:ext uri="{BB962C8B-B14F-4D97-AF65-F5344CB8AC3E}">
        <p14:creationId xmlns:p14="http://schemas.microsoft.com/office/powerpoint/2010/main" val="119144276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1440959499"/>
      </p:ext>
    </p:extLst>
  </p:cSld>
  <p:clrMapOvr>
    <a:masterClrMapping/>
  </p:clrMapOvr>
  <p:transition advTm="133868"/>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48" y="1423719"/>
            <a:ext cx="7059002" cy="17270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0716"/>
            <a:ext cx="2892830" cy="1627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25" y="3124596"/>
            <a:ext cx="3249976" cy="1564634"/>
          </a:xfrm>
          <a:prstGeom prst="rect">
            <a:avLst/>
          </a:prstGeom>
        </p:spPr>
      </p:pic>
      <p:cxnSp>
        <p:nvCxnSpPr>
          <p:cNvPr id="8" name="Straight Arrow Connector 7"/>
          <p:cNvCxnSpPr/>
          <p:nvPr/>
        </p:nvCxnSpPr>
        <p:spPr>
          <a:xfrm>
            <a:off x="3045417" y="3870285"/>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360" y="4989845"/>
            <a:ext cx="5582041" cy="923330"/>
          </a:xfrm>
          <a:prstGeom prst="rect">
            <a:avLst/>
          </a:prstGeom>
          <a:noFill/>
        </p:spPr>
        <p:txBody>
          <a:bodyPr wrap="none" rtlCol="0">
            <a:spAutoFit/>
          </a:bodyPr>
          <a:lstStyle/>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Very large datasets</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lot of users have a Netflix and an IMDb account</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similar scores to a movie in Netflix and IMDb</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a particular movie around the same date in Netflix and IMDb</a:t>
            </a:r>
          </a:p>
        </p:txBody>
      </p:sp>
      <p:sp>
        <p:nvSpPr>
          <p:cNvPr id="9" name="Title 1"/>
          <p:cNvSpPr txBox="1">
            <a:spLocks/>
          </p:cNvSpPr>
          <p:nvPr/>
        </p:nvSpPr>
        <p:spPr>
          <a:xfrm>
            <a:off x="553835" y="70623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300" b="0">
                <a:solidFill>
                  <a:prstClr val="black"/>
                </a:solidFill>
              </a:rPr>
              <a:t>What is a linking attack? Case of Netflix Prize</a:t>
            </a:r>
            <a:endParaRPr lang="en-US" sz="3300" b="0" dirty="0">
              <a:solidFill>
                <a:prstClr val="black"/>
              </a:solidFill>
            </a:endParaRPr>
          </a:p>
        </p:txBody>
      </p:sp>
    </p:spTree>
    <p:extLst>
      <p:ext uri="{BB962C8B-B14F-4D97-AF65-F5344CB8AC3E}">
        <p14:creationId xmlns:p14="http://schemas.microsoft.com/office/powerpoint/2010/main" val="103321247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Tree>
    <p:extLst>
      <p:ext uri="{BB962C8B-B14F-4D97-AF65-F5344CB8AC3E}">
        <p14:creationId xmlns:p14="http://schemas.microsoft.com/office/powerpoint/2010/main" val="109927252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Tree>
    <p:extLst>
      <p:ext uri="{BB962C8B-B14F-4D97-AF65-F5344CB8AC3E}">
        <p14:creationId xmlns:p14="http://schemas.microsoft.com/office/powerpoint/2010/main" val="108459395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tx1">
                    <a:lumMod val="75000"/>
                    <a:lumOff val="25000"/>
                  </a:schemeClr>
                </a:solidFill>
                <a:ea typeface="ＭＳ Ｐゴシック" charset="0"/>
                <a:cs typeface="ＭＳ Ｐゴシック" charset="0"/>
              </a:rPr>
              <a:t>Large-scale Transcriptome Mining: </a:t>
            </a:r>
            <a:br>
              <a:rPr lang="en-US" sz="1600">
                <a:solidFill>
                  <a:schemeClr val="tx1">
                    <a:lumMod val="75000"/>
                    <a:lumOff val="25000"/>
                  </a:schemeClr>
                </a:solidFill>
                <a:ea typeface="ＭＳ Ｐゴシック" charset="0"/>
                <a:cs typeface="ＭＳ Ｐゴシック" charset="0"/>
              </a:rPr>
            </a:br>
            <a:r>
              <a:rPr lang="en-US" sz="1600" smtClean="0">
                <a:solidFill>
                  <a:schemeClr val="tx1">
                    <a:lumMod val="75000"/>
                    <a:lumOff val="25000"/>
                  </a:schemeClr>
                </a:solidFill>
                <a:ea typeface="ＭＳ Ｐゴシック" charset="0"/>
                <a:cs typeface="ＭＳ Ｐゴシック" charset="0"/>
              </a:rPr>
              <a:t>Building </a:t>
            </a:r>
            <a:r>
              <a:rPr lang="en-US" sz="1600">
                <a:solidFill>
                  <a:schemeClr val="tx1">
                    <a:lumMod val="75000"/>
                    <a:lumOff val="25000"/>
                  </a:schemeClr>
                </a:solidFill>
                <a:ea typeface="ＭＳ Ｐゴシック" charset="0"/>
                <a:cs typeface="ＭＳ Ｐゴシック" charset="0"/>
              </a:rPr>
              <a:t>Integrative Regulatory Models, while 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solidFill>
                  <a:schemeClr val="tx1">
                    <a:lumMod val="75000"/>
                    <a:lumOff val="25000"/>
                  </a:schemeClr>
                </a:solidFill>
                <a:ea typeface="ＭＳ Ｐゴシック" charset="-128"/>
              </a:rPr>
              <a:t>Transcriptome analysis </a:t>
            </a:r>
            <a:r>
              <a:rPr lang="en-US" altLang="en-US" sz="1800" b="1" dirty="0">
                <a:solidFill>
                  <a:srgbClr val="FF0000"/>
                </a:solidFill>
                <a:ea typeface="ＭＳ Ｐゴシック" charset="-128"/>
              </a:rPr>
              <a:t>data </a:t>
            </a: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a:t>
            </a:r>
            <a:br>
              <a:rPr lang="en-US" altLang="en-US" sz="1400" dirty="0" smtClean="0">
                <a:solidFill>
                  <a:schemeClr val="tx1">
                    <a:lumMod val="75000"/>
                    <a:lumOff val="25000"/>
                  </a:schemeClr>
                </a:solidFill>
                <a:ea typeface="ＭＳ Ｐゴシック" charset="-128"/>
              </a:rPr>
            </a:br>
            <a:r>
              <a:rPr lang="en-US" altLang="en-US" sz="1400" dirty="0" smtClean="0">
                <a:solidFill>
                  <a:schemeClr val="tx1">
                    <a:lumMod val="75000"/>
                    <a:lumOff val="25000"/>
                  </a:schemeClr>
                </a:solidFill>
                <a:ea typeface="ＭＳ Ｐゴシック" charset="-128"/>
              </a:rPr>
              <a:t>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1000G+Geuvadis for privacy </a:t>
            </a:r>
          </a:p>
          <a:p>
            <a:r>
              <a:rPr lang="en-US" altLang="en-US" sz="1800" b="1" dirty="0">
                <a:solidFill>
                  <a:srgbClr val="FF00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r>
              <a:rPr lang="en-US" altLang="en-US" sz="1800" b="1" dirty="0">
                <a:solidFill>
                  <a:srgbClr val="FF0000"/>
                </a:solidFill>
                <a:ea typeface="ＭＳ Ｐゴシック" charset="-128"/>
              </a:rPr>
              <a:t>State Space Models </a:t>
            </a: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driven by worm-fly conserved genes vs species-specific ones.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b="1" dirty="0">
                <a:solidFill>
                  <a:srgbClr val="FF0000"/>
                </a:solidFill>
                <a:ea typeface="ＭＳ Ｐゴシック" charset="-128"/>
              </a:rPr>
              <a:t>Dilemma 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400" dirty="0">
                <a:solidFill>
                  <a:schemeClr val="tx1">
                    <a:lumMod val="75000"/>
                    <a:lumOff val="25000"/>
                  </a:schemeClr>
                </a:solidFill>
                <a:ea typeface="ＭＳ Ｐゴシック" charset="-128"/>
              </a:rPr>
              <a:t>Strawman Hybrid </a:t>
            </a:r>
            <a:r>
              <a:rPr lang="en-US" altLang="en-US" sz="1400" dirty="0" err="1">
                <a:solidFill>
                  <a:schemeClr val="tx1">
                    <a:lumMod val="75000"/>
                    <a:lumOff val="25000"/>
                  </a:schemeClr>
                </a:solidFill>
                <a:ea typeface="ＭＳ Ｐゴシック" charset="-128"/>
              </a:rPr>
              <a:t>Soc</a:t>
            </a:r>
            <a:r>
              <a:rPr lang="en-US" altLang="en-US" sz="1400" dirty="0">
                <a:solidFill>
                  <a:schemeClr val="tx1">
                    <a:lumMod val="75000"/>
                    <a:lumOff val="25000"/>
                  </a:schemeClr>
                </a:solidFill>
                <a:ea typeface="ＭＳ Ｐゴシック" charset="-128"/>
              </a:rPr>
              <a:t>-Tech Proposal (Cloud Enclaves. Quantifying Leaks &amp; Closely Coupled priv.-public datasets)</a:t>
            </a:r>
          </a:p>
          <a:p>
            <a:pPr lvl="1"/>
            <a:r>
              <a:rPr lang="en-US" altLang="en-US" sz="1400" dirty="0">
                <a:solidFill>
                  <a:schemeClr val="tx1">
                    <a:lumMod val="75000"/>
                    <a:lumOff val="25000"/>
                  </a:schemeClr>
                </a:solidFill>
                <a:ea typeface="ＭＳ Ｐゴシック" charset="-128"/>
              </a:rPr>
              <a:t>Details on Relevant Hacks: Genomic, Computer Security, &amp; </a:t>
            </a:r>
            <a:r>
              <a:rPr lang="en-US" altLang="en-US" sz="1400" dirty="0" err="1">
                <a:solidFill>
                  <a:schemeClr val="tx1">
                    <a:lumMod val="75000"/>
                    <a:lumOff val="25000"/>
                  </a:schemeClr>
                </a:solidFill>
                <a:ea typeface="ＭＳ Ｐゴシック" charset="-128"/>
              </a:rPr>
              <a:t>Netfix</a:t>
            </a:r>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r>
              <a:rPr lang="en-US" altLang="en-US" sz="1800" b="1" dirty="0">
                <a:solidFill>
                  <a:srgbClr val="FF0000"/>
                </a:solidFill>
                <a:ea typeface="ＭＳ Ｐゴシック" charset="-128"/>
              </a:rPr>
              <a:t>RNA-</a:t>
            </a:r>
            <a:r>
              <a:rPr lang="en-US" altLang="en-US" sz="1800" b="1" dirty="0" err="1">
                <a:solidFill>
                  <a:srgbClr val="FF0000"/>
                </a:solidFill>
                <a:ea typeface="ＭＳ Ｐゴシック" charset="-128"/>
              </a:rPr>
              <a:t>seq</a:t>
            </a:r>
            <a:r>
              <a:rPr lang="en-US" altLang="en-US" sz="1800" b="1" dirty="0">
                <a:solidFill>
                  <a:srgbClr val="FF0000"/>
                </a:solidFill>
                <a:ea typeface="ＭＳ Ｐゴシック" charset="-128"/>
              </a:rPr>
              <a:t>: How to Publicly Share Some of it</a:t>
            </a: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br>
              <a:rPr lang="en-US" altLang="en-US" sz="1400" dirty="0">
                <a:solidFill>
                  <a:schemeClr val="tx1">
                    <a:lumMod val="75000"/>
                    <a:lumOff val="25000"/>
                  </a:schemeClr>
                </a:solidFill>
                <a:ea typeface="ＭＳ Ｐゴシック" charset="-128"/>
              </a:rPr>
            </a:br>
            <a:r>
              <a:rPr lang="en-US" altLang="en-US" sz="1400" dirty="0" err="1">
                <a:solidFill>
                  <a:schemeClr val="tx1">
                    <a:lumMod val="75000"/>
                    <a:lumOff val="25000"/>
                  </a:schemeClr>
                </a:solidFill>
                <a:ea typeface="ＭＳ Ｐゴシック" charset="-128"/>
              </a:rPr>
              <a:t>eQTLs</a:t>
            </a:r>
            <a:r>
              <a:rPr lang="en-US" altLang="en-US" sz="1400" dirty="0">
                <a:solidFill>
                  <a:schemeClr val="tx1">
                    <a:lumMod val="75000"/>
                    <a:lumOff val="25000"/>
                  </a:schemeClr>
                </a:solidFill>
                <a:ea typeface="ＭＳ Ｐゴシック" charset="-128"/>
              </a:rPr>
              <a:t> 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match</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200382353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824244163"/>
      </p:ext>
    </p:extLst>
  </p:cSld>
  <p:clrMapOvr>
    <a:masterClrMapping/>
  </p:clrMapOvr>
  <p:transition advTm="31171"/>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447619322"/>
      </p:ext>
    </p:extLst>
  </p:cSld>
  <p:clrMapOvr>
    <a:masterClrMapping/>
  </p:clrMapOvr>
  <p:transition spd="slow" advTm="2938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/comparative)</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5</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advTm="43406"/>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extLst>
      <p:ext uri="{BB962C8B-B14F-4D97-AF65-F5344CB8AC3E}">
        <p14:creationId xmlns:p14="http://schemas.microsoft.com/office/powerpoint/2010/main" val="1172576993"/>
      </p:ext>
    </p:extLst>
  </p:cSld>
  <p:clrMapOvr>
    <a:masterClrMapping/>
  </p:clrMapOvr>
  <p:transition spd="slow" advTm="30956"/>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448287356"/>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sp>
        <p:nvSpPr>
          <p:cNvPr id="20" name="Slide Number Placeholder 19"/>
          <p:cNvSpPr>
            <a:spLocks noGrp="1"/>
          </p:cNvSpPr>
          <p:nvPr>
            <p:ph type="sldNum" sz="quarter" idx="4294967295"/>
          </p:nvPr>
        </p:nvSpPr>
        <p:spPr>
          <a:xfrm>
            <a:off x="6457950" y="6356351"/>
            <a:ext cx="2057400" cy="365125"/>
          </a:xfrm>
          <a:prstGeom prst="rect">
            <a:avLst/>
          </a:prstGeom>
        </p:spPr>
        <p:txBody>
          <a:bodyPr/>
          <a:lstStyle/>
          <a:p>
            <a:fld id="{F068B97E-5631-405C-87BA-F8CC00DDD808}" type="slidenum">
              <a:rPr lang="en-US" smtClean="0"/>
              <a:t>58</a:t>
            </a:fld>
            <a:endParaRPr lang="en-US"/>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8" name="TextBox 17"/>
          <p:cNvSpPr txBox="1"/>
          <p:nvPr/>
        </p:nvSpPr>
        <p:spPr>
          <a:xfrm>
            <a:off x="4930633" y="2910954"/>
            <a:ext cx="4213367" cy="2062103"/>
          </a:xfrm>
          <a:prstGeom prst="rect">
            <a:avLst/>
          </a:prstGeom>
          <a:noFill/>
        </p:spPr>
        <p:txBody>
          <a:bodyPr wrap="square" rtlCol="0">
            <a:spAutoFit/>
          </a:bodyPr>
          <a:lstStyle/>
          <a:p>
            <a:pPr marL="171450" indent="-171450">
              <a:buFont typeface="Arial" panose="020B0604020202020204" pitchFamily="34" charset="0"/>
              <a:buChar char="•"/>
            </a:pPr>
            <a:r>
              <a:rPr lang="en-US" sz="1600" b="0" dirty="0" smtClean="0"/>
              <a:t>X-axis: The threshold of association for selecting the </a:t>
            </a:r>
            <a:r>
              <a:rPr lang="en-US" sz="1600" b="0" dirty="0" err="1" smtClean="0"/>
              <a:t>eQTLs</a:t>
            </a:r>
            <a:r>
              <a:rPr lang="en-US" sz="1600" b="0" dirty="0" smtClean="0"/>
              <a:t> </a:t>
            </a:r>
          </a:p>
          <a:p>
            <a:pPr marL="628624" lvl="1" indent="-171450">
              <a:buFont typeface="Arial" panose="020B0604020202020204" pitchFamily="34" charset="0"/>
              <a:buChar char="•"/>
            </a:pPr>
            <a:r>
              <a:rPr lang="en-US" sz="1600" b="0" dirty="0" smtClean="0"/>
              <a:t>Higher threshold: Smaller number of </a:t>
            </a:r>
            <a:r>
              <a:rPr lang="en-US" sz="1600" b="0" dirty="0" err="1" smtClean="0"/>
              <a:t>eQTLs</a:t>
            </a:r>
            <a:endParaRPr lang="en-US" sz="1600" b="0" dirty="0" smtClean="0"/>
          </a:p>
          <a:p>
            <a:pPr marL="171450" indent="-171450">
              <a:buFont typeface="Arial" panose="020B0604020202020204" pitchFamily="34" charset="0"/>
              <a:buChar char="•"/>
            </a:pPr>
            <a:r>
              <a:rPr lang="en-US" sz="1600" b="0" dirty="0" smtClean="0"/>
              <a:t>Y-axis: Fraction of correctly linked individuals</a:t>
            </a:r>
          </a:p>
          <a:p>
            <a:pPr marL="628624" lvl="1" indent="-171450">
              <a:buFont typeface="Arial" panose="020B0604020202020204" pitchFamily="34" charset="0"/>
              <a:buChar char="•"/>
            </a:pPr>
            <a:r>
              <a:rPr lang="en-US" sz="1600" b="0" dirty="0" smtClean="0"/>
              <a:t>Measures the </a:t>
            </a:r>
            <a:r>
              <a:rPr lang="en-US" sz="1600" i="1" dirty="0" smtClean="0"/>
              <a:t>Sensitivity of the attack</a:t>
            </a:r>
            <a:endParaRPr lang="en-US" sz="1600" i="1" dirty="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sp>
        <p:nvSpPr>
          <p:cNvPr id="20" name="Slide Number Placeholder 19"/>
          <p:cNvSpPr>
            <a:spLocks noGrp="1"/>
          </p:cNvSpPr>
          <p:nvPr>
            <p:ph type="sldNum" sz="quarter" idx="4294967295"/>
          </p:nvPr>
        </p:nvSpPr>
        <p:spPr>
          <a:xfrm>
            <a:off x="6457950" y="6356351"/>
            <a:ext cx="2057400" cy="365125"/>
          </a:xfrm>
          <a:prstGeom prst="rect">
            <a:avLst/>
          </a:prstGeom>
        </p:spPr>
        <p:txBody>
          <a:bodyPr/>
          <a:lstStyle/>
          <a:p>
            <a:fld id="{F068B97E-5631-405C-87BA-F8CC00DDD808}" type="slidenum">
              <a:rPr lang="en-US" smtClean="0"/>
              <a:t>59</a:t>
            </a:fld>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100,200 individuals 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943227"/>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594218942"/>
      </p:ext>
    </p:extLst>
  </p:cSld>
  <p:clrMapOvr>
    <a:masterClrMapping/>
  </p:clrMapOvr>
  <p:transition advTm="24901"/>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70%?</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2131219"/>
                <a:ext cx="7886700" cy="3263504"/>
              </a:xfrm>
            </p:spPr>
            <p:txBody>
              <a:bodyPr>
                <a:normAutofit fontScale="85000" lnSpcReduction="20000"/>
              </a:bodyPr>
              <a:lstStyle/>
              <a:p>
                <a:r>
                  <a:rPr lang="en-US" dirty="0" smtClean="0"/>
                  <a:t>Attacker arbitrarily selects </a:t>
                </a:r>
                <a:r>
                  <a:rPr lang="en-US" dirty="0" err="1" smtClean="0"/>
                  <a:t>eQTLs</a:t>
                </a:r>
                <a:r>
                  <a:rPr lang="en-US" dirty="0" smtClean="0"/>
                  <a:t> with </a:t>
                </a:r>
              </a:p>
              <a:p>
                <a:pPr marL="0" indent="0">
                  <a:buNone/>
                </a:pPr>
                <a:r>
                  <a:rPr lang="en-US" dirty="0"/>
                  <a:t> </a:t>
                </a:r>
                <a:r>
                  <a:rPr lang="en-US" dirty="0" smtClean="0"/>
                  <a:t>  </a:t>
                </a:r>
                <a:r>
                  <a:rPr lang="en-US" dirty="0"/>
                  <a:t>association strength above </a:t>
                </a:r>
                <a:r>
                  <a:rPr lang="en-US" dirty="0" smtClean="0"/>
                  <a:t>10</a:t>
                </a:r>
              </a:p>
              <a:p>
                <a:r>
                  <a:rPr lang="en-US" dirty="0" smtClean="0"/>
                  <a:t>70% of the individuals are linked correctly</a:t>
                </a:r>
              </a:p>
              <a:p>
                <a:r>
                  <a:rPr lang="en-US" dirty="0" smtClean="0"/>
                  <a:t>But which 70%?</a:t>
                </a:r>
              </a:p>
              <a:p>
                <a:r>
                  <a:rPr lang="en-US" dirty="0" smtClean="0"/>
                  <a:t>Is there a way to differentiate between </a:t>
                </a:r>
                <a:r>
                  <a:rPr lang="en-US" dirty="0" err="1" smtClean="0"/>
                  <a:t>linkings</a:t>
                </a:r>
                <a:r>
                  <a:rPr lang="en-US" dirty="0" smtClean="0"/>
                  <a:t> </a:t>
                </a:r>
              </a:p>
              <a:p>
                <a:pPr marL="0" indent="0">
                  <a:buNone/>
                </a:pPr>
                <a:r>
                  <a:rPr lang="en-US" dirty="0" smtClean="0"/>
                  <a:t>   to distinguish their reliability?</a:t>
                </a:r>
              </a:p>
              <a:p>
                <a:r>
                  <a:rPr lang="en-US" dirty="0" smtClean="0"/>
                  <a:t>First Distance Gap:</a:t>
                </a:r>
              </a:p>
              <a:p>
                <a:pPr lvl="1"/>
                <a:r>
                  <a:rPr lang="en-US" dirty="0" smtClean="0"/>
                  <a:t>Difference between the genotype distance of second best matching and best matching individuals</a:t>
                </a:r>
              </a:p>
              <a:p>
                <a:pPr lvl="1"/>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𝑠𝑒𝑐𝑜𝑛𝑑</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𝑓𝑖𝑟𝑠𝑡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2131219"/>
                <a:ext cx="7886700" cy="3263504"/>
              </a:xfrm>
              <a:blipFill rotWithShape="0">
                <a:blip r:embed="rId2"/>
                <a:stretch>
                  <a:fillRect l="-696" t="-2804"/>
                </a:stretch>
              </a:blipFill>
            </p:spPr>
            <p:txBody>
              <a:bodyPr/>
              <a:lstStyle/>
              <a:p>
                <a:r>
                  <a:rPr lang="en-US">
                    <a:noFill/>
                  </a:rPr>
                  <a:t> </a:t>
                </a:r>
              </a:p>
            </p:txBody>
          </p:sp>
        </mc:Fallback>
      </mc:AlternateContent>
      <p:grpSp>
        <p:nvGrpSpPr>
          <p:cNvPr id="9" name="Group 8"/>
          <p:cNvGrpSpPr/>
          <p:nvPr/>
        </p:nvGrpSpPr>
        <p:grpSpPr>
          <a:xfrm>
            <a:off x="5834841" y="857251"/>
            <a:ext cx="3309160" cy="2416376"/>
            <a:chOff x="6909409" y="2967141"/>
            <a:chExt cx="3453591" cy="273235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09" y="2967141"/>
              <a:ext cx="3453591" cy="2732359"/>
            </a:xfrm>
            <a:prstGeom prst="rect">
              <a:avLst/>
            </a:prstGeom>
          </p:spPr>
        </p:pic>
        <p:cxnSp>
          <p:nvCxnSpPr>
            <p:cNvPr id="12" name="Straight Connector 11"/>
            <p:cNvCxnSpPr/>
            <p:nvPr/>
          </p:nvCxnSpPr>
          <p:spPr>
            <a:xfrm flipV="1">
              <a:off x="8015346" y="3713736"/>
              <a:ext cx="0" cy="1639237"/>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07736" y="3699720"/>
              <a:ext cx="710993"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948362" y="1362075"/>
            <a:ext cx="415498" cy="230832"/>
          </a:xfrm>
          <a:prstGeom prst="rect">
            <a:avLst/>
          </a:prstGeom>
          <a:noFill/>
        </p:spPr>
        <p:txBody>
          <a:bodyPr wrap="none" rtlCol="0">
            <a:spAutoFit/>
          </a:bodyPr>
          <a:lstStyle/>
          <a:p>
            <a:r>
              <a:rPr lang="en-US" sz="900" dirty="0"/>
              <a:t>70%</a:t>
            </a:r>
          </a:p>
        </p:txBody>
      </p:sp>
      <p:sp>
        <p:nvSpPr>
          <p:cNvPr id="7" name="Slide Number Placeholder 6"/>
          <p:cNvSpPr>
            <a:spLocks noGrp="1"/>
          </p:cNvSpPr>
          <p:nvPr>
            <p:ph type="sldNum" sz="quarter" idx="4294967295"/>
          </p:nvPr>
        </p:nvSpPr>
        <p:spPr>
          <a:xfrm>
            <a:off x="6457950" y="6356351"/>
            <a:ext cx="2057400" cy="365125"/>
          </a:xfrm>
          <a:prstGeom prst="rect">
            <a:avLst/>
          </a:prstGeom>
        </p:spPr>
        <p:txBody>
          <a:bodyPr/>
          <a:lstStyle/>
          <a:p>
            <a:fld id="{F068B97E-5631-405C-87BA-F8CC00DDD808}" type="slidenum">
              <a:rPr lang="en-US" smtClean="0"/>
              <a:t>60</a:t>
            </a:fld>
            <a:endParaRPr lang="en-US"/>
          </a:p>
        </p:txBody>
      </p:sp>
      <p:sp>
        <p:nvSpPr>
          <p:cNvPr id="11" name="Rectangle 10"/>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36385578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14375" y="557274"/>
                <a:ext cx="7886700" cy="994172"/>
              </a:xfrm>
            </p:spPr>
            <p:txBody>
              <a:bodyPr>
                <a:normAutofit/>
              </a:bodyPr>
              <a:lstStyle/>
              <a:p>
                <a:r>
                  <a:rPr lang="en-US" dirty="0" smtClean="0"/>
                  <a:t>Sensitivity vs PPV for </a:t>
                </a:r>
                <a:r>
                  <a:rPr lang="en-US" dirty="0" err="1" smtClean="0"/>
                  <a:t>Linkings</a:t>
                </a:r>
                <a:r>
                  <a:rPr lang="en-US" dirty="0" smtClean="0"/>
                  <a:t> selected per f</a:t>
                </a:r>
                <a:r>
                  <a:rPr lang="en-US" i="1" dirty="0" smtClean="0"/>
                  <a:t>irst 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14375" y="557274"/>
                <a:ext cx="7886700" cy="994172"/>
              </a:xfrm>
              <a:blipFill rotWithShape="0">
                <a:blip r:embed="rId2"/>
                <a:stretch>
                  <a:fillRect b="-4268"/>
                </a:stretch>
              </a:blipFill>
            </p:spPr>
            <p:txBody>
              <a:bodyPr/>
              <a:lstStyle/>
              <a:p>
                <a:r>
                  <a:rPr lang="en-US">
                    <a:noFill/>
                  </a:rPr>
                  <a:t> </a:t>
                </a:r>
              </a:p>
            </p:txBody>
          </p:sp>
        </mc:Fallback>
      </mc:AlternateContent>
      <p:grpSp>
        <p:nvGrpSpPr>
          <p:cNvPr id="3" name="Group 2"/>
          <p:cNvGrpSpPr>
            <a:grpSpLocks noChangeAspect="1"/>
          </p:cNvGrpSpPr>
          <p:nvPr/>
        </p:nvGrpSpPr>
        <p:grpSpPr>
          <a:xfrm>
            <a:off x="1792505" y="1810802"/>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3929063" y="1776413"/>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5853113" y="177165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7804150" y="1219200"/>
                <a:ext cx="2018373" cy="445699"/>
              </a:xfrm>
              <a:prstGeom prst="rect">
                <a:avLst/>
              </a:prstGeom>
              <a:blipFill rotWithShape="0">
                <a:blip r:embed="rId4"/>
                <a:stretch>
                  <a:fillRect l="-3927" t="-8219" b="-24658"/>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22" name="Slide Number Placeholder 21"/>
          <p:cNvSpPr>
            <a:spLocks noGrp="1"/>
          </p:cNvSpPr>
          <p:nvPr>
            <p:ph type="sldNum" sz="quarter" idx="4294967295"/>
          </p:nvPr>
        </p:nvSpPr>
        <p:spPr>
          <a:xfrm>
            <a:off x="6457950" y="6356351"/>
            <a:ext cx="2057400" cy="365125"/>
          </a:xfrm>
          <a:prstGeom prst="rect">
            <a:avLst/>
          </a:prstGeom>
        </p:spPr>
        <p:txBody>
          <a:bodyPr/>
          <a:lstStyle/>
          <a:p>
            <a:fld id="{F068B97E-5631-405C-87BA-F8CC00DDD808}" type="slidenum">
              <a:rPr lang="en-US" smtClean="0"/>
              <a:t>61</a:t>
            </a:fld>
            <a:endParaRPr lang="en-US"/>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8379764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normAutofit/>
          </a:bodyPr>
          <a:lstStyle/>
          <a:p>
            <a:r>
              <a:rPr lang="en-US" dirty="0" smtClean="0"/>
              <a:t>Relatives are also vulnerable </a:t>
            </a:r>
            <a:br>
              <a:rPr lang="en-US" dirty="0" smtClean="0"/>
            </a:br>
            <a:r>
              <a:rPr lang="en-US" dirty="0" smtClean="0"/>
              <a:t>(30 CEU Trios)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17" y="1728363"/>
            <a:ext cx="5906026" cy="3972350"/>
          </a:xfrm>
          <a:prstGeom prst="rect">
            <a:avLst/>
          </a:prstGeom>
        </p:spPr>
      </p:pic>
      <p:sp>
        <p:nvSpPr>
          <p:cNvPr id="5" name="TextBox 4"/>
          <p:cNvSpPr txBox="1"/>
          <p:nvPr/>
        </p:nvSpPr>
        <p:spPr>
          <a:xfrm rot="20691937">
            <a:off x="1253958" y="5615546"/>
            <a:ext cx="1388522" cy="369332"/>
          </a:xfrm>
          <a:prstGeom prst="rect">
            <a:avLst/>
          </a:prstGeom>
          <a:noFill/>
        </p:spPr>
        <p:txBody>
          <a:bodyPr wrap="none" rtlCol="0">
            <a:spAutoFit/>
          </a:bodyPr>
          <a:lstStyle/>
          <a:p>
            <a:pPr algn="ctr"/>
            <a:r>
              <a:rPr lang="en-US" sz="900" dirty="0"/>
              <a:t>1</a:t>
            </a:r>
            <a:r>
              <a:rPr lang="en-US" sz="900" baseline="30000" dirty="0"/>
              <a:t>st</a:t>
            </a:r>
            <a:r>
              <a:rPr lang="en-US" sz="900" dirty="0"/>
              <a:t> rank is individual’s</a:t>
            </a:r>
          </a:p>
          <a:p>
            <a:pPr algn="ctr"/>
            <a:r>
              <a:rPr lang="en-US" sz="900" dirty="0"/>
              <a:t>self</a:t>
            </a:r>
          </a:p>
        </p:txBody>
      </p:sp>
      <p:sp>
        <p:nvSpPr>
          <p:cNvPr id="6" name="Slide Number Placeholder 5"/>
          <p:cNvSpPr>
            <a:spLocks noGrp="1"/>
          </p:cNvSpPr>
          <p:nvPr>
            <p:ph type="sldNum" sz="quarter" idx="4294967295"/>
          </p:nvPr>
        </p:nvSpPr>
        <p:spPr>
          <a:xfrm>
            <a:off x="6457950" y="6356351"/>
            <a:ext cx="2057400" cy="365125"/>
          </a:xfrm>
          <a:prstGeom prst="rect">
            <a:avLst/>
          </a:prstGeom>
        </p:spPr>
        <p:txBody>
          <a:bodyPr/>
          <a:lstStyle/>
          <a:p>
            <a:fld id="{F068B97E-5631-405C-87BA-F8CC00DDD808}" type="slidenum">
              <a:rPr lang="en-US" smtClean="0"/>
              <a:t>62</a:t>
            </a:fld>
            <a:endParaRPr lang="en-US"/>
          </a:p>
        </p:txBody>
      </p:sp>
      <p:sp>
        <p:nvSpPr>
          <p:cNvPr id="7" name="Rectangle 6"/>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23073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187884687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tx1">
                    <a:lumMod val="75000"/>
                    <a:lumOff val="25000"/>
                  </a:schemeClr>
                </a:solidFill>
                <a:ea typeface="ＭＳ Ｐゴシック" charset="0"/>
                <a:cs typeface="ＭＳ Ｐゴシック" charset="0"/>
              </a:rPr>
              <a:t>Large-scale Transcriptome Mining: </a:t>
            </a:r>
            <a:br>
              <a:rPr lang="en-US" sz="1600">
                <a:solidFill>
                  <a:schemeClr val="tx1">
                    <a:lumMod val="75000"/>
                    <a:lumOff val="25000"/>
                  </a:schemeClr>
                </a:solidFill>
                <a:ea typeface="ＭＳ Ｐゴシック" charset="0"/>
                <a:cs typeface="ＭＳ Ｐゴシック" charset="0"/>
              </a:rPr>
            </a:br>
            <a:r>
              <a:rPr lang="en-US" sz="1600" smtClean="0">
                <a:solidFill>
                  <a:schemeClr val="tx1">
                    <a:lumMod val="75000"/>
                    <a:lumOff val="25000"/>
                  </a:schemeClr>
                </a:solidFill>
                <a:ea typeface="ＭＳ Ｐゴシック" charset="0"/>
                <a:cs typeface="ＭＳ Ｐゴシック" charset="0"/>
              </a:rPr>
              <a:t>Building </a:t>
            </a:r>
            <a:r>
              <a:rPr lang="en-US" sz="1600">
                <a:solidFill>
                  <a:schemeClr val="tx1">
                    <a:lumMod val="75000"/>
                    <a:lumOff val="25000"/>
                  </a:schemeClr>
                </a:solidFill>
                <a:ea typeface="ＭＳ Ｐゴシック" charset="0"/>
                <a:cs typeface="ＭＳ Ｐゴシック" charset="0"/>
              </a:rPr>
              <a:t>Integrative Regulatory Models, while 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solidFill>
                  <a:schemeClr val="tx1">
                    <a:lumMod val="75000"/>
                    <a:lumOff val="25000"/>
                  </a:schemeClr>
                </a:solidFill>
                <a:ea typeface="ＭＳ Ｐゴシック" charset="-128"/>
              </a:rPr>
              <a:t>Transcriptome analysis </a:t>
            </a:r>
            <a:r>
              <a:rPr lang="en-US" altLang="en-US" sz="1800" b="1" dirty="0">
                <a:solidFill>
                  <a:srgbClr val="FF0000"/>
                </a:solidFill>
                <a:ea typeface="ＭＳ Ｐゴシック" charset="-128"/>
              </a:rPr>
              <a:t>data </a:t>
            </a: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a:t>
            </a:r>
            <a:br>
              <a:rPr lang="en-US" altLang="en-US" sz="1400" dirty="0" smtClean="0">
                <a:solidFill>
                  <a:schemeClr val="tx1">
                    <a:lumMod val="75000"/>
                    <a:lumOff val="25000"/>
                  </a:schemeClr>
                </a:solidFill>
                <a:ea typeface="ＭＳ Ｐゴシック" charset="-128"/>
              </a:rPr>
            </a:br>
            <a:r>
              <a:rPr lang="en-US" altLang="en-US" sz="1400" dirty="0" smtClean="0">
                <a:solidFill>
                  <a:schemeClr val="tx1">
                    <a:lumMod val="75000"/>
                    <a:lumOff val="25000"/>
                  </a:schemeClr>
                </a:solidFill>
                <a:ea typeface="ＭＳ Ｐゴシック" charset="-128"/>
              </a:rPr>
              <a:t>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1000G+Geuvadis for privacy </a:t>
            </a:r>
          </a:p>
          <a:p>
            <a:r>
              <a:rPr lang="en-US" altLang="en-US" sz="1800" b="1" dirty="0">
                <a:solidFill>
                  <a:srgbClr val="FF00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r>
              <a:rPr lang="en-US" altLang="en-US" sz="1800" b="1" dirty="0">
                <a:solidFill>
                  <a:srgbClr val="FF0000"/>
                </a:solidFill>
                <a:ea typeface="ＭＳ Ｐゴシック" charset="-128"/>
              </a:rPr>
              <a:t>State Space Models </a:t>
            </a: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driven by worm-fly conserved genes vs species-specific ones.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b="1" dirty="0">
                <a:solidFill>
                  <a:srgbClr val="FF0000"/>
                </a:solidFill>
                <a:ea typeface="ＭＳ Ｐゴシック" charset="-128"/>
              </a:rPr>
              <a:t>Dilemma 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400" dirty="0">
                <a:solidFill>
                  <a:schemeClr val="tx1">
                    <a:lumMod val="75000"/>
                    <a:lumOff val="25000"/>
                  </a:schemeClr>
                </a:solidFill>
                <a:ea typeface="ＭＳ Ｐゴシック" charset="-128"/>
              </a:rPr>
              <a:t>Strawman Hybrid </a:t>
            </a:r>
            <a:r>
              <a:rPr lang="en-US" altLang="en-US" sz="1400" dirty="0" err="1">
                <a:solidFill>
                  <a:schemeClr val="tx1">
                    <a:lumMod val="75000"/>
                    <a:lumOff val="25000"/>
                  </a:schemeClr>
                </a:solidFill>
                <a:ea typeface="ＭＳ Ｐゴシック" charset="-128"/>
              </a:rPr>
              <a:t>Soc</a:t>
            </a:r>
            <a:r>
              <a:rPr lang="en-US" altLang="en-US" sz="1400" dirty="0">
                <a:solidFill>
                  <a:schemeClr val="tx1">
                    <a:lumMod val="75000"/>
                    <a:lumOff val="25000"/>
                  </a:schemeClr>
                </a:solidFill>
                <a:ea typeface="ＭＳ Ｐゴシック" charset="-128"/>
              </a:rPr>
              <a:t>-Tech Proposal (Cloud Enclaves. Quantifying Leaks &amp; Closely Coupled priv.-public datasets)</a:t>
            </a:r>
          </a:p>
          <a:p>
            <a:pPr lvl="1"/>
            <a:r>
              <a:rPr lang="en-US" altLang="en-US" sz="1400" dirty="0">
                <a:solidFill>
                  <a:schemeClr val="tx1">
                    <a:lumMod val="75000"/>
                    <a:lumOff val="25000"/>
                  </a:schemeClr>
                </a:solidFill>
                <a:ea typeface="ＭＳ Ｐゴシック" charset="-128"/>
              </a:rPr>
              <a:t>Details on Relevant Hacks: Genomic, Computer Security, &amp; </a:t>
            </a:r>
            <a:r>
              <a:rPr lang="en-US" altLang="en-US" sz="1400" dirty="0" err="1">
                <a:solidFill>
                  <a:schemeClr val="tx1">
                    <a:lumMod val="75000"/>
                    <a:lumOff val="25000"/>
                  </a:schemeClr>
                </a:solidFill>
                <a:ea typeface="ＭＳ Ｐゴシック" charset="-128"/>
              </a:rPr>
              <a:t>Netfix</a:t>
            </a:r>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r>
              <a:rPr lang="en-US" altLang="en-US" sz="1800" b="1" dirty="0">
                <a:solidFill>
                  <a:srgbClr val="FF0000"/>
                </a:solidFill>
                <a:ea typeface="ＭＳ Ｐゴシック" charset="-128"/>
              </a:rPr>
              <a:t>RNA-</a:t>
            </a:r>
            <a:r>
              <a:rPr lang="en-US" altLang="en-US" sz="1800" b="1" dirty="0" err="1">
                <a:solidFill>
                  <a:srgbClr val="FF0000"/>
                </a:solidFill>
                <a:ea typeface="ＭＳ Ｐゴシック" charset="-128"/>
              </a:rPr>
              <a:t>seq</a:t>
            </a:r>
            <a:r>
              <a:rPr lang="en-US" altLang="en-US" sz="1800" b="1" dirty="0">
                <a:solidFill>
                  <a:srgbClr val="FF0000"/>
                </a:solidFill>
                <a:ea typeface="ＭＳ Ｐゴシック" charset="-128"/>
              </a:rPr>
              <a:t>: How to Publicly Share Some of it</a:t>
            </a: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br>
              <a:rPr lang="en-US" altLang="en-US" sz="1400" dirty="0">
                <a:solidFill>
                  <a:schemeClr val="tx1">
                    <a:lumMod val="75000"/>
                    <a:lumOff val="25000"/>
                  </a:schemeClr>
                </a:solidFill>
                <a:ea typeface="ＭＳ Ｐゴシック" charset="-128"/>
              </a:rPr>
            </a:br>
            <a:r>
              <a:rPr lang="en-US" altLang="en-US" sz="1400" dirty="0" err="1">
                <a:solidFill>
                  <a:schemeClr val="tx1">
                    <a:lumMod val="75000"/>
                    <a:lumOff val="25000"/>
                  </a:schemeClr>
                </a:solidFill>
                <a:ea typeface="ＭＳ Ｐゴシック" charset="-128"/>
              </a:rPr>
              <a:t>eQTLs</a:t>
            </a:r>
            <a:r>
              <a:rPr lang="en-US" altLang="en-US" sz="1400" dirty="0">
                <a:solidFill>
                  <a:schemeClr val="tx1">
                    <a:lumMod val="75000"/>
                    <a:lumOff val="25000"/>
                  </a:schemeClr>
                </a:solidFill>
                <a:ea typeface="ＭＳ Ｐゴシック" charset="-128"/>
              </a:rPr>
              <a:t> 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match</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63753653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bg1">
                    <a:lumMod val="50000"/>
                  </a:schemeClr>
                </a:solidFill>
                <a:ea typeface="ＭＳ Ｐゴシック" charset="0"/>
                <a:cs typeface="ＭＳ Ｐゴシック" charset="0"/>
              </a:rPr>
              <a:t>Large-scale Transcriptome Mining: </a:t>
            </a:r>
            <a:br>
              <a:rPr lang="en-US" sz="1600">
                <a:solidFill>
                  <a:schemeClr val="bg1">
                    <a:lumMod val="50000"/>
                  </a:schemeClr>
                </a:solidFill>
                <a:ea typeface="ＭＳ Ｐゴシック" charset="0"/>
                <a:cs typeface="ＭＳ Ｐゴシック" charset="0"/>
              </a:rPr>
            </a:br>
            <a:r>
              <a:rPr lang="en-US" sz="1600" smtClean="0">
                <a:solidFill>
                  <a:schemeClr val="bg1">
                    <a:lumMod val="50000"/>
                  </a:schemeClr>
                </a:solidFill>
                <a:ea typeface="ＭＳ Ｐゴシック" charset="0"/>
                <a:cs typeface="ＭＳ Ｐゴシック" charset="0"/>
              </a:rPr>
              <a:t>Building </a:t>
            </a:r>
            <a:r>
              <a:rPr lang="en-US" sz="1600">
                <a:solidFill>
                  <a:schemeClr val="bg1">
                    <a:lumMod val="50000"/>
                  </a:schemeClr>
                </a:solidFill>
                <a:ea typeface="ＭＳ Ｐゴシック" charset="0"/>
                <a:cs typeface="ＭＳ Ｐゴシック" charset="0"/>
              </a:rPr>
              <a:t>Integrative Regulatory Models, while 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ea typeface="ＭＳ Ｐゴシック" charset="-128"/>
              </a:rPr>
              <a:t>Transcriptome analysis </a:t>
            </a:r>
            <a:r>
              <a:rPr lang="en-US" altLang="en-US" sz="1800" b="1" dirty="0">
                <a:ea typeface="ＭＳ Ｐゴシック" charset="-128"/>
              </a:rPr>
              <a:t>data </a:t>
            </a: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a:t>
            </a:r>
            <a:br>
              <a:rPr lang="en-US" altLang="en-US" sz="1400" dirty="0" smtClean="0">
                <a:ea typeface="ＭＳ Ｐゴシック" charset="-128"/>
              </a:rPr>
            </a:br>
            <a:r>
              <a:rPr lang="en-US" altLang="en-US" sz="1400" dirty="0" smtClean="0">
                <a:ea typeface="ＭＳ Ｐゴシック" charset="-128"/>
              </a:rPr>
              <a:t>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1000G+Geuvadis for privacy </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r>
              <a:rPr lang="en-US" altLang="en-US" sz="1800" b="1" dirty="0">
                <a:ea typeface="ＭＳ Ｐゴシック" charset="-128"/>
              </a:rPr>
              <a:t>State Space Models </a:t>
            </a: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driven by worm-fly conserved genes vs species-specific ones. </a:t>
            </a:r>
            <a:endParaRPr lang="en-US" altLang="en-US" sz="1400" dirty="0" smtClean="0">
              <a:ea typeface="ＭＳ Ｐゴシック" charset="-128"/>
            </a:endParaRP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ea typeface="ＭＳ Ｐゴシック" charset="-128"/>
              </a:rPr>
              <a:t>The General </a:t>
            </a:r>
            <a:r>
              <a:rPr lang="en-US" altLang="en-US" sz="1800" b="1" dirty="0">
                <a:ea typeface="ＭＳ Ｐゴシック" charset="-128"/>
              </a:rPr>
              <a:t>Dilemma 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pPr lvl="1"/>
            <a:r>
              <a:rPr lang="en-US" altLang="en-US" sz="1400" dirty="0">
                <a:ea typeface="ＭＳ Ｐゴシック" charset="-128"/>
              </a:rPr>
              <a:t>Strawman Hybrid </a:t>
            </a:r>
            <a:r>
              <a:rPr lang="en-US" altLang="en-US" sz="1400" dirty="0" err="1">
                <a:ea typeface="ＭＳ Ｐゴシック" charset="-128"/>
              </a:rPr>
              <a:t>Soc</a:t>
            </a:r>
            <a:r>
              <a:rPr lang="en-US" altLang="en-US" sz="1400" dirty="0">
                <a:ea typeface="ＭＳ Ｐゴシック" charset="-128"/>
              </a:rPr>
              <a:t>-Tech Proposal (Cloud Enclaves. Quantifying Leaks &amp; Closely Coupled priv.-public datasets)</a:t>
            </a:r>
          </a:p>
          <a:p>
            <a:pPr lvl="1"/>
            <a:r>
              <a:rPr lang="en-US" altLang="en-US" sz="1400" dirty="0">
                <a:ea typeface="ＭＳ Ｐゴシック" charset="-128"/>
              </a:rPr>
              <a:t>Details on Relevant Hacks: Genomic, Computer Security, &amp; </a:t>
            </a:r>
            <a:r>
              <a:rPr lang="en-US" altLang="en-US" sz="1400" dirty="0" err="1">
                <a:ea typeface="ＭＳ Ｐゴシック" charset="-128"/>
              </a:rPr>
              <a:t>Netfix</a:t>
            </a:r>
            <a:endParaRPr lang="en-US" altLang="en-US" sz="1400" dirty="0">
              <a:ea typeface="ＭＳ Ｐゴシック" charset="-128"/>
            </a:endParaRPr>
          </a:p>
          <a:p>
            <a:endParaRPr lang="en-US" altLang="en-US" sz="1400" dirty="0">
              <a:ea typeface="ＭＳ Ｐゴシック" charset="-128"/>
            </a:endParaRPr>
          </a:p>
          <a:p>
            <a:r>
              <a:rPr lang="en-US" altLang="en-US" sz="1800" b="1" dirty="0">
                <a:ea typeface="ＭＳ Ｐゴシック" charset="-128"/>
              </a:rPr>
              <a:t>RNA-</a:t>
            </a:r>
            <a:r>
              <a:rPr lang="en-US" altLang="en-US" sz="1800" b="1" dirty="0" err="1">
                <a:ea typeface="ＭＳ Ｐゴシック" charset="-128"/>
              </a:rPr>
              <a:t>seq</a:t>
            </a:r>
            <a:r>
              <a:rPr lang="en-US" altLang="en-US" sz="1800" b="1" dirty="0">
                <a:ea typeface="ＭＳ Ｐゴシック" charset="-128"/>
              </a:rPr>
              <a:t>: How to Publicly Share Some of it</a:t>
            </a: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br>
              <a:rPr lang="en-US" altLang="en-US" sz="1400" dirty="0">
                <a:ea typeface="ＭＳ Ｐゴシック" charset="-128"/>
              </a:rPr>
            </a:br>
            <a:r>
              <a:rPr lang="en-US" altLang="en-US" sz="1400" dirty="0" err="1">
                <a:ea typeface="ＭＳ Ｐゴシック" charset="-128"/>
              </a:rPr>
              <a:t>eQTLs</a:t>
            </a:r>
            <a:r>
              <a:rPr lang="en-US" altLang="en-US" sz="1400" dirty="0">
                <a:ea typeface="ＭＳ Ｐゴシック" charset="-128"/>
              </a:rPr>
              <a:t> 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match</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183162470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36288" y="3935350"/>
            <a:ext cx="10078170" cy="536902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800" dirty="0" err="1" smtClean="0">
                <a:solidFill>
                  <a:srgbClr val="C00000"/>
                </a:solidFill>
              </a:rPr>
              <a:t>DREISS</a:t>
            </a:r>
            <a:r>
              <a:rPr lang="en-US" sz="1600" b="0" dirty="0" err="1" smtClean="0"/>
              <a:t>.gersteinlab.org</a:t>
            </a:r>
            <a:r>
              <a:rPr lang="en-US" sz="1600" b="0" dirty="0"/>
              <a:t> </a:t>
            </a:r>
            <a:r>
              <a:rPr lang="en-US" sz="1600" b="0" dirty="0" smtClean="0"/>
              <a:t>- D </a:t>
            </a:r>
            <a:r>
              <a:rPr lang="en-US" sz="2800" dirty="0">
                <a:solidFill>
                  <a:schemeClr val="accent5">
                    <a:lumMod val="50000"/>
                  </a:schemeClr>
                </a:solidFill>
              </a:rPr>
              <a:t>Wang</a:t>
            </a:r>
            <a:r>
              <a:rPr lang="en-US" sz="1600" b="0" dirty="0"/>
              <a:t>, F He, S </a:t>
            </a:r>
            <a:r>
              <a:rPr lang="en-US" sz="1600" b="0" dirty="0" err="1"/>
              <a:t>Maslov</a:t>
            </a:r>
            <a:r>
              <a:rPr lang="en-US" sz="1600" b="0" dirty="0"/>
              <a:t> </a:t>
            </a:r>
          </a:p>
          <a:p>
            <a:pPr>
              <a:spcBef>
                <a:spcPct val="20000"/>
              </a:spcBef>
            </a:pPr>
            <a:endParaRPr lang="en-US" sz="900" b="0" dirty="0" smtClean="0"/>
          </a:p>
          <a:p>
            <a:pPr>
              <a:spcBef>
                <a:spcPct val="20000"/>
              </a:spcBef>
            </a:pPr>
            <a:r>
              <a:rPr lang="en-US" sz="1600" b="0" dirty="0" err="1" smtClean="0"/>
              <a:t>papers.gersteinlab.org</a:t>
            </a:r>
            <a:r>
              <a:rPr lang="en-US" sz="1600" b="0" dirty="0" smtClean="0"/>
              <a:t>/subject/privacy </a:t>
            </a:r>
            <a:r>
              <a:rPr lang="en-US" sz="1600" b="0" dirty="0"/>
              <a:t>- D </a:t>
            </a:r>
            <a:r>
              <a:rPr lang="en-US" sz="2800" dirty="0" err="1">
                <a:solidFill>
                  <a:schemeClr val="accent5">
                    <a:lumMod val="50000"/>
                  </a:schemeClr>
                </a:solidFill>
              </a:rPr>
              <a:t>Greenbaum</a:t>
            </a:r>
            <a:endParaRPr lang="en-US" sz="2800" dirty="0">
              <a:solidFill>
                <a:schemeClr val="accent5">
                  <a:lumMod val="50000"/>
                </a:schemeClr>
              </a:solidFill>
            </a:endParaRPr>
          </a:p>
          <a:p>
            <a:pPr>
              <a:spcBef>
                <a:spcPct val="20000"/>
              </a:spcBef>
            </a:pPr>
            <a:endParaRPr lang="en-US" sz="1600" b="0" dirty="0"/>
          </a:p>
          <a:p>
            <a:pPr>
              <a:spcBef>
                <a:spcPct val="20000"/>
              </a:spcBef>
            </a:pPr>
            <a:r>
              <a:rPr lang="en-US" sz="2800" dirty="0" err="1">
                <a:solidFill>
                  <a:srgbClr val="C00000"/>
                </a:solidFill>
              </a:rPr>
              <a:t>PrivaSeq</a:t>
            </a:r>
            <a:r>
              <a:rPr lang="en-US" sz="1600" b="0" dirty="0" err="1" smtClean="0"/>
              <a:t>.gersteinlab.org</a:t>
            </a:r>
            <a:r>
              <a:rPr lang="en-US" sz="1600" b="0" dirty="0" smtClean="0"/>
              <a:t> </a:t>
            </a:r>
            <a:r>
              <a:rPr lang="en-US" sz="1600" b="0" dirty="0"/>
              <a:t>- A </a:t>
            </a:r>
            <a:r>
              <a:rPr lang="en-US" sz="2800" dirty="0" err="1" smtClean="0">
                <a:solidFill>
                  <a:schemeClr val="accent5">
                    <a:lumMod val="50000"/>
                  </a:schemeClr>
                </a:solidFill>
              </a:rPr>
              <a:t>Harmanci</a:t>
            </a:r>
            <a:endParaRPr lang="en-US" sz="2800" dirty="0">
              <a:solidFill>
                <a:schemeClr val="accent5">
                  <a:lumMod val="50000"/>
                </a:schemeClr>
              </a:solidFill>
            </a:endParaRPr>
          </a:p>
          <a:p>
            <a:pPr>
              <a:spcBef>
                <a:spcPct val="20000"/>
              </a:spcBef>
            </a:pPr>
            <a:r>
              <a:rPr lang="en-US" sz="1400" dirty="0" smtClean="0">
                <a:solidFill>
                  <a:schemeClr val="accent5">
                    <a:lumMod val="50000"/>
                  </a:schemeClr>
                </a:solidFill>
              </a:rPr>
              <a:t> </a:t>
            </a:r>
            <a:endParaRPr lang="en-US" sz="1000" dirty="0" smtClean="0">
              <a:solidFill>
                <a:schemeClr val="accent5">
                  <a:lumMod val="50000"/>
                </a:schemeClr>
              </a:solidFill>
            </a:endParaRPr>
          </a:p>
          <a:p>
            <a:pPr>
              <a:spcBef>
                <a:spcPct val="20000"/>
              </a:spcBef>
            </a:pPr>
            <a:r>
              <a:rPr lang="en-US" sz="1600" b="0" dirty="0" err="1" smtClean="0"/>
              <a:t>github.com</a:t>
            </a:r>
            <a:r>
              <a:rPr lang="en-US" sz="1600" b="0" dirty="0" smtClean="0"/>
              <a:t>/</a:t>
            </a:r>
            <a:r>
              <a:rPr lang="en-US" sz="1600" b="0" dirty="0" err="1" smtClean="0"/>
              <a:t>gersteinlab</a:t>
            </a:r>
            <a:r>
              <a:rPr lang="en-US" sz="1600" b="0" dirty="0" smtClean="0"/>
              <a:t>/</a:t>
            </a:r>
            <a:r>
              <a:rPr lang="en-US" sz="2800" dirty="0" err="1" smtClean="0">
                <a:solidFill>
                  <a:srgbClr val="C00000"/>
                </a:solidFill>
              </a:rPr>
              <a:t>OrthoClust</a:t>
            </a:r>
            <a:r>
              <a:rPr lang="en-US" sz="1600" b="0" dirty="0" smtClean="0"/>
              <a:t> - K </a:t>
            </a:r>
            <a:r>
              <a:rPr lang="en-US" sz="2800" dirty="0">
                <a:solidFill>
                  <a:schemeClr val="accent5">
                    <a:lumMod val="50000"/>
                  </a:schemeClr>
                </a:solidFill>
              </a:rPr>
              <a:t>Yan</a:t>
            </a:r>
            <a:r>
              <a:rPr lang="en-US" sz="1600" b="0" dirty="0"/>
              <a:t>, D Wang, J </a:t>
            </a:r>
            <a:r>
              <a:rPr lang="en-US" sz="1600" b="0" dirty="0" err="1"/>
              <a:t>Rozowsky</a:t>
            </a:r>
            <a:r>
              <a:rPr lang="en-US" sz="1600" b="0" dirty="0"/>
              <a:t>, H Zheng, C Cheng</a:t>
            </a:r>
          </a:p>
          <a:p>
            <a:pPr>
              <a:spcBef>
                <a:spcPct val="20000"/>
              </a:spcBef>
            </a:pPr>
            <a:endParaRPr lang="en-US" sz="2800" dirty="0" smtClean="0">
              <a:solidFill>
                <a:schemeClr val="accent5">
                  <a:lumMod val="50000"/>
                </a:schemeClr>
              </a:solidFill>
            </a:endParaRPr>
          </a:p>
          <a:p>
            <a:pPr>
              <a:spcBef>
                <a:spcPct val="20000"/>
              </a:spcBef>
            </a:pPr>
            <a:endParaRPr lang="en-US" sz="1600" b="0" dirty="0"/>
          </a:p>
        </p:txBody>
      </p:sp>
      <p:sp>
        <p:nvSpPr>
          <p:cNvPr id="558081" name="Title 1"/>
          <p:cNvSpPr txBox="1">
            <a:spLocks/>
          </p:cNvSpPr>
          <p:nvPr/>
        </p:nvSpPr>
        <p:spPr bwMode="auto">
          <a:xfrm>
            <a:off x="5401283" y="3928168"/>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000" dirty="0" smtClean="0">
                <a:solidFill>
                  <a:schemeClr val="accent2"/>
                </a:solidFill>
              </a:rPr>
              <a:t>Acknowledgements</a:t>
            </a:r>
            <a:endParaRPr lang="en-US" sz="2000" dirty="0">
              <a:solidFill>
                <a:schemeClr val="accent2"/>
              </a:solidFill>
            </a:endParaRPr>
          </a:p>
        </p:txBody>
      </p:sp>
      <p:sp>
        <p:nvSpPr>
          <p:cNvPr id="8" name="TextBox 7"/>
          <p:cNvSpPr txBox="1"/>
          <p:nvPr/>
        </p:nvSpPr>
        <p:spPr>
          <a:xfrm>
            <a:off x="6556348" y="5003461"/>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41000"/>
                    </a14:imgEffect>
                  </a14:imgLayer>
                </a14:imgProps>
              </a:ext>
            </a:extLst>
          </a:blip>
          <a:stretch>
            <a:fillRect/>
          </a:stretch>
        </p:blipFill>
        <p:spPr>
          <a:xfrm>
            <a:off x="-107805" y="-15005"/>
            <a:ext cx="2814910" cy="374988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2000"/>
                    </a14:imgEffect>
                  </a14:imgLayer>
                </a14:imgProps>
              </a:ext>
            </a:extLst>
          </a:blip>
          <a:stretch>
            <a:fillRect/>
          </a:stretch>
        </p:blipFill>
        <p:spPr>
          <a:xfrm>
            <a:off x="5107950" y="-15005"/>
            <a:ext cx="4999841" cy="374988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aturation sat="35000"/>
                    </a14:imgEffect>
                  </a14:imgLayer>
                </a14:imgProps>
              </a:ext>
            </a:extLst>
          </a:blip>
          <a:stretch>
            <a:fillRect/>
          </a:stretch>
        </p:blipFill>
        <p:spPr>
          <a:xfrm>
            <a:off x="2688136" y="-15005"/>
            <a:ext cx="2503045" cy="3749880"/>
          </a:xfrm>
          <a:prstGeom prst="rect">
            <a:avLst/>
          </a:prstGeom>
        </p:spPr>
      </p:pic>
      <p:cxnSp>
        <p:nvCxnSpPr>
          <p:cNvPr id="11" name="Straight Connector 10"/>
          <p:cNvCxnSpPr/>
          <p:nvPr/>
        </p:nvCxnSpPr>
        <p:spPr bwMode="auto">
          <a:xfrm>
            <a:off x="-824248" y="3734874"/>
            <a:ext cx="11230377" cy="0"/>
          </a:xfrm>
          <a:prstGeom prst="line">
            <a:avLst/>
          </a:prstGeom>
          <a:noFill/>
          <a:ln w="28575"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2972176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bg1">
                    <a:lumMod val="50000"/>
                  </a:schemeClr>
                </a:solidFill>
                <a:ea typeface="ＭＳ Ｐゴシック" charset="0"/>
                <a:cs typeface="ＭＳ Ｐゴシック" charset="0"/>
              </a:rPr>
              <a:t>Large-scale Transcriptome Mining: </a:t>
            </a:r>
            <a:br>
              <a:rPr lang="en-US" sz="1600">
                <a:solidFill>
                  <a:schemeClr val="bg1">
                    <a:lumMod val="50000"/>
                  </a:schemeClr>
                </a:solidFill>
                <a:ea typeface="ＭＳ Ｐゴシック" charset="0"/>
                <a:cs typeface="ＭＳ Ｐゴシック" charset="0"/>
              </a:rPr>
            </a:br>
            <a:r>
              <a:rPr lang="en-US" sz="1600" smtClean="0">
                <a:solidFill>
                  <a:schemeClr val="bg1">
                    <a:lumMod val="50000"/>
                  </a:schemeClr>
                </a:solidFill>
                <a:ea typeface="ＭＳ Ｐゴシック" charset="0"/>
                <a:cs typeface="ＭＳ Ｐゴシック" charset="0"/>
              </a:rPr>
              <a:t>Building </a:t>
            </a:r>
            <a:r>
              <a:rPr lang="en-US" sz="1600">
                <a:solidFill>
                  <a:schemeClr val="bg1">
                    <a:lumMod val="50000"/>
                  </a:schemeClr>
                </a:solidFill>
                <a:ea typeface="ＭＳ Ｐゴシック" charset="0"/>
                <a:cs typeface="ＭＳ Ｐゴシック" charset="0"/>
              </a:rPr>
              <a:t>Integrative Regulatory Models, while Protecting Individual Privacy</a:t>
            </a:r>
            <a:endParaRPr lang="en-US" sz="1600" dirty="0">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ea typeface="ＭＳ Ｐゴシック" charset="-128"/>
              </a:rPr>
              <a:t>Transcriptome analysis </a:t>
            </a:r>
            <a:r>
              <a:rPr lang="en-US" altLang="en-US" sz="1800" b="1" dirty="0">
                <a:ea typeface="ＭＳ Ｐゴシック" charset="-128"/>
              </a:rPr>
              <a:t>data </a:t>
            </a:r>
          </a:p>
          <a:p>
            <a:pPr lvl="1"/>
            <a:r>
              <a:rPr lang="en-US" altLang="en-US" sz="1400" dirty="0">
                <a:ea typeface="ＭＳ Ｐゴシック" charset="-128"/>
              </a:rPr>
              <a:t>Comparative ENCODE </a:t>
            </a:r>
            <a:r>
              <a:rPr lang="mr-IN" altLang="en-US" sz="1400" dirty="0" smtClean="0">
                <a:ea typeface="ＭＳ Ｐゴシック" charset="-128"/>
              </a:rPr>
              <a:t>–</a:t>
            </a:r>
            <a:r>
              <a:rPr lang="en-US" altLang="en-US" sz="1400" dirty="0" smtClean="0">
                <a:ea typeface="ＭＳ Ｐゴシック" charset="-128"/>
              </a:rPr>
              <a:t> </a:t>
            </a:r>
            <a:br>
              <a:rPr lang="en-US" altLang="en-US" sz="1400" dirty="0" smtClean="0">
                <a:ea typeface="ＭＳ Ｐゴシック" charset="-128"/>
              </a:rPr>
            </a:br>
            <a:r>
              <a:rPr lang="en-US" altLang="en-US" sz="1400" dirty="0" smtClean="0">
                <a:ea typeface="ＭＳ Ｐゴシック" charset="-128"/>
              </a:rPr>
              <a:t>Lots </a:t>
            </a:r>
            <a:r>
              <a:rPr lang="en-US" altLang="en-US" sz="1400" dirty="0">
                <a:ea typeface="ＭＳ Ｐゴシック" charset="-128"/>
              </a:rPr>
              <a:t>of Matched Data </a:t>
            </a:r>
            <a:endParaRPr lang="en-US" altLang="en-US" sz="1400" dirty="0" smtClean="0">
              <a:ea typeface="ＭＳ Ｐゴシック" charset="-128"/>
            </a:endParaRPr>
          </a:p>
          <a:p>
            <a:pPr lvl="1"/>
            <a:r>
              <a:rPr lang="en-US" altLang="en-US" sz="1400" dirty="0" smtClean="0">
                <a:ea typeface="ＭＳ Ｐゴシック" charset="-128"/>
              </a:rPr>
              <a:t>1000G+Geuvadis for privacy </a:t>
            </a:r>
          </a:p>
          <a:p>
            <a:r>
              <a:rPr lang="en-US" altLang="en-US" sz="1800" b="1" dirty="0">
                <a:ea typeface="ＭＳ Ｐゴシック" charset="-128"/>
              </a:rPr>
              <a:t>Expression Clustering</a:t>
            </a:r>
            <a:r>
              <a:rPr lang="en-US" altLang="en-US" sz="1800" dirty="0">
                <a:ea typeface="ＭＳ Ｐゴシック" charset="-128"/>
              </a:rPr>
              <a:t>, Cross-species </a:t>
            </a:r>
          </a:p>
          <a:p>
            <a:pPr lvl="1"/>
            <a:r>
              <a:rPr lang="en-US" altLang="en-US" sz="1400" dirty="0">
                <a:ea typeface="ＭＳ Ｐゴシック" charset="-128"/>
              </a:rPr>
              <a:t>Potts-model optimization gives 16 conserved co-expression modules (which can potentially annotate </a:t>
            </a:r>
            <a:r>
              <a:rPr lang="en-US" altLang="en-US" sz="1400" dirty="0" err="1">
                <a:ea typeface="ＭＳ Ｐゴシック" charset="-128"/>
              </a:rPr>
              <a:t>ncRNAs</a:t>
            </a:r>
            <a:r>
              <a:rPr lang="en-US" altLang="en-US" sz="1400" dirty="0">
                <a:ea typeface="ＭＳ Ｐゴシック" charset="-128"/>
              </a:rPr>
              <a:t>/TARs)</a:t>
            </a:r>
          </a:p>
          <a:p>
            <a:r>
              <a:rPr lang="en-US" altLang="en-US" sz="1800" b="1" dirty="0">
                <a:ea typeface="ＭＳ Ｐゴシック" charset="-128"/>
              </a:rPr>
              <a:t>State Space Models </a:t>
            </a:r>
            <a:r>
              <a:rPr lang="en-US" altLang="en-US" sz="1800" dirty="0" smtClean="0">
                <a:ea typeface="ＭＳ Ｐゴシック" charset="-128"/>
              </a:rPr>
              <a:t>of Gene Expression</a:t>
            </a:r>
          </a:p>
          <a:p>
            <a:pPr lvl="1"/>
            <a:r>
              <a:rPr lang="en-US" altLang="en-US" sz="1400" dirty="0" smtClean="0">
                <a:ea typeface="ＭＳ Ｐゴシック" charset="-128"/>
              </a:rPr>
              <a:t>Using dimensionality reduction to help determine internal &amp; external drivers</a:t>
            </a:r>
          </a:p>
          <a:p>
            <a:pPr lvl="1"/>
            <a:r>
              <a:rPr lang="en-US" altLang="en-US" sz="1400" dirty="0" smtClean="0">
                <a:ea typeface="ＭＳ Ｐゴシック" charset="-128"/>
              </a:rPr>
              <a:t>Decoupling </a:t>
            </a:r>
            <a:r>
              <a:rPr lang="en-US" altLang="en-US" sz="1400" dirty="0">
                <a:ea typeface="ＭＳ Ｐゴシック" charset="-128"/>
              </a:rPr>
              <a:t>expression changes into those driven by worm-fly conserved genes vs species-specific ones. </a:t>
            </a:r>
            <a:endParaRPr lang="en-US" altLang="en-US" sz="1400" dirty="0" smtClean="0">
              <a:ea typeface="ＭＳ Ｐゴシック" charset="-128"/>
            </a:endParaRPr>
          </a:p>
          <a:p>
            <a:pPr lvl="1"/>
            <a:r>
              <a:rPr lang="en-US" altLang="en-US" sz="1400" dirty="0" smtClean="0">
                <a:ea typeface="ＭＳ Ｐゴシック" charset="-128"/>
              </a:rPr>
              <a:t>Also</a:t>
            </a:r>
            <a:r>
              <a:rPr lang="en-US" altLang="en-US" sz="1400" dirty="0">
                <a:ea typeface="ＭＳ Ｐゴシック" charset="-128"/>
              </a:rPr>
              <a:t>, </a:t>
            </a:r>
            <a:r>
              <a:rPr lang="en-US" altLang="en-US" sz="1400" dirty="0" smtClean="0">
                <a:ea typeface="ＭＳ Ｐゴシック" charset="-128"/>
              </a:rPr>
              <a:t>conserved </a:t>
            </a:r>
            <a:r>
              <a:rPr lang="en-US" altLang="en-US" sz="1400" dirty="0">
                <a:ea typeface="ＭＳ Ｐゴシック" charset="-128"/>
              </a:rPr>
              <a:t>genes have similar canonical patterns (</a:t>
            </a:r>
            <a:r>
              <a:rPr lang="en-US" altLang="en-US" sz="1400" dirty="0" err="1">
                <a:ea typeface="ＭＳ Ｐゴシック" charset="-128"/>
              </a:rPr>
              <a:t>iPDPs</a:t>
            </a:r>
            <a:r>
              <a:rPr lang="en-US" altLang="en-US" sz="1400" dirty="0">
                <a:ea typeface="ＭＳ Ｐゴシック" charset="-128"/>
              </a:rPr>
              <a:t>) in contrast to species specific ones (Ex of ribosomal v signaling genes)</a:t>
            </a:r>
          </a:p>
          <a:p>
            <a:endParaRPr lang="en-US" altLang="en-US" sz="1400" dirty="0">
              <a:ea typeface="ＭＳ Ｐゴシック" charset="-128"/>
            </a:endParaRPr>
          </a:p>
          <a:p>
            <a:endParaRPr lang="en-US" altLang="en-US" sz="1400" dirty="0">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ea typeface="ＭＳ Ｐゴシック" charset="-128"/>
              </a:rPr>
              <a:t>The General </a:t>
            </a:r>
            <a:r>
              <a:rPr lang="en-US" altLang="en-US" sz="1800" b="1" dirty="0">
                <a:ea typeface="ＭＳ Ｐゴシック" charset="-128"/>
              </a:rPr>
              <a:t>Dilemma of Genomic Privacy</a:t>
            </a:r>
          </a:p>
          <a:p>
            <a:pPr lvl="1"/>
            <a:r>
              <a:rPr lang="en-US" altLang="en-US" sz="1400" dirty="0">
                <a:ea typeface="ＭＳ Ｐゴシック" charset="-128"/>
              </a:rPr>
              <a:t>Fundamental, inherited info that’s very private v need for large-scale mining for med. research</a:t>
            </a:r>
          </a:p>
          <a:p>
            <a:pPr lvl="1"/>
            <a:r>
              <a:rPr lang="en-US" altLang="en-US" sz="1400" dirty="0">
                <a:ea typeface="ＭＳ Ｐゴシック" charset="-128"/>
              </a:rPr>
              <a:t>Issues w/ current social &amp; tech approaches: inconsistencies &amp; burdensome security</a:t>
            </a:r>
          </a:p>
          <a:p>
            <a:pPr lvl="1"/>
            <a:r>
              <a:rPr lang="en-US" altLang="en-US" sz="1400" dirty="0">
                <a:ea typeface="ＭＳ Ｐゴシック" charset="-128"/>
              </a:rPr>
              <a:t>Strawman Hybrid </a:t>
            </a:r>
            <a:r>
              <a:rPr lang="en-US" altLang="en-US" sz="1400" dirty="0" err="1">
                <a:ea typeface="ＭＳ Ｐゴシック" charset="-128"/>
              </a:rPr>
              <a:t>Soc</a:t>
            </a:r>
            <a:r>
              <a:rPr lang="en-US" altLang="en-US" sz="1400" dirty="0">
                <a:ea typeface="ＭＳ Ｐゴシック" charset="-128"/>
              </a:rPr>
              <a:t>-Tech Proposal (Cloud Enclaves. Quantifying Leaks &amp; Closely Coupled priv.-public datasets)</a:t>
            </a:r>
          </a:p>
          <a:p>
            <a:pPr lvl="1"/>
            <a:r>
              <a:rPr lang="en-US" altLang="en-US" sz="1400" dirty="0">
                <a:ea typeface="ＭＳ Ｐゴシック" charset="-128"/>
              </a:rPr>
              <a:t>Details on Relevant Hacks: Genomic, Computer Security, &amp; </a:t>
            </a:r>
            <a:r>
              <a:rPr lang="en-US" altLang="en-US" sz="1400" dirty="0" err="1">
                <a:ea typeface="ＭＳ Ｐゴシック" charset="-128"/>
              </a:rPr>
              <a:t>Netfix</a:t>
            </a:r>
            <a:endParaRPr lang="en-US" altLang="en-US" sz="1400" dirty="0">
              <a:ea typeface="ＭＳ Ｐゴシック" charset="-128"/>
            </a:endParaRPr>
          </a:p>
          <a:p>
            <a:endParaRPr lang="en-US" altLang="en-US" sz="1400" dirty="0">
              <a:ea typeface="ＭＳ Ｐゴシック" charset="-128"/>
            </a:endParaRPr>
          </a:p>
          <a:p>
            <a:r>
              <a:rPr lang="en-US" altLang="en-US" sz="1800" b="1" dirty="0">
                <a:ea typeface="ＭＳ Ｐゴシック" charset="-128"/>
              </a:rPr>
              <a:t>RNA-</a:t>
            </a:r>
            <a:r>
              <a:rPr lang="en-US" altLang="en-US" sz="1800" b="1" dirty="0" err="1">
                <a:ea typeface="ＭＳ Ｐゴシック" charset="-128"/>
              </a:rPr>
              <a:t>seq</a:t>
            </a:r>
            <a:r>
              <a:rPr lang="en-US" altLang="en-US" sz="1800" b="1" dirty="0">
                <a:ea typeface="ＭＳ Ｐゴシック" charset="-128"/>
              </a:rPr>
              <a:t>: How to Publicly Share Some of it</a:t>
            </a:r>
          </a:p>
          <a:p>
            <a:pPr lvl="1"/>
            <a:r>
              <a:rPr lang="en-US" altLang="en-US" sz="1400" dirty="0">
                <a:ea typeface="ＭＳ Ｐゴシック" charset="-128"/>
              </a:rPr>
              <a:t>Presents a tricky privacy issue since much of the sequencing is for general, non-individual specific results yet it’s tagged with individual information</a:t>
            </a:r>
          </a:p>
          <a:p>
            <a:pPr lvl="1"/>
            <a:r>
              <a:rPr lang="en-US" altLang="en-US" sz="1400" dirty="0">
                <a:ea typeface="ＭＳ Ｐゴシック" charset="-128"/>
              </a:rPr>
              <a:t>Removing SNVs in reads w/ MRF</a:t>
            </a:r>
          </a:p>
          <a:p>
            <a:pPr lvl="1"/>
            <a:r>
              <a:rPr lang="en-US" altLang="en-US" sz="1400" dirty="0">
                <a:ea typeface="ＭＳ Ｐゴシック" charset="-128"/>
              </a:rPr>
              <a:t>Quantifying &amp; removing variant info from expression levels + </a:t>
            </a:r>
            <a:br>
              <a:rPr lang="en-US" altLang="en-US" sz="1400" dirty="0">
                <a:ea typeface="ＭＳ Ｐゴシック" charset="-128"/>
              </a:rPr>
            </a:br>
            <a:r>
              <a:rPr lang="en-US" altLang="en-US" sz="1400" dirty="0" err="1">
                <a:ea typeface="ＭＳ Ｐゴシック" charset="-128"/>
              </a:rPr>
              <a:t>eQTLs</a:t>
            </a:r>
            <a:r>
              <a:rPr lang="en-US" altLang="en-US" sz="1400" dirty="0">
                <a:ea typeface="ＭＳ Ｐゴシック" charset="-128"/>
              </a:rPr>
              <a:t> using ICI &amp; predictability</a:t>
            </a:r>
          </a:p>
          <a:p>
            <a:pPr lvl="1"/>
            <a:r>
              <a:rPr lang="en-US" altLang="en-US" sz="1400" dirty="0">
                <a:ea typeface="ＭＳ Ｐゴシック" charset="-128"/>
              </a:rPr>
              <a:t>Instantiating a practical linking attack using extreme expression levels</a:t>
            </a:r>
          </a:p>
          <a:p>
            <a:pPr lvl="1"/>
            <a:r>
              <a:rPr lang="en-US" altLang="en-US" sz="1400" dirty="0">
                <a:ea typeface="ＭＳ Ｐゴシック" charset="-128"/>
              </a:rPr>
              <a:t>Quantifying accuracy of prediction, via gap between best &amp; 2nd best match</a:t>
            </a: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a:p>
            <a:endParaRPr lang="en-US" altLang="en-US" sz="1400" dirty="0">
              <a:ea typeface="ＭＳ Ｐゴシック" charset="-128"/>
            </a:endParaRPr>
          </a:p>
        </p:txBody>
      </p:sp>
    </p:spTree>
    <p:extLst>
      <p:ext uri="{BB962C8B-B14F-4D97-AF65-F5344CB8AC3E}">
        <p14:creationId xmlns:p14="http://schemas.microsoft.com/office/powerpoint/2010/main" val="5866060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8073"/>
            <a:ext cx="7772400" cy="684258"/>
          </a:xfrm>
        </p:spPr>
        <p:txBody>
          <a:bodyPr/>
          <a:lstStyle/>
          <a:p>
            <a:pPr>
              <a:defRPr/>
            </a:pPr>
            <a:r>
              <a:rPr lang="en-US" sz="1600">
                <a:solidFill>
                  <a:schemeClr val="tx1">
                    <a:lumMod val="75000"/>
                    <a:lumOff val="25000"/>
                  </a:schemeClr>
                </a:solidFill>
                <a:ea typeface="ＭＳ Ｐゴシック" charset="0"/>
                <a:cs typeface="ＭＳ Ｐゴシック" charset="0"/>
              </a:rPr>
              <a:t>Large-scale Transcriptome Mining: </a:t>
            </a:r>
            <a:br>
              <a:rPr lang="en-US" sz="1600">
                <a:solidFill>
                  <a:schemeClr val="tx1">
                    <a:lumMod val="75000"/>
                    <a:lumOff val="25000"/>
                  </a:schemeClr>
                </a:solidFill>
                <a:ea typeface="ＭＳ Ｐゴシック" charset="0"/>
                <a:cs typeface="ＭＳ Ｐゴシック" charset="0"/>
              </a:rPr>
            </a:br>
            <a:r>
              <a:rPr lang="en-US" sz="1600" smtClean="0">
                <a:solidFill>
                  <a:schemeClr val="tx1">
                    <a:lumMod val="75000"/>
                    <a:lumOff val="25000"/>
                  </a:schemeClr>
                </a:solidFill>
                <a:ea typeface="ＭＳ Ｐゴシック" charset="0"/>
                <a:cs typeface="ＭＳ Ｐゴシック" charset="0"/>
              </a:rPr>
              <a:t>Building </a:t>
            </a:r>
            <a:r>
              <a:rPr lang="en-US" sz="1600">
                <a:solidFill>
                  <a:schemeClr val="tx1">
                    <a:lumMod val="75000"/>
                    <a:lumOff val="25000"/>
                  </a:schemeClr>
                </a:solidFill>
                <a:ea typeface="ＭＳ Ｐゴシック" charset="0"/>
                <a:cs typeface="ＭＳ Ｐゴシック" charset="0"/>
              </a:rPr>
              <a:t>Integrative Regulatory Models, while Protecting Individual Privacy</a:t>
            </a:r>
            <a:endParaRPr lang="en-US" sz="1600" dirty="0">
              <a:solidFill>
                <a:schemeClr val="tx1">
                  <a:lumMod val="75000"/>
                  <a:lumOff val="25000"/>
                </a:schemeClr>
              </a:solidFill>
              <a:ea typeface="ＭＳ Ｐゴシック" charset="0"/>
              <a:cs typeface="ＭＳ Ｐゴシック" charset="0"/>
            </a:endParaRPr>
          </a:p>
        </p:txBody>
      </p:sp>
      <p:sp>
        <p:nvSpPr>
          <p:cNvPr id="14338" name="Content Placeholder 2"/>
          <p:cNvSpPr>
            <a:spLocks noGrp="1"/>
          </p:cNvSpPr>
          <p:nvPr>
            <p:ph sz="half" idx="1"/>
          </p:nvPr>
        </p:nvSpPr>
        <p:spPr>
          <a:xfrm>
            <a:off x="269075" y="725663"/>
            <a:ext cx="3517313" cy="6117515"/>
          </a:xfrm>
        </p:spPr>
        <p:txBody>
          <a:bodyPr/>
          <a:lstStyle/>
          <a:p>
            <a:r>
              <a:rPr lang="en-US" altLang="en-US" sz="1800" dirty="0">
                <a:solidFill>
                  <a:schemeClr val="tx1">
                    <a:lumMod val="75000"/>
                    <a:lumOff val="25000"/>
                  </a:schemeClr>
                </a:solidFill>
                <a:ea typeface="ＭＳ Ｐゴシック" charset="-128"/>
              </a:rPr>
              <a:t>Transcriptome analysis </a:t>
            </a:r>
            <a:r>
              <a:rPr lang="en-US" altLang="en-US" sz="1800" b="1" dirty="0">
                <a:solidFill>
                  <a:srgbClr val="FF0000"/>
                </a:solidFill>
                <a:ea typeface="ＭＳ Ｐゴシック" charset="-128"/>
              </a:rPr>
              <a:t>data </a:t>
            </a:r>
          </a:p>
          <a:p>
            <a:pPr lvl="1"/>
            <a:r>
              <a:rPr lang="en-US" altLang="en-US" sz="1400" dirty="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a:t>
            </a:r>
            <a:br>
              <a:rPr lang="en-US" altLang="en-US" sz="1400" dirty="0" smtClean="0">
                <a:solidFill>
                  <a:schemeClr val="tx1">
                    <a:lumMod val="75000"/>
                    <a:lumOff val="25000"/>
                  </a:schemeClr>
                </a:solidFill>
                <a:ea typeface="ＭＳ Ｐゴシック" charset="-128"/>
              </a:rPr>
            </a:br>
            <a:r>
              <a:rPr lang="en-US" altLang="en-US" sz="1400" dirty="0" smtClean="0">
                <a:solidFill>
                  <a:schemeClr val="tx1">
                    <a:lumMod val="75000"/>
                    <a:lumOff val="25000"/>
                  </a:schemeClr>
                </a:solidFill>
                <a:ea typeface="ＭＳ Ｐゴシック" charset="-128"/>
              </a:rPr>
              <a:t>Lots </a:t>
            </a:r>
            <a:r>
              <a:rPr lang="en-US" altLang="en-US" sz="1400" dirty="0">
                <a:solidFill>
                  <a:schemeClr val="tx1">
                    <a:lumMod val="75000"/>
                    <a:lumOff val="25000"/>
                  </a:schemeClr>
                </a:solidFill>
                <a:ea typeface="ＭＳ Ｐゴシック" charset="-128"/>
              </a:rPr>
              <a:t>of Matched Data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1000G+Geuvadis for privacy </a:t>
            </a:r>
          </a:p>
          <a:p>
            <a:r>
              <a:rPr lang="en-US" altLang="en-US" sz="1800" b="1" dirty="0">
                <a:solidFill>
                  <a:srgbClr val="FF0000"/>
                </a:solidFill>
                <a:ea typeface="ＭＳ Ｐゴシック" charset="-128"/>
              </a:rPr>
              <a:t>Expression Clustering</a:t>
            </a:r>
            <a:r>
              <a:rPr lang="en-US" altLang="en-US" sz="1800" dirty="0">
                <a:solidFill>
                  <a:schemeClr val="tx1">
                    <a:lumMod val="75000"/>
                    <a:lumOff val="25000"/>
                  </a:schemeClr>
                </a:solidFill>
                <a:ea typeface="ＭＳ Ｐゴシック" charset="-128"/>
              </a:rPr>
              <a:t>, Cross-species </a:t>
            </a:r>
          </a:p>
          <a:p>
            <a:pPr lvl="1"/>
            <a:r>
              <a:rPr lang="en-US" altLang="en-US" sz="1400" dirty="0">
                <a:solidFill>
                  <a:schemeClr val="tx1">
                    <a:lumMod val="75000"/>
                    <a:lumOff val="25000"/>
                  </a:schemeClr>
                </a:solidFill>
                <a:ea typeface="ＭＳ Ｐゴシック" charset="-128"/>
              </a:rPr>
              <a:t>Potts-model optimization gives 16 conserved co-expression modules (which can potentially annotate </a:t>
            </a:r>
            <a:r>
              <a:rPr lang="en-US" altLang="en-US" sz="1400" dirty="0" err="1">
                <a:solidFill>
                  <a:schemeClr val="tx1">
                    <a:lumMod val="75000"/>
                    <a:lumOff val="25000"/>
                  </a:schemeClr>
                </a:solidFill>
                <a:ea typeface="ＭＳ Ｐゴシック" charset="-128"/>
              </a:rPr>
              <a:t>ncRNAs</a:t>
            </a:r>
            <a:r>
              <a:rPr lang="en-US" altLang="en-US" sz="1400" dirty="0">
                <a:solidFill>
                  <a:schemeClr val="tx1">
                    <a:lumMod val="75000"/>
                    <a:lumOff val="25000"/>
                  </a:schemeClr>
                </a:solidFill>
                <a:ea typeface="ＭＳ Ｐゴシック" charset="-128"/>
              </a:rPr>
              <a:t>/TARs)</a:t>
            </a:r>
          </a:p>
          <a:p>
            <a:r>
              <a:rPr lang="en-US" altLang="en-US" sz="1800" b="1" dirty="0">
                <a:solidFill>
                  <a:srgbClr val="FF0000"/>
                </a:solidFill>
                <a:ea typeface="ＭＳ Ｐゴシック" charset="-128"/>
              </a:rPr>
              <a:t>State Space Models </a:t>
            </a:r>
            <a:r>
              <a:rPr lang="en-US" altLang="en-US" sz="1800" dirty="0" smtClean="0">
                <a:solidFill>
                  <a:schemeClr val="tx1">
                    <a:lumMod val="75000"/>
                    <a:lumOff val="25000"/>
                  </a:schemeClr>
                </a:solidFill>
                <a:ea typeface="ＭＳ Ｐゴシック" charset="-128"/>
              </a:rPr>
              <a:t>of Gene Expression</a:t>
            </a:r>
          </a:p>
          <a:p>
            <a:pPr lvl="1"/>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driven by worm-fly conserved genes vs species-specific ones. </a:t>
            </a:r>
            <a:endParaRPr lang="en-US" altLang="en-US" sz="1400" dirty="0" smtClean="0">
              <a:solidFill>
                <a:schemeClr val="tx1">
                  <a:lumMod val="75000"/>
                  <a:lumOff val="25000"/>
                </a:schemeClr>
              </a:solidFill>
              <a:ea typeface="ＭＳ Ｐゴシック" charset="-128"/>
            </a:endParaRPr>
          </a:p>
          <a:p>
            <a:pPr lvl="1"/>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3928058" y="725663"/>
            <a:ext cx="5200826" cy="6132338"/>
          </a:xfrm>
        </p:spPr>
        <p:txBody>
          <a:bodyPr/>
          <a:lstStyle/>
          <a:p>
            <a:r>
              <a:rPr lang="en-US" altLang="en-US" sz="1800" dirty="0">
                <a:solidFill>
                  <a:schemeClr val="tx1">
                    <a:lumMod val="75000"/>
                    <a:lumOff val="25000"/>
                  </a:schemeClr>
                </a:solidFill>
                <a:ea typeface="ＭＳ Ｐゴシック" charset="-128"/>
              </a:rPr>
              <a:t>The General </a:t>
            </a:r>
            <a:r>
              <a:rPr lang="en-US" altLang="en-US" sz="1800" b="1" dirty="0">
                <a:solidFill>
                  <a:srgbClr val="FF0000"/>
                </a:solidFill>
                <a:ea typeface="ＭＳ Ｐゴシック" charset="-128"/>
              </a:rPr>
              <a:t>Dilemma of Genomic Privacy</a:t>
            </a:r>
          </a:p>
          <a:p>
            <a:pPr lvl="1"/>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lvl="1"/>
            <a:r>
              <a:rPr lang="en-US" altLang="en-US" sz="1400" dirty="0">
                <a:solidFill>
                  <a:schemeClr val="tx1">
                    <a:lumMod val="75000"/>
                    <a:lumOff val="25000"/>
                  </a:schemeClr>
                </a:solidFill>
                <a:ea typeface="ＭＳ Ｐゴシック" charset="-128"/>
              </a:rPr>
              <a:t>Strawman Hybrid </a:t>
            </a:r>
            <a:r>
              <a:rPr lang="en-US" altLang="en-US" sz="1400" dirty="0" err="1">
                <a:solidFill>
                  <a:schemeClr val="tx1">
                    <a:lumMod val="75000"/>
                    <a:lumOff val="25000"/>
                  </a:schemeClr>
                </a:solidFill>
                <a:ea typeface="ＭＳ Ｐゴシック" charset="-128"/>
              </a:rPr>
              <a:t>Soc</a:t>
            </a:r>
            <a:r>
              <a:rPr lang="en-US" altLang="en-US" sz="1400" dirty="0">
                <a:solidFill>
                  <a:schemeClr val="tx1">
                    <a:lumMod val="75000"/>
                    <a:lumOff val="25000"/>
                  </a:schemeClr>
                </a:solidFill>
                <a:ea typeface="ＭＳ Ｐゴシック" charset="-128"/>
              </a:rPr>
              <a:t>-Tech Proposal (Cloud Enclaves. Quantifying Leaks &amp; Closely Coupled priv.-public datasets)</a:t>
            </a:r>
          </a:p>
          <a:p>
            <a:pPr lvl="1"/>
            <a:r>
              <a:rPr lang="en-US" altLang="en-US" sz="1400" dirty="0">
                <a:solidFill>
                  <a:schemeClr val="tx1">
                    <a:lumMod val="75000"/>
                    <a:lumOff val="25000"/>
                  </a:schemeClr>
                </a:solidFill>
                <a:ea typeface="ＭＳ Ｐゴシック" charset="-128"/>
              </a:rPr>
              <a:t>Details on Relevant Hacks: Genomic, Computer Security, &amp; </a:t>
            </a:r>
            <a:r>
              <a:rPr lang="en-US" altLang="en-US" sz="1400" dirty="0" err="1">
                <a:solidFill>
                  <a:schemeClr val="tx1">
                    <a:lumMod val="75000"/>
                    <a:lumOff val="25000"/>
                  </a:schemeClr>
                </a:solidFill>
                <a:ea typeface="ＭＳ Ｐゴシック" charset="-128"/>
              </a:rPr>
              <a:t>Netfix</a:t>
            </a:r>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r>
              <a:rPr lang="en-US" altLang="en-US" sz="1800" b="1" dirty="0">
                <a:solidFill>
                  <a:srgbClr val="FF0000"/>
                </a:solidFill>
                <a:ea typeface="ＭＳ Ｐゴシック" charset="-128"/>
              </a:rPr>
              <a:t>RNA-</a:t>
            </a:r>
            <a:r>
              <a:rPr lang="en-US" altLang="en-US" sz="1800" b="1" dirty="0" err="1">
                <a:solidFill>
                  <a:srgbClr val="FF0000"/>
                </a:solidFill>
                <a:ea typeface="ＭＳ Ｐゴシック" charset="-128"/>
              </a:rPr>
              <a:t>seq</a:t>
            </a:r>
            <a:r>
              <a:rPr lang="en-US" altLang="en-US" sz="1800" b="1" dirty="0">
                <a:solidFill>
                  <a:srgbClr val="FF0000"/>
                </a:solidFill>
                <a:ea typeface="ＭＳ Ｐゴシック" charset="-128"/>
              </a:rPr>
              <a:t>: How to Publicly Share Some of it</a:t>
            </a:r>
          </a:p>
          <a:p>
            <a:pPr lvl="1"/>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r>
              <a:rPr lang="en-US" altLang="en-US" sz="1400" dirty="0">
                <a:solidFill>
                  <a:schemeClr val="tx1">
                    <a:lumMod val="75000"/>
                    <a:lumOff val="25000"/>
                  </a:schemeClr>
                </a:solidFill>
                <a:ea typeface="ＭＳ Ｐゴシック" charset="-128"/>
              </a:rPr>
              <a:t>Removing SNVs in reads w/ MRF</a:t>
            </a:r>
          </a:p>
          <a:p>
            <a:pPr lvl="1"/>
            <a:r>
              <a:rPr lang="en-US" altLang="en-US" sz="1400" dirty="0">
                <a:solidFill>
                  <a:schemeClr val="tx1">
                    <a:lumMod val="75000"/>
                    <a:lumOff val="25000"/>
                  </a:schemeClr>
                </a:solidFill>
                <a:ea typeface="ＭＳ Ｐゴシック" charset="-128"/>
              </a:rPr>
              <a:t>Quantifying &amp; removing variant info from expression levels + </a:t>
            </a:r>
            <a:br>
              <a:rPr lang="en-US" altLang="en-US" sz="1400" dirty="0">
                <a:solidFill>
                  <a:schemeClr val="tx1">
                    <a:lumMod val="75000"/>
                    <a:lumOff val="25000"/>
                  </a:schemeClr>
                </a:solidFill>
                <a:ea typeface="ＭＳ Ｐゴシック" charset="-128"/>
              </a:rPr>
            </a:br>
            <a:r>
              <a:rPr lang="en-US" altLang="en-US" sz="1400" dirty="0" err="1">
                <a:solidFill>
                  <a:schemeClr val="tx1">
                    <a:lumMod val="75000"/>
                    <a:lumOff val="25000"/>
                  </a:schemeClr>
                </a:solidFill>
                <a:ea typeface="ＭＳ Ｐゴシック" charset="-128"/>
              </a:rPr>
              <a:t>eQTLs</a:t>
            </a:r>
            <a:r>
              <a:rPr lang="en-US" altLang="en-US" sz="1400" dirty="0">
                <a:solidFill>
                  <a:schemeClr val="tx1">
                    <a:lumMod val="75000"/>
                    <a:lumOff val="25000"/>
                  </a:schemeClr>
                </a:solidFill>
                <a:ea typeface="ＭＳ Ｐゴシック" charset="-128"/>
              </a:rPr>
              <a:t> using ICI &amp; predictability</a:t>
            </a:r>
          </a:p>
          <a:p>
            <a:pPr lvl="1"/>
            <a:r>
              <a:rPr lang="en-US" altLang="en-US" sz="1400" dirty="0">
                <a:solidFill>
                  <a:schemeClr val="tx1">
                    <a:lumMod val="75000"/>
                    <a:lumOff val="25000"/>
                  </a:schemeClr>
                </a:solidFill>
                <a:ea typeface="ＭＳ Ｐゴシック" charset="-128"/>
              </a:rPr>
              <a:t>Instantiating a practical linking attack using extreme expression levels</a:t>
            </a:r>
          </a:p>
          <a:p>
            <a:pPr lvl="1"/>
            <a:r>
              <a:rPr lang="en-US" altLang="en-US" sz="1400" dirty="0">
                <a:solidFill>
                  <a:schemeClr val="tx1">
                    <a:lumMod val="75000"/>
                    <a:lumOff val="25000"/>
                  </a:schemeClr>
                </a:solidFill>
                <a:ea typeface="ＭＳ Ｐゴシック" charset="-128"/>
              </a:rPr>
              <a:t>Quantifying accuracy of prediction, via gap between best &amp; 2nd best match</a:t>
            </a: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00165572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1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1.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2.xml><?xml version="1.0" encoding="utf-8"?>
<p:tagLst xmlns:a="http://schemas.openxmlformats.org/drawingml/2006/main" xmlns:r="http://schemas.openxmlformats.org/officeDocument/2006/relationships" xmlns:p="http://schemas.openxmlformats.org/presentationml/2006/main">
  <p:tag name="TIMING" val="|9.6"/>
</p:tagLst>
</file>

<file path=ppt/tags/tag23.xml><?xml version="1.0" encoding="utf-8"?>
<p:tagLst xmlns:a="http://schemas.openxmlformats.org/drawingml/2006/main" xmlns:r="http://schemas.openxmlformats.org/officeDocument/2006/relationships" xmlns:p="http://schemas.openxmlformats.org/presentationml/2006/main">
  <p:tag name="TIMING" val="|9.6"/>
</p:tagLst>
</file>

<file path=ppt/tags/tag24.xml><?xml version="1.0" encoding="utf-8"?>
<p:tagLst xmlns:a="http://schemas.openxmlformats.org/drawingml/2006/main" xmlns:r="http://schemas.openxmlformats.org/officeDocument/2006/relationships" xmlns:p="http://schemas.openxmlformats.org/presentationml/2006/main">
  <p:tag name="TIMING" val="|7.4"/>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8.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126672</TotalTime>
  <Words>5503</Words>
  <Application>Microsoft Macintosh PowerPoint</Application>
  <PresentationFormat>Letter Paper (8.5x11 in)</PresentationFormat>
  <Paragraphs>1157</Paragraphs>
  <Slides>68</Slides>
  <Notes>30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84" baseType="lpstr">
      <vt:lpstr>Aril</vt:lpstr>
      <vt:lpstr>Cambria Math</vt:lpstr>
      <vt:lpstr>Courier</vt:lpstr>
      <vt:lpstr>Georgia</vt:lpstr>
      <vt:lpstr>Helvetica</vt:lpstr>
      <vt:lpstr>ＭＳ Ｐゴシック</vt:lpstr>
      <vt:lpstr>Times New Roman</vt:lpstr>
      <vt:lpstr>宋体</vt:lpstr>
      <vt:lpstr>新細明體</vt:lpstr>
      <vt:lpstr>Arial</vt:lpstr>
      <vt:lpstr>Calibri</vt:lpstr>
      <vt:lpstr>Courier New</vt:lpstr>
      <vt:lpstr>Lucida Grande</vt:lpstr>
      <vt:lpstr>Basic-template-i0jhhsb-20160605</vt:lpstr>
      <vt:lpstr>Outline-Style-20160605</vt:lpstr>
      <vt:lpstr>Equation</vt:lpstr>
      <vt:lpstr>Large-scale Transcriptome Mining:  Building Integrative Regulatory Models,  while Protecting Individual Privacy</vt:lpstr>
      <vt:lpstr>Modeling for RNA-seq data across many samples &amp; individuals… while still protecting individual privacy</vt:lpstr>
      <vt:lpstr>PowerPoint Presentation</vt:lpstr>
      <vt:lpstr>2-sided nature of functional  genomics data: Analysis can be  very General/Public  or Individual/Private</vt:lpstr>
      <vt:lpstr>Comparative ENCODE Functional Genomics Resource (EncodeProject.org/comparative)</vt:lpstr>
      <vt:lpstr>Time-course gene expression data of  worm &amp; fly development</vt:lpstr>
      <vt:lpstr>Representative Expression, Genotype, eQTL Datasets</vt:lpstr>
      <vt:lpstr>Large-scale Transcriptome Mining:  Building Integrative Regulatory Models, while Protecting Individual Privacy</vt:lpstr>
      <vt:lpstr>Large-scale Transcriptome Mining:  Building Integrative Regulatory Models, while Protecting Individual Privacy</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Large-scale Transcriptome Mining:  Building Integrative Regulatory Models, while Protecting Individual Privacy</vt:lpstr>
      <vt:lpstr>Internal &amp; external  gene regulatory networks</vt:lpstr>
      <vt:lpstr>State-space model for internal  and external gene regulatory networks</vt:lpstr>
      <vt:lpstr>Decomposition of internal and external-related dynamic components</vt:lpstr>
      <vt:lpstr>Effective state space model for meta-genes</vt:lpstr>
      <vt:lpstr>Eigenvalues of Ã determine internal dynamics</vt:lpstr>
      <vt:lpstr>Canonical temporal expression trajectories from effective state space model</vt:lpstr>
      <vt:lpstr>Are gene regulations among orthologs conserved across species?</vt:lpstr>
      <vt:lpstr>Are there any conserved regulatory networks between worm and fly during embryonic development?</vt:lpstr>
      <vt:lpstr>Flowchart</vt:lpstr>
      <vt:lpstr>PowerPoint Presentation</vt:lpstr>
      <vt:lpstr>Projection back to gene space to get gene coefficients on iPDPs</vt:lpstr>
      <vt:lpstr>Orthologs have correlated iPDP coefficients</vt:lpstr>
      <vt:lpstr>PowerPoint Presentation</vt:lpstr>
      <vt:lpstr>Large-scale Transcriptome Mining:  Building Integrative Regulatory Models, while Protecting Individual Privacy</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Difficulty in Securing Computers &amp; Data</vt:lpstr>
      <vt:lpstr>Genomic Privacy Hacks,  Mostly Focusing on Identification</vt:lpstr>
      <vt:lpstr>PowerPoint Presentation</vt:lpstr>
      <vt:lpstr>What is a linking attack? Case of Netflix Prize</vt:lpstr>
      <vt:lpstr>Linking Attacks: Case of Netflix Prize</vt:lpstr>
      <vt:lpstr>Linking Attacks: Case of Netflix Prize</vt:lpstr>
      <vt:lpstr>Linking Attacks: Case of Netflix Prize</vt:lpstr>
      <vt:lpstr>Large-scale Transcriptome Mining:  Building Integrative Regulatory Models, while Protecting Individual Privacy</vt:lpstr>
      <vt:lpstr>RNA-seq</vt:lpstr>
      <vt:lpstr>Light-weight formats</vt:lpstr>
      <vt:lpstr>MRF Examples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Steps in Instantiation of a (Mock) Linking Attack</vt:lpstr>
      <vt:lpstr>Levels of Expression-Genotype Model Simplifications</vt:lpstr>
      <vt:lpstr>Linking Attack with Extremity based Genotype Prediction</vt:lpstr>
      <vt:lpstr>Linking Attack with Extremity based Genotype Prediction</vt:lpstr>
      <vt:lpstr>Which 70%?</vt:lpstr>
      <vt:lpstr>Sensitivity vs PPV for Linkings selected per first distance gap, d_1,2</vt:lpstr>
      <vt:lpstr>Relatives are also vulnerable  (30 CEU Trios)</vt:lpstr>
      <vt:lpstr>Small Data Leakage from just Gene Expression Data:  4 eQTL-SNP genotypes</vt:lpstr>
      <vt:lpstr>Large-scale Transcriptome Mining:  Building Integrative Regulatory Models, while Protecting Individual Privacy</vt:lpstr>
      <vt:lpstr>Large-scale Transcriptome Mining:  Building Integrative Regulatory Models, while Protecting Individual Privacy</vt:lpstr>
      <vt:lpstr>PowerPoint Presentation</vt:lpstr>
      <vt:lpstr>Extra</vt:lpstr>
      <vt:lpstr>Info about content in this slide pack</vt:lpstr>
    </vt:vector>
  </TitlesOfParts>
  <Company>Yale</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1987</cp:revision>
  <cp:lastPrinted>2016-12-19T03:55:19Z</cp:lastPrinted>
  <dcterms:created xsi:type="dcterms:W3CDTF">2010-09-06T09:08:38Z</dcterms:created>
  <dcterms:modified xsi:type="dcterms:W3CDTF">2016-12-19T03:55:27Z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