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22"/>
  </p:notesMasterIdLst>
  <p:sldIdLst>
    <p:sldId id="267" r:id="rId2"/>
    <p:sldId id="296" r:id="rId3"/>
    <p:sldId id="297" r:id="rId4"/>
    <p:sldId id="298" r:id="rId5"/>
    <p:sldId id="300" r:id="rId6"/>
    <p:sldId id="294" r:id="rId7"/>
    <p:sldId id="295" r:id="rId8"/>
    <p:sldId id="301" r:id="rId9"/>
    <p:sldId id="292" r:id="rId10"/>
    <p:sldId id="268" r:id="rId11"/>
    <p:sldId id="270" r:id="rId12"/>
    <p:sldId id="271" r:id="rId13"/>
    <p:sldId id="290" r:id="rId14"/>
    <p:sldId id="272" r:id="rId15"/>
    <p:sldId id="273" r:id="rId16"/>
    <p:sldId id="274" r:id="rId17"/>
    <p:sldId id="281" r:id="rId18"/>
    <p:sldId id="282" r:id="rId19"/>
    <p:sldId id="285" r:id="rId20"/>
    <p:sldId id="299" r:id="rId2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55" autoAdjust="0"/>
  </p:normalViewPr>
  <p:slideViewPr>
    <p:cSldViewPr snapToGrid="0" snapToObjects="1">
      <p:cViewPr varScale="1">
        <p:scale>
          <a:sx n="115" d="100"/>
          <a:sy n="115" d="100"/>
        </p:scale>
        <p:origin x="-880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7771C-3E30-46CF-84ED-5A4BF0F4DC7B}" type="doc">
      <dgm:prSet loTypeId="urn:microsoft.com/office/officeart/2005/8/layout/venn1" loCatId="relationship" qsTypeId="urn:microsoft.com/office/officeart/2005/8/quickstyle/simple3" qsCatId="simple" csTypeId="urn:microsoft.com/office/officeart/2005/8/colors/accent0_3" csCatId="mainScheme" phldr="1"/>
      <dgm:spPr/>
    </dgm:pt>
    <dgm:pt modelId="{ACE9A9EA-4C89-4B4B-9323-FBCCE83230B1}">
      <dgm:prSet phldrT="[Text]" custT="1"/>
      <dgm:spPr/>
      <dgm:t>
        <a:bodyPr/>
        <a:lstStyle/>
        <a:p>
          <a:r>
            <a:rPr lang="en-US" sz="2400" dirty="0" smtClean="0"/>
            <a:t>Ref</a:t>
          </a:r>
        </a:p>
      </dgm:t>
    </dgm:pt>
    <dgm:pt modelId="{CA6F5F42-10AF-44F4-B063-F28AFBEF3D0A}" type="parTrans" cxnId="{DA64F5F3-86CA-44A9-AA97-258ECB4BD61C}">
      <dgm:prSet/>
      <dgm:spPr/>
      <dgm:t>
        <a:bodyPr/>
        <a:lstStyle/>
        <a:p>
          <a:endParaRPr lang="en-US"/>
        </a:p>
      </dgm:t>
    </dgm:pt>
    <dgm:pt modelId="{4EB91889-0ED6-4074-A869-63A97D8E464A}" type="sibTrans" cxnId="{DA64F5F3-86CA-44A9-AA97-258ECB4BD61C}">
      <dgm:prSet/>
      <dgm:spPr/>
      <dgm:t>
        <a:bodyPr/>
        <a:lstStyle/>
        <a:p>
          <a:endParaRPr lang="en-US"/>
        </a:p>
      </dgm:t>
    </dgm:pt>
    <dgm:pt modelId="{205E1A2A-DA9F-4638-8231-498530B60C80}">
      <dgm:prSet phldrT="[Text]" custT="1"/>
      <dgm:spPr/>
      <dgm:t>
        <a:bodyPr/>
        <a:lstStyle/>
        <a:p>
          <a:r>
            <a:rPr lang="en-US" sz="2400" dirty="0" err="1" smtClean="0"/>
            <a:t>Pg</a:t>
          </a:r>
          <a:r>
            <a:rPr lang="en-US" sz="2400" dirty="0" smtClean="0"/>
            <a:t>: </a:t>
          </a:r>
          <a:r>
            <a:rPr lang="en-US" sz="2400" dirty="0" err="1" smtClean="0"/>
            <a:t>snvs</a:t>
          </a:r>
          <a:r>
            <a:rPr lang="en-US" sz="2400" dirty="0" smtClean="0"/>
            <a:t>+ </a:t>
          </a:r>
          <a:r>
            <a:rPr lang="en-US" sz="2400" dirty="0" err="1" smtClean="0"/>
            <a:t>indels+svs</a:t>
          </a:r>
          <a:endParaRPr lang="en-US" sz="2400" dirty="0"/>
        </a:p>
      </dgm:t>
    </dgm:pt>
    <dgm:pt modelId="{9F4A7ED0-E1B7-44D6-9EB6-F9798F1C2FAB}" type="parTrans" cxnId="{096F974C-988E-4374-8FDA-3A69D4FA956A}">
      <dgm:prSet/>
      <dgm:spPr/>
      <dgm:t>
        <a:bodyPr/>
        <a:lstStyle/>
        <a:p>
          <a:endParaRPr lang="en-US"/>
        </a:p>
      </dgm:t>
    </dgm:pt>
    <dgm:pt modelId="{6942DEBC-FB5F-41B4-9EA1-9B4F47AE043F}" type="sibTrans" cxnId="{096F974C-988E-4374-8FDA-3A69D4FA956A}">
      <dgm:prSet/>
      <dgm:spPr/>
      <dgm:t>
        <a:bodyPr/>
        <a:lstStyle/>
        <a:p>
          <a:endParaRPr lang="en-US"/>
        </a:p>
      </dgm:t>
    </dgm:pt>
    <dgm:pt modelId="{834ECAC9-55E6-4C13-9262-65702AF1D08B}">
      <dgm:prSet phldrT="[Text]" custT="1"/>
      <dgm:spPr/>
      <dgm:t>
        <a:bodyPr/>
        <a:lstStyle/>
        <a:p>
          <a:r>
            <a:rPr lang="en-US" sz="2400" dirty="0" err="1" smtClean="0"/>
            <a:t>Pg</a:t>
          </a:r>
          <a:r>
            <a:rPr lang="en-US" sz="2400" dirty="0" smtClean="0"/>
            <a:t>: </a:t>
          </a:r>
          <a:r>
            <a:rPr lang="en-US" sz="2400" dirty="0" err="1" smtClean="0"/>
            <a:t>snvs</a:t>
          </a:r>
          <a:r>
            <a:rPr lang="en-US" sz="2400" dirty="0" smtClean="0"/>
            <a:t>+ </a:t>
          </a:r>
          <a:r>
            <a:rPr lang="en-US" sz="2400" dirty="0" err="1" smtClean="0"/>
            <a:t>indels</a:t>
          </a:r>
          <a:endParaRPr lang="en-US" sz="2400" dirty="0"/>
        </a:p>
      </dgm:t>
    </dgm:pt>
    <dgm:pt modelId="{3D56F8E2-5012-4A0E-A629-983E051F14FF}" type="parTrans" cxnId="{D12CBC5F-ED9D-429C-8C38-797E7106787A}">
      <dgm:prSet/>
      <dgm:spPr/>
      <dgm:t>
        <a:bodyPr/>
        <a:lstStyle/>
        <a:p>
          <a:endParaRPr lang="en-US"/>
        </a:p>
      </dgm:t>
    </dgm:pt>
    <dgm:pt modelId="{5A5640F3-CFF9-425C-9186-FFDDAE001896}" type="sibTrans" cxnId="{D12CBC5F-ED9D-429C-8C38-797E7106787A}">
      <dgm:prSet/>
      <dgm:spPr/>
      <dgm:t>
        <a:bodyPr/>
        <a:lstStyle/>
        <a:p>
          <a:endParaRPr lang="en-US"/>
        </a:p>
      </dgm:t>
    </dgm:pt>
    <dgm:pt modelId="{E5B3D630-5024-49A2-8662-04862B7CE794}" type="pres">
      <dgm:prSet presAssocID="{36C7771C-3E30-46CF-84ED-5A4BF0F4DC7B}" presName="compositeShape" presStyleCnt="0">
        <dgm:presLayoutVars>
          <dgm:chMax val="7"/>
          <dgm:dir/>
          <dgm:resizeHandles val="exact"/>
        </dgm:presLayoutVars>
      </dgm:prSet>
      <dgm:spPr/>
    </dgm:pt>
    <dgm:pt modelId="{BA596EE4-C88F-47A3-9CAC-1AA129EF9B53}" type="pres">
      <dgm:prSet presAssocID="{ACE9A9EA-4C89-4B4B-9323-FBCCE83230B1}" presName="circ1" presStyleLbl="vennNode1" presStyleIdx="0" presStyleCnt="3"/>
      <dgm:spPr/>
      <dgm:t>
        <a:bodyPr/>
        <a:lstStyle/>
        <a:p>
          <a:endParaRPr lang="en-US"/>
        </a:p>
      </dgm:t>
    </dgm:pt>
    <dgm:pt modelId="{D7C2AAC4-A545-4BBF-A28A-82A226755C1D}" type="pres">
      <dgm:prSet presAssocID="{ACE9A9EA-4C89-4B4B-9323-FBCCE83230B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FF9E5F-F3A4-4C1A-8C6F-FC134E55E14C}" type="pres">
      <dgm:prSet presAssocID="{205E1A2A-DA9F-4638-8231-498530B60C80}" presName="circ2" presStyleLbl="vennNode1" presStyleIdx="1" presStyleCnt="3"/>
      <dgm:spPr/>
      <dgm:t>
        <a:bodyPr/>
        <a:lstStyle/>
        <a:p>
          <a:endParaRPr lang="en-US"/>
        </a:p>
      </dgm:t>
    </dgm:pt>
    <dgm:pt modelId="{CD971EC2-4FD1-4BE0-A137-EF8998636560}" type="pres">
      <dgm:prSet presAssocID="{205E1A2A-DA9F-4638-8231-498530B60C8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E4123-8D4D-4215-B39E-22D6996BA2BD}" type="pres">
      <dgm:prSet presAssocID="{834ECAC9-55E6-4C13-9262-65702AF1D08B}" presName="circ3" presStyleLbl="vennNode1" presStyleIdx="2" presStyleCnt="3"/>
      <dgm:spPr/>
      <dgm:t>
        <a:bodyPr/>
        <a:lstStyle/>
        <a:p>
          <a:endParaRPr lang="en-US"/>
        </a:p>
      </dgm:t>
    </dgm:pt>
    <dgm:pt modelId="{30B677EC-9104-470A-8DB7-858C9C5C3711}" type="pres">
      <dgm:prSet presAssocID="{834ECAC9-55E6-4C13-9262-65702AF1D08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6D0FFD7-E35F-4212-9714-B61F3C4C6167}" type="presOf" srcId="{205E1A2A-DA9F-4638-8231-498530B60C80}" destId="{E8FF9E5F-F3A4-4C1A-8C6F-FC134E55E14C}" srcOrd="0" destOrd="0" presId="urn:microsoft.com/office/officeart/2005/8/layout/venn1"/>
    <dgm:cxn modelId="{2677A1CF-0C0E-4BA0-9461-44C6DC375E01}" type="presOf" srcId="{ACE9A9EA-4C89-4B4B-9323-FBCCE83230B1}" destId="{D7C2AAC4-A545-4BBF-A28A-82A226755C1D}" srcOrd="1" destOrd="0" presId="urn:microsoft.com/office/officeart/2005/8/layout/venn1"/>
    <dgm:cxn modelId="{6B9F5A1C-1206-4DA0-A3C4-F66EF1B6F2B6}" type="presOf" srcId="{36C7771C-3E30-46CF-84ED-5A4BF0F4DC7B}" destId="{E5B3D630-5024-49A2-8662-04862B7CE794}" srcOrd="0" destOrd="0" presId="urn:microsoft.com/office/officeart/2005/8/layout/venn1"/>
    <dgm:cxn modelId="{5F84A9F0-AA0D-4E92-8A6C-11E9D7DC28B3}" type="presOf" srcId="{834ECAC9-55E6-4C13-9262-65702AF1D08B}" destId="{30B677EC-9104-470A-8DB7-858C9C5C3711}" srcOrd="1" destOrd="0" presId="urn:microsoft.com/office/officeart/2005/8/layout/venn1"/>
    <dgm:cxn modelId="{096F974C-988E-4374-8FDA-3A69D4FA956A}" srcId="{36C7771C-3E30-46CF-84ED-5A4BF0F4DC7B}" destId="{205E1A2A-DA9F-4638-8231-498530B60C80}" srcOrd="1" destOrd="0" parTransId="{9F4A7ED0-E1B7-44D6-9EB6-F9798F1C2FAB}" sibTransId="{6942DEBC-FB5F-41B4-9EA1-9B4F47AE043F}"/>
    <dgm:cxn modelId="{DA64F5F3-86CA-44A9-AA97-258ECB4BD61C}" srcId="{36C7771C-3E30-46CF-84ED-5A4BF0F4DC7B}" destId="{ACE9A9EA-4C89-4B4B-9323-FBCCE83230B1}" srcOrd="0" destOrd="0" parTransId="{CA6F5F42-10AF-44F4-B063-F28AFBEF3D0A}" sibTransId="{4EB91889-0ED6-4074-A869-63A97D8E464A}"/>
    <dgm:cxn modelId="{B1D4AFB0-D17C-47DD-8A17-38F2B0D13141}" type="presOf" srcId="{834ECAC9-55E6-4C13-9262-65702AF1D08B}" destId="{386E4123-8D4D-4215-B39E-22D6996BA2BD}" srcOrd="0" destOrd="0" presId="urn:microsoft.com/office/officeart/2005/8/layout/venn1"/>
    <dgm:cxn modelId="{8F0985F4-7383-4754-A4D2-22B0625642FA}" type="presOf" srcId="{205E1A2A-DA9F-4638-8231-498530B60C80}" destId="{CD971EC2-4FD1-4BE0-A137-EF8998636560}" srcOrd="1" destOrd="0" presId="urn:microsoft.com/office/officeart/2005/8/layout/venn1"/>
    <dgm:cxn modelId="{D12CBC5F-ED9D-429C-8C38-797E7106787A}" srcId="{36C7771C-3E30-46CF-84ED-5A4BF0F4DC7B}" destId="{834ECAC9-55E6-4C13-9262-65702AF1D08B}" srcOrd="2" destOrd="0" parTransId="{3D56F8E2-5012-4A0E-A629-983E051F14FF}" sibTransId="{5A5640F3-CFF9-425C-9186-FFDDAE001896}"/>
    <dgm:cxn modelId="{E0C6A7DC-3186-4C42-ABBC-C9FF4ACF86A3}" type="presOf" srcId="{ACE9A9EA-4C89-4B4B-9323-FBCCE83230B1}" destId="{BA596EE4-C88F-47A3-9CAC-1AA129EF9B53}" srcOrd="0" destOrd="0" presId="urn:microsoft.com/office/officeart/2005/8/layout/venn1"/>
    <dgm:cxn modelId="{AD3D65D1-71F3-4A14-81C1-97065C178F3C}" type="presParOf" srcId="{E5B3D630-5024-49A2-8662-04862B7CE794}" destId="{BA596EE4-C88F-47A3-9CAC-1AA129EF9B53}" srcOrd="0" destOrd="0" presId="urn:microsoft.com/office/officeart/2005/8/layout/venn1"/>
    <dgm:cxn modelId="{6EE19DD3-ACB0-477A-99E7-113A3FE34274}" type="presParOf" srcId="{E5B3D630-5024-49A2-8662-04862B7CE794}" destId="{D7C2AAC4-A545-4BBF-A28A-82A226755C1D}" srcOrd="1" destOrd="0" presId="urn:microsoft.com/office/officeart/2005/8/layout/venn1"/>
    <dgm:cxn modelId="{C98D7943-5CEB-400E-A579-A8DA1FA05386}" type="presParOf" srcId="{E5B3D630-5024-49A2-8662-04862B7CE794}" destId="{E8FF9E5F-F3A4-4C1A-8C6F-FC134E55E14C}" srcOrd="2" destOrd="0" presId="urn:microsoft.com/office/officeart/2005/8/layout/venn1"/>
    <dgm:cxn modelId="{006CCA15-1A39-470E-A4DD-B24432870499}" type="presParOf" srcId="{E5B3D630-5024-49A2-8662-04862B7CE794}" destId="{CD971EC2-4FD1-4BE0-A137-EF8998636560}" srcOrd="3" destOrd="0" presId="urn:microsoft.com/office/officeart/2005/8/layout/venn1"/>
    <dgm:cxn modelId="{3124B6CA-EBA9-46E8-A010-09A399DA442C}" type="presParOf" srcId="{E5B3D630-5024-49A2-8662-04862B7CE794}" destId="{386E4123-8D4D-4215-B39E-22D6996BA2BD}" srcOrd="4" destOrd="0" presId="urn:microsoft.com/office/officeart/2005/8/layout/venn1"/>
    <dgm:cxn modelId="{3AC7F1DD-17C1-4254-95D8-CA3AAEA45A9C}" type="presParOf" srcId="{E5B3D630-5024-49A2-8662-04862B7CE794}" destId="{30B677EC-9104-470A-8DB7-858C9C5C3711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96EE4-C88F-47A3-9CAC-1AA129EF9B53}">
      <dsp:nvSpPr>
        <dsp:cNvPr id="0" name=""/>
        <dsp:cNvSpPr/>
      </dsp:nvSpPr>
      <dsp:spPr>
        <a:xfrm>
          <a:off x="1052916" y="90391"/>
          <a:ext cx="1870176" cy="187017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Ref</a:t>
          </a:r>
        </a:p>
      </dsp:txBody>
      <dsp:txXfrm>
        <a:off x="1302273" y="417672"/>
        <a:ext cx="1371462" cy="841579"/>
      </dsp:txXfrm>
    </dsp:sp>
    <dsp:sp modelId="{E8FF9E5F-F3A4-4C1A-8C6F-FC134E55E14C}">
      <dsp:nvSpPr>
        <dsp:cNvPr id="0" name=""/>
        <dsp:cNvSpPr/>
      </dsp:nvSpPr>
      <dsp:spPr>
        <a:xfrm>
          <a:off x="1727738" y="1259252"/>
          <a:ext cx="1870176" cy="187017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Pg</a:t>
          </a:r>
          <a:r>
            <a:rPr lang="en-US" sz="2400" kern="1200" dirty="0" smtClean="0"/>
            <a:t>: </a:t>
          </a:r>
          <a:r>
            <a:rPr lang="en-US" sz="2400" kern="1200" dirty="0" err="1" smtClean="0"/>
            <a:t>snvs</a:t>
          </a:r>
          <a:r>
            <a:rPr lang="en-US" sz="2400" kern="1200" dirty="0" smtClean="0"/>
            <a:t>+ </a:t>
          </a:r>
          <a:r>
            <a:rPr lang="en-US" sz="2400" kern="1200" dirty="0" err="1" smtClean="0"/>
            <a:t>indels+svs</a:t>
          </a:r>
          <a:endParaRPr lang="en-US" sz="2400" kern="1200" dirty="0"/>
        </a:p>
      </dsp:txBody>
      <dsp:txXfrm>
        <a:off x="2299701" y="1742381"/>
        <a:ext cx="1122106" cy="1028597"/>
      </dsp:txXfrm>
    </dsp:sp>
    <dsp:sp modelId="{386E4123-8D4D-4215-B39E-22D6996BA2BD}">
      <dsp:nvSpPr>
        <dsp:cNvPr id="0" name=""/>
        <dsp:cNvSpPr/>
      </dsp:nvSpPr>
      <dsp:spPr>
        <a:xfrm>
          <a:off x="378094" y="1259252"/>
          <a:ext cx="1870176" cy="1870176"/>
        </a:xfrm>
        <a:prstGeom prst="ellipse">
          <a:avLst/>
        </a:prstGeom>
        <a:gradFill rotWithShape="0">
          <a:gsLst>
            <a:gs pos="0">
              <a:schemeClr val="dk2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Pg</a:t>
          </a:r>
          <a:r>
            <a:rPr lang="en-US" sz="2400" kern="1200" dirty="0" smtClean="0"/>
            <a:t>: </a:t>
          </a:r>
          <a:r>
            <a:rPr lang="en-US" sz="2400" kern="1200" dirty="0" err="1" smtClean="0"/>
            <a:t>snvs</a:t>
          </a:r>
          <a:r>
            <a:rPr lang="en-US" sz="2400" kern="1200" dirty="0" smtClean="0"/>
            <a:t>+ </a:t>
          </a:r>
          <a:r>
            <a:rPr lang="en-US" sz="2400" kern="1200" dirty="0" err="1" smtClean="0"/>
            <a:t>indels</a:t>
          </a:r>
          <a:endParaRPr lang="en-US" sz="2400" kern="1200" dirty="0"/>
        </a:p>
      </dsp:txBody>
      <dsp:txXfrm>
        <a:off x="554202" y="1742381"/>
        <a:ext cx="1122106" cy="1028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04746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4059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634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5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87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356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6277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1679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61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71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98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25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67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1139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3" name="TextBox 2"/>
          <p:cNvSpPr txBox="1"/>
          <p:nvPr userDrawn="1"/>
        </p:nvSpPr>
        <p:spPr>
          <a:xfrm rot="16200000">
            <a:off x="7594460" y="3499830"/>
            <a:ext cx="279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0000000-1234-1234-1234-123412341234}" type="slidenum">
              <a:rPr lang="en" sz="1400" b="1" smtClean="0"/>
              <a:pPr/>
              <a:t>‹#›</a:t>
            </a:fld>
            <a:r>
              <a:rPr lang="en" dirty="0" smtClean="0"/>
              <a:t> </a:t>
            </a:r>
            <a:r>
              <a:rPr lang="en" b="1" dirty="0" smtClean="0">
                <a:solidFill>
                  <a:schemeClr val="bg1">
                    <a:lumMod val="65000"/>
                  </a:schemeClr>
                </a:solidFill>
              </a:rPr>
              <a:t>-- Lectures.GersteinLab.org</a:t>
            </a:r>
            <a:endParaRPr 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412157"/>
            <a:ext cx="7772400" cy="1159856"/>
          </a:xfrm>
        </p:spPr>
        <p:txBody>
          <a:bodyPr/>
          <a:lstStyle/>
          <a:p>
            <a:r>
              <a:rPr lang="en-US" sz="2800" dirty="0" smtClean="0"/>
              <a:t>Personal genome construction with SVs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646709"/>
            <a:ext cx="7772400" cy="784737"/>
          </a:xfrm>
        </p:spPr>
        <p:txBody>
          <a:bodyPr/>
          <a:lstStyle/>
          <a:p>
            <a:r>
              <a:rPr lang="en-US" sz="1400" dirty="0" smtClean="0"/>
              <a:t>M Gerstein (Yale)</a:t>
            </a:r>
            <a:endParaRPr lang="en-US" sz="1400" dirty="0"/>
          </a:p>
        </p:txBody>
      </p:sp>
      <p:grpSp>
        <p:nvGrpSpPr>
          <p:cNvPr id="6" name="Group 5"/>
          <p:cNvGrpSpPr/>
          <p:nvPr/>
        </p:nvGrpSpPr>
        <p:grpSpPr>
          <a:xfrm>
            <a:off x="2176299" y="1056437"/>
            <a:ext cx="4791402" cy="3308062"/>
            <a:chOff x="1949142" y="811004"/>
            <a:chExt cx="4791402" cy="3308062"/>
          </a:xfrm>
        </p:grpSpPr>
        <p:pic>
          <p:nvPicPr>
            <p:cNvPr id="4" name="Content Placeholder 3"/>
            <p:cNvPicPr>
              <a:picLocks noChangeAspect="1"/>
            </p:cNvPicPr>
            <p:nvPr/>
          </p:nvPicPr>
          <p:blipFill rotWithShape="1">
            <a:blip r:embed="rId3"/>
            <a:srcRect t="13435" r="21991" b="13435"/>
            <a:stretch/>
          </p:blipFill>
          <p:spPr>
            <a:xfrm>
              <a:off x="1949142" y="811004"/>
              <a:ext cx="4307124" cy="3036523"/>
            </a:xfrm>
            <a:prstGeom prst="rect">
              <a:avLst/>
            </a:prstGeom>
            <a:noFill/>
            <a:ln w="19050" cmpd="sng"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33420" y="1082543"/>
              <a:ext cx="4307124" cy="3036523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80822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91" y="416735"/>
            <a:ext cx="7886700" cy="786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 genome is a better reference for alignment </a:t>
            </a:r>
            <a:r>
              <a:rPr lang="en-US" dirty="0"/>
              <a:t>: </a:t>
            </a:r>
            <a:r>
              <a:rPr lang="en-US" dirty="0" smtClean="0"/>
              <a:t>more complex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61" y="1200150"/>
            <a:ext cx="7552478" cy="3725863"/>
          </a:xfrm>
        </p:spPr>
      </p:pic>
      <p:sp>
        <p:nvSpPr>
          <p:cNvPr id="4" name="TextBox 3"/>
          <p:cNvSpPr txBox="1"/>
          <p:nvPr/>
        </p:nvSpPr>
        <p:spPr>
          <a:xfrm>
            <a:off x="-53365" y="4921092"/>
            <a:ext cx="18779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[Chen et al. 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Nat. Comm.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(in rev.)]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34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19" y="180364"/>
            <a:ext cx="8869943" cy="766146"/>
          </a:xfrm>
        </p:spPr>
        <p:txBody>
          <a:bodyPr>
            <a:noAutofit/>
          </a:bodyPr>
          <a:lstStyle/>
          <a:p>
            <a:r>
              <a:rPr lang="en-US" sz="2800" dirty="0" smtClean="0"/>
              <a:t>Alignment gets better as variant sets are more complete: NA12878 Pol2 </a:t>
            </a:r>
            <a:r>
              <a:rPr lang="en-US" sz="2800" dirty="0" err="1" smtClean="0"/>
              <a:t>ChIP-seq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69681"/>
              </p:ext>
            </p:extLst>
          </p:nvPr>
        </p:nvGraphicFramePr>
        <p:xfrm>
          <a:off x="79292" y="848350"/>
          <a:ext cx="8935570" cy="3878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9995"/>
                <a:gridCol w="1741393"/>
                <a:gridCol w="1741394"/>
                <a:gridCol w="1730174"/>
                <a:gridCol w="1752614"/>
              </a:tblGrid>
              <a:tr h="38862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Ref genome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Pgenome</a:t>
                      </a:r>
                      <a:r>
                        <a:rPr lang="en-US" sz="1100" dirty="0" smtClean="0"/>
                        <a:t>: </a:t>
                      </a:r>
                      <a:r>
                        <a:rPr lang="en-US" sz="1100" dirty="0" err="1" smtClean="0"/>
                        <a:t>snvs</a:t>
                      </a:r>
                      <a:r>
                        <a:rPr lang="en-US" sz="1100" dirty="0" smtClean="0"/>
                        <a:t> only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Pgenome</a:t>
                      </a:r>
                      <a:r>
                        <a:rPr lang="en-US" sz="1100" dirty="0" smtClean="0"/>
                        <a:t>: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err="1" smtClean="0"/>
                        <a:t>snvs</a:t>
                      </a:r>
                      <a:r>
                        <a:rPr lang="en-US" sz="1100" dirty="0" smtClean="0"/>
                        <a:t> + </a:t>
                      </a:r>
                      <a:r>
                        <a:rPr lang="en-US" sz="1100" dirty="0" err="1" smtClean="0"/>
                        <a:t>indels</a:t>
                      </a:r>
                      <a:r>
                        <a:rPr lang="en-US" sz="1100" dirty="0" smtClean="0"/>
                        <a:t> only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Pgenome</a:t>
                      </a:r>
                      <a:r>
                        <a:rPr lang="en-US" sz="1100" dirty="0" smtClean="0"/>
                        <a:t>: </a:t>
                      </a:r>
                      <a:r>
                        <a:rPr lang="en-US" sz="1100" dirty="0" err="1" smtClean="0"/>
                        <a:t>snvs</a:t>
                      </a:r>
                      <a:r>
                        <a:rPr lang="en-US" sz="1100" dirty="0" smtClean="0"/>
                        <a:t> + </a:t>
                      </a:r>
                      <a:r>
                        <a:rPr lang="en-US" sz="1100" dirty="0" err="1" smtClean="0"/>
                        <a:t>indels</a:t>
                      </a:r>
                      <a:r>
                        <a:rPr lang="en-US" sz="1100" dirty="0" smtClean="0"/>
                        <a:t> + SVs</a:t>
                      </a:r>
                      <a:endParaRPr lang="en-US" sz="11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Reads processed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208,051,087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208,051,087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208,051,087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208,051,087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13030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reads uniquely aligned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171,944,588 (82.65%)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172,591,380 (82.96%)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171,965,218 (82.66%)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P: 171,969,566 (82.66%)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172,738,321 (83.03%)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 171,982,014 (82.66%)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P: 171,982,614 (82.66%)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172,743,175 (83.03%)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 171,977,765 (82.66%)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P: 171,978,147 (82.66%)</a:t>
                      </a:r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reads that failed to align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18,279,824 (8.79%)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 18,290,611 (8.79%)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P: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18,276,409 (8.78%)</a:t>
                      </a:r>
                      <a:endParaRPr lang="en-US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 18,286,906 (8.79%)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P: 18,270,944 (8.78%)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 18,293,522 (8.79%)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P: 18,277,990 (8.79%)</a:t>
                      </a:r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reads that </a:t>
                      </a:r>
                      <a:r>
                        <a:rPr lang="en-US" sz="1400" dirty="0" err="1" smtClean="0"/>
                        <a:t>multimap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17,826,675 (8.57%)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 17,795,258 (8.55%)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P: 17,805,112 (8.56%)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 17,782,167 (8.55%)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P: 17,797,529 (8.55%)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 17,779,800 (8.55%)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P: 17,794,950 (8.55%)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3" name="Curved Up Arrow 2"/>
          <p:cNvSpPr/>
          <p:nvPr/>
        </p:nvSpPr>
        <p:spPr>
          <a:xfrm>
            <a:off x="3065929" y="4704917"/>
            <a:ext cx="4935071" cy="388531"/>
          </a:xfrm>
          <a:prstGeom prst="curvedUpArrow">
            <a:avLst/>
          </a:prstGeom>
          <a:solidFill>
            <a:schemeClr val="accent6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3387" y="4704918"/>
            <a:ext cx="2783134" cy="3231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500" b="1" dirty="0">
                <a:ln/>
                <a:solidFill>
                  <a:schemeClr val="accent6"/>
                </a:solidFill>
              </a:rPr>
              <a:t>Almost 1M increase in </a:t>
            </a:r>
            <a:r>
              <a:rPr lang="en-US" sz="1500" b="1" dirty="0" smtClean="0">
                <a:ln/>
                <a:solidFill>
                  <a:schemeClr val="accent6"/>
                </a:solidFill>
              </a:rPr>
              <a:t>reads</a:t>
            </a:r>
            <a:endParaRPr lang="en-US" sz="1500" b="1" dirty="0">
              <a:ln/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53365" y="4921092"/>
            <a:ext cx="18779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[Chen et al. 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Nat. Comm.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(in rev.)]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53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773" y="0"/>
            <a:ext cx="8687089" cy="985838"/>
          </a:xfrm>
        </p:spPr>
        <p:txBody>
          <a:bodyPr>
            <a:noAutofit/>
          </a:bodyPr>
          <a:lstStyle/>
          <a:p>
            <a:r>
              <a:rPr lang="en-US" sz="2800" dirty="0"/>
              <a:t>Alignment gets better as variant sets are more complete: </a:t>
            </a:r>
            <a:r>
              <a:rPr lang="en-US" sz="2600" dirty="0" smtClean="0"/>
              <a:t>NA12878 RNA-</a:t>
            </a:r>
            <a:r>
              <a:rPr lang="en-US" sz="2600" dirty="0" err="1" smtClean="0"/>
              <a:t>seq</a:t>
            </a:r>
            <a:r>
              <a:rPr lang="en-US" sz="2600" dirty="0" smtClean="0"/>
              <a:t> (Kilpinen </a:t>
            </a:r>
            <a:r>
              <a:rPr lang="en-US" sz="2600" i="1" dirty="0" smtClean="0"/>
              <a:t>et al. </a:t>
            </a:r>
            <a:r>
              <a:rPr lang="en-US" sz="2600" dirty="0" smtClean="0"/>
              <a:t>2013)</a:t>
            </a:r>
            <a:endParaRPr lang="en-US" sz="2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3265230"/>
              </p:ext>
            </p:extLst>
          </p:nvPr>
        </p:nvGraphicFramePr>
        <p:xfrm>
          <a:off x="114303" y="910202"/>
          <a:ext cx="8801097" cy="3970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1024"/>
                <a:gridCol w="1664933"/>
                <a:gridCol w="1664933"/>
                <a:gridCol w="1702772"/>
                <a:gridCol w="1667435"/>
              </a:tblGrid>
              <a:tr h="38004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Ref genome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Pgenome</a:t>
                      </a:r>
                      <a:r>
                        <a:rPr lang="en-US" sz="1400" dirty="0" smtClean="0"/>
                        <a:t>: </a:t>
                      </a:r>
                      <a:r>
                        <a:rPr lang="en-US" sz="1400" dirty="0" err="1" smtClean="0"/>
                        <a:t>snvs</a:t>
                      </a:r>
                      <a:r>
                        <a:rPr lang="en-US" sz="1400" dirty="0" smtClean="0"/>
                        <a:t> only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Pgenome</a:t>
                      </a:r>
                      <a:r>
                        <a:rPr lang="en-US" sz="1400" dirty="0" smtClean="0"/>
                        <a:t>: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err="1" smtClean="0"/>
                        <a:t>snvs</a:t>
                      </a:r>
                      <a:r>
                        <a:rPr lang="en-US" sz="1400" dirty="0" smtClean="0"/>
                        <a:t> + </a:t>
                      </a:r>
                      <a:r>
                        <a:rPr lang="en-US" sz="1400" dirty="0" err="1" smtClean="0"/>
                        <a:t>indels</a:t>
                      </a:r>
                      <a:r>
                        <a:rPr lang="en-US" sz="1400" dirty="0" smtClean="0"/>
                        <a:t> only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Pgenome</a:t>
                      </a:r>
                      <a:r>
                        <a:rPr lang="en-US" sz="1400" dirty="0" smtClean="0"/>
                        <a:t>: </a:t>
                      </a:r>
                      <a:r>
                        <a:rPr lang="en-US" sz="1400" dirty="0" err="1" smtClean="0"/>
                        <a:t>snvs</a:t>
                      </a:r>
                      <a:r>
                        <a:rPr lang="en-US" sz="1400" dirty="0" smtClean="0"/>
                        <a:t> + </a:t>
                      </a:r>
                      <a:r>
                        <a:rPr lang="en-US" sz="1400" dirty="0" err="1" smtClean="0"/>
                        <a:t>indels</a:t>
                      </a:r>
                      <a:r>
                        <a:rPr lang="en-US" sz="1400" dirty="0" smtClean="0"/>
                        <a:t> + SVs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Reads processed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37,558,398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37,558,398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37,558,398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37,558,398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13030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reads uniquely aligned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25,303,498 (67.37%)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25,486,837 (67.86%)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 25,345,119 (67.48%)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P: 25,352,964 (67.50%)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25,538,449 (68.00%)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 25,371,892 (67.55%)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P: 25,383,016 (67.58%)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25,568,042 (68.08%)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 25,394,098 (67.61%)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P: 25,412,184 (67.66%)</a:t>
                      </a:r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reads that failed to align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8,213,405 (21.87%)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 8,195,227 (21.82%)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P: 8,195,017 (21.82%)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 8,174,209 (21.76%)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P: 8,172,957 (21.76%)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 8,181,317 (21.78%)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P: 8,173,224 (21.76%)</a:t>
                      </a:r>
                    </a:p>
                  </a:txBody>
                  <a:tcPr marL="68580" marR="68580" marT="34290" marB="34290"/>
                </a:tc>
              </a:tr>
              <a:tr h="8915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# reads that </a:t>
                      </a:r>
                      <a:r>
                        <a:rPr lang="en-US" sz="1400" dirty="0" err="1" smtClean="0"/>
                        <a:t>multimap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4,041,495 (10.76%)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 4,018,052 (10.70%)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P: 4,010,417 (10.68%)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 4,012,297 (10.68%)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P: 4,002,425 (10.66%)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M: 3,982,983 (10.60%)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P: 3,972,990 (10.58%)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53365" y="4921092"/>
            <a:ext cx="18779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[Chen et al. 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Nat. Comm.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(in rev.)]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015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dirty="0">
                <a:solidFill>
                  <a:schemeClr val="tx1"/>
                </a:solidFill>
                <a:ea typeface="SimSun" panose="02010600030101010101" pitchFamily="2" charset="-122"/>
              </a:rPr>
              <a:t>Reference Bias in functional read mapping</a:t>
            </a:r>
            <a:br>
              <a:rPr lang="en-US" altLang="zh-CN" sz="2800" dirty="0">
                <a:solidFill>
                  <a:schemeClr val="tx1"/>
                </a:solidFill>
                <a:ea typeface="SimSun" panose="02010600030101010101" pitchFamily="2" charset="-122"/>
              </a:rPr>
            </a:br>
            <a:r>
              <a:rPr lang="en-US" altLang="zh-CN" sz="2800" dirty="0">
                <a:solidFill>
                  <a:schemeClr val="tx1"/>
                </a:solidFill>
                <a:ea typeface="SimSun" panose="02010600030101010101" pitchFamily="2" charset="-122"/>
              </a:rPr>
              <a:t>(naïve alignment against reference)</a:t>
            </a:r>
            <a:endParaRPr lang="en-US" sz="2800" dirty="0"/>
          </a:p>
        </p:txBody>
      </p:sp>
      <p:pic>
        <p:nvPicPr>
          <p:cNvPr id="14" name="Content Placeholder 3" descr="RNA_a-r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2"/>
          <a:stretch>
            <a:fillRect/>
          </a:stretch>
        </p:blipFill>
        <p:spPr>
          <a:xfrm>
            <a:off x="1428751" y="1688307"/>
            <a:ext cx="6500813" cy="316944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Oval 29"/>
          <p:cNvSpPr/>
          <p:nvPr/>
        </p:nvSpPr>
        <p:spPr>
          <a:xfrm>
            <a:off x="2150269" y="1807369"/>
            <a:ext cx="514350" cy="26003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067550" y="2943226"/>
            <a:ext cx="514350" cy="137874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stCxn id="38" idx="2"/>
          </p:cNvCxnSpPr>
          <p:nvPr/>
        </p:nvCxnSpPr>
        <p:spPr>
          <a:xfrm flipH="1">
            <a:off x="2828927" y="1565263"/>
            <a:ext cx="473954" cy="862644"/>
          </a:xfrm>
          <a:prstGeom prst="straightConnector1">
            <a:avLst/>
          </a:prstGeom>
          <a:ln w="222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8" idx="2"/>
          </p:cNvCxnSpPr>
          <p:nvPr/>
        </p:nvCxnSpPr>
        <p:spPr>
          <a:xfrm>
            <a:off x="3302881" y="1565263"/>
            <a:ext cx="3764669" cy="1542268"/>
          </a:xfrm>
          <a:prstGeom prst="straightConnector1">
            <a:avLst/>
          </a:prstGeom>
          <a:ln w="222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407443" y="1257486"/>
            <a:ext cx="17908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Allele-specific SNVs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961578" y="1485900"/>
            <a:ext cx="2363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Binomial Null distribution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(no allele-specific behavior)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5450681" y="2021681"/>
            <a:ext cx="464344" cy="607219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-111066" y="1005043"/>
            <a:ext cx="2108269" cy="13665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hangingPunct="1">
              <a:lnSpc>
                <a:spcPct val="90000"/>
              </a:lnSpc>
            </a:pPr>
            <a:r>
              <a:rPr lang="en-US" alt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ASE/ASB Example:</a:t>
            </a:r>
          </a:p>
          <a:p>
            <a:pPr defTabSz="685800" eaLnBrk="1" hangingPunct="1">
              <a:lnSpc>
                <a:spcPct val="90000"/>
              </a:lnSpc>
            </a:pP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…GTCAA</a:t>
            </a:r>
            <a:r>
              <a:rPr lang="en-US" altLang="en-US" sz="1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GCAC</a:t>
            </a:r>
            <a:endParaRPr lang="en-US" alt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685800" eaLnBrk="1" hangingPunct="1">
              <a:lnSpc>
                <a:spcPct val="90000"/>
              </a:lnSpc>
            </a:pP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</a:t>
            </a:r>
          </a:p>
          <a:p>
            <a:pPr defTabSz="685800" eaLnBrk="1" hangingPunct="1">
              <a:lnSpc>
                <a:spcPct val="90000"/>
              </a:lnSpc>
            </a:pP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</a:t>
            </a:r>
          </a:p>
          <a:p>
            <a:pPr defTabSz="685800" eaLnBrk="1" hangingPunct="1">
              <a:lnSpc>
                <a:spcPct val="90000"/>
              </a:lnSpc>
            </a:pP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</a:t>
            </a:r>
          </a:p>
          <a:p>
            <a:pPr defTabSz="685800" eaLnBrk="1" hangingPunct="1">
              <a:lnSpc>
                <a:spcPct val="90000"/>
              </a:lnSpc>
            </a:pP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…GTCAA</a:t>
            </a:r>
            <a:r>
              <a:rPr lang="en-US" altLang="en-US" sz="1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GCACGTCGGGA</a:t>
            </a:r>
          </a:p>
          <a:p>
            <a:pPr defTabSz="685800" eaLnBrk="1" hangingPunct="1">
              <a:lnSpc>
                <a:spcPct val="90000"/>
              </a:lnSpc>
            </a:pP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GTCAA</a:t>
            </a:r>
            <a:r>
              <a:rPr lang="en-US" altLang="en-US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GCACGTCGAGAG</a:t>
            </a:r>
          </a:p>
          <a:p>
            <a:pPr defTabSz="685800" eaLnBrk="1" hangingPunct="1">
              <a:lnSpc>
                <a:spcPct val="90000"/>
              </a:lnSpc>
            </a:pP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CAA</a:t>
            </a:r>
            <a:r>
              <a:rPr lang="en-US" altLang="en-US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GCACGTCGGGAGTT</a:t>
            </a:r>
          </a:p>
          <a:p>
            <a:pPr defTabSz="685800" eaLnBrk="1" hangingPunct="1">
              <a:lnSpc>
                <a:spcPct val="90000"/>
              </a:lnSpc>
            </a:pP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AA</a:t>
            </a:r>
            <a:r>
              <a:rPr lang="en-US" altLang="en-US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GCACGTCGGGAGTTG</a:t>
            </a:r>
            <a:endParaRPr lang="en-US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6996056" y="1063228"/>
            <a:ext cx="2031325" cy="15204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hangingPunct="1">
              <a:lnSpc>
                <a:spcPct val="90000"/>
              </a:lnSpc>
            </a:pPr>
            <a:r>
              <a:rPr lang="en-US" alt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Null Example:</a:t>
            </a:r>
          </a:p>
          <a:p>
            <a:pPr defTabSz="685800" eaLnBrk="1" hangingPunct="1">
              <a:lnSpc>
                <a:spcPct val="90000"/>
              </a:lnSpc>
            </a:pPr>
            <a:r>
              <a:rPr lang="en-US" alt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ACTTTGATAGCGTCAA</a:t>
            </a:r>
            <a:r>
              <a:rPr lang="en-US" altLang="en-US" sz="10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</a:t>
            </a:r>
            <a:endParaRPr lang="en-US" altLang="en-US" sz="1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defTabSz="685800" eaLnBrk="1" hangingPunct="1">
              <a:lnSpc>
                <a:spcPct val="90000"/>
              </a:lnSpc>
            </a:pP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CTTTGATAGCGTCAA</a:t>
            </a:r>
            <a:r>
              <a:rPr lang="en-US" altLang="en-US" sz="10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GC</a:t>
            </a:r>
          </a:p>
          <a:p>
            <a:pPr defTabSz="685800" eaLnBrk="1" hangingPunct="1">
              <a:lnSpc>
                <a:spcPct val="90000"/>
              </a:lnSpc>
            </a:pP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TTGACAGCGTCAA</a:t>
            </a:r>
            <a:r>
              <a:rPr lang="en-US" altLang="en-US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</a:t>
            </a:r>
          </a:p>
          <a:p>
            <a:pPr defTabSz="685800" eaLnBrk="1" hangingPunct="1">
              <a:lnSpc>
                <a:spcPct val="90000"/>
              </a:lnSpc>
            </a:pP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ATAGCGTCAA</a:t>
            </a:r>
            <a:r>
              <a:rPr lang="en-US" altLang="en-US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685800" eaLnBrk="1" hangingPunct="1">
              <a:lnSpc>
                <a:spcPct val="90000"/>
              </a:lnSpc>
            </a:pP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TAGCGTCAA</a:t>
            </a:r>
            <a:r>
              <a:rPr lang="en-US" altLang="en-US" sz="10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685800" eaLnBrk="1" hangingPunct="1">
              <a:lnSpc>
                <a:spcPct val="90000"/>
              </a:lnSpc>
            </a:pP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CGTCAA</a:t>
            </a:r>
            <a:r>
              <a:rPr lang="en-US" altLang="en-US" sz="1000" b="1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685800" eaLnBrk="1" hangingPunct="1">
              <a:lnSpc>
                <a:spcPct val="90000"/>
              </a:lnSpc>
            </a:pP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CAA</a:t>
            </a:r>
            <a:r>
              <a:rPr lang="en-US" altLang="en-US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pPr defTabSz="685800" eaLnBrk="1" hangingPunct="1">
              <a:lnSpc>
                <a:spcPct val="90000"/>
              </a:lnSpc>
            </a:pP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AA</a:t>
            </a:r>
            <a:r>
              <a:rPr lang="en-US" altLang="en-US" sz="10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1000" b="1" dirty="0">
                <a:latin typeface="Courier New" panose="02070309020205020404" pitchFamily="49" charset="0"/>
                <a:cs typeface="Courier New" panose="02070309020205020404" pitchFamily="49" charset="0"/>
              </a:rPr>
              <a:t>GCACGT…</a:t>
            </a:r>
          </a:p>
          <a:p>
            <a:endParaRPr lang="en-US" sz="10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5603081" y="2088483"/>
            <a:ext cx="2102731" cy="692817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1747896" y="1688307"/>
            <a:ext cx="442769" cy="462293"/>
          </a:xfrm>
          <a:prstGeom prst="straightConnector1">
            <a:avLst/>
          </a:prstGeom>
          <a:ln w="2222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966867" y="4433688"/>
            <a:ext cx="39405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Fraction of reads mapping to alternate allele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6928875" y="4357803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Alternate Allele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1436316" y="4374735"/>
            <a:ext cx="15776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Reference Allele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0" y="4912668"/>
            <a:ext cx="16021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7F7F7F"/>
                </a:solidFill>
              </a:rPr>
              <a:t>[</a:t>
            </a:r>
            <a:r>
              <a:rPr lang="en-US" sz="900" dirty="0" err="1" smtClean="0">
                <a:solidFill>
                  <a:srgbClr val="7F7F7F"/>
                </a:solidFill>
              </a:rPr>
              <a:t>Rozowsky</a:t>
            </a:r>
            <a:r>
              <a:rPr lang="en-US" sz="900" dirty="0" smtClean="0">
                <a:solidFill>
                  <a:srgbClr val="7F7F7F"/>
                </a:solidFill>
              </a:rPr>
              <a:t> </a:t>
            </a:r>
            <a:r>
              <a:rPr lang="en-US" sz="900" i="1" dirty="0">
                <a:solidFill>
                  <a:srgbClr val="7F7F7F"/>
                </a:solidFill>
              </a:rPr>
              <a:t>et al.</a:t>
            </a:r>
            <a:r>
              <a:rPr lang="en-US" sz="900" dirty="0">
                <a:solidFill>
                  <a:srgbClr val="7F7F7F"/>
                </a:solidFill>
              </a:rPr>
              <a:t> </a:t>
            </a:r>
            <a:r>
              <a:rPr lang="en-US" sz="900" i="1" dirty="0" smtClean="0">
                <a:solidFill>
                  <a:srgbClr val="7F7F7F"/>
                </a:solidFill>
              </a:rPr>
              <a:t>MSB </a:t>
            </a:r>
            <a:r>
              <a:rPr lang="en-US" sz="900" dirty="0" smtClean="0">
                <a:solidFill>
                  <a:srgbClr val="7F7F7F"/>
                </a:solidFill>
              </a:rPr>
              <a:t>(‘11)]</a:t>
            </a:r>
            <a:endParaRPr lang="en-US" sz="9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84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0054"/>
            <a:ext cx="7886700" cy="606490"/>
          </a:xfrm>
        </p:spPr>
        <p:txBody>
          <a:bodyPr/>
          <a:lstStyle/>
          <a:p>
            <a:r>
              <a:rPr lang="en-US" dirty="0" smtClean="0"/>
              <a:t>Personal genome construction</a:t>
            </a:r>
            <a:endParaRPr lang="en-US" dirty="0"/>
          </a:p>
        </p:txBody>
      </p:sp>
      <p:pic>
        <p:nvPicPr>
          <p:cNvPr id="5" name="Content Placeholder 3" descr="C:\Users\JM\thesis\mark_work\allele_wiki_review\fig2 v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22188" t="12412" r="72265" b="66122"/>
          <a:stretch>
            <a:fillRect/>
          </a:stretch>
        </p:blipFill>
        <p:spPr bwMode="auto">
          <a:xfrm>
            <a:off x="1414994" y="2579987"/>
            <a:ext cx="160020" cy="800100"/>
          </a:xfrm>
          <a:prstGeom prst="rect">
            <a:avLst/>
          </a:prstGeom>
          <a:noFill/>
        </p:spPr>
      </p:pic>
      <p:pic>
        <p:nvPicPr>
          <p:cNvPr id="6" name="Content Placeholder 3" descr="C:\Users\JM\thesis\mark_work\allele_wiki_review\fig2 v4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15254" t="12412" r="77812" b="66122"/>
          <a:stretch>
            <a:fillRect/>
          </a:stretch>
        </p:blipFill>
        <p:spPr bwMode="auto">
          <a:xfrm>
            <a:off x="1157819" y="2579987"/>
            <a:ext cx="200025" cy="800100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1072094" y="2351388"/>
            <a:ext cx="62865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700744" y="2078614"/>
            <a:ext cx="0" cy="276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072094" y="2078614"/>
            <a:ext cx="0" cy="27660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43494" y="1611801"/>
            <a:ext cx="457200" cy="4572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29294" y="1668951"/>
            <a:ext cx="400050" cy="4000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P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357844" y="2351388"/>
            <a:ext cx="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14994" y="2694287"/>
            <a:ext cx="171450" cy="1143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586445" y="1087140"/>
            <a:ext cx="1257970" cy="160715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86445" y="2808588"/>
            <a:ext cx="1269400" cy="8462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855844" y="1087140"/>
            <a:ext cx="4775362" cy="2570461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pic>
        <p:nvPicPr>
          <p:cNvPr id="17" name="Picture 2" descr="C:\Users\JM\thesis\mark_work\allele_specificity\manuscript\figures\fig1-process\fig1 v10a.png"/>
          <p:cNvPicPr>
            <a:picLocks noChangeAspect="1" noChangeArrowheads="1"/>
          </p:cNvPicPr>
          <p:nvPr/>
        </p:nvPicPr>
        <p:blipFill>
          <a:blip r:embed="rId3" cstate="print"/>
          <a:srcRect l="65943" t="5051" r="26043" b="84633"/>
          <a:stretch>
            <a:fillRect/>
          </a:stretch>
        </p:blipFill>
        <p:spPr bwMode="auto">
          <a:xfrm>
            <a:off x="1126067" y="3379166"/>
            <a:ext cx="514350" cy="85725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4912668"/>
            <a:ext cx="16021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7F7F7F"/>
                </a:solidFill>
              </a:rPr>
              <a:t>[</a:t>
            </a:r>
            <a:r>
              <a:rPr lang="en-US" sz="900" dirty="0" err="1" smtClean="0">
                <a:solidFill>
                  <a:srgbClr val="7F7F7F"/>
                </a:solidFill>
              </a:rPr>
              <a:t>Rozowsky</a:t>
            </a:r>
            <a:r>
              <a:rPr lang="en-US" sz="900" dirty="0" smtClean="0">
                <a:solidFill>
                  <a:srgbClr val="7F7F7F"/>
                </a:solidFill>
              </a:rPr>
              <a:t> </a:t>
            </a:r>
            <a:r>
              <a:rPr lang="en-US" sz="900" i="1" dirty="0">
                <a:solidFill>
                  <a:srgbClr val="7F7F7F"/>
                </a:solidFill>
              </a:rPr>
              <a:t>et al.</a:t>
            </a:r>
            <a:r>
              <a:rPr lang="en-US" sz="900" dirty="0">
                <a:solidFill>
                  <a:srgbClr val="7F7F7F"/>
                </a:solidFill>
              </a:rPr>
              <a:t> </a:t>
            </a:r>
            <a:r>
              <a:rPr lang="en-US" sz="900" i="1" dirty="0" smtClean="0">
                <a:solidFill>
                  <a:srgbClr val="7F7F7F"/>
                </a:solidFill>
              </a:rPr>
              <a:t>MSB </a:t>
            </a:r>
            <a:r>
              <a:rPr lang="en-US" sz="900" dirty="0" smtClean="0">
                <a:solidFill>
                  <a:srgbClr val="7F7F7F"/>
                </a:solidFill>
              </a:rPr>
              <a:t>(‘11)]</a:t>
            </a:r>
            <a:endParaRPr lang="en-US" sz="900" dirty="0">
              <a:solidFill>
                <a:srgbClr val="7F7F7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143" y="1230127"/>
            <a:ext cx="4568365" cy="225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36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Construction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1. </a:t>
            </a:r>
            <a:r>
              <a:rPr lang="en-US" b="1" dirty="0" smtClean="0"/>
              <a:t>Choice </a:t>
            </a:r>
            <a:r>
              <a:rPr lang="en-US" b="1" dirty="0"/>
              <a:t>of call set(s) </a:t>
            </a:r>
            <a:endParaRPr lang="en-US" b="1" dirty="0" smtClean="0"/>
          </a:p>
          <a:p>
            <a:r>
              <a:rPr lang="en-US" dirty="0" smtClean="0"/>
              <a:t>-- e.g</a:t>
            </a:r>
            <a:r>
              <a:rPr lang="en-US" dirty="0"/>
              <a:t>. different versions of 1000GP call </a:t>
            </a:r>
            <a:r>
              <a:rPr lang="en-US" dirty="0" smtClean="0"/>
              <a:t>sets</a:t>
            </a:r>
          </a:p>
          <a:p>
            <a:r>
              <a:rPr lang="en-US" dirty="0" smtClean="0"/>
              <a:t>2. </a:t>
            </a:r>
            <a:r>
              <a:rPr lang="en-US" b="1" dirty="0"/>
              <a:t>Choice of reference </a:t>
            </a:r>
          </a:p>
          <a:p>
            <a:r>
              <a:rPr lang="en-US" dirty="0"/>
              <a:t>-- choose the </a:t>
            </a:r>
            <a:r>
              <a:rPr lang="en-US" dirty="0" smtClean="0"/>
              <a:t>reference genome in which the call set is derived from</a:t>
            </a:r>
            <a:endParaRPr lang="en-US" dirty="0"/>
          </a:p>
          <a:p>
            <a:r>
              <a:rPr lang="en-US" dirty="0" smtClean="0"/>
              <a:t>3. </a:t>
            </a:r>
            <a:r>
              <a:rPr lang="en-US" b="1" dirty="0" smtClean="0"/>
              <a:t>Choice </a:t>
            </a:r>
            <a:r>
              <a:rPr lang="en-US" b="1" dirty="0"/>
              <a:t>of variants </a:t>
            </a:r>
            <a:endParaRPr lang="en-US" b="1" dirty="0" smtClean="0"/>
          </a:p>
          <a:p>
            <a:r>
              <a:rPr lang="en-US" dirty="0" smtClean="0"/>
              <a:t>-- e.g</a:t>
            </a:r>
            <a:r>
              <a:rPr lang="en-US" dirty="0"/>
              <a:t>. SVs or </a:t>
            </a:r>
            <a:r>
              <a:rPr lang="en-US" dirty="0" err="1"/>
              <a:t>indels</a:t>
            </a:r>
            <a:r>
              <a:rPr lang="en-US" dirty="0"/>
              <a:t> or SNVs </a:t>
            </a:r>
            <a:r>
              <a:rPr lang="en-US" dirty="0" smtClean="0"/>
              <a:t>only</a:t>
            </a:r>
            <a:endParaRPr lang="en-US" dirty="0"/>
          </a:p>
          <a:p>
            <a:r>
              <a:rPr lang="en-US" dirty="0" smtClean="0"/>
              <a:t>4. </a:t>
            </a:r>
            <a:r>
              <a:rPr lang="en-US" b="1" dirty="0" smtClean="0"/>
              <a:t>Order </a:t>
            </a:r>
            <a:r>
              <a:rPr lang="en-US" b="1" dirty="0"/>
              <a:t>of incorporation</a:t>
            </a:r>
          </a:p>
          <a:p>
            <a:r>
              <a:rPr lang="en-US" dirty="0" smtClean="0"/>
              <a:t>-- SVs &gt; </a:t>
            </a:r>
            <a:r>
              <a:rPr lang="en-US" dirty="0" err="1" smtClean="0"/>
              <a:t>indels</a:t>
            </a:r>
            <a:r>
              <a:rPr lang="en-US" dirty="0" smtClean="0"/>
              <a:t> &gt; SNVs</a:t>
            </a:r>
          </a:p>
          <a:p>
            <a:r>
              <a:rPr lang="en-US" dirty="0" smtClean="0"/>
              <a:t>-- Increased SNV density around SV breakpoints (Abyzov </a:t>
            </a:r>
            <a:r>
              <a:rPr lang="en-US" i="1" dirty="0" smtClean="0"/>
              <a:t>et al.</a:t>
            </a:r>
            <a:r>
              <a:rPr lang="en-US" dirty="0" smtClean="0"/>
              <a:t> 2015)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353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3288"/>
            <a:ext cx="8229600" cy="857250"/>
          </a:xfrm>
        </p:spPr>
        <p:txBody>
          <a:bodyPr/>
          <a:lstStyle/>
          <a:p>
            <a:r>
              <a:rPr lang="en-US" dirty="0" smtClean="0"/>
              <a:t>Many choices of NA12878 call sets:</a:t>
            </a:r>
            <a:br>
              <a:rPr lang="en-US" dirty="0" smtClean="0"/>
            </a:br>
            <a:r>
              <a:rPr lang="en-US" dirty="0" smtClean="0"/>
              <a:t>Which one do we 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316"/>
            <a:ext cx="8229600" cy="3725680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 smtClean="0"/>
              <a:t>Genome in a bottle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Complete Genomics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Illumina Platinum Genomes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Broad’s GATK Best Practices bundles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 smtClean="0"/>
              <a:t>1000 Genomes Project</a:t>
            </a:r>
            <a:br>
              <a:rPr lang="en-US" dirty="0" smtClean="0"/>
            </a:br>
            <a:r>
              <a:rPr lang="en-US" dirty="0" smtClean="0"/>
              <a:t>-- low/high coverage</a:t>
            </a:r>
            <a:br>
              <a:rPr lang="en-US" dirty="0" smtClean="0"/>
            </a:br>
            <a:r>
              <a:rPr lang="en-US" dirty="0" smtClean="0"/>
              <a:t>-- long reads: </a:t>
            </a:r>
            <a:r>
              <a:rPr lang="en-US" dirty="0" err="1" smtClean="0"/>
              <a:t>PacBio</a:t>
            </a:r>
            <a:r>
              <a:rPr lang="en-US" dirty="0" smtClean="0"/>
              <a:t>, </a:t>
            </a:r>
            <a:r>
              <a:rPr lang="en-US" dirty="0" err="1" smtClean="0"/>
              <a:t>Moleculo</a:t>
            </a:r>
            <a:endParaRPr lang="en-US" dirty="0" smtClean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001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295" y="437564"/>
            <a:ext cx="8068648" cy="462242"/>
          </a:xfrm>
        </p:spPr>
        <p:txBody>
          <a:bodyPr>
            <a:noAutofit/>
          </a:bodyPr>
          <a:lstStyle/>
          <a:p>
            <a:r>
              <a:rPr lang="en-US" sz="2400" dirty="0" smtClean="0"/>
              <a:t>Assessing quality of </a:t>
            </a:r>
            <a:r>
              <a:rPr lang="en-US" sz="2400" dirty="0"/>
              <a:t>call </a:t>
            </a:r>
            <a:r>
              <a:rPr lang="en-US" sz="2400" dirty="0" smtClean="0"/>
              <a:t>set: Mendelian inconsistency (</a:t>
            </a:r>
            <a:r>
              <a:rPr lang="en-US" sz="2400" dirty="0"/>
              <a:t>e.g. GATK HC PCR-free CEU trio)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732868"/>
              </p:ext>
            </p:extLst>
          </p:nvPr>
        </p:nvGraphicFramePr>
        <p:xfrm>
          <a:off x="764675" y="903746"/>
          <a:ext cx="6879012" cy="39014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4539"/>
                <a:gridCol w="1059206"/>
                <a:gridCol w="956227"/>
                <a:gridCol w="956227"/>
                <a:gridCol w="956227"/>
                <a:gridCol w="1088627"/>
                <a:gridCol w="867959"/>
              </a:tblGrid>
              <a:tr h="348737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 dirty="0" smtClean="0">
                          <a:effectLst/>
                        </a:rPr>
                        <a:t>NA12891</a:t>
                      </a:r>
                    </a:p>
                    <a:p>
                      <a:pPr algn="ctr" rtl="0" fontAlgn="t"/>
                      <a:r>
                        <a:rPr lang="en-US" sz="1800" b="1" u="none" strike="noStrike" dirty="0" smtClean="0">
                          <a:effectLst/>
                        </a:rPr>
                        <a:t>Father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 dirty="0" smtClean="0">
                          <a:effectLst/>
                        </a:rPr>
                        <a:t>NA12892</a:t>
                      </a:r>
                    </a:p>
                    <a:p>
                      <a:pPr algn="ctr" rtl="0" fontAlgn="t"/>
                      <a:r>
                        <a:rPr lang="en-US" sz="1800" b="1" u="none" strike="noStrike" dirty="0" smtClean="0">
                          <a:effectLst/>
                        </a:rPr>
                        <a:t>Mother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NA12878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 dirty="0">
                          <a:effectLst/>
                        </a:rPr>
                        <a:t>%Err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48737"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 dirty="0">
                          <a:effectLst/>
                        </a:rPr>
                        <a:t>RR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 dirty="0">
                          <a:effectLst/>
                        </a:rPr>
                        <a:t>RA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u="none" strike="noStrike" dirty="0">
                          <a:effectLst/>
                        </a:rPr>
                        <a:t>AA 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fontAlgn="t"/>
                      <a:endParaRPr lang="en-US" sz="2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600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 smtClean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6072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311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 smtClean="0">
                          <a:effectLst/>
                        </a:rPr>
                        <a:t>---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---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600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518631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505499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1215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1025345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0.12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600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1659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194589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1806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>
                          <a:effectLst/>
                        </a:rPr>
                        <a:t>198054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1.75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600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507750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506699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1110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>
                          <a:effectLst/>
                        </a:rPr>
                        <a:t>1015559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0.11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600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194409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397233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195245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786887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---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600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742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194722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206720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402184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0.18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600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RR </a:t>
                      </a: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1485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193636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1551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196672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1.54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600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 </a:t>
                      </a: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653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198416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202366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401435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 smtClean="0">
                          <a:effectLst/>
                        </a:rPr>
                        <a:t>0.16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56002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 </a:t>
                      </a:r>
                    </a:p>
                  </a:txBody>
                  <a:tcPr marL="4763" marR="4763" marT="4763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1316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816825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u="none" strike="noStrike" dirty="0">
                          <a:effectLst/>
                        </a:rPr>
                        <a:t>818254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0.17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54372" y="4795195"/>
            <a:ext cx="119776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/>
              <a:t>*Autosomes only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79936" y="4764900"/>
            <a:ext cx="143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Jieming Chen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76698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6008"/>
            <a:ext cx="8229600" cy="857250"/>
          </a:xfrm>
        </p:spPr>
        <p:txBody>
          <a:bodyPr/>
          <a:lstStyle/>
          <a:p>
            <a:r>
              <a:rPr lang="en-US" dirty="0" smtClean="0"/>
              <a:t>Future development </a:t>
            </a:r>
            <a:r>
              <a:rPr lang="en-US" smtClean="0"/>
              <a:t>of personal </a:t>
            </a:r>
            <a:r>
              <a:rPr lang="en-US" dirty="0" smtClean="0"/>
              <a:t>genome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Iterative personal genome construction</a:t>
            </a:r>
          </a:p>
          <a:p>
            <a:r>
              <a:rPr lang="en-US" sz="2400" dirty="0" smtClean="0"/>
              <a:t>iteration 1: construct </a:t>
            </a:r>
            <a:r>
              <a:rPr lang="en-US" sz="2400" dirty="0" err="1" smtClean="0"/>
              <a:t>pgenome</a:t>
            </a:r>
            <a:r>
              <a:rPr lang="en-US" sz="2400" dirty="0" smtClean="0"/>
              <a:t> per before</a:t>
            </a:r>
          </a:p>
          <a:p>
            <a:r>
              <a:rPr lang="en-US" sz="2400" dirty="0" smtClean="0"/>
              <a:t>-- map DNA reads</a:t>
            </a:r>
            <a:r>
              <a:rPr lang="en-US" sz="2400" dirty="0"/>
              <a:t> </a:t>
            </a:r>
            <a:r>
              <a:rPr lang="en-US" sz="2400" dirty="0" smtClean="0"/>
              <a:t>to </a:t>
            </a:r>
            <a:r>
              <a:rPr lang="en-US" sz="2400" dirty="0" err="1" smtClean="0"/>
              <a:t>pgenome</a:t>
            </a:r>
            <a:endParaRPr lang="en-US" sz="2400" dirty="0" smtClean="0"/>
          </a:p>
          <a:p>
            <a:r>
              <a:rPr lang="en-US" sz="2400" dirty="0" smtClean="0"/>
              <a:t>-- refine variants on </a:t>
            </a:r>
            <a:r>
              <a:rPr lang="en-US" sz="2400" dirty="0" err="1" smtClean="0"/>
              <a:t>pgenome</a:t>
            </a:r>
            <a:endParaRPr lang="en-US" sz="2400" dirty="0" smtClean="0"/>
          </a:p>
          <a:p>
            <a:r>
              <a:rPr lang="en-US" sz="2400" dirty="0" smtClean="0"/>
              <a:t>iteration 2: rebuild </a:t>
            </a:r>
            <a:r>
              <a:rPr lang="en-US" sz="2400" dirty="0" err="1" smtClean="0"/>
              <a:t>pgenome</a:t>
            </a:r>
            <a:endParaRPr lang="en-US" sz="24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>
                <a:sym typeface="Wingdings" panose="05000000000000000000" pitchFamily="2" charset="2"/>
              </a:rPr>
              <a:t>What makes a personal genome ‘better’ than the other </a:t>
            </a:r>
            <a:r>
              <a:rPr lang="en-US" sz="2400" dirty="0" smtClean="0">
                <a:sym typeface="Wingdings" panose="05000000000000000000" pitchFamily="2" charset="2"/>
              </a:rPr>
              <a:t>one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-- </a:t>
            </a:r>
            <a:r>
              <a:rPr lang="en-US" sz="2400" dirty="0">
                <a:sym typeface="Wingdings" panose="05000000000000000000" pitchFamily="2" charset="2"/>
              </a:rPr>
              <a:t>metrics to describe a ‘good’ personal </a:t>
            </a:r>
            <a:r>
              <a:rPr lang="en-US" sz="2400" dirty="0" smtClean="0">
                <a:sym typeface="Wingdings" panose="05000000000000000000" pitchFamily="2" charset="2"/>
              </a:rPr>
              <a:t>genome</a:t>
            </a:r>
            <a:endParaRPr lang="en-US" sz="2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1499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645"/>
            <a:ext cx="8229600" cy="857250"/>
          </a:xfrm>
        </p:spPr>
        <p:txBody>
          <a:bodyPr/>
          <a:lstStyle/>
          <a:p>
            <a:r>
              <a:rPr lang="en-US" dirty="0" smtClean="0"/>
              <a:t>Current and future efforts in personal genome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382 personal genomes from 1000 Genomes Project with RNA-</a:t>
            </a:r>
            <a:r>
              <a:rPr lang="en-US" dirty="0" err="1" smtClean="0"/>
              <a:t>seq</a:t>
            </a:r>
            <a:r>
              <a:rPr lang="en-US" dirty="0"/>
              <a:t> </a:t>
            </a:r>
            <a:r>
              <a:rPr lang="en-US" dirty="0" smtClean="0"/>
              <a:t>and/or </a:t>
            </a:r>
            <a:r>
              <a:rPr lang="en-US" dirty="0" err="1" smtClean="0"/>
              <a:t>ChIP-seq</a:t>
            </a:r>
            <a:r>
              <a:rPr lang="en-US" dirty="0" smtClean="0"/>
              <a:t> sets</a:t>
            </a:r>
            <a:br>
              <a:rPr lang="en-US" dirty="0" smtClean="0"/>
            </a:br>
            <a:r>
              <a:rPr lang="en-US" dirty="0" smtClean="0">
                <a:sym typeface="Wingdings" panose="05000000000000000000" pitchFamily="2" charset="2"/>
              </a:rPr>
              <a:t>-- with only SNVs and </a:t>
            </a:r>
            <a:r>
              <a:rPr lang="en-US" dirty="0" err="1" smtClean="0">
                <a:sym typeface="Wingdings" panose="05000000000000000000" pitchFamily="2" charset="2"/>
              </a:rPr>
              <a:t>indels</a:t>
            </a:r>
            <a:endParaRPr lang="en-US" dirty="0" smtClean="0">
              <a:sym typeface="Wingdings" panose="05000000000000000000" pitchFamily="2" charset="2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ym typeface="Wingdings" panose="05000000000000000000" pitchFamily="2" charset="2"/>
              </a:rPr>
              <a:t>Other high coverage trios in 1000GP and </a:t>
            </a:r>
            <a:r>
              <a:rPr lang="en-US" dirty="0" err="1" smtClean="0">
                <a:sym typeface="Wingdings" panose="05000000000000000000" pitchFamily="2" charset="2"/>
              </a:rPr>
              <a:t>Svtrios</a:t>
            </a:r>
            <a:endParaRPr lang="en-US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03810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534400" cy="857400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sz="3200" dirty="0"/>
              <a:t>What </a:t>
            </a:r>
            <a:r>
              <a:rPr lang="en" sz="3200" dirty="0" smtClean="0"/>
              <a:t>we have contributed to the SV</a:t>
            </a:r>
            <a:r>
              <a:rPr lang="en-US" sz="3200" dirty="0" smtClean="0"/>
              <a:t> </a:t>
            </a:r>
            <a:r>
              <a:rPr lang="en" sz="3200" dirty="0" smtClean="0"/>
              <a:t>G</a:t>
            </a:r>
            <a:r>
              <a:rPr lang="en-US" sz="3200" dirty="0" err="1" smtClean="0"/>
              <a:t>roup</a:t>
            </a:r>
            <a:endParaRPr lang="en" sz="3200" dirty="0"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7256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228594"/>
            <a:r>
              <a:rPr lang="en-US" dirty="0" smtClean="0"/>
              <a:t>Deletion Calling</a:t>
            </a:r>
          </a:p>
          <a:p>
            <a:pPr marL="457189" indent="-228594"/>
            <a:r>
              <a:rPr lang="en" dirty="0" smtClean="0"/>
              <a:t>Breakpoint</a:t>
            </a:r>
            <a:r>
              <a:rPr lang="en-US" dirty="0" smtClean="0"/>
              <a:t> Assembly &amp; Characterization</a:t>
            </a:r>
            <a:endParaRPr lang="en" dirty="0"/>
          </a:p>
          <a:p>
            <a:pPr marL="457189" indent="-228594"/>
            <a:r>
              <a:rPr lang="en-US" dirty="0" smtClean="0"/>
              <a:t>	</a:t>
            </a:r>
            <a:r>
              <a:rPr lang="en" dirty="0" smtClean="0"/>
              <a:t>Mechanism </a:t>
            </a:r>
            <a:r>
              <a:rPr lang="en" dirty="0"/>
              <a:t>assignment</a:t>
            </a:r>
          </a:p>
          <a:p>
            <a:pPr marL="457189" indent="-228594"/>
            <a:r>
              <a:rPr lang="en" dirty="0"/>
              <a:t>Functional </a:t>
            </a:r>
            <a:r>
              <a:rPr lang="en-US" dirty="0" smtClean="0"/>
              <a:t>Impact of SVs </a:t>
            </a:r>
            <a:endParaRPr lang="en" dirty="0"/>
          </a:p>
          <a:p>
            <a:pPr marL="457189" indent="-228594"/>
            <a:r>
              <a:rPr lang="en" dirty="0" smtClean="0"/>
              <a:t>Retroduplication</a:t>
            </a:r>
            <a:r>
              <a:rPr lang="en-US" dirty="0" smtClean="0"/>
              <a:t> Calling</a:t>
            </a:r>
            <a:endParaRPr lang="en" dirty="0" smtClean="0"/>
          </a:p>
          <a:p>
            <a:pPr marL="457189" indent="-228594"/>
            <a:r>
              <a:rPr lang="en" dirty="0" smtClean="0"/>
              <a:t>SVs </a:t>
            </a:r>
            <a:r>
              <a:rPr lang="en-US" dirty="0" smtClean="0"/>
              <a:t>&amp; </a:t>
            </a:r>
            <a:r>
              <a:rPr lang="en" dirty="0" smtClean="0"/>
              <a:t>personalized genome construction</a:t>
            </a:r>
            <a:endParaRPr lang="en" dirty="0"/>
          </a:p>
          <a:p>
            <a:pPr>
              <a:buNone/>
            </a:pPr>
            <a:r>
              <a:rPr lang="en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664568417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272" y="205978"/>
            <a:ext cx="3994527" cy="857250"/>
          </a:xfrm>
        </p:spPr>
        <p:txBody>
          <a:bodyPr/>
          <a:lstStyle/>
          <a:p>
            <a:r>
              <a:rPr lang="en-US" sz="2800" dirty="0" smtClean="0"/>
              <a:t>Acknowledgements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38183"/>
            <a:ext cx="3994525" cy="3725680"/>
          </a:xfrm>
        </p:spPr>
        <p:txBody>
          <a:bodyPr/>
          <a:lstStyle/>
          <a:p>
            <a:r>
              <a:rPr lang="en-US" b="1" u="sng" smtClean="0"/>
              <a:t>SV Group</a:t>
            </a:r>
            <a:endParaRPr lang="en-US" b="1" u="sng" dirty="0" smtClean="0"/>
          </a:p>
          <a:p>
            <a:r>
              <a:rPr lang="en-US" dirty="0" smtClean="0"/>
              <a:t>Alexej Abyzov</a:t>
            </a:r>
            <a:endParaRPr lang="en-US" dirty="0"/>
          </a:p>
          <a:p>
            <a:r>
              <a:rPr lang="en-US" dirty="0" smtClean="0"/>
              <a:t>Sushant Kumar</a:t>
            </a:r>
            <a:endParaRPr lang="en-US" dirty="0"/>
          </a:p>
          <a:p>
            <a:r>
              <a:rPr lang="en-US" dirty="0"/>
              <a:t>Shantao Li</a:t>
            </a:r>
          </a:p>
          <a:p>
            <a:r>
              <a:rPr lang="en-US" dirty="0" smtClean="0"/>
              <a:t>Fabio Navarro</a:t>
            </a:r>
            <a:endParaRPr lang="en-US" dirty="0"/>
          </a:p>
          <a:p>
            <a:r>
              <a:rPr lang="en-US" dirty="0" smtClean="0"/>
              <a:t>Yan </a:t>
            </a:r>
            <a:r>
              <a:rPr lang="en-US" dirty="0"/>
              <a:t>Zhang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u="sng" dirty="0" smtClean="0"/>
              <a:t>Personal genomes</a:t>
            </a:r>
          </a:p>
          <a:p>
            <a:r>
              <a:rPr lang="en-US" dirty="0" smtClean="0"/>
              <a:t>Jieming Chen</a:t>
            </a:r>
          </a:p>
          <a:p>
            <a:r>
              <a:rPr lang="en-US" dirty="0" smtClean="0"/>
              <a:t>Joel Rozowsky</a:t>
            </a:r>
          </a:p>
          <a:p>
            <a:r>
              <a:rPr lang="en-US" dirty="0" smtClean="0"/>
              <a:t>Rob Kitchen</a:t>
            </a:r>
          </a:p>
          <a:p>
            <a:r>
              <a:rPr lang="en-US" dirty="0" smtClean="0"/>
              <a:t>Timur Galeev</a:t>
            </a:r>
          </a:p>
          <a:p>
            <a:r>
              <a:rPr lang="en-US" dirty="0"/>
              <a:t>Alexej Abyzov</a:t>
            </a:r>
          </a:p>
          <a:p>
            <a:r>
              <a:rPr lang="en-US" dirty="0" smtClean="0"/>
              <a:t>Arif Harmanci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rcRect t="27005" b="27005"/>
          <a:stretch>
            <a:fillRect/>
          </a:stretch>
        </p:blipFill>
        <p:spPr>
          <a:xfrm>
            <a:off x="0" y="3953686"/>
            <a:ext cx="3147391" cy="1730944"/>
          </a:xfrm>
          <a:prstGeom prst="rect">
            <a:avLst/>
          </a:prstGeom>
          <a:noFill/>
          <a:ln w="28575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20907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15553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/>
              <a:t>Future directions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821531"/>
            <a:ext cx="8229600" cy="37256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Personal Diploid Genome and Effects on SVs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Functional Impact of Various SVs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SV Formation Mechanism Annotation Using Long Reads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Loss-of-function Annotation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SVs and Disease Associated lncRNAs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Breakpoint Identification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Mobile Elements Using PacBio and 10x Data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dirty="0">
                <a:latin typeface="Calibri"/>
                <a:ea typeface="Calibri"/>
                <a:cs typeface="Calibri"/>
                <a:sym typeface="Calibri"/>
              </a:rPr>
              <a:t>CNVnator Calls on the Trios</a:t>
            </a:r>
          </a:p>
          <a:p>
            <a:pPr>
              <a:buNone/>
            </a:pPr>
            <a:endParaRPr sz="2400" dirty="0"/>
          </a:p>
          <a:p>
            <a:pPr>
              <a:buNone/>
            </a:pP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188596351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615553"/>
          </a:xfrm>
          <a:prstGeom prst="rect">
            <a:avLst/>
          </a:prstGeom>
        </p:spPr>
        <p:txBody>
          <a:bodyPr vert="horz" lIns="91425" tIns="91425" rIns="91425" bIns="91425" rtlCol="0" anchor="b" anchorCtr="0">
            <a:noAutofit/>
          </a:bodyPr>
          <a:lstStyle/>
          <a:p>
            <a:r>
              <a:rPr lang="en" dirty="0"/>
              <a:t>Future directions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821531"/>
            <a:ext cx="8229600" cy="372569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b="1" u="sng" smtClean="0">
                <a:latin typeface="Calibri"/>
                <a:ea typeface="Calibri"/>
                <a:cs typeface="Calibri"/>
                <a:sym typeface="Calibri"/>
              </a:rPr>
              <a:t>Personal Diploid Genome and Effects on SVs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Functional Impact of Various SVs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</a:pPr>
            <a:r>
              <a:rPr lang="en" sz="240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SV Formation Mechanism Annotation Using Long Reads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</a:pPr>
            <a:r>
              <a:rPr lang="en" sz="240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Loss-of-function Annotation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</a:pPr>
            <a:r>
              <a:rPr lang="en" sz="240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SVs and Disease Associated lncRNAs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Breakpoint Identification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Mobile Elements Using PacBio and 10x Data</a:t>
            </a:r>
          </a:p>
          <a:p>
            <a:pPr marL="457189" indent="-228594">
              <a:lnSpc>
                <a:spcPct val="115000"/>
              </a:lnSpc>
              <a:spcBef>
                <a:spcPts val="800"/>
              </a:spcBef>
              <a:buFont typeface="Calibri"/>
            </a:pPr>
            <a:r>
              <a:rPr lang="en" sz="2400" smtClean="0">
                <a:solidFill>
                  <a:schemeClr val="bg1">
                    <a:lumMod val="8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CNVnator Calls on the Trios</a:t>
            </a:r>
          </a:p>
          <a:p>
            <a:pPr>
              <a:buNone/>
            </a:pPr>
            <a:endParaRPr sz="2400" smtClean="0"/>
          </a:p>
          <a:p>
            <a:pPr>
              <a:buNone/>
            </a:pPr>
            <a:endParaRPr sz="2400" dirty="0"/>
          </a:p>
        </p:txBody>
      </p:sp>
      <p:sp>
        <p:nvSpPr>
          <p:cNvPr id="3" name="Rectangle 2"/>
          <p:cNvSpPr/>
          <p:nvPr/>
        </p:nvSpPr>
        <p:spPr>
          <a:xfrm>
            <a:off x="511444" y="1437084"/>
            <a:ext cx="8175356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-- </a:t>
            </a:r>
            <a:r>
              <a:rPr lang="en-US" sz="3200" dirty="0" smtClean="0"/>
              <a:t>one of the main purposes of </a:t>
            </a:r>
            <a:r>
              <a:rPr lang="en-US" sz="3200" dirty="0"/>
              <a:t>having a good SV call set is to be able to build a genome for each person</a:t>
            </a:r>
          </a:p>
          <a:p>
            <a:endParaRPr lang="en-US" sz="3200" dirty="0"/>
          </a:p>
          <a:p>
            <a:r>
              <a:rPr lang="en-US" sz="3200" dirty="0"/>
              <a:t>-- can we move beyond a call-set-centric mindset to a personal-genome-centric mindset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15245936"/>
      </p:ext>
    </p:extLst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/>
          <a:lstStyle/>
          <a:p>
            <a:r>
              <a:rPr lang="en-US" dirty="0"/>
              <a:t>Personalized genomes analyses in Sudmant </a:t>
            </a:r>
            <a:r>
              <a:rPr lang="en-US" i="1" dirty="0"/>
              <a:t>et al., Nature </a:t>
            </a:r>
            <a:r>
              <a:rPr lang="en-US" dirty="0"/>
              <a:t>(2015)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Constructed 2 personal genomes of NA12878 based on GRCh37 reference genome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1000 </a:t>
            </a:r>
            <a:r>
              <a:rPr lang="en-US" dirty="0"/>
              <a:t>GP P3 </a:t>
            </a:r>
            <a:r>
              <a:rPr lang="en-US" b="1" u="sng" dirty="0" smtClean="0"/>
              <a:t>SNVs </a:t>
            </a:r>
            <a:r>
              <a:rPr lang="en-US" b="1" u="sng" dirty="0"/>
              <a:t>and </a:t>
            </a:r>
            <a:r>
              <a:rPr lang="en-US" b="1" u="sng" dirty="0" err="1"/>
              <a:t>indels</a:t>
            </a:r>
            <a:r>
              <a:rPr lang="en-US" b="1" u="sng" dirty="0"/>
              <a:t> </a:t>
            </a:r>
            <a:r>
              <a:rPr lang="en-US" dirty="0" smtClean="0"/>
              <a:t>integrated call set (low coverage)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1000 GP P3 </a:t>
            </a:r>
            <a:r>
              <a:rPr lang="en-US" b="1" u="sng" dirty="0" smtClean="0"/>
              <a:t>SNVs, </a:t>
            </a:r>
            <a:r>
              <a:rPr lang="en-US" b="1" u="sng" dirty="0" err="1" smtClean="0"/>
              <a:t>indels</a:t>
            </a:r>
            <a:r>
              <a:rPr lang="en-US" b="1" u="sng" dirty="0" smtClean="0"/>
              <a:t> and SVs </a:t>
            </a:r>
            <a:r>
              <a:rPr lang="en-US" dirty="0" smtClean="0"/>
              <a:t>with breakpoint information from SVG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79936" y="4764900"/>
            <a:ext cx="14366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Jieming Chen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772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9179"/>
            <a:ext cx="8500533" cy="857250"/>
          </a:xfrm>
        </p:spPr>
        <p:txBody>
          <a:bodyPr/>
          <a:lstStyle/>
          <a:p>
            <a:r>
              <a:rPr lang="en-US" dirty="0" smtClean="0"/>
              <a:t>Personalized genomes analyses in Sudmant </a:t>
            </a:r>
            <a:r>
              <a:rPr lang="en-US" i="1" dirty="0" smtClean="0"/>
              <a:t>et al., Nature </a:t>
            </a:r>
            <a:r>
              <a:rPr lang="en-US" dirty="0" smtClean="0"/>
              <a:t>(2015)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820535"/>
              </p:ext>
            </p:extLst>
          </p:nvPr>
        </p:nvGraphicFramePr>
        <p:xfrm>
          <a:off x="2964158" y="1641175"/>
          <a:ext cx="3976010" cy="3219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81843" y="132112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u="sng" dirty="0"/>
              <a:t>Number of exons</a:t>
            </a:r>
          </a:p>
        </p:txBody>
      </p:sp>
      <p:sp>
        <p:nvSpPr>
          <p:cNvPr id="6" name="Oval 5"/>
          <p:cNvSpPr/>
          <p:nvPr/>
        </p:nvSpPr>
        <p:spPr>
          <a:xfrm>
            <a:off x="4669775" y="3151426"/>
            <a:ext cx="564776" cy="5244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cxnSp>
        <p:nvCxnSpPr>
          <p:cNvPr id="8" name="Straight Arrow Connector 7"/>
          <p:cNvCxnSpPr>
            <a:stCxn id="6" idx="1"/>
            <a:endCxn id="9" idx="3"/>
          </p:cNvCxnSpPr>
          <p:nvPr/>
        </p:nvCxnSpPr>
        <p:spPr>
          <a:xfrm flipH="1" flipV="1">
            <a:off x="3804266" y="2881554"/>
            <a:ext cx="948219" cy="3466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360" y="2712277"/>
            <a:ext cx="3728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280,123 </a:t>
            </a:r>
            <a:r>
              <a:rPr lang="en-US" sz="1600" dirty="0" smtClean="0"/>
              <a:t>GENCODE consensus </a:t>
            </a:r>
            <a:r>
              <a:rPr lang="en-US" sz="1600" dirty="0"/>
              <a:t>exons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79936" y="4764900"/>
            <a:ext cx="13580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Oliver Stegle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533" y="3050831"/>
            <a:ext cx="294984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-- this is a conservative set </a:t>
            </a:r>
          </a:p>
          <a:p>
            <a:r>
              <a:rPr lang="en-US" dirty="0" smtClean="0"/>
              <a:t>-- we are also interested in SVs </a:t>
            </a:r>
          </a:p>
          <a:p>
            <a:r>
              <a:rPr lang="en-US" dirty="0" smtClean="0"/>
              <a:t>that completely knock genes out in</a:t>
            </a:r>
            <a:br>
              <a:rPr lang="en-US" dirty="0" smtClean="0"/>
            </a:br>
            <a:r>
              <a:rPr lang="en-US" dirty="0" smtClean="0"/>
              <a:t>the personal genomes (these </a:t>
            </a:r>
            <a:br>
              <a:rPr lang="en-US" dirty="0" smtClean="0"/>
            </a:br>
            <a:r>
              <a:rPr lang="en-US" dirty="0" smtClean="0"/>
              <a:t>would not have been included)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1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0778"/>
            <a:ext cx="8229600" cy="857250"/>
          </a:xfrm>
        </p:spPr>
        <p:txBody>
          <a:bodyPr/>
          <a:lstStyle/>
          <a:p>
            <a:r>
              <a:rPr lang="en-US" dirty="0" smtClean="0"/>
              <a:t>Utility of SVs: </a:t>
            </a:r>
            <a:br>
              <a:rPr lang="en-US" dirty="0" smtClean="0"/>
            </a:br>
            <a:r>
              <a:rPr lang="en-US" dirty="0" smtClean="0"/>
              <a:t>Exons with direct SV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866"/>
            <a:ext cx="8229600" cy="3494963"/>
          </a:xfrm>
        </p:spPr>
        <p:txBody>
          <a:bodyPr/>
          <a:lstStyle/>
          <a:p>
            <a:r>
              <a:rPr lang="en-US" dirty="0" smtClean="0"/>
              <a:t>Comparing between </a:t>
            </a:r>
            <a:r>
              <a:rPr lang="en-US" dirty="0" err="1"/>
              <a:t>Pgenome</a:t>
            </a:r>
            <a:r>
              <a:rPr lang="en-US" dirty="0"/>
              <a:t>-SVs </a:t>
            </a:r>
            <a:r>
              <a:rPr lang="en-US" dirty="0" smtClean="0"/>
              <a:t>and </a:t>
            </a:r>
            <a:r>
              <a:rPr lang="en-US" dirty="0" err="1" smtClean="0"/>
              <a:t>Pgenome-snpsIndels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-- 18 </a:t>
            </a:r>
            <a:r>
              <a:rPr lang="en-US" dirty="0"/>
              <a:t>exons with a direct SV </a:t>
            </a:r>
            <a:r>
              <a:rPr lang="en-US" dirty="0" smtClean="0"/>
              <a:t>overlap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-- 6/</a:t>
            </a:r>
            <a:r>
              <a:rPr lang="en-US" dirty="0" smtClean="0"/>
              <a:t>18 </a:t>
            </a:r>
            <a:r>
              <a:rPr lang="en-US" dirty="0"/>
              <a:t>exons were expressed (&gt;10 reads)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-- 4/6 showed </a:t>
            </a:r>
            <a:r>
              <a:rPr lang="en-US" dirty="0" smtClean="0"/>
              <a:t>substantial </a:t>
            </a:r>
            <a:r>
              <a:rPr lang="en-US" dirty="0"/>
              <a:t>changes in expression </a:t>
            </a:r>
            <a:r>
              <a:rPr lang="en-US" dirty="0" smtClean="0"/>
              <a:t>(≥ 2-fold change</a:t>
            </a:r>
            <a:r>
              <a:rPr lang="en-US" dirty="0"/>
              <a:t>)</a:t>
            </a:r>
          </a:p>
        </p:txBody>
      </p:sp>
      <p:sp>
        <p:nvSpPr>
          <p:cNvPr id="4" name="Rectangle 3"/>
          <p:cNvSpPr/>
          <p:nvPr/>
        </p:nvSpPr>
        <p:spPr>
          <a:xfrm>
            <a:off x="5846923" y="4771940"/>
            <a:ext cx="2649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Sudmant</a:t>
            </a:r>
            <a:r>
              <a:rPr lang="en-US" dirty="0" smtClean="0"/>
              <a:t> </a:t>
            </a:r>
            <a:r>
              <a:rPr lang="en-US" i="1" dirty="0"/>
              <a:t>et al., Nature </a:t>
            </a:r>
            <a:r>
              <a:rPr lang="en-US" dirty="0"/>
              <a:t>(2015</a:t>
            </a:r>
            <a:r>
              <a:rPr lang="en-US" dirty="0" smtClean="0"/>
              <a:t>)]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2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Metrics for Success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see how much better a personal genome is than the reference? </a:t>
            </a:r>
          </a:p>
          <a:p>
            <a:endParaRPr lang="en-US" dirty="0"/>
          </a:p>
          <a:p>
            <a:r>
              <a:rPr lang="en-US" dirty="0" smtClean="0"/>
              <a:t>How can we compare one personal genome to another?</a:t>
            </a:r>
          </a:p>
          <a:p>
            <a:r>
              <a:rPr lang="en-US" dirty="0"/>
              <a:t>	</a:t>
            </a:r>
            <a:r>
              <a:rPr lang="en-US" dirty="0" smtClean="0"/>
              <a:t>Formal Arguments</a:t>
            </a:r>
            <a:br>
              <a:rPr lang="en-US" dirty="0" smtClean="0"/>
            </a:br>
            <a:r>
              <a:rPr lang="en-US" dirty="0" smtClean="0"/>
              <a:t>	Quantities like N50, </a:t>
            </a:r>
            <a:r>
              <a:rPr lang="en-US" dirty="0" err="1" smtClean="0"/>
              <a:t>Ts</a:t>
            </a:r>
            <a:r>
              <a:rPr lang="en-US" dirty="0" smtClean="0"/>
              <a:t>/</a:t>
            </a:r>
            <a:r>
              <a:rPr lang="en-US" dirty="0" err="1" smtClean="0"/>
              <a:t>Tv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44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091" y="416735"/>
            <a:ext cx="7886700" cy="786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Personal genome is a better reference for alignment: a simple example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34066"/>
            <a:ext cx="8229600" cy="3658031"/>
          </a:xfrm>
        </p:spPr>
      </p:pic>
      <p:sp>
        <p:nvSpPr>
          <p:cNvPr id="3" name="TextBox 2"/>
          <p:cNvSpPr txBox="1"/>
          <p:nvPr/>
        </p:nvSpPr>
        <p:spPr>
          <a:xfrm>
            <a:off x="-53365" y="4921092"/>
            <a:ext cx="187792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[Chen et al. </a:t>
            </a: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</a:rPr>
              <a:t>Nat. Comm.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(in rev.)]</a:t>
            </a:r>
            <a:endParaRPr 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2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1297</Words>
  <Application>Microsoft Macintosh PowerPoint</Application>
  <PresentationFormat>On-screen Show (16:9)</PresentationFormat>
  <Paragraphs>285</Paragraphs>
  <Slides>20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simple-light</vt:lpstr>
      <vt:lpstr>Personal genome construction with SVs</vt:lpstr>
      <vt:lpstr>What we have contributed to the SV Group</vt:lpstr>
      <vt:lpstr>Future directions</vt:lpstr>
      <vt:lpstr>Future directions</vt:lpstr>
      <vt:lpstr>Personalized genomes analyses in Sudmant et al., Nature (2015)</vt:lpstr>
      <vt:lpstr>Personalized genomes analyses in Sudmant et al., Nature (2015)</vt:lpstr>
      <vt:lpstr>Utility of SVs:  Exons with direct SV overlap</vt:lpstr>
      <vt:lpstr>Metrics for Success </vt:lpstr>
      <vt:lpstr>Personal genome is a better reference for alignment: a simple example</vt:lpstr>
      <vt:lpstr>Personal genome is a better reference for alignment : more complex</vt:lpstr>
      <vt:lpstr>Alignment gets better as variant sets are more complete: NA12878 Pol2 ChIP-seq</vt:lpstr>
      <vt:lpstr>Alignment gets better as variant sets are more complete: NA12878 RNA-seq (Kilpinen et al. 2013)</vt:lpstr>
      <vt:lpstr>Reference Bias in functional read mapping (naïve alignment against reference)</vt:lpstr>
      <vt:lpstr>Personal genome construction</vt:lpstr>
      <vt:lpstr>Construction considerations</vt:lpstr>
      <vt:lpstr>Many choices of NA12878 call sets: Which one do we use?</vt:lpstr>
      <vt:lpstr>Assessing quality of call set: Mendelian inconsistency (e.g. GATK HC PCR-free CEU trio)</vt:lpstr>
      <vt:lpstr>Future development of personal genome construction</vt:lpstr>
      <vt:lpstr>Current and future efforts in personal genome construction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genome construction with SVs</dc:title>
  <dc:creator>Jieming Chen</dc:creator>
  <cp:lastModifiedBy>Mark Gerstein</cp:lastModifiedBy>
  <cp:revision>106</cp:revision>
  <dcterms:modified xsi:type="dcterms:W3CDTF">2015-10-04T23:19:02Z</dcterms:modified>
</cp:coreProperties>
</file>