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6.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7.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9.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0.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1.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2.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3.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4.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5.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xml" ContentType="application/vnd.openxmlformats-officedocument.presentationml.notesSlide+xml"/>
  <Override PartName="/ppt/embeddings/oleObject1.bin" ContentType="application/vnd.openxmlformats-officedocument.oleObject"/>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Override1.xml" ContentType="application/vnd.openxmlformats-officedocument.themeOverr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7.xml" ContentType="application/vnd.openxmlformats-officedocument.presentationml.notesSlide+xml"/>
  <Override PartName="/ppt/theme/themeOverride2.xml" ContentType="application/vnd.openxmlformats-officedocument.themeOverr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49.xml" ContentType="application/vnd.openxmlformats-officedocument.presentationml.tags+xml"/>
  <Override PartName="/ppt/notesSlides/notesSlide1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tags/tag150.xml" ContentType="application/vnd.openxmlformats-officedocument.presentationml.tags+xml"/>
  <Override PartName="/ppt/notesSlides/notesSlide11.xml" ContentType="application/vnd.openxmlformats-officedocument.presentationml.notesSlide+xml"/>
  <Override PartName="/ppt/theme/themeOverride3.xml" ContentType="application/vnd.openxmlformats-officedocument.themeOverr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1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tags/tag154.xml" ContentType="application/vnd.openxmlformats-officedocument.presentationml.tags+xml"/>
  <Override PartName="/ppt/embeddings/oleObject7.bin" ContentType="application/vnd.openxmlformats-officedocument.oleObject"/>
  <Override PartName="/ppt/notesSlides/notesSlide13.xml" ContentType="application/vnd.openxmlformats-officedocument.presentationml.notesSlide+xml"/>
  <Override PartName="/ppt/tags/tag155.xml" ContentType="application/vnd.openxmlformats-officedocument.presentationml.tags+xml"/>
  <Override PartName="/ppt/notesSlides/notesSlide14.xml" ContentType="application/vnd.openxmlformats-officedocument.presentationml.notesSlide+xml"/>
  <Override PartName="/ppt/tags/tag156.xml" ContentType="application/vnd.openxmlformats-officedocument.presentationml.tags+xml"/>
  <Override PartName="/ppt/notesSlides/notesSlide15.xml" ContentType="application/vnd.openxmlformats-officedocument.presentationml.notesSlide+xml"/>
  <Override PartName="/ppt/tags/tag157.xml" ContentType="application/vnd.openxmlformats-officedocument.presentationml.tags+xml"/>
  <Override PartName="/ppt/theme/themeOverride4.xml" ContentType="application/vnd.openxmlformats-officedocument.themeOverr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heme/themeOverride5.xml" ContentType="application/vnd.openxmlformats-officedocument.themeOverr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16.xml" ContentType="application/vnd.openxmlformats-officedocument.presentationml.notesSlide+xml"/>
  <Override PartName="/ppt/theme/themeOverride6.xml" ContentType="application/vnd.openxmlformats-officedocument.themeOverr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17.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18.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19.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heme/themeOverride7.xml" ContentType="application/vnd.openxmlformats-officedocument.themeOverr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8.xml" ContentType="application/vnd.openxmlformats-officedocument.themeOverr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8" r:id="rId3"/>
    <p:sldMasterId id="2147483724" r:id="rId4"/>
    <p:sldMasterId id="2147483738" r:id="rId5"/>
    <p:sldMasterId id="2147483752" r:id="rId6"/>
    <p:sldMasterId id="2147483766" r:id="rId7"/>
    <p:sldMasterId id="2147483804" r:id="rId8"/>
    <p:sldMasterId id="2147483844" r:id="rId9"/>
    <p:sldMasterId id="2147484328" r:id="rId10"/>
    <p:sldMasterId id="2147484347" r:id="rId11"/>
    <p:sldMasterId id="2147484385" r:id="rId12"/>
    <p:sldMasterId id="2147485625" r:id="rId13"/>
    <p:sldMasterId id="2147485653" r:id="rId14"/>
    <p:sldMasterId id="2147485669" r:id="rId15"/>
    <p:sldMasterId id="2147485683" r:id="rId16"/>
    <p:sldMasterId id="2147485699" r:id="rId17"/>
    <p:sldMasterId id="2147485715" r:id="rId18"/>
    <p:sldMasterId id="2147486459" r:id="rId19"/>
    <p:sldMasterId id="2147488051" r:id="rId20"/>
    <p:sldMasterId id="2147490252" r:id="rId21"/>
    <p:sldMasterId id="2147491670" r:id="rId22"/>
    <p:sldMasterId id="2147491682" r:id="rId23"/>
    <p:sldMasterId id="2147491686" r:id="rId24"/>
    <p:sldMasterId id="2147491698" r:id="rId25"/>
    <p:sldMasterId id="2147491714" r:id="rId26"/>
  </p:sldMasterIdLst>
  <p:notesMasterIdLst>
    <p:notesMasterId r:id="rId91"/>
  </p:notesMasterIdLst>
  <p:handoutMasterIdLst>
    <p:handoutMasterId r:id="rId92"/>
  </p:handoutMasterIdLst>
  <p:sldIdLst>
    <p:sldId id="705" r:id="rId27"/>
    <p:sldId id="500" r:id="rId28"/>
    <p:sldId id="720" r:id="rId29"/>
    <p:sldId id="730" r:id="rId30"/>
    <p:sldId id="534" r:id="rId31"/>
    <p:sldId id="651" r:id="rId32"/>
    <p:sldId id="731" r:id="rId33"/>
    <p:sldId id="707" r:id="rId34"/>
    <p:sldId id="741" r:id="rId35"/>
    <p:sldId id="506" r:id="rId36"/>
    <p:sldId id="510" r:id="rId37"/>
    <p:sldId id="511" r:id="rId38"/>
    <p:sldId id="747" r:id="rId39"/>
    <p:sldId id="722" r:id="rId40"/>
    <p:sldId id="744" r:id="rId41"/>
    <p:sldId id="723" r:id="rId42"/>
    <p:sldId id="724" r:id="rId43"/>
    <p:sldId id="748" r:id="rId44"/>
    <p:sldId id="640" r:id="rId45"/>
    <p:sldId id="721" r:id="rId46"/>
    <p:sldId id="643" r:id="rId47"/>
    <p:sldId id="644" r:id="rId48"/>
    <p:sldId id="646" r:id="rId49"/>
    <p:sldId id="645" r:id="rId50"/>
    <p:sldId id="641" r:id="rId51"/>
    <p:sldId id="649" r:id="rId52"/>
    <p:sldId id="725" r:id="rId53"/>
    <p:sldId id="726" r:id="rId54"/>
    <p:sldId id="727" r:id="rId55"/>
    <p:sldId id="749" r:id="rId56"/>
    <p:sldId id="513" r:id="rId57"/>
    <p:sldId id="516" r:id="rId58"/>
    <p:sldId id="517" r:id="rId59"/>
    <p:sldId id="556" r:id="rId60"/>
    <p:sldId id="514" r:id="rId61"/>
    <p:sldId id="750" r:id="rId62"/>
    <p:sldId id="522" r:id="rId63"/>
    <p:sldId id="521" r:id="rId64"/>
    <p:sldId id="595" r:id="rId65"/>
    <p:sldId id="751" r:id="rId66"/>
    <p:sldId id="596" r:id="rId67"/>
    <p:sldId id="597" r:id="rId68"/>
    <p:sldId id="598" r:id="rId69"/>
    <p:sldId id="599" r:id="rId70"/>
    <p:sldId id="600" r:id="rId71"/>
    <p:sldId id="691" r:id="rId72"/>
    <p:sldId id="745" r:id="rId73"/>
    <p:sldId id="728" r:id="rId74"/>
    <p:sldId id="602" r:id="rId75"/>
    <p:sldId id="729" r:id="rId76"/>
    <p:sldId id="752" r:id="rId77"/>
    <p:sldId id="732" r:id="rId78"/>
    <p:sldId id="734" r:id="rId79"/>
    <p:sldId id="735" r:id="rId80"/>
    <p:sldId id="742" r:id="rId81"/>
    <p:sldId id="736" r:id="rId82"/>
    <p:sldId id="737" r:id="rId83"/>
    <p:sldId id="738" r:id="rId84"/>
    <p:sldId id="739" r:id="rId85"/>
    <p:sldId id="753" r:id="rId86"/>
    <p:sldId id="754" r:id="rId87"/>
    <p:sldId id="532" r:id="rId88"/>
    <p:sldId id="746" r:id="rId89"/>
    <p:sldId id="694" r:id="rId90"/>
  </p:sldIdLst>
  <p:sldSz cx="9144000" cy="6858000" type="screen4x3"/>
  <p:notesSz cx="6858000" cy="9144000"/>
  <p:defaultTextStyle>
    <a:defPPr>
      <a:defRPr lang="en-US"/>
    </a:defPPr>
    <a:lvl1pPr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6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0" d="100"/>
          <a:sy n="100" d="100"/>
        </p:scale>
        <p:origin x="-60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37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4.xml"/><Relationship Id="rId31" Type="http://schemas.openxmlformats.org/officeDocument/2006/relationships/slide" Target="slides/slide5.xml"/><Relationship Id="rId32" Type="http://schemas.openxmlformats.org/officeDocument/2006/relationships/slide" Target="slides/slide6.xml"/><Relationship Id="rId33" Type="http://schemas.openxmlformats.org/officeDocument/2006/relationships/slide" Target="slides/slide7.xml"/><Relationship Id="rId34" Type="http://schemas.openxmlformats.org/officeDocument/2006/relationships/slide" Target="slides/slide8.xml"/><Relationship Id="rId35" Type="http://schemas.openxmlformats.org/officeDocument/2006/relationships/slide" Target="slides/slide9.xml"/><Relationship Id="rId36" Type="http://schemas.openxmlformats.org/officeDocument/2006/relationships/slide" Target="slides/slide10.xml"/><Relationship Id="rId37" Type="http://schemas.openxmlformats.org/officeDocument/2006/relationships/slide" Target="slides/slide11.xml"/><Relationship Id="rId38" Type="http://schemas.openxmlformats.org/officeDocument/2006/relationships/slide" Target="slides/slide12.xml"/><Relationship Id="rId39" Type="http://schemas.openxmlformats.org/officeDocument/2006/relationships/slide" Target="slides/slide13.xml"/><Relationship Id="rId50" Type="http://schemas.openxmlformats.org/officeDocument/2006/relationships/slide" Target="slides/slide24.xml"/><Relationship Id="rId51" Type="http://schemas.openxmlformats.org/officeDocument/2006/relationships/slide" Target="slides/slide25.xml"/><Relationship Id="rId52" Type="http://schemas.openxmlformats.org/officeDocument/2006/relationships/slide" Target="slides/slide26.xml"/><Relationship Id="rId53" Type="http://schemas.openxmlformats.org/officeDocument/2006/relationships/slide" Target="slides/slide27.xml"/><Relationship Id="rId54" Type="http://schemas.openxmlformats.org/officeDocument/2006/relationships/slide" Target="slides/slide28.xml"/><Relationship Id="rId55" Type="http://schemas.openxmlformats.org/officeDocument/2006/relationships/slide" Target="slides/slide29.xml"/><Relationship Id="rId56" Type="http://schemas.openxmlformats.org/officeDocument/2006/relationships/slide" Target="slides/slide30.xml"/><Relationship Id="rId57" Type="http://schemas.openxmlformats.org/officeDocument/2006/relationships/slide" Target="slides/slide31.xml"/><Relationship Id="rId58" Type="http://schemas.openxmlformats.org/officeDocument/2006/relationships/slide" Target="slides/slide32.xml"/><Relationship Id="rId59" Type="http://schemas.openxmlformats.org/officeDocument/2006/relationships/slide" Target="slides/slide33.xml"/><Relationship Id="rId70" Type="http://schemas.openxmlformats.org/officeDocument/2006/relationships/slide" Target="slides/slide44.xml"/><Relationship Id="rId71" Type="http://schemas.openxmlformats.org/officeDocument/2006/relationships/slide" Target="slides/slide45.xml"/><Relationship Id="rId72" Type="http://schemas.openxmlformats.org/officeDocument/2006/relationships/slide" Target="slides/slide46.xml"/><Relationship Id="rId73" Type="http://schemas.openxmlformats.org/officeDocument/2006/relationships/slide" Target="slides/slide47.xml"/><Relationship Id="rId74" Type="http://schemas.openxmlformats.org/officeDocument/2006/relationships/slide" Target="slides/slide48.xml"/><Relationship Id="rId75" Type="http://schemas.openxmlformats.org/officeDocument/2006/relationships/slide" Target="slides/slide49.xml"/><Relationship Id="rId76" Type="http://schemas.openxmlformats.org/officeDocument/2006/relationships/slide" Target="slides/slide50.xml"/><Relationship Id="rId77" Type="http://schemas.openxmlformats.org/officeDocument/2006/relationships/slide" Target="slides/slide51.xml"/><Relationship Id="rId78" Type="http://schemas.openxmlformats.org/officeDocument/2006/relationships/slide" Target="slides/slide52.xml"/><Relationship Id="rId79" Type="http://schemas.openxmlformats.org/officeDocument/2006/relationships/slide" Target="slides/slide53.xml"/><Relationship Id="rId90" Type="http://schemas.openxmlformats.org/officeDocument/2006/relationships/slide" Target="slides/slide64.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 Target="slides/slide1.xml"/><Relationship Id="rId28" Type="http://schemas.openxmlformats.org/officeDocument/2006/relationships/slide" Target="slides/slide2.xml"/><Relationship Id="rId29" Type="http://schemas.openxmlformats.org/officeDocument/2006/relationships/slide" Target="slides/slide3.xml"/><Relationship Id="rId40" Type="http://schemas.openxmlformats.org/officeDocument/2006/relationships/slide" Target="slides/slide14.xml"/><Relationship Id="rId41" Type="http://schemas.openxmlformats.org/officeDocument/2006/relationships/slide" Target="slides/slide15.xml"/><Relationship Id="rId42" Type="http://schemas.openxmlformats.org/officeDocument/2006/relationships/slide" Target="slides/slide16.xml"/><Relationship Id="rId43" Type="http://schemas.openxmlformats.org/officeDocument/2006/relationships/slide" Target="slides/slide17.xml"/><Relationship Id="rId44" Type="http://schemas.openxmlformats.org/officeDocument/2006/relationships/slide" Target="slides/slide18.xml"/><Relationship Id="rId45" Type="http://schemas.openxmlformats.org/officeDocument/2006/relationships/slide" Target="slides/slide19.xml"/><Relationship Id="rId46" Type="http://schemas.openxmlformats.org/officeDocument/2006/relationships/slide" Target="slides/slide20.xml"/><Relationship Id="rId47" Type="http://schemas.openxmlformats.org/officeDocument/2006/relationships/slide" Target="slides/slide21.xml"/><Relationship Id="rId48" Type="http://schemas.openxmlformats.org/officeDocument/2006/relationships/slide" Target="slides/slide22.xml"/><Relationship Id="rId49" Type="http://schemas.openxmlformats.org/officeDocument/2006/relationships/slide" Target="slides/slide23.xml"/><Relationship Id="rId60" Type="http://schemas.openxmlformats.org/officeDocument/2006/relationships/slide" Target="slides/slide34.xml"/><Relationship Id="rId61" Type="http://schemas.openxmlformats.org/officeDocument/2006/relationships/slide" Target="slides/slide35.xml"/><Relationship Id="rId62" Type="http://schemas.openxmlformats.org/officeDocument/2006/relationships/slide" Target="slides/slide36.xml"/><Relationship Id="rId63" Type="http://schemas.openxmlformats.org/officeDocument/2006/relationships/slide" Target="slides/slide37.xml"/><Relationship Id="rId64" Type="http://schemas.openxmlformats.org/officeDocument/2006/relationships/slide" Target="slides/slide38.xml"/><Relationship Id="rId65" Type="http://schemas.openxmlformats.org/officeDocument/2006/relationships/slide" Target="slides/slide39.xml"/><Relationship Id="rId66" Type="http://schemas.openxmlformats.org/officeDocument/2006/relationships/slide" Target="slides/slide40.xml"/><Relationship Id="rId67" Type="http://schemas.openxmlformats.org/officeDocument/2006/relationships/slide" Target="slides/slide41.xml"/><Relationship Id="rId68" Type="http://schemas.openxmlformats.org/officeDocument/2006/relationships/slide" Target="slides/slide42.xml"/><Relationship Id="rId69" Type="http://schemas.openxmlformats.org/officeDocument/2006/relationships/slide" Target="slides/slide43.xml"/><Relationship Id="rId80" Type="http://schemas.openxmlformats.org/officeDocument/2006/relationships/slide" Target="slides/slide54.xml"/><Relationship Id="rId81" Type="http://schemas.openxmlformats.org/officeDocument/2006/relationships/slide" Target="slides/slide55.xml"/><Relationship Id="rId82" Type="http://schemas.openxmlformats.org/officeDocument/2006/relationships/slide" Target="slides/slide56.xml"/><Relationship Id="rId83" Type="http://schemas.openxmlformats.org/officeDocument/2006/relationships/slide" Target="slides/slide57.xml"/><Relationship Id="rId84" Type="http://schemas.openxmlformats.org/officeDocument/2006/relationships/slide" Target="slides/slide58.xml"/><Relationship Id="rId85" Type="http://schemas.openxmlformats.org/officeDocument/2006/relationships/slide" Target="slides/slide59.xml"/><Relationship Id="rId86" Type="http://schemas.openxmlformats.org/officeDocument/2006/relationships/slide" Target="slides/slide60.xml"/><Relationship Id="rId87" Type="http://schemas.openxmlformats.org/officeDocument/2006/relationships/slide" Target="slides/slide61.xml"/><Relationship Id="rId88" Type="http://schemas.openxmlformats.org/officeDocument/2006/relationships/slide" Target="slides/slide62.xml"/><Relationship Id="rId89" Type="http://schemas.openxmlformats.org/officeDocument/2006/relationships/slide" Target="slides/slide6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image" Target="../media/image6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6846" fontAlgn="auto">
              <a:spcBef>
                <a:spcPts val="0"/>
              </a:spcBef>
              <a:spcAft>
                <a:spcPts val="0"/>
              </a:spcAft>
              <a:defRPr sz="1200">
                <a:latin typeface="+mn-lt"/>
                <a:ea typeface="+mn-ea"/>
                <a:cs typeface="+mn-cs"/>
              </a:defRPr>
            </a:lvl1pPr>
          </a:lstStyle>
          <a:p>
            <a:pPr>
              <a:defRPr/>
            </a:pPr>
            <a:fld id="{450DB490-BE71-8E4B-860D-87BE5EDC29CC}" type="datetimeFigureOut">
              <a:rPr lang="en-US"/>
              <a:pPr>
                <a:defRPr/>
              </a:pPr>
              <a:t>3/29/15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6846" fontAlgn="auto">
              <a:spcBef>
                <a:spcPts val="0"/>
              </a:spcBef>
              <a:spcAft>
                <a:spcPts val="0"/>
              </a:spcAft>
              <a:defRPr sz="1200">
                <a:latin typeface="+mn-lt"/>
                <a:ea typeface="+mn-ea"/>
                <a:cs typeface="+mn-cs"/>
              </a:defRPr>
            </a:lvl1pPr>
          </a:lstStyle>
          <a:p>
            <a:pPr>
              <a:defRPr/>
            </a:pPr>
            <a:fld id="{39097F54-D802-6044-9790-7FE398FB0B08}" type="slidenum">
              <a:rPr lang="en-US"/>
              <a:pPr>
                <a:defRPr/>
              </a:pPr>
              <a:t>‹#›</a:t>
            </a:fld>
            <a:endParaRPr lang="en-US"/>
          </a:p>
        </p:txBody>
      </p:sp>
    </p:spTree>
    <p:extLst>
      <p:ext uri="{BB962C8B-B14F-4D97-AF65-F5344CB8AC3E}">
        <p14:creationId xmlns:p14="http://schemas.microsoft.com/office/powerpoint/2010/main" val="19909060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6846" fontAlgn="auto">
              <a:spcBef>
                <a:spcPts val="0"/>
              </a:spcBef>
              <a:spcAft>
                <a:spcPts val="0"/>
              </a:spcAft>
              <a:defRPr sz="1200">
                <a:latin typeface="+mn-lt"/>
                <a:ea typeface="+mn-ea"/>
                <a:cs typeface="+mn-cs"/>
              </a:defRPr>
            </a:lvl1pPr>
          </a:lstStyle>
          <a:p>
            <a:pPr>
              <a:defRPr/>
            </a:pPr>
            <a:fld id="{7E8CB3F6-4B08-904D-9793-85A67AED9866}" type="datetimeFigureOut">
              <a:rPr lang="en-US"/>
              <a:pPr>
                <a:defRPr/>
              </a:pPr>
              <a:t>3/29/15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6846" fontAlgn="auto">
              <a:spcBef>
                <a:spcPts val="0"/>
              </a:spcBef>
              <a:spcAft>
                <a:spcPts val="0"/>
              </a:spcAft>
              <a:defRPr sz="1200">
                <a:latin typeface="+mn-lt"/>
                <a:ea typeface="+mn-ea"/>
                <a:cs typeface="+mn-cs"/>
              </a:defRPr>
            </a:lvl1pPr>
          </a:lstStyle>
          <a:p>
            <a:pPr>
              <a:defRPr/>
            </a:pPr>
            <a:fld id="{95741197-EC0A-C248-88D3-092729F07961}" type="slidenum">
              <a:rPr lang="en-US"/>
              <a:pPr>
                <a:defRPr/>
              </a:pPr>
              <a:t>‹#›</a:t>
            </a:fld>
            <a:endParaRPr lang="en-US"/>
          </a:p>
        </p:txBody>
      </p:sp>
    </p:spTree>
    <p:extLst>
      <p:ext uri="{BB962C8B-B14F-4D97-AF65-F5344CB8AC3E}">
        <p14:creationId xmlns:p14="http://schemas.microsoft.com/office/powerpoint/2010/main" val="2178392365"/>
      </p:ext>
    </p:extLst>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4245" algn="l" defTabSz="456846" rtl="0" eaLnBrk="1" latinLnBrk="0" hangingPunct="1">
      <a:defRPr sz="1200" kern="1200">
        <a:solidFill>
          <a:schemeClr val="tx1"/>
        </a:solidFill>
        <a:latin typeface="+mn-lt"/>
        <a:ea typeface="+mn-ea"/>
        <a:cs typeface="+mn-cs"/>
      </a:defRPr>
    </a:lvl6pPr>
    <a:lvl7pPr marL="2741098" algn="l" defTabSz="456846" rtl="0" eaLnBrk="1" latinLnBrk="0" hangingPunct="1">
      <a:defRPr sz="1200" kern="1200">
        <a:solidFill>
          <a:schemeClr val="tx1"/>
        </a:solidFill>
        <a:latin typeface="+mn-lt"/>
        <a:ea typeface="+mn-ea"/>
        <a:cs typeface="+mn-cs"/>
      </a:defRPr>
    </a:lvl7pPr>
    <a:lvl8pPr marL="3197941" algn="l" defTabSz="456846" rtl="0" eaLnBrk="1" latinLnBrk="0" hangingPunct="1">
      <a:defRPr sz="1200" kern="1200">
        <a:solidFill>
          <a:schemeClr val="tx1"/>
        </a:solidFill>
        <a:latin typeface="+mn-lt"/>
        <a:ea typeface="+mn-ea"/>
        <a:cs typeface="+mn-cs"/>
      </a:defRPr>
    </a:lvl8pPr>
    <a:lvl9pPr marL="3654795" algn="l" defTabSz="4568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03" tIns="48752" rIns="97503" bIns="48752" anchor="b"/>
          <a:lstStyle>
            <a:lvl1pPr defTabSz="1023938" eaLnBrk="0" hangingPunct="0">
              <a:defRPr sz="2400">
                <a:solidFill>
                  <a:schemeClr val="tx1"/>
                </a:solidFill>
                <a:latin typeface="Calibri" charset="0"/>
                <a:ea typeface="ＭＳ Ｐゴシック" charset="0"/>
                <a:cs typeface="ＭＳ Ｐゴシック" charset="0"/>
              </a:defRPr>
            </a:lvl1pPr>
            <a:lvl2pPr marL="742950" indent="-285750" defTabSz="1023938" eaLnBrk="0" hangingPunct="0">
              <a:defRPr sz="2400">
                <a:solidFill>
                  <a:schemeClr val="tx1"/>
                </a:solidFill>
                <a:latin typeface="Calibri" charset="0"/>
                <a:ea typeface="ＭＳ Ｐゴシック" charset="0"/>
              </a:defRPr>
            </a:lvl2pPr>
            <a:lvl3pPr marL="1143000" indent="-228600" defTabSz="1023938" eaLnBrk="0" hangingPunct="0">
              <a:defRPr sz="2400">
                <a:solidFill>
                  <a:schemeClr val="tx1"/>
                </a:solidFill>
                <a:latin typeface="Calibri" charset="0"/>
                <a:ea typeface="ＭＳ Ｐゴシック" charset="0"/>
              </a:defRPr>
            </a:lvl3pPr>
            <a:lvl4pPr marL="1600200" indent="-228600" defTabSz="1023938" eaLnBrk="0" hangingPunct="0">
              <a:defRPr sz="2400">
                <a:solidFill>
                  <a:schemeClr val="tx1"/>
                </a:solidFill>
                <a:latin typeface="Calibri" charset="0"/>
                <a:ea typeface="ＭＳ Ｐゴシック" charset="0"/>
              </a:defRPr>
            </a:lvl4pPr>
            <a:lvl5pPr marL="2057400" indent="-228600" defTabSz="1023938" eaLnBrk="0" hangingPunct="0">
              <a:defRPr sz="2400">
                <a:solidFill>
                  <a:schemeClr val="tx1"/>
                </a:solidFill>
                <a:latin typeface="Calibri" charset="0"/>
                <a:ea typeface="ＭＳ Ｐゴシック" charset="0"/>
              </a:defRPr>
            </a:lvl5pPr>
            <a:lvl6pPr marL="2514600" indent="-228600" defTabSz="10239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0239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0239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023938" eaLnBrk="0" fontAlgn="base" hangingPunct="0">
              <a:spcBef>
                <a:spcPct val="0"/>
              </a:spcBef>
              <a:spcAft>
                <a:spcPct val="0"/>
              </a:spcAft>
              <a:defRPr sz="2400">
                <a:solidFill>
                  <a:schemeClr val="tx1"/>
                </a:solidFill>
                <a:latin typeface="Calibri" charset="0"/>
                <a:ea typeface="ＭＳ Ｐゴシック" charset="0"/>
              </a:defRPr>
            </a:lvl9pPr>
          </a:lstStyle>
          <a:p>
            <a:pPr algn="r"/>
            <a:fld id="{F0D34B09-6AA2-5D4B-9691-4DFB6E724F4B}" type="slidenum">
              <a:rPr lang="en-US" sz="1300">
                <a:solidFill>
                  <a:srgbClr val="000000"/>
                </a:solidFill>
                <a:latin typeface="Arial" charset="0"/>
              </a:rPr>
              <a:pPr algn="r"/>
              <a:t>1</a:t>
            </a:fld>
            <a:endParaRPr lang="en-US" sz="1300">
              <a:solidFill>
                <a:srgbClr val="000000"/>
              </a:solidFill>
              <a:latin typeface="Arial" charset="0"/>
            </a:endParaRPr>
          </a:p>
        </p:txBody>
      </p:sp>
      <p:sp>
        <p:nvSpPr>
          <p:cNvPr id="82946" name="Rectangle 2"/>
          <p:cNvSpPr>
            <a:spLocks noGrp="1" noRot="1" noChangeAspect="1" noChangeArrowheads="1" noTextEdit="1"/>
          </p:cNvSpPr>
          <p:nvPr>
            <p:ph type="sldImg"/>
          </p:nvPr>
        </p:nvSpPr>
        <p:spPr bwMode="auto">
          <a:xfrm>
            <a:off x="1143000"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bwMode="auto">
          <a:xfrm>
            <a:off x="915988" y="4346575"/>
            <a:ext cx="50260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88959" tIns="44480" rIns="88959" bIns="44480"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597E4-80A4-EA47-8073-488FB7BA4135}" type="slidenum">
              <a:rPr lang="en-US" smtClean="0">
                <a:solidFill>
                  <a:prstClr val="black"/>
                </a:solidFill>
                <a:latin typeface="Calibri"/>
              </a:rPr>
              <a:pPr/>
              <a:t>16</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a:t>
            </a:r>
            <a:r>
              <a:rPr lang="en-US" baseline="0" dirty="0" smtClean="0"/>
              <a:t> 2</a:t>
            </a:r>
          </a:p>
          <a:p>
            <a:endParaRPr lang="en-US" dirty="0"/>
          </a:p>
        </p:txBody>
      </p:sp>
      <p:sp>
        <p:nvSpPr>
          <p:cNvPr id="4" name="Slide Number Placeholder 3"/>
          <p:cNvSpPr>
            <a:spLocks noGrp="1"/>
          </p:cNvSpPr>
          <p:nvPr>
            <p:ph type="sldNum" sz="quarter" idx="10"/>
          </p:nvPr>
        </p:nvSpPr>
        <p:spPr/>
        <p:txBody>
          <a:bodyPr/>
          <a:lstStyle/>
          <a:p>
            <a:fld id="{32F597E4-80A4-EA47-8073-488FB7BA4135}" type="slidenum">
              <a:rPr lang="en-US" smtClean="0">
                <a:solidFill>
                  <a:prstClr val="black"/>
                </a:solidFill>
                <a:latin typeface="Calibri"/>
              </a:rPr>
              <a:pPr/>
              <a:t>17</a:t>
            </a:fld>
            <a:endParaRPr lang="en-US">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1135AF14-0A84-114F-A9E8-3EFEE50EDBA6}" type="slidenum">
              <a:rPr lang="en-US" sz="1300">
                <a:solidFill>
                  <a:srgbClr val="000000"/>
                </a:solidFill>
                <a:latin typeface="Arial" charset="0"/>
              </a:rPr>
              <a:pPr fontAlgn="base">
                <a:spcBef>
                  <a:spcPct val="0"/>
                </a:spcBef>
                <a:spcAft>
                  <a:spcPct val="0"/>
                </a:spcAft>
              </a:pPr>
              <a:t>19</a:t>
            </a:fld>
            <a:endParaRPr lang="en-US" sz="1300">
              <a:solidFill>
                <a:srgbClr val="000000"/>
              </a:solidFill>
              <a:latin typeface="Arial" charset="0"/>
            </a:endParaRPr>
          </a:p>
        </p:txBody>
      </p:sp>
      <p:sp>
        <p:nvSpPr>
          <p:cNvPr id="1075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D67795CF-9BF5-C84C-83D4-4B677CE09629}" type="slidenum">
              <a:rPr lang="en-US" sz="1300">
                <a:solidFill>
                  <a:srgbClr val="000000"/>
                </a:solidFill>
                <a:latin typeface="Arial" charset="0"/>
              </a:rPr>
              <a:pPr fontAlgn="base">
                <a:spcBef>
                  <a:spcPct val="0"/>
                </a:spcBef>
                <a:spcAft>
                  <a:spcPct val="0"/>
                </a:spcAft>
              </a:pPr>
              <a:t>25</a:t>
            </a:fld>
            <a:endParaRPr lang="en-US" sz="1300">
              <a:solidFill>
                <a:srgbClr val="000000"/>
              </a:solidFill>
              <a:latin typeface="Arial" charset="0"/>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597E4-80A4-EA47-8073-488FB7BA4135}" type="slidenum">
              <a:rPr lang="en-US" smtClean="0">
                <a:solidFill>
                  <a:prstClr val="black"/>
                </a:solidFill>
                <a:latin typeface="Calibri"/>
              </a:rPr>
              <a:pPr/>
              <a:t>27</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597E4-80A4-EA47-8073-488FB7BA4135}" type="slidenum">
              <a:rPr lang="en-US" smtClean="0">
                <a:solidFill>
                  <a:prstClr val="black"/>
                </a:solidFill>
                <a:latin typeface="Calibri"/>
              </a:rPr>
              <a:pPr/>
              <a:t>28</a:t>
            </a:fld>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DB3D11B7-E93B-3644-8109-56A5FC81827E}" type="slidenum">
              <a:rPr lang="en-US" sz="1300">
                <a:solidFill>
                  <a:srgbClr val="000000"/>
                </a:solidFill>
                <a:latin typeface="Arial" charset="0"/>
              </a:rPr>
              <a:pPr fontAlgn="base">
                <a:spcBef>
                  <a:spcPct val="0"/>
                </a:spcBef>
                <a:spcAft>
                  <a:spcPct val="0"/>
                </a:spcAft>
              </a:pPr>
              <a:t>39</a:t>
            </a:fld>
            <a:endParaRPr lang="en-US" sz="1300">
              <a:solidFill>
                <a:srgbClr val="00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51011E3B-F181-0D43-B005-CF34D23DABCE}" type="slidenum">
              <a:rPr lang="en-US" sz="1300">
                <a:solidFill>
                  <a:srgbClr val="000000"/>
                </a:solidFill>
                <a:latin typeface="Arial" charset="0"/>
              </a:rPr>
              <a:pPr fontAlgn="base">
                <a:spcBef>
                  <a:spcPct val="0"/>
                </a:spcBef>
                <a:spcAft>
                  <a:spcPct val="0"/>
                </a:spcAft>
              </a:pPr>
              <a:t>42</a:t>
            </a:fld>
            <a:endParaRPr lang="en-US" sz="1300">
              <a:solidFill>
                <a:srgbClr val="000000"/>
              </a:solidFill>
              <a:latin typeface="Arial" charset="0"/>
            </a:endParaRPr>
          </a:p>
        </p:txBody>
      </p:sp>
      <p:sp>
        <p:nvSpPr>
          <p:cNvPr id="123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482600" eaLnBrk="0" hangingPunct="0">
              <a:defRPr sz="2400">
                <a:solidFill>
                  <a:schemeClr val="tx1"/>
                </a:solidFill>
                <a:latin typeface="Calibri" charset="0"/>
                <a:ea typeface="ＭＳ Ｐゴシック" charset="0"/>
                <a:cs typeface="ＭＳ Ｐゴシック" charset="0"/>
              </a:defRPr>
            </a:lvl1pPr>
            <a:lvl2pPr marL="742950" indent="-285750" defTabSz="482600" eaLnBrk="0" hangingPunct="0">
              <a:defRPr sz="2400">
                <a:solidFill>
                  <a:schemeClr val="tx1"/>
                </a:solidFill>
                <a:latin typeface="Calibri" charset="0"/>
                <a:ea typeface="ＭＳ Ｐゴシック" charset="0"/>
              </a:defRPr>
            </a:lvl2pPr>
            <a:lvl3pPr marL="1143000" indent="-228600" defTabSz="482600" eaLnBrk="0" hangingPunct="0">
              <a:defRPr sz="2400">
                <a:solidFill>
                  <a:schemeClr val="tx1"/>
                </a:solidFill>
                <a:latin typeface="Calibri" charset="0"/>
                <a:ea typeface="ＭＳ Ｐゴシック" charset="0"/>
              </a:defRPr>
            </a:lvl3pPr>
            <a:lvl4pPr marL="1600200" indent="-228600" defTabSz="482600" eaLnBrk="0" hangingPunct="0">
              <a:defRPr sz="2400">
                <a:solidFill>
                  <a:schemeClr val="tx1"/>
                </a:solidFill>
                <a:latin typeface="Calibri" charset="0"/>
                <a:ea typeface="ＭＳ Ｐゴシック" charset="0"/>
              </a:defRPr>
            </a:lvl4pPr>
            <a:lvl5pPr marL="2057400" indent="-228600" defTabSz="482600" eaLnBrk="0" hangingPunct="0">
              <a:defRPr sz="2400">
                <a:solidFill>
                  <a:schemeClr val="tx1"/>
                </a:solidFill>
                <a:latin typeface="Calibri" charset="0"/>
                <a:ea typeface="ＭＳ Ｐゴシック" charset="0"/>
              </a:defRPr>
            </a:lvl5pPr>
            <a:lvl6pPr marL="2514600" indent="-228600" defTabSz="482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82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82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82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24B517AA-6A9A-514F-9AA9-35F08E477B41}" type="slidenum">
              <a:rPr lang="en-US" sz="1200">
                <a:solidFill>
                  <a:srgbClr val="000000"/>
                </a:solidFill>
                <a:latin typeface="Arial" charset="0"/>
              </a:rPr>
              <a:pPr algn="r" eaLnBrk="1" hangingPunct="1"/>
              <a:t>42</a:t>
            </a:fld>
            <a:endParaRPr lang="en-US" sz="1200">
              <a:solidFill>
                <a:srgbClr val="000000"/>
              </a:solidFill>
              <a:latin typeface="Arial" charset="0"/>
            </a:endParaRPr>
          </a:p>
        </p:txBody>
      </p:sp>
      <p:sp>
        <p:nvSpPr>
          <p:cNvPr id="12390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7013" indent="-227013">
              <a:spcBef>
                <a:spcPct val="0"/>
              </a:spcBef>
            </a:pPr>
            <a:r>
              <a:rPr lang="en-US">
                <a:latin typeface="Arial" charset="0"/>
              </a:rPr>
              <a:t>These are the networks</a:t>
            </a:r>
          </a:p>
          <a:p>
            <a:pPr marL="227013" indent="-227013">
              <a:spcBef>
                <a:spcPct val="0"/>
              </a:spcBef>
            </a:pPr>
            <a:r>
              <a:rPr lang="en-US">
                <a:latin typeface="Arial" charset="0"/>
              </a:rPr>
              <a:t>Define 3 layers</a:t>
            </a:r>
          </a:p>
          <a:p>
            <a:pPr marL="227013" indent="-227013">
              <a:spcBef>
                <a:spcPct val="0"/>
              </a:spcBef>
              <a:buFontTx/>
              <a:buAutoNum type="arabicParenR"/>
            </a:pPr>
            <a:r>
              <a:rPr lang="en-US">
                <a:latin typeface="Arial" charset="0"/>
              </a:rPr>
              <a:t>Hierarchy exists</a:t>
            </a:r>
          </a:p>
          <a:p>
            <a:pPr marL="227013" indent="-227013">
              <a:spcBef>
                <a:spcPct val="0"/>
              </a:spcBef>
              <a:buFontTx/>
              <a:buAutoNum type="arabicParenR"/>
            </a:pPr>
            <a:r>
              <a:rPr lang="en-US">
                <a:latin typeface="Arial" charset="0"/>
              </a:rPr>
              <a:t>Pyramidal vs top heavy</a:t>
            </a:r>
          </a:p>
          <a:p>
            <a:pPr marL="227013" indent="-227013">
              <a:spcBef>
                <a:spcPct val="0"/>
              </a:spcBef>
              <a:buFontTx/>
              <a:buAutoNum type="arabicParenR"/>
            </a:pPr>
            <a:r>
              <a:rPr lang="en-US">
                <a:latin typeface="Arial" charset="0"/>
              </a:rPr>
              <a:t>Charcteristics hubs</a:t>
            </a:r>
          </a:p>
          <a:p>
            <a:pPr marL="227013" indent="-227013">
              <a:spcBef>
                <a:spcPct val="0"/>
              </a:spcBef>
              <a:buFontTx/>
              <a:buAutoNum type="arabicParenR"/>
            </a:pPr>
            <a:r>
              <a:rPr lang="en-US">
                <a:latin typeface="Arial" charset="0"/>
              </a:rPr>
              <a:t>Persistent (later)</a:t>
            </a:r>
          </a:p>
          <a:p>
            <a:pPr marL="227013" indent="-227013">
              <a:spcBef>
                <a:spcPct val="0"/>
              </a:spcBef>
            </a:pPr>
            <a:endParaRPr lang="en-US">
              <a:latin typeface="Arial" charset="0"/>
            </a:endParaRPr>
          </a:p>
        </p:txBody>
      </p:sp>
      <p:sp>
        <p:nvSpPr>
          <p:cNvPr id="1239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482600" eaLnBrk="0" hangingPunct="0">
              <a:defRPr sz="2400">
                <a:solidFill>
                  <a:schemeClr val="tx1"/>
                </a:solidFill>
                <a:latin typeface="Calibri" charset="0"/>
                <a:ea typeface="ＭＳ Ｐゴシック" charset="0"/>
                <a:cs typeface="ＭＳ Ｐゴシック" charset="0"/>
              </a:defRPr>
            </a:lvl1pPr>
            <a:lvl2pPr marL="742950" indent="-285750" defTabSz="482600" eaLnBrk="0" hangingPunct="0">
              <a:defRPr sz="2400">
                <a:solidFill>
                  <a:schemeClr val="tx1"/>
                </a:solidFill>
                <a:latin typeface="Calibri" charset="0"/>
                <a:ea typeface="ＭＳ Ｐゴシック" charset="0"/>
              </a:defRPr>
            </a:lvl2pPr>
            <a:lvl3pPr marL="1143000" indent="-228600" defTabSz="482600" eaLnBrk="0" hangingPunct="0">
              <a:defRPr sz="2400">
                <a:solidFill>
                  <a:schemeClr val="tx1"/>
                </a:solidFill>
                <a:latin typeface="Calibri" charset="0"/>
                <a:ea typeface="ＭＳ Ｐゴシック" charset="0"/>
              </a:defRPr>
            </a:lvl3pPr>
            <a:lvl4pPr marL="1600200" indent="-228600" defTabSz="482600" eaLnBrk="0" hangingPunct="0">
              <a:defRPr sz="2400">
                <a:solidFill>
                  <a:schemeClr val="tx1"/>
                </a:solidFill>
                <a:latin typeface="Calibri" charset="0"/>
                <a:ea typeface="ＭＳ Ｐゴシック" charset="0"/>
              </a:defRPr>
            </a:lvl4pPr>
            <a:lvl5pPr marL="2057400" indent="-228600" defTabSz="482600" eaLnBrk="0" hangingPunct="0">
              <a:defRPr sz="2400">
                <a:solidFill>
                  <a:schemeClr val="tx1"/>
                </a:solidFill>
                <a:latin typeface="Calibri" charset="0"/>
                <a:ea typeface="ＭＳ Ｐゴシック" charset="0"/>
              </a:defRPr>
            </a:lvl5pPr>
            <a:lvl6pPr marL="2514600" indent="-228600" defTabSz="482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82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82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82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A5AEC130-58F4-B045-BD50-E8D2A5B11D7A}" type="slidenum">
              <a:rPr lang="en-US" sz="1200">
                <a:solidFill>
                  <a:srgbClr val="000000"/>
                </a:solidFill>
              </a:rPr>
              <a:pPr algn="r" eaLnBrk="1" hangingPunct="1"/>
              <a:t>42</a:t>
            </a:fld>
            <a:endParaRPr 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4E712995-694F-9741-BD27-B3C6ADB5A30C}" type="slidenum">
              <a:rPr lang="en-US" sz="1300">
                <a:solidFill>
                  <a:srgbClr val="000000"/>
                </a:solidFill>
                <a:latin typeface="Arial" charset="0"/>
              </a:rPr>
              <a:pPr fontAlgn="base">
                <a:spcBef>
                  <a:spcPct val="0"/>
                </a:spcBef>
                <a:spcAft>
                  <a:spcPct val="0"/>
                </a:spcAft>
              </a:pPr>
              <a:t>43</a:t>
            </a:fld>
            <a:endParaRPr lang="en-US" sz="1300">
              <a:solidFill>
                <a:srgbClr val="000000"/>
              </a:solidFill>
              <a:latin typeface="Arial" charset="0"/>
            </a:endParaRPr>
          </a:p>
        </p:txBody>
      </p:sp>
      <p:sp>
        <p:nvSpPr>
          <p:cNvPr id="1259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482600" eaLnBrk="0" hangingPunct="0">
              <a:defRPr sz="2400">
                <a:solidFill>
                  <a:schemeClr val="tx1"/>
                </a:solidFill>
                <a:latin typeface="Calibri" charset="0"/>
                <a:ea typeface="ＭＳ Ｐゴシック" charset="0"/>
                <a:cs typeface="ＭＳ Ｐゴシック" charset="0"/>
              </a:defRPr>
            </a:lvl1pPr>
            <a:lvl2pPr marL="742950" indent="-285750" defTabSz="482600" eaLnBrk="0" hangingPunct="0">
              <a:defRPr sz="2400">
                <a:solidFill>
                  <a:schemeClr val="tx1"/>
                </a:solidFill>
                <a:latin typeface="Calibri" charset="0"/>
                <a:ea typeface="ＭＳ Ｐゴシック" charset="0"/>
              </a:defRPr>
            </a:lvl2pPr>
            <a:lvl3pPr marL="1143000" indent="-228600" defTabSz="482600" eaLnBrk="0" hangingPunct="0">
              <a:defRPr sz="2400">
                <a:solidFill>
                  <a:schemeClr val="tx1"/>
                </a:solidFill>
                <a:latin typeface="Calibri" charset="0"/>
                <a:ea typeface="ＭＳ Ｐゴシック" charset="0"/>
              </a:defRPr>
            </a:lvl3pPr>
            <a:lvl4pPr marL="1600200" indent="-228600" defTabSz="482600" eaLnBrk="0" hangingPunct="0">
              <a:defRPr sz="2400">
                <a:solidFill>
                  <a:schemeClr val="tx1"/>
                </a:solidFill>
                <a:latin typeface="Calibri" charset="0"/>
                <a:ea typeface="ＭＳ Ｐゴシック" charset="0"/>
              </a:defRPr>
            </a:lvl4pPr>
            <a:lvl5pPr marL="2057400" indent="-228600" defTabSz="482600" eaLnBrk="0" hangingPunct="0">
              <a:defRPr sz="2400">
                <a:solidFill>
                  <a:schemeClr val="tx1"/>
                </a:solidFill>
                <a:latin typeface="Calibri" charset="0"/>
                <a:ea typeface="ＭＳ Ｐゴシック" charset="0"/>
              </a:defRPr>
            </a:lvl5pPr>
            <a:lvl6pPr marL="2514600" indent="-228600" defTabSz="482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82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82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82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B08DE3BB-7CFD-7147-AE9B-2D1A5175815F}" type="slidenum">
              <a:rPr lang="en-US" sz="1200">
                <a:solidFill>
                  <a:srgbClr val="000000"/>
                </a:solidFill>
                <a:latin typeface="Arial" charset="0"/>
              </a:rPr>
              <a:pPr algn="r" eaLnBrk="1" hangingPunct="1"/>
              <a:t>43</a:t>
            </a:fld>
            <a:endParaRPr lang="en-US" sz="1200">
              <a:solidFill>
                <a:srgbClr val="000000"/>
              </a:solidFill>
              <a:latin typeface="Arial" charset="0"/>
            </a:endParaRPr>
          </a:p>
        </p:txBody>
      </p:sp>
      <p:sp>
        <p:nvSpPr>
          <p:cNvPr id="12595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1259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482600" eaLnBrk="0" hangingPunct="0">
              <a:defRPr sz="2400">
                <a:solidFill>
                  <a:schemeClr val="tx1"/>
                </a:solidFill>
                <a:latin typeface="Calibri" charset="0"/>
                <a:ea typeface="ＭＳ Ｐゴシック" charset="0"/>
                <a:cs typeface="ＭＳ Ｐゴシック" charset="0"/>
              </a:defRPr>
            </a:lvl1pPr>
            <a:lvl2pPr marL="742950" indent="-285750" defTabSz="482600" eaLnBrk="0" hangingPunct="0">
              <a:defRPr sz="2400">
                <a:solidFill>
                  <a:schemeClr val="tx1"/>
                </a:solidFill>
                <a:latin typeface="Calibri" charset="0"/>
                <a:ea typeface="ＭＳ Ｐゴシック" charset="0"/>
              </a:defRPr>
            </a:lvl2pPr>
            <a:lvl3pPr marL="1143000" indent="-228600" defTabSz="482600" eaLnBrk="0" hangingPunct="0">
              <a:defRPr sz="2400">
                <a:solidFill>
                  <a:schemeClr val="tx1"/>
                </a:solidFill>
                <a:latin typeface="Calibri" charset="0"/>
                <a:ea typeface="ＭＳ Ｐゴシック" charset="0"/>
              </a:defRPr>
            </a:lvl3pPr>
            <a:lvl4pPr marL="1600200" indent="-228600" defTabSz="482600" eaLnBrk="0" hangingPunct="0">
              <a:defRPr sz="2400">
                <a:solidFill>
                  <a:schemeClr val="tx1"/>
                </a:solidFill>
                <a:latin typeface="Calibri" charset="0"/>
                <a:ea typeface="ＭＳ Ｐゴシック" charset="0"/>
              </a:defRPr>
            </a:lvl4pPr>
            <a:lvl5pPr marL="2057400" indent="-228600" defTabSz="482600" eaLnBrk="0" hangingPunct="0">
              <a:defRPr sz="2400">
                <a:solidFill>
                  <a:schemeClr val="tx1"/>
                </a:solidFill>
                <a:latin typeface="Calibri" charset="0"/>
                <a:ea typeface="ＭＳ Ｐゴシック" charset="0"/>
              </a:defRPr>
            </a:lvl5pPr>
            <a:lvl6pPr marL="2514600" indent="-228600" defTabSz="482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82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82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82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4B68B9CA-E336-724B-88B1-B6BB766D96B4}" type="slidenum">
              <a:rPr lang="en-US" sz="1200">
                <a:solidFill>
                  <a:srgbClr val="000000"/>
                </a:solidFill>
              </a:rPr>
              <a:pPr algn="r" eaLnBrk="1" hangingPunct="1"/>
              <a:t>43</a:t>
            </a:fld>
            <a:endParaRPr 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defTabSz="457159" eaLnBrk="1" fontAlgn="auto" hangingPunct="1">
              <a:spcBef>
                <a:spcPts val="0"/>
              </a:spcBef>
              <a:spcAft>
                <a:spcPts val="0"/>
              </a:spcAft>
              <a:defRPr/>
            </a:pPr>
            <a:r>
              <a:rPr lang="en-US" dirty="0">
                <a:ea typeface="+mn-ea"/>
                <a:cs typeface="+mn-cs"/>
              </a:rPr>
              <a:t>For those who are not really a computer geek, let me say a few sentence on the Linux kernel. I refer to kernel of the OS, not the whole distribution</a:t>
            </a:r>
          </a:p>
          <a:p>
            <a:pPr defTabSz="456846">
              <a:defRPr/>
            </a:pPr>
            <a:endParaRPr lang="en-US" dirty="0" smtClean="0"/>
          </a:p>
          <a:p>
            <a:pPr defTabSz="456846">
              <a:defRPr/>
            </a:pPr>
            <a:endParaRPr lang="en-US" dirty="0" smtClean="0"/>
          </a:p>
          <a:p>
            <a:pPr defTabSz="456846">
              <a:defRPr/>
            </a:pPr>
            <a:r>
              <a:rPr lang="en-US" b="1" dirty="0">
                <a:ea typeface="+mn-ea"/>
                <a:cs typeface="+mn-cs"/>
              </a:rPr>
              <a:t>Just to make it clear, I here show</a:t>
            </a:r>
            <a:r>
              <a:rPr lang="en-US" dirty="0">
                <a:ea typeface="+mn-ea"/>
                <a:cs typeface="+mn-cs"/>
              </a:rPr>
              <a:t> </a:t>
            </a:r>
            <a:endParaRPr lang="en-US" dirty="0"/>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CD4FA32E-97FF-574C-A736-F240D21FE62B}" type="slidenum">
              <a:rPr lang="en-US" sz="1300">
                <a:solidFill>
                  <a:srgbClr val="000000"/>
                </a:solidFill>
              </a:rPr>
              <a:pPr fontAlgn="base">
                <a:spcBef>
                  <a:spcPct val="0"/>
                </a:spcBef>
                <a:spcAft>
                  <a:spcPct val="0"/>
                </a:spcAft>
              </a:pPr>
              <a:t>44</a:t>
            </a:fld>
            <a:endParaRPr lang="en-US" sz="13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Reuse and Overlap between modules suggest a design principle. Tradeoff between reusability and robustness. dnaA is a replication initiation factor which promotes the unwinding or denaturation of DNA at oriC (around 240bp in Escherichia coli), during DNA replication in prokaryotes.</a:t>
            </a:r>
          </a:p>
          <a:p>
            <a:endParaRPr lang="en-US">
              <a:latin typeface="Calibri" charset="0"/>
            </a:endParaRPr>
          </a:p>
          <a:p>
            <a:r>
              <a:rPr lang="en-US">
                <a:latin typeface="Calibri" charset="0"/>
              </a:rPr>
              <a:t>….</a:t>
            </a:r>
          </a:p>
          <a:p>
            <a:endParaRPr lang="en-US">
              <a:latin typeface="Calibri" charset="0"/>
            </a:endParaRPr>
          </a:p>
          <a:p>
            <a:endParaRPr lang="en-US">
              <a:latin typeface="Calibri" charset="0"/>
            </a:endParaRPr>
          </a:p>
          <a:p>
            <a:pPr eaLnBrk="1" hangingPunct="1">
              <a:spcBef>
                <a:spcPct val="0"/>
              </a:spcBef>
            </a:pPr>
            <a:r>
              <a:rPr lang="en-US">
                <a:latin typeface="Calibri" charset="0"/>
              </a:rPr>
              <a:t>This comparison suggests that the reusability is not for free. The price is a constant update. When we want to use an existing component for a new function, the designer has to do some tweaking. Which is not likely to happen for nature. Cannot afford to pay for the price, natural systems are comparably more independent</a:t>
            </a:r>
          </a:p>
          <a:p>
            <a:endParaRPr lang="en-US">
              <a:latin typeface="Calibri" charset="0"/>
            </a:endParaRP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0E73333A-D77B-6D43-B33E-003DD3650CBD}" type="slidenum">
              <a:rPr lang="en-US" sz="1300">
                <a:solidFill>
                  <a:srgbClr val="000000"/>
                </a:solidFill>
              </a:rPr>
              <a:pPr fontAlgn="base">
                <a:spcBef>
                  <a:spcPct val="0"/>
                </a:spcBef>
                <a:spcAft>
                  <a:spcPct val="0"/>
                </a:spcAft>
              </a:pPr>
              <a:t>45</a:t>
            </a:fld>
            <a:endParaRPr lang="en-US" sz="13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defTabSz="456846" eaLnBrk="1" fontAlgn="auto" hangingPunct="1">
              <a:spcBef>
                <a:spcPts val="0"/>
              </a:spcBef>
              <a:spcAft>
                <a:spcPts val="0"/>
              </a:spcAft>
              <a:defRPr/>
            </a:pPr>
            <a:r>
              <a:rPr lang="en-US" dirty="0" smtClean="0">
                <a:ea typeface="+mn-ea"/>
                <a:cs typeface="+mn-cs"/>
              </a:rPr>
              <a:t>We further look at where are the guys that required tweaking in the network? A theme borne out in many evolutionary studied of biological network is, more connectivity, more constraint. One of the first paper is by Fraser, studied the relationship between the number of interacting partners, and the rate of evolution, measured by number of substitution per site. The more substitution, the faster is the evolution. The observation is, they are negatively correlated. The intuition is, being related to many others, it all sort of constraint and forbid a fast evolution. In the case of Linux, the situation is exactly opposite. Degree is positively correlated with the rate of evolution. This is essentially how an intelligent designer works. Hubs, more useful, more central of the networks, require more fine-tune.</a:t>
            </a:r>
          </a:p>
          <a:p>
            <a:pPr defTabSz="456846">
              <a:defRPr/>
            </a:pPr>
            <a:endParaRPr lang="en-US" dirty="0">
              <a:ea typeface="+mn-ea"/>
              <a:cs typeface="+mn-cs"/>
            </a:endParaRPr>
          </a:p>
        </p:txBody>
      </p:sp>
      <p:sp>
        <p:nvSpPr>
          <p:cNvPr id="4" name="Slide Number Placeholder 3"/>
          <p:cNvSpPr>
            <a:spLocks noGrp="1"/>
          </p:cNvSpPr>
          <p:nvPr>
            <p:ph type="sldNum" sz="quarter" idx="5"/>
          </p:nvPr>
        </p:nvSpPr>
        <p:spPr/>
        <p:txBody>
          <a:bodyPr/>
          <a:lstStyle/>
          <a:p>
            <a:pPr>
              <a:defRPr/>
            </a:pPr>
            <a:fld id="{A8AFA80C-9A0D-6F48-A3DB-FD55ABCF8EDE}" type="slidenum">
              <a:rPr lang="en-US" smtClean="0">
                <a:solidFill>
                  <a:prstClr val="black"/>
                </a:solidFill>
                <a:latin typeface="Calibri"/>
              </a:rPr>
              <a:pPr>
                <a:defRPr/>
              </a:pPr>
              <a:t>46</a:t>
            </a:fld>
            <a:endParaRPr lang="en-US">
              <a:solidFill>
                <a:prstClr val="black"/>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prstGeom prst="rect">
            <a:avLst/>
          </a:prstGeom>
        </p:spPr>
        <p:txBody>
          <a:bodyPr/>
          <a:lstStyle/>
          <a:p>
            <a:pPr lvl="0"/>
            <a:endParaRPr/>
          </a:p>
        </p:txBody>
      </p:sp>
      <p:sp>
        <p:nvSpPr>
          <p:cNvPr id="49" name="Shape 49"/>
          <p:cNvSpPr>
            <a:spLocks noGrp="1"/>
          </p:cNvSpPr>
          <p:nvPr>
            <p:ph type="body" sz="quarter" idx="1"/>
          </p:nvPr>
        </p:nvSpPr>
        <p:spPr>
          <a:prstGeom prst="rect">
            <a:avLst/>
          </a:prstGeom>
        </p:spPr>
        <p:txBody>
          <a:bodyPr/>
          <a:lstStyle/>
          <a:p>
            <a:pPr lvl="0">
              <a:lnSpc>
                <a:spcPct val="100000"/>
              </a:lnSpc>
              <a:defRPr sz="1800"/>
            </a:pPr>
            <a:endParaRPr sz="2800" dirty="0">
              <a:latin typeface="Avenir Book"/>
              <a:ea typeface="Avenir Book"/>
              <a:cs typeface="Avenir Book"/>
              <a:sym typeface="Avenir Book"/>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called our method </a:t>
            </a:r>
            <a:r>
              <a:rPr lang="en-US" baseline="0" dirty="0" err="1" smtClean="0"/>
              <a:t>Loregic</a:t>
            </a:r>
            <a:r>
              <a:rPr lang="en-US" baseline="0" dirty="0" smtClean="0"/>
              <a:t>, which uses logic gate models to characterize the cooperative logic of gene regulatory factors. we published </a:t>
            </a:r>
            <a:r>
              <a:rPr lang="en-US" baseline="0" dirty="0" err="1" smtClean="0"/>
              <a:t>Loregic</a:t>
            </a:r>
            <a:r>
              <a:rPr lang="en-US" baseline="0" dirty="0" smtClean="0"/>
              <a:t> in </a:t>
            </a:r>
            <a:r>
              <a:rPr lang="en-US" baseline="0" dirty="0" err="1" smtClean="0"/>
              <a:t>Plos</a:t>
            </a:r>
            <a:r>
              <a:rPr lang="en-US" baseline="0" dirty="0" smtClean="0"/>
              <a:t> comp. bio.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2205745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1461914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432278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a:t>
            </a:r>
            <a:r>
              <a:rPr lang="en-US" baseline="0" smtClean="0"/>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588706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596745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200" kern="1200" dirty="0" smtClean="0">
                <a:solidFill>
                  <a:schemeClr val="tx1"/>
                </a:solidFill>
                <a:effectLst/>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200" kern="1200" dirty="0" smtClean="0">
                <a:solidFill>
                  <a:schemeClr val="tx1"/>
                </a:solidFill>
                <a:effectLst/>
                <a:latin typeface="+mn-lt"/>
                <a:ea typeface="+mn-ea"/>
                <a:cs typeface="+mn-cs"/>
              </a:rPr>
              <a:t>high expression of MYC is sufficient for high target gene expression,</a:t>
            </a:r>
            <a:r>
              <a:rPr lang="en-US" sz="1200" kern="1200" baseline="0" dirty="0" smtClean="0">
                <a:solidFill>
                  <a:schemeClr val="tx1"/>
                </a:solidFill>
                <a:effectLst/>
                <a:latin typeface="+mn-lt"/>
                <a:ea typeface="+mn-ea"/>
                <a:cs typeface="+mn-cs"/>
              </a:rPr>
              <a:t> which supports that MYC is a universal amplifier.</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203113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Going beyond the prediction of the cooperative logics of individual RFs that directly regulate a target, we are interested in identifying all the logic gates matching triplets involved in the target regulatory pathway, in order to obtain a coherent logic circuit pathway. For example in Figure 7A, </a:t>
            </a:r>
            <a:r>
              <a:rPr lang="en-US" sz="1200" kern="1200" dirty="0" err="1" smtClean="0">
                <a:solidFill>
                  <a:schemeClr val="tx1"/>
                </a:solidFill>
                <a:effectLst/>
                <a:latin typeface="+mn-lt"/>
                <a:ea typeface="+mn-ea"/>
                <a:cs typeface="+mn-cs"/>
              </a:rPr>
              <a:t>Loregic</a:t>
            </a:r>
            <a:r>
              <a:rPr lang="en-US" sz="1200" kern="1200" dirty="0" smtClean="0">
                <a:solidFill>
                  <a:schemeClr val="tx1"/>
                </a:solidFill>
                <a:effectLst/>
                <a:latin typeface="+mn-lt"/>
                <a:ea typeface="+mn-ea"/>
                <a:cs typeface="+mn-cs"/>
              </a:rPr>
              <a:t> found that there are two regulatory pathways regulating the target gene, PPIL2 in human K562. PPIL2 is an important </a:t>
            </a:r>
            <a:r>
              <a:rPr lang="en-US" sz="1200" kern="1200" dirty="0" err="1" smtClean="0">
                <a:solidFill>
                  <a:schemeClr val="tx1"/>
                </a:solidFill>
                <a:effectLst/>
                <a:latin typeface="+mn-lt"/>
                <a:ea typeface="+mn-ea"/>
                <a:cs typeface="+mn-cs"/>
              </a:rPr>
              <a:t>cyclophilin</a:t>
            </a:r>
            <a:r>
              <a:rPr lang="en-US" sz="1200" kern="1200" dirty="0" smtClean="0">
                <a:solidFill>
                  <a:schemeClr val="tx1"/>
                </a:solidFill>
                <a:effectLst/>
                <a:latin typeface="+mn-lt"/>
                <a:ea typeface="+mn-ea"/>
                <a:cs typeface="+mn-cs"/>
              </a:rPr>
              <a:t> member in immunological suppression. These two pathways contain 4 logic-gate-consistent triplets forming a two-layer hierarchical structure. By replacing these triplets with corresponding matched logic gates, we obtain the logic circuit regulatory pathways for the target gene (Figure 7B).</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3428421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constructed the regulatory hierarchical networks with top, middle and bottom layers using yeast TFs [5], and found that the scores for the gate-consistent triplets targeting the bottom TFs are lower than the ones targeting middle and top TFs (Fig. S3), which implies that the regulations of middle and top TFs more likely follow logical operations than the bottom TFs. Also,</a:t>
            </a:r>
            <a:r>
              <a:rPr lang="en-US" sz="1200" kern="1200" baseline="0" dirty="0" smtClean="0">
                <a:solidFill>
                  <a:schemeClr val="tx1"/>
                </a:solidFill>
                <a:effectLst/>
                <a:latin typeface="+mn-lt"/>
                <a:ea typeface="+mn-ea"/>
                <a:cs typeface="+mn-cs"/>
              </a:rPr>
              <a:t> this tells us that we may need more detailed models such as continuous models than </a:t>
            </a:r>
            <a:r>
              <a:rPr lang="en-US" sz="1200" kern="1200" baseline="0" dirty="0" err="1" smtClean="0">
                <a:solidFill>
                  <a:schemeClr val="tx1"/>
                </a:solidFill>
                <a:effectLst/>
                <a:latin typeface="+mn-lt"/>
                <a:ea typeface="+mn-ea"/>
                <a:cs typeface="+mn-cs"/>
              </a:rPr>
              <a:t>boolean</a:t>
            </a:r>
            <a:r>
              <a:rPr lang="en-US" sz="1200" kern="1200" baseline="0" dirty="0" smtClean="0">
                <a:solidFill>
                  <a:schemeClr val="tx1"/>
                </a:solidFill>
                <a:effectLst/>
                <a:latin typeface="+mn-lt"/>
                <a:ea typeface="+mn-ea"/>
                <a:cs typeface="+mn-cs"/>
              </a:rPr>
              <a:t> logics to study gene regulation.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4033377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ADBAABE7-FD04-3942-9C4F-FDB49155EB7B}" type="slidenum">
              <a:rPr lang="en-US" sz="1300">
                <a:solidFill>
                  <a:srgbClr val="000000"/>
                </a:solidFill>
                <a:latin typeface="Arial" charset="0"/>
              </a:rPr>
              <a:pPr fontAlgn="base">
                <a:spcBef>
                  <a:spcPct val="0"/>
                </a:spcBef>
                <a:spcAft>
                  <a:spcPct val="0"/>
                </a:spcAft>
              </a:pPr>
              <a:t>10</a:t>
            </a:fld>
            <a:endParaRPr lang="en-US" sz="1300">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5145531C-C3C8-3E44-A9AC-C377F9AC20EB}" type="slidenum">
              <a:rPr lang="en-US" sz="1300">
                <a:solidFill>
                  <a:srgbClr val="000000"/>
                </a:solidFill>
                <a:latin typeface="Arial" charset="0"/>
              </a:rPr>
              <a:pPr fontAlgn="base">
                <a:spcBef>
                  <a:spcPct val="0"/>
                </a:spcBef>
                <a:spcAft>
                  <a:spcPct val="0"/>
                </a:spcAft>
              </a:pPr>
              <a:t>11</a:t>
            </a:fld>
            <a:endParaRPr lang="en-US" sz="1300">
              <a:solidFill>
                <a:srgbClr val="000000"/>
              </a:solidFill>
              <a:latin typeface="Arial" charset="0"/>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51C45DDA-9A18-6440-B7DC-3E612FDB7101}" type="slidenum">
              <a:rPr lang="en-US" sz="1300">
                <a:solidFill>
                  <a:srgbClr val="000000"/>
                </a:solidFill>
                <a:latin typeface="Arial" charset="0"/>
              </a:rPr>
              <a:pPr fontAlgn="base">
                <a:spcBef>
                  <a:spcPct val="0"/>
                </a:spcBef>
                <a:spcAft>
                  <a:spcPct val="0"/>
                </a:spcAft>
              </a:pPr>
              <a:t>12</a:t>
            </a:fld>
            <a:endParaRPr lang="en-US" sz="1300">
              <a:solidFill>
                <a:srgbClr val="000000"/>
              </a:solidFill>
              <a:latin typeface="Arial" charset="0"/>
            </a:endParaRPr>
          </a:p>
        </p:txBody>
      </p:sp>
      <p:sp>
        <p:nvSpPr>
          <p:cNvPr id="99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solidFill>
                  <a:prstClr val="black"/>
                </a:solidFill>
                <a:latin typeface="Calibri"/>
              </a:rPr>
              <a:pPr/>
              <a:t>14</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543" eaLnBrk="0" hangingPunct="0">
              <a:defRPr sz="1100" b="1">
                <a:solidFill>
                  <a:schemeClr val="tx1"/>
                </a:solidFill>
                <a:latin typeface="Arial" charset="0"/>
                <a:ea typeface="ＭＳ Ｐゴシック" charset="0"/>
                <a:cs typeface="ＭＳ Ｐゴシック" charset="0"/>
              </a:defRPr>
            </a:lvl1pPr>
            <a:lvl2pPr marL="702756" indent="-270291" defTabSz="968543" eaLnBrk="0" hangingPunct="0">
              <a:defRPr sz="1100" b="1">
                <a:solidFill>
                  <a:schemeClr val="tx1"/>
                </a:solidFill>
                <a:latin typeface="Arial" charset="0"/>
                <a:ea typeface="ＭＳ Ｐゴシック" charset="0"/>
              </a:defRPr>
            </a:lvl2pPr>
            <a:lvl3pPr marL="1081164" indent="-216233" defTabSz="968543" eaLnBrk="0" hangingPunct="0">
              <a:defRPr sz="1100" b="1">
                <a:solidFill>
                  <a:schemeClr val="tx1"/>
                </a:solidFill>
                <a:latin typeface="Arial" charset="0"/>
                <a:ea typeface="ＭＳ Ｐゴシック" charset="0"/>
              </a:defRPr>
            </a:lvl3pPr>
            <a:lvl4pPr marL="1513629" indent="-216233" defTabSz="968543" eaLnBrk="0" hangingPunct="0">
              <a:defRPr sz="1100" b="1">
                <a:solidFill>
                  <a:schemeClr val="tx1"/>
                </a:solidFill>
                <a:latin typeface="Arial" charset="0"/>
                <a:ea typeface="ＭＳ Ｐゴシック" charset="0"/>
              </a:defRPr>
            </a:lvl4pPr>
            <a:lvl5pPr marL="1946095" indent="-216233" defTabSz="968543" eaLnBrk="0" hangingPunct="0">
              <a:defRPr sz="1100" b="1">
                <a:solidFill>
                  <a:schemeClr val="tx1"/>
                </a:solidFill>
                <a:latin typeface="Arial" charset="0"/>
                <a:ea typeface="ＭＳ Ｐゴシック" charset="0"/>
              </a:defRPr>
            </a:lvl5pPr>
            <a:lvl6pPr marL="2378560" indent="-216233" defTabSz="968543" eaLnBrk="0" fontAlgn="base" hangingPunct="0">
              <a:spcBef>
                <a:spcPct val="0"/>
              </a:spcBef>
              <a:spcAft>
                <a:spcPct val="0"/>
              </a:spcAft>
              <a:defRPr sz="1100" b="1">
                <a:solidFill>
                  <a:schemeClr val="tx1"/>
                </a:solidFill>
                <a:latin typeface="Arial" charset="0"/>
                <a:ea typeface="ＭＳ Ｐゴシック" charset="0"/>
              </a:defRPr>
            </a:lvl6pPr>
            <a:lvl7pPr marL="2811026" indent="-216233" defTabSz="968543" eaLnBrk="0" fontAlgn="base" hangingPunct="0">
              <a:spcBef>
                <a:spcPct val="0"/>
              </a:spcBef>
              <a:spcAft>
                <a:spcPct val="0"/>
              </a:spcAft>
              <a:defRPr sz="1100" b="1">
                <a:solidFill>
                  <a:schemeClr val="tx1"/>
                </a:solidFill>
                <a:latin typeface="Arial" charset="0"/>
                <a:ea typeface="ＭＳ Ｐゴシック" charset="0"/>
              </a:defRPr>
            </a:lvl7pPr>
            <a:lvl8pPr marL="3243491" indent="-216233" defTabSz="968543" eaLnBrk="0" fontAlgn="base" hangingPunct="0">
              <a:spcBef>
                <a:spcPct val="0"/>
              </a:spcBef>
              <a:spcAft>
                <a:spcPct val="0"/>
              </a:spcAft>
              <a:defRPr sz="1100" b="1">
                <a:solidFill>
                  <a:schemeClr val="tx1"/>
                </a:solidFill>
                <a:latin typeface="Arial" charset="0"/>
                <a:ea typeface="ＭＳ Ｐゴシック" charset="0"/>
              </a:defRPr>
            </a:lvl8pPr>
            <a:lvl9pPr marL="3675957" indent="-216233" defTabSz="968543" eaLnBrk="0" fontAlgn="base" hangingPunct="0">
              <a:spcBef>
                <a:spcPct val="0"/>
              </a:spcBef>
              <a:spcAft>
                <a:spcPct val="0"/>
              </a:spcAft>
              <a:defRPr sz="1100" b="1">
                <a:solidFill>
                  <a:schemeClr val="tx1"/>
                </a:solidFill>
                <a:latin typeface="Arial" charset="0"/>
                <a:ea typeface="ＭＳ Ｐゴシック" charset="0"/>
              </a:defRPr>
            </a:lvl9pPr>
          </a:lstStyle>
          <a:p>
            <a:fld id="{F6BC0DD8-DD4E-D440-BAF7-B5D7FDCCEB82}" type="slidenum">
              <a:rPr lang="en-US" sz="1300" b="0">
                <a:solidFill>
                  <a:prstClr val="black"/>
                </a:solidFill>
              </a:rPr>
              <a:pPr/>
              <a:t>15</a:t>
            </a:fld>
            <a:endParaRPr lang="en-US" sz="1300" b="0">
              <a:solidFill>
                <a:prstClr val="black"/>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We call this construction method "BFS-level" (Breadth-First Search to define Level). As</a:t>
            </a:r>
          </a:p>
          <a:p>
            <a:r>
              <a:rPr lang="en-US">
                <a:latin typeface="Arial" charset="0"/>
                <a:ea typeface="ＭＳ Ｐゴシック" charset="0"/>
                <a:cs typeface="ＭＳ Ｐゴシック" charset="0"/>
              </a:rPr>
              <a:t>described in Figure 1B, it is based on a straightforward application of breadth-first search:</a:t>
            </a:r>
          </a:p>
          <a:p>
            <a:r>
              <a:rPr lang="en-US">
                <a:latin typeface="Arial" charset="0"/>
                <a:ea typeface="ＭＳ Ｐゴシック" charset="0"/>
                <a:cs typeface="ＭＳ Ｐゴシック" charset="0"/>
              </a:rPr>
              <a:t>we first identified all TFs at the bottom level (i.e., level 1). A TF is at the bottom level if</a:t>
            </a:r>
          </a:p>
          <a:p>
            <a:r>
              <a:rPr lang="en-US">
                <a:latin typeface="Arial" charset="0"/>
                <a:ea typeface="ＭＳ Ｐゴシック" charset="0"/>
                <a:cs typeface="ＭＳ Ｐゴシック" charset="0"/>
              </a:rPr>
              <a:t>and only if it does not regulate other TFs. TFs that only regulate themselves (i.e., autoregulation)</a:t>
            </a:r>
          </a:p>
          <a:p>
            <a:r>
              <a:rPr lang="en-US">
                <a:latin typeface="Arial" charset="0"/>
                <a:ea typeface="ＭＳ Ｐゴシック" charset="0"/>
                <a:cs typeface="ＭＳ Ｐゴシック" charset="0"/>
              </a:rPr>
              <a:t>are also placed at the bottom. Starting from each bottom TF, we then</a:t>
            </a:r>
          </a:p>
          <a:p>
            <a:r>
              <a:rPr lang="en-US">
                <a:latin typeface="Arial" charset="0"/>
                <a:ea typeface="ＭＳ Ｐゴシック" charset="0"/>
                <a:cs typeface="ＭＳ Ｐゴシック" charset="0"/>
              </a:rPr>
              <a:t>performed a breadth-first search to convert the whole network into a "breadth-first tree"</a:t>
            </a:r>
          </a:p>
          <a:p>
            <a:r>
              <a:rPr lang="en-US">
                <a:latin typeface="Arial" charset="0"/>
                <a:ea typeface="ＭＳ Ｐゴシック" charset="0"/>
                <a:cs typeface="ＭＳ Ｐゴシック" charset="0"/>
              </a:rPr>
              <a:t>(18) (see Figure 2A and Table 1A). In other words, we define the level of a non-bottom</a:t>
            </a:r>
          </a:p>
          <a:p>
            <a:r>
              <a:rPr lang="en-US">
                <a:latin typeface="Arial" charset="0"/>
                <a:ea typeface="ＭＳ Ｐゴシック" charset="0"/>
                <a:cs typeface="ＭＳ Ｐゴシック" charset="0"/>
              </a:rPr>
              <a:t>TF in the hierarchy as its shortest distance from a bottom one. Here, the construction</a:t>
            </a:r>
          </a:p>
          <a:p>
            <a:r>
              <a:rPr lang="en-US">
                <a:latin typeface="Arial" charset="0"/>
                <a:ea typeface="ＭＳ Ｐゴシック" charset="0"/>
                <a:cs typeface="ＭＳ Ｐゴシック" charset="0"/>
              </a:rPr>
              <a:t>procedure is only focused on inter-regulation between TFs (or officials in social</a:t>
            </a:r>
          </a:p>
          <a:p>
            <a:r>
              <a:rPr lang="en-US">
                <a:latin typeface="Arial" charset="0"/>
                <a:ea typeface="ＭＳ Ｐゴシック" charset="0"/>
                <a:cs typeface="ＭＳ Ｐゴシック" charset="0"/>
              </a:rPr>
              <a:t>networks). A top TF could directly regulate non-TF target genes (or a higher-ranked</a:t>
            </a:r>
          </a:p>
          <a:p>
            <a:r>
              <a:rPr lang="en-US">
                <a:latin typeface="Arial" charset="0"/>
                <a:ea typeface="ＭＳ Ｐゴシック" charset="0"/>
                <a:cs typeface="ＭＳ Ｐゴシック" charset="0"/>
              </a:rPr>
              <a:t>official could have an assistant with no managerial responsibility), but this will not affect</a:t>
            </a:r>
          </a:p>
          <a:p>
            <a:r>
              <a:rPr lang="en-US">
                <a:latin typeface="Arial" charset="0"/>
                <a:ea typeface="ＭＳ Ｐゴシック" charset="0"/>
                <a:cs typeface="ＭＳ Ｐゴシック" charset="0"/>
              </a:rPr>
              <a:t>the constructed hierarchy. If the resulted layered structure has a pyramidal shape (i.e.,</a:t>
            </a:r>
          </a:p>
          <a:p>
            <a:r>
              <a:rPr lang="en-US">
                <a:latin typeface="Arial" charset="0"/>
                <a:ea typeface="ＭＳ Ｐゴシック" charset="0"/>
                <a:cs typeface="ＭＳ Ｐゴシック" charset="0"/>
              </a:rPr>
              <a:t>few nodes at the top and most nodes at the bottom), we, then, considered it as a</a:t>
            </a:r>
          </a:p>
          <a:p>
            <a:r>
              <a:rPr lang="en-US">
                <a:latin typeface="Arial" charset="0"/>
                <a:ea typeface="ＭＳ Ｐゴシック" charset="0"/>
                <a:cs typeface="ＭＳ Ｐゴシック" charset="0"/>
              </a:rPr>
              <a:t>generalized hierarchy.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22.xml"/><Relationship Id="rId4" Type="http://schemas.openxmlformats.org/officeDocument/2006/relationships/slideMaster" Target="../slideMasters/slideMaster9.xml"/><Relationship Id="rId1" Type="http://schemas.openxmlformats.org/officeDocument/2006/relationships/tags" Target="../tags/tag20.xml"/><Relationship Id="rId2" Type="http://schemas.openxmlformats.org/officeDocument/2006/relationships/tags" Target="../tags/tag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31.xml"/><Relationship Id="rId4" Type="http://schemas.openxmlformats.org/officeDocument/2006/relationships/slideMaster" Target="../slideMasters/slideMaster12.xml"/><Relationship Id="rId1" Type="http://schemas.openxmlformats.org/officeDocument/2006/relationships/tags" Target="../tags/tag29.xml"/><Relationship Id="rId2" Type="http://schemas.openxmlformats.org/officeDocument/2006/relationships/tags" Target="../tags/tag30.xml"/></Relationships>
</file>

<file path=ppt/slideLayouts/_rels/slideLayout158.xml.rels><?xml version="1.0" encoding="UTF-8" standalone="yes"?>
<Relationships xmlns="http://schemas.openxmlformats.org/package/2006/relationships"><Relationship Id="rId1" Type="http://schemas.openxmlformats.org/officeDocument/2006/relationships/tags" Target="../tags/tag32.xml"/><Relationship Id="rId2"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3/29/15</a:t>
            </a:fld>
            <a:endParaRPr lang="en-US"/>
          </a:p>
        </p:txBody>
      </p:sp>
      <p:sp>
        <p:nvSpPr>
          <p:cNvPr id="5" name="Footer Placeholder 4"/>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B02ECCC7-7454-1F4C-BFCC-A02D9A2DB966}" type="slidenum">
              <a:rPr lang="en-US"/>
              <a:pPr>
                <a:defRPr/>
              </a:pPr>
              <a:t>‹#›</a:t>
            </a:fld>
            <a:endParaRPr lang="en-US"/>
          </a:p>
        </p:txBody>
      </p:sp>
    </p:spTree>
    <p:extLst>
      <p:ext uri="{BB962C8B-B14F-4D97-AF65-F5344CB8AC3E}">
        <p14:creationId xmlns:p14="http://schemas.microsoft.com/office/powerpoint/2010/main" val="2330044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3/29/15</a:t>
            </a:fld>
            <a:endParaRPr lang="en-US"/>
          </a:p>
        </p:txBody>
      </p:sp>
      <p:sp>
        <p:nvSpPr>
          <p:cNvPr id="5" name="Footer Placeholder 4"/>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FB2539B7-279D-E64F-98F8-B0617295AB6D}" type="slidenum">
              <a:rPr lang="en-US"/>
              <a:pPr>
                <a:defRPr/>
              </a:pPr>
              <a:t>‹#›</a:t>
            </a:fld>
            <a:endParaRPr lang="en-US"/>
          </a:p>
        </p:txBody>
      </p:sp>
    </p:spTree>
    <p:extLst>
      <p:ext uri="{BB962C8B-B14F-4D97-AF65-F5344CB8AC3E}">
        <p14:creationId xmlns:p14="http://schemas.microsoft.com/office/powerpoint/2010/main" val="19970783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7440821"/>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8633346"/>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5149746"/>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2080466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83479471"/>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8743138"/>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686766478"/>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3924859"/>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9483319"/>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0495553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3/29/15</a:t>
            </a:fld>
            <a:endParaRPr lang="en-US"/>
          </a:p>
        </p:txBody>
      </p:sp>
      <p:sp>
        <p:nvSpPr>
          <p:cNvPr id="5" name="Footer Placeholder 4"/>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474CC3EA-CB18-654D-80ED-B328A4DCCB53}" type="slidenum">
              <a:rPr lang="en-US"/>
              <a:pPr>
                <a:defRPr/>
              </a:pPr>
              <a:t>‹#›</a:t>
            </a:fld>
            <a:endParaRPr lang="en-US"/>
          </a:p>
        </p:txBody>
      </p:sp>
    </p:spTree>
    <p:extLst>
      <p:ext uri="{BB962C8B-B14F-4D97-AF65-F5344CB8AC3E}">
        <p14:creationId xmlns:p14="http://schemas.microsoft.com/office/powerpoint/2010/main" val="23973786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34965"/>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428019964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37292627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4433227"/>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707373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6441168"/>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614869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ea typeface="ＭＳ Ｐゴシック" charset="0"/>
                <a:cs typeface="ＭＳ Ｐゴシック" charset="0"/>
              </a:defRPr>
            </a:lvl1pPr>
          </a:lstStyle>
          <a:p>
            <a:pPr>
              <a:defRPr/>
            </a:pPr>
            <a:fld id="{9E0AE410-B162-A340-A8A4-CD40880ACD22}" type="slidenum">
              <a:rPr lang="en-US"/>
              <a:pPr>
                <a:defRPr/>
              </a:pPr>
              <a:t>‹#›</a:t>
            </a:fld>
            <a:endParaRPr lang="en-US"/>
          </a:p>
        </p:txBody>
      </p:sp>
    </p:spTree>
    <p:extLst>
      <p:ext uri="{BB962C8B-B14F-4D97-AF65-F5344CB8AC3E}">
        <p14:creationId xmlns:p14="http://schemas.microsoft.com/office/powerpoint/2010/main" val="40684962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66779984"/>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51821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47789485"/>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484432"/>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2973233"/>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9684217"/>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5901109"/>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513998"/>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858523298"/>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83902857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9491228"/>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3128272"/>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549380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9691162"/>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0271780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78032908"/>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320194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3693439671"/>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2596693"/>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7699321"/>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232621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156270"/>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943616195"/>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4950596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1831318464"/>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1269868"/>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294543"/>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7393"/>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628390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4633836"/>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31681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77683169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230413"/>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5245065"/>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6424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229526"/>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676909"/>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268736698"/>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849869596"/>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432239"/>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5025124"/>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6741947"/>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213673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ea typeface="ＭＳ Ｐゴシック" charset="0"/>
                <a:cs typeface="ＭＳ Ｐゴシック" charset="0"/>
              </a:defRPr>
            </a:lvl1pPr>
          </a:lstStyle>
          <a:p>
            <a:pPr>
              <a:defRPr/>
            </a:pPr>
            <a:fld id="{7430C175-96A3-1643-A70B-FD19C355C12B}" type="slidenum">
              <a:rPr lang="en-US"/>
              <a:pPr>
                <a:defRPr/>
              </a:pPr>
              <a:t>‹#›</a:t>
            </a:fld>
            <a:endParaRPr lang="en-US"/>
          </a:p>
        </p:txBody>
      </p:sp>
    </p:spTree>
    <p:extLst>
      <p:ext uri="{BB962C8B-B14F-4D97-AF65-F5344CB8AC3E}">
        <p14:creationId xmlns:p14="http://schemas.microsoft.com/office/powerpoint/2010/main" val="20939977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3"/>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3"/>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custDataLst>
              <p:tags r:id="rId1"/>
            </p:custDataLst>
          </p:nvPr>
        </p:nvSpPr>
        <p:spPr>
          <a:xfrm rot="16200000">
            <a:off x="6838950" y="4543426"/>
            <a:ext cx="4237037" cy="258762"/>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7C157055-1B9D-594B-86A5-A172D0F486EC}" type="slidenum">
              <a:rPr lang="en-US"/>
              <a:pPr>
                <a:defRPr/>
              </a:pPr>
              <a:t>‹#›</a:t>
            </a:fld>
            <a:r>
              <a:rPr lang="en-US"/>
              <a:t>   (c) Mark Gerstein, 2002, Yale, bioinfo.mbb.yale.edu</a:t>
            </a:r>
          </a:p>
        </p:txBody>
      </p:sp>
    </p:spTree>
    <p:extLst>
      <p:ext uri="{BB962C8B-B14F-4D97-AF65-F5344CB8AC3E}">
        <p14:creationId xmlns:p14="http://schemas.microsoft.com/office/powerpoint/2010/main" val="1756907600"/>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772" indent="0" algn="ctr">
              <a:buNone/>
              <a:defRPr/>
            </a:lvl2pPr>
            <a:lvl3pPr marL="913552" indent="0" algn="ctr">
              <a:buNone/>
              <a:defRPr/>
            </a:lvl3pPr>
            <a:lvl4pPr marL="1370331" indent="0" algn="ctr">
              <a:buNone/>
              <a:defRPr/>
            </a:lvl4pPr>
            <a:lvl5pPr marL="1827105" indent="0" algn="ctr">
              <a:buNone/>
              <a:defRPr/>
            </a:lvl5pPr>
            <a:lvl6pPr marL="2283879" indent="0" algn="ctr">
              <a:buNone/>
              <a:defRPr/>
            </a:lvl6pPr>
            <a:lvl7pPr marL="2740658" indent="0" algn="ctr">
              <a:buNone/>
              <a:defRPr/>
            </a:lvl7pPr>
            <a:lvl8pPr marL="3197432" indent="0" algn="ctr">
              <a:buNone/>
              <a:defRPr/>
            </a:lvl8pPr>
            <a:lvl9pPr marL="365421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87602501"/>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1527123"/>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886134"/>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772" indent="0">
              <a:buNone/>
              <a:defRPr sz="1800"/>
            </a:lvl2pPr>
            <a:lvl3pPr marL="913552" indent="0">
              <a:buNone/>
              <a:defRPr sz="1600"/>
            </a:lvl3pPr>
            <a:lvl4pPr marL="1370331" indent="0">
              <a:buNone/>
              <a:defRPr sz="1400"/>
            </a:lvl4pPr>
            <a:lvl5pPr marL="1827105" indent="0">
              <a:buNone/>
              <a:defRPr sz="1400"/>
            </a:lvl5pPr>
            <a:lvl6pPr marL="2283879" indent="0">
              <a:buNone/>
              <a:defRPr sz="1400"/>
            </a:lvl6pPr>
            <a:lvl7pPr marL="2740658" indent="0">
              <a:buNone/>
              <a:defRPr sz="1400"/>
            </a:lvl7pPr>
            <a:lvl8pPr marL="3197432" indent="0">
              <a:buNone/>
              <a:defRPr sz="1400"/>
            </a:lvl8pPr>
            <a:lvl9pPr marL="365421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7027764"/>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8793392"/>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901017"/>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4995621"/>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016188"/>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2483274627"/>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52" indent="0">
              <a:buNone/>
              <a:defRPr sz="2400"/>
            </a:lvl3pPr>
            <a:lvl4pPr marL="1370331" indent="0">
              <a:buNone/>
              <a:defRPr sz="2000"/>
            </a:lvl4pPr>
            <a:lvl5pPr marL="1827105" indent="0">
              <a:buNone/>
              <a:defRPr sz="2000"/>
            </a:lvl5pPr>
            <a:lvl6pPr marL="2283879" indent="0">
              <a:buNone/>
              <a:defRPr sz="2000"/>
            </a:lvl6pPr>
            <a:lvl7pPr marL="2740658" indent="0">
              <a:buNone/>
              <a:defRPr sz="2000"/>
            </a:lvl7pPr>
            <a:lvl8pPr marL="3197432" indent="0">
              <a:buNone/>
              <a:defRPr sz="2000"/>
            </a:lvl8pPr>
            <a:lvl9pPr marL="365421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1616567000"/>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1558884"/>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123831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1945320"/>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142394"/>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98752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772" indent="0" algn="ctr">
              <a:buNone/>
              <a:defRPr/>
            </a:lvl2pPr>
            <a:lvl3pPr marL="913552" indent="0" algn="ctr">
              <a:buNone/>
              <a:defRPr/>
            </a:lvl3pPr>
            <a:lvl4pPr marL="1370331" indent="0" algn="ctr">
              <a:buNone/>
              <a:defRPr/>
            </a:lvl4pPr>
            <a:lvl5pPr marL="1827105" indent="0" algn="ctr">
              <a:buNone/>
              <a:defRPr/>
            </a:lvl5pPr>
            <a:lvl6pPr marL="2283879" indent="0" algn="ctr">
              <a:buNone/>
              <a:defRPr/>
            </a:lvl6pPr>
            <a:lvl7pPr marL="2740658" indent="0" algn="ctr">
              <a:buNone/>
              <a:defRPr/>
            </a:lvl7pPr>
            <a:lvl8pPr marL="3197432" indent="0" algn="ctr">
              <a:buNone/>
              <a:defRPr/>
            </a:lvl8pPr>
            <a:lvl9pPr marL="365421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8905134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8402363"/>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772" indent="0">
              <a:buNone/>
              <a:defRPr sz="1800"/>
            </a:lvl2pPr>
            <a:lvl3pPr marL="913552" indent="0">
              <a:buNone/>
              <a:defRPr sz="1600"/>
            </a:lvl3pPr>
            <a:lvl4pPr marL="1370331" indent="0">
              <a:buNone/>
              <a:defRPr sz="1400"/>
            </a:lvl4pPr>
            <a:lvl5pPr marL="1827105" indent="0">
              <a:buNone/>
              <a:defRPr sz="1400"/>
            </a:lvl5pPr>
            <a:lvl6pPr marL="2283879" indent="0">
              <a:buNone/>
              <a:defRPr sz="1400"/>
            </a:lvl6pPr>
            <a:lvl7pPr marL="2740658" indent="0">
              <a:buNone/>
              <a:defRPr sz="1400"/>
            </a:lvl7pPr>
            <a:lvl8pPr marL="3197432" indent="0">
              <a:buNone/>
              <a:defRPr sz="1400"/>
            </a:lvl8pPr>
            <a:lvl9pPr marL="3654210" indent="0">
              <a:buNone/>
              <a:defRPr sz="1400"/>
            </a:lvl9pPr>
          </a:lstStyle>
          <a:p>
            <a:pPr lvl="0"/>
            <a:r>
              <a:rPr lang="en-US" smtClean="0"/>
              <a:t>Click to edit Master text styles</a:t>
            </a:r>
          </a:p>
        </p:txBody>
      </p:sp>
    </p:spTree>
    <p:extLst>
      <p:ext uri="{BB962C8B-B14F-4D97-AF65-F5344CB8AC3E}">
        <p14:creationId xmlns:p14="http://schemas.microsoft.com/office/powerpoint/2010/main" val="3725513699"/>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4496294"/>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6878764"/>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725764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315361"/>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215840489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714488"/>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52" indent="0">
              <a:buNone/>
              <a:defRPr sz="2400"/>
            </a:lvl3pPr>
            <a:lvl4pPr marL="1370331" indent="0">
              <a:buNone/>
              <a:defRPr sz="2000"/>
            </a:lvl4pPr>
            <a:lvl5pPr marL="1827105" indent="0">
              <a:buNone/>
              <a:defRPr sz="2000"/>
            </a:lvl5pPr>
            <a:lvl6pPr marL="2283879" indent="0">
              <a:buNone/>
              <a:defRPr sz="2000"/>
            </a:lvl6pPr>
            <a:lvl7pPr marL="2740658" indent="0">
              <a:buNone/>
              <a:defRPr sz="2000"/>
            </a:lvl7pPr>
            <a:lvl8pPr marL="3197432" indent="0">
              <a:buNone/>
              <a:defRPr sz="2000"/>
            </a:lvl8pPr>
            <a:lvl9pPr marL="365421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2716602036"/>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7447044"/>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9673372"/>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9594630"/>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893061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1389F8AB-E84D-2A48-9D3A-361D71A2C120}" type="slidenum">
              <a:rPr lang="en-US" altLang="zh-CN"/>
              <a:pPr>
                <a:defRPr/>
              </a:pPr>
              <a:t>‹#›</a:t>
            </a:fld>
            <a:endParaRPr lang="en-US" altLang="zh-CN"/>
          </a:p>
        </p:txBody>
      </p:sp>
    </p:spTree>
    <p:extLst>
      <p:ext uri="{BB962C8B-B14F-4D97-AF65-F5344CB8AC3E}">
        <p14:creationId xmlns:p14="http://schemas.microsoft.com/office/powerpoint/2010/main" val="5096097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16"/>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D4A29069-4351-924A-AD3A-9E87AFE19881}" type="slidenum">
              <a:rPr lang="en-US" altLang="zh-CN"/>
              <a:pPr>
                <a:defRPr/>
              </a:pPr>
              <a:t>‹#›</a:t>
            </a:fld>
            <a:endParaRPr lang="en-US" altLang="zh-CN"/>
          </a:p>
        </p:txBody>
      </p:sp>
    </p:spTree>
    <p:extLst>
      <p:ext uri="{BB962C8B-B14F-4D97-AF65-F5344CB8AC3E}">
        <p14:creationId xmlns:p14="http://schemas.microsoft.com/office/powerpoint/2010/main" val="35040735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88638836"/>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596089"/>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3255814679"/>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339505778"/>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2009585"/>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3616040"/>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92620614"/>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601885"/>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0608174"/>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414478429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2081"/>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4117364"/>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6970472"/>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3337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3/29/15</a:t>
            </a:fld>
            <a:endParaRPr lang="en-US"/>
          </a:p>
        </p:txBody>
      </p:sp>
      <p:sp>
        <p:nvSpPr>
          <p:cNvPr id="5" name="Footer Placeholder 4"/>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1FEAC5B1-0FAA-064A-8534-C6B38D594D2C}" type="slidenum">
              <a:rPr lang="en-US"/>
              <a:pPr>
                <a:defRPr/>
              </a:pPr>
              <a:t>‹#›</a:t>
            </a:fld>
            <a:endParaRPr lang="en-US"/>
          </a:p>
        </p:txBody>
      </p:sp>
    </p:spTree>
    <p:extLst>
      <p:ext uri="{BB962C8B-B14F-4D97-AF65-F5344CB8AC3E}">
        <p14:creationId xmlns:p14="http://schemas.microsoft.com/office/powerpoint/2010/main" val="745268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514446714"/>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82595038"/>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917638"/>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921283599"/>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91677"/>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6401184"/>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3247096"/>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59373"/>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851921000"/>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883658972"/>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97988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8179531"/>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888143"/>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3412919"/>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7329653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ea typeface="ＭＳ Ｐゴシック" charset="0"/>
                <a:cs typeface="ＭＳ Ｐゴシック" charset="0"/>
              </a:defRPr>
            </a:lvl1pPr>
          </a:lstStyle>
          <a:p>
            <a:pPr>
              <a:defRPr/>
            </a:pPr>
            <a:fld id="{2F00FC19-E679-234C-9B26-58D44CF27CC3}" type="slidenum">
              <a:rPr lang="en-US"/>
              <a:pPr>
                <a:defRPr/>
              </a:pPr>
              <a:t>‹#›</a:t>
            </a:fld>
            <a:endParaRPr lang="en-US"/>
          </a:p>
        </p:txBody>
      </p:sp>
    </p:spTree>
    <p:extLst>
      <p:ext uri="{BB962C8B-B14F-4D97-AF65-F5344CB8AC3E}">
        <p14:creationId xmlns:p14="http://schemas.microsoft.com/office/powerpoint/2010/main" val="13043996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772" indent="0" algn="ctr">
              <a:buNone/>
              <a:defRPr/>
            </a:lvl2pPr>
            <a:lvl3pPr marL="913552" indent="0" algn="ctr">
              <a:buNone/>
              <a:defRPr/>
            </a:lvl3pPr>
            <a:lvl4pPr marL="1370331" indent="0" algn="ctr">
              <a:buNone/>
              <a:defRPr/>
            </a:lvl4pPr>
            <a:lvl5pPr marL="1827105" indent="0" algn="ctr">
              <a:buNone/>
              <a:defRPr/>
            </a:lvl5pPr>
            <a:lvl6pPr marL="2283879" indent="0" algn="ctr">
              <a:buNone/>
              <a:defRPr/>
            </a:lvl6pPr>
            <a:lvl7pPr marL="2740658" indent="0" algn="ctr">
              <a:buNone/>
              <a:defRPr/>
            </a:lvl7pPr>
            <a:lvl8pPr marL="3197432" indent="0" algn="ctr">
              <a:buNone/>
              <a:defRPr/>
            </a:lvl8pPr>
            <a:lvl9pPr marL="365421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56874613"/>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279531"/>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772" indent="0">
              <a:buNone/>
              <a:defRPr sz="1800"/>
            </a:lvl2pPr>
            <a:lvl3pPr marL="913552" indent="0">
              <a:buNone/>
              <a:defRPr sz="1600"/>
            </a:lvl3pPr>
            <a:lvl4pPr marL="1370331" indent="0">
              <a:buNone/>
              <a:defRPr sz="1400"/>
            </a:lvl4pPr>
            <a:lvl5pPr marL="1827105" indent="0">
              <a:buNone/>
              <a:defRPr sz="1400"/>
            </a:lvl5pPr>
            <a:lvl6pPr marL="2283879" indent="0">
              <a:buNone/>
              <a:defRPr sz="1400"/>
            </a:lvl6pPr>
            <a:lvl7pPr marL="2740658" indent="0">
              <a:buNone/>
              <a:defRPr sz="1400"/>
            </a:lvl7pPr>
            <a:lvl8pPr marL="3197432" indent="0">
              <a:buNone/>
              <a:defRPr sz="1400"/>
            </a:lvl8pPr>
            <a:lvl9pPr marL="3654210" indent="0">
              <a:buNone/>
              <a:defRPr sz="1400"/>
            </a:lvl9pPr>
          </a:lstStyle>
          <a:p>
            <a:pPr lvl="0"/>
            <a:r>
              <a:rPr lang="en-US" smtClean="0"/>
              <a:t>Click to edit Master text styles</a:t>
            </a:r>
          </a:p>
        </p:txBody>
      </p:sp>
    </p:spTree>
    <p:extLst>
      <p:ext uri="{BB962C8B-B14F-4D97-AF65-F5344CB8AC3E}">
        <p14:creationId xmlns:p14="http://schemas.microsoft.com/office/powerpoint/2010/main" val="2476246534"/>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443620"/>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72" indent="0">
              <a:buNone/>
              <a:defRPr sz="2000" b="1"/>
            </a:lvl2pPr>
            <a:lvl3pPr marL="913552" indent="0">
              <a:buNone/>
              <a:defRPr sz="1800" b="1"/>
            </a:lvl3pPr>
            <a:lvl4pPr marL="1370331" indent="0">
              <a:buNone/>
              <a:defRPr sz="1600" b="1"/>
            </a:lvl4pPr>
            <a:lvl5pPr marL="1827105" indent="0">
              <a:buNone/>
              <a:defRPr sz="1600" b="1"/>
            </a:lvl5pPr>
            <a:lvl6pPr marL="2283879" indent="0">
              <a:buNone/>
              <a:defRPr sz="1600" b="1"/>
            </a:lvl6pPr>
            <a:lvl7pPr marL="2740658" indent="0">
              <a:buNone/>
              <a:defRPr sz="1600" b="1"/>
            </a:lvl7pPr>
            <a:lvl8pPr marL="3197432" indent="0">
              <a:buNone/>
              <a:defRPr sz="1600" b="1"/>
            </a:lvl8pPr>
            <a:lvl9pPr marL="365421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2178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982973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1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1555604"/>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983735"/>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530107109"/>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52" indent="0">
              <a:buNone/>
              <a:defRPr sz="2400"/>
            </a:lvl3pPr>
            <a:lvl4pPr marL="1370331" indent="0">
              <a:buNone/>
              <a:defRPr sz="2000"/>
            </a:lvl4pPr>
            <a:lvl5pPr marL="1827105" indent="0">
              <a:buNone/>
              <a:defRPr sz="2000"/>
            </a:lvl5pPr>
            <a:lvl6pPr marL="2283879" indent="0">
              <a:buNone/>
              <a:defRPr sz="2000"/>
            </a:lvl6pPr>
            <a:lvl7pPr marL="2740658" indent="0">
              <a:buNone/>
              <a:defRPr sz="2000"/>
            </a:lvl7pPr>
            <a:lvl8pPr marL="3197432" indent="0">
              <a:buNone/>
              <a:defRPr sz="2000"/>
            </a:lvl8pPr>
            <a:lvl9pPr marL="365421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52" indent="0">
              <a:buNone/>
              <a:defRPr sz="1000"/>
            </a:lvl3pPr>
            <a:lvl4pPr marL="1370331" indent="0">
              <a:buNone/>
              <a:defRPr sz="900"/>
            </a:lvl4pPr>
            <a:lvl5pPr marL="1827105" indent="0">
              <a:buNone/>
              <a:defRPr sz="900"/>
            </a:lvl5pPr>
            <a:lvl6pPr marL="2283879" indent="0">
              <a:buNone/>
              <a:defRPr sz="900"/>
            </a:lvl6pPr>
            <a:lvl7pPr marL="2740658" indent="0">
              <a:buNone/>
              <a:defRPr sz="900"/>
            </a:lvl7pPr>
            <a:lvl8pPr marL="3197432" indent="0">
              <a:buNone/>
              <a:defRPr sz="900"/>
            </a:lvl8pPr>
            <a:lvl9pPr marL="3654210" indent="0">
              <a:buNone/>
              <a:defRPr sz="900"/>
            </a:lvl9pPr>
          </a:lstStyle>
          <a:p>
            <a:pPr lvl="0"/>
            <a:r>
              <a:rPr lang="en-US" smtClean="0"/>
              <a:t>Click to edit Master text styles</a:t>
            </a:r>
          </a:p>
        </p:txBody>
      </p:sp>
    </p:spTree>
    <p:extLst>
      <p:ext uri="{BB962C8B-B14F-4D97-AF65-F5344CB8AC3E}">
        <p14:creationId xmlns:p14="http://schemas.microsoft.com/office/powerpoint/2010/main" val="2524584972"/>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866001"/>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9593582"/>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099420"/>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653618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8CDC065E-5C10-5D45-B645-922F42CE6E0D}" type="slidenum">
              <a:rPr lang="en-US" altLang="zh-CN"/>
              <a:pPr>
                <a:defRPr/>
              </a:pPr>
              <a:t>‹#›</a:t>
            </a:fld>
            <a:endParaRPr lang="en-US" altLang="zh-CN"/>
          </a:p>
        </p:txBody>
      </p:sp>
    </p:spTree>
    <p:extLst>
      <p:ext uri="{BB962C8B-B14F-4D97-AF65-F5344CB8AC3E}">
        <p14:creationId xmlns:p14="http://schemas.microsoft.com/office/powerpoint/2010/main" val="365441284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16"/>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54" tIns="45678" rIns="91354" bIns="45678"/>
          <a:lstStyle>
            <a:lvl1pPr defTabSz="913696">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5EB09AA1-63C9-564C-A8DC-2147A805C6B6}" type="slidenum">
              <a:rPr lang="en-US" altLang="zh-CN"/>
              <a:pPr>
                <a:defRPr/>
              </a:pPr>
              <a:t>‹#›</a:t>
            </a:fld>
            <a:endParaRPr lang="en-US" altLang="zh-CN"/>
          </a:p>
        </p:txBody>
      </p:sp>
    </p:spTree>
    <p:extLst>
      <p:ext uri="{BB962C8B-B14F-4D97-AF65-F5344CB8AC3E}">
        <p14:creationId xmlns:p14="http://schemas.microsoft.com/office/powerpoint/2010/main" val="28237560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3491334"/>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9982235"/>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2674988"/>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3752784060"/>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1014553"/>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7283118"/>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1957811"/>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415025"/>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056433788"/>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313178991"/>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7047683"/>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7565363"/>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100954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6755272"/>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537417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3/29/15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B284428-9CBC-B64D-953F-9F5DCF395BFE}" type="slidenum">
              <a:rPr lang="en-US"/>
              <a:pPr>
                <a:defRPr/>
              </a:pPr>
              <a:t>‹#›</a:t>
            </a:fld>
            <a:endParaRPr lang="en-US"/>
          </a:p>
        </p:txBody>
      </p:sp>
    </p:spTree>
    <p:extLst>
      <p:ext uri="{BB962C8B-B14F-4D97-AF65-F5344CB8AC3E}">
        <p14:creationId xmlns:p14="http://schemas.microsoft.com/office/powerpoint/2010/main" val="40388557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3/29/15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9D2F5BF-9239-0B4D-AE4D-2A4E7474240C}" type="slidenum">
              <a:rPr lang="en-US"/>
              <a:pPr>
                <a:defRPr/>
              </a:pPr>
              <a:t>‹#›</a:t>
            </a:fld>
            <a:endParaRPr lang="en-US"/>
          </a:p>
        </p:txBody>
      </p:sp>
    </p:spTree>
    <p:extLst>
      <p:ext uri="{BB962C8B-B14F-4D97-AF65-F5344CB8AC3E}">
        <p14:creationId xmlns:p14="http://schemas.microsoft.com/office/powerpoint/2010/main" val="12111831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6846" indent="0">
              <a:buNone/>
              <a:defRPr sz="1800">
                <a:solidFill>
                  <a:schemeClr val="tx1">
                    <a:tint val="75000"/>
                  </a:schemeClr>
                </a:solidFill>
              </a:defRPr>
            </a:lvl2pPr>
            <a:lvl3pPr marL="913696" indent="0">
              <a:buNone/>
              <a:defRPr sz="1600">
                <a:solidFill>
                  <a:schemeClr val="tx1">
                    <a:tint val="75000"/>
                  </a:schemeClr>
                </a:solidFill>
              </a:defRPr>
            </a:lvl3pPr>
            <a:lvl4pPr marL="1370550" indent="0">
              <a:buNone/>
              <a:defRPr sz="1400">
                <a:solidFill>
                  <a:schemeClr val="tx1">
                    <a:tint val="75000"/>
                  </a:schemeClr>
                </a:solidFill>
              </a:defRPr>
            </a:lvl4pPr>
            <a:lvl5pPr marL="1827398" indent="0">
              <a:buNone/>
              <a:defRPr sz="1400">
                <a:solidFill>
                  <a:schemeClr val="tx1">
                    <a:tint val="75000"/>
                  </a:schemeClr>
                </a:solidFill>
              </a:defRPr>
            </a:lvl5pPr>
            <a:lvl6pPr marL="2284245" indent="0">
              <a:buNone/>
              <a:defRPr sz="1400">
                <a:solidFill>
                  <a:schemeClr val="tx1">
                    <a:tint val="75000"/>
                  </a:schemeClr>
                </a:solidFill>
              </a:defRPr>
            </a:lvl6pPr>
            <a:lvl7pPr marL="2741098" indent="0">
              <a:buNone/>
              <a:defRPr sz="1400">
                <a:solidFill>
                  <a:schemeClr val="tx1">
                    <a:tint val="75000"/>
                  </a:schemeClr>
                </a:solidFill>
              </a:defRPr>
            </a:lvl7pPr>
            <a:lvl8pPr marL="3197941" indent="0">
              <a:buNone/>
              <a:defRPr sz="1400">
                <a:solidFill>
                  <a:schemeClr val="tx1">
                    <a:tint val="75000"/>
                  </a:schemeClr>
                </a:solidFill>
              </a:defRPr>
            </a:lvl8pPr>
            <a:lvl9pPr marL="36547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3/29/15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138F467-ACA1-8245-B2BE-2F0287A51D8E}" type="slidenum">
              <a:rPr lang="en-US"/>
              <a:pPr>
                <a:defRPr/>
              </a:pPr>
              <a:t>‹#›</a:t>
            </a:fld>
            <a:endParaRPr lang="en-US"/>
          </a:p>
        </p:txBody>
      </p:sp>
    </p:spTree>
    <p:extLst>
      <p:ext uri="{BB962C8B-B14F-4D97-AF65-F5344CB8AC3E}">
        <p14:creationId xmlns:p14="http://schemas.microsoft.com/office/powerpoint/2010/main" val="192023975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3/29/15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F39FB3-E649-004F-ACE9-941F271E29E6}" type="slidenum">
              <a:rPr lang="en-US"/>
              <a:pPr>
                <a:defRPr/>
              </a:pPr>
              <a:t>‹#›</a:t>
            </a:fld>
            <a:endParaRPr lang="en-US"/>
          </a:p>
        </p:txBody>
      </p:sp>
    </p:spTree>
    <p:extLst>
      <p:ext uri="{BB962C8B-B14F-4D97-AF65-F5344CB8AC3E}">
        <p14:creationId xmlns:p14="http://schemas.microsoft.com/office/powerpoint/2010/main" val="24868308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3/29/15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4D346D8-A967-F640-896D-45CD51A308F9}" type="slidenum">
              <a:rPr lang="en-US"/>
              <a:pPr>
                <a:defRPr/>
              </a:pPr>
              <a:t>‹#›</a:t>
            </a:fld>
            <a:endParaRPr lang="en-US"/>
          </a:p>
        </p:txBody>
      </p:sp>
    </p:spTree>
    <p:extLst>
      <p:ext uri="{BB962C8B-B14F-4D97-AF65-F5344CB8AC3E}">
        <p14:creationId xmlns:p14="http://schemas.microsoft.com/office/powerpoint/2010/main" val="20505459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3/29/15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FB11CA6-5947-264F-81A7-96F778A9F9C9}" type="slidenum">
              <a:rPr lang="en-US"/>
              <a:pPr>
                <a:defRPr/>
              </a:pPr>
              <a:t>‹#›</a:t>
            </a:fld>
            <a:endParaRPr lang="en-US"/>
          </a:p>
        </p:txBody>
      </p:sp>
    </p:spTree>
    <p:extLst>
      <p:ext uri="{BB962C8B-B14F-4D97-AF65-F5344CB8AC3E}">
        <p14:creationId xmlns:p14="http://schemas.microsoft.com/office/powerpoint/2010/main" val="16165884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3/29/15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2284F8-B417-4C42-93BD-62B15033AFB7}" type="slidenum">
              <a:rPr lang="en-US"/>
              <a:pPr>
                <a:defRPr/>
              </a:pPr>
              <a:t>‹#›</a:t>
            </a:fld>
            <a:endParaRPr lang="en-US"/>
          </a:p>
        </p:txBody>
      </p:sp>
    </p:spTree>
    <p:extLst>
      <p:ext uri="{BB962C8B-B14F-4D97-AF65-F5344CB8AC3E}">
        <p14:creationId xmlns:p14="http://schemas.microsoft.com/office/powerpoint/2010/main" val="34201749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3/29/15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723CF5-3568-8843-A266-05980A3F0844}" type="slidenum">
              <a:rPr lang="en-US"/>
              <a:pPr>
                <a:defRPr/>
              </a:pPr>
              <a:t>‹#›</a:t>
            </a:fld>
            <a:endParaRPr lang="en-US" dirty="0"/>
          </a:p>
        </p:txBody>
      </p:sp>
    </p:spTree>
    <p:extLst>
      <p:ext uri="{BB962C8B-B14F-4D97-AF65-F5344CB8AC3E}">
        <p14:creationId xmlns:p14="http://schemas.microsoft.com/office/powerpoint/2010/main" val="1212231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7985603"/>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3/29/15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A891C9-8DFB-B341-8520-39DD3B57284E}" type="slidenum">
              <a:rPr lang="en-US"/>
              <a:pPr>
                <a:defRPr/>
              </a:pPr>
              <a:t>‹#›</a:t>
            </a:fld>
            <a:endParaRPr lang="en-US"/>
          </a:p>
        </p:txBody>
      </p:sp>
    </p:spTree>
    <p:extLst>
      <p:ext uri="{BB962C8B-B14F-4D97-AF65-F5344CB8AC3E}">
        <p14:creationId xmlns:p14="http://schemas.microsoft.com/office/powerpoint/2010/main" val="1018945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3/29/15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166C8C-02E9-BB4F-ADB5-44060F83A3F2}" type="slidenum">
              <a:rPr lang="en-US"/>
              <a:pPr>
                <a:defRPr/>
              </a:pPr>
              <a:t>‹#›</a:t>
            </a:fld>
            <a:endParaRPr lang="en-US"/>
          </a:p>
        </p:txBody>
      </p:sp>
    </p:spTree>
    <p:extLst>
      <p:ext uri="{BB962C8B-B14F-4D97-AF65-F5344CB8AC3E}">
        <p14:creationId xmlns:p14="http://schemas.microsoft.com/office/powerpoint/2010/main" val="32670388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2E7393-9D36-9643-B77F-D3040B222269}" type="datetimeFigureOut">
              <a:rPr lang="en-US"/>
              <a:pPr>
                <a:defRPr/>
              </a:pPr>
              <a:t>3/29/15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AE8A5E9-32EB-7A41-9B0D-7E89A19B46BE}" type="slidenum">
              <a:rPr lang="en-US"/>
              <a:pPr>
                <a:defRPr/>
              </a:pPr>
              <a:t>‹#›</a:t>
            </a:fld>
            <a:endParaRPr lang="en-US"/>
          </a:p>
        </p:txBody>
      </p:sp>
    </p:spTree>
    <p:extLst>
      <p:ext uri="{BB962C8B-B14F-4D97-AF65-F5344CB8AC3E}">
        <p14:creationId xmlns:p14="http://schemas.microsoft.com/office/powerpoint/2010/main" val="29017633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7625006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87880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extLst>
      <p:ext uri="{BB962C8B-B14F-4D97-AF65-F5344CB8AC3E}">
        <p14:creationId xmlns:p14="http://schemas.microsoft.com/office/powerpoint/2010/main" val="5725629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07995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29127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432531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628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90359"/>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extLst>
      <p:ext uri="{BB962C8B-B14F-4D97-AF65-F5344CB8AC3E}">
        <p14:creationId xmlns:p14="http://schemas.microsoft.com/office/powerpoint/2010/main" val="29523857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extLst>
      <p:ext uri="{BB962C8B-B14F-4D97-AF65-F5344CB8AC3E}">
        <p14:creationId xmlns:p14="http://schemas.microsoft.com/office/powerpoint/2010/main" val="31993011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64998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41619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3300794"/>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9210508"/>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252952294"/>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7340417"/>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9464129"/>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1530023"/>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49370607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354819"/>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1080828"/>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80791726"/>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119932"/>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1759"/>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348733"/>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071006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708844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873778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9946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5906827"/>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468366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646732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612052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67434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67491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52239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38534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38D5E-2476-E64B-971E-2DAD2AD9BC77}"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19AD6E-85DB-EB4F-A323-333F048998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84711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endParaRPr lang="en-US">
              <a:solidFill>
                <a:srgbClr val="FFFFFF"/>
              </a:solidFill>
              <a:latin typeface="Georgia"/>
              <a:ea typeface="+mn-ea"/>
              <a:cs typeface="+mn-cs"/>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defTabSz="914400" fontAlgn="auto">
              <a:spcBef>
                <a:spcPts val="0"/>
              </a:spcBef>
              <a:spcAft>
                <a:spcPts val="0"/>
              </a:spcAft>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pPr defTabSz="914400" fontAlgn="auto">
              <a:spcBef>
                <a:spcPts val="0"/>
              </a:spcBef>
              <a:spcAft>
                <a:spcPts val="0"/>
              </a:spcAft>
            </a:pPr>
            <a:endParaRPr lang="en-US">
              <a:solidFill>
                <a:srgbClr val="000000"/>
              </a:solidFill>
              <a:latin typeface="Georgia"/>
              <a:ea typeface="+mn-ea"/>
              <a:cs typeface="+mn-cs"/>
            </a:endParaRPr>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smtClean="0"/>
              <a:t>Click to edit Presentation Title </a:t>
            </a:r>
            <a:endParaRPr lang="en-US" dirty="0"/>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smtClean="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smtClean="0"/>
              <a:t>Click to edit presenter’s name and presentation’s date</a:t>
            </a:r>
          </a:p>
        </p:txBody>
      </p:sp>
    </p:spTree>
    <p:extLst>
      <p:ext uri="{BB962C8B-B14F-4D97-AF65-F5344CB8AC3E}">
        <p14:creationId xmlns:p14="http://schemas.microsoft.com/office/powerpoint/2010/main" val="502290925"/>
      </p:ext>
    </p:extLst>
  </p:cSld>
  <p:clrMapOvr>
    <a:masterClrMapping/>
  </p:clrMapOvr>
  <p:hf sldNum="0"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9972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0665430"/>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3" name="Content Placeholder 2"/>
          <p:cNvSpPr>
            <a:spLocks noGrp="1"/>
          </p:cNvSpPr>
          <p:nvPr>
            <p:ph idx="1"/>
          </p:nvPr>
        </p:nvSpPr>
        <p:spPr>
          <a:xfrm>
            <a:off x="538163" y="152400"/>
            <a:ext cx="8123237" cy="595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16294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74237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481674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368925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37102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87443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77021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6216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241100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099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6846" indent="0">
              <a:buNone/>
              <a:defRPr sz="1800">
                <a:solidFill>
                  <a:schemeClr val="tx1">
                    <a:tint val="75000"/>
                  </a:schemeClr>
                </a:solidFill>
              </a:defRPr>
            </a:lvl2pPr>
            <a:lvl3pPr marL="913696" indent="0">
              <a:buNone/>
              <a:defRPr sz="1600">
                <a:solidFill>
                  <a:schemeClr val="tx1">
                    <a:tint val="75000"/>
                  </a:schemeClr>
                </a:solidFill>
              </a:defRPr>
            </a:lvl3pPr>
            <a:lvl4pPr marL="1370550" indent="0">
              <a:buNone/>
              <a:defRPr sz="1400">
                <a:solidFill>
                  <a:schemeClr val="tx1">
                    <a:tint val="75000"/>
                  </a:schemeClr>
                </a:solidFill>
              </a:defRPr>
            </a:lvl4pPr>
            <a:lvl5pPr marL="1827398" indent="0">
              <a:buNone/>
              <a:defRPr sz="1400">
                <a:solidFill>
                  <a:schemeClr val="tx1">
                    <a:tint val="75000"/>
                  </a:schemeClr>
                </a:solidFill>
              </a:defRPr>
            </a:lvl5pPr>
            <a:lvl6pPr marL="2284245" indent="0">
              <a:buNone/>
              <a:defRPr sz="1400">
                <a:solidFill>
                  <a:schemeClr val="tx1">
                    <a:tint val="75000"/>
                  </a:schemeClr>
                </a:solidFill>
              </a:defRPr>
            </a:lvl6pPr>
            <a:lvl7pPr marL="2741098" indent="0">
              <a:buNone/>
              <a:defRPr sz="1400">
                <a:solidFill>
                  <a:schemeClr val="tx1">
                    <a:tint val="75000"/>
                  </a:schemeClr>
                </a:solidFill>
              </a:defRPr>
            </a:lvl7pPr>
            <a:lvl8pPr marL="3197941" indent="0">
              <a:buNone/>
              <a:defRPr sz="1400">
                <a:solidFill>
                  <a:schemeClr val="tx1">
                    <a:tint val="75000"/>
                  </a:schemeClr>
                </a:solidFill>
              </a:defRPr>
            </a:lvl8pPr>
            <a:lvl9pPr marL="36547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3/29/15</a:t>
            </a:fld>
            <a:endParaRPr lang="en-US"/>
          </a:p>
        </p:txBody>
      </p:sp>
      <p:sp>
        <p:nvSpPr>
          <p:cNvPr id="5" name="Footer Placeholder 4"/>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AC388FBC-23FB-9341-8661-E35D5CD6CC7B}" type="slidenum">
              <a:rPr lang="en-US"/>
              <a:pPr>
                <a:defRPr/>
              </a:pPr>
              <a:t>‹#›</a:t>
            </a:fld>
            <a:endParaRPr lang="en-US"/>
          </a:p>
        </p:txBody>
      </p:sp>
    </p:spTree>
    <p:extLst>
      <p:ext uri="{BB962C8B-B14F-4D97-AF65-F5344CB8AC3E}">
        <p14:creationId xmlns:p14="http://schemas.microsoft.com/office/powerpoint/2010/main" val="265928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3746493"/>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43604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406551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63913879"/>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0093289"/>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16006238"/>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1991765"/>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1919811"/>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20335597"/>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911440"/>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9467872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426220"/>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1857480"/>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677472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8891766"/>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8534994"/>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73277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6553200" y="6356350"/>
            <a:ext cx="2133600" cy="365125"/>
          </a:xfrm>
          <a:prstGeom prst="rect">
            <a:avLst/>
          </a:prstGeom>
        </p:spPr>
        <p:txBody>
          <a:bodyPr/>
          <a:lstStyle>
            <a:lvl1pPr>
              <a:defRPr/>
            </a:lvl1pPr>
          </a:lstStyle>
          <a:p>
            <a:pPr defTabSz="914400">
              <a:defRPr/>
            </a:pPr>
            <a:fld id="{86D2268B-98B6-1940-9C5A-854C1200E678}" type="slidenum">
              <a:rPr lang="en-US" sz="1200" b="1">
                <a:solidFill>
                  <a:srgbClr val="000000"/>
                </a:solidFill>
                <a:latin typeface="Arial" charset="0"/>
              </a:rPr>
              <a:pPr defTabSz="914400">
                <a:defRPr/>
              </a:pPr>
              <a:t>‹#›</a:t>
            </a:fld>
            <a:r>
              <a:rPr lang="en-US" sz="1200" b="1">
                <a:solidFill>
                  <a:srgbClr val="000000"/>
                </a:solidFill>
                <a:latin typeface="Arial" charset="0"/>
              </a:rPr>
              <a:t>   (c) Mark Gerstein, 2002, Yale, bioinfo.mbb.yale.edu</a:t>
            </a:r>
          </a:p>
        </p:txBody>
      </p:sp>
    </p:spTree>
    <p:extLst>
      <p:ext uri="{BB962C8B-B14F-4D97-AF65-F5344CB8AC3E}">
        <p14:creationId xmlns:p14="http://schemas.microsoft.com/office/powerpoint/2010/main" val="677734491"/>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defTabSz="914400">
              <a:defRPr/>
            </a:pPr>
            <a:endParaRPr lang="en-US" sz="1200" b="1">
              <a:solidFill>
                <a:srgbClr val="000000"/>
              </a:solidFill>
            </a:endParaRPr>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defTabSz="914400">
              <a:defRPr/>
            </a:pPr>
            <a:endParaRPr lang="en-US" sz="1200" b="1">
              <a:solidFill>
                <a:srgbClr val="000000"/>
              </a:solidFill>
            </a:endParaRPr>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defTabSz="914400">
              <a:defRPr/>
            </a:pPr>
            <a:fld id="{48B015BC-274D-D144-868E-32D2FA3CB170}" type="slidenum">
              <a:rPr lang="en-US" sz="1200" b="1">
                <a:solidFill>
                  <a:srgbClr val="000000"/>
                </a:solidFill>
                <a:latin typeface="Arial" charset="0"/>
              </a:rPr>
              <a:pPr defTabSz="914400">
                <a:defRPr/>
              </a:pPr>
              <a:t>‹#›</a:t>
            </a:fld>
            <a:endParaRPr lang="en-US" sz="1200" b="1">
              <a:solidFill>
                <a:srgbClr val="000000"/>
              </a:solidFill>
              <a:latin typeface="Arial" charset="0"/>
            </a:endParaRPr>
          </a:p>
        </p:txBody>
      </p:sp>
    </p:spTree>
    <p:extLst>
      <p:ext uri="{BB962C8B-B14F-4D97-AF65-F5344CB8AC3E}">
        <p14:creationId xmlns:p14="http://schemas.microsoft.com/office/powerpoint/2010/main" val="4088558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41C026-E07C-C84B-BEA4-41A64524C5BB}"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C5E64E-6D45-BE4B-9AA6-01D7B073C6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869522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1C026-E07C-C84B-BEA4-41A64524C5BB}"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C5E64E-6D45-BE4B-9AA6-01D7B073C6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322703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41C026-E07C-C84B-BEA4-41A64524C5BB}"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C5E64E-6D45-BE4B-9AA6-01D7B073C6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144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383768941"/>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41C026-E07C-C84B-BEA4-41A64524C5BB}"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2C5E64E-6D45-BE4B-9AA6-01D7B073C6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951968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41C026-E07C-C84B-BEA4-41A64524C5BB}"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2C5E64E-6D45-BE4B-9AA6-01D7B073C6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203825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41C026-E07C-C84B-BEA4-41A64524C5BB}"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2C5E64E-6D45-BE4B-9AA6-01D7B073C6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465492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1C026-E07C-C84B-BEA4-41A64524C5BB}"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2C5E64E-6D45-BE4B-9AA6-01D7B073C6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043736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41C026-E07C-C84B-BEA4-41A64524C5BB}"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2C5E64E-6D45-BE4B-9AA6-01D7B073C6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598869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41C026-E07C-C84B-BEA4-41A64524C5BB}"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2C5E64E-6D45-BE4B-9AA6-01D7B073C6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546053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1C026-E07C-C84B-BEA4-41A64524C5BB}"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C5E64E-6D45-BE4B-9AA6-01D7B073C6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57826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1C026-E07C-C84B-BEA4-41A64524C5BB}" type="datetimeFigureOut">
              <a:rPr lang="en-US" smtClean="0">
                <a:solidFill>
                  <a:prstClr val="black">
                    <a:tint val="75000"/>
                  </a:prstClr>
                </a:solidFill>
                <a:latin typeface="Calibri"/>
              </a:rPr>
              <a:pPr/>
              <a:t>3/29/15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C5E64E-6D45-BE4B-9AA6-01D7B073C6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8510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70858367"/>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121101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741402"/>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127829"/>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804342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554" indent="0" algn="ctr">
              <a:buNone/>
              <a:defRPr/>
            </a:lvl2pPr>
            <a:lvl3pPr marL="913120" indent="0" algn="ctr">
              <a:buNone/>
              <a:defRPr/>
            </a:lvl3pPr>
            <a:lvl4pPr marL="1369684" indent="0" algn="ctr">
              <a:buNone/>
              <a:defRPr/>
            </a:lvl4pPr>
            <a:lvl5pPr marL="1826242" indent="0" algn="ctr">
              <a:buNone/>
              <a:defRPr/>
            </a:lvl5pPr>
            <a:lvl6pPr marL="2282802" indent="0" algn="ctr">
              <a:buNone/>
              <a:defRPr/>
            </a:lvl6pPr>
            <a:lvl7pPr marL="2739364" indent="0" algn="ctr">
              <a:buNone/>
              <a:defRPr/>
            </a:lvl7pPr>
            <a:lvl8pPr marL="3195926" indent="0" algn="ctr">
              <a:buNone/>
              <a:defRPr/>
            </a:lvl8pPr>
            <a:lvl9pPr marL="365248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772173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411000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3/29/15</a:t>
            </a:fld>
            <a:endParaRPr lang="en-US"/>
          </a:p>
        </p:txBody>
      </p:sp>
      <p:sp>
        <p:nvSpPr>
          <p:cNvPr id="6" name="Footer Placeholder 5"/>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E321210D-9D68-0947-97F7-E13FBB38C9F8}" type="slidenum">
              <a:rPr lang="en-US"/>
              <a:pPr>
                <a:defRPr/>
              </a:pPr>
              <a:t>‹#›</a:t>
            </a:fld>
            <a:endParaRPr lang="en-US"/>
          </a:p>
        </p:txBody>
      </p:sp>
    </p:spTree>
    <p:extLst>
      <p:ext uri="{BB962C8B-B14F-4D97-AF65-F5344CB8AC3E}">
        <p14:creationId xmlns:p14="http://schemas.microsoft.com/office/powerpoint/2010/main" val="1649007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3"/>
            <a:ext cx="7772400" cy="1500187"/>
          </a:xfrm>
        </p:spPr>
        <p:txBody>
          <a:bodyPr anchor="b"/>
          <a:lstStyle>
            <a:lvl1pPr marL="0" indent="0">
              <a:buNone/>
              <a:defRPr sz="2000"/>
            </a:lvl1pPr>
            <a:lvl2pPr marL="456554" indent="0">
              <a:buNone/>
              <a:defRPr sz="1800"/>
            </a:lvl2pPr>
            <a:lvl3pPr marL="913120" indent="0">
              <a:buNone/>
              <a:defRPr sz="1600"/>
            </a:lvl3pPr>
            <a:lvl4pPr marL="1369684" indent="0">
              <a:buNone/>
              <a:defRPr sz="1400"/>
            </a:lvl4pPr>
            <a:lvl5pPr marL="1826242" indent="0">
              <a:buNone/>
              <a:defRPr sz="1400"/>
            </a:lvl5pPr>
            <a:lvl6pPr marL="2282802" indent="0">
              <a:buNone/>
              <a:defRPr sz="1400"/>
            </a:lvl6pPr>
            <a:lvl7pPr marL="2739364" indent="0">
              <a:buNone/>
              <a:defRPr sz="1400"/>
            </a:lvl7pPr>
            <a:lvl8pPr marL="3195926" indent="0">
              <a:buNone/>
              <a:defRPr sz="1400"/>
            </a:lvl8pPr>
            <a:lvl9pPr marL="3652484" indent="0">
              <a:buNone/>
              <a:defRPr sz="1400"/>
            </a:lvl9pPr>
          </a:lstStyle>
          <a:p>
            <a:pPr lvl="0"/>
            <a:r>
              <a:rPr lang="en-US" smtClean="0"/>
              <a:t>Click to edit Master text styles</a:t>
            </a:r>
          </a:p>
        </p:txBody>
      </p:sp>
    </p:spTree>
    <p:extLst>
      <p:ext uri="{BB962C8B-B14F-4D97-AF65-F5344CB8AC3E}">
        <p14:creationId xmlns:p14="http://schemas.microsoft.com/office/powerpoint/2010/main" val="180656232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1833479"/>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4" indent="0">
              <a:buNone/>
              <a:defRPr sz="2000" b="1"/>
            </a:lvl2pPr>
            <a:lvl3pPr marL="913120" indent="0">
              <a:buNone/>
              <a:defRPr sz="1800" b="1"/>
            </a:lvl3pPr>
            <a:lvl4pPr marL="1369684" indent="0">
              <a:buNone/>
              <a:defRPr sz="1600" b="1"/>
            </a:lvl4pPr>
            <a:lvl5pPr marL="1826242" indent="0">
              <a:buNone/>
              <a:defRPr sz="1600" b="1"/>
            </a:lvl5pPr>
            <a:lvl6pPr marL="2282802" indent="0">
              <a:buNone/>
              <a:defRPr sz="1600" b="1"/>
            </a:lvl6pPr>
            <a:lvl7pPr marL="2739364" indent="0">
              <a:buNone/>
              <a:defRPr sz="1600" b="1"/>
            </a:lvl7pPr>
            <a:lvl8pPr marL="3195926" indent="0">
              <a:buNone/>
              <a:defRPr sz="1600" b="1"/>
            </a:lvl8pPr>
            <a:lvl9pPr marL="36524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554" indent="0">
              <a:buNone/>
              <a:defRPr sz="2000" b="1"/>
            </a:lvl2pPr>
            <a:lvl3pPr marL="913120" indent="0">
              <a:buNone/>
              <a:defRPr sz="1800" b="1"/>
            </a:lvl3pPr>
            <a:lvl4pPr marL="1369684" indent="0">
              <a:buNone/>
              <a:defRPr sz="1600" b="1"/>
            </a:lvl4pPr>
            <a:lvl5pPr marL="1826242" indent="0">
              <a:buNone/>
              <a:defRPr sz="1600" b="1"/>
            </a:lvl5pPr>
            <a:lvl6pPr marL="2282802" indent="0">
              <a:buNone/>
              <a:defRPr sz="1600" b="1"/>
            </a:lvl6pPr>
            <a:lvl7pPr marL="2739364" indent="0">
              <a:buNone/>
              <a:defRPr sz="1600" b="1"/>
            </a:lvl7pPr>
            <a:lvl8pPr marL="3195926" indent="0">
              <a:buNone/>
              <a:defRPr sz="1600" b="1"/>
            </a:lvl8pPr>
            <a:lvl9pPr marL="36524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74697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961645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69761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6"/>
            <a:ext cx="3008313" cy="4691063"/>
          </a:xfrm>
        </p:spPr>
        <p:txBody>
          <a:bodyPr/>
          <a:lstStyle>
            <a:lvl1pPr marL="0" indent="0">
              <a:buNone/>
              <a:defRPr sz="1400"/>
            </a:lvl1pPr>
            <a:lvl2pPr marL="456554" indent="0">
              <a:buNone/>
              <a:defRPr sz="1200"/>
            </a:lvl2pPr>
            <a:lvl3pPr marL="913120" indent="0">
              <a:buNone/>
              <a:defRPr sz="1000"/>
            </a:lvl3pPr>
            <a:lvl4pPr marL="1369684" indent="0">
              <a:buNone/>
              <a:defRPr sz="900"/>
            </a:lvl4pPr>
            <a:lvl5pPr marL="1826242" indent="0">
              <a:buNone/>
              <a:defRPr sz="900"/>
            </a:lvl5pPr>
            <a:lvl6pPr marL="2282802" indent="0">
              <a:buNone/>
              <a:defRPr sz="900"/>
            </a:lvl6pPr>
            <a:lvl7pPr marL="2739364" indent="0">
              <a:buNone/>
              <a:defRPr sz="900"/>
            </a:lvl7pPr>
            <a:lvl8pPr marL="3195926" indent="0">
              <a:buNone/>
              <a:defRPr sz="900"/>
            </a:lvl8pPr>
            <a:lvl9pPr marL="3652484" indent="0">
              <a:buNone/>
              <a:defRPr sz="900"/>
            </a:lvl9pPr>
          </a:lstStyle>
          <a:p>
            <a:pPr lvl="0"/>
            <a:r>
              <a:rPr lang="en-US" smtClean="0"/>
              <a:t>Click to edit Master text styles</a:t>
            </a:r>
          </a:p>
        </p:txBody>
      </p:sp>
    </p:spTree>
    <p:extLst>
      <p:ext uri="{BB962C8B-B14F-4D97-AF65-F5344CB8AC3E}">
        <p14:creationId xmlns:p14="http://schemas.microsoft.com/office/powerpoint/2010/main" val="275858437"/>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4" indent="0">
              <a:buNone/>
              <a:defRPr sz="2800"/>
            </a:lvl2pPr>
            <a:lvl3pPr marL="913120" indent="0">
              <a:buNone/>
              <a:defRPr sz="2400"/>
            </a:lvl3pPr>
            <a:lvl4pPr marL="1369684" indent="0">
              <a:buNone/>
              <a:defRPr sz="2000"/>
            </a:lvl4pPr>
            <a:lvl5pPr marL="1826242" indent="0">
              <a:buNone/>
              <a:defRPr sz="2000"/>
            </a:lvl5pPr>
            <a:lvl6pPr marL="2282802" indent="0">
              <a:buNone/>
              <a:defRPr sz="2000"/>
            </a:lvl6pPr>
            <a:lvl7pPr marL="2739364" indent="0">
              <a:buNone/>
              <a:defRPr sz="2000"/>
            </a:lvl7pPr>
            <a:lvl8pPr marL="3195926" indent="0">
              <a:buNone/>
              <a:defRPr sz="2000"/>
            </a:lvl8pPr>
            <a:lvl9pPr marL="3652484"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554" indent="0">
              <a:buNone/>
              <a:defRPr sz="1200"/>
            </a:lvl2pPr>
            <a:lvl3pPr marL="913120" indent="0">
              <a:buNone/>
              <a:defRPr sz="1000"/>
            </a:lvl3pPr>
            <a:lvl4pPr marL="1369684" indent="0">
              <a:buNone/>
              <a:defRPr sz="900"/>
            </a:lvl4pPr>
            <a:lvl5pPr marL="1826242" indent="0">
              <a:buNone/>
              <a:defRPr sz="900"/>
            </a:lvl5pPr>
            <a:lvl6pPr marL="2282802" indent="0">
              <a:buNone/>
              <a:defRPr sz="900"/>
            </a:lvl6pPr>
            <a:lvl7pPr marL="2739364" indent="0">
              <a:buNone/>
              <a:defRPr sz="900"/>
            </a:lvl7pPr>
            <a:lvl8pPr marL="3195926" indent="0">
              <a:buNone/>
              <a:defRPr sz="900"/>
            </a:lvl8pPr>
            <a:lvl9pPr marL="3652484" indent="0">
              <a:buNone/>
              <a:defRPr sz="900"/>
            </a:lvl9pPr>
          </a:lstStyle>
          <a:p>
            <a:pPr lvl="0"/>
            <a:r>
              <a:rPr lang="en-US" smtClean="0"/>
              <a:t>Click to edit Master text styles</a:t>
            </a:r>
          </a:p>
        </p:txBody>
      </p:sp>
    </p:spTree>
    <p:extLst>
      <p:ext uri="{BB962C8B-B14F-4D97-AF65-F5344CB8AC3E}">
        <p14:creationId xmlns:p14="http://schemas.microsoft.com/office/powerpoint/2010/main" val="2261439361"/>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354658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1890109"/>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173676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3/29/15</a:t>
            </a:fld>
            <a:endParaRPr lang="en-US"/>
          </a:p>
        </p:txBody>
      </p:sp>
      <p:sp>
        <p:nvSpPr>
          <p:cNvPr id="8" name="Footer Placeholder 7"/>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39BFBC12-133E-BE47-8544-403A93402F3F}" type="slidenum">
              <a:rPr lang="en-US"/>
              <a:pPr>
                <a:defRPr/>
              </a:pPr>
              <a:t>‹#›</a:t>
            </a:fld>
            <a:endParaRPr lang="en-US"/>
          </a:p>
        </p:txBody>
      </p:sp>
    </p:spTree>
    <p:extLst>
      <p:ext uri="{BB962C8B-B14F-4D97-AF65-F5344CB8AC3E}">
        <p14:creationId xmlns:p14="http://schemas.microsoft.com/office/powerpoint/2010/main" val="3148698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63843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3"/>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3"/>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custDataLst>
              <p:tags r:id="rId1"/>
            </p:custDataLst>
          </p:nvPr>
        </p:nvSpPr>
        <p:spPr>
          <a:xfrm rot="16200000">
            <a:off x="6838950" y="4543426"/>
            <a:ext cx="4237037" cy="258762"/>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B9AF39DD-B81E-8046-B42C-E2824442A3AB}" type="slidenum">
              <a:rPr lang="en-US"/>
              <a:pPr>
                <a:defRPr/>
              </a:pPr>
              <a:t>‹#›</a:t>
            </a:fld>
            <a:r>
              <a:rPr lang="en-US"/>
              <a:t>   (c) Mark Gerstein, 2002, Yale, bioinfo.mbb.yale.edu</a:t>
            </a:r>
          </a:p>
        </p:txBody>
      </p:sp>
    </p:spTree>
    <p:extLst>
      <p:ext uri="{BB962C8B-B14F-4D97-AF65-F5344CB8AC3E}">
        <p14:creationId xmlns:p14="http://schemas.microsoft.com/office/powerpoint/2010/main" val="68169114"/>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25606227"/>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2056214"/>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307727823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778852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832456"/>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226372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747146"/>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27148142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3/29/15</a:t>
            </a:fld>
            <a:endParaRPr lang="en-US"/>
          </a:p>
        </p:txBody>
      </p:sp>
      <p:sp>
        <p:nvSpPr>
          <p:cNvPr id="4" name="Footer Placeholder 3"/>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90BB684D-E208-8C40-8079-BB926ABB6578}" type="slidenum">
              <a:rPr lang="en-US"/>
              <a:pPr>
                <a:defRPr/>
              </a:pPr>
              <a:t>‹#›</a:t>
            </a:fld>
            <a:endParaRPr lang="en-US"/>
          </a:p>
        </p:txBody>
      </p:sp>
    </p:spTree>
    <p:extLst>
      <p:ext uri="{BB962C8B-B14F-4D97-AF65-F5344CB8AC3E}">
        <p14:creationId xmlns:p14="http://schemas.microsoft.com/office/powerpoint/2010/main" val="27690109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837426060"/>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1586684"/>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0070506"/>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99649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0501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05704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727266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1302093748"/>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06237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044668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3/29/15</a:t>
            </a:fld>
            <a:endParaRPr lang="en-US"/>
          </a:p>
        </p:txBody>
      </p:sp>
      <p:sp>
        <p:nvSpPr>
          <p:cNvPr id="3" name="Footer Placeholder 2"/>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6E7E5AFB-B15E-7045-BBC0-8E3704AD2E92}" type="slidenum">
              <a:rPr lang="en-US"/>
              <a:pPr>
                <a:defRPr/>
              </a:pPr>
              <a:t>‹#›</a:t>
            </a:fld>
            <a:endParaRPr lang="en-US"/>
          </a:p>
        </p:txBody>
      </p:sp>
    </p:spTree>
    <p:extLst>
      <p:ext uri="{BB962C8B-B14F-4D97-AF65-F5344CB8AC3E}">
        <p14:creationId xmlns:p14="http://schemas.microsoft.com/office/powerpoint/2010/main" val="2418726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0578796"/>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401806"/>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3369613426"/>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344627002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2354358"/>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1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2470390"/>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761303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469732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5072075"/>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174205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3/29/15</a:t>
            </a:fld>
            <a:endParaRPr lang="en-US"/>
          </a:p>
        </p:txBody>
      </p:sp>
      <p:sp>
        <p:nvSpPr>
          <p:cNvPr id="6" name="Footer Placeholder 5"/>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257B284-5884-1C47-8142-0C2050BED2A6}" type="slidenum">
              <a:rPr lang="en-US"/>
              <a:pPr>
                <a:defRPr/>
              </a:pPr>
              <a:t>‹#›</a:t>
            </a:fld>
            <a:endParaRPr lang="en-US"/>
          </a:p>
        </p:txBody>
      </p:sp>
    </p:spTree>
    <p:extLst>
      <p:ext uri="{BB962C8B-B14F-4D97-AF65-F5344CB8AC3E}">
        <p14:creationId xmlns:p14="http://schemas.microsoft.com/office/powerpoint/2010/main" val="3312944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118528036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3740401"/>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383365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4690668"/>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55982"/>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3870860050"/>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1908606483"/>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4880781"/>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1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015927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522910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3/29/15</a:t>
            </a:fld>
            <a:endParaRPr lang="en-US"/>
          </a:p>
        </p:txBody>
      </p:sp>
      <p:sp>
        <p:nvSpPr>
          <p:cNvPr id="6" name="Footer Placeholder 5"/>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A559AAF2-ED97-2048-8051-99A09906EFF3}" type="slidenum">
              <a:rPr lang="en-US"/>
              <a:pPr>
                <a:defRPr/>
              </a:pPr>
              <a:t>‹#›</a:t>
            </a:fld>
            <a:endParaRPr lang="en-US"/>
          </a:p>
        </p:txBody>
      </p:sp>
    </p:spTree>
    <p:extLst>
      <p:ext uri="{BB962C8B-B14F-4D97-AF65-F5344CB8AC3E}">
        <p14:creationId xmlns:p14="http://schemas.microsoft.com/office/powerpoint/2010/main" val="9809675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633095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31445"/>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804702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232738562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6110536"/>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227892"/>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283147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56403"/>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98165166"/>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198439580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theme" Target="../theme/theme10.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theme" Target="../theme/theme11.xml"/><Relationship Id="rId15" Type="http://schemas.openxmlformats.org/officeDocument/2006/relationships/tags" Target="../tags/tag23.xml"/><Relationship Id="rId16" Type="http://schemas.openxmlformats.org/officeDocument/2006/relationships/tags" Target="../tags/tag24.xml"/><Relationship Id="rId17" Type="http://schemas.openxmlformats.org/officeDocument/2006/relationships/tags" Target="../tags/tag25.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slideLayout" Target="../slideLayouts/slideLayout156.xml"/><Relationship Id="rId14" Type="http://schemas.openxmlformats.org/officeDocument/2006/relationships/slideLayout" Target="../slideLayouts/slideLayout157.xml"/><Relationship Id="rId15" Type="http://schemas.openxmlformats.org/officeDocument/2006/relationships/slideLayout" Target="../slideLayouts/slideLayout158.xml"/><Relationship Id="rId16" Type="http://schemas.openxmlformats.org/officeDocument/2006/relationships/theme" Target="../theme/theme12.xml"/><Relationship Id="rId17" Type="http://schemas.openxmlformats.org/officeDocument/2006/relationships/tags" Target="../tags/tag26.xml"/><Relationship Id="rId18" Type="http://schemas.openxmlformats.org/officeDocument/2006/relationships/tags" Target="../tags/tag27.xml"/><Relationship Id="rId19" Type="http://schemas.openxmlformats.org/officeDocument/2006/relationships/tags" Target="../tags/tag28.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slideLayout" Target="../slideLayouts/slideLayout170.xml"/><Relationship Id="rId13" Type="http://schemas.openxmlformats.org/officeDocument/2006/relationships/slideLayout" Target="../slideLayouts/slideLayout171.xml"/><Relationship Id="rId14" Type="http://schemas.openxmlformats.org/officeDocument/2006/relationships/theme" Target="../theme/theme13.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slideLayout" Target="../slideLayouts/slideLayout183.xml"/><Relationship Id="rId13" Type="http://schemas.openxmlformats.org/officeDocument/2006/relationships/slideLayout" Target="../slideLayouts/slideLayout184.xml"/><Relationship Id="rId14" Type="http://schemas.openxmlformats.org/officeDocument/2006/relationships/slideLayout" Target="../slideLayouts/slideLayout185.xml"/><Relationship Id="rId15" Type="http://schemas.openxmlformats.org/officeDocument/2006/relationships/slideLayout" Target="../slideLayouts/slideLayout186.xml"/><Relationship Id="rId16" Type="http://schemas.openxmlformats.org/officeDocument/2006/relationships/theme" Target="../theme/theme14.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97.xml"/><Relationship Id="rId12" Type="http://schemas.openxmlformats.org/officeDocument/2006/relationships/slideLayout" Target="../slideLayouts/slideLayout198.xml"/><Relationship Id="rId13" Type="http://schemas.openxmlformats.org/officeDocument/2006/relationships/slideLayout" Target="../slideLayouts/slideLayout199.xml"/><Relationship Id="rId14" Type="http://schemas.openxmlformats.org/officeDocument/2006/relationships/theme" Target="../theme/theme15.xml"/><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9" Type="http://schemas.openxmlformats.org/officeDocument/2006/relationships/slideLayout" Target="../slideLayouts/slideLayout195.xml"/><Relationship Id="rId10" Type="http://schemas.openxmlformats.org/officeDocument/2006/relationships/slideLayout" Target="../slideLayouts/slideLayout19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10.xml"/><Relationship Id="rId12" Type="http://schemas.openxmlformats.org/officeDocument/2006/relationships/slideLayout" Target="../slideLayouts/slideLayout211.xml"/><Relationship Id="rId13" Type="http://schemas.openxmlformats.org/officeDocument/2006/relationships/slideLayout" Target="../slideLayouts/slideLayout212.xml"/><Relationship Id="rId14" Type="http://schemas.openxmlformats.org/officeDocument/2006/relationships/slideLayout" Target="../slideLayouts/slideLayout213.xml"/><Relationship Id="rId15" Type="http://schemas.openxmlformats.org/officeDocument/2006/relationships/theme" Target="../theme/theme16.xml"/><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9" Type="http://schemas.openxmlformats.org/officeDocument/2006/relationships/slideLayout" Target="../slideLayouts/slideLayout208.xml"/><Relationship Id="rId10" Type="http://schemas.openxmlformats.org/officeDocument/2006/relationships/slideLayout" Target="../slideLayouts/slideLayout20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slideLayout" Target="../slideLayouts/slideLayout226.xml"/><Relationship Id="rId14" Type="http://schemas.openxmlformats.org/officeDocument/2006/relationships/slideLayout" Target="../slideLayouts/slideLayout227.xml"/><Relationship Id="rId15" Type="http://schemas.openxmlformats.org/officeDocument/2006/relationships/slideLayout" Target="../slideLayouts/slideLayout228.xml"/><Relationship Id="rId16" Type="http://schemas.openxmlformats.org/officeDocument/2006/relationships/theme" Target="../theme/theme17.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39.xml"/><Relationship Id="rId12" Type="http://schemas.openxmlformats.org/officeDocument/2006/relationships/slideLayout" Target="../slideLayouts/slideLayout240.xml"/><Relationship Id="rId13" Type="http://schemas.openxmlformats.org/officeDocument/2006/relationships/slideLayout" Target="../slideLayouts/slideLayout241.xml"/><Relationship Id="rId14" Type="http://schemas.openxmlformats.org/officeDocument/2006/relationships/theme" Target="../theme/theme18.xml"/><Relationship Id="rId1" Type="http://schemas.openxmlformats.org/officeDocument/2006/relationships/slideLayout" Target="../slideLayouts/slideLayout229.xml"/><Relationship Id="rId2" Type="http://schemas.openxmlformats.org/officeDocument/2006/relationships/slideLayout" Target="../slideLayouts/slideLayout230.xml"/><Relationship Id="rId3" Type="http://schemas.openxmlformats.org/officeDocument/2006/relationships/slideLayout" Target="../slideLayouts/slideLayout231.xml"/><Relationship Id="rId4" Type="http://schemas.openxmlformats.org/officeDocument/2006/relationships/slideLayout" Target="../slideLayouts/slideLayout232.xml"/><Relationship Id="rId5" Type="http://schemas.openxmlformats.org/officeDocument/2006/relationships/slideLayout" Target="../slideLayouts/slideLayout233.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slideLayout" Target="../slideLayouts/slideLayout236.xml"/><Relationship Id="rId9" Type="http://schemas.openxmlformats.org/officeDocument/2006/relationships/slideLayout" Target="../slideLayouts/slideLayout237.xml"/><Relationship Id="rId10" Type="http://schemas.openxmlformats.org/officeDocument/2006/relationships/slideLayout" Target="../slideLayouts/slideLayout23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52.xml"/><Relationship Id="rId12" Type="http://schemas.openxmlformats.org/officeDocument/2006/relationships/theme" Target="../theme/theme19.xml"/><Relationship Id="rId1" Type="http://schemas.openxmlformats.org/officeDocument/2006/relationships/slideLayout" Target="../slideLayouts/slideLayout242.xml"/><Relationship Id="rId2" Type="http://schemas.openxmlformats.org/officeDocument/2006/relationships/slideLayout" Target="../slideLayouts/slideLayout243.xml"/><Relationship Id="rId3" Type="http://schemas.openxmlformats.org/officeDocument/2006/relationships/slideLayout" Target="../slideLayouts/slideLayout244.xml"/><Relationship Id="rId4" Type="http://schemas.openxmlformats.org/officeDocument/2006/relationships/slideLayout" Target="../slideLayouts/slideLayout245.xml"/><Relationship Id="rId5" Type="http://schemas.openxmlformats.org/officeDocument/2006/relationships/slideLayout" Target="../slideLayouts/slideLayout246.xml"/><Relationship Id="rId6" Type="http://schemas.openxmlformats.org/officeDocument/2006/relationships/slideLayout" Target="../slideLayouts/slideLayout247.xml"/><Relationship Id="rId7" Type="http://schemas.openxmlformats.org/officeDocument/2006/relationships/slideLayout" Target="../slideLayouts/slideLayout248.xml"/><Relationship Id="rId8" Type="http://schemas.openxmlformats.org/officeDocument/2006/relationships/slideLayout" Target="../slideLayouts/slideLayout249.xml"/><Relationship Id="rId9" Type="http://schemas.openxmlformats.org/officeDocument/2006/relationships/slideLayout" Target="../slideLayouts/slideLayout250.xml"/><Relationship Id="rId10"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63.xml"/><Relationship Id="rId12" Type="http://schemas.openxmlformats.org/officeDocument/2006/relationships/theme" Target="../theme/theme20.xml"/><Relationship Id="rId1" Type="http://schemas.openxmlformats.org/officeDocument/2006/relationships/slideLayout" Target="../slideLayouts/slideLayout253.xml"/><Relationship Id="rId2" Type="http://schemas.openxmlformats.org/officeDocument/2006/relationships/slideLayout" Target="../slideLayouts/slideLayout254.xml"/><Relationship Id="rId3" Type="http://schemas.openxmlformats.org/officeDocument/2006/relationships/slideLayout" Target="../slideLayouts/slideLayout255.xml"/><Relationship Id="rId4" Type="http://schemas.openxmlformats.org/officeDocument/2006/relationships/slideLayout" Target="../slideLayouts/slideLayout256.xml"/><Relationship Id="rId5" Type="http://schemas.openxmlformats.org/officeDocument/2006/relationships/slideLayout" Target="../slideLayouts/slideLayout257.xml"/><Relationship Id="rId6" Type="http://schemas.openxmlformats.org/officeDocument/2006/relationships/slideLayout" Target="../slideLayouts/slideLayout258.xml"/><Relationship Id="rId7" Type="http://schemas.openxmlformats.org/officeDocument/2006/relationships/slideLayout" Target="../slideLayouts/slideLayout259.xml"/><Relationship Id="rId8" Type="http://schemas.openxmlformats.org/officeDocument/2006/relationships/slideLayout" Target="../slideLayouts/slideLayout260.xml"/><Relationship Id="rId9" Type="http://schemas.openxmlformats.org/officeDocument/2006/relationships/slideLayout" Target="../slideLayouts/slideLayout261.xml"/><Relationship Id="rId10" Type="http://schemas.openxmlformats.org/officeDocument/2006/relationships/slideLayout" Target="../slideLayouts/slideLayout26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74.xml"/><Relationship Id="rId12" Type="http://schemas.openxmlformats.org/officeDocument/2006/relationships/slideLayout" Target="../slideLayouts/slideLayout275.xml"/><Relationship Id="rId13" Type="http://schemas.openxmlformats.org/officeDocument/2006/relationships/slideLayout" Target="../slideLayouts/slideLayout276.xml"/><Relationship Id="rId14" Type="http://schemas.openxmlformats.org/officeDocument/2006/relationships/theme" Target="../theme/theme21.xml"/><Relationship Id="rId1" Type="http://schemas.openxmlformats.org/officeDocument/2006/relationships/slideLayout" Target="../slideLayouts/slideLayout264.xml"/><Relationship Id="rId2" Type="http://schemas.openxmlformats.org/officeDocument/2006/relationships/slideLayout" Target="../slideLayouts/slideLayout265.xml"/><Relationship Id="rId3" Type="http://schemas.openxmlformats.org/officeDocument/2006/relationships/slideLayout" Target="../slideLayouts/slideLayout266.xml"/><Relationship Id="rId4" Type="http://schemas.openxmlformats.org/officeDocument/2006/relationships/slideLayout" Target="../slideLayouts/slideLayout267.xml"/><Relationship Id="rId5" Type="http://schemas.openxmlformats.org/officeDocument/2006/relationships/slideLayout" Target="../slideLayouts/slideLayout268.xml"/><Relationship Id="rId6" Type="http://schemas.openxmlformats.org/officeDocument/2006/relationships/slideLayout" Target="../slideLayouts/slideLayout269.xml"/><Relationship Id="rId7" Type="http://schemas.openxmlformats.org/officeDocument/2006/relationships/slideLayout" Target="../slideLayouts/slideLayout270.xml"/><Relationship Id="rId8" Type="http://schemas.openxmlformats.org/officeDocument/2006/relationships/slideLayout" Target="../slideLayouts/slideLayout271.xml"/><Relationship Id="rId9" Type="http://schemas.openxmlformats.org/officeDocument/2006/relationships/slideLayout" Target="../slideLayouts/slideLayout272.xml"/><Relationship Id="rId10" Type="http://schemas.openxmlformats.org/officeDocument/2006/relationships/slideLayout" Target="../slideLayouts/slideLayout27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87.xml"/><Relationship Id="rId12" Type="http://schemas.openxmlformats.org/officeDocument/2006/relationships/theme" Target="../theme/theme22.xml"/><Relationship Id="rId1" Type="http://schemas.openxmlformats.org/officeDocument/2006/relationships/slideLayout" Target="../slideLayouts/slideLayout277.xml"/><Relationship Id="rId2" Type="http://schemas.openxmlformats.org/officeDocument/2006/relationships/slideLayout" Target="../slideLayouts/slideLayout278.xml"/><Relationship Id="rId3" Type="http://schemas.openxmlformats.org/officeDocument/2006/relationships/slideLayout" Target="../slideLayouts/slideLayout279.xml"/><Relationship Id="rId4" Type="http://schemas.openxmlformats.org/officeDocument/2006/relationships/slideLayout" Target="../slideLayouts/slideLayout280.xml"/><Relationship Id="rId5" Type="http://schemas.openxmlformats.org/officeDocument/2006/relationships/slideLayout" Target="../slideLayouts/slideLayout281.xml"/><Relationship Id="rId6" Type="http://schemas.openxmlformats.org/officeDocument/2006/relationships/slideLayout" Target="../slideLayouts/slideLayout282.xml"/><Relationship Id="rId7" Type="http://schemas.openxmlformats.org/officeDocument/2006/relationships/slideLayout" Target="../slideLayouts/slideLayout283.xml"/><Relationship Id="rId8" Type="http://schemas.openxmlformats.org/officeDocument/2006/relationships/slideLayout" Target="../slideLayouts/slideLayout284.xml"/><Relationship Id="rId9" Type="http://schemas.openxmlformats.org/officeDocument/2006/relationships/slideLayout" Target="../slideLayouts/slideLayout285.xml"/><Relationship Id="rId10" Type="http://schemas.openxmlformats.org/officeDocument/2006/relationships/slideLayout" Target="../slideLayouts/slideLayout286.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90.xml"/><Relationship Id="rId4" Type="http://schemas.openxmlformats.org/officeDocument/2006/relationships/theme" Target="../theme/theme23.xml"/><Relationship Id="rId1" Type="http://schemas.openxmlformats.org/officeDocument/2006/relationships/slideLayout" Target="../slideLayouts/slideLayout288.xml"/><Relationship Id="rId2" Type="http://schemas.openxmlformats.org/officeDocument/2006/relationships/slideLayout" Target="../slideLayouts/slideLayout289.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301.xml"/><Relationship Id="rId12" Type="http://schemas.openxmlformats.org/officeDocument/2006/relationships/theme" Target="../theme/theme24.xml"/><Relationship Id="rId1" Type="http://schemas.openxmlformats.org/officeDocument/2006/relationships/slideLayout" Target="../slideLayouts/slideLayout291.xml"/><Relationship Id="rId2" Type="http://schemas.openxmlformats.org/officeDocument/2006/relationships/slideLayout" Target="../slideLayouts/slideLayout292.xml"/><Relationship Id="rId3" Type="http://schemas.openxmlformats.org/officeDocument/2006/relationships/slideLayout" Target="../slideLayouts/slideLayout293.xml"/><Relationship Id="rId4" Type="http://schemas.openxmlformats.org/officeDocument/2006/relationships/slideLayout" Target="../slideLayouts/slideLayout294.xml"/><Relationship Id="rId5" Type="http://schemas.openxmlformats.org/officeDocument/2006/relationships/slideLayout" Target="../slideLayouts/slideLayout295.xml"/><Relationship Id="rId6" Type="http://schemas.openxmlformats.org/officeDocument/2006/relationships/slideLayout" Target="../slideLayouts/slideLayout296.xml"/><Relationship Id="rId7" Type="http://schemas.openxmlformats.org/officeDocument/2006/relationships/slideLayout" Target="../slideLayouts/slideLayout297.xml"/><Relationship Id="rId8" Type="http://schemas.openxmlformats.org/officeDocument/2006/relationships/slideLayout" Target="../slideLayouts/slideLayout298.xml"/><Relationship Id="rId9" Type="http://schemas.openxmlformats.org/officeDocument/2006/relationships/slideLayout" Target="../slideLayouts/slideLayout299.xml"/><Relationship Id="rId10" Type="http://schemas.openxmlformats.org/officeDocument/2006/relationships/slideLayout" Target="../slideLayouts/slideLayout30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312.xml"/><Relationship Id="rId12" Type="http://schemas.openxmlformats.org/officeDocument/2006/relationships/slideLayout" Target="../slideLayouts/slideLayout313.xml"/><Relationship Id="rId13" Type="http://schemas.openxmlformats.org/officeDocument/2006/relationships/slideLayout" Target="../slideLayouts/slideLayout314.xml"/><Relationship Id="rId14" Type="http://schemas.openxmlformats.org/officeDocument/2006/relationships/slideLayout" Target="../slideLayouts/slideLayout315.xml"/><Relationship Id="rId15" Type="http://schemas.openxmlformats.org/officeDocument/2006/relationships/slideLayout" Target="../slideLayouts/slideLayout316.xml"/><Relationship Id="rId16" Type="http://schemas.openxmlformats.org/officeDocument/2006/relationships/theme" Target="../theme/theme25.xml"/><Relationship Id="rId1" Type="http://schemas.openxmlformats.org/officeDocument/2006/relationships/slideLayout" Target="../slideLayouts/slideLayout302.xml"/><Relationship Id="rId2" Type="http://schemas.openxmlformats.org/officeDocument/2006/relationships/slideLayout" Target="../slideLayouts/slideLayout303.xml"/><Relationship Id="rId3" Type="http://schemas.openxmlformats.org/officeDocument/2006/relationships/slideLayout" Target="../slideLayouts/slideLayout304.xml"/><Relationship Id="rId4" Type="http://schemas.openxmlformats.org/officeDocument/2006/relationships/slideLayout" Target="../slideLayouts/slideLayout305.xml"/><Relationship Id="rId5" Type="http://schemas.openxmlformats.org/officeDocument/2006/relationships/slideLayout" Target="../slideLayouts/slideLayout306.xml"/><Relationship Id="rId6" Type="http://schemas.openxmlformats.org/officeDocument/2006/relationships/slideLayout" Target="../slideLayouts/slideLayout307.xml"/><Relationship Id="rId7" Type="http://schemas.openxmlformats.org/officeDocument/2006/relationships/slideLayout" Target="../slideLayouts/slideLayout308.xml"/><Relationship Id="rId8" Type="http://schemas.openxmlformats.org/officeDocument/2006/relationships/slideLayout" Target="../slideLayouts/slideLayout309.xml"/><Relationship Id="rId9" Type="http://schemas.openxmlformats.org/officeDocument/2006/relationships/slideLayout" Target="../slideLayouts/slideLayout310.xml"/><Relationship Id="rId10" Type="http://schemas.openxmlformats.org/officeDocument/2006/relationships/slideLayout" Target="../slideLayouts/slideLayout31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327.xml"/><Relationship Id="rId12" Type="http://schemas.openxmlformats.org/officeDocument/2006/relationships/theme" Target="../theme/theme26.xml"/><Relationship Id="rId1" Type="http://schemas.openxmlformats.org/officeDocument/2006/relationships/slideLayout" Target="../slideLayouts/slideLayout317.xml"/><Relationship Id="rId2" Type="http://schemas.openxmlformats.org/officeDocument/2006/relationships/slideLayout" Target="../slideLayouts/slideLayout318.xml"/><Relationship Id="rId3" Type="http://schemas.openxmlformats.org/officeDocument/2006/relationships/slideLayout" Target="../slideLayouts/slideLayout319.xml"/><Relationship Id="rId4" Type="http://schemas.openxmlformats.org/officeDocument/2006/relationships/slideLayout" Target="../slideLayouts/slideLayout320.xml"/><Relationship Id="rId5" Type="http://schemas.openxmlformats.org/officeDocument/2006/relationships/slideLayout" Target="../slideLayouts/slideLayout321.xml"/><Relationship Id="rId6" Type="http://schemas.openxmlformats.org/officeDocument/2006/relationships/slideLayout" Target="../slideLayouts/slideLayout322.xml"/><Relationship Id="rId7" Type="http://schemas.openxmlformats.org/officeDocument/2006/relationships/slideLayout" Target="../slideLayouts/slideLayout323.xml"/><Relationship Id="rId8" Type="http://schemas.openxmlformats.org/officeDocument/2006/relationships/slideLayout" Target="../slideLayouts/slideLayout324.xml"/><Relationship Id="rId9" Type="http://schemas.openxmlformats.org/officeDocument/2006/relationships/slideLayout" Target="../slideLayouts/slideLayout325.xml"/><Relationship Id="rId10"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slideLayout" Target="../slideLayouts/slideLayout51.xml"/><Relationship Id="rId15" Type="http://schemas.openxmlformats.org/officeDocument/2006/relationships/theme" Target="../theme/theme4.xml"/><Relationship Id="rId16" Type="http://schemas.openxmlformats.org/officeDocument/2006/relationships/tags" Target="../tags/tag1.xml"/><Relationship Id="rId17" Type="http://schemas.openxmlformats.org/officeDocument/2006/relationships/tags" Target="../tags/tag2.xml"/><Relationship Id="rId18" Type="http://schemas.openxmlformats.org/officeDocument/2006/relationships/tags" Target="../tags/tag3.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theme" Target="../theme/theme5.xml"/><Relationship Id="rId15" Type="http://schemas.openxmlformats.org/officeDocument/2006/relationships/tags" Target="../tags/tag5.xml"/><Relationship Id="rId16" Type="http://schemas.openxmlformats.org/officeDocument/2006/relationships/tags" Target="../tags/tag6.xml"/><Relationship Id="rId17" Type="http://schemas.openxmlformats.org/officeDocument/2006/relationships/tags" Target="../tags/tag7.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slideLayout" Target="../slideLayouts/slideLayout77.xml"/><Relationship Id="rId14" Type="http://schemas.openxmlformats.org/officeDocument/2006/relationships/theme" Target="../theme/theme6.xml"/><Relationship Id="rId15" Type="http://schemas.openxmlformats.org/officeDocument/2006/relationships/tags" Target="../tags/tag8.xml"/><Relationship Id="rId16" Type="http://schemas.openxmlformats.org/officeDocument/2006/relationships/tags" Target="../tags/tag9.xml"/><Relationship Id="rId17" Type="http://schemas.openxmlformats.org/officeDocument/2006/relationships/tags" Target="../tags/tag10.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theme" Target="../theme/theme7.xml"/><Relationship Id="rId15" Type="http://schemas.openxmlformats.org/officeDocument/2006/relationships/tags" Target="../tags/tag11.xml"/><Relationship Id="rId16" Type="http://schemas.openxmlformats.org/officeDocument/2006/relationships/tags" Target="../tags/tag12.xml"/><Relationship Id="rId17" Type="http://schemas.openxmlformats.org/officeDocument/2006/relationships/tags" Target="../tags/tag13.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theme" Target="../theme/theme8.xml"/><Relationship Id="rId15" Type="http://schemas.openxmlformats.org/officeDocument/2006/relationships/tags" Target="../tags/tag14.xml"/><Relationship Id="rId16" Type="http://schemas.openxmlformats.org/officeDocument/2006/relationships/tags" Target="../tags/tag15.xml"/><Relationship Id="rId17" Type="http://schemas.openxmlformats.org/officeDocument/2006/relationships/tags" Target="../tags/tag16.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slideLayout" Target="../slideLayouts/slideLayout116.xml"/><Relationship Id="rId14" Type="http://schemas.openxmlformats.org/officeDocument/2006/relationships/slideLayout" Target="../slideLayouts/slideLayout117.xml"/><Relationship Id="rId15" Type="http://schemas.openxmlformats.org/officeDocument/2006/relationships/theme" Target="../theme/theme9.xml"/><Relationship Id="rId16" Type="http://schemas.openxmlformats.org/officeDocument/2006/relationships/tags" Target="../tags/tag17.xml"/><Relationship Id="rId17" Type="http://schemas.openxmlformats.org/officeDocument/2006/relationships/tags" Target="../tags/tag18.xml"/><Relationship Id="rId18" Type="http://schemas.openxmlformats.org/officeDocument/2006/relationships/tags" Target="../tags/tag19.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69" tIns="45685" rIns="91369" bIns="45685" rtlCol="0" anchor="ctr"/>
          <a:lstStyle>
            <a:lvl1pPr algn="l" defTabSz="456846"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3/29/15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9" tIns="45685" rIns="91369" bIns="45685" rtlCol="0" anchor="ctr"/>
          <a:lstStyle>
            <a:lvl1pPr algn="ctr" defTabSz="45684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9" tIns="45685" rIns="91369" bIns="45685" rtlCol="0" anchor="ctr"/>
          <a:lstStyle>
            <a:lvl1pPr algn="r" defTabSz="456846" fontAlgn="auto">
              <a:spcBef>
                <a:spcPts val="0"/>
              </a:spcBef>
              <a:spcAft>
                <a:spcPts val="0"/>
              </a:spcAft>
              <a:defRPr sz="1200" b="0">
                <a:solidFill>
                  <a:prstClr val="black">
                    <a:tint val="75000"/>
                  </a:prstClr>
                </a:solidFill>
                <a:latin typeface="Calibri"/>
                <a:ea typeface="+mn-ea"/>
                <a:cs typeface="+mn-cs"/>
              </a:defRPr>
            </a:lvl1pPr>
          </a:lstStyle>
          <a:p>
            <a:pPr>
              <a:defRPr/>
            </a:pPr>
            <a:fld id="{5D17B03F-44A4-F94A-9484-A99B49451B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28" r:id="rId1"/>
    <p:sldLayoutId id="2147491629" r:id="rId2"/>
    <p:sldLayoutId id="2147491630" r:id="rId3"/>
    <p:sldLayoutId id="2147491631" r:id="rId4"/>
    <p:sldLayoutId id="2147491632" r:id="rId5"/>
    <p:sldLayoutId id="2147491633" r:id="rId6"/>
    <p:sldLayoutId id="2147491634" r:id="rId7"/>
    <p:sldLayoutId id="2147491635" r:id="rId8"/>
    <p:sldLayoutId id="2147491636" r:id="rId9"/>
    <p:sldLayoutId id="2147491637" r:id="rId10"/>
    <p:sldLayoutId id="214749163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46"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696"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0550"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7398"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673" indent="-228422" algn="l" defTabSz="456846" rtl="0" eaLnBrk="1" latinLnBrk="0" hangingPunct="1">
        <a:spcBef>
          <a:spcPct val="20000"/>
        </a:spcBef>
        <a:buFont typeface="Arial"/>
        <a:buChar char="•"/>
        <a:defRPr sz="2000" kern="1200">
          <a:solidFill>
            <a:schemeClr val="tx1"/>
          </a:solidFill>
          <a:latin typeface="+mn-lt"/>
          <a:ea typeface="+mn-ea"/>
          <a:cs typeface="+mn-cs"/>
        </a:defRPr>
      </a:lvl6pPr>
      <a:lvl7pPr marL="2969520" indent="-228422" algn="l" defTabSz="456846" rtl="0" eaLnBrk="1" latinLnBrk="0" hangingPunct="1">
        <a:spcBef>
          <a:spcPct val="20000"/>
        </a:spcBef>
        <a:buFont typeface="Arial"/>
        <a:buChar char="•"/>
        <a:defRPr sz="2000" kern="1200">
          <a:solidFill>
            <a:schemeClr val="tx1"/>
          </a:solidFill>
          <a:latin typeface="+mn-lt"/>
          <a:ea typeface="+mn-ea"/>
          <a:cs typeface="+mn-cs"/>
        </a:defRPr>
      </a:lvl7pPr>
      <a:lvl8pPr marL="3426372" indent="-228422" algn="l" defTabSz="456846" rtl="0" eaLnBrk="1" latinLnBrk="0" hangingPunct="1">
        <a:spcBef>
          <a:spcPct val="20000"/>
        </a:spcBef>
        <a:buFont typeface="Arial"/>
        <a:buChar char="•"/>
        <a:defRPr sz="2000" kern="1200">
          <a:solidFill>
            <a:schemeClr val="tx1"/>
          </a:solidFill>
          <a:latin typeface="+mn-lt"/>
          <a:ea typeface="+mn-ea"/>
          <a:cs typeface="+mn-cs"/>
        </a:defRPr>
      </a:lvl8pPr>
      <a:lvl9pPr marL="3883216" indent="-228422" algn="l" defTabSz="4568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CCAA3747-43AA-5A48-A696-098589E68723}" type="slidenum">
              <a:rPr lang="en-US" sz="1600" b="1" i="1">
                <a:solidFill>
                  <a:srgbClr val="000000"/>
                </a:solidFill>
                <a:effectLst>
                  <a:outerShdw blurRad="38100" dist="38100" dir="2700000" algn="tl">
                    <a:srgbClr val="DDDDDD"/>
                  </a:outerShdw>
                </a:effectLst>
                <a:latin typeface="Courier New" charset="0"/>
              </a:rPr>
              <a:pPr defTabSz="912113"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476" r:id="rId1"/>
    <p:sldLayoutId id="2147491477" r:id="rId2"/>
    <p:sldLayoutId id="2147491478" r:id="rId3"/>
    <p:sldLayoutId id="2147491479" r:id="rId4"/>
    <p:sldLayoutId id="2147491480" r:id="rId5"/>
    <p:sldLayoutId id="2147491481" r:id="rId6"/>
    <p:sldLayoutId id="2147491482" r:id="rId7"/>
    <p:sldLayoutId id="2147491483" r:id="rId8"/>
    <p:sldLayoutId id="2147491484" r:id="rId9"/>
    <p:sldLayoutId id="2147491485" r:id="rId10"/>
    <p:sldLayoutId id="2147491486" r:id="rId11"/>
    <p:sldLayoutId id="2147491487" r:id="rId12"/>
    <p:sldLayoutId id="21474914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B5448E2A-0837-BB48-8A0B-64A469359389}"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489" r:id="rId1"/>
    <p:sldLayoutId id="2147491490" r:id="rId2"/>
    <p:sldLayoutId id="2147491491" r:id="rId3"/>
    <p:sldLayoutId id="2147491492" r:id="rId4"/>
    <p:sldLayoutId id="2147491493" r:id="rId5"/>
    <p:sldLayoutId id="2147491494" r:id="rId6"/>
    <p:sldLayoutId id="2147491495" r:id="rId7"/>
    <p:sldLayoutId id="2147491496" r:id="rId8"/>
    <p:sldLayoutId id="2147491497" r:id="rId9"/>
    <p:sldLayoutId id="2147491498" r:id="rId10"/>
    <p:sldLayoutId id="2147491499" r:id="rId11"/>
    <p:sldLayoutId id="2147491500" r:id="rId12"/>
    <p:sldLayoutId id="214749150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FA596472-18DF-5243-9EA7-EB26568A07C8}"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a:solidFill>
                  <a:srgbClr val="808080"/>
                </a:solidFill>
                <a:latin typeface="Arial" charset="0"/>
                <a:ea typeface="ＭＳ Ｐゴシック" charset="-128"/>
                <a:cs typeface="ＭＳ Ｐゴシック" charset="-128"/>
              </a:rPr>
              <a:t> - </a:t>
            </a:r>
            <a:r>
              <a:rPr lang="en-US" sz="1000" b="1">
                <a:solidFill>
                  <a:srgbClr val="969696"/>
                </a:solidFill>
                <a:latin typeface="Arial" charset="0"/>
                <a:ea typeface="ＭＳ Ｐゴシック" charset="-128"/>
                <a:cs typeface="ＭＳ Ｐゴシック" charset="-128"/>
              </a:rPr>
              <a:t>Lectures.GersteinLab.org</a:t>
            </a:r>
            <a:r>
              <a:rPr lang="en-US" sz="400">
                <a:solidFill>
                  <a:srgbClr val="808080"/>
                </a:solidFill>
                <a:latin typeface="Arial" charset="0"/>
                <a:ea typeface="ＭＳ Ｐゴシック" charset="-128"/>
                <a:cs typeface="ＭＳ Ｐゴシック" charset="-128"/>
              </a:rPr>
              <a:t> </a:t>
            </a:r>
            <a:r>
              <a:rPr lang="en-US" sz="300">
                <a:solidFill>
                  <a:srgbClr val="000000"/>
                </a:solidFill>
                <a:latin typeface="Arial" charset="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491502" r:id="rId1"/>
    <p:sldLayoutId id="2147491503" r:id="rId2"/>
    <p:sldLayoutId id="2147491504" r:id="rId3"/>
    <p:sldLayoutId id="2147491505" r:id="rId4"/>
    <p:sldLayoutId id="2147491506" r:id="rId5"/>
    <p:sldLayoutId id="2147491507" r:id="rId6"/>
    <p:sldLayoutId id="2147491508" r:id="rId7"/>
    <p:sldLayoutId id="2147491509" r:id="rId8"/>
    <p:sldLayoutId id="2147491510" r:id="rId9"/>
    <p:sldLayoutId id="2147491511" r:id="rId10"/>
    <p:sldLayoutId id="2147491512" r:id="rId11"/>
    <p:sldLayoutId id="2147491513" r:id="rId12"/>
    <p:sldLayoutId id="2147491514" r:id="rId13"/>
    <p:sldLayoutId id="2147491652" r:id="rId14"/>
    <p:sldLayoutId id="214749165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53252"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0" tIns="45990" rIns="91980" bIns="45990"/>
          <a:lstStyle/>
          <a:p>
            <a:pPr defTabSz="909638" eaLnBrk="0" hangingPunct="0"/>
            <a:fld id="{704E5E9C-4C51-BC4B-B7C5-84C648C12828}" type="slidenum">
              <a:rPr lang="en-US" sz="1600" b="1" i="1">
                <a:solidFill>
                  <a:srgbClr val="000000"/>
                </a:solidFill>
                <a:latin typeface="Courier New" charset="0"/>
              </a:rPr>
              <a:pPr defTabSz="909638" eaLnBrk="0" hangingPunct="0"/>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515" r:id="rId1"/>
    <p:sldLayoutId id="2147491516" r:id="rId2"/>
    <p:sldLayoutId id="2147491517" r:id="rId3"/>
    <p:sldLayoutId id="2147491518" r:id="rId4"/>
    <p:sldLayoutId id="2147491519" r:id="rId5"/>
    <p:sldLayoutId id="2147491520" r:id="rId6"/>
    <p:sldLayoutId id="2147491521" r:id="rId7"/>
    <p:sldLayoutId id="2147491522" r:id="rId8"/>
    <p:sldLayoutId id="2147491523" r:id="rId9"/>
    <p:sldLayoutId id="2147491524" r:id="rId10"/>
    <p:sldLayoutId id="2147491525" r:id="rId11"/>
    <p:sldLayoutId id="2147491526" r:id="rId12"/>
    <p:sldLayoutId id="214749152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772" algn="ctr" defTabSz="911965" rtl="0" eaLnBrk="1" fontAlgn="base" hangingPunct="1">
        <a:spcBef>
          <a:spcPct val="0"/>
        </a:spcBef>
        <a:spcAft>
          <a:spcPct val="0"/>
        </a:spcAft>
        <a:defRPr sz="3600" b="1" u="sng">
          <a:solidFill>
            <a:srgbClr val="000099"/>
          </a:solidFill>
          <a:latin typeface="Arial" pitchFamily="-65" charset="0"/>
        </a:defRPr>
      </a:lvl6pPr>
      <a:lvl7pPr marL="913552" algn="ctr" defTabSz="911965" rtl="0" eaLnBrk="1" fontAlgn="base" hangingPunct="1">
        <a:spcBef>
          <a:spcPct val="0"/>
        </a:spcBef>
        <a:spcAft>
          <a:spcPct val="0"/>
        </a:spcAft>
        <a:defRPr sz="3600" b="1" u="sng">
          <a:solidFill>
            <a:srgbClr val="000099"/>
          </a:solidFill>
          <a:latin typeface="Arial" pitchFamily="-65" charset="0"/>
        </a:defRPr>
      </a:lvl7pPr>
      <a:lvl8pPr marL="1370331" algn="ctr" defTabSz="911965" rtl="0" eaLnBrk="1" fontAlgn="base" hangingPunct="1">
        <a:spcBef>
          <a:spcPct val="0"/>
        </a:spcBef>
        <a:spcAft>
          <a:spcPct val="0"/>
        </a:spcAft>
        <a:defRPr sz="3600" b="1" u="sng">
          <a:solidFill>
            <a:srgbClr val="000099"/>
          </a:solidFill>
          <a:latin typeface="Arial" pitchFamily="-65" charset="0"/>
        </a:defRPr>
      </a:lvl8pPr>
      <a:lvl9pPr marL="1827105" algn="ctr" defTabSz="911965"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268"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045"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5822"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2593"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772" rtl="0" eaLnBrk="1" latinLnBrk="0" hangingPunct="1">
        <a:defRPr sz="1800" kern="1200">
          <a:solidFill>
            <a:schemeClr val="tx1"/>
          </a:solidFill>
          <a:latin typeface="+mn-lt"/>
          <a:ea typeface="+mn-ea"/>
          <a:cs typeface="+mn-cs"/>
        </a:defRPr>
      </a:lvl1pPr>
      <a:lvl2pPr marL="456772" algn="l" defTabSz="456772" rtl="0" eaLnBrk="1" latinLnBrk="0" hangingPunct="1">
        <a:defRPr sz="1800" kern="1200">
          <a:solidFill>
            <a:schemeClr val="tx1"/>
          </a:solidFill>
          <a:latin typeface="+mn-lt"/>
          <a:ea typeface="+mn-ea"/>
          <a:cs typeface="+mn-cs"/>
        </a:defRPr>
      </a:lvl2pPr>
      <a:lvl3pPr marL="913552" algn="l" defTabSz="456772" rtl="0" eaLnBrk="1" latinLnBrk="0" hangingPunct="1">
        <a:defRPr sz="1800" kern="1200">
          <a:solidFill>
            <a:schemeClr val="tx1"/>
          </a:solidFill>
          <a:latin typeface="+mn-lt"/>
          <a:ea typeface="+mn-ea"/>
          <a:cs typeface="+mn-cs"/>
        </a:defRPr>
      </a:lvl3pPr>
      <a:lvl4pPr marL="1370331" algn="l" defTabSz="456772" rtl="0" eaLnBrk="1" latinLnBrk="0" hangingPunct="1">
        <a:defRPr sz="1800" kern="1200">
          <a:solidFill>
            <a:schemeClr val="tx1"/>
          </a:solidFill>
          <a:latin typeface="+mn-lt"/>
          <a:ea typeface="+mn-ea"/>
          <a:cs typeface="+mn-cs"/>
        </a:defRPr>
      </a:lvl4pPr>
      <a:lvl5pPr marL="1827105" algn="l" defTabSz="456772" rtl="0" eaLnBrk="1" latinLnBrk="0" hangingPunct="1">
        <a:defRPr sz="1800" kern="1200">
          <a:solidFill>
            <a:schemeClr val="tx1"/>
          </a:solidFill>
          <a:latin typeface="+mn-lt"/>
          <a:ea typeface="+mn-ea"/>
          <a:cs typeface="+mn-cs"/>
        </a:defRPr>
      </a:lvl5pPr>
      <a:lvl6pPr marL="2283879" algn="l" defTabSz="456772" rtl="0" eaLnBrk="1" latinLnBrk="0" hangingPunct="1">
        <a:defRPr sz="1800" kern="1200">
          <a:solidFill>
            <a:schemeClr val="tx1"/>
          </a:solidFill>
          <a:latin typeface="+mn-lt"/>
          <a:ea typeface="+mn-ea"/>
          <a:cs typeface="+mn-cs"/>
        </a:defRPr>
      </a:lvl6pPr>
      <a:lvl7pPr marL="2740658" algn="l" defTabSz="456772" rtl="0" eaLnBrk="1" latinLnBrk="0" hangingPunct="1">
        <a:defRPr sz="1800" kern="1200">
          <a:solidFill>
            <a:schemeClr val="tx1"/>
          </a:solidFill>
          <a:latin typeface="+mn-lt"/>
          <a:ea typeface="+mn-ea"/>
          <a:cs typeface="+mn-cs"/>
        </a:defRPr>
      </a:lvl7pPr>
      <a:lvl8pPr marL="3197432" algn="l" defTabSz="456772" rtl="0" eaLnBrk="1" latinLnBrk="0" hangingPunct="1">
        <a:defRPr sz="1800" kern="1200">
          <a:solidFill>
            <a:schemeClr val="tx1"/>
          </a:solidFill>
          <a:latin typeface="+mn-lt"/>
          <a:ea typeface="+mn-ea"/>
          <a:cs typeface="+mn-cs"/>
        </a:defRPr>
      </a:lvl8pPr>
      <a:lvl9pPr marL="3654210" algn="l" defTabSz="45677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54276"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0" tIns="45990" rIns="91980" bIns="45990"/>
          <a:lstStyle/>
          <a:p>
            <a:pPr defTabSz="909638" eaLnBrk="0" hangingPunct="0"/>
            <a:fld id="{503ED9CA-CD62-FF40-A294-646C413C3BA8}" type="slidenum">
              <a:rPr lang="en-US" sz="1600" b="1" i="1">
                <a:solidFill>
                  <a:srgbClr val="000000"/>
                </a:solidFill>
                <a:latin typeface="Courier New" charset="0"/>
              </a:rPr>
              <a:pPr defTabSz="909638" eaLnBrk="0" hangingPunct="0"/>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528" r:id="rId1"/>
    <p:sldLayoutId id="2147491529" r:id="rId2"/>
    <p:sldLayoutId id="2147491530" r:id="rId3"/>
    <p:sldLayoutId id="2147491531" r:id="rId4"/>
    <p:sldLayoutId id="2147491532" r:id="rId5"/>
    <p:sldLayoutId id="2147491533" r:id="rId6"/>
    <p:sldLayoutId id="2147491534" r:id="rId7"/>
    <p:sldLayoutId id="2147491535" r:id="rId8"/>
    <p:sldLayoutId id="2147491536" r:id="rId9"/>
    <p:sldLayoutId id="2147491537" r:id="rId10"/>
    <p:sldLayoutId id="2147491538" r:id="rId11"/>
    <p:sldLayoutId id="2147491539" r:id="rId12"/>
    <p:sldLayoutId id="2147491540" r:id="rId13"/>
    <p:sldLayoutId id="2147491654" r:id="rId14"/>
    <p:sldLayoutId id="2147491655"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772" algn="ctr" defTabSz="911965" rtl="0" eaLnBrk="1" fontAlgn="base" hangingPunct="1">
        <a:spcBef>
          <a:spcPct val="0"/>
        </a:spcBef>
        <a:spcAft>
          <a:spcPct val="0"/>
        </a:spcAft>
        <a:defRPr sz="3600" b="1" u="sng">
          <a:solidFill>
            <a:srgbClr val="000099"/>
          </a:solidFill>
          <a:latin typeface="Arial" pitchFamily="-65" charset="0"/>
        </a:defRPr>
      </a:lvl6pPr>
      <a:lvl7pPr marL="913552" algn="ctr" defTabSz="911965" rtl="0" eaLnBrk="1" fontAlgn="base" hangingPunct="1">
        <a:spcBef>
          <a:spcPct val="0"/>
        </a:spcBef>
        <a:spcAft>
          <a:spcPct val="0"/>
        </a:spcAft>
        <a:defRPr sz="3600" b="1" u="sng">
          <a:solidFill>
            <a:srgbClr val="000099"/>
          </a:solidFill>
          <a:latin typeface="Arial" pitchFamily="-65" charset="0"/>
        </a:defRPr>
      </a:lvl7pPr>
      <a:lvl8pPr marL="1370331" algn="ctr" defTabSz="911965" rtl="0" eaLnBrk="1" fontAlgn="base" hangingPunct="1">
        <a:spcBef>
          <a:spcPct val="0"/>
        </a:spcBef>
        <a:spcAft>
          <a:spcPct val="0"/>
        </a:spcAft>
        <a:defRPr sz="3600" b="1" u="sng">
          <a:solidFill>
            <a:srgbClr val="000099"/>
          </a:solidFill>
          <a:latin typeface="Arial" pitchFamily="-65" charset="0"/>
        </a:defRPr>
      </a:lvl8pPr>
      <a:lvl9pPr marL="1827105" algn="ctr" defTabSz="911965"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268"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045"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5822"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2593"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772" rtl="0" eaLnBrk="1" latinLnBrk="0" hangingPunct="1">
        <a:defRPr sz="1800" kern="1200">
          <a:solidFill>
            <a:schemeClr val="tx1"/>
          </a:solidFill>
          <a:latin typeface="+mn-lt"/>
          <a:ea typeface="+mn-ea"/>
          <a:cs typeface="+mn-cs"/>
        </a:defRPr>
      </a:lvl1pPr>
      <a:lvl2pPr marL="456772" algn="l" defTabSz="456772" rtl="0" eaLnBrk="1" latinLnBrk="0" hangingPunct="1">
        <a:defRPr sz="1800" kern="1200">
          <a:solidFill>
            <a:schemeClr val="tx1"/>
          </a:solidFill>
          <a:latin typeface="+mn-lt"/>
          <a:ea typeface="+mn-ea"/>
          <a:cs typeface="+mn-cs"/>
        </a:defRPr>
      </a:lvl2pPr>
      <a:lvl3pPr marL="913552" algn="l" defTabSz="456772" rtl="0" eaLnBrk="1" latinLnBrk="0" hangingPunct="1">
        <a:defRPr sz="1800" kern="1200">
          <a:solidFill>
            <a:schemeClr val="tx1"/>
          </a:solidFill>
          <a:latin typeface="+mn-lt"/>
          <a:ea typeface="+mn-ea"/>
          <a:cs typeface="+mn-cs"/>
        </a:defRPr>
      </a:lvl3pPr>
      <a:lvl4pPr marL="1370331" algn="l" defTabSz="456772" rtl="0" eaLnBrk="1" latinLnBrk="0" hangingPunct="1">
        <a:defRPr sz="1800" kern="1200">
          <a:solidFill>
            <a:schemeClr val="tx1"/>
          </a:solidFill>
          <a:latin typeface="+mn-lt"/>
          <a:ea typeface="+mn-ea"/>
          <a:cs typeface="+mn-cs"/>
        </a:defRPr>
      </a:lvl4pPr>
      <a:lvl5pPr marL="1827105" algn="l" defTabSz="456772" rtl="0" eaLnBrk="1" latinLnBrk="0" hangingPunct="1">
        <a:defRPr sz="1800" kern="1200">
          <a:solidFill>
            <a:schemeClr val="tx1"/>
          </a:solidFill>
          <a:latin typeface="+mn-lt"/>
          <a:ea typeface="+mn-ea"/>
          <a:cs typeface="+mn-cs"/>
        </a:defRPr>
      </a:lvl5pPr>
      <a:lvl6pPr marL="2283879" algn="l" defTabSz="456772" rtl="0" eaLnBrk="1" latinLnBrk="0" hangingPunct="1">
        <a:defRPr sz="1800" kern="1200">
          <a:solidFill>
            <a:schemeClr val="tx1"/>
          </a:solidFill>
          <a:latin typeface="+mn-lt"/>
          <a:ea typeface="+mn-ea"/>
          <a:cs typeface="+mn-cs"/>
        </a:defRPr>
      </a:lvl6pPr>
      <a:lvl7pPr marL="2740658" algn="l" defTabSz="456772" rtl="0" eaLnBrk="1" latinLnBrk="0" hangingPunct="1">
        <a:defRPr sz="1800" kern="1200">
          <a:solidFill>
            <a:schemeClr val="tx1"/>
          </a:solidFill>
          <a:latin typeface="+mn-lt"/>
          <a:ea typeface="+mn-ea"/>
          <a:cs typeface="+mn-cs"/>
        </a:defRPr>
      </a:lvl7pPr>
      <a:lvl8pPr marL="3197432" algn="l" defTabSz="456772" rtl="0" eaLnBrk="1" latinLnBrk="0" hangingPunct="1">
        <a:defRPr sz="1800" kern="1200">
          <a:solidFill>
            <a:schemeClr val="tx1"/>
          </a:solidFill>
          <a:latin typeface="+mn-lt"/>
          <a:ea typeface="+mn-ea"/>
          <a:cs typeface="+mn-cs"/>
        </a:defRPr>
      </a:lvl8pPr>
      <a:lvl9pPr marL="3654210" algn="l" defTabSz="45677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573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5007A3A2-832D-0A4E-B75A-3663F54765BA}"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541" r:id="rId1"/>
    <p:sldLayoutId id="2147491542" r:id="rId2"/>
    <p:sldLayoutId id="2147491543" r:id="rId3"/>
    <p:sldLayoutId id="2147491544" r:id="rId4"/>
    <p:sldLayoutId id="2147491545" r:id="rId5"/>
    <p:sldLayoutId id="2147491546" r:id="rId6"/>
    <p:sldLayoutId id="2147491547" r:id="rId7"/>
    <p:sldLayoutId id="2147491548" r:id="rId8"/>
    <p:sldLayoutId id="2147491549" r:id="rId9"/>
    <p:sldLayoutId id="2147491550" r:id="rId10"/>
    <p:sldLayoutId id="2147491551" r:id="rId11"/>
    <p:sldLayoutId id="2147491552" r:id="rId12"/>
    <p:sldLayoutId id="21474915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5837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BDAB2E8E-97FE-4C40-8346-E0D35E4C9E70}"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a:solidFill>
                  <a:srgbClr val="808080"/>
                </a:solidFill>
                <a:latin typeface="Arial" charset="0"/>
                <a:ea typeface="ＭＳ Ｐゴシック" charset="-128"/>
                <a:cs typeface="ＭＳ Ｐゴシック" charset="-128"/>
              </a:rPr>
              <a:t> - </a:t>
            </a:r>
            <a:r>
              <a:rPr lang="en-US" sz="1000" b="1">
                <a:solidFill>
                  <a:srgbClr val="969696"/>
                </a:solidFill>
                <a:latin typeface="Arial" charset="0"/>
                <a:ea typeface="ＭＳ Ｐゴシック" charset="-128"/>
                <a:cs typeface="ＭＳ Ｐゴシック" charset="-128"/>
              </a:rPr>
              <a:t>Lectures.GersteinLab.org</a:t>
            </a:r>
            <a:r>
              <a:rPr lang="en-US" sz="400">
                <a:solidFill>
                  <a:srgbClr val="808080"/>
                </a:solidFill>
                <a:latin typeface="Arial" charset="0"/>
                <a:ea typeface="ＭＳ Ｐゴシック" charset="-128"/>
                <a:cs typeface="ＭＳ Ｐゴシック" charset="-128"/>
              </a:rPr>
              <a:t> </a:t>
            </a:r>
            <a:r>
              <a:rPr lang="en-US" sz="300">
                <a:solidFill>
                  <a:srgbClr val="000000"/>
                </a:solidFill>
                <a:latin typeface="Arial" charset="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491554" r:id="rId1"/>
    <p:sldLayoutId id="2147491555" r:id="rId2"/>
    <p:sldLayoutId id="2147491556" r:id="rId3"/>
    <p:sldLayoutId id="2147491557" r:id="rId4"/>
    <p:sldLayoutId id="2147491558" r:id="rId5"/>
    <p:sldLayoutId id="2147491559" r:id="rId6"/>
    <p:sldLayoutId id="2147491560" r:id="rId7"/>
    <p:sldLayoutId id="2147491561" r:id="rId8"/>
    <p:sldLayoutId id="2147491562" r:id="rId9"/>
    <p:sldLayoutId id="2147491563" r:id="rId10"/>
    <p:sldLayoutId id="2147491564" r:id="rId11"/>
    <p:sldLayoutId id="2147491565" r:id="rId12"/>
    <p:sldLayoutId id="2147491566" r:id="rId13"/>
    <p:sldLayoutId id="21474916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80" tIns="45990" rIns="91980" bIns="45990"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6042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0" tIns="45990" rIns="91980" bIns="45990"/>
          <a:lstStyle/>
          <a:p>
            <a:pPr defTabSz="909638" eaLnBrk="0" hangingPunct="0"/>
            <a:fld id="{78299764-59B3-1746-B7ED-6B04850D34D6}" type="slidenum">
              <a:rPr lang="en-US" sz="1600" b="1" i="1">
                <a:solidFill>
                  <a:srgbClr val="000000"/>
                </a:solidFill>
                <a:latin typeface="Courier New" charset="0"/>
              </a:rPr>
              <a:pPr defTabSz="909638" eaLnBrk="0" hangingPunct="0"/>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567" r:id="rId1"/>
    <p:sldLayoutId id="2147491568" r:id="rId2"/>
    <p:sldLayoutId id="2147491569" r:id="rId3"/>
    <p:sldLayoutId id="2147491570" r:id="rId4"/>
    <p:sldLayoutId id="2147491571" r:id="rId5"/>
    <p:sldLayoutId id="2147491572" r:id="rId6"/>
    <p:sldLayoutId id="2147491573" r:id="rId7"/>
    <p:sldLayoutId id="2147491574" r:id="rId8"/>
    <p:sldLayoutId id="2147491575" r:id="rId9"/>
    <p:sldLayoutId id="2147491576" r:id="rId10"/>
    <p:sldLayoutId id="2147491577" r:id="rId11"/>
    <p:sldLayoutId id="2147491578" r:id="rId12"/>
    <p:sldLayoutId id="2147491579" r:id="rId13"/>
    <p:sldLayoutId id="2147491657" r:id="rId14"/>
    <p:sldLayoutId id="2147491658"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772" algn="ctr" defTabSz="911965" rtl="0" eaLnBrk="1" fontAlgn="base" hangingPunct="1">
        <a:spcBef>
          <a:spcPct val="0"/>
        </a:spcBef>
        <a:spcAft>
          <a:spcPct val="0"/>
        </a:spcAft>
        <a:defRPr sz="3600" b="1" u="sng">
          <a:solidFill>
            <a:srgbClr val="000099"/>
          </a:solidFill>
          <a:latin typeface="Arial" pitchFamily="-65" charset="0"/>
        </a:defRPr>
      </a:lvl6pPr>
      <a:lvl7pPr marL="913552" algn="ctr" defTabSz="911965" rtl="0" eaLnBrk="1" fontAlgn="base" hangingPunct="1">
        <a:spcBef>
          <a:spcPct val="0"/>
        </a:spcBef>
        <a:spcAft>
          <a:spcPct val="0"/>
        </a:spcAft>
        <a:defRPr sz="3600" b="1" u="sng">
          <a:solidFill>
            <a:srgbClr val="000099"/>
          </a:solidFill>
          <a:latin typeface="Arial" pitchFamily="-65" charset="0"/>
        </a:defRPr>
      </a:lvl7pPr>
      <a:lvl8pPr marL="1370331" algn="ctr" defTabSz="911965" rtl="0" eaLnBrk="1" fontAlgn="base" hangingPunct="1">
        <a:spcBef>
          <a:spcPct val="0"/>
        </a:spcBef>
        <a:spcAft>
          <a:spcPct val="0"/>
        </a:spcAft>
        <a:defRPr sz="3600" b="1" u="sng">
          <a:solidFill>
            <a:srgbClr val="000099"/>
          </a:solidFill>
          <a:latin typeface="Arial" pitchFamily="-65" charset="0"/>
        </a:defRPr>
      </a:lvl8pPr>
      <a:lvl9pPr marL="1827105" algn="ctr" defTabSz="911965"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268"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045"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5822"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2593" indent="-228384" algn="l" defTabSz="91196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772" rtl="0" eaLnBrk="1" latinLnBrk="0" hangingPunct="1">
        <a:defRPr sz="1800" kern="1200">
          <a:solidFill>
            <a:schemeClr val="tx1"/>
          </a:solidFill>
          <a:latin typeface="+mn-lt"/>
          <a:ea typeface="+mn-ea"/>
          <a:cs typeface="+mn-cs"/>
        </a:defRPr>
      </a:lvl1pPr>
      <a:lvl2pPr marL="456772" algn="l" defTabSz="456772" rtl="0" eaLnBrk="1" latinLnBrk="0" hangingPunct="1">
        <a:defRPr sz="1800" kern="1200">
          <a:solidFill>
            <a:schemeClr val="tx1"/>
          </a:solidFill>
          <a:latin typeface="+mn-lt"/>
          <a:ea typeface="+mn-ea"/>
          <a:cs typeface="+mn-cs"/>
        </a:defRPr>
      </a:lvl2pPr>
      <a:lvl3pPr marL="913552" algn="l" defTabSz="456772" rtl="0" eaLnBrk="1" latinLnBrk="0" hangingPunct="1">
        <a:defRPr sz="1800" kern="1200">
          <a:solidFill>
            <a:schemeClr val="tx1"/>
          </a:solidFill>
          <a:latin typeface="+mn-lt"/>
          <a:ea typeface="+mn-ea"/>
          <a:cs typeface="+mn-cs"/>
        </a:defRPr>
      </a:lvl3pPr>
      <a:lvl4pPr marL="1370331" algn="l" defTabSz="456772" rtl="0" eaLnBrk="1" latinLnBrk="0" hangingPunct="1">
        <a:defRPr sz="1800" kern="1200">
          <a:solidFill>
            <a:schemeClr val="tx1"/>
          </a:solidFill>
          <a:latin typeface="+mn-lt"/>
          <a:ea typeface="+mn-ea"/>
          <a:cs typeface="+mn-cs"/>
        </a:defRPr>
      </a:lvl4pPr>
      <a:lvl5pPr marL="1827105" algn="l" defTabSz="456772" rtl="0" eaLnBrk="1" latinLnBrk="0" hangingPunct="1">
        <a:defRPr sz="1800" kern="1200">
          <a:solidFill>
            <a:schemeClr val="tx1"/>
          </a:solidFill>
          <a:latin typeface="+mn-lt"/>
          <a:ea typeface="+mn-ea"/>
          <a:cs typeface="+mn-cs"/>
        </a:defRPr>
      </a:lvl5pPr>
      <a:lvl6pPr marL="2283879" algn="l" defTabSz="456772" rtl="0" eaLnBrk="1" latinLnBrk="0" hangingPunct="1">
        <a:defRPr sz="1800" kern="1200">
          <a:solidFill>
            <a:schemeClr val="tx1"/>
          </a:solidFill>
          <a:latin typeface="+mn-lt"/>
          <a:ea typeface="+mn-ea"/>
          <a:cs typeface="+mn-cs"/>
        </a:defRPr>
      </a:lvl6pPr>
      <a:lvl7pPr marL="2740658" algn="l" defTabSz="456772" rtl="0" eaLnBrk="1" latinLnBrk="0" hangingPunct="1">
        <a:defRPr sz="1800" kern="1200">
          <a:solidFill>
            <a:schemeClr val="tx1"/>
          </a:solidFill>
          <a:latin typeface="+mn-lt"/>
          <a:ea typeface="+mn-ea"/>
          <a:cs typeface="+mn-cs"/>
        </a:defRPr>
      </a:lvl7pPr>
      <a:lvl8pPr marL="3197432" algn="l" defTabSz="456772" rtl="0" eaLnBrk="1" latinLnBrk="0" hangingPunct="1">
        <a:defRPr sz="1800" kern="1200">
          <a:solidFill>
            <a:schemeClr val="tx1"/>
          </a:solidFill>
          <a:latin typeface="+mn-lt"/>
          <a:ea typeface="+mn-ea"/>
          <a:cs typeface="+mn-cs"/>
        </a:defRPr>
      </a:lvl8pPr>
      <a:lvl9pPr marL="3654210" algn="l" defTabSz="45677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10B1DEF6-3ABD-DA48-A179-F70A00773A71}"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580" r:id="rId1"/>
    <p:sldLayoutId id="2147491581" r:id="rId2"/>
    <p:sldLayoutId id="2147491582" r:id="rId3"/>
    <p:sldLayoutId id="2147491583" r:id="rId4"/>
    <p:sldLayoutId id="2147491584" r:id="rId5"/>
    <p:sldLayoutId id="2147491585" r:id="rId6"/>
    <p:sldLayoutId id="2147491586" r:id="rId7"/>
    <p:sldLayoutId id="2147491587" r:id="rId8"/>
    <p:sldLayoutId id="2147491588" r:id="rId9"/>
    <p:sldLayoutId id="2147491589" r:id="rId10"/>
    <p:sldLayoutId id="2147491590" r:id="rId11"/>
    <p:sldLayoutId id="2147491591" r:id="rId12"/>
    <p:sldLayoutId id="21474915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69" tIns="45685" rIns="91369" bIns="45685" rtlCol="0" anchor="ctr"/>
          <a:lstStyle>
            <a:lvl1pPr algn="l" defTabSz="456846" fontAlgn="auto">
              <a:spcBef>
                <a:spcPts val="0"/>
              </a:spcBef>
              <a:spcAft>
                <a:spcPts val="0"/>
              </a:spcAft>
              <a:defRPr sz="1200">
                <a:solidFill>
                  <a:prstClr val="black">
                    <a:tint val="75000"/>
                  </a:prstClr>
                </a:solidFill>
                <a:latin typeface="Calibri"/>
                <a:ea typeface="+mn-ea"/>
                <a:cs typeface="+mn-cs"/>
              </a:defRPr>
            </a:lvl1pPr>
          </a:lstStyle>
          <a:p>
            <a:pPr>
              <a:defRPr/>
            </a:pPr>
            <a:fld id="{9C2E7393-9D36-9643-B77F-D3040B222269}" type="datetimeFigureOut">
              <a:rPr lang="en-US"/>
              <a:pPr>
                <a:defRPr/>
              </a:pPr>
              <a:t>3/29/15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9" tIns="45685" rIns="91369" bIns="45685" rtlCol="0" anchor="ctr"/>
          <a:lstStyle>
            <a:lvl1pPr algn="ctr" defTabSz="456846"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9" tIns="45685" rIns="91369" bIns="45685" rtlCol="0" anchor="ctr"/>
          <a:lstStyle>
            <a:lvl1pPr algn="r" defTabSz="456846" fontAlgn="auto">
              <a:spcBef>
                <a:spcPts val="0"/>
              </a:spcBef>
              <a:spcAft>
                <a:spcPts val="0"/>
              </a:spcAft>
              <a:defRPr sz="1200">
                <a:solidFill>
                  <a:prstClr val="black">
                    <a:tint val="75000"/>
                  </a:prstClr>
                </a:solidFill>
                <a:latin typeface="Calibri"/>
                <a:ea typeface="+mn-ea"/>
                <a:cs typeface="+mn-cs"/>
              </a:defRPr>
            </a:lvl1pPr>
          </a:lstStyle>
          <a:p>
            <a:pPr>
              <a:defRPr/>
            </a:pPr>
            <a:fld id="{A2BBC350-C7E5-3640-8825-BA467FE94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59" r:id="rId1"/>
    <p:sldLayoutId id="2147491660" r:id="rId2"/>
    <p:sldLayoutId id="2147491661" r:id="rId3"/>
    <p:sldLayoutId id="2147491662" r:id="rId4"/>
    <p:sldLayoutId id="2147491663" r:id="rId5"/>
    <p:sldLayoutId id="2147491664" r:id="rId6"/>
    <p:sldLayoutId id="2147491665" r:id="rId7"/>
    <p:sldLayoutId id="2147491666" r:id="rId8"/>
    <p:sldLayoutId id="2147491667" r:id="rId9"/>
    <p:sldLayoutId id="2147491668" r:id="rId10"/>
    <p:sldLayoutId id="2147491669"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46"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696"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550"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398" algn="ctr" defTabSz="45684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673" indent="-228422" algn="l" defTabSz="456846" rtl="0" eaLnBrk="1" latinLnBrk="0" hangingPunct="1">
        <a:spcBef>
          <a:spcPct val="20000"/>
        </a:spcBef>
        <a:buFont typeface="Arial"/>
        <a:buChar char="•"/>
        <a:defRPr sz="2000" kern="1200">
          <a:solidFill>
            <a:schemeClr val="tx1"/>
          </a:solidFill>
          <a:latin typeface="+mn-lt"/>
          <a:ea typeface="+mn-ea"/>
          <a:cs typeface="+mn-cs"/>
        </a:defRPr>
      </a:lvl6pPr>
      <a:lvl7pPr marL="2969520" indent="-228422" algn="l" defTabSz="456846" rtl="0" eaLnBrk="1" latinLnBrk="0" hangingPunct="1">
        <a:spcBef>
          <a:spcPct val="20000"/>
        </a:spcBef>
        <a:buFont typeface="Arial"/>
        <a:buChar char="•"/>
        <a:defRPr sz="2000" kern="1200">
          <a:solidFill>
            <a:schemeClr val="tx1"/>
          </a:solidFill>
          <a:latin typeface="+mn-lt"/>
          <a:ea typeface="+mn-ea"/>
          <a:cs typeface="+mn-cs"/>
        </a:defRPr>
      </a:lvl7pPr>
      <a:lvl8pPr marL="3426372" indent="-228422" algn="l" defTabSz="456846" rtl="0" eaLnBrk="1" latinLnBrk="0" hangingPunct="1">
        <a:spcBef>
          <a:spcPct val="20000"/>
        </a:spcBef>
        <a:buFont typeface="Arial"/>
        <a:buChar char="•"/>
        <a:defRPr sz="2000" kern="1200">
          <a:solidFill>
            <a:schemeClr val="tx1"/>
          </a:solidFill>
          <a:latin typeface="+mn-lt"/>
          <a:ea typeface="+mn-ea"/>
          <a:cs typeface="+mn-cs"/>
        </a:defRPr>
      </a:lvl8pPr>
      <a:lvl9pPr marL="3883216" indent="-228422" algn="l" defTabSz="4568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9C6AB443-69B9-EA4A-B16E-F3F6F1AFA123}" type="slidenum">
              <a:rPr lang="en-US" sz="1600" b="1" i="1">
                <a:solidFill>
                  <a:srgbClr val="000000"/>
                </a:solidFill>
                <a:effectLst>
                  <a:outerShdw blurRad="38100" dist="38100" dir="2700000" algn="tl">
                    <a:srgbClr val="DDDDDD"/>
                  </a:outerShdw>
                </a:effectLst>
                <a:latin typeface="Courier New" charset="0"/>
              </a:rPr>
              <a:pPr defTabSz="910524"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372" r:id="rId1"/>
    <p:sldLayoutId id="2147491373" r:id="rId2"/>
    <p:sldLayoutId id="2147491374" r:id="rId3"/>
    <p:sldLayoutId id="2147491375" r:id="rId4"/>
    <p:sldLayoutId id="2147491376" r:id="rId5"/>
    <p:sldLayoutId id="2147491377" r:id="rId6"/>
    <p:sldLayoutId id="2147491378" r:id="rId7"/>
    <p:sldLayoutId id="2147491379" r:id="rId8"/>
    <p:sldLayoutId id="2147491380" r:id="rId9"/>
    <p:sldLayoutId id="2147491381" r:id="rId10"/>
    <p:sldLayoutId id="2147491382" r:id="rId11"/>
    <p:sldLayoutId id="2147491383" r:id="rId12"/>
    <p:sldLayoutId id="214749138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893763" y="1152525"/>
            <a:ext cx="7358062" cy="232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2050" name="Rectangle 2"/>
          <p:cNvSpPr>
            <a:spLocks noGrp="1"/>
          </p:cNvSpPr>
          <p:nvPr>
            <p:ph type="body" idx="1"/>
          </p:nvPr>
        </p:nvSpPr>
        <p:spPr bwMode="auto">
          <a:xfrm>
            <a:off x="893763" y="3535363"/>
            <a:ext cx="7358062" cy="795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91604" r:id="rId1"/>
    <p:sldLayoutId id="2147491605" r:id="rId2"/>
    <p:sldLayoutId id="2147491606" r:id="rId3"/>
    <p:sldLayoutId id="2147491607" r:id="rId4"/>
    <p:sldLayoutId id="2147491608" r:id="rId5"/>
    <p:sldLayoutId id="2147491609" r:id="rId6"/>
    <p:sldLayoutId id="2147491610" r:id="rId7"/>
    <p:sldLayoutId id="2147491611" r:id="rId8"/>
    <p:sldLayoutId id="2147491612" r:id="rId9"/>
    <p:sldLayoutId id="2147491613" r:id="rId10"/>
    <p:sldLayoutId id="2147491614" r:id="rId11"/>
  </p:sldLayoutIdLst>
  <p:txStyles>
    <p:title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5pPr>
      <a:lvl6pPr marL="321440" algn="ctr" defTabSz="410730" rtl="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6pPr>
      <a:lvl7pPr marL="642882" algn="ctr" defTabSz="410730" rtl="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7pPr>
      <a:lvl8pPr marL="964323" algn="ctr" defTabSz="410730" rtl="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8pPr>
      <a:lvl9pPr marL="1285763" algn="ctr" defTabSz="410730" rtl="0" fontAlgn="base" hangingPunct="0">
        <a:spcBef>
          <a:spcPct val="0"/>
        </a:spcBef>
        <a:spcAft>
          <a:spcPct val="0"/>
        </a:spcAft>
        <a:defRPr sz="56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1pPr>
      <a:lvl2pPr marL="160338" indent="296863" algn="l" defTabSz="409575" rtl="0" eaLnBrk="0" fontAlgn="base" hangingPunct="0">
        <a:spcBef>
          <a:spcPts val="2950"/>
        </a:spcBef>
        <a:spcAft>
          <a:spcPct val="0"/>
        </a:spcAft>
        <a:defRPr sz="2500">
          <a:solidFill>
            <a:srgbClr val="000000"/>
          </a:solidFill>
          <a:latin typeface="+mn-lt"/>
          <a:ea typeface="Helvetica Light" charset="0"/>
          <a:cs typeface="+mn-cs"/>
          <a:sym typeface="Helvetica Light" charset="0"/>
        </a:defRPr>
      </a:lvl2pPr>
      <a:lvl3pPr marL="320675" indent="593725" algn="l" defTabSz="409575" rtl="0" eaLnBrk="0" fontAlgn="base" hangingPunct="0">
        <a:spcBef>
          <a:spcPts val="2950"/>
        </a:spcBef>
        <a:spcAft>
          <a:spcPct val="0"/>
        </a:spcAft>
        <a:defRPr sz="2500">
          <a:solidFill>
            <a:srgbClr val="000000"/>
          </a:solidFill>
          <a:latin typeface="+mn-lt"/>
          <a:ea typeface="Helvetica Light" charset="0"/>
          <a:cs typeface="+mn-cs"/>
          <a:sym typeface="Helvetica Light" charset="0"/>
        </a:defRPr>
      </a:lvl3pPr>
      <a:lvl4pPr marL="481013" indent="890588" algn="l" defTabSz="409575" rtl="0" eaLnBrk="0" fontAlgn="base" hangingPunct="0">
        <a:spcBef>
          <a:spcPts val="2950"/>
        </a:spcBef>
        <a:spcAft>
          <a:spcPct val="0"/>
        </a:spcAft>
        <a:defRPr sz="2500">
          <a:solidFill>
            <a:srgbClr val="000000"/>
          </a:solidFill>
          <a:latin typeface="+mn-lt"/>
          <a:ea typeface="Helvetica Light" charset="0"/>
          <a:cs typeface="+mn-cs"/>
          <a:sym typeface="Helvetica Light" charset="0"/>
        </a:defRPr>
      </a:lvl4pPr>
      <a:lvl5pPr marL="641350" indent="1187450" algn="l" defTabSz="409575" rtl="0" eaLnBrk="0" fontAlgn="base" hangingPunct="0">
        <a:spcBef>
          <a:spcPts val="2950"/>
        </a:spcBef>
        <a:spcAft>
          <a:spcPct val="0"/>
        </a:spcAft>
        <a:defRPr sz="2500">
          <a:solidFill>
            <a:srgbClr val="000000"/>
          </a:solidFill>
          <a:latin typeface="+mn-lt"/>
          <a:ea typeface="Helvetica Light" charset="0"/>
          <a:cs typeface="+mn-cs"/>
          <a:sym typeface="Helvetica Light" charset="0"/>
        </a:defRPr>
      </a:lvl5pPr>
      <a:lvl6pPr marL="964323" algn="l" defTabSz="410730" rtl="0" fontAlgn="base" hangingPunct="0">
        <a:spcBef>
          <a:spcPts val="2953"/>
        </a:spcBef>
        <a:spcAft>
          <a:spcPct val="0"/>
        </a:spcAft>
        <a:defRPr sz="2500">
          <a:solidFill>
            <a:srgbClr val="000000"/>
          </a:solidFill>
          <a:latin typeface="+mn-lt"/>
          <a:ea typeface="Helvetica Light" charset="0"/>
          <a:cs typeface="+mn-cs"/>
          <a:sym typeface="Helvetica Light" charset="0"/>
        </a:defRPr>
      </a:lvl6pPr>
      <a:lvl7pPr marL="1285763" algn="l" defTabSz="410730" rtl="0" fontAlgn="base" hangingPunct="0">
        <a:spcBef>
          <a:spcPts val="2953"/>
        </a:spcBef>
        <a:spcAft>
          <a:spcPct val="0"/>
        </a:spcAft>
        <a:defRPr sz="2500">
          <a:solidFill>
            <a:srgbClr val="000000"/>
          </a:solidFill>
          <a:latin typeface="+mn-lt"/>
          <a:ea typeface="Helvetica Light" charset="0"/>
          <a:cs typeface="+mn-cs"/>
          <a:sym typeface="Helvetica Light" charset="0"/>
        </a:defRPr>
      </a:lvl7pPr>
      <a:lvl8pPr marL="1607205" algn="l" defTabSz="410730" rtl="0" fontAlgn="base" hangingPunct="0">
        <a:spcBef>
          <a:spcPts val="2953"/>
        </a:spcBef>
        <a:spcAft>
          <a:spcPct val="0"/>
        </a:spcAft>
        <a:defRPr sz="2500">
          <a:solidFill>
            <a:srgbClr val="000000"/>
          </a:solidFill>
          <a:latin typeface="+mn-lt"/>
          <a:ea typeface="Helvetica Light" charset="0"/>
          <a:cs typeface="+mn-cs"/>
          <a:sym typeface="Helvetica Light" charset="0"/>
        </a:defRPr>
      </a:lvl8pPr>
      <a:lvl9pPr marL="1928645" algn="l" defTabSz="410730" rtl="0" fontAlgn="base" hangingPunct="0">
        <a:spcBef>
          <a:spcPts val="2953"/>
        </a:spcBef>
        <a:spcAft>
          <a:spcPct val="0"/>
        </a:spcAft>
        <a:defRPr sz="2500">
          <a:solidFill>
            <a:srgbClr val="000000"/>
          </a:solidFill>
          <a:latin typeface="+mn-lt"/>
          <a:ea typeface="Helvetica Light" charset="0"/>
          <a:cs typeface="+mn-cs"/>
          <a:sym typeface="Helvetica Light"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7F49856D-2598-434F-BE1B-1864E833E946}" type="slidenum">
              <a:rPr lang="en-US" sz="1600" b="1" i="1">
                <a:solidFill>
                  <a:srgbClr val="000000"/>
                </a:solidFill>
                <a:effectLst>
                  <a:outerShdw blurRad="38100" dist="38100" dir="2700000" algn="tl">
                    <a:srgbClr val="DDDDDD"/>
                  </a:outerShdw>
                </a:effectLst>
                <a:latin typeface="Courier New" charset="0"/>
              </a:rPr>
              <a:pPr defTabSz="911225"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615" r:id="rId1"/>
    <p:sldLayoutId id="2147491616" r:id="rId2"/>
    <p:sldLayoutId id="2147491617" r:id="rId3"/>
    <p:sldLayoutId id="2147491618" r:id="rId4"/>
    <p:sldLayoutId id="2147491619" r:id="rId5"/>
    <p:sldLayoutId id="2147491620" r:id="rId6"/>
    <p:sldLayoutId id="2147491621" r:id="rId7"/>
    <p:sldLayoutId id="2147491622" r:id="rId8"/>
    <p:sldLayoutId id="2147491623" r:id="rId9"/>
    <p:sldLayoutId id="2147491624" r:id="rId10"/>
    <p:sldLayoutId id="2147491625" r:id="rId11"/>
    <p:sldLayoutId id="2147491626" r:id="rId12"/>
    <p:sldLayoutId id="214749162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B338D5E-2476-E64B-971E-2DAD2AD9BC77}" type="datetimeFigureOut">
              <a:rPr lang="en-US" smtClean="0">
                <a:solidFill>
                  <a:prstClr val="black">
                    <a:tint val="75000"/>
                  </a:prstClr>
                </a:solidFill>
                <a:latin typeface="Calibri"/>
                <a:ea typeface="+mn-ea"/>
                <a:cs typeface="+mn-cs"/>
              </a:rPr>
              <a:pPr defTabSz="457200" fontAlgn="auto">
                <a:spcBef>
                  <a:spcPts val="0"/>
                </a:spcBef>
                <a:spcAft>
                  <a:spcPts val="0"/>
                </a:spcAft>
              </a:pPr>
              <a:t>3/29/15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3419AD6E-85DB-EB4F-A323-333F0489988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39005738"/>
      </p:ext>
    </p:extLst>
  </p:cSld>
  <p:clrMap bg1="lt1" tx1="dk1" bg2="lt2" tx2="dk2" accent1="accent1" accent2="accent2" accent3="accent3" accent4="accent4" accent5="accent5" accent6="accent6" hlink="hlink" folHlink="folHlink"/>
  <p:sldLayoutIdLst>
    <p:sldLayoutId id="2147491671" r:id="rId1"/>
    <p:sldLayoutId id="2147491672" r:id="rId2"/>
    <p:sldLayoutId id="2147491673" r:id="rId3"/>
    <p:sldLayoutId id="2147491674" r:id="rId4"/>
    <p:sldLayoutId id="2147491675" r:id="rId5"/>
    <p:sldLayoutId id="2147491676" r:id="rId6"/>
    <p:sldLayoutId id="2147491677" r:id="rId7"/>
    <p:sldLayoutId id="2147491678" r:id="rId8"/>
    <p:sldLayoutId id="2147491679" r:id="rId9"/>
    <p:sldLayoutId id="2147491680" r:id="rId10"/>
    <p:sldLayoutId id="21474916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defTabSz="914400" fontAlgn="auto">
              <a:spcBef>
                <a:spcPts val="0"/>
              </a:spcBef>
              <a:spcAft>
                <a:spcPts val="0"/>
              </a:spcAft>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defTabSz="914400" fontAlgn="auto">
              <a:spcBef>
                <a:spcPts val="0"/>
              </a:spcBef>
              <a:spcAft>
                <a:spcPts val="0"/>
              </a:spcAft>
              <a:defRPr/>
            </a:pPr>
            <a:endParaRPr lang="en-US">
              <a:solidFill>
                <a:srgbClr val="000000"/>
              </a:solidFill>
              <a:latin typeface="Arial" charset="0"/>
              <a:ea typeface="MS PGothic" pitchFamily="34" charset="-128"/>
              <a:cs typeface="+mn-cs"/>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Slide title goes here even if it goes longer than a line</a:t>
            </a:r>
            <a:endParaRPr lang="ko-KR" altLang="en-US" smtClean="0"/>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ltLang="ko-KR" dirty="0" smtClean="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defTabSz="914400" fontAlgn="auto">
              <a:spcBef>
                <a:spcPct val="50000"/>
              </a:spcBef>
              <a:spcAft>
                <a:spcPts val="0"/>
              </a:spcAft>
            </a:pPr>
            <a:r>
              <a:rPr lang="en-US" altLang="ko-KR" sz="800" b="1" dirty="0">
                <a:solidFill>
                  <a:srgbClr val="585858"/>
                </a:solidFill>
                <a:latin typeface="Georgia" pitchFamily="18" charset="0"/>
                <a:ea typeface="Gulim" pitchFamily="34" charset="-127"/>
                <a:cs typeface="+mn-cs"/>
              </a:rPr>
              <a:t>S L I D E  </a:t>
            </a:r>
            <a:fld id="{B6E65EB1-8770-4D6F-9BAC-B5A9D136F4D3}" type="slidenum">
              <a:rPr lang="en-US" altLang="ko-KR" sz="800" b="1">
                <a:solidFill>
                  <a:srgbClr val="585858"/>
                </a:solidFill>
                <a:latin typeface="Georgia" pitchFamily="18" charset="0"/>
                <a:ea typeface="Gulim" pitchFamily="34" charset="-127"/>
                <a:cs typeface="+mn-cs"/>
              </a:rPr>
              <a:pPr algn="r" defTabSz="914400" fontAlgn="auto">
                <a:spcBef>
                  <a:spcPct val="50000"/>
                </a:spcBef>
                <a:spcAft>
                  <a:spcPts val="0"/>
                </a:spcAft>
              </a:pPr>
              <a:t>‹#›</a:t>
            </a:fld>
            <a:endParaRPr lang="en-US" altLang="ko-KR" sz="800" b="1" dirty="0">
              <a:solidFill>
                <a:srgbClr val="585858"/>
              </a:solidFill>
              <a:latin typeface="Georgia" pitchFamily="18" charset="0"/>
              <a:ea typeface="Gulim" pitchFamily="34" charset="-127"/>
              <a:cs typeface="+mn-cs"/>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defTabSz="914400" fontAlgn="auto">
              <a:spcBef>
                <a:spcPts val="0"/>
              </a:spcBef>
              <a:spcAft>
                <a:spcPts val="0"/>
              </a:spcAft>
              <a:defRPr/>
            </a:pPr>
            <a:endParaRPr lang="en-US">
              <a:solidFill>
                <a:srgbClr val="000000"/>
              </a:solidFill>
              <a:latin typeface="Arial" charset="0"/>
              <a:ea typeface="MS PGothic" pitchFamily="34" charset="-128"/>
              <a:cs typeface="+mn-cs"/>
            </a:endParaRPr>
          </a:p>
        </p:txBody>
      </p:sp>
    </p:spTree>
    <p:extLst>
      <p:ext uri="{BB962C8B-B14F-4D97-AF65-F5344CB8AC3E}">
        <p14:creationId xmlns:p14="http://schemas.microsoft.com/office/powerpoint/2010/main" val="3418231848"/>
      </p:ext>
    </p:extLst>
  </p:cSld>
  <p:clrMap bg1="lt1" tx1="dk1" bg2="lt2" tx2="dk2" accent1="accent1" accent2="accent2" accent3="accent3" accent4="accent4" accent5="accent5" accent6="accent6" hlink="hlink" folHlink="folHlink"/>
  <p:sldLayoutIdLst>
    <p:sldLayoutId id="2147491683" r:id="rId1"/>
    <p:sldLayoutId id="2147491684" r:id="rId2"/>
    <p:sldLayoutId id="2147491685" r:id="rId3"/>
  </p:sldLayoutIdLst>
  <p:timing>
    <p:tnLst>
      <p:par>
        <p:cTn xmlns:p14="http://schemas.microsoft.com/office/powerpoint/2010/main" id="1" dur="indefinite" restart="never" nodeType="tmRoot"/>
      </p:par>
    </p:tnLst>
  </p:timing>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C2E7393-9D36-9643-B77F-D3040B222269}" type="datetimeFigureOut">
              <a:rPr lang="en-US" smtClean="0">
                <a:solidFill>
                  <a:prstClr val="black">
                    <a:tint val="75000"/>
                  </a:prstClr>
                </a:solidFill>
                <a:latin typeface="Calibri"/>
                <a:ea typeface="+mn-ea"/>
                <a:cs typeface="+mn-cs"/>
              </a:rPr>
              <a:pPr defTabSz="457200" fontAlgn="auto">
                <a:spcBef>
                  <a:spcPts val="0"/>
                </a:spcBef>
                <a:spcAft>
                  <a:spcPts val="0"/>
                </a:spcAft>
              </a:pPr>
              <a:t>3/29/15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9DFBB98-3CE4-3A43-A62C-3DBDE7BBDB0B}"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27125248"/>
      </p:ext>
    </p:extLst>
  </p:cSld>
  <p:clrMap bg1="lt1" tx1="dk1" bg2="lt2" tx2="dk2" accent1="accent1" accent2="accent2" accent3="accent3" accent4="accent4" accent5="accent5" accent6="accent6" hlink="hlink" folHlink="folHlink"/>
  <p:sldLayoutIdLst>
    <p:sldLayoutId id="2147491687" r:id="rId1"/>
    <p:sldLayoutId id="2147491688" r:id="rId2"/>
    <p:sldLayoutId id="2147491689" r:id="rId3"/>
    <p:sldLayoutId id="2147491690" r:id="rId4"/>
    <p:sldLayoutId id="2147491691" r:id="rId5"/>
    <p:sldLayoutId id="2147491692" r:id="rId6"/>
    <p:sldLayoutId id="2147491693" r:id="rId7"/>
    <p:sldLayoutId id="2147491694" r:id="rId8"/>
    <p:sldLayoutId id="2147491695" r:id="rId9"/>
    <p:sldLayoutId id="2147491696" r:id="rId10"/>
    <p:sldLayoutId id="21474916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F690244-BD34-3D44-A15C-1A9ABD3DCB0D}"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b="1">
                <a:solidFill>
                  <a:srgbClr val="808080"/>
                </a:solidFill>
                <a:latin typeface="Arial" charset="0"/>
                <a:ea typeface="ＭＳ Ｐゴシック" charset="-128"/>
                <a:cs typeface="ＭＳ Ｐゴシック" charset="-128"/>
              </a:rPr>
              <a:t> - </a:t>
            </a:r>
            <a:r>
              <a:rPr lang="en-US" sz="1000" b="1">
                <a:solidFill>
                  <a:srgbClr val="969696"/>
                </a:solidFill>
                <a:latin typeface="Arial" charset="0"/>
                <a:ea typeface="ＭＳ Ｐゴシック" charset="-128"/>
                <a:cs typeface="ＭＳ Ｐゴシック" charset="-128"/>
              </a:rPr>
              <a:t>Lectures.GersteinLab.org</a:t>
            </a:r>
            <a:r>
              <a:rPr lang="en-US" sz="400">
                <a:solidFill>
                  <a:srgbClr val="808080"/>
                </a:solidFill>
                <a:latin typeface="Arial" charset="0"/>
                <a:ea typeface="ＭＳ Ｐゴシック" charset="-128"/>
                <a:cs typeface="ＭＳ Ｐゴシック" charset="-128"/>
              </a:rPr>
              <a:t> </a:t>
            </a:r>
            <a:r>
              <a:rPr lang="en-US" sz="300">
                <a:solidFill>
                  <a:srgbClr val="000000"/>
                </a:solidFill>
                <a:latin typeface="Arial" charset="0"/>
                <a:ea typeface="ＭＳ Ｐゴシック" charset="-128"/>
                <a:cs typeface="ＭＳ Ｐゴシック" charset="-128"/>
              </a:rPr>
              <a:t>(c) '09</a:t>
            </a:r>
          </a:p>
        </p:txBody>
      </p:sp>
    </p:spTree>
    <p:extLst>
      <p:ext uri="{BB962C8B-B14F-4D97-AF65-F5344CB8AC3E}">
        <p14:creationId xmlns:p14="http://schemas.microsoft.com/office/powerpoint/2010/main" val="4256085920"/>
      </p:ext>
    </p:extLst>
  </p:cSld>
  <p:clrMap bg1="lt1" tx1="dk1" bg2="lt2" tx2="dk2" accent1="accent1" accent2="accent2" accent3="accent3" accent4="accent4" accent5="accent5" accent6="accent6" hlink="hlink" folHlink="folHlink"/>
  <p:sldLayoutIdLst>
    <p:sldLayoutId id="2147491699" r:id="rId1"/>
    <p:sldLayoutId id="2147491700" r:id="rId2"/>
    <p:sldLayoutId id="2147491701" r:id="rId3"/>
    <p:sldLayoutId id="2147491702" r:id="rId4"/>
    <p:sldLayoutId id="2147491703" r:id="rId5"/>
    <p:sldLayoutId id="2147491704" r:id="rId6"/>
    <p:sldLayoutId id="2147491705" r:id="rId7"/>
    <p:sldLayoutId id="2147491706" r:id="rId8"/>
    <p:sldLayoutId id="2147491707" r:id="rId9"/>
    <p:sldLayoutId id="2147491708" r:id="rId10"/>
    <p:sldLayoutId id="2147491709" r:id="rId11"/>
    <p:sldLayoutId id="2147491710" r:id="rId12"/>
    <p:sldLayoutId id="2147491711" r:id="rId13"/>
    <p:sldLayoutId id="2147491712" r:id="rId14"/>
    <p:sldLayoutId id="214749171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4541C026-E07C-C84B-BEA4-41A64524C5BB}" type="datetimeFigureOut">
              <a:rPr lang="en-US" smtClean="0">
                <a:solidFill>
                  <a:prstClr val="black">
                    <a:tint val="75000"/>
                  </a:prstClr>
                </a:solidFill>
                <a:latin typeface="Calibri"/>
                <a:ea typeface="+mn-ea"/>
                <a:cs typeface="+mn-cs"/>
              </a:rPr>
              <a:pPr defTabSz="457200" fontAlgn="auto">
                <a:spcBef>
                  <a:spcPts val="0"/>
                </a:spcBef>
                <a:spcAft>
                  <a:spcPts val="0"/>
                </a:spcAft>
              </a:pPr>
              <a:t>3/29/15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2C5E64E-6D45-BE4B-9AA6-01D7B073C6BD}"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4439193"/>
      </p:ext>
    </p:extLst>
  </p:cSld>
  <p:clrMap bg1="lt1" tx1="dk1" bg2="lt2" tx2="dk2" accent1="accent1" accent2="accent2" accent3="accent3" accent4="accent4" accent5="accent5" accent6="accent6" hlink="hlink" folHlink="folHlink"/>
  <p:sldLayoutIdLst>
    <p:sldLayoutId id="2147491715" r:id="rId1"/>
    <p:sldLayoutId id="2147491716" r:id="rId2"/>
    <p:sldLayoutId id="2147491717" r:id="rId3"/>
    <p:sldLayoutId id="2147491718" r:id="rId4"/>
    <p:sldLayoutId id="2147491719" r:id="rId5"/>
    <p:sldLayoutId id="2147491720" r:id="rId6"/>
    <p:sldLayoutId id="2147491721" r:id="rId7"/>
    <p:sldLayoutId id="2147491722" r:id="rId8"/>
    <p:sldLayoutId id="2147491723" r:id="rId9"/>
    <p:sldLayoutId id="2147491724" r:id="rId10"/>
    <p:sldLayoutId id="214749172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BC7E8B7F-2ECA-CC49-8AB2-85097608FF63}"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385" r:id="rId1"/>
    <p:sldLayoutId id="2147491386" r:id="rId2"/>
    <p:sldLayoutId id="2147491387" r:id="rId3"/>
    <p:sldLayoutId id="2147491388" r:id="rId4"/>
    <p:sldLayoutId id="2147491389" r:id="rId5"/>
    <p:sldLayoutId id="2147491390" r:id="rId6"/>
    <p:sldLayoutId id="2147491391" r:id="rId7"/>
    <p:sldLayoutId id="2147491392" r:id="rId8"/>
    <p:sldLayoutId id="2147491393" r:id="rId9"/>
    <p:sldLayoutId id="2147491394" r:id="rId10"/>
    <p:sldLayoutId id="2147491395" r:id="rId11"/>
    <p:sldLayoutId id="2147491396" r:id="rId12"/>
    <p:sldLayoutId id="214749139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9" rIns="91935" bIns="45969"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9" rIns="91935" bIns="4596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35" tIns="45969" rIns="91935" bIns="45969"/>
          <a:lstStyle/>
          <a:p>
            <a:pPr defTabSz="909958" eaLnBrk="0" hangingPunct="0">
              <a:defRPr/>
            </a:pPr>
            <a:fld id="{B95CC7B6-C26E-204A-9DA8-414511E09C3F}" type="slidenum">
              <a:rPr lang="en-US" sz="1600" b="1" i="1">
                <a:solidFill>
                  <a:srgbClr val="000000"/>
                </a:solidFill>
                <a:effectLst>
                  <a:outerShdw blurRad="38100" dist="38100" dir="2700000" algn="tl">
                    <a:srgbClr val="DDDDDD"/>
                  </a:outerShdw>
                </a:effectLst>
                <a:latin typeface="Courier New" charset="0"/>
              </a:rPr>
              <a:pPr defTabSz="909958"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398" r:id="rId1"/>
    <p:sldLayoutId id="2147491399" r:id="rId2"/>
    <p:sldLayoutId id="2147491400" r:id="rId3"/>
    <p:sldLayoutId id="2147491401" r:id="rId4"/>
    <p:sldLayoutId id="2147491402" r:id="rId5"/>
    <p:sldLayoutId id="2147491403" r:id="rId6"/>
    <p:sldLayoutId id="2147491404" r:id="rId7"/>
    <p:sldLayoutId id="2147491405" r:id="rId8"/>
    <p:sldLayoutId id="2147491406" r:id="rId9"/>
    <p:sldLayoutId id="2147491407" r:id="rId10"/>
    <p:sldLayoutId id="2147491408" r:id="rId11"/>
    <p:sldLayoutId id="2147491409" r:id="rId12"/>
    <p:sldLayoutId id="2147491410" r:id="rId13"/>
    <p:sldLayoutId id="214749172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554" algn="ctr" defTabSz="911534" rtl="0" eaLnBrk="1" fontAlgn="base" hangingPunct="1">
        <a:spcBef>
          <a:spcPct val="0"/>
        </a:spcBef>
        <a:spcAft>
          <a:spcPct val="0"/>
        </a:spcAft>
        <a:defRPr sz="3600" b="1" u="sng">
          <a:solidFill>
            <a:srgbClr val="000099"/>
          </a:solidFill>
          <a:latin typeface="Arial" pitchFamily="-65" charset="0"/>
        </a:defRPr>
      </a:lvl6pPr>
      <a:lvl7pPr marL="913120" algn="ctr" defTabSz="911534" rtl="0" eaLnBrk="1" fontAlgn="base" hangingPunct="1">
        <a:spcBef>
          <a:spcPct val="0"/>
        </a:spcBef>
        <a:spcAft>
          <a:spcPct val="0"/>
        </a:spcAft>
        <a:defRPr sz="3600" b="1" u="sng">
          <a:solidFill>
            <a:srgbClr val="000099"/>
          </a:solidFill>
          <a:latin typeface="Arial" pitchFamily="-65" charset="0"/>
        </a:defRPr>
      </a:lvl7pPr>
      <a:lvl8pPr marL="1369684" algn="ctr" defTabSz="911534" rtl="0" eaLnBrk="1" fontAlgn="base" hangingPunct="1">
        <a:spcBef>
          <a:spcPct val="0"/>
        </a:spcBef>
        <a:spcAft>
          <a:spcPct val="0"/>
        </a:spcAft>
        <a:defRPr sz="3600" b="1" u="sng">
          <a:solidFill>
            <a:srgbClr val="000099"/>
          </a:solidFill>
          <a:latin typeface="Arial" pitchFamily="-65" charset="0"/>
        </a:defRPr>
      </a:lvl8pPr>
      <a:lvl9pPr marL="1826242" algn="ctr" defTabSz="911534"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0013"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0863"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86"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43"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205"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60"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4" rtl="0" eaLnBrk="1" latinLnBrk="0" hangingPunct="1">
        <a:defRPr sz="1800" kern="1200">
          <a:solidFill>
            <a:schemeClr val="tx1"/>
          </a:solidFill>
          <a:latin typeface="+mn-lt"/>
          <a:ea typeface="+mn-ea"/>
          <a:cs typeface="+mn-cs"/>
        </a:defRPr>
      </a:lvl1pPr>
      <a:lvl2pPr marL="456554" algn="l" defTabSz="456554" rtl="0" eaLnBrk="1" latinLnBrk="0" hangingPunct="1">
        <a:defRPr sz="1800" kern="1200">
          <a:solidFill>
            <a:schemeClr val="tx1"/>
          </a:solidFill>
          <a:latin typeface="+mn-lt"/>
          <a:ea typeface="+mn-ea"/>
          <a:cs typeface="+mn-cs"/>
        </a:defRPr>
      </a:lvl2pPr>
      <a:lvl3pPr marL="913120" algn="l" defTabSz="456554" rtl="0" eaLnBrk="1" latinLnBrk="0" hangingPunct="1">
        <a:defRPr sz="1800" kern="1200">
          <a:solidFill>
            <a:schemeClr val="tx1"/>
          </a:solidFill>
          <a:latin typeface="+mn-lt"/>
          <a:ea typeface="+mn-ea"/>
          <a:cs typeface="+mn-cs"/>
        </a:defRPr>
      </a:lvl3pPr>
      <a:lvl4pPr marL="1369684" algn="l" defTabSz="456554" rtl="0" eaLnBrk="1" latinLnBrk="0" hangingPunct="1">
        <a:defRPr sz="1800" kern="1200">
          <a:solidFill>
            <a:schemeClr val="tx1"/>
          </a:solidFill>
          <a:latin typeface="+mn-lt"/>
          <a:ea typeface="+mn-ea"/>
          <a:cs typeface="+mn-cs"/>
        </a:defRPr>
      </a:lvl4pPr>
      <a:lvl5pPr marL="1826242" algn="l" defTabSz="456554" rtl="0" eaLnBrk="1" latinLnBrk="0" hangingPunct="1">
        <a:defRPr sz="1800" kern="1200">
          <a:solidFill>
            <a:schemeClr val="tx1"/>
          </a:solidFill>
          <a:latin typeface="+mn-lt"/>
          <a:ea typeface="+mn-ea"/>
          <a:cs typeface="+mn-cs"/>
        </a:defRPr>
      </a:lvl5pPr>
      <a:lvl6pPr marL="2282802" algn="l" defTabSz="456554" rtl="0" eaLnBrk="1" latinLnBrk="0" hangingPunct="1">
        <a:defRPr sz="1800" kern="1200">
          <a:solidFill>
            <a:schemeClr val="tx1"/>
          </a:solidFill>
          <a:latin typeface="+mn-lt"/>
          <a:ea typeface="+mn-ea"/>
          <a:cs typeface="+mn-cs"/>
        </a:defRPr>
      </a:lvl6pPr>
      <a:lvl7pPr marL="2739364" algn="l" defTabSz="456554" rtl="0" eaLnBrk="1" latinLnBrk="0" hangingPunct="1">
        <a:defRPr sz="1800" kern="1200">
          <a:solidFill>
            <a:schemeClr val="tx1"/>
          </a:solidFill>
          <a:latin typeface="+mn-lt"/>
          <a:ea typeface="+mn-ea"/>
          <a:cs typeface="+mn-cs"/>
        </a:defRPr>
      </a:lvl7pPr>
      <a:lvl8pPr marL="3195926" algn="l" defTabSz="456554" rtl="0" eaLnBrk="1" latinLnBrk="0" hangingPunct="1">
        <a:defRPr sz="1800" kern="1200">
          <a:solidFill>
            <a:schemeClr val="tx1"/>
          </a:solidFill>
          <a:latin typeface="+mn-lt"/>
          <a:ea typeface="+mn-ea"/>
          <a:cs typeface="+mn-cs"/>
        </a:defRPr>
      </a:lvl8pPr>
      <a:lvl9pPr marL="3652484" algn="l" defTabSz="4565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87170E-DEE7-7949-AD54-9B36F984B660}"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411" r:id="rId1"/>
    <p:sldLayoutId id="2147491412" r:id="rId2"/>
    <p:sldLayoutId id="2147491413" r:id="rId3"/>
    <p:sldLayoutId id="2147491414" r:id="rId4"/>
    <p:sldLayoutId id="2147491415" r:id="rId5"/>
    <p:sldLayoutId id="2147491416" r:id="rId6"/>
    <p:sldLayoutId id="2147491417" r:id="rId7"/>
    <p:sldLayoutId id="2147491418" r:id="rId8"/>
    <p:sldLayoutId id="2147491419" r:id="rId9"/>
    <p:sldLayoutId id="2147491420" r:id="rId10"/>
    <p:sldLayoutId id="2147491421" r:id="rId11"/>
    <p:sldLayoutId id="2147491422" r:id="rId12"/>
    <p:sldLayoutId id="214749142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02" eaLnBrk="0" hangingPunct="0">
              <a:defRPr/>
            </a:pPr>
            <a:fld id="{B14DE1BD-F0C9-2B40-AE12-0FA2892B1108}"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02"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91424" r:id="rId1"/>
    <p:sldLayoutId id="2147491425" r:id="rId2"/>
    <p:sldLayoutId id="2147491426" r:id="rId3"/>
    <p:sldLayoutId id="2147491427" r:id="rId4"/>
    <p:sldLayoutId id="2147491428" r:id="rId5"/>
    <p:sldLayoutId id="2147491429" r:id="rId6"/>
    <p:sldLayoutId id="2147491430" r:id="rId7"/>
    <p:sldLayoutId id="2147491431" r:id="rId8"/>
    <p:sldLayoutId id="2147491432" r:id="rId9"/>
    <p:sldLayoutId id="2147491433" r:id="rId10"/>
    <p:sldLayoutId id="2147491434" r:id="rId11"/>
    <p:sldLayoutId id="2147491435" r:id="rId12"/>
    <p:sldLayoutId id="214749143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1EE47543-3B35-DD46-9583-9411EDDF661C}" type="slidenum">
              <a:rPr lang="en-US" sz="1600" b="1" i="1">
                <a:solidFill>
                  <a:srgbClr val="000000"/>
                </a:solidFill>
                <a:effectLst>
                  <a:outerShdw blurRad="38100" dist="38100" dir="2700000" algn="tl">
                    <a:srgbClr val="DDDDDD"/>
                  </a:outerShdw>
                </a:effectLst>
                <a:latin typeface="Courier New" charset="0"/>
              </a:rPr>
              <a:pPr defTabSz="910524"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1437" r:id="rId1"/>
    <p:sldLayoutId id="2147491438" r:id="rId2"/>
    <p:sldLayoutId id="2147491439" r:id="rId3"/>
    <p:sldLayoutId id="2147491440" r:id="rId4"/>
    <p:sldLayoutId id="2147491441" r:id="rId5"/>
    <p:sldLayoutId id="2147491442" r:id="rId6"/>
    <p:sldLayoutId id="2147491443" r:id="rId7"/>
    <p:sldLayoutId id="2147491444" r:id="rId8"/>
    <p:sldLayoutId id="2147491445" r:id="rId9"/>
    <p:sldLayoutId id="2147491446" r:id="rId10"/>
    <p:sldLayoutId id="2147491447" r:id="rId11"/>
    <p:sldLayoutId id="2147491448" r:id="rId12"/>
    <p:sldLayoutId id="214749144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F52A044E-B030-B941-84EA-3948B338C10A}"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a:solidFill>
                  <a:srgbClr val="808080"/>
                </a:solidFill>
                <a:latin typeface="Arial" charset="0"/>
                <a:ea typeface="ＭＳ Ｐゴシック" charset="-128"/>
                <a:cs typeface="ＭＳ Ｐゴシック" charset="-128"/>
              </a:rPr>
              <a:t> - </a:t>
            </a:r>
            <a:r>
              <a:rPr lang="en-US" sz="1000" b="1">
                <a:solidFill>
                  <a:srgbClr val="969696"/>
                </a:solidFill>
                <a:latin typeface="Arial" charset="0"/>
                <a:ea typeface="ＭＳ Ｐゴシック" charset="-128"/>
                <a:cs typeface="ＭＳ Ｐゴシック" charset="-128"/>
              </a:rPr>
              <a:t>Lectures.GersteinLab.org</a:t>
            </a:r>
            <a:r>
              <a:rPr lang="en-US" sz="400">
                <a:solidFill>
                  <a:srgbClr val="808080"/>
                </a:solidFill>
                <a:latin typeface="Arial" charset="0"/>
                <a:ea typeface="ＭＳ Ｐゴシック" charset="-128"/>
                <a:cs typeface="ＭＳ Ｐゴシック" charset="-128"/>
              </a:rPr>
              <a:t> </a:t>
            </a:r>
            <a:r>
              <a:rPr lang="en-US" sz="300">
                <a:solidFill>
                  <a:srgbClr val="000000"/>
                </a:solidFill>
                <a:latin typeface="Arial" charset="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491450" r:id="rId1"/>
    <p:sldLayoutId id="2147491451" r:id="rId2"/>
    <p:sldLayoutId id="2147491452" r:id="rId3"/>
    <p:sldLayoutId id="2147491453" r:id="rId4"/>
    <p:sldLayoutId id="2147491454" r:id="rId5"/>
    <p:sldLayoutId id="2147491455" r:id="rId6"/>
    <p:sldLayoutId id="2147491456" r:id="rId7"/>
    <p:sldLayoutId id="2147491457" r:id="rId8"/>
    <p:sldLayoutId id="2147491458" r:id="rId9"/>
    <p:sldLayoutId id="2147491459" r:id="rId10"/>
    <p:sldLayoutId id="2147491460" r:id="rId11"/>
    <p:sldLayoutId id="2147491461" r:id="rId12"/>
    <p:sldLayoutId id="21474914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A5D5F2D0-668A-CD4C-AAFD-8E8EB8C43EF7}"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a:solidFill>
                  <a:srgbClr val="808080"/>
                </a:solidFill>
                <a:latin typeface="Arial" charset="0"/>
                <a:ea typeface="ＭＳ Ｐゴシック" charset="-128"/>
                <a:cs typeface="ＭＳ Ｐゴシック" charset="-128"/>
              </a:rPr>
              <a:t> - </a:t>
            </a:r>
            <a:r>
              <a:rPr lang="en-US" sz="1000" b="1">
                <a:solidFill>
                  <a:srgbClr val="969696"/>
                </a:solidFill>
                <a:latin typeface="Arial" charset="0"/>
                <a:ea typeface="ＭＳ Ｐゴシック" charset="-128"/>
                <a:cs typeface="ＭＳ Ｐゴシック" charset="-128"/>
              </a:rPr>
              <a:t>Lectures.GersteinLab.org</a:t>
            </a:r>
            <a:r>
              <a:rPr lang="en-US" sz="400">
                <a:solidFill>
                  <a:srgbClr val="808080"/>
                </a:solidFill>
                <a:latin typeface="Arial" charset="0"/>
                <a:ea typeface="ＭＳ Ｐゴシック" charset="-128"/>
                <a:cs typeface="ＭＳ Ｐゴシック" charset="-128"/>
              </a:rPr>
              <a:t> </a:t>
            </a:r>
            <a:r>
              <a:rPr lang="en-US" sz="300">
                <a:solidFill>
                  <a:srgbClr val="000000"/>
                </a:solidFill>
                <a:latin typeface="Arial" charset="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491463" r:id="rId1"/>
    <p:sldLayoutId id="2147491464" r:id="rId2"/>
    <p:sldLayoutId id="2147491465" r:id="rId3"/>
    <p:sldLayoutId id="2147491466" r:id="rId4"/>
    <p:sldLayoutId id="2147491467" r:id="rId5"/>
    <p:sldLayoutId id="2147491468" r:id="rId6"/>
    <p:sldLayoutId id="2147491469" r:id="rId7"/>
    <p:sldLayoutId id="2147491470" r:id="rId8"/>
    <p:sldLayoutId id="2147491471" r:id="rId9"/>
    <p:sldLayoutId id="2147491472" r:id="rId10"/>
    <p:sldLayoutId id="2147491473" r:id="rId11"/>
    <p:sldLayoutId id="2147491474" r:id="rId12"/>
    <p:sldLayoutId id="2147491475" r:id="rId13"/>
    <p:sldLayoutId id="2147491639"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tags" Target="../tags/tag83.xml"/><Relationship Id="rId20" Type="http://schemas.openxmlformats.org/officeDocument/2006/relationships/tags" Target="../tags/tag94.xml"/><Relationship Id="rId21" Type="http://schemas.openxmlformats.org/officeDocument/2006/relationships/tags" Target="../tags/tag95.xml"/><Relationship Id="rId22" Type="http://schemas.openxmlformats.org/officeDocument/2006/relationships/tags" Target="../tags/tag96.xml"/><Relationship Id="rId23" Type="http://schemas.openxmlformats.org/officeDocument/2006/relationships/tags" Target="../tags/tag97.xml"/><Relationship Id="rId24" Type="http://schemas.openxmlformats.org/officeDocument/2006/relationships/tags" Target="../tags/tag98.xml"/><Relationship Id="rId25" Type="http://schemas.openxmlformats.org/officeDocument/2006/relationships/tags" Target="../tags/tag99.xml"/><Relationship Id="rId26" Type="http://schemas.openxmlformats.org/officeDocument/2006/relationships/tags" Target="../tags/tag100.xml"/><Relationship Id="rId27" Type="http://schemas.openxmlformats.org/officeDocument/2006/relationships/slideLayout" Target="../slideLayouts/slideLayout79.xml"/><Relationship Id="rId28" Type="http://schemas.openxmlformats.org/officeDocument/2006/relationships/notesSlide" Target="../notesSlides/notesSlide5.xml"/><Relationship Id="rId29" Type="http://schemas.openxmlformats.org/officeDocument/2006/relationships/image" Target="../media/image36.png"/><Relationship Id="rId30" Type="http://schemas.openxmlformats.org/officeDocument/2006/relationships/image" Target="../media/image37.png"/><Relationship Id="rId10" Type="http://schemas.openxmlformats.org/officeDocument/2006/relationships/tags" Target="../tags/tag84.xml"/><Relationship Id="rId11" Type="http://schemas.openxmlformats.org/officeDocument/2006/relationships/tags" Target="../tags/tag85.xml"/><Relationship Id="rId12" Type="http://schemas.openxmlformats.org/officeDocument/2006/relationships/tags" Target="../tags/tag86.xml"/><Relationship Id="rId13" Type="http://schemas.openxmlformats.org/officeDocument/2006/relationships/tags" Target="../tags/tag87.xml"/><Relationship Id="rId14" Type="http://schemas.openxmlformats.org/officeDocument/2006/relationships/tags" Target="../tags/tag88.xml"/><Relationship Id="rId15" Type="http://schemas.openxmlformats.org/officeDocument/2006/relationships/tags" Target="../tags/tag89.xml"/><Relationship Id="rId16" Type="http://schemas.openxmlformats.org/officeDocument/2006/relationships/tags" Target="../tags/tag90.xml"/><Relationship Id="rId17" Type="http://schemas.openxmlformats.org/officeDocument/2006/relationships/tags" Target="../tags/tag91.xml"/><Relationship Id="rId18" Type="http://schemas.openxmlformats.org/officeDocument/2006/relationships/tags" Target="../tags/tag92.xml"/><Relationship Id="rId19" Type="http://schemas.openxmlformats.org/officeDocument/2006/relationships/tags" Target="../tags/tag93.xml"/><Relationship Id="rId1" Type="http://schemas.openxmlformats.org/officeDocument/2006/relationships/tags" Target="../tags/tag75.xml"/><Relationship Id="rId2" Type="http://schemas.openxmlformats.org/officeDocument/2006/relationships/tags" Target="../tags/tag76.xml"/><Relationship Id="rId3" Type="http://schemas.openxmlformats.org/officeDocument/2006/relationships/tags" Target="../tags/tag77.xml"/><Relationship Id="rId4" Type="http://schemas.openxmlformats.org/officeDocument/2006/relationships/tags" Target="../tags/tag78.xml"/><Relationship Id="rId5" Type="http://schemas.openxmlformats.org/officeDocument/2006/relationships/tags" Target="../tags/tag79.xml"/><Relationship Id="rId6" Type="http://schemas.openxmlformats.org/officeDocument/2006/relationships/tags" Target="../tags/tag80.xml"/><Relationship Id="rId7" Type="http://schemas.openxmlformats.org/officeDocument/2006/relationships/tags" Target="../tags/tag81.xml"/><Relationship Id="rId8" Type="http://schemas.openxmlformats.org/officeDocument/2006/relationships/tags" Target="../tags/tag82.xml"/></Relationships>
</file>

<file path=ppt/slides/_rels/slide11.xml.rels><?xml version="1.0" encoding="UTF-8" standalone="yes"?>
<Relationships xmlns="http://schemas.openxmlformats.org/package/2006/relationships"><Relationship Id="rId11" Type="http://schemas.openxmlformats.org/officeDocument/2006/relationships/image" Target="../media/image39.jpeg"/><Relationship Id="rId12" Type="http://schemas.openxmlformats.org/officeDocument/2006/relationships/hyperlink" Target="http://blog.wired.com/.shared/image.html?/photos/uncategorized/2007/06/17/traffic_jam.jpg" TargetMode="External"/><Relationship Id="rId13" Type="http://schemas.openxmlformats.org/officeDocument/2006/relationships/image" Target="../media/image40.jpeg"/><Relationship Id="rId1" Type="http://schemas.openxmlformats.org/officeDocument/2006/relationships/tags" Target="../tags/tag101.xml"/><Relationship Id="rId2" Type="http://schemas.openxmlformats.org/officeDocument/2006/relationships/tags" Target="../tags/tag102.xml"/><Relationship Id="rId3" Type="http://schemas.openxmlformats.org/officeDocument/2006/relationships/tags" Target="../tags/tag103.xml"/><Relationship Id="rId4" Type="http://schemas.openxmlformats.org/officeDocument/2006/relationships/tags" Target="../tags/tag104.xml"/><Relationship Id="rId5" Type="http://schemas.openxmlformats.org/officeDocument/2006/relationships/tags" Target="../tags/tag105.xml"/><Relationship Id="rId6" Type="http://schemas.openxmlformats.org/officeDocument/2006/relationships/tags" Target="../tags/tag106.xml"/><Relationship Id="rId7" Type="http://schemas.openxmlformats.org/officeDocument/2006/relationships/tags" Target="../tags/tag107.xml"/><Relationship Id="rId8" Type="http://schemas.openxmlformats.org/officeDocument/2006/relationships/slideLayout" Target="../slideLayouts/slideLayout70.xml"/><Relationship Id="rId9" Type="http://schemas.openxmlformats.org/officeDocument/2006/relationships/notesSlide" Target="../notesSlides/notesSlide6.xml"/><Relationship Id="rId10" Type="http://schemas.openxmlformats.org/officeDocument/2006/relationships/image" Target="../media/image38.wmf"/></Relationships>
</file>

<file path=ppt/slides/_rels/slide12.xml.rels><?xml version="1.0" encoding="UTF-8" standalone="yes"?>
<Relationships xmlns="http://schemas.openxmlformats.org/package/2006/relationships"><Relationship Id="rId20" Type="http://schemas.openxmlformats.org/officeDocument/2006/relationships/tags" Target="../tags/tag127.xml"/><Relationship Id="rId21" Type="http://schemas.openxmlformats.org/officeDocument/2006/relationships/tags" Target="../tags/tag128.xml"/><Relationship Id="rId22" Type="http://schemas.openxmlformats.org/officeDocument/2006/relationships/tags" Target="../tags/tag129.xml"/><Relationship Id="rId23" Type="http://schemas.openxmlformats.org/officeDocument/2006/relationships/tags" Target="../tags/tag130.xml"/><Relationship Id="rId24" Type="http://schemas.openxmlformats.org/officeDocument/2006/relationships/tags" Target="../tags/tag131.xml"/><Relationship Id="rId25" Type="http://schemas.openxmlformats.org/officeDocument/2006/relationships/tags" Target="../tags/tag132.xml"/><Relationship Id="rId26" Type="http://schemas.openxmlformats.org/officeDocument/2006/relationships/tags" Target="../tags/tag133.xml"/><Relationship Id="rId27" Type="http://schemas.openxmlformats.org/officeDocument/2006/relationships/tags" Target="../tags/tag134.xml"/><Relationship Id="rId28" Type="http://schemas.openxmlformats.org/officeDocument/2006/relationships/tags" Target="../tags/tag135.xml"/><Relationship Id="rId29" Type="http://schemas.openxmlformats.org/officeDocument/2006/relationships/tags" Target="../tags/tag136.xml"/><Relationship Id="rId1" Type="http://schemas.openxmlformats.org/officeDocument/2006/relationships/tags" Target="../tags/tag108.xml"/><Relationship Id="rId2" Type="http://schemas.openxmlformats.org/officeDocument/2006/relationships/tags" Target="../tags/tag109.xml"/><Relationship Id="rId3" Type="http://schemas.openxmlformats.org/officeDocument/2006/relationships/tags" Target="../tags/tag110.xml"/><Relationship Id="rId4" Type="http://schemas.openxmlformats.org/officeDocument/2006/relationships/tags" Target="../tags/tag111.xml"/><Relationship Id="rId5" Type="http://schemas.openxmlformats.org/officeDocument/2006/relationships/tags" Target="../tags/tag112.xml"/><Relationship Id="rId30" Type="http://schemas.openxmlformats.org/officeDocument/2006/relationships/tags" Target="../tags/tag137.xml"/><Relationship Id="rId31" Type="http://schemas.openxmlformats.org/officeDocument/2006/relationships/tags" Target="../tags/tag138.xml"/><Relationship Id="rId32" Type="http://schemas.openxmlformats.org/officeDocument/2006/relationships/tags" Target="../tags/tag139.xml"/><Relationship Id="rId9" Type="http://schemas.openxmlformats.org/officeDocument/2006/relationships/tags" Target="../tags/tag116.xml"/><Relationship Id="rId6" Type="http://schemas.openxmlformats.org/officeDocument/2006/relationships/tags" Target="../tags/tag113.xml"/><Relationship Id="rId7" Type="http://schemas.openxmlformats.org/officeDocument/2006/relationships/tags" Target="../tags/tag114.xml"/><Relationship Id="rId8" Type="http://schemas.openxmlformats.org/officeDocument/2006/relationships/tags" Target="../tags/tag115.xml"/><Relationship Id="rId33" Type="http://schemas.openxmlformats.org/officeDocument/2006/relationships/tags" Target="../tags/tag140.xml"/><Relationship Id="rId34" Type="http://schemas.openxmlformats.org/officeDocument/2006/relationships/tags" Target="../tags/tag141.xml"/><Relationship Id="rId35" Type="http://schemas.openxmlformats.org/officeDocument/2006/relationships/tags" Target="../tags/tag142.xml"/><Relationship Id="rId36" Type="http://schemas.openxmlformats.org/officeDocument/2006/relationships/tags" Target="../tags/tag143.xml"/><Relationship Id="rId10" Type="http://schemas.openxmlformats.org/officeDocument/2006/relationships/tags" Target="../tags/tag117.xml"/><Relationship Id="rId11" Type="http://schemas.openxmlformats.org/officeDocument/2006/relationships/tags" Target="../tags/tag118.xml"/><Relationship Id="rId12" Type="http://schemas.openxmlformats.org/officeDocument/2006/relationships/tags" Target="../tags/tag119.xml"/><Relationship Id="rId13" Type="http://schemas.openxmlformats.org/officeDocument/2006/relationships/tags" Target="../tags/tag120.xml"/><Relationship Id="rId14" Type="http://schemas.openxmlformats.org/officeDocument/2006/relationships/tags" Target="../tags/tag121.xml"/><Relationship Id="rId15" Type="http://schemas.openxmlformats.org/officeDocument/2006/relationships/tags" Target="../tags/tag122.xml"/><Relationship Id="rId16" Type="http://schemas.openxmlformats.org/officeDocument/2006/relationships/tags" Target="../tags/tag123.xml"/><Relationship Id="rId17" Type="http://schemas.openxmlformats.org/officeDocument/2006/relationships/tags" Target="../tags/tag124.xml"/><Relationship Id="rId18" Type="http://schemas.openxmlformats.org/officeDocument/2006/relationships/tags" Target="../tags/tag125.xml"/><Relationship Id="rId19" Type="http://schemas.openxmlformats.org/officeDocument/2006/relationships/tags" Target="../tags/tag126.xml"/><Relationship Id="rId37" Type="http://schemas.openxmlformats.org/officeDocument/2006/relationships/tags" Target="../tags/tag144.xml"/><Relationship Id="rId38" Type="http://schemas.openxmlformats.org/officeDocument/2006/relationships/slideLayout" Target="../slideLayouts/slideLayout70.xml"/><Relationship Id="rId39" Type="http://schemas.openxmlformats.org/officeDocument/2006/relationships/notesSlide" Target="../notesSlides/notesSlide7.xml"/><Relationship Id="rId40"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tags" Target="../tags/tag146.xml"/><Relationship Id="rId4" Type="http://schemas.openxmlformats.org/officeDocument/2006/relationships/tags" Target="../tags/tag147.xml"/><Relationship Id="rId5" Type="http://schemas.openxmlformats.org/officeDocument/2006/relationships/slideLayout" Target="../slideLayouts/slideLayout39.xml"/><Relationship Id="rId1" Type="http://schemas.openxmlformats.org/officeDocument/2006/relationships/themeOverride" Target="../theme/themeOverride2.xml"/><Relationship Id="rId2" Type="http://schemas.openxmlformats.org/officeDocument/2006/relationships/tags" Target="../tags/tag14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42.emf"/><Relationship Id="rId1" Type="http://schemas.openxmlformats.org/officeDocument/2006/relationships/tags" Target="../tags/tag148.xml"/><Relationship Id="rId2" Type="http://schemas.openxmlformats.org/officeDocument/2006/relationships/slideLayout" Target="../slideLayouts/slideLayout27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notesSlide" Target="../notesSlides/notesSlide9.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1" Type="http://schemas.openxmlformats.org/officeDocument/2006/relationships/oleObject" Target="../embeddings/oleObject2.bin"/><Relationship Id="rId12" Type="http://schemas.openxmlformats.org/officeDocument/2006/relationships/image" Target="../media/image44.emf"/><Relationship Id="rId13" Type="http://schemas.openxmlformats.org/officeDocument/2006/relationships/image" Target="../media/image52.jpeg"/><Relationship Id="rId14" Type="http://schemas.openxmlformats.org/officeDocument/2006/relationships/image" Target="../media/image53.jpeg"/><Relationship Id="rId15" Type="http://schemas.openxmlformats.org/officeDocument/2006/relationships/oleObject" Target="../embeddings/oleObject3.bin"/><Relationship Id="rId16" Type="http://schemas.openxmlformats.org/officeDocument/2006/relationships/image" Target="../media/image45.emf"/><Relationship Id="rId1" Type="http://schemas.openxmlformats.org/officeDocument/2006/relationships/vmlDrawing" Target="../drawings/vmlDrawing2.vml"/><Relationship Id="rId2" Type="http://schemas.openxmlformats.org/officeDocument/2006/relationships/tags" Target="../tags/tag149.xml"/><Relationship Id="rId3" Type="http://schemas.openxmlformats.org/officeDocument/2006/relationships/slideLayout" Target="../slideLayouts/slideLayout278.xml"/><Relationship Id="rId4" Type="http://schemas.openxmlformats.org/officeDocument/2006/relationships/notesSlide" Target="../notesSlides/notesSlide10.xml"/><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emf"/><Relationship Id="rId10"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54.jpeg"/><Relationship Id="rId5" Type="http://schemas.openxmlformats.org/officeDocument/2006/relationships/image" Target="../media/image55.emf"/><Relationship Id="rId6" Type="http://schemas.openxmlformats.org/officeDocument/2006/relationships/image" Target="../media/image56.emf"/><Relationship Id="rId7" Type="http://schemas.openxmlformats.org/officeDocument/2006/relationships/image" Target="../media/image57.emf"/><Relationship Id="rId8" Type="http://schemas.openxmlformats.org/officeDocument/2006/relationships/image" Target="../media/image58.emf"/><Relationship Id="rId9" Type="http://schemas.openxmlformats.org/officeDocument/2006/relationships/image" Target="../media/image59.emf"/><Relationship Id="rId10" Type="http://schemas.openxmlformats.org/officeDocument/2006/relationships/image" Target="../media/image60.emf"/><Relationship Id="rId11" Type="http://schemas.openxmlformats.org/officeDocument/2006/relationships/image" Target="../media/image61.emf"/><Relationship Id="rId1" Type="http://schemas.openxmlformats.org/officeDocument/2006/relationships/tags" Target="../tags/tag150.xml"/><Relationship Id="rId2" Type="http://schemas.openxmlformats.org/officeDocument/2006/relationships/slideLayout" Target="../slideLayouts/slideLayout278.xml"/></Relationships>
</file>

<file path=ppt/slides/_rels/slide18.xml.rels><?xml version="1.0" encoding="UTF-8" standalone="yes"?>
<Relationships xmlns="http://schemas.openxmlformats.org/package/2006/relationships"><Relationship Id="rId3" Type="http://schemas.openxmlformats.org/officeDocument/2006/relationships/tags" Target="../tags/tag152.xml"/><Relationship Id="rId4" Type="http://schemas.openxmlformats.org/officeDocument/2006/relationships/tags" Target="../tags/tag153.xml"/><Relationship Id="rId5" Type="http://schemas.openxmlformats.org/officeDocument/2006/relationships/slideLayout" Target="../slideLayouts/slideLayout39.xml"/><Relationship Id="rId1" Type="http://schemas.openxmlformats.org/officeDocument/2006/relationships/themeOverride" Target="../theme/themeOverride3.xml"/><Relationship Id="rId2" Type="http://schemas.openxmlformats.org/officeDocument/2006/relationships/tags" Target="../tags/tag151.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wmf"/><Relationship Id="rId1" Type="http://schemas.openxmlformats.org/officeDocument/2006/relationships/slideLayout" Target="../slideLayouts/slideLayout70.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9" Type="http://schemas.openxmlformats.org/officeDocument/2006/relationships/tags" Target="../tags/tag40.xml"/><Relationship Id="rId20" Type="http://schemas.openxmlformats.org/officeDocument/2006/relationships/image" Target="../media/image4.png"/><Relationship Id="rId21" Type="http://schemas.openxmlformats.org/officeDocument/2006/relationships/image" Target="../media/image5.png"/><Relationship Id="rId22" Type="http://schemas.openxmlformats.org/officeDocument/2006/relationships/image" Target="../media/image6.emf"/><Relationship Id="rId10" Type="http://schemas.openxmlformats.org/officeDocument/2006/relationships/tags" Target="../tags/tag41.xml"/><Relationship Id="rId11" Type="http://schemas.openxmlformats.org/officeDocument/2006/relationships/tags" Target="../tags/tag42.xml"/><Relationship Id="rId12" Type="http://schemas.openxmlformats.org/officeDocument/2006/relationships/tags" Target="../tags/tag43.xml"/><Relationship Id="rId13" Type="http://schemas.openxmlformats.org/officeDocument/2006/relationships/tags" Target="../tags/tag44.xml"/><Relationship Id="rId14" Type="http://schemas.openxmlformats.org/officeDocument/2006/relationships/tags" Target="../tags/tag45.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slideLayout" Target="../slideLayouts/slideLayout66.xml"/><Relationship Id="rId18" Type="http://schemas.openxmlformats.org/officeDocument/2006/relationships/notesSlide" Target="../notesSlides/notesSlide2.xml"/><Relationship Id="rId19"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tags" Target="../tags/tag33.xml"/><Relationship Id="rId3" Type="http://schemas.openxmlformats.org/officeDocument/2006/relationships/tags" Target="../tags/tag34.xml"/><Relationship Id="rId4" Type="http://schemas.openxmlformats.org/officeDocument/2006/relationships/tags" Target="../tags/tag35.xml"/><Relationship Id="rId5" Type="http://schemas.openxmlformats.org/officeDocument/2006/relationships/tags" Target="../tags/tag36.xml"/><Relationship Id="rId6" Type="http://schemas.openxmlformats.org/officeDocument/2006/relationships/tags" Target="../tags/tag37.xml"/><Relationship Id="rId7" Type="http://schemas.openxmlformats.org/officeDocument/2006/relationships/tags" Target="../tags/tag38.xml"/><Relationship Id="rId8" Type="http://schemas.openxmlformats.org/officeDocument/2006/relationships/tags" Target="../tags/tag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6.png"/><Relationship Id="rId5" Type="http://schemas.openxmlformats.org/officeDocument/2006/relationships/oleObject" Target="../embeddings/oleObject5.bin"/><Relationship Id="rId6" Type="http://schemas.openxmlformats.org/officeDocument/2006/relationships/image" Target="../media/image67.png"/><Relationship Id="rId7" Type="http://schemas.openxmlformats.org/officeDocument/2006/relationships/oleObject" Target="../embeddings/oleObject6.bin"/><Relationship Id="rId8" Type="http://schemas.openxmlformats.org/officeDocument/2006/relationships/image" Target="../media/image68.png"/><Relationship Id="rId1" Type="http://schemas.openxmlformats.org/officeDocument/2006/relationships/vmlDrawing" Target="../drawings/vmlDrawing3.vml"/><Relationship Id="rId2" Type="http://schemas.openxmlformats.org/officeDocument/2006/relationships/slideLayout" Target="../slideLayouts/slideLayout2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69.jpeg"/><Relationship Id="rId3"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6.xml"/><Relationship Id="rId4" Type="http://schemas.openxmlformats.org/officeDocument/2006/relationships/oleObject" Target="../embeddings/oleObject7.bin"/><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vmlDrawing" Target="../drawings/vmlDrawing4.vml"/><Relationship Id="rId2" Type="http://schemas.openxmlformats.org/officeDocument/2006/relationships/tags" Target="../tags/tag1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13.xml"/><Relationship Id="rId3" Type="http://schemas.openxmlformats.org/officeDocument/2006/relationships/image" Target="../media/image74.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76.jpeg"/><Relationship Id="rId1" Type="http://schemas.openxmlformats.org/officeDocument/2006/relationships/tags" Target="../tags/tag155.xml"/><Relationship Id="rId2" Type="http://schemas.openxmlformats.org/officeDocument/2006/relationships/slideLayout" Target="../slideLayouts/slideLayout27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77.emf"/><Relationship Id="rId5" Type="http://schemas.openxmlformats.org/officeDocument/2006/relationships/image" Target="../media/image78.emf"/><Relationship Id="rId6" Type="http://schemas.openxmlformats.org/officeDocument/2006/relationships/image" Target="../media/image79.emf"/><Relationship Id="rId1" Type="http://schemas.openxmlformats.org/officeDocument/2006/relationships/tags" Target="../tags/tag156.xml"/><Relationship Id="rId2" Type="http://schemas.openxmlformats.org/officeDocument/2006/relationships/slideLayout" Target="../slideLayouts/slideLayout278.xml"/></Relationships>
</file>

<file path=ppt/slides/_rels/slide29.xml.rels><?xml version="1.0" encoding="UTF-8" standalone="yes"?>
<Relationships xmlns="http://schemas.openxmlformats.org/package/2006/relationships"><Relationship Id="rId1" Type="http://schemas.openxmlformats.org/officeDocument/2006/relationships/tags" Target="../tags/tag157.xml"/><Relationship Id="rId2" Type="http://schemas.openxmlformats.org/officeDocument/2006/relationships/slideLayout" Target="../slideLayouts/slideLayout278.xml"/><Relationship Id="rId3" Type="http://schemas.openxmlformats.org/officeDocument/2006/relationships/image" Target="../media/image8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tags" Target="../tags/tag160.xml"/><Relationship Id="rId5" Type="http://schemas.openxmlformats.org/officeDocument/2006/relationships/slideLayout" Target="../slideLayouts/slideLayout39.xml"/><Relationship Id="rId1" Type="http://schemas.openxmlformats.org/officeDocument/2006/relationships/themeOverride" Target="../theme/themeOverride4.xml"/><Relationship Id="rId2" Type="http://schemas.openxmlformats.org/officeDocument/2006/relationships/tags" Target="../tags/tag158.xml"/></Relationships>
</file>

<file path=ppt/slides/_rels/slide31.xml.rels><?xml version="1.0" encoding="UTF-8" standalone="yes"?>
<Relationships xmlns="http://schemas.openxmlformats.org/package/2006/relationships"><Relationship Id="rId3" Type="http://schemas.openxmlformats.org/officeDocument/2006/relationships/tags" Target="../tags/tag163.xml"/><Relationship Id="rId4" Type="http://schemas.openxmlformats.org/officeDocument/2006/relationships/tags" Target="../tags/tag164.xml"/><Relationship Id="rId5" Type="http://schemas.openxmlformats.org/officeDocument/2006/relationships/tags" Target="../tags/tag165.xml"/><Relationship Id="rId6" Type="http://schemas.openxmlformats.org/officeDocument/2006/relationships/slideLayout" Target="../slideLayouts/slideLayout66.xml"/><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 Id="rId1" Type="http://schemas.openxmlformats.org/officeDocument/2006/relationships/tags" Target="../tags/tag161.xml"/><Relationship Id="rId2" Type="http://schemas.openxmlformats.org/officeDocument/2006/relationships/tags" Target="../tags/tag162.xml"/></Relationships>
</file>

<file path=ppt/slides/_rels/slide32.xml.rels><?xml version="1.0" encoding="UTF-8" standalone="yes"?>
<Relationships xmlns="http://schemas.openxmlformats.org/package/2006/relationships"><Relationship Id="rId11" Type="http://schemas.openxmlformats.org/officeDocument/2006/relationships/tags" Target="../tags/tag176.xml"/><Relationship Id="rId12" Type="http://schemas.openxmlformats.org/officeDocument/2006/relationships/slideLayout" Target="../slideLayouts/slideLayout66.xml"/><Relationship Id="rId13" Type="http://schemas.openxmlformats.org/officeDocument/2006/relationships/image" Target="../media/image85.png"/><Relationship Id="rId14" Type="http://schemas.openxmlformats.org/officeDocument/2006/relationships/image" Target="../media/image86.jpeg"/><Relationship Id="rId1" Type="http://schemas.openxmlformats.org/officeDocument/2006/relationships/tags" Target="../tags/tag166.xml"/><Relationship Id="rId2" Type="http://schemas.openxmlformats.org/officeDocument/2006/relationships/tags" Target="../tags/tag167.xml"/><Relationship Id="rId3" Type="http://schemas.openxmlformats.org/officeDocument/2006/relationships/tags" Target="../tags/tag168.xml"/><Relationship Id="rId4" Type="http://schemas.openxmlformats.org/officeDocument/2006/relationships/tags" Target="../tags/tag169.xml"/><Relationship Id="rId5" Type="http://schemas.openxmlformats.org/officeDocument/2006/relationships/tags" Target="../tags/tag170.xml"/><Relationship Id="rId6" Type="http://schemas.openxmlformats.org/officeDocument/2006/relationships/tags" Target="../tags/tag171.xml"/><Relationship Id="rId7" Type="http://schemas.openxmlformats.org/officeDocument/2006/relationships/tags" Target="../tags/tag172.xml"/><Relationship Id="rId8" Type="http://schemas.openxmlformats.org/officeDocument/2006/relationships/tags" Target="../tags/tag173.xml"/><Relationship Id="rId9" Type="http://schemas.openxmlformats.org/officeDocument/2006/relationships/tags" Target="../tags/tag174.xml"/><Relationship Id="rId10" Type="http://schemas.openxmlformats.org/officeDocument/2006/relationships/tags" Target="../tags/tag175.xml"/></Relationships>
</file>

<file path=ppt/slides/_rels/slide33.xml.rels><?xml version="1.0" encoding="UTF-8" standalone="yes"?>
<Relationships xmlns="http://schemas.openxmlformats.org/package/2006/relationships"><Relationship Id="rId11" Type="http://schemas.openxmlformats.org/officeDocument/2006/relationships/image" Target="../media/image81.png"/><Relationship Id="rId12" Type="http://schemas.openxmlformats.org/officeDocument/2006/relationships/image" Target="../media/image87.png"/><Relationship Id="rId13" Type="http://schemas.openxmlformats.org/officeDocument/2006/relationships/image" Target="../media/image88.png"/><Relationship Id="rId1" Type="http://schemas.openxmlformats.org/officeDocument/2006/relationships/tags" Target="../tags/tag177.xml"/><Relationship Id="rId2" Type="http://schemas.openxmlformats.org/officeDocument/2006/relationships/tags" Target="../tags/tag178.xml"/><Relationship Id="rId3" Type="http://schemas.openxmlformats.org/officeDocument/2006/relationships/tags" Target="../tags/tag179.xml"/><Relationship Id="rId4" Type="http://schemas.openxmlformats.org/officeDocument/2006/relationships/tags" Target="../tags/tag180.xml"/><Relationship Id="rId5" Type="http://schemas.openxmlformats.org/officeDocument/2006/relationships/tags" Target="../tags/tag181.xml"/><Relationship Id="rId6" Type="http://schemas.openxmlformats.org/officeDocument/2006/relationships/tags" Target="../tags/tag182.xml"/><Relationship Id="rId7" Type="http://schemas.openxmlformats.org/officeDocument/2006/relationships/tags" Target="../tags/tag183.xml"/><Relationship Id="rId8" Type="http://schemas.openxmlformats.org/officeDocument/2006/relationships/tags" Target="../tags/tag184.xml"/><Relationship Id="rId9" Type="http://schemas.openxmlformats.org/officeDocument/2006/relationships/tags" Target="../tags/tag185.xml"/><Relationship Id="rId10"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66.xml"/><Relationship Id="rId2" Type="http://schemas.openxmlformats.org/officeDocument/2006/relationships/image" Target="../media/image81.png"/></Relationships>
</file>

<file path=ppt/slides/_rels/slide35.xml.rels><?xml version="1.0" encoding="UTF-8" standalone="yes"?>
<Relationships xmlns="http://schemas.openxmlformats.org/package/2006/relationships"><Relationship Id="rId11" Type="http://schemas.openxmlformats.org/officeDocument/2006/relationships/image" Target="../media/image92.png"/><Relationship Id="rId12" Type="http://schemas.openxmlformats.org/officeDocument/2006/relationships/image" Target="../media/image82.png"/><Relationship Id="rId1" Type="http://schemas.openxmlformats.org/officeDocument/2006/relationships/tags" Target="../tags/tag186.xml"/><Relationship Id="rId2" Type="http://schemas.openxmlformats.org/officeDocument/2006/relationships/tags" Target="../tags/tag187.xml"/><Relationship Id="rId3" Type="http://schemas.openxmlformats.org/officeDocument/2006/relationships/tags" Target="../tags/tag188.xml"/><Relationship Id="rId4" Type="http://schemas.openxmlformats.org/officeDocument/2006/relationships/tags" Target="../tags/tag189.xml"/><Relationship Id="rId5" Type="http://schemas.openxmlformats.org/officeDocument/2006/relationships/tags" Target="../tags/tag190.xml"/><Relationship Id="rId6" Type="http://schemas.openxmlformats.org/officeDocument/2006/relationships/tags" Target="../tags/tag191.xml"/><Relationship Id="rId7" Type="http://schemas.openxmlformats.org/officeDocument/2006/relationships/tags" Target="../tags/tag192.xml"/><Relationship Id="rId8" Type="http://schemas.openxmlformats.org/officeDocument/2006/relationships/tags" Target="../tags/tag193.xml"/><Relationship Id="rId9" Type="http://schemas.openxmlformats.org/officeDocument/2006/relationships/slideLayout" Target="../slideLayouts/slideLayout66.xml"/><Relationship Id="rId10"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tags" Target="../tags/tag195.xml"/><Relationship Id="rId4" Type="http://schemas.openxmlformats.org/officeDocument/2006/relationships/tags" Target="../tags/tag196.xml"/><Relationship Id="rId5" Type="http://schemas.openxmlformats.org/officeDocument/2006/relationships/slideLayout" Target="../slideLayouts/slideLayout39.xml"/><Relationship Id="rId1" Type="http://schemas.openxmlformats.org/officeDocument/2006/relationships/themeOverride" Target="../theme/themeOverride5.xml"/><Relationship Id="rId2" Type="http://schemas.openxmlformats.org/officeDocument/2006/relationships/tags" Target="../tags/tag194.xml"/></Relationships>
</file>

<file path=ppt/slides/_rels/slide37.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tags" Target="../tags/tag200.xml"/><Relationship Id="rId5" Type="http://schemas.openxmlformats.org/officeDocument/2006/relationships/tags" Target="../tags/tag201.xml"/><Relationship Id="rId6" Type="http://schemas.openxmlformats.org/officeDocument/2006/relationships/tags" Target="../tags/tag202.xml"/><Relationship Id="rId7" Type="http://schemas.openxmlformats.org/officeDocument/2006/relationships/slideLayout" Target="../slideLayouts/slideLayout66.xml"/><Relationship Id="rId8" Type="http://schemas.openxmlformats.org/officeDocument/2006/relationships/image" Target="../media/image93.png"/><Relationship Id="rId9" Type="http://schemas.openxmlformats.org/officeDocument/2006/relationships/image" Target="../media/image94.png"/><Relationship Id="rId1" Type="http://schemas.openxmlformats.org/officeDocument/2006/relationships/tags" Target="../tags/tag197.xml"/><Relationship Id="rId2" Type="http://schemas.openxmlformats.org/officeDocument/2006/relationships/tags" Target="../tags/tag198.xml"/></Relationships>
</file>

<file path=ppt/slides/_rels/slide3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tags" Target="../tags/tag206.xml"/><Relationship Id="rId5" Type="http://schemas.openxmlformats.org/officeDocument/2006/relationships/tags" Target="../tags/tag207.xml"/><Relationship Id="rId6" Type="http://schemas.openxmlformats.org/officeDocument/2006/relationships/slideLayout" Target="../slideLayouts/slideLayout79.xml"/><Relationship Id="rId1" Type="http://schemas.openxmlformats.org/officeDocument/2006/relationships/tags" Target="../tags/tag203.xml"/><Relationship Id="rId2" Type="http://schemas.openxmlformats.org/officeDocument/2006/relationships/tags" Target="../tags/tag204.xml"/></Relationships>
</file>

<file path=ppt/slides/_rels/slide39.xml.rels><?xml version="1.0" encoding="UTF-8" standalone="yes"?>
<Relationships xmlns="http://schemas.openxmlformats.org/package/2006/relationships"><Relationship Id="rId9" Type="http://schemas.openxmlformats.org/officeDocument/2006/relationships/tags" Target="../tags/tag216.xml"/><Relationship Id="rId20" Type="http://schemas.openxmlformats.org/officeDocument/2006/relationships/notesSlide" Target="../notesSlides/notesSlide16.xml"/><Relationship Id="rId21" Type="http://schemas.openxmlformats.org/officeDocument/2006/relationships/image" Target="../media/image95.png"/><Relationship Id="rId22" Type="http://schemas.openxmlformats.org/officeDocument/2006/relationships/image" Target="../media/image96.png"/><Relationship Id="rId10" Type="http://schemas.openxmlformats.org/officeDocument/2006/relationships/tags" Target="../tags/tag217.xml"/><Relationship Id="rId11" Type="http://schemas.openxmlformats.org/officeDocument/2006/relationships/tags" Target="../tags/tag218.xml"/><Relationship Id="rId12" Type="http://schemas.openxmlformats.org/officeDocument/2006/relationships/tags" Target="../tags/tag219.xml"/><Relationship Id="rId13" Type="http://schemas.openxmlformats.org/officeDocument/2006/relationships/tags" Target="../tags/tag220.xml"/><Relationship Id="rId14" Type="http://schemas.openxmlformats.org/officeDocument/2006/relationships/tags" Target="../tags/tag221.xml"/><Relationship Id="rId15" Type="http://schemas.openxmlformats.org/officeDocument/2006/relationships/tags" Target="../tags/tag222.xml"/><Relationship Id="rId16" Type="http://schemas.openxmlformats.org/officeDocument/2006/relationships/tags" Target="../tags/tag223.xml"/><Relationship Id="rId17" Type="http://schemas.openxmlformats.org/officeDocument/2006/relationships/tags" Target="../tags/tag224.xml"/><Relationship Id="rId18" Type="http://schemas.openxmlformats.org/officeDocument/2006/relationships/tags" Target="../tags/tag225.xml"/><Relationship Id="rId19" Type="http://schemas.openxmlformats.org/officeDocument/2006/relationships/slideLayout" Target="../slideLayouts/slideLayout66.xml"/><Relationship Id="rId1" Type="http://schemas.openxmlformats.org/officeDocument/2006/relationships/tags" Target="../tags/tag208.xml"/><Relationship Id="rId2" Type="http://schemas.openxmlformats.org/officeDocument/2006/relationships/tags" Target="../tags/tag209.xml"/><Relationship Id="rId3" Type="http://schemas.openxmlformats.org/officeDocument/2006/relationships/tags" Target="../tags/tag210.xml"/><Relationship Id="rId4" Type="http://schemas.openxmlformats.org/officeDocument/2006/relationships/tags" Target="../tags/tag211.xml"/><Relationship Id="rId5" Type="http://schemas.openxmlformats.org/officeDocument/2006/relationships/tags" Target="../tags/tag212.xml"/><Relationship Id="rId6" Type="http://schemas.openxmlformats.org/officeDocument/2006/relationships/tags" Target="../tags/tag213.xml"/><Relationship Id="rId7" Type="http://schemas.openxmlformats.org/officeDocument/2006/relationships/tags" Target="../tags/tag214.xml"/><Relationship Id="rId8" Type="http://schemas.openxmlformats.org/officeDocument/2006/relationships/tags" Target="../tags/tag215.xml"/></Relationships>
</file>

<file path=ppt/slides/_rels/slide4.xml.rels><?xml version="1.0" encoding="UTF-8" standalone="yes"?>
<Relationships xmlns="http://schemas.openxmlformats.org/package/2006/relationships"><Relationship Id="rId9" Type="http://schemas.openxmlformats.org/officeDocument/2006/relationships/tags" Target="../tags/tag56.xml"/><Relationship Id="rId20" Type="http://schemas.openxmlformats.org/officeDocument/2006/relationships/image" Target="../media/image9.png"/><Relationship Id="rId21" Type="http://schemas.openxmlformats.org/officeDocument/2006/relationships/image" Target="../media/image10.png"/><Relationship Id="rId22" Type="http://schemas.openxmlformats.org/officeDocument/2006/relationships/image" Target="../media/image11.jpeg"/><Relationship Id="rId23" Type="http://schemas.openxmlformats.org/officeDocument/2006/relationships/image" Target="../media/image12.png"/><Relationship Id="rId24" Type="http://schemas.openxmlformats.org/officeDocument/2006/relationships/image" Target="../media/image13.jpeg"/><Relationship Id="rId25" Type="http://schemas.openxmlformats.org/officeDocument/2006/relationships/image" Target="../media/image14.jpeg"/><Relationship Id="rId10" Type="http://schemas.openxmlformats.org/officeDocument/2006/relationships/tags" Target="../tags/tag57.xml"/><Relationship Id="rId11" Type="http://schemas.openxmlformats.org/officeDocument/2006/relationships/tags" Target="../tags/tag58.xml"/><Relationship Id="rId12" Type="http://schemas.openxmlformats.org/officeDocument/2006/relationships/tags" Target="../tags/tag59.xml"/><Relationship Id="rId13" Type="http://schemas.openxmlformats.org/officeDocument/2006/relationships/tags" Target="../tags/tag60.xml"/><Relationship Id="rId14" Type="http://schemas.openxmlformats.org/officeDocument/2006/relationships/tags" Target="../tags/tag61.xml"/><Relationship Id="rId15" Type="http://schemas.openxmlformats.org/officeDocument/2006/relationships/tags" Target="../tags/tag62.xml"/><Relationship Id="rId16" Type="http://schemas.openxmlformats.org/officeDocument/2006/relationships/tags" Target="../tags/tag63.xml"/><Relationship Id="rId17" Type="http://schemas.openxmlformats.org/officeDocument/2006/relationships/slideLayout" Target="../slideLayouts/slideLayout13.xml"/><Relationship Id="rId18" Type="http://schemas.openxmlformats.org/officeDocument/2006/relationships/notesSlide" Target="../notesSlides/notesSlide3.xml"/><Relationship Id="rId19" Type="http://schemas.openxmlformats.org/officeDocument/2006/relationships/image" Target="../media/image8.jpeg"/><Relationship Id="rId1" Type="http://schemas.openxmlformats.org/officeDocument/2006/relationships/tags" Target="../tags/tag48.xml"/><Relationship Id="rId2" Type="http://schemas.openxmlformats.org/officeDocument/2006/relationships/tags" Target="../tags/tag49.xml"/><Relationship Id="rId3" Type="http://schemas.openxmlformats.org/officeDocument/2006/relationships/tags" Target="../tags/tag50.xml"/><Relationship Id="rId4" Type="http://schemas.openxmlformats.org/officeDocument/2006/relationships/tags" Target="../tags/tag51.xml"/><Relationship Id="rId5" Type="http://schemas.openxmlformats.org/officeDocument/2006/relationships/tags" Target="../tags/tag52.xml"/><Relationship Id="rId6" Type="http://schemas.openxmlformats.org/officeDocument/2006/relationships/tags" Target="../tags/tag53.xml"/><Relationship Id="rId7" Type="http://schemas.openxmlformats.org/officeDocument/2006/relationships/tags" Target="../tags/tag54.xml"/><Relationship Id="rId8" Type="http://schemas.openxmlformats.org/officeDocument/2006/relationships/tags" Target="../tags/tag55.xml"/></Relationships>
</file>

<file path=ppt/slides/_rels/slide40.xml.rels><?xml version="1.0" encoding="UTF-8" standalone="yes"?>
<Relationships xmlns="http://schemas.openxmlformats.org/package/2006/relationships"><Relationship Id="rId3" Type="http://schemas.openxmlformats.org/officeDocument/2006/relationships/tags" Target="../tags/tag227.xml"/><Relationship Id="rId4" Type="http://schemas.openxmlformats.org/officeDocument/2006/relationships/tags" Target="../tags/tag228.xml"/><Relationship Id="rId5" Type="http://schemas.openxmlformats.org/officeDocument/2006/relationships/slideLayout" Target="../slideLayouts/slideLayout39.xml"/><Relationship Id="rId1" Type="http://schemas.openxmlformats.org/officeDocument/2006/relationships/themeOverride" Target="../theme/themeOverride6.xml"/><Relationship Id="rId2" Type="http://schemas.openxmlformats.org/officeDocument/2006/relationships/tags" Target="../tags/tag226.xml"/></Relationships>
</file>

<file path=ppt/slides/_rels/slide41.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3" Type="http://schemas.openxmlformats.org/officeDocument/2006/relationships/image" Target="../media/image99.png"/><Relationship Id="rId14" Type="http://schemas.openxmlformats.org/officeDocument/2006/relationships/image" Target="../media/image100.emf"/><Relationship Id="rId1" Type="http://schemas.openxmlformats.org/officeDocument/2006/relationships/tags" Target="../tags/tag229.xml"/><Relationship Id="rId2" Type="http://schemas.openxmlformats.org/officeDocument/2006/relationships/tags" Target="../tags/tag230.xml"/><Relationship Id="rId3" Type="http://schemas.openxmlformats.org/officeDocument/2006/relationships/tags" Target="../tags/tag231.xml"/><Relationship Id="rId4" Type="http://schemas.openxmlformats.org/officeDocument/2006/relationships/tags" Target="../tags/tag232.xml"/><Relationship Id="rId5" Type="http://schemas.openxmlformats.org/officeDocument/2006/relationships/tags" Target="../tags/tag233.xml"/><Relationship Id="rId6" Type="http://schemas.openxmlformats.org/officeDocument/2006/relationships/tags" Target="../tags/tag234.xml"/><Relationship Id="rId7" Type="http://schemas.openxmlformats.org/officeDocument/2006/relationships/tags" Target="../tags/tag235.xml"/><Relationship Id="rId8" Type="http://schemas.openxmlformats.org/officeDocument/2006/relationships/tags" Target="../tags/tag236.xml"/><Relationship Id="rId9" Type="http://schemas.openxmlformats.org/officeDocument/2006/relationships/tags" Target="../tags/tag237.xml"/><Relationship Id="rId10" Type="http://schemas.openxmlformats.org/officeDocument/2006/relationships/slideLayout" Target="../slideLayouts/slideLayout150.xml"/></Relationships>
</file>

<file path=ppt/slides/_rels/slide42.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tags" Target="../tags/tag241.xml"/><Relationship Id="rId5" Type="http://schemas.openxmlformats.org/officeDocument/2006/relationships/tags" Target="../tags/tag242.xml"/><Relationship Id="rId6" Type="http://schemas.openxmlformats.org/officeDocument/2006/relationships/tags" Target="../tags/tag243.xml"/><Relationship Id="rId7" Type="http://schemas.openxmlformats.org/officeDocument/2006/relationships/tags" Target="../tags/tag244.xml"/><Relationship Id="rId8" Type="http://schemas.openxmlformats.org/officeDocument/2006/relationships/tags" Target="../tags/tag245.xml"/><Relationship Id="rId9" Type="http://schemas.openxmlformats.org/officeDocument/2006/relationships/slideLayout" Target="../slideLayouts/slideLayout150.xml"/><Relationship Id="rId10" Type="http://schemas.openxmlformats.org/officeDocument/2006/relationships/notesSlide" Target="../notesSlides/notesSlide17.xml"/><Relationship Id="rId11" Type="http://schemas.openxmlformats.org/officeDocument/2006/relationships/image" Target="../media/image101.png"/><Relationship Id="rId1" Type="http://schemas.openxmlformats.org/officeDocument/2006/relationships/tags" Target="../tags/tag238.xml"/><Relationship Id="rId2" Type="http://schemas.openxmlformats.org/officeDocument/2006/relationships/tags" Target="../tags/tag239.xml"/></Relationships>
</file>

<file path=ppt/slides/_rels/slide43.xml.rels><?xml version="1.0" encoding="UTF-8" standalone="yes"?>
<Relationships xmlns="http://schemas.openxmlformats.org/package/2006/relationships"><Relationship Id="rId3" Type="http://schemas.openxmlformats.org/officeDocument/2006/relationships/tags" Target="../tags/tag248.xml"/><Relationship Id="rId4" Type="http://schemas.openxmlformats.org/officeDocument/2006/relationships/tags" Target="../tags/tag249.xml"/><Relationship Id="rId5" Type="http://schemas.openxmlformats.org/officeDocument/2006/relationships/tags" Target="../tags/tag250.xml"/><Relationship Id="rId6" Type="http://schemas.openxmlformats.org/officeDocument/2006/relationships/tags" Target="../tags/tag251.xml"/><Relationship Id="rId7" Type="http://schemas.openxmlformats.org/officeDocument/2006/relationships/tags" Target="../tags/tag252.xml"/><Relationship Id="rId8" Type="http://schemas.openxmlformats.org/officeDocument/2006/relationships/tags" Target="../tags/tag253.xml"/><Relationship Id="rId9" Type="http://schemas.openxmlformats.org/officeDocument/2006/relationships/slideLayout" Target="../slideLayouts/slideLayout150.xml"/><Relationship Id="rId10" Type="http://schemas.openxmlformats.org/officeDocument/2006/relationships/notesSlide" Target="../notesSlides/notesSlide18.xml"/><Relationship Id="rId11" Type="http://schemas.openxmlformats.org/officeDocument/2006/relationships/image" Target="../media/image102.png"/><Relationship Id="rId1" Type="http://schemas.openxmlformats.org/officeDocument/2006/relationships/tags" Target="../tags/tag246.xml"/><Relationship Id="rId2" Type="http://schemas.openxmlformats.org/officeDocument/2006/relationships/tags" Target="../tags/tag247.xml"/></Relationships>
</file>

<file path=ppt/slides/_rels/slide44.xml.rels><?xml version="1.0" encoding="UTF-8" standalone="yes"?>
<Relationships xmlns="http://schemas.openxmlformats.org/package/2006/relationships"><Relationship Id="rId11" Type="http://schemas.openxmlformats.org/officeDocument/2006/relationships/tags" Target="../tags/tag263.xml"/><Relationship Id="rId12" Type="http://schemas.openxmlformats.org/officeDocument/2006/relationships/tags" Target="../tags/tag264.xml"/><Relationship Id="rId13" Type="http://schemas.openxmlformats.org/officeDocument/2006/relationships/slideLayout" Target="../slideLayouts/slideLayout66.xml"/><Relationship Id="rId14" Type="http://schemas.openxmlformats.org/officeDocument/2006/relationships/notesSlide" Target="../notesSlides/notesSlide19.xml"/><Relationship Id="rId15" Type="http://schemas.openxmlformats.org/officeDocument/2006/relationships/image" Target="../media/image104.png"/><Relationship Id="rId16" Type="http://schemas.openxmlformats.org/officeDocument/2006/relationships/oleObject" Target="%5C???" TargetMode="External"/><Relationship Id="rId17" Type="http://schemas.openxmlformats.org/officeDocument/2006/relationships/image" Target="../media/image103.png"/><Relationship Id="rId1" Type="http://schemas.openxmlformats.org/officeDocument/2006/relationships/vmlDrawing" Target="../drawings/vmlDrawing5.vml"/><Relationship Id="rId2" Type="http://schemas.openxmlformats.org/officeDocument/2006/relationships/tags" Target="../tags/tag254.xml"/><Relationship Id="rId3" Type="http://schemas.openxmlformats.org/officeDocument/2006/relationships/tags" Target="../tags/tag255.xml"/><Relationship Id="rId4" Type="http://schemas.openxmlformats.org/officeDocument/2006/relationships/tags" Target="../tags/tag256.xml"/><Relationship Id="rId5" Type="http://schemas.openxmlformats.org/officeDocument/2006/relationships/tags" Target="../tags/tag257.xml"/><Relationship Id="rId6" Type="http://schemas.openxmlformats.org/officeDocument/2006/relationships/tags" Target="../tags/tag258.xml"/><Relationship Id="rId7" Type="http://schemas.openxmlformats.org/officeDocument/2006/relationships/tags" Target="../tags/tag259.xml"/><Relationship Id="rId8" Type="http://schemas.openxmlformats.org/officeDocument/2006/relationships/tags" Target="../tags/tag260.xml"/><Relationship Id="rId9" Type="http://schemas.openxmlformats.org/officeDocument/2006/relationships/tags" Target="../tags/tag261.xml"/><Relationship Id="rId10" Type="http://schemas.openxmlformats.org/officeDocument/2006/relationships/tags" Target="../tags/tag262.xml"/></Relationships>
</file>

<file path=ppt/slides/_rels/slide45.xml.rels><?xml version="1.0" encoding="UTF-8" standalone="yes"?>
<Relationships xmlns="http://schemas.openxmlformats.org/package/2006/relationships"><Relationship Id="rId11" Type="http://schemas.openxmlformats.org/officeDocument/2006/relationships/notesSlide" Target="../notesSlides/notesSlide20.xml"/><Relationship Id="rId12" Type="http://schemas.openxmlformats.org/officeDocument/2006/relationships/image" Target="../media/image105.png"/><Relationship Id="rId1" Type="http://schemas.openxmlformats.org/officeDocument/2006/relationships/tags" Target="../tags/tag265.xml"/><Relationship Id="rId2" Type="http://schemas.openxmlformats.org/officeDocument/2006/relationships/tags" Target="../tags/tag266.xml"/><Relationship Id="rId3" Type="http://schemas.openxmlformats.org/officeDocument/2006/relationships/tags" Target="../tags/tag267.xml"/><Relationship Id="rId4" Type="http://schemas.openxmlformats.org/officeDocument/2006/relationships/tags" Target="../tags/tag268.xml"/><Relationship Id="rId5" Type="http://schemas.openxmlformats.org/officeDocument/2006/relationships/tags" Target="../tags/tag269.xml"/><Relationship Id="rId6" Type="http://schemas.openxmlformats.org/officeDocument/2006/relationships/tags" Target="../tags/tag270.xml"/><Relationship Id="rId7" Type="http://schemas.openxmlformats.org/officeDocument/2006/relationships/tags" Target="../tags/tag271.xml"/><Relationship Id="rId8" Type="http://schemas.openxmlformats.org/officeDocument/2006/relationships/tags" Target="../tags/tag272.xml"/><Relationship Id="rId9" Type="http://schemas.openxmlformats.org/officeDocument/2006/relationships/tags" Target="../tags/tag273.xml"/><Relationship Id="rId10" Type="http://schemas.openxmlformats.org/officeDocument/2006/relationships/slideLayout" Target="../slideLayouts/slideLayout149.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emf"/><Relationship Id="rId1" Type="http://schemas.openxmlformats.org/officeDocument/2006/relationships/slideLayout" Target="../slideLayouts/slideLayout247.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8.xml"/><Relationship Id="rId2" Type="http://schemas.openxmlformats.org/officeDocument/2006/relationships/image" Target="../media/image108.png"/><Relationship Id="rId3" Type="http://schemas.openxmlformats.org/officeDocument/2006/relationships/image" Target="../media/image10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7.xml"/><Relationship Id="rId2" Type="http://schemas.openxmlformats.org/officeDocument/2006/relationships/notesSlide" Target="../notesSlides/notesSlide22.xml"/><Relationship Id="rId3"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tags" Target="../tags/tag276.xml"/><Relationship Id="rId4" Type="http://schemas.openxmlformats.org/officeDocument/2006/relationships/tags" Target="../tags/tag277.xml"/><Relationship Id="rId5" Type="http://schemas.openxmlformats.org/officeDocument/2006/relationships/slideLayout" Target="../slideLayouts/slideLayout147.xml"/><Relationship Id="rId6" Type="http://schemas.openxmlformats.org/officeDocument/2006/relationships/image" Target="../media/image111.png"/><Relationship Id="rId1" Type="http://schemas.openxmlformats.org/officeDocument/2006/relationships/tags" Target="../tags/tag274.xml"/><Relationship Id="rId2" Type="http://schemas.openxmlformats.org/officeDocument/2006/relationships/tags" Target="../tags/tag275.xml"/></Relationships>
</file>

<file path=ppt/slides/_rels/slide5.xml.rels><?xml version="1.0" encoding="UTF-8" standalone="yes"?>
<Relationships xmlns="http://schemas.openxmlformats.org/package/2006/relationships"><Relationship Id="rId11" Type="http://schemas.openxmlformats.org/officeDocument/2006/relationships/image" Target="../media/image24.jpeg"/><Relationship Id="rId12" Type="http://schemas.openxmlformats.org/officeDocument/2006/relationships/image" Target="../media/image25.jpeg"/><Relationship Id="rId13" Type="http://schemas.openxmlformats.org/officeDocument/2006/relationships/image" Target="../media/image26.jpeg"/><Relationship Id="rId14" Type="http://schemas.openxmlformats.org/officeDocument/2006/relationships/image" Target="../media/image27.jpeg"/><Relationship Id="rId15" Type="http://schemas.openxmlformats.org/officeDocument/2006/relationships/image" Target="../media/image28.jpeg"/><Relationship Id="rId1" Type="http://schemas.openxmlformats.org/officeDocument/2006/relationships/slideLayout" Target="../slideLayouts/slideLayout66.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tags" Target="../tags/tag279.xml"/><Relationship Id="rId4" Type="http://schemas.openxmlformats.org/officeDocument/2006/relationships/tags" Target="../tags/tag280.xml"/><Relationship Id="rId5" Type="http://schemas.openxmlformats.org/officeDocument/2006/relationships/slideLayout" Target="../slideLayouts/slideLayout39.xml"/><Relationship Id="rId1" Type="http://schemas.openxmlformats.org/officeDocument/2006/relationships/themeOverride" Target="../theme/themeOverride7.xml"/><Relationship Id="rId2" Type="http://schemas.openxmlformats.org/officeDocument/2006/relationships/tags" Target="../tags/tag27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notesSlide" Target="../notesSlides/notesSlide23.xml"/><Relationship Id="rId3" Type="http://schemas.openxmlformats.org/officeDocument/2006/relationships/image" Target="../media/image1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notesSlide" Target="../notesSlides/notesSlide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notesSlide" Target="../notesSlides/notesSlide25.xml"/><Relationship Id="rId3" Type="http://schemas.openxmlformats.org/officeDocument/2006/relationships/image" Target="../media/image114.emf"/></Relationships>
</file>

<file path=ppt/slides/_rels/slide55.x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6.emf"/><Relationship Id="rId1" Type="http://schemas.openxmlformats.org/officeDocument/2006/relationships/slideLayout" Target="../slideLayouts/slideLayout289.xml"/><Relationship Id="rId2" Type="http://schemas.openxmlformats.org/officeDocument/2006/relationships/notesSlide" Target="../notesSlides/notesSlide26.xml"/></Relationships>
</file>

<file path=ppt/slides/_rels/slide56.xml.rels><?xml version="1.0" encoding="UTF-8" standalone="yes"?>
<Relationships xmlns="http://schemas.openxmlformats.org/package/2006/relationships"><Relationship Id="rId3" Type="http://schemas.openxmlformats.org/officeDocument/2006/relationships/image" Target="../media/image117.emf"/><Relationship Id="rId4" Type="http://schemas.openxmlformats.org/officeDocument/2006/relationships/image" Target="../media/image118.emf"/><Relationship Id="rId1" Type="http://schemas.openxmlformats.org/officeDocument/2006/relationships/slideLayout" Target="../slideLayouts/slideLayout289.xml"/><Relationship Id="rId2"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image" Target="../media/image120.emf"/><Relationship Id="rId5" Type="http://schemas.openxmlformats.org/officeDocument/2006/relationships/image" Target="../media/image121.png"/><Relationship Id="rId1" Type="http://schemas.openxmlformats.org/officeDocument/2006/relationships/slideLayout" Target="../slideLayouts/slideLayout289.xml"/><Relationship Id="rId2"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notesSlide" Target="../notesSlides/notesSlide29.xml"/><Relationship Id="rId3" Type="http://schemas.openxmlformats.org/officeDocument/2006/relationships/image" Target="../media/image12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notesSlide" Target="../notesSlides/notesSlide30.xml"/><Relationship Id="rId3" Type="http://schemas.openxmlformats.org/officeDocument/2006/relationships/image" Target="../media/image123.emf"/></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15.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tags" Target="../tags/tag282.xml"/><Relationship Id="rId4" Type="http://schemas.openxmlformats.org/officeDocument/2006/relationships/tags" Target="../tags/tag283.xml"/><Relationship Id="rId5" Type="http://schemas.openxmlformats.org/officeDocument/2006/relationships/slideLayout" Target="../slideLayouts/slideLayout39.xml"/><Relationship Id="rId1" Type="http://schemas.openxmlformats.org/officeDocument/2006/relationships/themeOverride" Target="../theme/themeOverride8.xml"/><Relationship Id="rId2" Type="http://schemas.openxmlformats.org/officeDocument/2006/relationships/tags" Target="../tags/tag281.xml"/></Relationships>
</file>

<file path=ppt/slides/_rels/slide61.xml.rels><?xml version="1.0" encoding="UTF-8" standalone="yes"?>
<Relationships xmlns="http://schemas.openxmlformats.org/package/2006/relationships"><Relationship Id="rId11" Type="http://schemas.openxmlformats.org/officeDocument/2006/relationships/notesSlide" Target="../notesSlides/notesSlide31.xml"/><Relationship Id="rId12" Type="http://schemas.openxmlformats.org/officeDocument/2006/relationships/image" Target="../media/image124.jpeg"/><Relationship Id="rId13" Type="http://schemas.openxmlformats.org/officeDocument/2006/relationships/image" Target="../media/image125.png"/><Relationship Id="rId14" Type="http://schemas.openxmlformats.org/officeDocument/2006/relationships/image" Target="../media/image126.jpeg"/><Relationship Id="rId15" Type="http://schemas.openxmlformats.org/officeDocument/2006/relationships/image" Target="../media/image127.png"/><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tags" Target="../tags/tag286.xml"/><Relationship Id="rId4" Type="http://schemas.openxmlformats.org/officeDocument/2006/relationships/tags" Target="../tags/tag287.xml"/><Relationship Id="rId5" Type="http://schemas.openxmlformats.org/officeDocument/2006/relationships/tags" Target="../tags/tag288.xml"/><Relationship Id="rId6" Type="http://schemas.openxmlformats.org/officeDocument/2006/relationships/tags" Target="../tags/tag289.xml"/><Relationship Id="rId7" Type="http://schemas.openxmlformats.org/officeDocument/2006/relationships/tags" Target="../tags/tag290.xml"/><Relationship Id="rId8" Type="http://schemas.openxmlformats.org/officeDocument/2006/relationships/tags" Target="../tags/tag291.xml"/><Relationship Id="rId9" Type="http://schemas.openxmlformats.org/officeDocument/2006/relationships/tags" Target="../tags/tag292.xml"/><Relationship Id="rId10"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28.png"/><Relationship Id="rId3" Type="http://schemas.openxmlformats.org/officeDocument/2006/relationships/image" Target="../media/image12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3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tags" Target="../tags/tag67.xml"/><Relationship Id="rId5" Type="http://schemas.openxmlformats.org/officeDocument/2006/relationships/tags" Target="../tags/tag68.xml"/><Relationship Id="rId6" Type="http://schemas.openxmlformats.org/officeDocument/2006/relationships/tags" Target="../tags/tag69.xml"/><Relationship Id="rId7" Type="http://schemas.openxmlformats.org/officeDocument/2006/relationships/tags" Target="../tags/tag70.xml"/><Relationship Id="rId8" Type="http://schemas.openxmlformats.org/officeDocument/2006/relationships/tags" Target="../tags/tag71.xml"/><Relationship Id="rId9" Type="http://schemas.openxmlformats.org/officeDocument/2006/relationships/slideLayout" Target="../slideLayouts/slideLayout219.xml"/><Relationship Id="rId10" Type="http://schemas.openxmlformats.org/officeDocument/2006/relationships/image" Target="../media/image31.jpeg"/><Relationship Id="rId11" Type="http://schemas.openxmlformats.org/officeDocument/2006/relationships/image" Target="../media/image32.jpeg"/><Relationship Id="rId1" Type="http://schemas.openxmlformats.org/officeDocument/2006/relationships/tags" Target="../tags/tag64.xml"/><Relationship Id="rId2" Type="http://schemas.openxmlformats.org/officeDocument/2006/relationships/tags" Target="../tags/tag65.xml"/></Relationships>
</file>

<file path=ppt/slides/_rels/slide8.xml.rels><?xml version="1.0" encoding="UTF-8" standalone="yes"?>
<Relationships xmlns="http://schemas.openxmlformats.org/package/2006/relationships"><Relationship Id="rId3" Type="http://schemas.openxmlformats.org/officeDocument/2006/relationships/tags" Target="../tags/tag73.xml"/><Relationship Id="rId4" Type="http://schemas.openxmlformats.org/officeDocument/2006/relationships/tags" Target="../tags/tag74.xml"/><Relationship Id="rId5" Type="http://schemas.openxmlformats.org/officeDocument/2006/relationships/slideLayout" Target="../slideLayouts/slideLayout39.xml"/><Relationship Id="rId1" Type="http://schemas.openxmlformats.org/officeDocument/2006/relationships/themeOverride" Target="../theme/themeOverride1.xml"/><Relationship Id="rId2" Type="http://schemas.openxmlformats.org/officeDocument/2006/relationships/tags" Target="../tags/tag7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92.xml"/><Relationship Id="rId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2"/>
          <p:cNvSpPr txBox="1">
            <a:spLocks noGrp="1"/>
          </p:cNvSpPr>
          <p:nvPr/>
        </p:nvSpPr>
        <p:spPr bwMode="auto">
          <a:xfrm rot="-5400000">
            <a:off x="6838950" y="4543426"/>
            <a:ext cx="42370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3F03051F-9211-4445-AB88-2A35159630E0}" type="slidenum">
              <a:rPr lang="en-US" sz="1200" b="1">
                <a:solidFill>
                  <a:srgbClr val="FFFFFF"/>
                </a:solidFill>
                <a:latin typeface="Arial" charset="0"/>
              </a:rPr>
              <a:pPr/>
              <a:t>1</a:t>
            </a:fld>
            <a:r>
              <a:rPr lang="en-US" sz="1200" b="1">
                <a:solidFill>
                  <a:srgbClr val="FFFFFF"/>
                </a:solidFill>
                <a:latin typeface="Arial" charset="0"/>
              </a:rPr>
              <a:t>   (c) Mark Gerstein, 2002, Yale, bioinfo.mbb.yale.edu</a:t>
            </a:r>
          </a:p>
        </p:txBody>
      </p:sp>
      <p:sp>
        <p:nvSpPr>
          <p:cNvPr id="81922" name="Rectangle 2"/>
          <p:cNvSpPr>
            <a:spLocks noGrp="1" noChangeArrowheads="1"/>
          </p:cNvSpPr>
          <p:nvPr>
            <p:ph type="title" idx="4294967295"/>
          </p:nvPr>
        </p:nvSpPr>
        <p:spPr>
          <a:xfrm>
            <a:off x="931863" y="1177925"/>
            <a:ext cx="2892425" cy="1220788"/>
          </a:xfrm>
        </p:spPr>
        <p:txBody>
          <a:bodyPr/>
          <a:lstStyle/>
          <a:p>
            <a:pPr eaLnBrk="1" hangingPunct="1"/>
            <a:r>
              <a:rPr lang="en-US" sz="2800" dirty="0">
                <a:solidFill>
                  <a:srgbClr val="000000"/>
                </a:solidFill>
                <a:latin typeface="Arial" charset="0"/>
                <a:ea typeface="ＭＳ Ｐゴシック" charset="0"/>
                <a:cs typeface="ＭＳ Ｐゴシック" charset="0"/>
              </a:rPr>
              <a:t/>
            </a:r>
            <a:br>
              <a:rPr lang="en-US" sz="2800" dirty="0">
                <a:solidFill>
                  <a:srgbClr val="000000"/>
                </a:solidFill>
                <a:latin typeface="Arial" charset="0"/>
                <a:ea typeface="ＭＳ Ｐゴシック" charset="0"/>
                <a:cs typeface="ＭＳ Ｐゴシック" charset="0"/>
              </a:rPr>
            </a:br>
            <a:r>
              <a:rPr lang="en-US" sz="2800" dirty="0">
                <a:solidFill>
                  <a:srgbClr val="000000"/>
                </a:solidFill>
                <a:latin typeface="Arial" charset="0"/>
                <a:ea typeface="ＭＳ Ｐゴシック" charset="0"/>
                <a:cs typeface="ＭＳ Ｐゴシック" charset="0"/>
              </a:rPr>
              <a:t>Biological Network Analysis:</a:t>
            </a:r>
            <a:br>
              <a:rPr lang="en-US" sz="2800" dirty="0">
                <a:solidFill>
                  <a:srgbClr val="000000"/>
                </a:solidFill>
                <a:latin typeface="Arial" charset="0"/>
                <a:ea typeface="ＭＳ Ｐゴシック" charset="0"/>
                <a:cs typeface="ＭＳ Ｐゴシック" charset="0"/>
              </a:rPr>
            </a:br>
            <a:r>
              <a:rPr lang="en-US" sz="2800" dirty="0">
                <a:solidFill>
                  <a:srgbClr val="000000"/>
                </a:solidFill>
                <a:latin typeface="Arial" charset="0"/>
                <a:ea typeface="ＭＳ Ｐゴシック" charset="0"/>
                <a:cs typeface="ＭＳ Ｐゴシック" charset="0"/>
              </a:rPr>
              <a:t> </a:t>
            </a:r>
            <a:r>
              <a:rPr lang="en-US" sz="1600" dirty="0">
                <a:solidFill>
                  <a:srgbClr val="000000"/>
                </a:solidFill>
                <a:latin typeface="Arial" charset="0"/>
                <a:ea typeface="ＭＳ Ｐゴシック" charset="0"/>
                <a:cs typeface="ＭＳ Ｐゴシック" charset="0"/>
              </a:rPr>
              <a:t> Hierarchies, Mutational </a:t>
            </a:r>
            <a:r>
              <a:rPr lang="en-US" sz="1600" dirty="0" smtClean="0">
                <a:solidFill>
                  <a:srgbClr val="000000"/>
                </a:solidFill>
                <a:latin typeface="Arial" charset="0"/>
                <a:ea typeface="ＭＳ Ｐゴシック" charset="0"/>
                <a:cs typeface="ＭＳ Ｐゴシック" charset="0"/>
              </a:rPr>
              <a:t>Constraints </a:t>
            </a:r>
            <a:r>
              <a:rPr lang="en-US" sz="1600" dirty="0">
                <a:solidFill>
                  <a:srgbClr val="000000"/>
                </a:solidFill>
                <a:latin typeface="Arial" charset="0"/>
                <a:ea typeface="ＭＳ Ｐゴシック" charset="0"/>
                <a:cs typeface="ＭＳ Ｐゴシック" charset="0"/>
              </a:rPr>
              <a:t>&amp; Logical Circuits in Regulation</a:t>
            </a:r>
            <a:endParaRPr lang="en-US" sz="100" b="0" dirty="0">
              <a:solidFill>
                <a:srgbClr val="000000"/>
              </a:solidFill>
              <a:latin typeface="Arial" charset="0"/>
              <a:ea typeface="ＭＳ Ｐゴシック" charset="0"/>
              <a:cs typeface="ＭＳ Ｐゴシック" charset="0"/>
            </a:endParaRPr>
          </a:p>
        </p:txBody>
      </p:sp>
      <p:sp>
        <p:nvSpPr>
          <p:cNvPr id="81923"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sp>
        <p:nvSpPr>
          <p:cNvPr id="81924" name="Rectangle 2"/>
          <p:cNvSpPr>
            <a:spLocks noChangeArrowheads="1"/>
          </p:cNvSpPr>
          <p:nvPr/>
        </p:nvSpPr>
        <p:spPr bwMode="auto">
          <a:xfrm>
            <a:off x="915988" y="4586288"/>
            <a:ext cx="2922587"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sz="1200" dirty="0">
              <a:solidFill>
                <a:srgbClr val="595959"/>
              </a:solidFill>
              <a:latin typeface="Arial" charset="0"/>
            </a:endParaRPr>
          </a:p>
          <a:p>
            <a:pPr algn="ctr" defTabSz="912813"/>
            <a:r>
              <a:rPr lang="en-US" sz="1200" dirty="0">
                <a:solidFill>
                  <a:srgbClr val="595959"/>
                </a:solidFill>
                <a:latin typeface="Arial" charset="0"/>
              </a:rPr>
              <a:t>Slides freely downloadable from</a:t>
            </a:r>
            <a:endParaRPr lang="en-US" sz="1200" b="1" dirty="0">
              <a:solidFill>
                <a:srgbClr val="595959"/>
              </a:solidFill>
              <a:latin typeface="Arial" charset="0"/>
            </a:endParaRPr>
          </a:p>
          <a:p>
            <a:pPr algn="ctr" defTabSz="912813"/>
            <a:r>
              <a:rPr lang="en-US" sz="1600" b="1" dirty="0" err="1">
                <a:solidFill>
                  <a:srgbClr val="000000"/>
                </a:solidFill>
                <a:latin typeface="Arial" charset="0"/>
              </a:rPr>
              <a:t>Lectures.GersteinLab.org</a:t>
            </a:r>
            <a:endParaRPr lang="en-US" sz="1200" b="1" dirty="0">
              <a:solidFill>
                <a:srgbClr val="000000"/>
              </a:solidFill>
              <a:latin typeface="Arial" charset="0"/>
            </a:endParaRPr>
          </a:p>
          <a:p>
            <a:pPr algn="ctr" defTabSz="912813"/>
            <a:r>
              <a:rPr lang="en-US" sz="1200" dirty="0">
                <a:solidFill>
                  <a:srgbClr val="595959"/>
                </a:solidFill>
                <a:latin typeface="Arial" charset="0"/>
              </a:rPr>
              <a:t>&amp; “</a:t>
            </a:r>
            <a:r>
              <a:rPr lang="en-US" altLang="ja-JP" sz="1200" dirty="0" err="1">
                <a:solidFill>
                  <a:srgbClr val="595959"/>
                </a:solidFill>
                <a:latin typeface="Arial" charset="0"/>
              </a:rPr>
              <a:t>tweetable</a:t>
            </a:r>
            <a:r>
              <a:rPr lang="en-US" sz="1200" dirty="0">
                <a:solidFill>
                  <a:srgbClr val="595959"/>
                </a:solidFill>
                <a:latin typeface="Arial" charset="0"/>
              </a:rPr>
              <a:t>”</a:t>
            </a:r>
            <a:r>
              <a:rPr lang="en-US" altLang="ja-JP" sz="1200" dirty="0">
                <a:solidFill>
                  <a:srgbClr val="595959"/>
                </a:solidFill>
                <a:latin typeface="Arial" charset="0"/>
              </a:rPr>
              <a:t> (via @</a:t>
            </a:r>
            <a:r>
              <a:rPr lang="en-US" altLang="ja-JP" sz="1200" dirty="0" err="1">
                <a:solidFill>
                  <a:srgbClr val="595959"/>
                </a:solidFill>
                <a:latin typeface="Arial" charset="0"/>
              </a:rPr>
              <a:t>markgerstein</a:t>
            </a:r>
            <a:r>
              <a:rPr lang="en-US" altLang="ja-JP" sz="1200" dirty="0">
                <a:solidFill>
                  <a:srgbClr val="595959"/>
                </a:solidFill>
                <a:latin typeface="Arial" charset="0"/>
              </a:rPr>
              <a:t>). </a:t>
            </a:r>
            <a:br>
              <a:rPr lang="en-US" altLang="ja-JP" sz="1200" dirty="0">
                <a:solidFill>
                  <a:srgbClr val="595959"/>
                </a:solidFill>
                <a:latin typeface="Arial" charset="0"/>
              </a:rPr>
            </a:br>
            <a:r>
              <a:rPr lang="en-US" altLang="ja-JP" sz="1200" dirty="0">
                <a:solidFill>
                  <a:srgbClr val="595959"/>
                </a:solidFill>
                <a:latin typeface="Arial" charset="0"/>
              </a:rPr>
              <a:t>See last slide </a:t>
            </a:r>
            <a:br>
              <a:rPr lang="en-US" altLang="ja-JP" sz="1200" dirty="0">
                <a:solidFill>
                  <a:srgbClr val="595959"/>
                </a:solidFill>
                <a:latin typeface="Arial" charset="0"/>
              </a:rPr>
            </a:br>
            <a:r>
              <a:rPr lang="en-US" altLang="ja-JP" sz="1200" dirty="0">
                <a:solidFill>
                  <a:srgbClr val="595959"/>
                </a:solidFill>
                <a:latin typeface="Arial" charset="0"/>
              </a:rPr>
              <a:t>for references &amp; more info.</a:t>
            </a:r>
            <a:endParaRPr lang="en-US" sz="1200" dirty="0">
              <a:solidFill>
                <a:srgbClr val="595959"/>
              </a:solidFill>
              <a:latin typeface="Arial" charset="0"/>
            </a:endParaRPr>
          </a:p>
        </p:txBody>
      </p:sp>
      <p:sp>
        <p:nvSpPr>
          <p:cNvPr id="81925" name="Rectangle 4"/>
          <p:cNvSpPr>
            <a:spLocks noChangeArrowheads="1"/>
          </p:cNvSpPr>
          <p:nvPr/>
        </p:nvSpPr>
        <p:spPr bwMode="auto">
          <a:xfrm>
            <a:off x="1565275" y="4146550"/>
            <a:ext cx="1624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r>
              <a:rPr lang="en-US" sz="1200" dirty="0">
                <a:solidFill>
                  <a:srgbClr val="595959"/>
                </a:solidFill>
                <a:latin typeface="Arial" charset="0"/>
              </a:rPr>
              <a:t>Mark Gerstein</a:t>
            </a:r>
          </a:p>
          <a:p>
            <a:pPr algn="ctr" defTabSz="912813"/>
            <a:r>
              <a:rPr lang="en-US" sz="1200" dirty="0">
                <a:solidFill>
                  <a:srgbClr val="595959"/>
                </a:solidFill>
                <a:latin typeface="Arial" charset="0"/>
              </a:rPr>
              <a:t>Yale</a:t>
            </a:r>
          </a:p>
        </p:txBody>
      </p:sp>
      <p:pic>
        <p:nvPicPr>
          <p:cNvPr id="2" name="Picture 1"/>
          <p:cNvPicPr>
            <a:picLocks noChangeAspect="1"/>
          </p:cNvPicPr>
          <p:nvPr/>
        </p:nvPicPr>
        <p:blipFill>
          <a:blip r:embed="rId3"/>
          <a:stretch>
            <a:fillRect/>
          </a:stretch>
        </p:blipFill>
        <p:spPr>
          <a:xfrm>
            <a:off x="4478490" y="455308"/>
            <a:ext cx="3856096" cy="2892072"/>
          </a:xfrm>
          <a:prstGeom prst="rect">
            <a:avLst/>
          </a:prstGeom>
          <a:ln w="28575" cmpd="sng">
            <a:solidFill>
              <a:schemeClr val="tx1"/>
            </a:solidFill>
          </a:ln>
        </p:spPr>
      </p:pic>
      <p:pic>
        <p:nvPicPr>
          <p:cNvPr id="3" name="Picture 2"/>
          <p:cNvPicPr>
            <a:picLocks noChangeAspect="1"/>
          </p:cNvPicPr>
          <p:nvPr/>
        </p:nvPicPr>
        <p:blipFill>
          <a:blip r:embed="rId4"/>
          <a:stretch>
            <a:fillRect/>
          </a:stretch>
        </p:blipFill>
        <p:spPr>
          <a:xfrm>
            <a:off x="4478491" y="3534582"/>
            <a:ext cx="3856096" cy="2892072"/>
          </a:xfrm>
          <a:prstGeom prst="rect">
            <a:avLst/>
          </a:prstGeom>
          <a:ln w="28575" cmpd="sng">
            <a:solidFill>
              <a:schemeClr val="tx1"/>
            </a:solidFill>
          </a:ln>
        </p:spPr>
      </p:pic>
    </p:spTree>
  </p:cSld>
  <p:clrMapOvr>
    <a:masterClrMapping/>
  </p:clrMapOvr>
  <p:transition xmlns:p14="http://schemas.microsoft.com/office/powerpoint/2010/main" advTm="1917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custDataLst>
              <p:tags r:id="rId2"/>
            </p:custDataLst>
          </p:nvPr>
        </p:nvSpPr>
        <p:spPr>
          <a:xfrm>
            <a:off x="381000" y="174625"/>
            <a:ext cx="8450263" cy="460375"/>
          </a:xfrm>
        </p:spPr>
        <p:txBody>
          <a:bodyPr/>
          <a:lstStyle/>
          <a:p>
            <a:r>
              <a:rPr lang="en-US" sz="2000">
                <a:latin typeface="Arial" charset="0"/>
                <a:ea typeface="ＭＳ Ｐゴシック" charset="0"/>
                <a:cs typeface="ＭＳ Ｐゴシック" charset="0"/>
              </a:rPr>
              <a:t>Data Flow: peaks to proximal &amp; distal networks</a:t>
            </a:r>
          </a:p>
        </p:txBody>
      </p:sp>
      <p:sp>
        <p:nvSpPr>
          <p:cNvPr id="94210" name="Content Placeholder 2"/>
          <p:cNvSpPr txBox="1">
            <a:spLocks/>
          </p:cNvSpPr>
          <p:nvPr>
            <p:custDataLst>
              <p:tags r:id="rId3"/>
            </p:custDataLst>
          </p:nvPr>
        </p:nvSpPr>
        <p:spPr bwMode="auto">
          <a:xfrm>
            <a:off x="381000" y="-954088"/>
            <a:ext cx="5130800" cy="463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4" tIns="45998" rIns="91994" bIns="45998"/>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r>
              <a:rPr lang="en-US" sz="1600">
                <a:solidFill>
                  <a:srgbClr val="000000"/>
                </a:solidFill>
                <a:latin typeface="Arial" charset="0"/>
              </a:rPr>
              <a:t>Peak Calling</a:t>
            </a: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r>
              <a:rPr lang="en-US" sz="1600">
                <a:solidFill>
                  <a:srgbClr val="000000"/>
                </a:solidFill>
                <a:latin typeface="Arial" charset="0"/>
              </a:rPr>
              <a:t>Assigning TF binding sites to targets</a:t>
            </a: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000000"/>
              </a:solidFill>
              <a:latin typeface="Arial" charset="0"/>
            </a:endParaRPr>
          </a:p>
          <a:p>
            <a:pPr>
              <a:spcBef>
                <a:spcPct val="20000"/>
              </a:spcBef>
            </a:pPr>
            <a:endParaRPr lang="en-US" sz="1600">
              <a:solidFill>
                <a:srgbClr val="262699"/>
              </a:solidFill>
              <a:latin typeface="Arial" charset="0"/>
            </a:endParaRPr>
          </a:p>
          <a:p>
            <a:pPr>
              <a:spcBef>
                <a:spcPct val="20000"/>
              </a:spcBef>
            </a:pPr>
            <a:r>
              <a:rPr lang="en-US" sz="1600">
                <a:solidFill>
                  <a:srgbClr val="262699"/>
                </a:solidFill>
                <a:latin typeface="Arial" charset="0"/>
              </a:rPr>
              <a:t>Filtering high confidence edges &amp; distal regulation </a:t>
            </a:r>
          </a:p>
          <a:p>
            <a:pPr>
              <a:spcBef>
                <a:spcPct val="20000"/>
              </a:spcBef>
            </a:pPr>
            <a:endParaRPr lang="en-US" sz="1600">
              <a:solidFill>
                <a:srgbClr val="000000"/>
              </a:solidFill>
              <a:latin typeface="Arial" charset="0"/>
            </a:endParaRPr>
          </a:p>
        </p:txBody>
      </p:sp>
      <p:grpSp>
        <p:nvGrpSpPr>
          <p:cNvPr id="94211" name="Group 95"/>
          <p:cNvGrpSpPr>
            <a:grpSpLocks/>
          </p:cNvGrpSpPr>
          <p:nvPr>
            <p:custDataLst>
              <p:tags r:id="rId4"/>
            </p:custDataLst>
          </p:nvPr>
        </p:nvGrpSpPr>
        <p:grpSpPr bwMode="auto">
          <a:xfrm>
            <a:off x="152400" y="1185863"/>
            <a:ext cx="5562600" cy="233362"/>
            <a:chOff x="152400" y="3462868"/>
            <a:chExt cx="5562600" cy="233677"/>
          </a:xfrm>
        </p:grpSpPr>
        <p:cxnSp>
          <p:nvCxnSpPr>
            <p:cNvPr id="94271" name="Straight Connector 86"/>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94272" name="Oval 8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73" name="Oval 92"/>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74" name="Oval 93"/>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75" name="Oval 94"/>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cxnSp>
        <p:nvCxnSpPr>
          <p:cNvPr id="94212" name="Straight Arrow Connector 102"/>
          <p:cNvCxnSpPr>
            <a:cxnSpLocks noChangeShapeType="1"/>
          </p:cNvCxnSpPr>
          <p:nvPr>
            <p:custDataLst>
              <p:tags r:id="rId5"/>
            </p:custDataLst>
          </p:nvPr>
        </p:nvCxnSpPr>
        <p:spPr bwMode="auto">
          <a:xfrm rot="5400000">
            <a:off x="915194" y="1566069"/>
            <a:ext cx="304800" cy="1588"/>
          </a:xfrm>
          <a:prstGeom prst="straightConnector1">
            <a:avLst/>
          </a:prstGeom>
          <a:noFill/>
          <a:ln w="31750">
            <a:solidFill>
              <a:schemeClr val="accent2"/>
            </a:solidFill>
            <a:round/>
            <a:headEnd type="none" w="sm" len="sm"/>
            <a:tailEnd type="arrow" w="med" len="med"/>
          </a:ln>
          <a:extLst>
            <a:ext uri="{909E8E84-426E-40dd-AFC4-6F175D3DCCD1}">
              <a14:hiddenFill xmlns:a14="http://schemas.microsoft.com/office/drawing/2010/main">
                <a:noFill/>
              </a14:hiddenFill>
            </a:ext>
          </a:extLst>
        </p:spPr>
      </p:cxnSp>
      <p:grpSp>
        <p:nvGrpSpPr>
          <p:cNvPr id="94213" name="Group 123"/>
          <p:cNvGrpSpPr>
            <a:grpSpLocks/>
          </p:cNvGrpSpPr>
          <p:nvPr>
            <p:custDataLst>
              <p:tags r:id="rId6"/>
            </p:custDataLst>
          </p:nvPr>
        </p:nvGrpSpPr>
        <p:grpSpPr bwMode="auto">
          <a:xfrm>
            <a:off x="152400" y="2030413"/>
            <a:ext cx="5562600" cy="685800"/>
            <a:chOff x="152400" y="5258386"/>
            <a:chExt cx="5562600" cy="685214"/>
          </a:xfrm>
        </p:grpSpPr>
        <p:grpSp>
          <p:nvGrpSpPr>
            <p:cNvPr id="94256" name="Group 96"/>
            <p:cNvGrpSpPr>
              <a:grpSpLocks/>
            </p:cNvGrpSpPr>
            <p:nvPr/>
          </p:nvGrpSpPr>
          <p:grpSpPr bwMode="auto">
            <a:xfrm>
              <a:off x="152400" y="5709923"/>
              <a:ext cx="5562600" cy="233677"/>
              <a:chOff x="152400" y="3462868"/>
              <a:chExt cx="5562600" cy="233677"/>
            </a:xfrm>
          </p:grpSpPr>
          <p:cxnSp>
            <p:nvCxnSpPr>
              <p:cNvPr id="94266" name="Straight Connector 97"/>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94267" name="Oval 9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68" name="Oval 99"/>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69" name="Oval 100"/>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70" name="Oval 101"/>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94257" name="Group 109"/>
            <p:cNvGrpSpPr>
              <a:grpSpLocks/>
            </p:cNvGrpSpPr>
            <p:nvPr/>
          </p:nvGrpSpPr>
          <p:grpSpPr bwMode="auto">
            <a:xfrm>
              <a:off x="2818606" y="5659124"/>
              <a:ext cx="610394" cy="152400"/>
              <a:chOff x="2818606" y="4876800"/>
              <a:chExt cx="838994" cy="228600"/>
            </a:xfrm>
          </p:grpSpPr>
          <p:cxnSp>
            <p:nvCxnSpPr>
              <p:cNvPr id="94264" name="Straight Connector 104"/>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65" name="Straight Arrow Connector 108"/>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94258" name="Group 110"/>
            <p:cNvGrpSpPr>
              <a:grpSpLocks/>
            </p:cNvGrpSpPr>
            <p:nvPr/>
          </p:nvGrpSpPr>
          <p:grpSpPr bwMode="auto">
            <a:xfrm>
              <a:off x="4876800" y="5659124"/>
              <a:ext cx="610394" cy="152400"/>
              <a:chOff x="2818606" y="4876800"/>
              <a:chExt cx="838994" cy="228600"/>
            </a:xfrm>
          </p:grpSpPr>
          <p:cxnSp>
            <p:nvCxnSpPr>
              <p:cNvPr id="94262" name="Straight Connector 111"/>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63" name="Straight Arrow Connector 112"/>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14" name="U-Turn Arrow 113"/>
            <p:cNvSpPr/>
            <p:nvPr/>
          </p:nvSpPr>
          <p:spPr bwMode="auto">
            <a:xfrm>
              <a:off x="4630738" y="5258386"/>
              <a:ext cx="457200" cy="420328"/>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21" name="U-Turn Arrow 120"/>
            <p:cNvSpPr/>
            <p:nvPr/>
          </p:nvSpPr>
          <p:spPr bwMode="auto">
            <a:xfrm>
              <a:off x="2438400" y="5258386"/>
              <a:ext cx="533400" cy="420328"/>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22" name="U-Turn Arrow 121"/>
            <p:cNvSpPr/>
            <p:nvPr/>
          </p:nvSpPr>
          <p:spPr bwMode="auto">
            <a:xfrm>
              <a:off x="1981200" y="5258386"/>
              <a:ext cx="990600" cy="420328"/>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grpSp>
      <p:cxnSp>
        <p:nvCxnSpPr>
          <p:cNvPr id="94214" name="Straight Arrow Connector 124"/>
          <p:cNvCxnSpPr>
            <a:cxnSpLocks noChangeShapeType="1"/>
          </p:cNvCxnSpPr>
          <p:nvPr>
            <p:custDataLst>
              <p:tags r:id="rId7"/>
            </p:custDataLst>
          </p:nvPr>
        </p:nvCxnSpPr>
        <p:spPr bwMode="auto">
          <a:xfrm rot="5400000">
            <a:off x="915194" y="2937669"/>
            <a:ext cx="304800" cy="1588"/>
          </a:xfrm>
          <a:prstGeom prst="straightConnector1">
            <a:avLst/>
          </a:prstGeom>
          <a:noFill/>
          <a:ln w="31750">
            <a:solidFill>
              <a:schemeClr val="accent2"/>
            </a:solidFill>
            <a:round/>
            <a:headEnd type="none" w="sm" len="sm"/>
            <a:tailEnd type="arrow" w="med" len="med"/>
          </a:ln>
          <a:extLst>
            <a:ext uri="{909E8E84-426E-40dd-AFC4-6F175D3DCCD1}">
              <a14:hiddenFill xmlns:a14="http://schemas.microsoft.com/office/drawing/2010/main">
                <a:noFill/>
              </a14:hiddenFill>
            </a:ext>
          </a:extLst>
        </p:spPr>
      </p:cxnSp>
      <p:sp>
        <p:nvSpPr>
          <p:cNvPr id="94215" name="TextBox 1"/>
          <p:cNvSpPr txBox="1">
            <a:spLocks noChangeArrowheads="1"/>
          </p:cNvSpPr>
          <p:nvPr>
            <p:custDataLst>
              <p:tags r:id="rId8"/>
            </p:custDataLst>
          </p:nvPr>
        </p:nvSpPr>
        <p:spPr bwMode="auto">
          <a:xfrm>
            <a:off x="381000" y="3317875"/>
            <a:ext cx="54784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200">
              <a:solidFill>
                <a:srgbClr val="262699"/>
              </a:solidFill>
              <a:latin typeface="Arial" charset="0"/>
            </a:endParaRPr>
          </a:p>
          <a:p>
            <a:pPr eaLnBrk="1" hangingPunct="1"/>
            <a:r>
              <a:rPr lang="en-US" sz="1200">
                <a:solidFill>
                  <a:srgbClr val="262699"/>
                </a:solidFill>
                <a:latin typeface="Arial" charset="0"/>
              </a:rPr>
              <a:t>Based on stat. model combining </a:t>
            </a:r>
            <a:br>
              <a:rPr lang="en-US" sz="1200">
                <a:solidFill>
                  <a:srgbClr val="262699"/>
                </a:solidFill>
                <a:latin typeface="Arial" charset="0"/>
              </a:rPr>
            </a:br>
            <a:r>
              <a:rPr lang="en-US" sz="1200">
                <a:solidFill>
                  <a:srgbClr val="262699"/>
                </a:solidFill>
                <a:latin typeface="Arial" charset="0"/>
              </a:rPr>
              <a:t>signal strength &amp; location relative to typical binding </a:t>
            </a:r>
          </a:p>
          <a:p>
            <a:pPr eaLnBrk="1" hangingPunct="1"/>
            <a:endParaRPr lang="en-US" sz="1200">
              <a:solidFill>
                <a:srgbClr val="262699"/>
              </a:solidFill>
              <a:latin typeface="Arial" charset="0"/>
            </a:endParaRPr>
          </a:p>
        </p:txBody>
      </p:sp>
      <p:pic>
        <p:nvPicPr>
          <p:cNvPr id="94216" name="Picture 2"/>
          <p:cNvPicPr>
            <a:picLocks noChangeAspect="1"/>
          </p:cNvPicPr>
          <p:nvPr>
            <p:custDataLst>
              <p:tags r:id="rId9"/>
            </p:custDataLst>
          </p:nvPr>
        </p:nvPicPr>
        <p:blipFill>
          <a:blip r:embed="rId29">
            <a:extLst>
              <a:ext uri="{28A0092B-C50C-407E-A947-70E740481C1C}">
                <a14:useLocalDpi xmlns:a14="http://schemas.microsoft.com/office/drawing/2010/main" val="0"/>
              </a:ext>
            </a:extLst>
          </a:blip>
          <a:srcRect/>
          <a:stretch>
            <a:fillRect/>
          </a:stretch>
        </p:blipFill>
        <p:spPr bwMode="auto">
          <a:xfrm>
            <a:off x="6780213" y="1998663"/>
            <a:ext cx="2211387"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6" name="Picture 3"/>
          <p:cNvPicPr>
            <a:picLocks noChangeAspect="1"/>
          </p:cNvPicPr>
          <p:nvPr>
            <p:custDataLst>
              <p:tags r:id="rId10"/>
            </p:custDataLst>
          </p:nvPr>
        </p:nvPicPr>
        <p:blipFill>
          <a:blip r:embed="rId30">
            <a:alphaModFix/>
            <a:duotone>
              <a:schemeClr val="accent2">
                <a:shade val="45000"/>
                <a:satMod val="135000"/>
              </a:schemeClr>
              <a:prstClr val="white"/>
            </a:duotone>
            <a:extLst/>
          </a:blip>
          <a:srcRect/>
          <a:stretch>
            <a:fillRect/>
          </a:stretch>
        </p:blipFill>
        <p:spPr bwMode="auto">
          <a:xfrm>
            <a:off x="6854825" y="4208463"/>
            <a:ext cx="2128838" cy="2166937"/>
          </a:xfrm>
          <a:prstGeom prst="rect">
            <a:avLst/>
          </a:prstGeom>
          <a:noFill/>
          <a:ln>
            <a:noFill/>
          </a:ln>
          <a:extLst/>
        </p:spPr>
      </p:pic>
      <p:grpSp>
        <p:nvGrpSpPr>
          <p:cNvPr id="94218" name="Group 96"/>
          <p:cNvGrpSpPr>
            <a:grpSpLocks/>
          </p:cNvGrpSpPr>
          <p:nvPr>
            <p:custDataLst>
              <p:tags r:id="rId11"/>
            </p:custDataLst>
          </p:nvPr>
        </p:nvGrpSpPr>
        <p:grpSpPr bwMode="auto">
          <a:xfrm>
            <a:off x="134938" y="4554538"/>
            <a:ext cx="5562600" cy="234950"/>
            <a:chOff x="152400" y="3462868"/>
            <a:chExt cx="5562600" cy="233677"/>
          </a:xfrm>
        </p:grpSpPr>
        <p:cxnSp>
          <p:nvCxnSpPr>
            <p:cNvPr id="94251" name="Straight Connector 137"/>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94252" name="Oval 13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53" name="Oval 139"/>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54" name="Oval 140"/>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94255" name="Oval 141"/>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94219" name="Group 109"/>
          <p:cNvGrpSpPr>
            <a:grpSpLocks/>
          </p:cNvGrpSpPr>
          <p:nvPr>
            <p:custDataLst>
              <p:tags r:id="rId12"/>
            </p:custDataLst>
          </p:nvPr>
        </p:nvGrpSpPr>
        <p:grpSpPr bwMode="auto">
          <a:xfrm>
            <a:off x="2817813" y="4503738"/>
            <a:ext cx="611187" cy="152400"/>
            <a:chOff x="2818606" y="4876800"/>
            <a:chExt cx="838994" cy="228600"/>
          </a:xfrm>
        </p:grpSpPr>
        <p:cxnSp>
          <p:nvCxnSpPr>
            <p:cNvPr id="94249" name="Straight Connector 135"/>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50" name="Straight Arrow Connector 136"/>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94220" name="Group 110"/>
          <p:cNvGrpSpPr>
            <a:grpSpLocks/>
          </p:cNvGrpSpPr>
          <p:nvPr>
            <p:custDataLst>
              <p:tags r:id="rId13"/>
            </p:custDataLst>
          </p:nvPr>
        </p:nvGrpSpPr>
        <p:grpSpPr bwMode="auto">
          <a:xfrm>
            <a:off x="4876800" y="4503738"/>
            <a:ext cx="609600" cy="152400"/>
            <a:chOff x="2818606" y="4876800"/>
            <a:chExt cx="838994" cy="228600"/>
          </a:xfrm>
        </p:grpSpPr>
        <p:cxnSp>
          <p:nvCxnSpPr>
            <p:cNvPr id="94247" name="Straight Connector 133"/>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48" name="Straight Arrow Connector 134"/>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07" name="U-Turn Arrow 106"/>
          <p:cNvSpPr/>
          <p:nvPr>
            <p:custDataLst>
              <p:tags r:id="rId14"/>
            </p:custDataLst>
          </p:nvPr>
        </p:nvSpPr>
        <p:spPr bwMode="auto">
          <a:xfrm>
            <a:off x="2438400" y="4140200"/>
            <a:ext cx="533400" cy="384175"/>
          </a:xfrm>
          <a:prstGeom prst="uturnArrow">
            <a:avLst>
              <a:gd name="adj1" fmla="val 8897"/>
              <a:gd name="adj2" fmla="val 25000"/>
              <a:gd name="adj3" fmla="val 25000"/>
              <a:gd name="adj4" fmla="val 43750"/>
              <a:gd name="adj5" fmla="val 75000"/>
            </a:avLst>
          </a:prstGeom>
          <a:solidFill>
            <a:schemeClr val="tx1"/>
          </a:solidFill>
          <a:ln w="12700" cap="flat" cmpd="sng" algn="ctr">
            <a:solidFill>
              <a:srgbClr val="3366FF"/>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08" name="U-Turn Arrow 107"/>
          <p:cNvSpPr/>
          <p:nvPr>
            <p:custDataLst>
              <p:tags r:id="rId15"/>
            </p:custDataLst>
          </p:nvPr>
        </p:nvSpPr>
        <p:spPr bwMode="auto">
          <a:xfrm>
            <a:off x="711200" y="4097338"/>
            <a:ext cx="2336800" cy="420687"/>
          </a:xfrm>
          <a:prstGeom prst="uturnArrow">
            <a:avLst>
              <a:gd name="adj1" fmla="val 8897"/>
              <a:gd name="adj2" fmla="val 25000"/>
              <a:gd name="adj3" fmla="val 25000"/>
              <a:gd name="adj4" fmla="val 43750"/>
              <a:gd name="adj5" fmla="val 75000"/>
            </a:avLst>
          </a:prstGeom>
          <a:solidFill>
            <a:srgbClr val="008000"/>
          </a:solidFill>
          <a:ln w="12700" cap="flat" cmpd="sng" algn="ctr">
            <a:solidFill>
              <a:schemeClr val="accent1">
                <a:lumMod val="50000"/>
              </a:schemeClr>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CC99">
                  <a:lumMod val="50000"/>
                </a:srgbClr>
              </a:solidFill>
              <a:latin typeface="Arial" pitchFamily="-65" charset="0"/>
              <a:ea typeface="ＭＳ Ｐゴシック" pitchFamily="-1" charset="-128"/>
              <a:cs typeface="ＭＳ Ｐゴシック" pitchFamily="-1" charset="-128"/>
            </a:endParaRPr>
          </a:p>
        </p:txBody>
      </p:sp>
      <p:sp>
        <p:nvSpPr>
          <p:cNvPr id="94223" name="TextBox 1"/>
          <p:cNvSpPr txBox="1">
            <a:spLocks noChangeArrowheads="1"/>
          </p:cNvSpPr>
          <p:nvPr>
            <p:custDataLst>
              <p:tags r:id="rId16"/>
            </p:custDataLst>
          </p:nvPr>
        </p:nvSpPr>
        <p:spPr bwMode="auto">
          <a:xfrm>
            <a:off x="5824538" y="2286000"/>
            <a:ext cx="7874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rPr>
              <a:t>~500K Edges</a:t>
            </a:r>
          </a:p>
        </p:txBody>
      </p:sp>
      <p:sp>
        <p:nvSpPr>
          <p:cNvPr id="94224" name="TextBox 63"/>
          <p:cNvSpPr txBox="1">
            <a:spLocks noChangeArrowheads="1"/>
          </p:cNvSpPr>
          <p:nvPr>
            <p:custDataLst>
              <p:tags r:id="rId17"/>
            </p:custDataLst>
          </p:nvPr>
        </p:nvSpPr>
        <p:spPr bwMode="auto">
          <a:xfrm>
            <a:off x="5824538" y="4392613"/>
            <a:ext cx="787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262699"/>
                </a:solidFill>
                <a:latin typeface="Arial" charset="0"/>
              </a:rPr>
              <a:t>~26K Edges</a:t>
            </a:r>
          </a:p>
        </p:txBody>
      </p:sp>
      <p:sp>
        <p:nvSpPr>
          <p:cNvPr id="94225" name="Rectangle 74"/>
          <p:cNvSpPr>
            <a:spLocks noChangeArrowheads="1"/>
          </p:cNvSpPr>
          <p:nvPr>
            <p:custDataLst>
              <p:tags r:id="rId18"/>
            </p:custDataLst>
          </p:nvPr>
        </p:nvSpPr>
        <p:spPr bwMode="auto">
          <a:xfrm>
            <a:off x="915988" y="5541963"/>
            <a:ext cx="835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00664D"/>
                </a:solidFill>
                <a:latin typeface="Arial" charset="0"/>
              </a:rPr>
              <a:t>Potential</a:t>
            </a:r>
            <a:br>
              <a:rPr lang="en-US" sz="1200" b="1">
                <a:solidFill>
                  <a:srgbClr val="00664D"/>
                </a:solidFill>
                <a:latin typeface="Arial" charset="0"/>
              </a:rPr>
            </a:br>
            <a:r>
              <a:rPr lang="en-US" sz="1200" b="1">
                <a:solidFill>
                  <a:srgbClr val="00664D"/>
                </a:solidFill>
                <a:latin typeface="Arial" charset="0"/>
              </a:rPr>
              <a:t>Distal </a:t>
            </a:r>
            <a:br>
              <a:rPr lang="en-US" sz="1200" b="1">
                <a:solidFill>
                  <a:srgbClr val="00664D"/>
                </a:solidFill>
                <a:latin typeface="Arial" charset="0"/>
              </a:rPr>
            </a:br>
            <a:r>
              <a:rPr lang="en-US" sz="1200" b="1">
                <a:solidFill>
                  <a:srgbClr val="00664D"/>
                </a:solidFill>
                <a:latin typeface="Arial" charset="0"/>
              </a:rPr>
              <a:t>Edge</a:t>
            </a:r>
          </a:p>
        </p:txBody>
      </p:sp>
      <p:sp>
        <p:nvSpPr>
          <p:cNvPr id="94226" name="Rectangle 80"/>
          <p:cNvSpPr>
            <a:spLocks noChangeArrowheads="1"/>
          </p:cNvSpPr>
          <p:nvPr>
            <p:custDataLst>
              <p:tags r:id="rId19"/>
            </p:custDataLst>
          </p:nvPr>
        </p:nvSpPr>
        <p:spPr bwMode="auto">
          <a:xfrm>
            <a:off x="2762250" y="5500688"/>
            <a:ext cx="833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200" b="1">
                <a:solidFill>
                  <a:srgbClr val="2D2DB9"/>
                </a:solidFill>
                <a:latin typeface="Arial" charset="0"/>
              </a:rPr>
              <a:t>Strong</a:t>
            </a:r>
            <a:br>
              <a:rPr lang="en-US" sz="1200" b="1">
                <a:solidFill>
                  <a:srgbClr val="2D2DB9"/>
                </a:solidFill>
                <a:latin typeface="Arial" charset="0"/>
              </a:rPr>
            </a:br>
            <a:r>
              <a:rPr lang="en-US" sz="1200" b="1">
                <a:solidFill>
                  <a:srgbClr val="2D2DB9"/>
                </a:solidFill>
                <a:latin typeface="Arial" charset="0"/>
              </a:rPr>
              <a:t>Proximal </a:t>
            </a:r>
            <a:br>
              <a:rPr lang="en-US" sz="1200" b="1">
                <a:solidFill>
                  <a:srgbClr val="2D2DB9"/>
                </a:solidFill>
                <a:latin typeface="Arial" charset="0"/>
              </a:rPr>
            </a:br>
            <a:r>
              <a:rPr lang="en-US" sz="1200" b="1">
                <a:solidFill>
                  <a:srgbClr val="2D2DB9"/>
                </a:solidFill>
                <a:latin typeface="Arial" charset="0"/>
              </a:rPr>
              <a:t>Edge</a:t>
            </a:r>
          </a:p>
        </p:txBody>
      </p:sp>
      <p:sp>
        <p:nvSpPr>
          <p:cNvPr id="94227" name="TextBox 61"/>
          <p:cNvSpPr txBox="1">
            <a:spLocks noChangeArrowheads="1"/>
          </p:cNvSpPr>
          <p:nvPr>
            <p:custDataLst>
              <p:tags r:id="rId20"/>
            </p:custDataLst>
          </p:nvPr>
        </p:nvSpPr>
        <p:spPr bwMode="auto">
          <a:xfrm>
            <a:off x="6688138" y="803275"/>
            <a:ext cx="2387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a:solidFill>
                  <a:srgbClr val="A6A6A6"/>
                </a:solidFill>
                <a:latin typeface="Arial" charset="0"/>
              </a:rPr>
              <a:t>[ Cheng et al., </a:t>
            </a:r>
            <a:r>
              <a:rPr lang="en-US" sz="900" i="1">
                <a:solidFill>
                  <a:srgbClr val="A6A6A6"/>
                </a:solidFill>
                <a:latin typeface="Arial" charset="0"/>
              </a:rPr>
              <a:t>Bioinfo</a:t>
            </a:r>
            <a:r>
              <a:rPr lang="en-US" sz="900">
                <a:solidFill>
                  <a:srgbClr val="A6A6A6"/>
                </a:solidFill>
                <a:latin typeface="Arial" charset="0"/>
              </a:rPr>
              <a:t>. ('11); </a:t>
            </a:r>
            <a:br>
              <a:rPr lang="en-US" sz="900">
                <a:solidFill>
                  <a:srgbClr val="A6A6A6"/>
                </a:solidFill>
                <a:latin typeface="Arial" charset="0"/>
              </a:rPr>
            </a:br>
            <a:r>
              <a:rPr lang="en-US" sz="900">
                <a:solidFill>
                  <a:srgbClr val="A6A6A6"/>
                </a:solidFill>
                <a:latin typeface="Arial" charset="0"/>
              </a:rPr>
              <a:t>Gerstein et al. </a:t>
            </a:r>
            <a:r>
              <a:rPr lang="en-US" sz="900" i="1">
                <a:solidFill>
                  <a:srgbClr val="A6A6A6"/>
                </a:solidFill>
                <a:latin typeface="Arial" charset="0"/>
              </a:rPr>
              <a:t>Nature</a:t>
            </a:r>
            <a:r>
              <a:rPr lang="en-US" sz="900">
                <a:solidFill>
                  <a:srgbClr val="A6A6A6"/>
                </a:solidFill>
                <a:latin typeface="Arial" charset="0"/>
              </a:rPr>
              <a:t> (in press, '12) ; </a:t>
            </a:r>
            <a:br>
              <a:rPr lang="en-US" sz="900">
                <a:solidFill>
                  <a:srgbClr val="A6A6A6"/>
                </a:solidFill>
                <a:latin typeface="Arial" charset="0"/>
              </a:rPr>
            </a:br>
            <a:r>
              <a:rPr lang="en-US" sz="900">
                <a:solidFill>
                  <a:srgbClr val="A6A6A6"/>
                </a:solidFill>
                <a:latin typeface="Arial" charset="0"/>
              </a:rPr>
              <a:t>Yip et al., </a:t>
            </a:r>
            <a:r>
              <a:rPr lang="en-US" sz="900" i="1">
                <a:solidFill>
                  <a:srgbClr val="A6A6A6"/>
                </a:solidFill>
                <a:latin typeface="Arial" charset="0"/>
              </a:rPr>
              <a:t>GenomeBiology</a:t>
            </a:r>
            <a:r>
              <a:rPr lang="en-US" sz="900">
                <a:solidFill>
                  <a:srgbClr val="A6A6A6"/>
                </a:solidFill>
                <a:latin typeface="Arial" charset="0"/>
              </a:rPr>
              <a:t> (in press, '12)]</a:t>
            </a:r>
          </a:p>
        </p:txBody>
      </p:sp>
      <p:grpSp>
        <p:nvGrpSpPr>
          <p:cNvPr id="94228" name="Group 6"/>
          <p:cNvGrpSpPr>
            <a:grpSpLocks/>
          </p:cNvGrpSpPr>
          <p:nvPr>
            <p:custDataLst>
              <p:tags r:id="rId21"/>
            </p:custDataLst>
          </p:nvPr>
        </p:nvGrpSpPr>
        <p:grpSpPr bwMode="auto">
          <a:xfrm>
            <a:off x="2049463" y="5064125"/>
            <a:ext cx="787400" cy="1506538"/>
            <a:chOff x="2582333" y="5038196"/>
            <a:chExt cx="787400" cy="1506533"/>
          </a:xfrm>
        </p:grpSpPr>
        <p:cxnSp>
          <p:nvCxnSpPr>
            <p:cNvPr id="76" name="Straight Connector 75"/>
            <p:cNvCxnSpPr>
              <a:stCxn id="94245" idx="3"/>
            </p:cNvCxnSpPr>
            <p:nvPr/>
          </p:nvCxnSpPr>
          <p:spPr bwMode="auto">
            <a:xfrm>
              <a:off x="2982383" y="5466820"/>
              <a:ext cx="0" cy="696911"/>
            </a:xfrm>
            <a:prstGeom prst="line">
              <a:avLst/>
            </a:prstGeom>
            <a:noFill/>
            <a:ln w="38100" cap="flat" cmpd="sng" algn="ctr">
              <a:solidFill>
                <a:schemeClr val="accent6"/>
              </a:solidFill>
              <a:prstDash val="solid"/>
              <a:round/>
              <a:headEnd type="none" w="sm" len="sm"/>
              <a:tailEnd type="triangle" w="lg"/>
            </a:ln>
            <a:effectLst/>
          </p:spPr>
        </p:cxnSp>
        <p:grpSp>
          <p:nvGrpSpPr>
            <p:cNvPr id="94239" name="Group 76"/>
            <p:cNvGrpSpPr>
              <a:grpSpLocks/>
            </p:cNvGrpSpPr>
            <p:nvPr/>
          </p:nvGrpSpPr>
          <p:grpSpPr bwMode="auto">
            <a:xfrm>
              <a:off x="2717799" y="5038196"/>
              <a:ext cx="530225" cy="428625"/>
              <a:chOff x="2311399" y="6070599"/>
              <a:chExt cx="530013" cy="428413"/>
            </a:xfrm>
          </p:grpSpPr>
          <p:sp>
            <p:nvSpPr>
              <p:cNvPr id="94245" name="Isosceles Triangle 77"/>
              <p:cNvSpPr>
                <a:spLocks noChangeArrowheads="1"/>
              </p:cNvSpPr>
              <p:nvPr/>
            </p:nvSpPr>
            <p:spPr bwMode="auto">
              <a:xfrm>
                <a:off x="2311399" y="6070599"/>
                <a:ext cx="530013" cy="428413"/>
              </a:xfrm>
              <a:prstGeom prst="triangle">
                <a:avLst>
                  <a:gd name="adj" fmla="val 50000"/>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defTabSz="912813"/>
                <a:endParaRPr lang="en-US" sz="1200" b="1">
                  <a:solidFill>
                    <a:srgbClr val="000000"/>
                  </a:solidFill>
                  <a:latin typeface="Arial" charset="0"/>
                </a:endParaRPr>
              </a:p>
            </p:txBody>
          </p:sp>
          <p:sp>
            <p:nvSpPr>
              <p:cNvPr id="94246" name="TextBox 78"/>
              <p:cNvSpPr txBox="1">
                <a:spLocks noChangeArrowheads="1"/>
              </p:cNvSpPr>
              <p:nvPr/>
            </p:nvSpPr>
            <p:spPr bwMode="auto">
              <a:xfrm>
                <a:off x="2396067" y="6206060"/>
                <a:ext cx="372519" cy="27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00"/>
                    </a:solidFill>
                    <a:latin typeface="Arial" charset="0"/>
                  </a:rPr>
                  <a:t>TF</a:t>
                </a:r>
              </a:p>
            </p:txBody>
          </p:sp>
        </p:grpSp>
        <p:sp>
          <p:nvSpPr>
            <p:cNvPr id="94240" name="Rectangle 1"/>
            <p:cNvSpPr>
              <a:spLocks noChangeArrowheads="1"/>
            </p:cNvSpPr>
            <p:nvPr/>
          </p:nvSpPr>
          <p:spPr bwMode="auto">
            <a:xfrm>
              <a:off x="2582333" y="6214529"/>
              <a:ext cx="787400" cy="3302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1225"/>
              <a:endParaRPr lang="en-US" sz="1200" b="1">
                <a:solidFill>
                  <a:srgbClr val="000000"/>
                </a:solidFill>
                <a:latin typeface="Arial" charset="0"/>
              </a:endParaRPr>
            </a:p>
          </p:txBody>
        </p:sp>
        <p:grpSp>
          <p:nvGrpSpPr>
            <p:cNvPr id="94241" name="Group 109"/>
            <p:cNvGrpSpPr>
              <a:grpSpLocks/>
            </p:cNvGrpSpPr>
            <p:nvPr/>
          </p:nvGrpSpPr>
          <p:grpSpPr bwMode="auto">
            <a:xfrm>
              <a:off x="2707747" y="6383334"/>
              <a:ext cx="611187" cy="152400"/>
              <a:chOff x="2818606" y="4876800"/>
              <a:chExt cx="838994" cy="228600"/>
            </a:xfrm>
          </p:grpSpPr>
          <p:cxnSp>
            <p:nvCxnSpPr>
              <p:cNvPr id="94243" name="Straight Connector 135"/>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44" name="Straight Arrow Connector 136"/>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94242" name="Oval 5"/>
            <p:cNvSpPr>
              <a:spLocks noChangeArrowheads="1"/>
            </p:cNvSpPr>
            <p:nvPr/>
          </p:nvSpPr>
          <p:spPr bwMode="auto">
            <a:xfrm>
              <a:off x="2912532" y="5825071"/>
              <a:ext cx="143933" cy="143933"/>
            </a:xfrm>
            <a:prstGeom prst="ellipse">
              <a:avLst/>
            </a:prstGeom>
            <a:solidFill>
              <a:srgbClr val="FF0000"/>
            </a:solidFill>
            <a:ln w="12700">
              <a:solidFill>
                <a:schemeClr val="tx1"/>
              </a:solidFill>
              <a:round/>
              <a:headEnd type="none" w="sm" len="sm"/>
              <a:tailEnd type="none" w="sm" len="sm"/>
            </a:ln>
          </p:spPr>
          <p:txBody>
            <a:bodyPr wrap="none" anchor="ctr"/>
            <a:lstStyle/>
            <a:p>
              <a:pPr algn="ctr" defTabSz="911225"/>
              <a:endParaRPr lang="en-US" sz="1200" b="1">
                <a:solidFill>
                  <a:srgbClr val="000000"/>
                </a:solidFill>
                <a:latin typeface="Arial" charset="0"/>
              </a:endParaRPr>
            </a:p>
          </p:txBody>
        </p:sp>
      </p:grpSp>
      <p:cxnSp>
        <p:nvCxnSpPr>
          <p:cNvPr id="94229" name="Straight Connector 73"/>
          <p:cNvCxnSpPr>
            <a:cxnSpLocks noChangeShapeType="1"/>
            <a:stCxn id="94236" idx="3"/>
            <a:endCxn id="94231" idx="0"/>
          </p:cNvCxnSpPr>
          <p:nvPr>
            <p:custDataLst>
              <p:tags r:id="rId22"/>
            </p:custDataLst>
          </p:nvPr>
        </p:nvCxnSpPr>
        <p:spPr bwMode="auto">
          <a:xfrm flipH="1">
            <a:off x="706438" y="5492750"/>
            <a:ext cx="7937" cy="976313"/>
          </a:xfrm>
          <a:prstGeom prst="line">
            <a:avLst/>
          </a:prstGeom>
          <a:noFill/>
          <a:ln w="38100">
            <a:solidFill>
              <a:srgbClr val="008000"/>
            </a:solidFill>
            <a:round/>
            <a:headEnd type="none" w="sm" len="sm"/>
            <a:tailEnd type="triangle" w="lg" len="med"/>
          </a:ln>
          <a:extLst>
            <a:ext uri="{909E8E84-426E-40dd-AFC4-6F175D3DCCD1}">
              <a14:hiddenFill xmlns:a14="http://schemas.microsoft.com/office/drawing/2010/main">
                <a:noFill/>
              </a14:hiddenFill>
            </a:ext>
          </a:extLst>
        </p:spPr>
      </p:cxnSp>
      <p:grpSp>
        <p:nvGrpSpPr>
          <p:cNvPr id="94230" name="Group 76"/>
          <p:cNvGrpSpPr>
            <a:grpSpLocks/>
          </p:cNvGrpSpPr>
          <p:nvPr>
            <p:custDataLst>
              <p:tags r:id="rId23"/>
            </p:custDataLst>
          </p:nvPr>
        </p:nvGrpSpPr>
        <p:grpSpPr bwMode="auto">
          <a:xfrm>
            <a:off x="449263" y="5064125"/>
            <a:ext cx="530225" cy="428625"/>
            <a:chOff x="2311399" y="6070599"/>
            <a:chExt cx="530013" cy="428413"/>
          </a:xfrm>
        </p:grpSpPr>
        <p:sp>
          <p:nvSpPr>
            <p:cNvPr id="94236" name="Isosceles Triangle 77"/>
            <p:cNvSpPr>
              <a:spLocks noChangeArrowheads="1"/>
            </p:cNvSpPr>
            <p:nvPr/>
          </p:nvSpPr>
          <p:spPr bwMode="auto">
            <a:xfrm>
              <a:off x="2311399" y="6070599"/>
              <a:ext cx="530013" cy="428413"/>
            </a:xfrm>
            <a:prstGeom prst="triangle">
              <a:avLst>
                <a:gd name="adj" fmla="val 50000"/>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defTabSz="912813"/>
              <a:endParaRPr lang="en-US" sz="1200" b="1">
                <a:solidFill>
                  <a:srgbClr val="000000"/>
                </a:solidFill>
                <a:latin typeface="Arial" charset="0"/>
              </a:endParaRPr>
            </a:p>
          </p:txBody>
        </p:sp>
        <p:sp>
          <p:nvSpPr>
            <p:cNvPr id="94237" name="TextBox 78"/>
            <p:cNvSpPr txBox="1">
              <a:spLocks noChangeArrowheads="1"/>
            </p:cNvSpPr>
            <p:nvPr/>
          </p:nvSpPr>
          <p:spPr bwMode="auto">
            <a:xfrm>
              <a:off x="2396067" y="6206060"/>
              <a:ext cx="372519" cy="27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00"/>
                  </a:solidFill>
                  <a:latin typeface="Arial" charset="0"/>
                </a:rPr>
                <a:t>TF</a:t>
              </a:r>
            </a:p>
          </p:txBody>
        </p:sp>
      </p:grpSp>
      <p:sp>
        <p:nvSpPr>
          <p:cNvPr id="94231" name="Rectangle 76"/>
          <p:cNvSpPr>
            <a:spLocks noChangeArrowheads="1"/>
          </p:cNvSpPr>
          <p:nvPr>
            <p:custDataLst>
              <p:tags r:id="rId24"/>
            </p:custDataLst>
          </p:nvPr>
        </p:nvSpPr>
        <p:spPr bwMode="auto">
          <a:xfrm>
            <a:off x="312738" y="6469063"/>
            <a:ext cx="787400" cy="3302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grpSp>
        <p:nvGrpSpPr>
          <p:cNvPr id="94232" name="Group 109"/>
          <p:cNvGrpSpPr>
            <a:grpSpLocks/>
          </p:cNvGrpSpPr>
          <p:nvPr>
            <p:custDataLst>
              <p:tags r:id="rId25"/>
            </p:custDataLst>
          </p:nvPr>
        </p:nvGrpSpPr>
        <p:grpSpPr bwMode="auto">
          <a:xfrm>
            <a:off x="438150" y="6637338"/>
            <a:ext cx="611188" cy="152400"/>
            <a:chOff x="2818606" y="4876800"/>
            <a:chExt cx="838994" cy="228600"/>
          </a:xfrm>
        </p:grpSpPr>
        <p:cxnSp>
          <p:nvCxnSpPr>
            <p:cNvPr id="94234" name="Straight Connector 135"/>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94235" name="Straight Arrow Connector 136"/>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94233" name="Oval 78"/>
          <p:cNvSpPr>
            <a:spLocks noChangeArrowheads="1"/>
          </p:cNvSpPr>
          <p:nvPr>
            <p:custDataLst>
              <p:tags r:id="rId26"/>
            </p:custDataLst>
          </p:nvPr>
        </p:nvSpPr>
        <p:spPr bwMode="auto">
          <a:xfrm>
            <a:off x="642938" y="5849938"/>
            <a:ext cx="144462" cy="144462"/>
          </a:xfrm>
          <a:prstGeom prst="ellipse">
            <a:avLst/>
          </a:prstGeom>
          <a:solidFill>
            <a:srgbClr val="FF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Tree>
    <p:custDataLst>
      <p:tags r:id="rId1"/>
    </p:custDataLst>
  </p:cSld>
  <p:clrMapOvr>
    <a:masterClrMapping/>
  </p:clrMapOvr>
  <p:transition xmlns:p14="http://schemas.microsoft.com/office/powerpoint/2010/main" advTm="69637"/>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4"/>
          <p:cNvSpPr txBox="1">
            <a:spLocks noChangeArrowheads="1"/>
          </p:cNvSpPr>
          <p:nvPr>
            <p:custDataLst>
              <p:tags r:id="rId2"/>
            </p:custDataLst>
          </p:nvPr>
        </p:nvSpPr>
        <p:spPr bwMode="auto">
          <a:xfrm>
            <a:off x="6532563" y="6440488"/>
            <a:ext cx="2055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[Yu et al., PLOS CB (2007)]</a:t>
            </a:r>
          </a:p>
        </p:txBody>
      </p:sp>
      <p:pic>
        <p:nvPicPr>
          <p:cNvPr id="96258" name="Picture 3"/>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l="26445" t="69124" r="15840"/>
          <a:stretch>
            <a:fillRect/>
          </a:stretch>
        </p:blipFill>
        <p:spPr bwMode="auto">
          <a:xfrm>
            <a:off x="4827588" y="166688"/>
            <a:ext cx="3021012"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96259" name="Picture 3"/>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b="37558"/>
          <a:stretch>
            <a:fillRect/>
          </a:stretch>
        </p:blipFill>
        <p:spPr bwMode="auto">
          <a:xfrm>
            <a:off x="209550" y="431800"/>
            <a:ext cx="4608513"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6260" name="Rectangle 2"/>
          <p:cNvSpPr>
            <a:spLocks noGrp="1" noChangeArrowheads="1"/>
          </p:cNvSpPr>
          <p:nvPr>
            <p:ph type="title"/>
            <p:custDataLst>
              <p:tags r:id="rId5"/>
            </p:custDataLst>
          </p:nvPr>
        </p:nvSpPr>
        <p:spPr>
          <a:xfrm>
            <a:off x="254000" y="5399088"/>
            <a:ext cx="3233738" cy="1222375"/>
          </a:xfrm>
        </p:spPr>
        <p:txBody>
          <a:bodyPr/>
          <a:lstStyle/>
          <a:p>
            <a:r>
              <a:rPr lang="en-US" sz="2000">
                <a:latin typeface="Arial" charset="0"/>
                <a:ea typeface="ＭＳ Ｐゴシック" charset="0"/>
                <a:cs typeface="ＭＳ Ｐゴシック" charset="0"/>
              </a:rPr>
              <a:t>Network Stats to Identify Bottlenecks &amp; Hubs</a:t>
            </a:r>
          </a:p>
        </p:txBody>
      </p:sp>
      <p:pic>
        <p:nvPicPr>
          <p:cNvPr id="96261" name="Picture 8" descr="http://upload.wikimedia.org/wikipedia/commons/thumb/7/78/George_Washington_Bridge_NY.JPG/800px-George_Washington_Bridge_NY.JPG"/>
          <p:cNvPicPr>
            <a:picLocks noChangeAspect="1" noChangeArrowheads="1"/>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4241800" y="3175000"/>
            <a:ext cx="3894138"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10" descr="Traffic_jam">
            <a:hlinkClick r:id="rId12"/>
          </p:cNvPr>
          <p:cNvPicPr>
            <a:picLocks noChangeAspect="1" noChangeArrowheads="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7137400" y="2192338"/>
            <a:ext cx="1785938" cy="21891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xmlns:p14="http://schemas.microsoft.com/office/powerpoint/2010/main" advTm="70391"/>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txBox="1">
            <a:spLocks/>
          </p:cNvSpPr>
          <p:nvPr>
            <p:custDataLst>
              <p:tags r:id="rId2"/>
            </p:custDataLst>
          </p:nvPr>
        </p:nvSpPr>
        <p:spPr bwMode="auto">
          <a:xfrm>
            <a:off x="406400" y="5834063"/>
            <a:ext cx="37004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94" tIns="45998" rIns="91994" bIns="45998"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600" b="1">
                <a:solidFill>
                  <a:srgbClr val="22228B"/>
                </a:solidFill>
                <a:latin typeface="Arial" charset="0"/>
              </a:rPr>
              <a:t>Hierarchy Height Statistic =  </a:t>
            </a:r>
            <a:br>
              <a:rPr lang="en-US" sz="1600" b="1">
                <a:solidFill>
                  <a:srgbClr val="22228B"/>
                </a:solidFill>
                <a:latin typeface="Arial" charset="0"/>
              </a:rPr>
            </a:br>
            <a:r>
              <a:rPr lang="en-US" sz="1600" b="1">
                <a:solidFill>
                  <a:srgbClr val="22228B"/>
                </a:solidFill>
                <a:latin typeface="Arial" charset="0"/>
              </a:rPr>
              <a:t>(normalized TF Out deg. – In deg.)</a:t>
            </a:r>
          </a:p>
        </p:txBody>
      </p:sp>
      <p:sp>
        <p:nvSpPr>
          <p:cNvPr id="10" name="Line 12"/>
          <p:cNvSpPr>
            <a:spLocks noChangeShapeType="1"/>
          </p:cNvSpPr>
          <p:nvPr>
            <p:custDataLst>
              <p:tags r:id="rId3"/>
            </p:custDataLst>
          </p:nvPr>
        </p:nvSpPr>
        <p:spPr bwMode="auto">
          <a:xfrm>
            <a:off x="1989138" y="3111500"/>
            <a:ext cx="0" cy="673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11" name="Line 13"/>
          <p:cNvSpPr>
            <a:spLocks noChangeShapeType="1"/>
          </p:cNvSpPr>
          <p:nvPr>
            <p:custDataLst>
              <p:tags r:id="rId4"/>
            </p:custDataLst>
          </p:nvPr>
        </p:nvSpPr>
        <p:spPr bwMode="auto">
          <a:xfrm>
            <a:off x="1987550" y="3111500"/>
            <a:ext cx="590550" cy="588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12" name="Line 14"/>
          <p:cNvSpPr>
            <a:spLocks noChangeShapeType="1"/>
          </p:cNvSpPr>
          <p:nvPr>
            <p:custDataLst>
              <p:tags r:id="rId5"/>
            </p:custDataLst>
          </p:nvPr>
        </p:nvSpPr>
        <p:spPr bwMode="auto">
          <a:xfrm flipH="1">
            <a:off x="1374775" y="3111500"/>
            <a:ext cx="587375" cy="588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13" name="Line 15"/>
          <p:cNvSpPr>
            <a:spLocks noChangeShapeType="1"/>
          </p:cNvSpPr>
          <p:nvPr>
            <p:custDataLst>
              <p:tags r:id="rId6"/>
            </p:custDataLst>
          </p:nvPr>
        </p:nvSpPr>
        <p:spPr bwMode="auto">
          <a:xfrm>
            <a:off x="1987550" y="3111500"/>
            <a:ext cx="841375" cy="3397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14" name="Line 16"/>
          <p:cNvSpPr>
            <a:spLocks noChangeShapeType="1"/>
          </p:cNvSpPr>
          <p:nvPr>
            <p:custDataLst>
              <p:tags r:id="rId7"/>
            </p:custDataLst>
          </p:nvPr>
        </p:nvSpPr>
        <p:spPr bwMode="auto">
          <a:xfrm flipH="1">
            <a:off x="1203325" y="3111500"/>
            <a:ext cx="758825" cy="2571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16" name="Line 18"/>
          <p:cNvSpPr>
            <a:spLocks noChangeShapeType="1"/>
          </p:cNvSpPr>
          <p:nvPr>
            <p:custDataLst>
              <p:tags r:id="rId8"/>
            </p:custDataLst>
          </p:nvPr>
        </p:nvSpPr>
        <p:spPr bwMode="auto">
          <a:xfrm flipH="1">
            <a:off x="1979613" y="1574800"/>
            <a:ext cx="20637" cy="785813"/>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98312" name="Rectangle 1"/>
          <p:cNvSpPr>
            <a:spLocks noChangeArrowheads="1"/>
          </p:cNvSpPr>
          <p:nvPr>
            <p:custDataLst>
              <p:tags r:id="rId9"/>
            </p:custDataLst>
          </p:nvPr>
        </p:nvSpPr>
        <p:spPr bwMode="auto">
          <a:xfrm>
            <a:off x="2794000" y="1320800"/>
            <a:ext cx="803275" cy="490538"/>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369" tIns="45685" rIns="91369" bIns="45685" anchor="ctr"/>
          <a:lstStyle/>
          <a:p>
            <a:pPr algn="ctr" defTabSz="911225"/>
            <a:endParaRPr lang="en-US" sz="1200" b="1">
              <a:solidFill>
                <a:srgbClr val="000000"/>
              </a:solidFill>
              <a:latin typeface="Arial" charset="0"/>
            </a:endParaRPr>
          </a:p>
        </p:txBody>
      </p:sp>
      <p:pic>
        <p:nvPicPr>
          <p:cNvPr id="98313" name="Picture 7"/>
          <p:cNvPicPr>
            <a:picLocks noChangeAspect="1"/>
          </p:cNvPicPr>
          <p:nvPr>
            <p:custDataLst>
              <p:tags r:id="rId10"/>
            </p:custDataLst>
          </p:nvPr>
        </p:nvPicPr>
        <p:blipFill>
          <a:blip r:embed="rId40">
            <a:extLst>
              <a:ext uri="{28A0092B-C50C-407E-A947-70E740481C1C}">
                <a14:useLocalDpi xmlns:a14="http://schemas.microsoft.com/office/drawing/2010/main" val="0"/>
              </a:ext>
            </a:extLst>
          </a:blip>
          <a:srcRect/>
          <a:stretch>
            <a:fillRect/>
          </a:stretch>
        </p:blipFill>
        <p:spPr bwMode="auto">
          <a:xfrm>
            <a:off x="4106863" y="246063"/>
            <a:ext cx="4868862"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Rectangle 2"/>
          <p:cNvSpPr>
            <a:spLocks noGrp="1" noChangeArrowheads="1"/>
          </p:cNvSpPr>
          <p:nvPr>
            <p:ph type="title"/>
            <p:custDataLst>
              <p:tags r:id="rId11"/>
            </p:custDataLst>
          </p:nvPr>
        </p:nvSpPr>
        <p:spPr>
          <a:xfrm>
            <a:off x="5300663" y="5330825"/>
            <a:ext cx="2794000" cy="1222375"/>
          </a:xfrm>
        </p:spPr>
        <p:txBody>
          <a:bodyPr/>
          <a:lstStyle/>
          <a:p>
            <a:r>
              <a:rPr lang="en-US" sz="2000">
                <a:latin typeface="Arial" charset="0"/>
                <a:ea typeface="ＭＳ Ｐゴシック" charset="0"/>
                <a:cs typeface="ＭＳ Ｐゴシック" charset="0"/>
              </a:rPr>
              <a:t>Network Stats to Identify Hierarchy</a:t>
            </a:r>
          </a:p>
        </p:txBody>
      </p:sp>
      <p:sp>
        <p:nvSpPr>
          <p:cNvPr id="98315" name="Rectangle 1"/>
          <p:cNvSpPr>
            <a:spLocks noChangeArrowheads="1"/>
          </p:cNvSpPr>
          <p:nvPr>
            <p:custDataLst>
              <p:tags r:id="rId12"/>
            </p:custDataLst>
          </p:nvPr>
        </p:nvSpPr>
        <p:spPr bwMode="auto">
          <a:xfrm>
            <a:off x="1892300" y="3852863"/>
            <a:ext cx="195263" cy="1936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98316" name="Oval 2"/>
          <p:cNvSpPr>
            <a:spLocks noChangeArrowheads="1"/>
          </p:cNvSpPr>
          <p:nvPr>
            <p:custDataLst>
              <p:tags r:id="rId13"/>
            </p:custDataLst>
          </p:nvPr>
        </p:nvSpPr>
        <p:spPr bwMode="auto">
          <a:xfrm>
            <a:off x="1739900" y="914400"/>
            <a:ext cx="550863" cy="550863"/>
          </a:xfrm>
          <a:prstGeom prst="ellipse">
            <a:avLst/>
          </a:prstGeom>
          <a:solidFill>
            <a:srgbClr val="257FD7"/>
          </a:solidFill>
          <a:ln w="57150">
            <a:solidFill>
              <a:srgbClr val="20FF37"/>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98317" name="Oval 25"/>
          <p:cNvSpPr>
            <a:spLocks noChangeArrowheads="1"/>
          </p:cNvSpPr>
          <p:nvPr>
            <p:custDataLst>
              <p:tags r:id="rId14"/>
            </p:custDataLst>
          </p:nvPr>
        </p:nvSpPr>
        <p:spPr bwMode="auto">
          <a:xfrm>
            <a:off x="1714500" y="2387600"/>
            <a:ext cx="550863" cy="550863"/>
          </a:xfrm>
          <a:prstGeom prst="ellipse">
            <a:avLst/>
          </a:prstGeom>
          <a:solidFill>
            <a:srgbClr val="0000FF"/>
          </a:solidFill>
          <a:ln w="381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98318" name="Oval 26"/>
          <p:cNvSpPr>
            <a:spLocks noChangeArrowheads="1"/>
          </p:cNvSpPr>
          <p:nvPr>
            <p:custDataLst>
              <p:tags r:id="rId15"/>
            </p:custDataLst>
          </p:nvPr>
        </p:nvSpPr>
        <p:spPr bwMode="auto">
          <a:xfrm>
            <a:off x="914400" y="3708400"/>
            <a:ext cx="550863" cy="550863"/>
          </a:xfrm>
          <a:prstGeom prst="ellipse">
            <a:avLst/>
          </a:prstGeom>
          <a:solidFill>
            <a:srgbClr val="257FD7"/>
          </a:solidFill>
          <a:ln w="38100">
            <a:solidFill>
              <a:srgbClr val="FF0000"/>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98319" name="Oval 27"/>
          <p:cNvSpPr>
            <a:spLocks noChangeArrowheads="1"/>
          </p:cNvSpPr>
          <p:nvPr>
            <p:custDataLst>
              <p:tags r:id="rId16"/>
            </p:custDataLst>
          </p:nvPr>
        </p:nvSpPr>
        <p:spPr bwMode="auto">
          <a:xfrm>
            <a:off x="576263" y="3175000"/>
            <a:ext cx="549275" cy="550863"/>
          </a:xfrm>
          <a:prstGeom prst="ellipse">
            <a:avLst/>
          </a:prstGeom>
          <a:solidFill>
            <a:srgbClr val="257FD7"/>
          </a:solidFill>
          <a:ln w="38100">
            <a:solidFill>
              <a:srgbClr val="FF0000"/>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98320" name="Oval 28"/>
          <p:cNvSpPr>
            <a:spLocks noChangeArrowheads="1"/>
          </p:cNvSpPr>
          <p:nvPr>
            <p:custDataLst>
              <p:tags r:id="rId17"/>
            </p:custDataLst>
          </p:nvPr>
        </p:nvSpPr>
        <p:spPr bwMode="auto">
          <a:xfrm>
            <a:off x="2471738" y="3725863"/>
            <a:ext cx="550862" cy="549275"/>
          </a:xfrm>
          <a:prstGeom prst="ellipse">
            <a:avLst/>
          </a:prstGeom>
          <a:solidFill>
            <a:srgbClr val="257FD7"/>
          </a:solidFill>
          <a:ln w="38100">
            <a:solidFill>
              <a:srgbClr val="FF0000"/>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98321" name="Rectangle 30"/>
          <p:cNvSpPr>
            <a:spLocks noChangeArrowheads="1"/>
          </p:cNvSpPr>
          <p:nvPr>
            <p:custDataLst>
              <p:tags r:id="rId18"/>
            </p:custDataLst>
          </p:nvPr>
        </p:nvSpPr>
        <p:spPr bwMode="auto">
          <a:xfrm>
            <a:off x="2870200" y="3370263"/>
            <a:ext cx="195263" cy="1936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34" name="Line 18"/>
          <p:cNvSpPr>
            <a:spLocks noChangeShapeType="1"/>
          </p:cNvSpPr>
          <p:nvPr>
            <p:custDataLst>
              <p:tags r:id="rId19"/>
            </p:custDataLst>
          </p:nvPr>
        </p:nvSpPr>
        <p:spPr bwMode="auto">
          <a:xfrm flipH="1">
            <a:off x="1379538" y="1600200"/>
            <a:ext cx="601662" cy="604838"/>
          </a:xfrm>
          <a:prstGeom prst="line">
            <a:avLst/>
          </a:prstGeom>
          <a:noFill/>
          <a:ln w="38100">
            <a:solidFill>
              <a:schemeClr val="bg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35" name="Oval 34"/>
          <p:cNvSpPr/>
          <p:nvPr>
            <p:custDataLst>
              <p:tags r:id="rId20"/>
            </p:custDataLst>
          </p:nvPr>
        </p:nvSpPr>
        <p:spPr bwMode="auto">
          <a:xfrm>
            <a:off x="893763" y="2151063"/>
            <a:ext cx="549275" cy="549275"/>
          </a:xfrm>
          <a:prstGeom prst="ellipse">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0000"/>
              </a:solidFill>
              <a:latin typeface="Arial" pitchFamily="-65" charset="0"/>
            </a:endParaRPr>
          </a:p>
        </p:txBody>
      </p:sp>
      <p:sp>
        <p:nvSpPr>
          <p:cNvPr id="36" name="Line 18"/>
          <p:cNvSpPr>
            <a:spLocks noChangeShapeType="1"/>
          </p:cNvSpPr>
          <p:nvPr>
            <p:custDataLst>
              <p:tags r:id="rId21"/>
            </p:custDataLst>
          </p:nvPr>
        </p:nvSpPr>
        <p:spPr bwMode="auto">
          <a:xfrm flipH="1">
            <a:off x="1176338" y="1592263"/>
            <a:ext cx="796925" cy="193675"/>
          </a:xfrm>
          <a:prstGeom prst="line">
            <a:avLst/>
          </a:prstGeom>
          <a:noFill/>
          <a:ln w="38100">
            <a:solidFill>
              <a:schemeClr val="bg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37" name="Oval 36"/>
          <p:cNvSpPr/>
          <p:nvPr>
            <p:custDataLst>
              <p:tags r:id="rId22"/>
            </p:custDataLst>
          </p:nvPr>
        </p:nvSpPr>
        <p:spPr bwMode="auto">
          <a:xfrm>
            <a:off x="563563" y="1541463"/>
            <a:ext cx="549275" cy="549275"/>
          </a:xfrm>
          <a:prstGeom prst="ellipse">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0000"/>
              </a:solidFill>
              <a:latin typeface="Arial" pitchFamily="-65" charset="0"/>
            </a:endParaRPr>
          </a:p>
        </p:txBody>
      </p:sp>
      <p:sp>
        <p:nvSpPr>
          <p:cNvPr id="38" name="Line 15"/>
          <p:cNvSpPr>
            <a:spLocks noChangeShapeType="1"/>
          </p:cNvSpPr>
          <p:nvPr>
            <p:custDataLst>
              <p:tags r:id="rId23"/>
            </p:custDataLst>
          </p:nvPr>
        </p:nvSpPr>
        <p:spPr bwMode="auto">
          <a:xfrm>
            <a:off x="1995488" y="1587500"/>
            <a:ext cx="841375" cy="339725"/>
          </a:xfrm>
          <a:prstGeom prst="line">
            <a:avLst/>
          </a:prstGeom>
          <a:noFill/>
          <a:ln w="38100">
            <a:solidFill>
              <a:srgbClr val="BFBF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98327" name="Rectangle 38"/>
          <p:cNvSpPr>
            <a:spLocks noChangeArrowheads="1"/>
          </p:cNvSpPr>
          <p:nvPr>
            <p:custDataLst>
              <p:tags r:id="rId24"/>
            </p:custDataLst>
          </p:nvPr>
        </p:nvSpPr>
        <p:spPr bwMode="auto">
          <a:xfrm>
            <a:off x="2852738" y="1879600"/>
            <a:ext cx="195262" cy="195263"/>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40" name="Line 12"/>
          <p:cNvSpPr>
            <a:spLocks noChangeShapeType="1"/>
          </p:cNvSpPr>
          <p:nvPr>
            <p:custDataLst>
              <p:tags r:id="rId25"/>
            </p:custDataLst>
          </p:nvPr>
        </p:nvSpPr>
        <p:spPr bwMode="auto">
          <a:xfrm>
            <a:off x="1176338" y="4321175"/>
            <a:ext cx="0" cy="674688"/>
          </a:xfrm>
          <a:prstGeom prst="line">
            <a:avLst/>
          </a:prstGeom>
          <a:noFill/>
          <a:ln w="38100">
            <a:solidFill>
              <a:srgbClr val="BFBF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98329" name="Rectangle 40"/>
          <p:cNvSpPr>
            <a:spLocks noChangeArrowheads="1"/>
          </p:cNvSpPr>
          <p:nvPr>
            <p:custDataLst>
              <p:tags r:id="rId26"/>
            </p:custDataLst>
          </p:nvPr>
        </p:nvSpPr>
        <p:spPr bwMode="auto">
          <a:xfrm>
            <a:off x="1071563" y="5046663"/>
            <a:ext cx="193675" cy="1936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42" name="Line 15"/>
          <p:cNvSpPr>
            <a:spLocks noChangeShapeType="1"/>
          </p:cNvSpPr>
          <p:nvPr>
            <p:custDataLst>
              <p:tags r:id="rId27"/>
            </p:custDataLst>
          </p:nvPr>
        </p:nvSpPr>
        <p:spPr bwMode="auto">
          <a:xfrm>
            <a:off x="1174750" y="4346575"/>
            <a:ext cx="841375" cy="341313"/>
          </a:xfrm>
          <a:prstGeom prst="line">
            <a:avLst/>
          </a:prstGeom>
          <a:noFill/>
          <a:ln w="38100">
            <a:solidFill>
              <a:srgbClr val="BFBF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98331" name="Rectangle 42"/>
          <p:cNvSpPr>
            <a:spLocks noChangeArrowheads="1"/>
          </p:cNvSpPr>
          <p:nvPr>
            <p:custDataLst>
              <p:tags r:id="rId28"/>
            </p:custDataLst>
          </p:nvPr>
        </p:nvSpPr>
        <p:spPr bwMode="auto">
          <a:xfrm>
            <a:off x="2057400" y="4605338"/>
            <a:ext cx="195263" cy="195262"/>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44" name="Line 15"/>
          <p:cNvSpPr>
            <a:spLocks noChangeShapeType="1"/>
          </p:cNvSpPr>
          <p:nvPr>
            <p:custDataLst>
              <p:tags r:id="rId29"/>
            </p:custDataLst>
          </p:nvPr>
        </p:nvSpPr>
        <p:spPr bwMode="auto">
          <a:xfrm>
            <a:off x="1182688" y="4346575"/>
            <a:ext cx="400050" cy="555625"/>
          </a:xfrm>
          <a:prstGeom prst="line">
            <a:avLst/>
          </a:prstGeom>
          <a:noFill/>
          <a:ln w="38100">
            <a:solidFill>
              <a:srgbClr val="BFBF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98333" name="Rectangle 44"/>
          <p:cNvSpPr>
            <a:spLocks noChangeArrowheads="1"/>
          </p:cNvSpPr>
          <p:nvPr>
            <p:custDataLst>
              <p:tags r:id="rId30"/>
            </p:custDataLst>
          </p:nvPr>
        </p:nvSpPr>
        <p:spPr bwMode="auto">
          <a:xfrm>
            <a:off x="1582738" y="4945063"/>
            <a:ext cx="195262" cy="1936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46" name="Line 15"/>
          <p:cNvSpPr>
            <a:spLocks noChangeShapeType="1"/>
          </p:cNvSpPr>
          <p:nvPr>
            <p:custDataLst>
              <p:tags r:id="rId31"/>
            </p:custDataLst>
          </p:nvPr>
        </p:nvSpPr>
        <p:spPr bwMode="auto">
          <a:xfrm flipH="1">
            <a:off x="711200" y="4351338"/>
            <a:ext cx="474663" cy="593725"/>
          </a:xfrm>
          <a:prstGeom prst="line">
            <a:avLst/>
          </a:prstGeom>
          <a:noFill/>
          <a:ln w="38100">
            <a:solidFill>
              <a:srgbClr val="BFBF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lstStyle/>
          <a:p>
            <a:pPr defTabSz="913696">
              <a:defRPr/>
            </a:pPr>
            <a:endParaRPr lang="en-US" b="1">
              <a:solidFill>
                <a:srgbClr val="000000"/>
              </a:solidFill>
              <a:latin typeface="Arial" charset="0"/>
            </a:endParaRPr>
          </a:p>
        </p:txBody>
      </p:sp>
      <p:sp>
        <p:nvSpPr>
          <p:cNvPr id="47" name="Oval 46"/>
          <p:cNvSpPr/>
          <p:nvPr>
            <p:custDataLst>
              <p:tags r:id="rId32"/>
            </p:custDataLst>
          </p:nvPr>
        </p:nvSpPr>
        <p:spPr bwMode="auto">
          <a:xfrm>
            <a:off x="266700" y="4935538"/>
            <a:ext cx="550863" cy="550862"/>
          </a:xfrm>
          <a:prstGeom prst="ellipse">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0000"/>
              </a:solidFill>
              <a:latin typeface="Arial" pitchFamily="-65" charset="0"/>
            </a:endParaRPr>
          </a:p>
        </p:txBody>
      </p:sp>
      <p:sp>
        <p:nvSpPr>
          <p:cNvPr id="98336" name="TextBox 3"/>
          <p:cNvSpPr txBox="1">
            <a:spLocks noChangeArrowheads="1"/>
          </p:cNvSpPr>
          <p:nvPr>
            <p:custDataLst>
              <p:tags r:id="rId33"/>
            </p:custDataLst>
          </p:nvPr>
        </p:nvSpPr>
        <p:spPr bwMode="auto">
          <a:xfrm>
            <a:off x="2395538" y="4241800"/>
            <a:ext cx="842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00"/>
                </a:solidFill>
                <a:latin typeface="Arial" charset="0"/>
              </a:rPr>
              <a:t>TF target</a:t>
            </a:r>
          </a:p>
        </p:txBody>
      </p:sp>
      <p:sp>
        <p:nvSpPr>
          <p:cNvPr id="98337" name="TextBox 48"/>
          <p:cNvSpPr txBox="1">
            <a:spLocks noChangeArrowheads="1"/>
          </p:cNvSpPr>
          <p:nvPr>
            <p:custDataLst>
              <p:tags r:id="rId34"/>
            </p:custDataLst>
          </p:nvPr>
        </p:nvSpPr>
        <p:spPr bwMode="auto">
          <a:xfrm>
            <a:off x="1719263" y="4894263"/>
            <a:ext cx="1176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00"/>
                </a:solidFill>
                <a:latin typeface="Arial" charset="0"/>
              </a:rPr>
              <a:t>non-TF target</a:t>
            </a:r>
          </a:p>
        </p:txBody>
      </p:sp>
      <p:sp>
        <p:nvSpPr>
          <p:cNvPr id="98338" name="TextBox 49"/>
          <p:cNvSpPr txBox="1">
            <a:spLocks noChangeArrowheads="1"/>
          </p:cNvSpPr>
          <p:nvPr>
            <p:custDataLst>
              <p:tags r:id="rId35"/>
            </p:custDataLst>
          </p:nvPr>
        </p:nvSpPr>
        <p:spPr bwMode="auto">
          <a:xfrm>
            <a:off x="2049463" y="2082800"/>
            <a:ext cx="1138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20FF37"/>
                </a:solidFill>
                <a:latin typeface="Arial" charset="0"/>
              </a:rPr>
              <a:t>In-degree = 1</a:t>
            </a:r>
          </a:p>
        </p:txBody>
      </p:sp>
      <p:sp>
        <p:nvSpPr>
          <p:cNvPr id="98339" name="TextBox 50"/>
          <p:cNvSpPr txBox="1">
            <a:spLocks noChangeArrowheads="1"/>
          </p:cNvSpPr>
          <p:nvPr>
            <p:custDataLst>
              <p:tags r:id="rId36"/>
            </p:custDataLst>
          </p:nvPr>
        </p:nvSpPr>
        <p:spPr bwMode="auto">
          <a:xfrm>
            <a:off x="322263" y="2903538"/>
            <a:ext cx="14716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FF0000"/>
                </a:solidFill>
                <a:latin typeface="Arial" charset="0"/>
              </a:rPr>
              <a:t>TF out-degree = 3</a:t>
            </a:r>
          </a:p>
        </p:txBody>
      </p:sp>
      <p:sp>
        <p:nvSpPr>
          <p:cNvPr id="98340" name="Rectangle 4"/>
          <p:cNvSpPr>
            <a:spLocks noChangeArrowheads="1"/>
          </p:cNvSpPr>
          <p:nvPr>
            <p:custDataLst>
              <p:tags r:id="rId37"/>
            </p:custDataLst>
          </p:nvPr>
        </p:nvSpPr>
        <p:spPr bwMode="auto">
          <a:xfrm>
            <a:off x="3792538" y="0"/>
            <a:ext cx="1355725" cy="728663"/>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369" tIns="45685" rIns="91369" bIns="45685" anchor="ctr"/>
          <a:lstStyle/>
          <a:p>
            <a:pPr algn="ctr" defTabSz="911225"/>
            <a:endParaRPr lang="en-US" sz="1200" b="1">
              <a:solidFill>
                <a:srgbClr val="000000"/>
              </a:solidFill>
              <a:latin typeface="Arial" charset="0"/>
            </a:endParaRPr>
          </a:p>
        </p:txBody>
      </p:sp>
    </p:spTree>
    <p:custDataLst>
      <p:tags r:id="rId1"/>
    </p:custDataLst>
  </p:cSld>
  <p:clrMapOvr>
    <a:masterClrMapping/>
  </p:clrMapOvr>
  <p:transition xmlns:p14="http://schemas.microsoft.com/office/powerpoint/2010/main" advTm="70391"/>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Biological Network Analysis:</a:t>
            </a:r>
            <a:r>
              <a:rPr lang="en-US" sz="1800" dirty="0">
                <a:solidFill>
                  <a:schemeClr val="bg1">
                    <a:lumMod val="65000"/>
                  </a:schemeClr>
                </a:solidFill>
              </a:rPr>
              <a:t/>
            </a:r>
            <a:br>
              <a:rPr lang="en-US" sz="1800" dirty="0">
                <a:solidFill>
                  <a:schemeClr val="bg1">
                    <a:lumMod val="65000"/>
                  </a:schemeClr>
                </a:solidFill>
              </a:rPr>
            </a:br>
            <a:r>
              <a:rPr lang="en-US" sz="1800" dirty="0">
                <a:solidFill>
                  <a:schemeClr val="bg1">
                    <a:lumMod val="65000"/>
                  </a:schemeClr>
                </a:solidFill>
              </a:rPr>
              <a:t> </a:t>
            </a:r>
            <a:r>
              <a:rPr lang="en-US" sz="1800" dirty="0" smtClean="0">
                <a:solidFill>
                  <a:schemeClr val="bg1">
                    <a:lumMod val="65000"/>
                  </a:schemeClr>
                </a:solidFill>
              </a:rPr>
              <a:t>Hierarchies, Mutational Constraints &amp; Logical Circuits in Regulation</a:t>
            </a:r>
            <a:endParaRPr lang="en-US" dirty="0">
              <a:solidFill>
                <a:schemeClr val="bg1">
                  <a:lumMod val="65000"/>
                </a:schemeClr>
              </a:solidFill>
            </a:endParaRPr>
          </a:p>
        </p:txBody>
      </p:sp>
      <p:sp>
        <p:nvSpPr>
          <p:cNvPr id="93187" name="Content Placeholder 3"/>
          <p:cNvSpPr>
            <a:spLocks noGrp="1"/>
          </p:cNvSpPr>
          <p:nvPr>
            <p:ph idx="1"/>
            <p:custDataLst>
              <p:tags r:id="rId4"/>
            </p:custDataLst>
          </p:nvPr>
        </p:nvSpPr>
        <p:spPr>
          <a:xfrm>
            <a:off x="520700" y="919163"/>
            <a:ext cx="8115300" cy="5524500"/>
          </a:xfrm>
        </p:spPr>
        <p:txBody>
          <a:bodyPr/>
          <a:lstStyle/>
          <a:p>
            <a:r>
              <a:rPr lang="en-US" dirty="0" smtClean="0">
                <a:solidFill>
                  <a:srgbClr val="FFFF00"/>
                </a:solidFill>
                <a:latin typeface="Arial" charset="0"/>
                <a:ea typeface="ＭＳ Ｐゴシック" charset="0"/>
                <a:cs typeface="ＭＳ Ｐゴシック" charset="0"/>
              </a:rPr>
              <a:t>Why </a:t>
            </a:r>
            <a:r>
              <a:rPr lang="en-US" dirty="0">
                <a:solidFill>
                  <a:srgbClr val="FFFF00"/>
                </a:solidFill>
                <a:latin typeface="Arial" charset="0"/>
                <a:ea typeface="ＭＳ Ｐゴシック" charset="0"/>
                <a:cs typeface="ＭＳ Ｐゴシック" charset="0"/>
              </a:rPr>
              <a:t>Networks ? </a:t>
            </a:r>
          </a:p>
          <a:p>
            <a:pPr lvl="1"/>
            <a:r>
              <a:rPr lang="en-US" sz="2000" dirty="0" smtClean="0">
                <a:solidFill>
                  <a:schemeClr val="bg1"/>
                </a:solidFill>
                <a:latin typeface="Arial" charset="0"/>
                <a:ea typeface="ＭＳ Ｐゴシック" charset="0"/>
              </a:rPr>
              <a:t>Representational sweet spot + Intuition from cross-disciplinary comparisons</a:t>
            </a:r>
            <a:endParaRPr lang="en-US" dirty="0">
              <a:solidFill>
                <a:srgbClr val="FFFF00"/>
              </a:solidFill>
              <a:latin typeface="Arial" charset="0"/>
              <a:ea typeface="ＭＳ Ｐゴシック" charset="0"/>
              <a:cs typeface="ＭＳ Ｐゴシック" charset="0"/>
            </a:endParaRPr>
          </a:p>
          <a:p>
            <a:r>
              <a:rPr lang="en-US" dirty="0" smtClean="0">
                <a:solidFill>
                  <a:srgbClr val="FFFF00"/>
                </a:solidFill>
                <a:latin typeface="Arial" charset="0"/>
                <a:ea typeface="ＭＳ Ｐゴシック" charset="0"/>
                <a:cs typeface="ＭＳ Ｐゴシック" charset="0"/>
              </a:rPr>
              <a:t>Organizing the </a:t>
            </a:r>
            <a:r>
              <a:rPr lang="en-US" dirty="0" smtClean="0">
                <a:solidFill>
                  <a:srgbClr val="FFFF00"/>
                </a:solidFill>
                <a:latin typeface="Arial" charset="0"/>
                <a:ea typeface="ＭＳ Ｐゴシック" charset="0"/>
                <a:cs typeface="ＭＳ Ｐゴシック" charset="0"/>
              </a:rPr>
              <a:t>Regulatory Network into a Hierarchy</a:t>
            </a:r>
            <a:endParaRPr lang="en-US" dirty="0">
              <a:solidFill>
                <a:srgbClr val="FFFF00"/>
              </a:solidFill>
              <a:latin typeface="Arial" charset="0"/>
              <a:ea typeface="ＭＳ Ｐゴシック" charset="0"/>
              <a:cs typeface="ＭＳ Ｐゴシック" charset="0"/>
            </a:endParaRPr>
          </a:p>
          <a:p>
            <a:pPr lvl="1"/>
            <a:r>
              <a:rPr lang="en-US" sz="2000" dirty="0" smtClean="0">
                <a:solidFill>
                  <a:schemeClr val="bg1"/>
                </a:solidFill>
                <a:latin typeface="Arial" charset="0"/>
                <a:ea typeface="ＭＳ Ｐゴシック" charset="0"/>
              </a:rPr>
              <a:t>Construction: local BFS v global simulated annealing</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Information </a:t>
            </a:r>
            <a:r>
              <a:rPr lang="en-US" sz="2000" dirty="0">
                <a:solidFill>
                  <a:schemeClr val="bg1"/>
                </a:solidFill>
                <a:latin typeface="Arial" charset="0"/>
                <a:ea typeface="ＭＳ Ｐゴシック" charset="0"/>
              </a:rPr>
              <a:t>flow </a:t>
            </a:r>
            <a:r>
              <a:rPr lang="en-US" sz="2000" dirty="0" smtClean="0">
                <a:solidFill>
                  <a:schemeClr val="bg1"/>
                </a:solidFill>
                <a:latin typeface="Arial" charset="0"/>
                <a:ea typeface="ＭＳ Ｐゴシック" charset="0"/>
              </a:rPr>
              <a:t>bottlenecks in the middle</a:t>
            </a:r>
            <a:r>
              <a:rPr lang="en-US" sz="2000" dirty="0">
                <a:solidFill>
                  <a:schemeClr val="bg1"/>
                </a:solidFill>
                <a:latin typeface="Arial" charset="0"/>
                <a:ea typeface="ＭＳ Ｐゴシック" charset="0"/>
              </a:rPr>
              <a:t> </a:t>
            </a:r>
            <a:r>
              <a:rPr lang="en-US" sz="2000" dirty="0" smtClean="0">
                <a:solidFill>
                  <a:schemeClr val="bg1"/>
                </a:solidFill>
                <a:latin typeface="Arial" charset="0"/>
                <a:ea typeface="ＭＳ Ｐゴシック" charset="0"/>
              </a:rPr>
              <a:t>&amp; greater </a:t>
            </a:r>
            <a:r>
              <a:rPr lang="en-US" sz="2000" dirty="0">
                <a:solidFill>
                  <a:schemeClr val="bg1"/>
                </a:solidFill>
                <a:latin typeface="Arial" charset="0"/>
                <a:ea typeface="ＭＳ Ｐゴシック" charset="0"/>
              </a:rPr>
              <a:t>mid-level </a:t>
            </a:r>
            <a:r>
              <a:rPr lang="en-US" sz="2000" b="1" u="sng" dirty="0" smtClean="0">
                <a:solidFill>
                  <a:schemeClr val="bg1"/>
                </a:solidFill>
                <a:latin typeface="Arial" charset="0"/>
                <a:ea typeface="ＭＳ Ｐゴシック" charset="0"/>
              </a:rPr>
              <a:t>collaboration</a:t>
            </a:r>
            <a:r>
              <a:rPr lang="en-US" sz="2000" dirty="0" smtClean="0">
                <a:solidFill>
                  <a:schemeClr val="bg1"/>
                </a:solidFill>
                <a:latin typeface="Arial" charset="0"/>
                <a:ea typeface="ＭＳ Ｐゴシック" charset="0"/>
              </a:rPr>
              <a:t> to ease them, esp. in </a:t>
            </a:r>
            <a:r>
              <a:rPr lang="en-US" sz="2000" dirty="0">
                <a:solidFill>
                  <a:schemeClr val="bg1"/>
                </a:solidFill>
                <a:latin typeface="Arial" charset="0"/>
                <a:ea typeface="ＭＳ Ｐゴシック" charset="0"/>
              </a:rPr>
              <a:t>more complex </a:t>
            </a:r>
            <a:r>
              <a:rPr lang="en-US" sz="2000" dirty="0" smtClean="0">
                <a:solidFill>
                  <a:schemeClr val="bg1"/>
                </a:solidFill>
                <a:latin typeface="Arial" charset="0"/>
                <a:ea typeface="ＭＳ Ｐゴシック" charset="0"/>
              </a:rPr>
              <a:t>organisms</a:t>
            </a:r>
          </a:p>
          <a:p>
            <a:pPr lvl="1"/>
            <a:r>
              <a:rPr lang="en-US" sz="2000" dirty="0" smtClean="0">
                <a:solidFill>
                  <a:schemeClr val="bg1"/>
                </a:solidFill>
                <a:latin typeface="Arial" charset="0"/>
                <a:ea typeface="ＭＳ Ｐゴシック" charset="0"/>
              </a:rPr>
              <a:t>Differences between kinase &amp; TF hierarchy</a:t>
            </a:r>
            <a:endParaRPr lang="en-US" sz="2000" dirty="0">
              <a:solidFill>
                <a:schemeClr val="bg1"/>
              </a:solidFill>
              <a:latin typeface="Arial" charset="0"/>
              <a:ea typeface="ＭＳ Ｐゴシック" charset="0"/>
            </a:endParaRPr>
          </a:p>
          <a:p>
            <a:r>
              <a:rPr lang="en-US" dirty="0">
                <a:solidFill>
                  <a:srgbClr val="FFFF00"/>
                </a:solidFill>
                <a:latin typeface="Arial" charset="0"/>
                <a:ea typeface="ＭＳ Ｐゴシック" charset="0"/>
                <a:cs typeface="ＭＳ Ｐゴシック" charset="0"/>
              </a:rPr>
              <a:t>Analyzing the </a:t>
            </a:r>
            <a:r>
              <a:rPr lang="en-US" dirty="0" smtClean="0">
                <a:solidFill>
                  <a:srgbClr val="FFFF00"/>
                </a:solidFill>
                <a:latin typeface="Arial" charset="0"/>
                <a:ea typeface="ＭＳ Ｐゴシック" charset="0"/>
                <a:cs typeface="ＭＳ Ｐゴシック" charset="0"/>
              </a:rPr>
              <a:t>Impact </a:t>
            </a:r>
            <a:r>
              <a:rPr lang="en-US" dirty="0">
                <a:solidFill>
                  <a:srgbClr val="FFFF00"/>
                </a:solidFill>
                <a:latin typeface="Arial" charset="0"/>
                <a:ea typeface="ＭＳ Ｐゴシック" charset="0"/>
                <a:cs typeface="ＭＳ Ｐゴシック" charset="0"/>
              </a:rPr>
              <a:t>of </a:t>
            </a:r>
            <a:r>
              <a:rPr lang="en-US" dirty="0" smtClean="0">
                <a:solidFill>
                  <a:srgbClr val="FFFF00"/>
                </a:solidFill>
                <a:latin typeface="Arial" charset="0"/>
                <a:ea typeface="ＭＳ Ｐゴシック" charset="0"/>
                <a:cs typeface="ＭＳ Ｐゴシック" charset="0"/>
              </a:rPr>
              <a:t>Variation </a:t>
            </a:r>
            <a:r>
              <a:rPr lang="en-US" dirty="0">
                <a:solidFill>
                  <a:srgbClr val="FFFF00"/>
                </a:solidFill>
                <a:latin typeface="Arial" charset="0"/>
                <a:ea typeface="ＭＳ Ｐゴシック" charset="0"/>
                <a:cs typeface="ＭＳ Ｐゴシック" charset="0"/>
              </a:rPr>
              <a:t>on the </a:t>
            </a:r>
            <a:r>
              <a:rPr lang="en-US" dirty="0" smtClean="0">
                <a:solidFill>
                  <a:srgbClr val="FFFF00"/>
                </a:solidFill>
                <a:latin typeface="Arial" charset="0"/>
                <a:ea typeface="ＭＳ Ｐゴシック" charset="0"/>
                <a:cs typeface="ＭＳ Ｐゴシック" charset="0"/>
              </a:rPr>
              <a:t>Network</a:t>
            </a:r>
            <a:endParaRPr lang="en-US" dirty="0">
              <a:solidFill>
                <a:srgbClr val="FFFF00"/>
              </a:solidFill>
              <a:latin typeface="Arial" charset="0"/>
              <a:ea typeface="ＭＳ Ｐゴシック" charset="0"/>
              <a:cs typeface="ＭＳ Ｐゴシック" charset="0"/>
            </a:endParaRPr>
          </a:p>
          <a:p>
            <a:pPr lvl="1"/>
            <a:r>
              <a:rPr lang="en-US" sz="2000" dirty="0">
                <a:solidFill>
                  <a:schemeClr val="bg1"/>
                </a:solidFill>
                <a:latin typeface="Arial" charset="0"/>
                <a:ea typeface="ＭＳ Ｐゴシック" charset="0"/>
              </a:rPr>
              <a:t>Node Variation: </a:t>
            </a:r>
            <a:r>
              <a:rPr lang="en-US" sz="2000" b="1" u="sng" dirty="0">
                <a:solidFill>
                  <a:schemeClr val="bg1"/>
                </a:solidFill>
                <a:latin typeface="Arial" charset="0"/>
                <a:ea typeface="ＭＳ Ｐゴシック" charset="0"/>
              </a:rPr>
              <a:t>more connectivity = more constraint</a:t>
            </a:r>
          </a:p>
          <a:p>
            <a:pPr lvl="1"/>
            <a:r>
              <a:rPr lang="en-US" sz="2000" dirty="0">
                <a:solidFill>
                  <a:schemeClr val="bg1"/>
                </a:solidFill>
                <a:latin typeface="Arial" charset="0"/>
                <a:ea typeface="ＭＳ Ｐゴシック" charset="0"/>
              </a:rPr>
              <a:t>Useful analogies to </a:t>
            </a:r>
            <a:r>
              <a:rPr lang="en-US" sz="2000" b="1" u="sng" dirty="0">
                <a:solidFill>
                  <a:schemeClr val="bg1"/>
                </a:solidFill>
                <a:latin typeface="Arial" charset="0"/>
                <a:ea typeface="ＭＳ Ｐゴシック" charset="0"/>
              </a:rPr>
              <a:t>designed systems</a:t>
            </a:r>
          </a:p>
          <a:p>
            <a:r>
              <a:rPr lang="en-US" dirty="0" smtClean="0">
                <a:solidFill>
                  <a:srgbClr val="FFFF00"/>
                </a:solidFill>
                <a:latin typeface="Arial" charset="0"/>
                <a:ea typeface="ＭＳ Ｐゴシック" charset="0"/>
                <a:cs typeface="ＭＳ Ｐゴシック" charset="0"/>
              </a:rPr>
              <a:t>Going from Regulatory Networks to Logical Circuits</a:t>
            </a:r>
          </a:p>
          <a:p>
            <a:pPr lvl="1"/>
            <a:r>
              <a:rPr lang="en-US" sz="2000" dirty="0" smtClean="0">
                <a:solidFill>
                  <a:schemeClr val="bg1"/>
                </a:solidFill>
                <a:latin typeface="Arial" charset="0"/>
                <a:ea typeface="ＭＳ Ｐゴシック" charset="0"/>
              </a:rPr>
              <a:t>Preponderance </a:t>
            </a:r>
            <a:r>
              <a:rPr lang="en-US" sz="2000" dirty="0">
                <a:solidFill>
                  <a:schemeClr val="bg1"/>
                </a:solidFill>
                <a:latin typeface="Arial" charset="0"/>
                <a:ea typeface="ＭＳ Ｐゴシック" charset="0"/>
              </a:rPr>
              <a:t>of OR gates in the human </a:t>
            </a:r>
            <a:r>
              <a:rPr lang="en-US" sz="2000" dirty="0" smtClean="0">
                <a:solidFill>
                  <a:schemeClr val="bg1"/>
                </a:solidFill>
                <a:latin typeface="Arial" charset="0"/>
                <a:ea typeface="ＭＳ Ｐゴシック" charset="0"/>
              </a:rPr>
              <a:t>network v yeast</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Relation </a:t>
            </a:r>
            <a:r>
              <a:rPr lang="en-US" sz="2000" dirty="0">
                <a:solidFill>
                  <a:schemeClr val="bg1"/>
                </a:solidFill>
                <a:latin typeface="Arial" charset="0"/>
                <a:ea typeface="ＭＳ Ｐゴシック" charset="0"/>
              </a:rPr>
              <a:t>to cancer </a:t>
            </a:r>
            <a:r>
              <a:rPr lang="en-US" sz="2000" dirty="0" smtClean="0">
                <a:solidFill>
                  <a:schemeClr val="bg1"/>
                </a:solidFill>
                <a:latin typeface="Arial" charset="0"/>
                <a:ea typeface="ＭＳ Ｐゴシック" charset="0"/>
              </a:rPr>
              <a:t>(</a:t>
            </a:r>
            <a:r>
              <a:rPr lang="en-US" sz="2000" dirty="0" err="1" smtClean="0">
                <a:solidFill>
                  <a:schemeClr val="bg1"/>
                </a:solidFill>
                <a:latin typeface="Arial" charset="0"/>
                <a:ea typeface="ＭＳ Ｐゴシック" charset="0"/>
              </a:rPr>
              <a:t>myc</a:t>
            </a:r>
            <a:r>
              <a:rPr lang="en-US" sz="2000" dirty="0" smtClean="0">
                <a:solidFill>
                  <a:schemeClr val="bg1"/>
                </a:solidFill>
                <a:latin typeface="Arial" charset="0"/>
                <a:ea typeface="ＭＳ Ｐゴシック" charset="0"/>
              </a:rPr>
              <a:t>)</a:t>
            </a:r>
          </a:p>
          <a:p>
            <a:pPr lvl="1"/>
            <a:r>
              <a:rPr lang="en-US" sz="2000" dirty="0" smtClean="0">
                <a:solidFill>
                  <a:schemeClr val="bg1"/>
                </a:solidFill>
                <a:latin typeface="Arial" charset="0"/>
                <a:ea typeface="ＭＳ Ｐゴシック" charset="0"/>
              </a:rPr>
              <a:t>More logical structure at top of </a:t>
            </a:r>
            <a:r>
              <a:rPr lang="en-US" sz="2000" dirty="0" err="1" smtClean="0">
                <a:solidFill>
                  <a:schemeClr val="bg1"/>
                </a:solidFill>
                <a:latin typeface="Arial" charset="0"/>
                <a:ea typeface="ＭＳ Ｐゴシック" charset="0"/>
              </a:rPr>
              <a:t>heirarchy</a:t>
            </a:r>
            <a:endParaRPr lang="en-US" sz="20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2903911632"/>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000090"/>
                </a:solidFill>
                <a:latin typeface="Arial"/>
              </a:rPr>
              <a:t>Hierarchy algorithm: from Hairball to Hierarchy</a:t>
            </a:r>
            <a:endParaRPr lang="en-US" sz="3200" b="1" dirty="0">
              <a:solidFill>
                <a:srgbClr val="000090"/>
              </a:solidFill>
              <a:latin typeface="Arial"/>
            </a:endParaRPr>
          </a:p>
        </p:txBody>
      </p:sp>
      <p:pic>
        <p:nvPicPr>
          <p:cNvPr id="5" name="Content Placeholder 4" descr="Gerstein Graphics 1-2.pdf"/>
          <p:cNvPicPr>
            <a:picLocks noGrp="1" noChangeAspect="1"/>
          </p:cNvPicPr>
          <p:nvPr>
            <p:ph idx="1"/>
          </p:nvPr>
        </p:nvPicPr>
        <p:blipFill>
          <a:blip r:embed="rId4"/>
          <a:srcRect l="-20253" r="-20253"/>
          <a:stretch>
            <a:fillRect/>
          </a:stretch>
        </p:blipFill>
        <p:spPr>
          <a:xfrm>
            <a:off x="-1263690" y="1109133"/>
            <a:ext cx="11399757" cy="6269427"/>
          </a:xfrm>
        </p:spPr>
      </p:pic>
      <p:sp>
        <p:nvSpPr>
          <p:cNvPr id="4" name="Slide Number Placeholder 3"/>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14</a:t>
            </a:fld>
            <a:endParaRPr lang="en-US">
              <a:solidFill>
                <a:prstClr val="black">
                  <a:tint val="75000"/>
                </a:prstClr>
              </a:solidFill>
              <a:latin typeface="Calibri"/>
            </a:endParaRPr>
          </a:p>
        </p:txBody>
      </p:sp>
      <p:sp>
        <p:nvSpPr>
          <p:cNvPr id="6" name="TextBox 7"/>
          <p:cNvSpPr txBox="1">
            <a:spLocks noChangeArrowheads="1"/>
          </p:cNvSpPr>
          <p:nvPr>
            <p:custDataLst>
              <p:tags r:id="rId1"/>
            </p:custDataLst>
          </p:nvPr>
        </p:nvSpPr>
        <p:spPr bwMode="auto">
          <a:xfrm>
            <a:off x="126078" y="6501609"/>
            <a:ext cx="2827337" cy="25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A6A6A6"/>
                </a:solidFill>
                <a:latin typeface="Arial" charset="0"/>
              </a:rPr>
              <a:t>[ </a:t>
            </a:r>
            <a:r>
              <a:rPr lang="en-US" sz="1050" dirty="0" smtClean="0">
                <a:solidFill>
                  <a:srgbClr val="A6A6A6"/>
                </a:solidFill>
                <a:latin typeface="Arial" charset="0"/>
              </a:rPr>
              <a:t>Cheng et </a:t>
            </a:r>
            <a:r>
              <a:rPr lang="en-US" sz="1050" dirty="0">
                <a:solidFill>
                  <a:srgbClr val="A6A6A6"/>
                </a:solidFill>
                <a:latin typeface="Arial" charset="0"/>
              </a:rPr>
              <a:t>al. </a:t>
            </a:r>
            <a:r>
              <a:rPr lang="en-US" sz="1050" dirty="0" err="1" smtClean="0">
                <a:solidFill>
                  <a:srgbClr val="A6A6A6"/>
                </a:solidFill>
                <a:latin typeface="Arial" charset="0"/>
              </a:rPr>
              <a:t>GenomeBiol</a:t>
            </a:r>
            <a:r>
              <a:rPr lang="en-US" sz="1050" dirty="0" smtClean="0">
                <a:solidFill>
                  <a:srgbClr val="A6A6A6"/>
                </a:solidFill>
                <a:latin typeface="Arial" charset="0"/>
              </a:rPr>
              <a:t>. (</a:t>
            </a:r>
            <a:r>
              <a:rPr lang="en-US" sz="1050" dirty="0">
                <a:solidFill>
                  <a:srgbClr val="A6A6A6"/>
                </a:solidFill>
                <a:latin typeface="Arial" charset="0"/>
              </a:rPr>
              <a:t>in press, </a:t>
            </a:r>
            <a:r>
              <a:rPr lang="en-US" sz="1050" dirty="0" smtClean="0">
                <a:solidFill>
                  <a:srgbClr val="A6A6A6"/>
                </a:solidFill>
                <a:latin typeface="Arial" charset="0"/>
              </a:rPr>
              <a:t>’15) </a:t>
            </a:r>
            <a:r>
              <a:rPr lang="en-US" sz="1050" dirty="0">
                <a:solidFill>
                  <a:srgbClr val="A6A6A6"/>
                </a:solidFill>
                <a:latin typeface="Arial" charset="0"/>
              </a:rPr>
              <a:t>]</a:t>
            </a:r>
          </a:p>
        </p:txBody>
      </p:sp>
    </p:spTree>
    <p:extLst>
      <p:ext uri="{BB962C8B-B14F-4D97-AF65-F5344CB8AC3E}">
        <p14:creationId xmlns:p14="http://schemas.microsoft.com/office/powerpoint/2010/main" val="15014193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685800" y="330200"/>
            <a:ext cx="7772400" cy="1143000"/>
          </a:xfrm>
        </p:spPr>
        <p:txBody>
          <a:bodyPr/>
          <a:lstStyle/>
          <a:p>
            <a:r>
              <a:rPr lang="en-US">
                <a:latin typeface="Arial" charset="0"/>
                <a:ea typeface="ＭＳ Ｐゴシック" charset="0"/>
                <a:cs typeface="ＭＳ Ｐゴシック" charset="0"/>
              </a:rPr>
              <a:t>Determination of "Level"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in Regulatory Network Hierarchy with Breadth-first Search</a:t>
            </a:r>
          </a:p>
        </p:txBody>
      </p:sp>
      <p:sp>
        <p:nvSpPr>
          <p:cNvPr id="99330" name="Slide Number Placeholder 2"/>
          <p:cNvSpPr>
            <a:spLocks noGrp="1"/>
          </p:cNvSpPr>
          <p:nvPr>
            <p:ph type="sldNum" sz="quarter" idx="4294967295"/>
          </p:nvPr>
        </p:nvSpPr>
        <p:spPr bwMode="auto">
          <a:xfrm rot="16200000">
            <a:off x="4906963" y="4543425"/>
            <a:ext cx="4237037" cy="2587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914400"/>
            <a:fld id="{60D1E053-0D00-C342-8F82-C0A6A7BCB88A}" type="slidenum">
              <a:rPr lang="en-US" smtClean="0">
                <a:solidFill>
                  <a:srgbClr val="FFFFFF"/>
                </a:solidFill>
              </a:rPr>
              <a:pPr defTabSz="914400"/>
              <a:t>15</a:t>
            </a:fld>
            <a:r>
              <a:rPr lang="en-US" smtClean="0">
                <a:solidFill>
                  <a:srgbClr val="FFFFFF"/>
                </a:solidFill>
              </a:rPr>
              <a:t>   (c) Mark Gerstein, 2002, Yale, bioinfo.mbb.yale.edu</a:t>
            </a:r>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t="8838"/>
          <a:stretch>
            <a:fillRect/>
          </a:stretch>
        </p:blipFill>
        <p:spPr bwMode="auto">
          <a:xfrm>
            <a:off x="0" y="1812925"/>
            <a:ext cx="889635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9332" name="Text Box 4"/>
          <p:cNvSpPr txBox="1">
            <a:spLocks noChangeArrowheads="1"/>
          </p:cNvSpPr>
          <p:nvPr/>
        </p:nvSpPr>
        <p:spPr bwMode="auto">
          <a:xfrm>
            <a:off x="0" y="6583363"/>
            <a:ext cx="1809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914400" eaLnBrk="1" hangingPunct="1"/>
            <a:r>
              <a:rPr lang="en-US" b="0" smtClean="0">
                <a:solidFill>
                  <a:srgbClr val="000000"/>
                </a:solidFill>
              </a:rPr>
              <a:t>[Yu et al., PNAS (2006)]</a:t>
            </a:r>
          </a:p>
        </p:txBody>
      </p:sp>
    </p:spTree>
    <p:extLst>
      <p:ext uri="{BB962C8B-B14F-4D97-AF65-F5344CB8AC3E}">
        <p14:creationId xmlns:p14="http://schemas.microsoft.com/office/powerpoint/2010/main" val="400695492"/>
      </p:ext>
    </p:extLst>
  </p:cSld>
  <p:clrMapOvr>
    <a:masterClrMapping/>
  </p:clrMapOvr>
  <p:transition xmlns:p14="http://schemas.microsoft.com/office/powerpoint/2010/main" advTm="35474"/>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92432" y="859388"/>
            <a:ext cx="7967124" cy="5634563"/>
            <a:chOff x="92432" y="537642"/>
            <a:chExt cx="7967124" cy="5634563"/>
          </a:xfrm>
        </p:grpSpPr>
        <p:pic>
          <p:nvPicPr>
            <p:cNvPr id="11" name="Picture 10" descr="Fig1_P1.pdf"/>
            <p:cNvPicPr>
              <a:picLocks noChangeAspect="1"/>
            </p:cNvPicPr>
            <p:nvPr/>
          </p:nvPicPr>
          <p:blipFill>
            <a:blip r:embed="rId5"/>
            <a:stretch>
              <a:fillRect/>
            </a:stretch>
          </p:blipFill>
          <p:spPr>
            <a:xfrm>
              <a:off x="321035" y="3258080"/>
              <a:ext cx="1596669" cy="1575660"/>
            </a:xfrm>
            <a:prstGeom prst="rect">
              <a:avLst/>
            </a:prstGeom>
          </p:spPr>
        </p:pic>
        <p:pic>
          <p:nvPicPr>
            <p:cNvPr id="15" name="Picture 14" descr="Fig1_P2.pdf"/>
            <p:cNvPicPr>
              <a:picLocks noChangeAspect="1"/>
            </p:cNvPicPr>
            <p:nvPr/>
          </p:nvPicPr>
          <p:blipFill>
            <a:blip r:embed="rId6"/>
            <a:stretch>
              <a:fillRect/>
            </a:stretch>
          </p:blipFill>
          <p:spPr>
            <a:xfrm>
              <a:off x="1799804" y="2218263"/>
              <a:ext cx="856664" cy="903964"/>
            </a:xfrm>
            <a:prstGeom prst="rect">
              <a:avLst/>
            </a:prstGeom>
          </p:spPr>
        </p:pic>
        <p:pic>
          <p:nvPicPr>
            <p:cNvPr id="16" name="Picture 15" descr="Fig1_P1_S2.pdf"/>
            <p:cNvPicPr>
              <a:picLocks noChangeAspect="1"/>
            </p:cNvPicPr>
            <p:nvPr/>
          </p:nvPicPr>
          <p:blipFill>
            <a:blip r:embed="rId7"/>
            <a:stretch>
              <a:fillRect/>
            </a:stretch>
          </p:blipFill>
          <p:spPr>
            <a:xfrm>
              <a:off x="2587236" y="3291948"/>
              <a:ext cx="856665" cy="795474"/>
            </a:xfrm>
            <a:prstGeom prst="rect">
              <a:avLst/>
            </a:prstGeom>
          </p:spPr>
        </p:pic>
        <p:pic>
          <p:nvPicPr>
            <p:cNvPr id="17" name="Picture 16" descr="Fig1_P1_S3.pdf"/>
            <p:cNvPicPr>
              <a:picLocks noChangeAspect="1"/>
            </p:cNvPicPr>
            <p:nvPr/>
          </p:nvPicPr>
          <p:blipFill>
            <a:blip r:embed="rId8"/>
            <a:stretch>
              <a:fillRect/>
            </a:stretch>
          </p:blipFill>
          <p:spPr>
            <a:xfrm>
              <a:off x="1784424" y="5256223"/>
              <a:ext cx="802812" cy="849760"/>
            </a:xfrm>
            <a:prstGeom prst="rect">
              <a:avLst/>
            </a:prstGeom>
          </p:spPr>
        </p:pic>
        <p:sp>
          <p:nvSpPr>
            <p:cNvPr id="23" name="TextBox 22"/>
            <p:cNvSpPr txBox="1"/>
            <p:nvPr/>
          </p:nvSpPr>
          <p:spPr>
            <a:xfrm>
              <a:off x="2917449" y="4045473"/>
              <a:ext cx="502399" cy="523220"/>
            </a:xfrm>
            <a:prstGeom prst="rect">
              <a:avLst/>
            </a:prstGeom>
            <a:noFill/>
          </p:spPr>
          <p:txBody>
            <a:bodyPr wrap="square" rtlCol="0">
              <a:spAutoFit/>
            </a:bodyPr>
            <a:lstStyle/>
            <a:p>
              <a:pPr defTabSz="457200" fontAlgn="auto">
                <a:spcBef>
                  <a:spcPts val="0"/>
                </a:spcBef>
                <a:spcAft>
                  <a:spcPts val="0"/>
                </a:spcAft>
              </a:pPr>
              <a:r>
                <a:rPr lang="en-US" sz="2800" b="1" dirty="0">
                  <a:solidFill>
                    <a:srgbClr val="000090"/>
                  </a:solidFill>
                  <a:latin typeface="Calibri"/>
                  <a:ea typeface="+mn-ea"/>
                  <a:cs typeface="+mn-cs"/>
                </a:rPr>
                <a:t>.</a:t>
              </a:r>
            </a:p>
          </p:txBody>
        </p:sp>
        <p:sp>
          <p:nvSpPr>
            <p:cNvPr id="24" name="TextBox 23"/>
            <p:cNvSpPr txBox="1"/>
            <p:nvPr/>
          </p:nvSpPr>
          <p:spPr>
            <a:xfrm>
              <a:off x="2790438" y="4494218"/>
              <a:ext cx="502399" cy="523220"/>
            </a:xfrm>
            <a:prstGeom prst="rect">
              <a:avLst/>
            </a:prstGeom>
            <a:noFill/>
          </p:spPr>
          <p:txBody>
            <a:bodyPr wrap="square" rtlCol="0">
              <a:spAutoFit/>
            </a:bodyPr>
            <a:lstStyle/>
            <a:p>
              <a:pPr defTabSz="457200" fontAlgn="auto">
                <a:spcBef>
                  <a:spcPts val="0"/>
                </a:spcBef>
                <a:spcAft>
                  <a:spcPts val="0"/>
                </a:spcAft>
              </a:pPr>
              <a:r>
                <a:rPr lang="en-US" sz="2800" b="1" dirty="0">
                  <a:solidFill>
                    <a:srgbClr val="000090"/>
                  </a:solidFill>
                  <a:latin typeface="Calibri"/>
                  <a:ea typeface="+mn-ea"/>
                  <a:cs typeface="+mn-cs"/>
                </a:rPr>
                <a:t>.</a:t>
              </a:r>
            </a:p>
          </p:txBody>
        </p:sp>
        <p:sp>
          <p:nvSpPr>
            <p:cNvPr id="28" name="TextBox 27"/>
            <p:cNvSpPr txBox="1"/>
            <p:nvPr/>
          </p:nvSpPr>
          <p:spPr>
            <a:xfrm>
              <a:off x="2488436" y="4833740"/>
              <a:ext cx="502399" cy="523220"/>
            </a:xfrm>
            <a:prstGeom prst="rect">
              <a:avLst/>
            </a:prstGeom>
            <a:noFill/>
          </p:spPr>
          <p:txBody>
            <a:bodyPr wrap="square" rtlCol="0">
              <a:spAutoFit/>
            </a:bodyPr>
            <a:lstStyle/>
            <a:p>
              <a:pPr defTabSz="457200" fontAlgn="auto">
                <a:spcBef>
                  <a:spcPts val="0"/>
                </a:spcBef>
                <a:spcAft>
                  <a:spcPts val="0"/>
                </a:spcAft>
              </a:pPr>
              <a:r>
                <a:rPr lang="en-US" sz="2800" b="1" dirty="0">
                  <a:solidFill>
                    <a:srgbClr val="000090"/>
                  </a:solidFill>
                  <a:latin typeface="Calibri"/>
                  <a:ea typeface="+mn-ea"/>
                  <a:cs typeface="+mn-cs"/>
                </a:rPr>
                <a:t>.</a:t>
              </a:r>
            </a:p>
          </p:txBody>
        </p:sp>
        <p:cxnSp>
          <p:nvCxnSpPr>
            <p:cNvPr id="30" name="Straight Arrow Connector 29"/>
            <p:cNvCxnSpPr/>
            <p:nvPr/>
          </p:nvCxnSpPr>
          <p:spPr>
            <a:xfrm rot="5400000" flipH="1" flipV="1">
              <a:off x="1260840" y="2851685"/>
              <a:ext cx="482593" cy="330199"/>
            </a:xfrm>
            <a:prstGeom prst="straightConnector1">
              <a:avLst/>
            </a:prstGeom>
            <a:ln w="38100">
              <a:solidFill>
                <a:srgbClr val="FF6600"/>
              </a:solidFill>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993206" y="3776141"/>
              <a:ext cx="594032" cy="142343"/>
            </a:xfrm>
            <a:prstGeom prst="straightConnector1">
              <a:avLst/>
            </a:prstGeom>
            <a:ln w="38100">
              <a:solidFill>
                <a:srgbClr val="FF6600"/>
              </a:solidFill>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6200000" flipH="1">
              <a:off x="1558435" y="5024643"/>
              <a:ext cx="441975" cy="427568"/>
            </a:xfrm>
            <a:prstGeom prst="straightConnector1">
              <a:avLst/>
            </a:prstGeom>
            <a:ln w="38100">
              <a:solidFill>
                <a:srgbClr val="FF6600"/>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36" name="Right Arrow 35"/>
            <p:cNvSpPr/>
            <p:nvPr/>
          </p:nvSpPr>
          <p:spPr>
            <a:xfrm>
              <a:off x="3521452" y="4180949"/>
              <a:ext cx="457200" cy="2286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7" name="Right Arrow 36"/>
            <p:cNvSpPr/>
            <p:nvPr/>
          </p:nvSpPr>
          <p:spPr>
            <a:xfrm>
              <a:off x="5269785" y="4180949"/>
              <a:ext cx="457200" cy="2286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nvGrpSpPr>
            <p:cNvPr id="2" name="Group 38"/>
            <p:cNvGrpSpPr/>
            <p:nvPr/>
          </p:nvGrpSpPr>
          <p:grpSpPr>
            <a:xfrm>
              <a:off x="3614557" y="2565410"/>
              <a:ext cx="1849969" cy="3182175"/>
              <a:chOff x="3539055" y="128576"/>
              <a:chExt cx="1849969" cy="3182175"/>
            </a:xfrm>
          </p:grpSpPr>
          <p:grpSp>
            <p:nvGrpSpPr>
              <p:cNvPr id="3" name="Group 21"/>
              <p:cNvGrpSpPr/>
              <p:nvPr/>
            </p:nvGrpSpPr>
            <p:grpSpPr>
              <a:xfrm>
                <a:off x="3539055" y="289839"/>
                <a:ext cx="1580727" cy="3020912"/>
                <a:chOff x="3818466" y="247504"/>
                <a:chExt cx="1580727" cy="3020912"/>
              </a:xfrm>
            </p:grpSpPr>
            <p:pic>
              <p:nvPicPr>
                <p:cNvPr id="20" name="Picture 19" descr="Fig1_P3.pdf"/>
                <p:cNvPicPr>
                  <a:picLocks noChangeAspect="1"/>
                </p:cNvPicPr>
                <p:nvPr/>
              </p:nvPicPr>
              <p:blipFill>
                <a:blip r:embed="rId9"/>
                <a:stretch>
                  <a:fillRect/>
                </a:stretch>
              </p:blipFill>
              <p:spPr>
                <a:xfrm>
                  <a:off x="4525433" y="328778"/>
                  <a:ext cx="873760" cy="2926080"/>
                </a:xfrm>
                <a:prstGeom prst="rect">
                  <a:avLst/>
                </a:prstGeom>
              </p:spPr>
            </p:pic>
            <p:sp>
              <p:nvSpPr>
                <p:cNvPr id="21" name="TextBox 20"/>
                <p:cNvSpPr txBox="1"/>
                <p:nvPr/>
              </p:nvSpPr>
              <p:spPr>
                <a:xfrm>
                  <a:off x="3818466" y="247504"/>
                  <a:ext cx="706968" cy="3020912"/>
                </a:xfrm>
                <a:prstGeom prst="rect">
                  <a:avLst/>
                </a:prstGeom>
                <a:noFill/>
              </p:spPr>
              <p:txBody>
                <a:bodyPr wrap="square" rtlCol="0">
                  <a:spAutoFit/>
                </a:bodyPr>
                <a:lstStyle/>
                <a:p>
                  <a:pPr algn="r" defTabSz="457200" fontAlgn="auto">
                    <a:lnSpc>
                      <a:spcPts val="2300"/>
                    </a:lnSpc>
                    <a:spcBef>
                      <a:spcPts val="0"/>
                    </a:spcBef>
                    <a:spcAft>
                      <a:spcPts val="0"/>
                    </a:spcAft>
                  </a:pPr>
                  <a:r>
                    <a:rPr lang="en-US" sz="1100" b="1" dirty="0">
                      <a:solidFill>
                        <a:srgbClr val="000090"/>
                      </a:solidFill>
                      <a:latin typeface="Arial"/>
                      <a:ea typeface="+mn-ea"/>
                      <a:cs typeface="+mn-cs"/>
                    </a:rPr>
                    <a:t>N1</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N2</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N3</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N4</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N5</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N6</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N7</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N8</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N9</a:t>
                  </a:r>
                </a:p>
                <a:p>
                  <a:pPr algn="r" defTabSz="457200" fontAlgn="auto">
                    <a:lnSpc>
                      <a:spcPts val="2300"/>
                    </a:lnSpc>
                    <a:spcBef>
                      <a:spcPts val="0"/>
                    </a:spcBef>
                    <a:spcAft>
                      <a:spcPts val="0"/>
                    </a:spcAft>
                  </a:pPr>
                  <a:r>
                    <a:rPr lang="en-US" sz="1100" b="1" dirty="0">
                      <a:solidFill>
                        <a:srgbClr val="000090"/>
                      </a:solidFill>
                      <a:latin typeface="Arial"/>
                      <a:ea typeface="+mn-ea"/>
                      <a:cs typeface="+mn-cs"/>
                    </a:rPr>
                    <a:t>N10</a:t>
                  </a:r>
                </a:p>
              </p:txBody>
            </p:sp>
          </p:grpSp>
          <p:sp>
            <p:nvSpPr>
              <p:cNvPr id="38" name="TextBox 37"/>
              <p:cNvSpPr txBox="1"/>
              <p:nvPr/>
            </p:nvSpPr>
            <p:spPr>
              <a:xfrm>
                <a:off x="4246022" y="128576"/>
                <a:ext cx="1143002" cy="261610"/>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Arial"/>
                    <a:ea typeface="+mn-ea"/>
                    <a:cs typeface="+mn-cs"/>
                  </a:rPr>
                  <a:t>L1  L2   L3</a:t>
                </a:r>
              </a:p>
            </p:txBody>
          </p:sp>
        </p:grpSp>
        <p:grpSp>
          <p:nvGrpSpPr>
            <p:cNvPr id="4" name="Group 52"/>
            <p:cNvGrpSpPr/>
            <p:nvPr/>
          </p:nvGrpSpPr>
          <p:grpSpPr>
            <a:xfrm>
              <a:off x="5595762" y="3300415"/>
              <a:ext cx="2463794" cy="1911759"/>
              <a:chOff x="5664199" y="1236129"/>
              <a:chExt cx="2463794" cy="1911759"/>
            </a:xfrm>
          </p:grpSpPr>
          <p:pic>
            <p:nvPicPr>
              <p:cNvPr id="12" name="Picture 11" descr="Fig1_P2.pdf"/>
              <p:cNvPicPr>
                <a:picLocks noChangeAspect="1"/>
              </p:cNvPicPr>
              <p:nvPr/>
            </p:nvPicPr>
            <p:blipFill>
              <a:blip r:embed="rId6"/>
              <a:stretch>
                <a:fillRect/>
              </a:stretch>
            </p:blipFill>
            <p:spPr>
              <a:xfrm>
                <a:off x="5903373" y="1303484"/>
                <a:ext cx="1701383" cy="1795324"/>
              </a:xfrm>
              <a:prstGeom prst="rect">
                <a:avLst/>
              </a:prstGeom>
            </p:spPr>
          </p:pic>
          <p:sp>
            <p:nvSpPr>
              <p:cNvPr id="40" name="Oval 39"/>
              <p:cNvSpPr/>
              <p:nvPr/>
            </p:nvSpPr>
            <p:spPr>
              <a:xfrm>
                <a:off x="5903373" y="1236129"/>
                <a:ext cx="1598094" cy="372538"/>
              </a:xfrm>
              <a:prstGeom prst="ellipse">
                <a:avLst/>
              </a:prstGeom>
              <a:solidFill>
                <a:schemeClr val="bg2">
                  <a:lumMod val="9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1" name="Oval 40"/>
              <p:cNvSpPr/>
              <p:nvPr/>
            </p:nvSpPr>
            <p:spPr>
              <a:xfrm>
                <a:off x="5903373" y="2775350"/>
                <a:ext cx="1598094" cy="372538"/>
              </a:xfrm>
              <a:prstGeom prst="ellipse">
                <a:avLst/>
              </a:prstGeom>
              <a:solidFill>
                <a:schemeClr val="bg2">
                  <a:lumMod val="9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2" name="Oval 41"/>
              <p:cNvSpPr/>
              <p:nvPr/>
            </p:nvSpPr>
            <p:spPr>
              <a:xfrm>
                <a:off x="5664199" y="1752586"/>
                <a:ext cx="2133599" cy="878825"/>
              </a:xfrm>
              <a:prstGeom prst="ellipse">
                <a:avLst/>
              </a:prstGeom>
              <a:solidFill>
                <a:schemeClr val="bg2">
                  <a:lumMod val="9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3" name="TextBox 42"/>
              <p:cNvSpPr txBox="1"/>
              <p:nvPr/>
            </p:nvSpPr>
            <p:spPr>
              <a:xfrm>
                <a:off x="7628459" y="2811789"/>
                <a:ext cx="499534" cy="246221"/>
              </a:xfrm>
              <a:prstGeom prst="rect">
                <a:avLst/>
              </a:prstGeom>
              <a:noFill/>
            </p:spPr>
            <p:txBody>
              <a:bodyPr wrap="square" lIns="91440" tIns="0" rIns="91440" bIns="0" rtlCol="0">
                <a:spAutoFit/>
              </a:bodyPr>
              <a:lstStyle/>
              <a:p>
                <a:pPr defTabSz="457200" fontAlgn="auto">
                  <a:spcBef>
                    <a:spcPts val="0"/>
                  </a:spcBef>
                  <a:spcAft>
                    <a:spcPts val="0"/>
                  </a:spcAft>
                </a:pPr>
                <a:r>
                  <a:rPr lang="en-US" sz="1600" b="1" dirty="0">
                    <a:solidFill>
                      <a:prstClr val="black"/>
                    </a:solidFill>
                    <a:latin typeface="Arial"/>
                    <a:ea typeface="+mn-ea"/>
                    <a:cs typeface="+mn-cs"/>
                  </a:rPr>
                  <a:t>L1</a:t>
                </a:r>
              </a:p>
            </p:txBody>
          </p:sp>
          <p:sp>
            <p:nvSpPr>
              <p:cNvPr id="44" name="TextBox 43"/>
              <p:cNvSpPr txBox="1"/>
              <p:nvPr/>
            </p:nvSpPr>
            <p:spPr>
              <a:xfrm>
                <a:off x="7628459" y="2065471"/>
                <a:ext cx="499534" cy="246221"/>
              </a:xfrm>
              <a:prstGeom prst="rect">
                <a:avLst/>
              </a:prstGeom>
              <a:noFill/>
            </p:spPr>
            <p:txBody>
              <a:bodyPr wrap="square" lIns="91440" tIns="0" rIns="91440" bIns="0" rtlCol="0">
                <a:spAutoFit/>
              </a:bodyPr>
              <a:lstStyle/>
              <a:p>
                <a:pPr defTabSz="457200" fontAlgn="auto">
                  <a:spcBef>
                    <a:spcPts val="0"/>
                  </a:spcBef>
                  <a:spcAft>
                    <a:spcPts val="0"/>
                  </a:spcAft>
                </a:pPr>
                <a:r>
                  <a:rPr lang="en-US" sz="1600" b="1" dirty="0">
                    <a:solidFill>
                      <a:prstClr val="black"/>
                    </a:solidFill>
                    <a:latin typeface="Arial"/>
                    <a:ea typeface="+mn-ea"/>
                    <a:cs typeface="+mn-cs"/>
                  </a:rPr>
                  <a:t>L2</a:t>
                </a:r>
              </a:p>
            </p:txBody>
          </p:sp>
          <p:sp>
            <p:nvSpPr>
              <p:cNvPr id="45" name="TextBox 44"/>
              <p:cNvSpPr txBox="1"/>
              <p:nvPr/>
            </p:nvSpPr>
            <p:spPr>
              <a:xfrm>
                <a:off x="7628459" y="1269997"/>
                <a:ext cx="499534" cy="246221"/>
              </a:xfrm>
              <a:prstGeom prst="rect">
                <a:avLst/>
              </a:prstGeom>
              <a:noFill/>
            </p:spPr>
            <p:txBody>
              <a:bodyPr wrap="square" lIns="91440" tIns="0" rIns="91440" bIns="0" rtlCol="0">
                <a:spAutoFit/>
              </a:bodyPr>
              <a:lstStyle/>
              <a:p>
                <a:pPr defTabSz="457200" fontAlgn="auto">
                  <a:spcBef>
                    <a:spcPts val="0"/>
                  </a:spcBef>
                  <a:spcAft>
                    <a:spcPts val="0"/>
                  </a:spcAft>
                </a:pPr>
                <a:r>
                  <a:rPr lang="en-US" sz="1600" b="1" dirty="0">
                    <a:solidFill>
                      <a:prstClr val="black"/>
                    </a:solidFill>
                    <a:latin typeface="Arial"/>
                    <a:ea typeface="+mn-ea"/>
                    <a:cs typeface="+mn-cs"/>
                  </a:rPr>
                  <a:t>L3</a:t>
                </a:r>
              </a:p>
            </p:txBody>
          </p:sp>
        </p:grpSp>
        <p:cxnSp>
          <p:nvCxnSpPr>
            <p:cNvPr id="50" name="Straight Arrow Connector 49"/>
            <p:cNvCxnSpPr/>
            <p:nvPr/>
          </p:nvCxnSpPr>
          <p:spPr>
            <a:xfrm>
              <a:off x="1848590" y="4409549"/>
              <a:ext cx="639846" cy="387752"/>
            </a:xfrm>
            <a:prstGeom prst="straightConnector1">
              <a:avLst/>
            </a:prstGeom>
            <a:ln w="38100">
              <a:solidFill>
                <a:srgbClr val="FF6600"/>
              </a:solidFill>
              <a:prstDash val="dash"/>
              <a:tailEnd type="stealth" w="med" len="lg"/>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3234" y="3207278"/>
              <a:ext cx="1930400" cy="1759359"/>
            </a:xfrm>
            <a:prstGeom prst="ellipse">
              <a:avLst/>
            </a:prstGeom>
            <a:solidFill>
              <a:schemeClr val="bg2">
                <a:lumMod val="9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nvGrpSpPr>
            <p:cNvPr id="5" name="Group 64"/>
            <p:cNvGrpSpPr/>
            <p:nvPr/>
          </p:nvGrpSpPr>
          <p:grpSpPr>
            <a:xfrm>
              <a:off x="516447" y="537642"/>
              <a:ext cx="6992753" cy="1540942"/>
              <a:chOff x="1066802" y="342901"/>
              <a:chExt cx="6992753" cy="1540942"/>
            </a:xfrm>
          </p:grpSpPr>
          <p:grpSp>
            <p:nvGrpSpPr>
              <p:cNvPr id="6" name="Group 28"/>
              <p:cNvGrpSpPr/>
              <p:nvPr/>
            </p:nvGrpSpPr>
            <p:grpSpPr>
              <a:xfrm>
                <a:off x="1298466" y="486840"/>
                <a:ext cx="1487068" cy="1295399"/>
                <a:chOff x="299399" y="338668"/>
                <a:chExt cx="1487068" cy="1295399"/>
              </a:xfrm>
            </p:grpSpPr>
            <p:pic>
              <p:nvPicPr>
                <p:cNvPr id="32" name="Picture 31" descr="Fig1_cyto1.pdf"/>
                <p:cNvPicPr>
                  <a:picLocks noChangeAspect="1"/>
                </p:cNvPicPr>
                <p:nvPr/>
              </p:nvPicPr>
              <p:blipFill>
                <a:blip r:embed="rId10"/>
                <a:stretch>
                  <a:fillRect/>
                </a:stretch>
              </p:blipFill>
              <p:spPr>
                <a:xfrm>
                  <a:off x="443333" y="431799"/>
                  <a:ext cx="1233068" cy="1100276"/>
                </a:xfrm>
                <a:prstGeom prst="rect">
                  <a:avLst/>
                </a:prstGeom>
              </p:spPr>
            </p:pic>
            <p:sp>
              <p:nvSpPr>
                <p:cNvPr id="34" name="Oval 33"/>
                <p:cNvSpPr/>
                <p:nvPr/>
              </p:nvSpPr>
              <p:spPr>
                <a:xfrm>
                  <a:off x="443333" y="1295400"/>
                  <a:ext cx="1233068"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5" name="Oval 34"/>
                <p:cNvSpPr/>
                <p:nvPr/>
              </p:nvSpPr>
              <p:spPr>
                <a:xfrm>
                  <a:off x="443333" y="338668"/>
                  <a:ext cx="1233068"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6" name="Oval 45"/>
                <p:cNvSpPr/>
                <p:nvPr/>
              </p:nvSpPr>
              <p:spPr>
                <a:xfrm>
                  <a:off x="299399" y="795873"/>
                  <a:ext cx="1487068"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graphicFrame>
            <p:nvGraphicFramePr>
              <p:cNvPr id="47" name="Object 46"/>
              <p:cNvGraphicFramePr>
                <a:graphicFrameLocks noChangeAspect="1"/>
              </p:cNvGraphicFramePr>
              <p:nvPr/>
            </p:nvGraphicFramePr>
            <p:xfrm>
              <a:off x="2675468" y="1246016"/>
              <a:ext cx="889000" cy="395111"/>
            </p:xfrm>
            <a:graphic>
              <a:graphicData uri="http://schemas.openxmlformats.org/presentationml/2006/ole">
                <mc:AlternateContent xmlns:mc="http://schemas.openxmlformats.org/markup-compatibility/2006">
                  <mc:Choice xmlns:v="urn:schemas-microsoft-com:vml" Requires="v">
                    <p:oleObj spid="_x0000_s258104" name="Equation" r:id="rId11" imgW="914400" imgH="406400" progId="Equation.3">
                      <p:embed/>
                    </p:oleObj>
                  </mc:Choice>
                  <mc:Fallback>
                    <p:oleObj name="Equation" r:id="rId11" imgW="914400" imgH="406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75468" y="1246016"/>
                            <a:ext cx="889000" cy="3951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 name="Right Arrow 47"/>
              <p:cNvSpPr/>
              <p:nvPr/>
            </p:nvSpPr>
            <p:spPr>
              <a:xfrm>
                <a:off x="5401740" y="1054112"/>
                <a:ext cx="933622" cy="228600"/>
              </a:xfrm>
              <a:prstGeom prst="right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nvGrpSpPr>
              <p:cNvPr id="7" name="Group 48"/>
              <p:cNvGrpSpPr/>
              <p:nvPr/>
            </p:nvGrpSpPr>
            <p:grpSpPr>
              <a:xfrm>
                <a:off x="6242218" y="563037"/>
                <a:ext cx="1792651" cy="1142611"/>
                <a:chOff x="6089812" y="414865"/>
                <a:chExt cx="1792651" cy="1142611"/>
              </a:xfrm>
            </p:grpSpPr>
            <p:pic>
              <p:nvPicPr>
                <p:cNvPr id="51" name="Picture 50" descr="Fig1_cyto3.pdf"/>
                <p:cNvPicPr>
                  <a:picLocks noChangeAspect="1"/>
                </p:cNvPicPr>
                <p:nvPr/>
              </p:nvPicPr>
              <p:blipFill>
                <a:blip r:embed="rId13"/>
                <a:stretch>
                  <a:fillRect/>
                </a:stretch>
              </p:blipFill>
              <p:spPr>
                <a:xfrm>
                  <a:off x="6191422" y="502137"/>
                  <a:ext cx="1616960" cy="990818"/>
                </a:xfrm>
                <a:prstGeom prst="rect">
                  <a:avLst/>
                </a:prstGeom>
              </p:spPr>
            </p:pic>
            <p:sp>
              <p:nvSpPr>
                <p:cNvPr id="52" name="Oval 51"/>
                <p:cNvSpPr/>
                <p:nvPr/>
              </p:nvSpPr>
              <p:spPr>
                <a:xfrm>
                  <a:off x="6335362" y="795873"/>
                  <a:ext cx="1233068"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55" name="Oval 54"/>
                <p:cNvSpPr/>
                <p:nvPr/>
              </p:nvSpPr>
              <p:spPr>
                <a:xfrm>
                  <a:off x="6089812" y="1218809"/>
                  <a:ext cx="1792651"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56" name="Oval 55"/>
                <p:cNvSpPr/>
                <p:nvPr/>
              </p:nvSpPr>
              <p:spPr>
                <a:xfrm>
                  <a:off x="6428499" y="414865"/>
                  <a:ext cx="1072971" cy="338667"/>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grpSp>
            <p:nvGrpSpPr>
              <p:cNvPr id="8" name="Group 56"/>
              <p:cNvGrpSpPr/>
              <p:nvPr/>
            </p:nvGrpSpPr>
            <p:grpSpPr>
              <a:xfrm>
                <a:off x="4000352" y="540237"/>
                <a:ext cx="1316718" cy="1227672"/>
                <a:chOff x="4000352" y="392065"/>
                <a:chExt cx="1316718" cy="1227672"/>
              </a:xfrm>
            </p:grpSpPr>
            <p:pic>
              <p:nvPicPr>
                <p:cNvPr id="58" name="Picture 57" descr="Fig1_cyto2.pdf"/>
                <p:cNvPicPr>
                  <a:picLocks noChangeAspect="1"/>
                </p:cNvPicPr>
                <p:nvPr/>
              </p:nvPicPr>
              <p:blipFill>
                <a:blip r:embed="rId14"/>
                <a:stretch>
                  <a:fillRect/>
                </a:stretch>
              </p:blipFill>
              <p:spPr>
                <a:xfrm>
                  <a:off x="4059621" y="431799"/>
                  <a:ext cx="1198179" cy="1187938"/>
                </a:xfrm>
                <a:prstGeom prst="rect">
                  <a:avLst/>
                </a:prstGeom>
              </p:spPr>
            </p:pic>
            <p:sp>
              <p:nvSpPr>
                <p:cNvPr id="59" name="Oval 58"/>
                <p:cNvSpPr/>
                <p:nvPr/>
              </p:nvSpPr>
              <p:spPr>
                <a:xfrm>
                  <a:off x="4000352" y="392065"/>
                  <a:ext cx="1316718" cy="1191199"/>
                </a:xfrm>
                <a:prstGeom prst="ellipse">
                  <a:avLst/>
                </a:prstGeom>
                <a:solidFill>
                  <a:schemeClr val="accent2">
                    <a:lumMod val="40000"/>
                    <a:lumOff val="60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sp>
            <p:nvSpPr>
              <p:cNvPr id="60" name="TextBox 59"/>
              <p:cNvSpPr txBox="1"/>
              <p:nvPr/>
            </p:nvSpPr>
            <p:spPr>
              <a:xfrm>
                <a:off x="5376339" y="867836"/>
                <a:ext cx="925168" cy="230832"/>
              </a:xfrm>
              <a:prstGeom prst="rect">
                <a:avLst/>
              </a:prstGeom>
              <a:noFill/>
            </p:spPr>
            <p:txBody>
              <a:bodyPr wrap="square" rtlCol="0">
                <a:spAutoFit/>
              </a:bodyPr>
              <a:lstStyle/>
              <a:p>
                <a:pPr defTabSz="457200" fontAlgn="auto">
                  <a:spcBef>
                    <a:spcPts val="0"/>
                  </a:spcBef>
                  <a:spcAft>
                    <a:spcPts val="0"/>
                  </a:spcAft>
                </a:pPr>
                <a:r>
                  <a:rPr lang="en-US" sz="900" b="1" dirty="0">
                    <a:solidFill>
                      <a:srgbClr val="000090"/>
                    </a:solidFill>
                    <a:latin typeface="Arial"/>
                    <a:ea typeface="+mn-ea"/>
                    <a:cs typeface="+mn-cs"/>
                  </a:rPr>
                  <a:t>maximize HS</a:t>
                </a:r>
              </a:p>
            </p:txBody>
          </p:sp>
          <p:sp>
            <p:nvSpPr>
              <p:cNvPr id="61" name="Rectangle 60"/>
              <p:cNvSpPr/>
              <p:nvPr/>
            </p:nvSpPr>
            <p:spPr>
              <a:xfrm>
                <a:off x="1066802" y="364071"/>
                <a:ext cx="2590090" cy="1519772"/>
              </a:xfrm>
              <a:prstGeom prst="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62" name="Rectangle 61"/>
              <p:cNvSpPr/>
              <p:nvPr/>
            </p:nvSpPr>
            <p:spPr>
              <a:xfrm>
                <a:off x="3900238" y="364071"/>
                <a:ext cx="4159317" cy="1519772"/>
              </a:xfrm>
              <a:prstGeom prst="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63" name="TextBox 62"/>
              <p:cNvSpPr txBox="1"/>
              <p:nvPr/>
            </p:nvSpPr>
            <p:spPr>
              <a:xfrm>
                <a:off x="2768600" y="342901"/>
                <a:ext cx="999066" cy="261610"/>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Arial"/>
                    <a:ea typeface="+mn-ea"/>
                    <a:cs typeface="+mn-cs"/>
                  </a:rPr>
                  <a:t>Definition</a:t>
                </a:r>
              </a:p>
            </p:txBody>
          </p:sp>
          <p:sp>
            <p:nvSpPr>
              <p:cNvPr id="64" name="TextBox 63"/>
              <p:cNvSpPr txBox="1"/>
              <p:nvPr/>
            </p:nvSpPr>
            <p:spPr>
              <a:xfrm>
                <a:off x="5139263" y="347568"/>
                <a:ext cx="1650994" cy="261610"/>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Arial"/>
                    <a:ea typeface="+mn-ea"/>
                    <a:cs typeface="+mn-cs"/>
                  </a:rPr>
                  <a:t>Simulated annealing </a:t>
                </a:r>
              </a:p>
            </p:txBody>
          </p:sp>
        </p:grpSp>
        <p:sp>
          <p:nvSpPr>
            <p:cNvPr id="66" name="Rectangle 65"/>
            <p:cNvSpPr/>
            <p:nvPr/>
          </p:nvSpPr>
          <p:spPr>
            <a:xfrm>
              <a:off x="92432" y="2167460"/>
              <a:ext cx="7916322" cy="4004745"/>
            </a:xfrm>
            <a:prstGeom prst="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67" name="TextBox 66"/>
            <p:cNvSpPr txBox="1"/>
            <p:nvPr/>
          </p:nvSpPr>
          <p:spPr>
            <a:xfrm>
              <a:off x="6637338" y="2201329"/>
              <a:ext cx="1379883" cy="261610"/>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Arial"/>
                  <a:ea typeface="+mn-ea"/>
                  <a:cs typeface="+mn-cs"/>
                </a:rPr>
                <a:t>HSM algorithm</a:t>
              </a:r>
            </a:p>
          </p:txBody>
        </p:sp>
        <p:sp>
          <p:nvSpPr>
            <p:cNvPr id="68" name="TextBox 67"/>
            <p:cNvSpPr txBox="1"/>
            <p:nvPr/>
          </p:nvSpPr>
          <p:spPr>
            <a:xfrm rot="18000000">
              <a:off x="2474167" y="4677535"/>
              <a:ext cx="1290496"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Arial"/>
                  <a:ea typeface="+mn-ea"/>
                  <a:cs typeface="+mn-cs"/>
                </a:rPr>
                <a:t>repeat k times</a:t>
              </a:r>
            </a:p>
          </p:txBody>
        </p:sp>
        <p:sp>
          <p:nvSpPr>
            <p:cNvPr id="69" name="TextBox 68"/>
            <p:cNvSpPr txBox="1"/>
            <p:nvPr/>
          </p:nvSpPr>
          <p:spPr>
            <a:xfrm>
              <a:off x="3835400" y="5740403"/>
              <a:ext cx="1751895" cy="430887"/>
            </a:xfrm>
            <a:prstGeom prst="rect">
              <a:avLst/>
            </a:prstGeom>
            <a:noFill/>
          </p:spPr>
          <p:txBody>
            <a:bodyPr wrap="square" rtlCol="0">
              <a:spAutoFit/>
            </a:bodyPr>
            <a:lstStyle/>
            <a:p>
              <a:pPr algn="ctr" defTabSz="457200" fontAlgn="auto">
                <a:spcBef>
                  <a:spcPts val="0"/>
                </a:spcBef>
                <a:spcAft>
                  <a:spcPts val="0"/>
                </a:spcAft>
              </a:pPr>
              <a:r>
                <a:rPr lang="en-US" sz="1100" dirty="0">
                  <a:solidFill>
                    <a:srgbClr val="000090"/>
                  </a:solidFill>
                  <a:latin typeface="Arial"/>
                  <a:ea typeface="+mn-ea"/>
                  <a:cs typeface="+mn-cs"/>
                </a:rPr>
                <a:t>Probabilistic hierarchy network</a:t>
              </a:r>
            </a:p>
          </p:txBody>
        </p:sp>
        <p:sp>
          <p:nvSpPr>
            <p:cNvPr id="70" name="TextBox 69"/>
            <p:cNvSpPr txBox="1"/>
            <p:nvPr/>
          </p:nvSpPr>
          <p:spPr>
            <a:xfrm>
              <a:off x="5937413" y="5356960"/>
              <a:ext cx="1751895" cy="430887"/>
            </a:xfrm>
            <a:prstGeom prst="rect">
              <a:avLst/>
            </a:prstGeom>
            <a:noFill/>
          </p:spPr>
          <p:txBody>
            <a:bodyPr wrap="square" rtlCol="0">
              <a:spAutoFit/>
            </a:bodyPr>
            <a:lstStyle/>
            <a:p>
              <a:pPr algn="ctr" defTabSz="457200" fontAlgn="auto">
                <a:spcBef>
                  <a:spcPts val="0"/>
                </a:spcBef>
                <a:spcAft>
                  <a:spcPts val="0"/>
                </a:spcAft>
              </a:pPr>
              <a:r>
                <a:rPr lang="en-US" sz="1100" dirty="0">
                  <a:solidFill>
                    <a:srgbClr val="000090"/>
                  </a:solidFill>
                  <a:latin typeface="Arial"/>
                  <a:ea typeface="+mn-ea"/>
                  <a:cs typeface="+mn-cs"/>
                </a:rPr>
                <a:t>Discretized hierarchy network</a:t>
              </a:r>
            </a:p>
          </p:txBody>
        </p:sp>
      </p:grpSp>
      <p:sp>
        <p:nvSpPr>
          <p:cNvPr id="65" name="Title 1"/>
          <p:cNvSpPr>
            <a:spLocks noGrp="1"/>
          </p:cNvSpPr>
          <p:nvPr>
            <p:ph type="title"/>
          </p:nvPr>
        </p:nvSpPr>
        <p:spPr>
          <a:xfrm>
            <a:off x="457200" y="-86276"/>
            <a:ext cx="8229600" cy="945664"/>
          </a:xfrm>
        </p:spPr>
        <p:txBody>
          <a:bodyPr>
            <a:normAutofit/>
          </a:bodyPr>
          <a:lstStyle/>
          <a:p>
            <a:r>
              <a:rPr lang="en-US" sz="3200" b="1" dirty="0" smtClean="0">
                <a:solidFill>
                  <a:srgbClr val="000090"/>
                </a:solidFill>
                <a:latin typeface="Arial"/>
              </a:rPr>
              <a:t>Hierarchy Score Maximization Algorithm</a:t>
            </a:r>
          </a:p>
        </p:txBody>
      </p:sp>
      <p:sp>
        <p:nvSpPr>
          <p:cNvPr id="71" name="Slide Number Placeholder 70"/>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16</a:t>
            </a:fld>
            <a:endParaRPr lang="en-US">
              <a:solidFill>
                <a:prstClr val="black">
                  <a:tint val="75000"/>
                </a:prstClr>
              </a:solidFill>
              <a:latin typeface="Calibri"/>
            </a:endParaRPr>
          </a:p>
        </p:txBody>
      </p:sp>
      <p:sp>
        <p:nvSpPr>
          <p:cNvPr id="73" name="Rounded Rectangle 72"/>
          <p:cNvSpPr/>
          <p:nvPr/>
        </p:nvSpPr>
        <p:spPr>
          <a:xfrm>
            <a:off x="2125113" y="1799199"/>
            <a:ext cx="889000" cy="35841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aphicFrame>
        <p:nvGraphicFramePr>
          <p:cNvPr id="74" name="Object 73"/>
          <p:cNvGraphicFramePr>
            <a:graphicFrameLocks noChangeAspect="1"/>
          </p:cNvGraphicFramePr>
          <p:nvPr/>
        </p:nvGraphicFramePr>
        <p:xfrm>
          <a:off x="2125113" y="1751214"/>
          <a:ext cx="914400" cy="406400"/>
        </p:xfrm>
        <a:graphic>
          <a:graphicData uri="http://schemas.openxmlformats.org/presentationml/2006/ole">
            <mc:AlternateContent xmlns:mc="http://schemas.openxmlformats.org/markup-compatibility/2006">
              <mc:Choice xmlns:v="urn:schemas-microsoft-com:vml" Requires="v">
                <p:oleObj spid="_x0000_s258105" name="Equation" r:id="rId15" imgW="914400" imgH="406400" progId="Equation.3">
                  <p:embed/>
                </p:oleObj>
              </mc:Choice>
              <mc:Fallback>
                <p:oleObj name="Equation" r:id="rId15" imgW="914400" imgH="4064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5113" y="1751214"/>
                        <a:ext cx="914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 name="TextBox 7"/>
          <p:cNvSpPr txBox="1">
            <a:spLocks noChangeArrowheads="1"/>
          </p:cNvSpPr>
          <p:nvPr>
            <p:custDataLst>
              <p:tags r:id="rId2"/>
            </p:custDataLst>
          </p:nvPr>
        </p:nvSpPr>
        <p:spPr bwMode="auto">
          <a:xfrm>
            <a:off x="126078" y="6558819"/>
            <a:ext cx="2827337" cy="25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A6A6A6"/>
                </a:solidFill>
                <a:latin typeface="Arial" charset="0"/>
              </a:rPr>
              <a:t>[ </a:t>
            </a:r>
            <a:r>
              <a:rPr lang="en-US" sz="1050" dirty="0" smtClean="0">
                <a:solidFill>
                  <a:srgbClr val="A6A6A6"/>
                </a:solidFill>
                <a:latin typeface="Arial" charset="0"/>
              </a:rPr>
              <a:t>Cheng et </a:t>
            </a:r>
            <a:r>
              <a:rPr lang="en-US" sz="1050" dirty="0">
                <a:solidFill>
                  <a:srgbClr val="A6A6A6"/>
                </a:solidFill>
                <a:latin typeface="Arial" charset="0"/>
              </a:rPr>
              <a:t>al. </a:t>
            </a:r>
            <a:r>
              <a:rPr lang="en-US" sz="1050" dirty="0" err="1" smtClean="0">
                <a:solidFill>
                  <a:srgbClr val="A6A6A6"/>
                </a:solidFill>
                <a:latin typeface="Arial" charset="0"/>
              </a:rPr>
              <a:t>GenomeBiol</a:t>
            </a:r>
            <a:r>
              <a:rPr lang="en-US" sz="1050" dirty="0" smtClean="0">
                <a:solidFill>
                  <a:srgbClr val="A6A6A6"/>
                </a:solidFill>
                <a:latin typeface="Arial" charset="0"/>
              </a:rPr>
              <a:t>. (</a:t>
            </a:r>
            <a:r>
              <a:rPr lang="en-US" sz="1050" dirty="0">
                <a:solidFill>
                  <a:srgbClr val="A6A6A6"/>
                </a:solidFill>
                <a:latin typeface="Arial" charset="0"/>
              </a:rPr>
              <a:t>in press, </a:t>
            </a:r>
            <a:r>
              <a:rPr lang="en-US" sz="1050" dirty="0" smtClean="0">
                <a:solidFill>
                  <a:srgbClr val="A6A6A6"/>
                </a:solidFill>
                <a:latin typeface="Arial" charset="0"/>
              </a:rPr>
              <a:t>’15) </a:t>
            </a:r>
            <a:r>
              <a:rPr lang="en-US" sz="1050" dirty="0">
                <a:solidFill>
                  <a:srgbClr val="A6A6A6"/>
                </a:solidFill>
                <a:latin typeface="Arial" charset="0"/>
              </a:rPr>
              <a:t>]</a:t>
            </a:r>
          </a:p>
        </p:txBody>
      </p:sp>
    </p:spTree>
    <p:extLst>
      <p:ext uri="{BB962C8B-B14F-4D97-AF65-F5344CB8AC3E}">
        <p14:creationId xmlns:p14="http://schemas.microsoft.com/office/powerpoint/2010/main" val="15647533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756983" y="2667001"/>
            <a:ext cx="988007" cy="4062476"/>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nvGrpSpPr>
          <p:cNvPr id="2" name="Group 43"/>
          <p:cNvGrpSpPr/>
          <p:nvPr/>
        </p:nvGrpSpPr>
        <p:grpSpPr>
          <a:xfrm>
            <a:off x="1205555" y="172920"/>
            <a:ext cx="3465022" cy="2213841"/>
            <a:chOff x="577545" y="91017"/>
            <a:chExt cx="2527605" cy="1750483"/>
          </a:xfrm>
        </p:grpSpPr>
        <p:grpSp>
          <p:nvGrpSpPr>
            <p:cNvPr id="4" name="Group 18"/>
            <p:cNvGrpSpPr/>
            <p:nvPr/>
          </p:nvGrpSpPr>
          <p:grpSpPr>
            <a:xfrm>
              <a:off x="577545" y="91017"/>
              <a:ext cx="2138039" cy="1750483"/>
              <a:chOff x="577545" y="91017"/>
              <a:chExt cx="2138039" cy="1750483"/>
            </a:xfrm>
          </p:grpSpPr>
          <p:pic>
            <p:nvPicPr>
              <p:cNvPr id="3" name="Picture 2" descr="Fig2_P1.pdf"/>
              <p:cNvPicPr>
                <a:picLocks noChangeAspect="1"/>
              </p:cNvPicPr>
              <p:nvPr/>
            </p:nvPicPr>
            <p:blipFill>
              <a:blip r:embed="rId4"/>
              <a:stretch>
                <a:fillRect/>
              </a:stretch>
            </p:blipFill>
            <p:spPr>
              <a:xfrm>
                <a:off x="716531" y="103717"/>
                <a:ext cx="1856036" cy="1716616"/>
              </a:xfrm>
              <a:prstGeom prst="rect">
                <a:avLst/>
              </a:prstGeom>
            </p:spPr>
          </p:pic>
          <p:sp>
            <p:nvSpPr>
              <p:cNvPr id="14" name="Oval 13"/>
              <p:cNvSpPr/>
              <p:nvPr/>
            </p:nvSpPr>
            <p:spPr>
              <a:xfrm>
                <a:off x="1070927" y="91017"/>
                <a:ext cx="1088073" cy="201083"/>
              </a:xfrm>
              <a:prstGeom prst="ellipse">
                <a:avLst/>
              </a:prstGeom>
              <a:solidFill>
                <a:schemeClr val="accent6">
                  <a:lumMod val="60000"/>
                  <a:lumOff val="4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5" name="Oval 14"/>
              <p:cNvSpPr/>
              <p:nvPr/>
            </p:nvSpPr>
            <p:spPr>
              <a:xfrm>
                <a:off x="728026" y="529167"/>
                <a:ext cx="1898658" cy="201083"/>
              </a:xfrm>
              <a:prstGeom prst="ellipse">
                <a:avLst/>
              </a:prstGeom>
              <a:solidFill>
                <a:schemeClr val="accent6">
                  <a:lumMod val="60000"/>
                  <a:lumOff val="4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6" name="Oval 15"/>
              <p:cNvSpPr/>
              <p:nvPr/>
            </p:nvSpPr>
            <p:spPr>
              <a:xfrm>
                <a:off x="867727" y="878417"/>
                <a:ext cx="1587507" cy="201083"/>
              </a:xfrm>
              <a:prstGeom prst="ellipse">
                <a:avLst/>
              </a:prstGeom>
              <a:solidFill>
                <a:schemeClr val="accent6">
                  <a:lumMod val="60000"/>
                  <a:lumOff val="4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7" name="Oval 16"/>
              <p:cNvSpPr/>
              <p:nvPr/>
            </p:nvSpPr>
            <p:spPr>
              <a:xfrm>
                <a:off x="577545" y="1234017"/>
                <a:ext cx="2138039" cy="201083"/>
              </a:xfrm>
              <a:prstGeom prst="ellipse">
                <a:avLst/>
              </a:prstGeom>
              <a:solidFill>
                <a:schemeClr val="accent6">
                  <a:lumMod val="60000"/>
                  <a:lumOff val="4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8" name="Oval 17"/>
              <p:cNvSpPr/>
              <p:nvPr/>
            </p:nvSpPr>
            <p:spPr>
              <a:xfrm>
                <a:off x="577545" y="1640417"/>
                <a:ext cx="2138039" cy="201083"/>
              </a:xfrm>
              <a:prstGeom prst="ellipse">
                <a:avLst/>
              </a:prstGeom>
              <a:solidFill>
                <a:schemeClr val="accent6">
                  <a:lumMod val="60000"/>
                  <a:lumOff val="4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grpSp>
          <p:nvGrpSpPr>
            <p:cNvPr id="9" name="Group 42"/>
            <p:cNvGrpSpPr/>
            <p:nvPr/>
          </p:nvGrpSpPr>
          <p:grpSpPr>
            <a:xfrm>
              <a:off x="2715584" y="159951"/>
              <a:ext cx="389566" cy="1631394"/>
              <a:chOff x="2715584" y="159951"/>
              <a:chExt cx="389566" cy="1631394"/>
            </a:xfrm>
          </p:grpSpPr>
          <p:sp>
            <p:nvSpPr>
              <p:cNvPr id="38" name="TextBox 37"/>
              <p:cNvSpPr txBox="1"/>
              <p:nvPr/>
            </p:nvSpPr>
            <p:spPr>
              <a:xfrm>
                <a:off x="2715584" y="1681834"/>
                <a:ext cx="389566" cy="109511"/>
              </a:xfrm>
              <a:prstGeom prst="rect">
                <a:avLst/>
              </a:prstGeom>
              <a:solidFill>
                <a:schemeClr val="bg1">
                  <a:lumMod val="85000"/>
                </a:schemeClr>
              </a:solidFill>
            </p:spPr>
            <p:txBody>
              <a:bodyPr wrap="square" lIns="91440" tIns="0" rIns="91440" bIns="0" rtlCol="0">
                <a:spAutoFit/>
              </a:bodyPr>
              <a:lstStyle/>
              <a:p>
                <a:pPr defTabSz="457200" fontAlgn="auto">
                  <a:spcBef>
                    <a:spcPts val="0"/>
                  </a:spcBef>
                  <a:spcAft>
                    <a:spcPts val="0"/>
                  </a:spcAft>
                </a:pPr>
                <a:r>
                  <a:rPr lang="en-US" sz="900" b="1" dirty="0">
                    <a:solidFill>
                      <a:srgbClr val="000090"/>
                    </a:solidFill>
                    <a:latin typeface="Arial"/>
                    <a:ea typeface="+mn-ea"/>
                    <a:cs typeface="+mn-cs"/>
                  </a:rPr>
                  <a:t>L=1</a:t>
                </a:r>
              </a:p>
            </p:txBody>
          </p:sp>
          <p:sp>
            <p:nvSpPr>
              <p:cNvPr id="39" name="TextBox 38"/>
              <p:cNvSpPr txBox="1"/>
              <p:nvPr/>
            </p:nvSpPr>
            <p:spPr>
              <a:xfrm>
                <a:off x="2715584" y="1296601"/>
                <a:ext cx="389566" cy="109511"/>
              </a:xfrm>
              <a:prstGeom prst="rect">
                <a:avLst/>
              </a:prstGeom>
              <a:solidFill>
                <a:schemeClr val="bg1">
                  <a:lumMod val="85000"/>
                </a:schemeClr>
              </a:solidFill>
            </p:spPr>
            <p:txBody>
              <a:bodyPr wrap="square" lIns="91440" tIns="0" rIns="91440" bIns="0" rtlCol="0">
                <a:spAutoFit/>
              </a:bodyPr>
              <a:lstStyle/>
              <a:p>
                <a:pPr defTabSz="457200" fontAlgn="auto">
                  <a:spcBef>
                    <a:spcPts val="0"/>
                  </a:spcBef>
                  <a:spcAft>
                    <a:spcPts val="0"/>
                  </a:spcAft>
                </a:pPr>
                <a:r>
                  <a:rPr lang="en-US" sz="900" b="1" dirty="0">
                    <a:solidFill>
                      <a:srgbClr val="000090"/>
                    </a:solidFill>
                    <a:latin typeface="Arial"/>
                    <a:ea typeface="+mn-ea"/>
                    <a:cs typeface="+mn-cs"/>
                  </a:rPr>
                  <a:t>L=2</a:t>
                </a:r>
              </a:p>
            </p:txBody>
          </p:sp>
          <p:sp>
            <p:nvSpPr>
              <p:cNvPr id="40" name="TextBox 39"/>
              <p:cNvSpPr txBox="1"/>
              <p:nvPr/>
            </p:nvSpPr>
            <p:spPr>
              <a:xfrm>
                <a:off x="2715584" y="941001"/>
                <a:ext cx="389566" cy="109511"/>
              </a:xfrm>
              <a:prstGeom prst="rect">
                <a:avLst/>
              </a:prstGeom>
              <a:solidFill>
                <a:schemeClr val="bg1">
                  <a:lumMod val="85000"/>
                </a:schemeClr>
              </a:solidFill>
            </p:spPr>
            <p:txBody>
              <a:bodyPr wrap="square" lIns="91440" tIns="0" rIns="91440" bIns="0" rtlCol="0">
                <a:spAutoFit/>
              </a:bodyPr>
              <a:lstStyle/>
              <a:p>
                <a:pPr defTabSz="457200" fontAlgn="auto">
                  <a:spcBef>
                    <a:spcPts val="0"/>
                  </a:spcBef>
                  <a:spcAft>
                    <a:spcPts val="0"/>
                  </a:spcAft>
                </a:pPr>
                <a:r>
                  <a:rPr lang="en-US" sz="900" b="1" dirty="0">
                    <a:solidFill>
                      <a:srgbClr val="000090"/>
                    </a:solidFill>
                    <a:latin typeface="Arial"/>
                    <a:ea typeface="+mn-ea"/>
                    <a:cs typeface="+mn-cs"/>
                  </a:rPr>
                  <a:t>L=3</a:t>
                </a:r>
              </a:p>
            </p:txBody>
          </p:sp>
          <p:sp>
            <p:nvSpPr>
              <p:cNvPr id="41" name="TextBox 40"/>
              <p:cNvSpPr txBox="1"/>
              <p:nvPr/>
            </p:nvSpPr>
            <p:spPr>
              <a:xfrm>
                <a:off x="2715584" y="591751"/>
                <a:ext cx="389566" cy="109511"/>
              </a:xfrm>
              <a:prstGeom prst="rect">
                <a:avLst/>
              </a:prstGeom>
              <a:solidFill>
                <a:schemeClr val="bg1">
                  <a:lumMod val="85000"/>
                </a:schemeClr>
              </a:solidFill>
            </p:spPr>
            <p:txBody>
              <a:bodyPr wrap="square" lIns="91440" tIns="0" rIns="91440" bIns="0" rtlCol="0">
                <a:spAutoFit/>
              </a:bodyPr>
              <a:lstStyle/>
              <a:p>
                <a:pPr defTabSz="457200" fontAlgn="auto">
                  <a:spcBef>
                    <a:spcPts val="0"/>
                  </a:spcBef>
                  <a:spcAft>
                    <a:spcPts val="0"/>
                  </a:spcAft>
                </a:pPr>
                <a:r>
                  <a:rPr lang="en-US" sz="900" b="1" dirty="0">
                    <a:solidFill>
                      <a:srgbClr val="000090"/>
                    </a:solidFill>
                    <a:latin typeface="Arial"/>
                    <a:ea typeface="+mn-ea"/>
                    <a:cs typeface="+mn-cs"/>
                  </a:rPr>
                  <a:t>L=4</a:t>
                </a:r>
              </a:p>
            </p:txBody>
          </p:sp>
          <p:sp>
            <p:nvSpPr>
              <p:cNvPr id="42" name="TextBox 41"/>
              <p:cNvSpPr txBox="1"/>
              <p:nvPr/>
            </p:nvSpPr>
            <p:spPr>
              <a:xfrm>
                <a:off x="2715584" y="159951"/>
                <a:ext cx="389566" cy="109511"/>
              </a:xfrm>
              <a:prstGeom prst="rect">
                <a:avLst/>
              </a:prstGeom>
              <a:solidFill>
                <a:schemeClr val="bg1">
                  <a:lumMod val="85000"/>
                </a:schemeClr>
              </a:solidFill>
            </p:spPr>
            <p:txBody>
              <a:bodyPr wrap="square" lIns="91440" tIns="0" rIns="91440" bIns="0" rtlCol="0">
                <a:spAutoFit/>
              </a:bodyPr>
              <a:lstStyle/>
              <a:p>
                <a:pPr defTabSz="457200" fontAlgn="auto">
                  <a:spcBef>
                    <a:spcPts val="0"/>
                  </a:spcBef>
                  <a:spcAft>
                    <a:spcPts val="0"/>
                  </a:spcAft>
                </a:pPr>
                <a:r>
                  <a:rPr lang="en-US" sz="900" b="1" dirty="0">
                    <a:solidFill>
                      <a:srgbClr val="000090"/>
                    </a:solidFill>
                    <a:latin typeface="Arial"/>
                    <a:ea typeface="+mn-ea"/>
                    <a:cs typeface="+mn-cs"/>
                  </a:rPr>
                  <a:t>L=5</a:t>
                </a:r>
              </a:p>
            </p:txBody>
          </p:sp>
        </p:grpSp>
      </p:grpSp>
      <p:grpSp>
        <p:nvGrpSpPr>
          <p:cNvPr id="19" name="Group 51"/>
          <p:cNvGrpSpPr/>
          <p:nvPr/>
        </p:nvGrpSpPr>
        <p:grpSpPr>
          <a:xfrm>
            <a:off x="519544" y="2667001"/>
            <a:ext cx="7008091" cy="4079313"/>
            <a:chOff x="664528" y="2083645"/>
            <a:chExt cx="6110922" cy="3077071"/>
          </a:xfrm>
        </p:grpSpPr>
        <p:grpSp>
          <p:nvGrpSpPr>
            <p:cNvPr id="20" name="Group 19"/>
            <p:cNvGrpSpPr/>
            <p:nvPr/>
          </p:nvGrpSpPr>
          <p:grpSpPr>
            <a:xfrm>
              <a:off x="697480" y="2191367"/>
              <a:ext cx="6058920" cy="2364643"/>
              <a:chOff x="697480" y="2191367"/>
              <a:chExt cx="6058920" cy="2364643"/>
            </a:xfrm>
          </p:grpSpPr>
          <p:pic>
            <p:nvPicPr>
              <p:cNvPr id="5" name="Picture 4" descr="heatmap-simu-Lev2.pdf"/>
              <p:cNvPicPr>
                <a:picLocks noChangeAspect="1"/>
              </p:cNvPicPr>
              <p:nvPr/>
            </p:nvPicPr>
            <p:blipFill>
              <a:blip r:embed="rId5"/>
              <a:stretch>
                <a:fillRect/>
              </a:stretch>
            </p:blipFill>
            <p:spPr>
              <a:xfrm>
                <a:off x="1039177" y="2261358"/>
                <a:ext cx="286831" cy="2294652"/>
              </a:xfrm>
              <a:prstGeom prst="rect">
                <a:avLst/>
              </a:prstGeom>
            </p:spPr>
          </p:pic>
          <p:pic>
            <p:nvPicPr>
              <p:cNvPr id="6" name="Picture 5" descr="heatmap-simu-Lev3.pdf"/>
              <p:cNvPicPr>
                <a:picLocks noChangeAspect="1"/>
              </p:cNvPicPr>
              <p:nvPr/>
            </p:nvPicPr>
            <p:blipFill>
              <a:blip r:embed="rId6"/>
              <a:stretch>
                <a:fillRect/>
              </a:stretch>
            </p:blipFill>
            <p:spPr>
              <a:xfrm>
                <a:off x="1449352" y="2261358"/>
                <a:ext cx="430247" cy="2294652"/>
              </a:xfrm>
              <a:prstGeom prst="rect">
                <a:avLst/>
              </a:prstGeom>
            </p:spPr>
          </p:pic>
          <p:pic>
            <p:nvPicPr>
              <p:cNvPr id="7" name="Picture 6" descr="heatmap-simu-Lev4.pdf"/>
              <p:cNvPicPr>
                <a:picLocks noChangeAspect="1"/>
              </p:cNvPicPr>
              <p:nvPr/>
            </p:nvPicPr>
            <p:blipFill>
              <a:blip r:embed="rId7"/>
              <a:stretch>
                <a:fillRect/>
              </a:stretch>
            </p:blipFill>
            <p:spPr>
              <a:xfrm>
                <a:off x="1998219" y="2261357"/>
                <a:ext cx="573663" cy="2294652"/>
              </a:xfrm>
              <a:prstGeom prst="rect">
                <a:avLst/>
              </a:prstGeom>
            </p:spPr>
          </p:pic>
          <p:pic>
            <p:nvPicPr>
              <p:cNvPr id="8" name="Picture 7" descr="heatmap-simu-Lev5.pdf"/>
              <p:cNvPicPr>
                <a:picLocks noChangeAspect="1"/>
              </p:cNvPicPr>
              <p:nvPr/>
            </p:nvPicPr>
            <p:blipFill>
              <a:blip r:embed="rId8"/>
              <a:stretch>
                <a:fillRect/>
              </a:stretch>
            </p:blipFill>
            <p:spPr>
              <a:xfrm>
                <a:off x="2690184" y="2261357"/>
                <a:ext cx="717077" cy="2294649"/>
              </a:xfrm>
              <a:prstGeom prst="rect">
                <a:avLst/>
              </a:prstGeom>
            </p:spPr>
          </p:pic>
          <p:pic>
            <p:nvPicPr>
              <p:cNvPr id="10" name="Picture 9" descr="heatmap-simu-Lev6.pdf"/>
              <p:cNvPicPr>
                <a:picLocks noChangeAspect="1"/>
              </p:cNvPicPr>
              <p:nvPr/>
            </p:nvPicPr>
            <p:blipFill>
              <a:blip r:embed="rId9"/>
              <a:stretch>
                <a:fillRect/>
              </a:stretch>
            </p:blipFill>
            <p:spPr>
              <a:xfrm>
                <a:off x="3523240" y="2261358"/>
                <a:ext cx="860493" cy="2294649"/>
              </a:xfrm>
              <a:prstGeom prst="rect">
                <a:avLst/>
              </a:prstGeom>
            </p:spPr>
          </p:pic>
          <p:pic>
            <p:nvPicPr>
              <p:cNvPr id="11" name="Picture 10" descr="heatmap-simu-Lev8.pdf"/>
              <p:cNvPicPr>
                <a:picLocks noChangeAspect="1"/>
              </p:cNvPicPr>
              <p:nvPr/>
            </p:nvPicPr>
            <p:blipFill>
              <a:blip r:embed="rId10"/>
              <a:stretch>
                <a:fillRect/>
              </a:stretch>
            </p:blipFill>
            <p:spPr>
              <a:xfrm>
                <a:off x="5609075" y="2261357"/>
                <a:ext cx="1147325" cy="2294650"/>
              </a:xfrm>
              <a:prstGeom prst="rect">
                <a:avLst/>
              </a:prstGeom>
            </p:spPr>
          </p:pic>
          <p:pic>
            <p:nvPicPr>
              <p:cNvPr id="12" name="Picture 11" descr="heatmap-simu-Lev7.pdf"/>
              <p:cNvPicPr>
                <a:picLocks noChangeAspect="1"/>
              </p:cNvPicPr>
              <p:nvPr/>
            </p:nvPicPr>
            <p:blipFill>
              <a:blip r:embed="rId11"/>
              <a:stretch>
                <a:fillRect/>
              </a:stretch>
            </p:blipFill>
            <p:spPr>
              <a:xfrm>
                <a:off x="4499941" y="2261357"/>
                <a:ext cx="1003909" cy="2294650"/>
              </a:xfrm>
              <a:prstGeom prst="rect">
                <a:avLst/>
              </a:prstGeom>
            </p:spPr>
          </p:pic>
          <p:sp>
            <p:nvSpPr>
              <p:cNvPr id="13" name="TextBox 12"/>
              <p:cNvSpPr txBox="1"/>
              <p:nvPr/>
            </p:nvSpPr>
            <p:spPr>
              <a:xfrm>
                <a:off x="697480" y="2191367"/>
                <a:ext cx="342901" cy="1834058"/>
              </a:xfrm>
              <a:prstGeom prst="rect">
                <a:avLst/>
              </a:prstGeom>
              <a:noFill/>
            </p:spPr>
            <p:txBody>
              <a:bodyPr wrap="square" rtlCol="0">
                <a:spAutoFit/>
              </a:bodyPr>
              <a:lstStyle/>
              <a:p>
                <a:pPr algn="r" defTabSz="457200" fontAlgn="auto">
                  <a:lnSpc>
                    <a:spcPts val="1040"/>
                  </a:lnSpc>
                  <a:spcBef>
                    <a:spcPts val="0"/>
                  </a:spcBef>
                  <a:spcAft>
                    <a:spcPts val="0"/>
                  </a:spcAft>
                </a:pPr>
                <a:r>
                  <a:rPr lang="en-US" sz="800" dirty="0">
                    <a:solidFill>
                      <a:srgbClr val="FF0000"/>
                    </a:solidFill>
                    <a:latin typeface="Helvetica"/>
                    <a:ea typeface="+mn-ea"/>
                    <a:cs typeface="+mn-cs"/>
                  </a:rPr>
                  <a:t>A1</a:t>
                </a:r>
              </a:p>
              <a:p>
                <a:pPr algn="r" defTabSz="457200" fontAlgn="auto">
                  <a:lnSpc>
                    <a:spcPts val="1040"/>
                  </a:lnSpc>
                  <a:spcBef>
                    <a:spcPts val="0"/>
                  </a:spcBef>
                  <a:spcAft>
                    <a:spcPts val="0"/>
                  </a:spcAft>
                </a:pPr>
                <a:r>
                  <a:rPr lang="en-US" sz="800" dirty="0">
                    <a:solidFill>
                      <a:srgbClr val="FF0000"/>
                    </a:solidFill>
                    <a:latin typeface="Helvetica"/>
                    <a:ea typeface="+mn-ea"/>
                    <a:cs typeface="+mn-cs"/>
                  </a:rPr>
                  <a:t>A2</a:t>
                </a:r>
              </a:p>
              <a:p>
                <a:pPr algn="r" defTabSz="457200" fontAlgn="auto">
                  <a:lnSpc>
                    <a:spcPts val="1040"/>
                  </a:lnSpc>
                  <a:spcBef>
                    <a:spcPts val="0"/>
                  </a:spcBef>
                  <a:spcAft>
                    <a:spcPts val="0"/>
                  </a:spcAft>
                </a:pPr>
                <a:r>
                  <a:rPr lang="en-US" sz="800" dirty="0">
                    <a:solidFill>
                      <a:srgbClr val="008000"/>
                    </a:solidFill>
                    <a:latin typeface="Helvetica"/>
                    <a:ea typeface="+mn-ea"/>
                    <a:cs typeface="+mn-cs"/>
                  </a:rPr>
                  <a:t>B1</a:t>
                </a:r>
              </a:p>
              <a:p>
                <a:pPr algn="r" defTabSz="457200" fontAlgn="auto">
                  <a:lnSpc>
                    <a:spcPts val="1040"/>
                  </a:lnSpc>
                  <a:spcBef>
                    <a:spcPts val="0"/>
                  </a:spcBef>
                  <a:spcAft>
                    <a:spcPts val="0"/>
                  </a:spcAft>
                </a:pPr>
                <a:r>
                  <a:rPr lang="en-US" sz="800" dirty="0">
                    <a:solidFill>
                      <a:srgbClr val="008000"/>
                    </a:solidFill>
                    <a:latin typeface="Helvetica"/>
                    <a:ea typeface="+mn-ea"/>
                    <a:cs typeface="+mn-cs"/>
                  </a:rPr>
                  <a:t>B2</a:t>
                </a:r>
              </a:p>
              <a:p>
                <a:pPr algn="r" defTabSz="457200" fontAlgn="auto">
                  <a:lnSpc>
                    <a:spcPts val="1040"/>
                  </a:lnSpc>
                  <a:spcBef>
                    <a:spcPts val="0"/>
                  </a:spcBef>
                  <a:spcAft>
                    <a:spcPts val="0"/>
                  </a:spcAft>
                </a:pPr>
                <a:r>
                  <a:rPr lang="en-US" sz="800" dirty="0">
                    <a:solidFill>
                      <a:srgbClr val="008000"/>
                    </a:solidFill>
                    <a:latin typeface="Helvetica"/>
                    <a:ea typeface="+mn-ea"/>
                    <a:cs typeface="+mn-cs"/>
                  </a:rPr>
                  <a:t>B3</a:t>
                </a:r>
              </a:p>
              <a:p>
                <a:pPr algn="r" defTabSz="457200" fontAlgn="auto">
                  <a:lnSpc>
                    <a:spcPts val="1040"/>
                  </a:lnSpc>
                  <a:spcBef>
                    <a:spcPts val="0"/>
                  </a:spcBef>
                  <a:spcAft>
                    <a:spcPts val="0"/>
                  </a:spcAft>
                </a:pPr>
                <a:r>
                  <a:rPr lang="en-US" sz="800" dirty="0">
                    <a:solidFill>
                      <a:srgbClr val="008000"/>
                    </a:solidFill>
                    <a:latin typeface="Helvetica"/>
                    <a:ea typeface="+mn-ea"/>
                    <a:cs typeface="+mn-cs"/>
                  </a:rPr>
                  <a:t>B4</a:t>
                </a:r>
              </a:p>
              <a:p>
                <a:pPr algn="r" defTabSz="457200" fontAlgn="auto">
                  <a:lnSpc>
                    <a:spcPts val="1040"/>
                  </a:lnSpc>
                  <a:spcBef>
                    <a:spcPts val="0"/>
                  </a:spcBef>
                  <a:spcAft>
                    <a:spcPts val="0"/>
                  </a:spcAft>
                </a:pPr>
                <a:r>
                  <a:rPr lang="en-US" sz="800" dirty="0">
                    <a:solidFill>
                      <a:prstClr val="black"/>
                    </a:solidFill>
                    <a:latin typeface="Helvetica"/>
                    <a:ea typeface="+mn-ea"/>
                    <a:cs typeface="+mn-cs"/>
                  </a:rPr>
                  <a:t>C1</a:t>
                </a:r>
              </a:p>
              <a:p>
                <a:pPr algn="r" defTabSz="457200" fontAlgn="auto">
                  <a:lnSpc>
                    <a:spcPts val="1040"/>
                  </a:lnSpc>
                  <a:spcBef>
                    <a:spcPts val="0"/>
                  </a:spcBef>
                  <a:spcAft>
                    <a:spcPts val="0"/>
                  </a:spcAft>
                </a:pPr>
                <a:r>
                  <a:rPr lang="en-US" sz="800" dirty="0">
                    <a:solidFill>
                      <a:prstClr val="black"/>
                    </a:solidFill>
                    <a:latin typeface="Helvetica"/>
                    <a:ea typeface="+mn-ea"/>
                    <a:cs typeface="+mn-cs"/>
                  </a:rPr>
                  <a:t>C2</a:t>
                </a:r>
              </a:p>
              <a:p>
                <a:pPr algn="r" defTabSz="457200" fontAlgn="auto">
                  <a:lnSpc>
                    <a:spcPts val="1040"/>
                  </a:lnSpc>
                  <a:spcBef>
                    <a:spcPts val="0"/>
                  </a:spcBef>
                  <a:spcAft>
                    <a:spcPts val="0"/>
                  </a:spcAft>
                </a:pPr>
                <a:r>
                  <a:rPr lang="en-US" sz="800" dirty="0">
                    <a:solidFill>
                      <a:prstClr val="black"/>
                    </a:solidFill>
                    <a:latin typeface="Helvetica"/>
                    <a:ea typeface="+mn-ea"/>
                    <a:cs typeface="+mn-cs"/>
                  </a:rPr>
                  <a:t>C3</a:t>
                </a:r>
              </a:p>
              <a:p>
                <a:pPr algn="r" defTabSz="457200" fontAlgn="auto">
                  <a:lnSpc>
                    <a:spcPts val="1040"/>
                  </a:lnSpc>
                  <a:spcBef>
                    <a:spcPts val="0"/>
                  </a:spcBef>
                  <a:spcAft>
                    <a:spcPts val="0"/>
                  </a:spcAft>
                </a:pPr>
                <a:r>
                  <a:rPr lang="en-US" sz="800" dirty="0">
                    <a:solidFill>
                      <a:srgbClr val="0000FF"/>
                    </a:solidFill>
                    <a:latin typeface="Helvetica"/>
                    <a:ea typeface="+mn-ea"/>
                    <a:cs typeface="+mn-cs"/>
                  </a:rPr>
                  <a:t>D1</a:t>
                </a:r>
              </a:p>
              <a:p>
                <a:pPr algn="r" defTabSz="457200" fontAlgn="auto">
                  <a:lnSpc>
                    <a:spcPts val="1040"/>
                  </a:lnSpc>
                  <a:spcBef>
                    <a:spcPts val="0"/>
                  </a:spcBef>
                  <a:spcAft>
                    <a:spcPts val="0"/>
                  </a:spcAft>
                </a:pPr>
                <a:r>
                  <a:rPr lang="en-US" sz="800" dirty="0">
                    <a:solidFill>
                      <a:srgbClr val="0000FF"/>
                    </a:solidFill>
                    <a:latin typeface="Helvetica"/>
                    <a:ea typeface="+mn-ea"/>
                    <a:cs typeface="+mn-cs"/>
                  </a:rPr>
                  <a:t>D2</a:t>
                </a:r>
              </a:p>
              <a:p>
                <a:pPr algn="r" defTabSz="457200" fontAlgn="auto">
                  <a:lnSpc>
                    <a:spcPts val="1040"/>
                  </a:lnSpc>
                  <a:spcBef>
                    <a:spcPts val="0"/>
                  </a:spcBef>
                  <a:spcAft>
                    <a:spcPts val="0"/>
                  </a:spcAft>
                </a:pPr>
                <a:r>
                  <a:rPr lang="en-US" sz="800" dirty="0">
                    <a:solidFill>
                      <a:srgbClr val="0000FF"/>
                    </a:solidFill>
                    <a:latin typeface="Helvetica"/>
                    <a:ea typeface="+mn-ea"/>
                    <a:cs typeface="+mn-cs"/>
                  </a:rPr>
                  <a:t>D3</a:t>
                </a:r>
              </a:p>
              <a:p>
                <a:pPr algn="r" defTabSz="457200" fontAlgn="auto">
                  <a:lnSpc>
                    <a:spcPts val="1040"/>
                  </a:lnSpc>
                  <a:spcBef>
                    <a:spcPts val="0"/>
                  </a:spcBef>
                  <a:spcAft>
                    <a:spcPts val="0"/>
                  </a:spcAft>
                </a:pPr>
                <a:r>
                  <a:rPr lang="en-US" sz="800" dirty="0">
                    <a:solidFill>
                      <a:srgbClr val="0000FF"/>
                    </a:solidFill>
                    <a:latin typeface="Helvetica"/>
                    <a:ea typeface="+mn-ea"/>
                    <a:cs typeface="+mn-cs"/>
                  </a:rPr>
                  <a:t>D4</a:t>
                </a:r>
              </a:p>
              <a:p>
                <a:pPr algn="r" defTabSz="457200" fontAlgn="auto">
                  <a:lnSpc>
                    <a:spcPts val="1040"/>
                  </a:lnSpc>
                  <a:spcBef>
                    <a:spcPts val="0"/>
                  </a:spcBef>
                  <a:spcAft>
                    <a:spcPts val="0"/>
                  </a:spcAft>
                </a:pPr>
                <a:r>
                  <a:rPr lang="en-US" sz="800" dirty="0">
                    <a:solidFill>
                      <a:srgbClr val="0000FF"/>
                    </a:solidFill>
                    <a:latin typeface="Helvetica"/>
                    <a:ea typeface="+mn-ea"/>
                    <a:cs typeface="+mn-cs"/>
                  </a:rPr>
                  <a:t>D5</a:t>
                </a:r>
              </a:p>
              <a:p>
                <a:pPr algn="r" defTabSz="457200" fontAlgn="auto">
                  <a:lnSpc>
                    <a:spcPts val="1040"/>
                  </a:lnSpc>
                  <a:spcBef>
                    <a:spcPts val="0"/>
                  </a:spcBef>
                  <a:spcAft>
                    <a:spcPts val="0"/>
                  </a:spcAft>
                </a:pPr>
                <a:r>
                  <a:rPr lang="en-US" sz="800" dirty="0">
                    <a:solidFill>
                      <a:srgbClr val="FF6600"/>
                    </a:solidFill>
                    <a:latin typeface="Helvetica"/>
                    <a:ea typeface="+mn-ea"/>
                    <a:cs typeface="+mn-cs"/>
                  </a:rPr>
                  <a:t>E1</a:t>
                </a:r>
              </a:p>
              <a:p>
                <a:pPr algn="r" defTabSz="457200" fontAlgn="auto">
                  <a:lnSpc>
                    <a:spcPts val="1040"/>
                  </a:lnSpc>
                  <a:spcBef>
                    <a:spcPts val="0"/>
                  </a:spcBef>
                  <a:spcAft>
                    <a:spcPts val="0"/>
                  </a:spcAft>
                </a:pPr>
                <a:r>
                  <a:rPr lang="en-US" sz="800" dirty="0">
                    <a:solidFill>
                      <a:srgbClr val="FF6600"/>
                    </a:solidFill>
                    <a:latin typeface="Helvetica"/>
                    <a:ea typeface="+mn-ea"/>
                    <a:cs typeface="+mn-cs"/>
                  </a:rPr>
                  <a:t>E2</a:t>
                </a:r>
              </a:p>
              <a:p>
                <a:pPr algn="r" defTabSz="457200" fontAlgn="auto">
                  <a:lnSpc>
                    <a:spcPts val="1040"/>
                  </a:lnSpc>
                  <a:spcBef>
                    <a:spcPts val="0"/>
                  </a:spcBef>
                  <a:spcAft>
                    <a:spcPts val="0"/>
                  </a:spcAft>
                </a:pPr>
                <a:r>
                  <a:rPr lang="en-US" sz="800" dirty="0">
                    <a:solidFill>
                      <a:srgbClr val="FF6600"/>
                    </a:solidFill>
                    <a:latin typeface="Helvetica"/>
                    <a:ea typeface="+mn-ea"/>
                    <a:cs typeface="+mn-cs"/>
                  </a:rPr>
                  <a:t>E3</a:t>
                </a:r>
              </a:p>
              <a:p>
                <a:pPr algn="r" defTabSz="457200" fontAlgn="auto">
                  <a:lnSpc>
                    <a:spcPts val="1040"/>
                  </a:lnSpc>
                  <a:spcBef>
                    <a:spcPts val="0"/>
                  </a:spcBef>
                  <a:spcAft>
                    <a:spcPts val="0"/>
                  </a:spcAft>
                </a:pPr>
                <a:r>
                  <a:rPr lang="en-US" sz="800" dirty="0">
                    <a:solidFill>
                      <a:srgbClr val="FF6600"/>
                    </a:solidFill>
                    <a:latin typeface="Helvetica"/>
                    <a:ea typeface="+mn-ea"/>
                    <a:cs typeface="+mn-cs"/>
                  </a:rPr>
                  <a:t>E4</a:t>
                </a:r>
              </a:p>
              <a:p>
                <a:pPr algn="r" defTabSz="457200" fontAlgn="auto">
                  <a:lnSpc>
                    <a:spcPts val="1040"/>
                  </a:lnSpc>
                  <a:spcBef>
                    <a:spcPts val="0"/>
                  </a:spcBef>
                  <a:spcAft>
                    <a:spcPts val="0"/>
                  </a:spcAft>
                </a:pPr>
                <a:r>
                  <a:rPr lang="en-US" sz="800" dirty="0">
                    <a:solidFill>
                      <a:srgbClr val="FF6600"/>
                    </a:solidFill>
                    <a:latin typeface="Helvetica"/>
                    <a:ea typeface="+mn-ea"/>
                    <a:cs typeface="+mn-cs"/>
                  </a:rPr>
                  <a:t>E5</a:t>
                </a:r>
              </a:p>
            </p:txBody>
          </p:sp>
        </p:grpSp>
        <p:sp>
          <p:nvSpPr>
            <p:cNvPr id="21" name="TextBox 20"/>
            <p:cNvSpPr txBox="1"/>
            <p:nvPr/>
          </p:nvSpPr>
          <p:spPr>
            <a:xfrm>
              <a:off x="664528" y="4566096"/>
              <a:ext cx="707072"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|L|=2</a:t>
              </a:r>
            </a:p>
            <a:p>
              <a:pPr algn="r" defTabSz="457200" fontAlgn="auto">
                <a:spcBef>
                  <a:spcPts val="0"/>
                </a:spcBef>
                <a:spcAft>
                  <a:spcPts val="0"/>
                </a:spcAft>
              </a:pPr>
              <a:r>
                <a:rPr lang="en-US" sz="900" dirty="0">
                  <a:solidFill>
                    <a:prstClr val="black"/>
                  </a:solidFill>
                  <a:latin typeface="Helvetica"/>
                  <a:ea typeface="+mn-ea"/>
                  <a:cs typeface="+mn-cs"/>
                </a:rPr>
                <a:t>HS=2.1</a:t>
              </a:r>
            </a:p>
            <a:p>
              <a:pPr algn="r" defTabSz="457200" fontAlgn="auto">
                <a:spcBef>
                  <a:spcPts val="0"/>
                </a:spcBef>
                <a:spcAft>
                  <a:spcPts val="0"/>
                </a:spcAft>
              </a:pPr>
              <a:r>
                <a:rPr lang="en-US" sz="900" dirty="0">
                  <a:solidFill>
                    <a:prstClr val="black"/>
                  </a:solidFill>
                  <a:latin typeface="Helvetica"/>
                  <a:ea typeface="+mn-ea"/>
                  <a:cs typeface="+mn-cs"/>
                </a:rPr>
                <a:t>CHS=2.4</a:t>
              </a:r>
            </a:p>
            <a:p>
              <a:pPr algn="r" defTabSz="457200" fontAlgn="auto">
                <a:spcBef>
                  <a:spcPts val="0"/>
                </a:spcBef>
                <a:spcAft>
                  <a:spcPts val="0"/>
                </a:spcAft>
              </a:pPr>
              <a:r>
                <a:rPr lang="en-US" sz="900" dirty="0">
                  <a:solidFill>
                    <a:prstClr val="black"/>
                  </a:solidFill>
                  <a:latin typeface="Helvetica"/>
                  <a:ea typeface="+mn-ea"/>
                  <a:cs typeface="+mn-cs"/>
                </a:rPr>
                <a:t>PHS=2.1</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22" name="TextBox 21"/>
            <p:cNvSpPr txBox="1"/>
            <p:nvPr/>
          </p:nvSpPr>
          <p:spPr>
            <a:xfrm>
              <a:off x="1104972" y="4572446"/>
              <a:ext cx="793677" cy="487535"/>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|L|=3</a:t>
              </a:r>
            </a:p>
            <a:p>
              <a:pPr algn="r" defTabSz="457200" fontAlgn="auto">
                <a:spcBef>
                  <a:spcPts val="0"/>
                </a:spcBef>
                <a:spcAft>
                  <a:spcPts val="0"/>
                </a:spcAft>
              </a:pPr>
              <a:r>
                <a:rPr lang="en-US" sz="900" dirty="0">
                  <a:solidFill>
                    <a:prstClr val="black"/>
                  </a:solidFill>
                  <a:latin typeface="Helvetica"/>
                  <a:ea typeface="+mn-ea"/>
                  <a:cs typeface="+mn-cs"/>
                </a:rPr>
                <a:t>HS=5.5</a:t>
              </a:r>
            </a:p>
            <a:p>
              <a:pPr algn="r" defTabSz="457200" fontAlgn="auto">
                <a:spcBef>
                  <a:spcPts val="0"/>
                </a:spcBef>
                <a:spcAft>
                  <a:spcPts val="0"/>
                </a:spcAft>
              </a:pPr>
              <a:r>
                <a:rPr lang="en-US" sz="900" dirty="0">
                  <a:solidFill>
                    <a:prstClr val="black"/>
                  </a:solidFill>
                  <a:latin typeface="Helvetica"/>
                  <a:ea typeface="+mn-ea"/>
                  <a:cs typeface="+mn-cs"/>
                </a:rPr>
                <a:t>CHS=5.5</a:t>
              </a:r>
            </a:p>
            <a:p>
              <a:pPr algn="r" defTabSz="457200" fontAlgn="auto">
                <a:spcBef>
                  <a:spcPts val="0"/>
                </a:spcBef>
                <a:spcAft>
                  <a:spcPts val="0"/>
                </a:spcAft>
              </a:pPr>
              <a:r>
                <a:rPr lang="en-US" sz="900" dirty="0">
                  <a:solidFill>
                    <a:prstClr val="black"/>
                  </a:solidFill>
                  <a:latin typeface="Helvetica"/>
                  <a:ea typeface="+mn-ea"/>
                  <a:cs typeface="+mn-cs"/>
                </a:rPr>
                <a:t>PHS=5.5</a:t>
              </a:r>
            </a:p>
          </p:txBody>
        </p:sp>
        <p:sp>
          <p:nvSpPr>
            <p:cNvPr id="23" name="TextBox 22"/>
            <p:cNvSpPr txBox="1"/>
            <p:nvPr/>
          </p:nvSpPr>
          <p:spPr>
            <a:xfrm>
              <a:off x="1890084" y="4556010"/>
              <a:ext cx="669098"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|L|=4</a:t>
              </a:r>
            </a:p>
            <a:p>
              <a:pPr algn="r" defTabSz="457200" fontAlgn="auto">
                <a:spcBef>
                  <a:spcPts val="0"/>
                </a:spcBef>
                <a:spcAft>
                  <a:spcPts val="0"/>
                </a:spcAft>
              </a:pPr>
              <a:r>
                <a:rPr lang="en-US" sz="900" dirty="0">
                  <a:solidFill>
                    <a:prstClr val="black"/>
                  </a:solidFill>
                  <a:latin typeface="Helvetica"/>
                  <a:ea typeface="+mn-ea"/>
                  <a:cs typeface="+mn-cs"/>
                </a:rPr>
                <a:t>HS=8.7</a:t>
              </a:r>
            </a:p>
            <a:p>
              <a:pPr algn="r" defTabSz="457200" fontAlgn="auto">
                <a:spcBef>
                  <a:spcPts val="0"/>
                </a:spcBef>
                <a:spcAft>
                  <a:spcPts val="0"/>
                </a:spcAft>
              </a:pPr>
              <a:r>
                <a:rPr lang="en-US" sz="900" dirty="0">
                  <a:solidFill>
                    <a:prstClr val="black"/>
                  </a:solidFill>
                  <a:latin typeface="Helvetica"/>
                  <a:ea typeface="+mn-ea"/>
                  <a:cs typeface="+mn-cs"/>
                </a:rPr>
                <a:t>CHS=5.4</a:t>
              </a:r>
            </a:p>
            <a:p>
              <a:pPr algn="r" defTabSz="457200" fontAlgn="auto">
                <a:spcBef>
                  <a:spcPts val="0"/>
                </a:spcBef>
                <a:spcAft>
                  <a:spcPts val="0"/>
                </a:spcAft>
              </a:pPr>
              <a:r>
                <a:rPr lang="en-US" sz="900" dirty="0">
                  <a:solidFill>
                    <a:prstClr val="black"/>
                  </a:solidFill>
                  <a:latin typeface="Helvetica"/>
                  <a:ea typeface="+mn-ea"/>
                  <a:cs typeface="+mn-cs"/>
                </a:rPr>
                <a:t>PHS=8.7</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24" name="TextBox 23"/>
            <p:cNvSpPr txBox="1"/>
            <p:nvPr/>
          </p:nvSpPr>
          <p:spPr>
            <a:xfrm>
              <a:off x="2677484" y="4564076"/>
              <a:ext cx="717077"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|L|=5</a:t>
              </a:r>
            </a:p>
            <a:p>
              <a:pPr algn="r" defTabSz="457200" fontAlgn="auto">
                <a:spcBef>
                  <a:spcPts val="0"/>
                </a:spcBef>
                <a:spcAft>
                  <a:spcPts val="0"/>
                </a:spcAft>
              </a:pPr>
              <a:r>
                <a:rPr lang="en-US" sz="900" dirty="0">
                  <a:solidFill>
                    <a:prstClr val="black"/>
                  </a:solidFill>
                  <a:latin typeface="Helvetica"/>
                  <a:ea typeface="+mn-ea"/>
                  <a:cs typeface="+mn-cs"/>
                </a:rPr>
                <a:t>HS=∞</a:t>
              </a:r>
            </a:p>
            <a:p>
              <a:pPr algn="r" defTabSz="457200" fontAlgn="auto">
                <a:spcBef>
                  <a:spcPts val="0"/>
                </a:spcBef>
                <a:spcAft>
                  <a:spcPts val="0"/>
                </a:spcAft>
              </a:pPr>
              <a:r>
                <a:rPr lang="en-US" sz="900" dirty="0">
                  <a:solidFill>
                    <a:prstClr val="black"/>
                  </a:solidFill>
                  <a:latin typeface="Helvetica"/>
                  <a:ea typeface="+mn-ea"/>
                  <a:cs typeface="+mn-cs"/>
                </a:rPr>
                <a:t>CHS=∞</a:t>
              </a:r>
            </a:p>
            <a:p>
              <a:pPr algn="r" defTabSz="457200" fontAlgn="auto">
                <a:spcBef>
                  <a:spcPts val="0"/>
                </a:spcBef>
                <a:spcAft>
                  <a:spcPts val="0"/>
                </a:spcAft>
              </a:pPr>
              <a:r>
                <a:rPr lang="en-US" sz="900" dirty="0">
                  <a:solidFill>
                    <a:prstClr val="black"/>
                  </a:solidFill>
                  <a:latin typeface="Helvetica"/>
                  <a:ea typeface="+mn-ea"/>
                  <a:cs typeface="+mn-cs"/>
                </a:rPr>
                <a:t>PHS=∞</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25" name="TextBox 24"/>
            <p:cNvSpPr txBox="1"/>
            <p:nvPr/>
          </p:nvSpPr>
          <p:spPr>
            <a:xfrm>
              <a:off x="3288290" y="4566096"/>
              <a:ext cx="1109134"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|L|=6</a:t>
              </a:r>
            </a:p>
            <a:p>
              <a:pPr algn="r" defTabSz="457200" fontAlgn="auto">
                <a:spcBef>
                  <a:spcPts val="0"/>
                </a:spcBef>
                <a:spcAft>
                  <a:spcPts val="0"/>
                </a:spcAft>
              </a:pPr>
              <a:r>
                <a:rPr lang="en-US" sz="900" dirty="0">
                  <a:solidFill>
                    <a:prstClr val="black"/>
                  </a:solidFill>
                  <a:latin typeface="Helvetica"/>
                  <a:ea typeface="+mn-ea"/>
                  <a:cs typeface="+mn-cs"/>
                </a:rPr>
                <a:t>HS=∞</a:t>
              </a:r>
            </a:p>
            <a:p>
              <a:pPr algn="r" defTabSz="457200" fontAlgn="auto">
                <a:spcBef>
                  <a:spcPts val="0"/>
                </a:spcBef>
                <a:spcAft>
                  <a:spcPts val="0"/>
                </a:spcAft>
              </a:pPr>
              <a:r>
                <a:rPr lang="en-US" sz="900" dirty="0">
                  <a:solidFill>
                    <a:prstClr val="black"/>
                  </a:solidFill>
                  <a:latin typeface="Helvetica"/>
                  <a:ea typeface="+mn-ea"/>
                  <a:cs typeface="+mn-cs"/>
                </a:rPr>
                <a:t>CHS=∞</a:t>
              </a:r>
            </a:p>
            <a:p>
              <a:pPr algn="r" defTabSz="457200" fontAlgn="auto">
                <a:spcBef>
                  <a:spcPts val="0"/>
                </a:spcBef>
                <a:spcAft>
                  <a:spcPts val="0"/>
                </a:spcAft>
              </a:pPr>
              <a:r>
                <a:rPr lang="en-US" sz="900" dirty="0">
                  <a:solidFill>
                    <a:prstClr val="black"/>
                  </a:solidFill>
                  <a:latin typeface="Helvetica"/>
                  <a:ea typeface="+mn-ea"/>
                  <a:cs typeface="+mn-cs"/>
                </a:rPr>
                <a:t>PHS=16.1</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26" name="TextBox 25"/>
            <p:cNvSpPr txBox="1"/>
            <p:nvPr/>
          </p:nvSpPr>
          <p:spPr>
            <a:xfrm>
              <a:off x="4415275" y="4568710"/>
              <a:ext cx="1092200"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|L|=7</a:t>
              </a:r>
            </a:p>
            <a:p>
              <a:pPr algn="r" defTabSz="457200" fontAlgn="auto">
                <a:spcBef>
                  <a:spcPts val="0"/>
                </a:spcBef>
                <a:spcAft>
                  <a:spcPts val="0"/>
                </a:spcAft>
              </a:pPr>
              <a:r>
                <a:rPr lang="en-US" sz="900" dirty="0">
                  <a:solidFill>
                    <a:prstClr val="black"/>
                  </a:solidFill>
                  <a:latin typeface="Helvetica"/>
                  <a:ea typeface="+mn-ea"/>
                  <a:cs typeface="+mn-cs"/>
                </a:rPr>
                <a:t>HS=∞</a:t>
              </a:r>
            </a:p>
            <a:p>
              <a:pPr algn="r" defTabSz="457200" fontAlgn="auto">
                <a:spcBef>
                  <a:spcPts val="0"/>
                </a:spcBef>
                <a:spcAft>
                  <a:spcPts val="0"/>
                </a:spcAft>
              </a:pPr>
              <a:r>
                <a:rPr lang="en-US" sz="900" dirty="0">
                  <a:solidFill>
                    <a:prstClr val="black"/>
                  </a:solidFill>
                  <a:latin typeface="Helvetica"/>
                  <a:ea typeface="+mn-ea"/>
                  <a:cs typeface="+mn-cs"/>
                </a:rPr>
                <a:t>CHS=∞</a:t>
              </a:r>
            </a:p>
            <a:p>
              <a:pPr algn="r" defTabSz="457200" fontAlgn="auto">
                <a:spcBef>
                  <a:spcPts val="0"/>
                </a:spcBef>
                <a:spcAft>
                  <a:spcPts val="0"/>
                </a:spcAft>
              </a:pPr>
              <a:r>
                <a:rPr lang="en-US" sz="900" dirty="0">
                  <a:solidFill>
                    <a:prstClr val="black"/>
                  </a:solidFill>
                  <a:latin typeface="Helvetica"/>
                  <a:ea typeface="+mn-ea"/>
                  <a:cs typeface="+mn-cs"/>
                </a:rPr>
                <a:t>CHS=10.4</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33" name="TextBox 32"/>
            <p:cNvSpPr txBox="1"/>
            <p:nvPr/>
          </p:nvSpPr>
          <p:spPr>
            <a:xfrm>
              <a:off x="5653616" y="4565652"/>
              <a:ext cx="1109134" cy="592006"/>
            </a:xfrm>
            <a:prstGeom prst="rect">
              <a:avLst/>
            </a:prstGeom>
            <a:noFill/>
          </p:spPr>
          <p:txBody>
            <a:bodyPr wrap="square" rtlCol="0">
              <a:spAutoFit/>
            </a:bodyPr>
            <a:lstStyle/>
            <a:p>
              <a:pPr algn="r" defTabSz="457200" fontAlgn="auto">
                <a:spcBef>
                  <a:spcPts val="0"/>
                </a:spcBef>
                <a:spcAft>
                  <a:spcPts val="0"/>
                </a:spcAft>
              </a:pPr>
              <a:r>
                <a:rPr lang="en-US" sz="900" dirty="0">
                  <a:solidFill>
                    <a:prstClr val="black"/>
                  </a:solidFill>
                  <a:latin typeface="Helvetica"/>
                  <a:ea typeface="+mn-ea"/>
                  <a:cs typeface="+mn-cs"/>
                </a:rPr>
                <a:t>|L|=8</a:t>
              </a:r>
            </a:p>
            <a:p>
              <a:pPr algn="r" defTabSz="457200" fontAlgn="auto">
                <a:spcBef>
                  <a:spcPts val="0"/>
                </a:spcBef>
                <a:spcAft>
                  <a:spcPts val="0"/>
                </a:spcAft>
              </a:pPr>
              <a:r>
                <a:rPr lang="en-US" sz="900" dirty="0">
                  <a:solidFill>
                    <a:prstClr val="black"/>
                  </a:solidFill>
                  <a:latin typeface="Helvetica"/>
                  <a:ea typeface="+mn-ea"/>
                  <a:cs typeface="+mn-cs"/>
                </a:rPr>
                <a:t>HS=∞</a:t>
              </a:r>
            </a:p>
            <a:p>
              <a:pPr algn="r" defTabSz="457200" fontAlgn="auto">
                <a:spcBef>
                  <a:spcPts val="0"/>
                </a:spcBef>
                <a:spcAft>
                  <a:spcPts val="0"/>
                </a:spcAft>
              </a:pPr>
              <a:r>
                <a:rPr lang="en-US" sz="900" dirty="0">
                  <a:solidFill>
                    <a:prstClr val="black"/>
                  </a:solidFill>
                  <a:latin typeface="Helvetica"/>
                  <a:ea typeface="+mn-ea"/>
                  <a:cs typeface="+mn-cs"/>
                </a:rPr>
                <a:t>CHS=∞</a:t>
              </a:r>
            </a:p>
            <a:p>
              <a:pPr algn="r" defTabSz="457200" fontAlgn="auto">
                <a:spcBef>
                  <a:spcPts val="0"/>
                </a:spcBef>
                <a:spcAft>
                  <a:spcPts val="0"/>
                </a:spcAft>
              </a:pPr>
              <a:r>
                <a:rPr lang="en-US" sz="900" dirty="0">
                  <a:solidFill>
                    <a:prstClr val="black"/>
                  </a:solidFill>
                  <a:latin typeface="Helvetica"/>
                  <a:ea typeface="+mn-ea"/>
                  <a:cs typeface="+mn-cs"/>
                </a:rPr>
                <a:t>PHS=9.4</a:t>
              </a:r>
            </a:p>
            <a:p>
              <a:pPr algn="r" defTabSz="457200" fontAlgn="auto">
                <a:spcBef>
                  <a:spcPts val="0"/>
                </a:spcBef>
                <a:spcAft>
                  <a:spcPts val="0"/>
                </a:spcAft>
              </a:pPr>
              <a:endParaRPr lang="en-US" sz="900" dirty="0">
                <a:solidFill>
                  <a:prstClr val="black"/>
                </a:solidFill>
                <a:latin typeface="Helvetica"/>
                <a:ea typeface="+mn-ea"/>
                <a:cs typeface="+mn-cs"/>
              </a:endParaRPr>
            </a:p>
          </p:txBody>
        </p:sp>
        <p:sp>
          <p:nvSpPr>
            <p:cNvPr id="45" name="TextBox 44"/>
            <p:cNvSpPr txBox="1"/>
            <p:nvPr/>
          </p:nvSpPr>
          <p:spPr>
            <a:xfrm>
              <a:off x="5628125" y="2083645"/>
              <a:ext cx="1147325"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1   2   3   4   5   6   7   8</a:t>
              </a:r>
            </a:p>
          </p:txBody>
        </p:sp>
        <p:sp>
          <p:nvSpPr>
            <p:cNvPr id="46" name="TextBox 45"/>
            <p:cNvSpPr txBox="1"/>
            <p:nvPr/>
          </p:nvSpPr>
          <p:spPr>
            <a:xfrm>
              <a:off x="4518991" y="2083645"/>
              <a:ext cx="1147325"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1   2   3   4   5   6   7</a:t>
              </a:r>
            </a:p>
          </p:txBody>
        </p:sp>
        <p:sp>
          <p:nvSpPr>
            <p:cNvPr id="47" name="TextBox 46"/>
            <p:cNvSpPr txBox="1"/>
            <p:nvPr/>
          </p:nvSpPr>
          <p:spPr>
            <a:xfrm>
              <a:off x="3548640" y="2083645"/>
              <a:ext cx="866635"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1   2   3   4   5   6</a:t>
              </a:r>
            </a:p>
          </p:txBody>
        </p:sp>
        <p:sp>
          <p:nvSpPr>
            <p:cNvPr id="48" name="TextBox 47"/>
            <p:cNvSpPr txBox="1"/>
            <p:nvPr/>
          </p:nvSpPr>
          <p:spPr>
            <a:xfrm>
              <a:off x="2709234" y="2083645"/>
              <a:ext cx="866635"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1   2   3   4   5</a:t>
              </a:r>
            </a:p>
          </p:txBody>
        </p:sp>
        <p:sp>
          <p:nvSpPr>
            <p:cNvPr id="49" name="TextBox 48"/>
            <p:cNvSpPr txBox="1"/>
            <p:nvPr/>
          </p:nvSpPr>
          <p:spPr>
            <a:xfrm>
              <a:off x="2017269" y="2083645"/>
              <a:ext cx="628465"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1   2   3   4</a:t>
              </a:r>
            </a:p>
          </p:txBody>
        </p:sp>
        <p:sp>
          <p:nvSpPr>
            <p:cNvPr id="50" name="TextBox 49"/>
            <p:cNvSpPr txBox="1"/>
            <p:nvPr/>
          </p:nvSpPr>
          <p:spPr>
            <a:xfrm>
              <a:off x="1468403" y="2083645"/>
              <a:ext cx="440732"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1   2   3</a:t>
              </a:r>
            </a:p>
          </p:txBody>
        </p:sp>
        <p:sp>
          <p:nvSpPr>
            <p:cNvPr id="51" name="TextBox 50"/>
            <p:cNvSpPr txBox="1"/>
            <p:nvPr/>
          </p:nvSpPr>
          <p:spPr>
            <a:xfrm>
              <a:off x="1051518" y="2083645"/>
              <a:ext cx="440732" cy="162512"/>
            </a:xfrm>
            <a:prstGeom prst="rect">
              <a:avLst/>
            </a:prstGeom>
            <a:noFill/>
          </p:spPr>
          <p:txBody>
            <a:bodyPr wrap="square" lIns="0" rIns="0" rtlCol="0">
              <a:spAutoFit/>
            </a:bodyPr>
            <a:lstStyle/>
            <a:p>
              <a:pPr defTabSz="457200" fontAlgn="auto">
                <a:spcBef>
                  <a:spcPts val="0"/>
                </a:spcBef>
                <a:spcAft>
                  <a:spcPts val="0"/>
                </a:spcAft>
              </a:pPr>
              <a:r>
                <a:rPr lang="en-US" sz="800" dirty="0">
                  <a:solidFill>
                    <a:srgbClr val="000090"/>
                  </a:solidFill>
                  <a:latin typeface="Arial"/>
                  <a:ea typeface="+mn-ea"/>
                  <a:cs typeface="+mn-cs"/>
                </a:rPr>
                <a:t> 1   2</a:t>
              </a:r>
            </a:p>
          </p:txBody>
        </p:sp>
      </p:grpSp>
      <p:sp>
        <p:nvSpPr>
          <p:cNvPr id="44" name="Title 1"/>
          <p:cNvSpPr>
            <a:spLocks noGrp="1"/>
          </p:cNvSpPr>
          <p:nvPr>
            <p:ph type="title"/>
          </p:nvPr>
        </p:nvSpPr>
        <p:spPr>
          <a:xfrm>
            <a:off x="4939896" y="-1"/>
            <a:ext cx="3746904" cy="2132451"/>
          </a:xfrm>
        </p:spPr>
        <p:txBody>
          <a:bodyPr>
            <a:normAutofit/>
          </a:bodyPr>
          <a:lstStyle/>
          <a:p>
            <a:r>
              <a:rPr lang="en-US" sz="2800" b="1" dirty="0" smtClean="0">
                <a:solidFill>
                  <a:srgbClr val="000090"/>
                </a:solidFill>
                <a:latin typeface="Arial"/>
              </a:rPr>
              <a:t>Apply HSM to a toy example</a:t>
            </a:r>
            <a:endParaRPr lang="en-US" sz="2800" b="1" dirty="0">
              <a:solidFill>
                <a:srgbClr val="000090"/>
              </a:solidFill>
              <a:latin typeface="Arial"/>
            </a:endParaRPr>
          </a:p>
        </p:txBody>
      </p:sp>
      <p:sp>
        <p:nvSpPr>
          <p:cNvPr id="52" name="Slide Number Placeholder 51"/>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17</a:t>
            </a:fld>
            <a:endParaRPr lang="en-US">
              <a:solidFill>
                <a:prstClr val="black">
                  <a:tint val="75000"/>
                </a:prstClr>
              </a:solidFill>
              <a:latin typeface="Calibri"/>
            </a:endParaRPr>
          </a:p>
        </p:txBody>
      </p:sp>
      <p:sp>
        <p:nvSpPr>
          <p:cNvPr id="53" name="TextBox 7"/>
          <p:cNvSpPr txBox="1">
            <a:spLocks noChangeArrowheads="1"/>
          </p:cNvSpPr>
          <p:nvPr>
            <p:custDataLst>
              <p:tags r:id="rId1"/>
            </p:custDataLst>
          </p:nvPr>
        </p:nvSpPr>
        <p:spPr bwMode="auto">
          <a:xfrm rot="16200000">
            <a:off x="7419616" y="4396296"/>
            <a:ext cx="2827337" cy="25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A6A6A6"/>
                </a:solidFill>
                <a:latin typeface="Arial" charset="0"/>
              </a:rPr>
              <a:t>[ </a:t>
            </a:r>
            <a:r>
              <a:rPr lang="en-US" sz="1050" dirty="0" smtClean="0">
                <a:solidFill>
                  <a:srgbClr val="A6A6A6"/>
                </a:solidFill>
                <a:latin typeface="Arial" charset="0"/>
              </a:rPr>
              <a:t>Cheng et </a:t>
            </a:r>
            <a:r>
              <a:rPr lang="en-US" sz="1050" dirty="0">
                <a:solidFill>
                  <a:srgbClr val="A6A6A6"/>
                </a:solidFill>
                <a:latin typeface="Arial" charset="0"/>
              </a:rPr>
              <a:t>al. </a:t>
            </a:r>
            <a:r>
              <a:rPr lang="en-US" sz="1050" dirty="0" err="1" smtClean="0">
                <a:solidFill>
                  <a:srgbClr val="A6A6A6"/>
                </a:solidFill>
                <a:latin typeface="Arial" charset="0"/>
              </a:rPr>
              <a:t>GenomeBiol</a:t>
            </a:r>
            <a:r>
              <a:rPr lang="en-US" sz="1050" dirty="0" smtClean="0">
                <a:solidFill>
                  <a:srgbClr val="A6A6A6"/>
                </a:solidFill>
                <a:latin typeface="Arial" charset="0"/>
              </a:rPr>
              <a:t>. (</a:t>
            </a:r>
            <a:r>
              <a:rPr lang="en-US" sz="1050" dirty="0">
                <a:solidFill>
                  <a:srgbClr val="A6A6A6"/>
                </a:solidFill>
                <a:latin typeface="Arial" charset="0"/>
              </a:rPr>
              <a:t>in press, </a:t>
            </a:r>
            <a:r>
              <a:rPr lang="en-US" sz="1050" dirty="0" smtClean="0">
                <a:solidFill>
                  <a:srgbClr val="A6A6A6"/>
                </a:solidFill>
                <a:latin typeface="Arial" charset="0"/>
              </a:rPr>
              <a:t>’15) </a:t>
            </a:r>
            <a:r>
              <a:rPr lang="en-US" sz="1050" dirty="0">
                <a:solidFill>
                  <a:srgbClr val="A6A6A6"/>
                </a:solidFill>
                <a:latin typeface="Arial" charset="0"/>
              </a:rPr>
              <a:t>]</a:t>
            </a:r>
          </a:p>
        </p:txBody>
      </p:sp>
    </p:spTree>
    <p:extLst>
      <p:ext uri="{BB962C8B-B14F-4D97-AF65-F5344CB8AC3E}">
        <p14:creationId xmlns:p14="http://schemas.microsoft.com/office/powerpoint/2010/main" val="10902474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Biological Network Analysis:</a:t>
            </a:r>
            <a:r>
              <a:rPr lang="en-US" sz="1800" dirty="0">
                <a:solidFill>
                  <a:schemeClr val="bg1">
                    <a:lumMod val="65000"/>
                  </a:schemeClr>
                </a:solidFill>
              </a:rPr>
              <a:t/>
            </a:r>
            <a:br>
              <a:rPr lang="en-US" sz="1800" dirty="0">
                <a:solidFill>
                  <a:schemeClr val="bg1">
                    <a:lumMod val="65000"/>
                  </a:schemeClr>
                </a:solidFill>
              </a:rPr>
            </a:br>
            <a:r>
              <a:rPr lang="en-US" sz="1800" dirty="0">
                <a:solidFill>
                  <a:schemeClr val="bg1">
                    <a:lumMod val="65000"/>
                  </a:schemeClr>
                </a:solidFill>
              </a:rPr>
              <a:t> </a:t>
            </a:r>
            <a:r>
              <a:rPr lang="en-US" sz="1800" dirty="0" smtClean="0">
                <a:solidFill>
                  <a:schemeClr val="bg1">
                    <a:lumMod val="65000"/>
                  </a:schemeClr>
                </a:solidFill>
              </a:rPr>
              <a:t>Hierarchies, Mutational Constraints &amp; Logical Circuits in Regulation</a:t>
            </a:r>
            <a:endParaRPr lang="en-US" dirty="0">
              <a:solidFill>
                <a:schemeClr val="bg1">
                  <a:lumMod val="65000"/>
                </a:schemeClr>
              </a:solidFill>
            </a:endParaRPr>
          </a:p>
        </p:txBody>
      </p:sp>
      <p:sp>
        <p:nvSpPr>
          <p:cNvPr id="93187" name="Content Placeholder 3"/>
          <p:cNvSpPr>
            <a:spLocks noGrp="1"/>
          </p:cNvSpPr>
          <p:nvPr>
            <p:ph idx="1"/>
            <p:custDataLst>
              <p:tags r:id="rId4"/>
            </p:custDataLst>
          </p:nvPr>
        </p:nvSpPr>
        <p:spPr>
          <a:xfrm>
            <a:off x="520700" y="919163"/>
            <a:ext cx="8115300" cy="5524500"/>
          </a:xfrm>
        </p:spPr>
        <p:txBody>
          <a:bodyPr/>
          <a:lstStyle/>
          <a:p>
            <a:r>
              <a:rPr lang="en-US" dirty="0" smtClean="0">
                <a:solidFill>
                  <a:srgbClr val="FFFF00"/>
                </a:solidFill>
                <a:latin typeface="Arial" charset="0"/>
                <a:ea typeface="ＭＳ Ｐゴシック" charset="0"/>
                <a:cs typeface="ＭＳ Ｐゴシック" charset="0"/>
              </a:rPr>
              <a:t>Why </a:t>
            </a:r>
            <a:r>
              <a:rPr lang="en-US" dirty="0">
                <a:solidFill>
                  <a:srgbClr val="FFFF00"/>
                </a:solidFill>
                <a:latin typeface="Arial" charset="0"/>
                <a:ea typeface="ＭＳ Ｐゴシック" charset="0"/>
                <a:cs typeface="ＭＳ Ｐゴシック" charset="0"/>
              </a:rPr>
              <a:t>Networks ? </a:t>
            </a:r>
          </a:p>
          <a:p>
            <a:pPr lvl="1"/>
            <a:r>
              <a:rPr lang="en-US" sz="2000" dirty="0" smtClean="0">
                <a:solidFill>
                  <a:schemeClr val="bg1"/>
                </a:solidFill>
                <a:latin typeface="Arial" charset="0"/>
                <a:ea typeface="ＭＳ Ｐゴシック" charset="0"/>
              </a:rPr>
              <a:t>Representational sweet spot + Intuition from cross-disciplinary comparisons</a:t>
            </a:r>
            <a:endParaRPr lang="en-US" dirty="0">
              <a:solidFill>
                <a:srgbClr val="FFFF00"/>
              </a:solidFill>
              <a:latin typeface="Arial" charset="0"/>
              <a:ea typeface="ＭＳ Ｐゴシック" charset="0"/>
              <a:cs typeface="ＭＳ Ｐゴシック" charset="0"/>
            </a:endParaRPr>
          </a:p>
          <a:p>
            <a:r>
              <a:rPr lang="en-US" dirty="0" smtClean="0">
                <a:solidFill>
                  <a:srgbClr val="FFFF00"/>
                </a:solidFill>
                <a:latin typeface="Arial" charset="0"/>
                <a:ea typeface="ＭＳ Ｐゴシック" charset="0"/>
                <a:cs typeface="ＭＳ Ｐゴシック" charset="0"/>
              </a:rPr>
              <a:t>Organizing the </a:t>
            </a:r>
            <a:r>
              <a:rPr lang="en-US" dirty="0" smtClean="0">
                <a:solidFill>
                  <a:srgbClr val="FFFF00"/>
                </a:solidFill>
                <a:latin typeface="Arial" charset="0"/>
                <a:ea typeface="ＭＳ Ｐゴシック" charset="0"/>
                <a:cs typeface="ＭＳ Ｐゴシック" charset="0"/>
              </a:rPr>
              <a:t>Regulatory Network into a Hierarchy</a:t>
            </a:r>
            <a:endParaRPr lang="en-US" dirty="0">
              <a:solidFill>
                <a:srgbClr val="FFFF00"/>
              </a:solidFill>
              <a:latin typeface="Arial" charset="0"/>
              <a:ea typeface="ＭＳ Ｐゴシック" charset="0"/>
              <a:cs typeface="ＭＳ Ｐゴシック" charset="0"/>
            </a:endParaRPr>
          </a:p>
          <a:p>
            <a:pPr lvl="1"/>
            <a:r>
              <a:rPr lang="en-US" sz="2000" dirty="0" smtClean="0">
                <a:solidFill>
                  <a:schemeClr val="bg1"/>
                </a:solidFill>
                <a:latin typeface="Arial" charset="0"/>
                <a:ea typeface="ＭＳ Ｐゴシック" charset="0"/>
              </a:rPr>
              <a:t>Construction: local BFS v global simulated annealing</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Information </a:t>
            </a:r>
            <a:r>
              <a:rPr lang="en-US" sz="2000" dirty="0">
                <a:solidFill>
                  <a:schemeClr val="bg1"/>
                </a:solidFill>
                <a:latin typeface="Arial" charset="0"/>
                <a:ea typeface="ＭＳ Ｐゴシック" charset="0"/>
              </a:rPr>
              <a:t>flow </a:t>
            </a:r>
            <a:r>
              <a:rPr lang="en-US" sz="2000" dirty="0" smtClean="0">
                <a:solidFill>
                  <a:schemeClr val="bg1"/>
                </a:solidFill>
                <a:latin typeface="Arial" charset="0"/>
                <a:ea typeface="ＭＳ Ｐゴシック" charset="0"/>
              </a:rPr>
              <a:t>bottlenecks in the middle</a:t>
            </a:r>
            <a:r>
              <a:rPr lang="en-US" sz="2000" dirty="0">
                <a:solidFill>
                  <a:schemeClr val="bg1"/>
                </a:solidFill>
                <a:latin typeface="Arial" charset="0"/>
                <a:ea typeface="ＭＳ Ｐゴシック" charset="0"/>
              </a:rPr>
              <a:t> </a:t>
            </a:r>
            <a:r>
              <a:rPr lang="en-US" sz="2000" dirty="0" smtClean="0">
                <a:solidFill>
                  <a:schemeClr val="bg1"/>
                </a:solidFill>
                <a:latin typeface="Arial" charset="0"/>
                <a:ea typeface="ＭＳ Ｐゴシック" charset="0"/>
              </a:rPr>
              <a:t>&amp; greater </a:t>
            </a:r>
            <a:r>
              <a:rPr lang="en-US" sz="2000" dirty="0">
                <a:solidFill>
                  <a:schemeClr val="bg1"/>
                </a:solidFill>
                <a:latin typeface="Arial" charset="0"/>
                <a:ea typeface="ＭＳ Ｐゴシック" charset="0"/>
              </a:rPr>
              <a:t>mid-level </a:t>
            </a:r>
            <a:r>
              <a:rPr lang="en-US" sz="2000" b="1" u="sng" dirty="0" smtClean="0">
                <a:solidFill>
                  <a:schemeClr val="bg1"/>
                </a:solidFill>
                <a:latin typeface="Arial" charset="0"/>
                <a:ea typeface="ＭＳ Ｐゴシック" charset="0"/>
              </a:rPr>
              <a:t>collaboration</a:t>
            </a:r>
            <a:r>
              <a:rPr lang="en-US" sz="2000" dirty="0" smtClean="0">
                <a:solidFill>
                  <a:schemeClr val="bg1"/>
                </a:solidFill>
                <a:latin typeface="Arial" charset="0"/>
                <a:ea typeface="ＭＳ Ｐゴシック" charset="0"/>
              </a:rPr>
              <a:t> to ease them, esp. in </a:t>
            </a:r>
            <a:r>
              <a:rPr lang="en-US" sz="2000" dirty="0">
                <a:solidFill>
                  <a:schemeClr val="bg1"/>
                </a:solidFill>
                <a:latin typeface="Arial" charset="0"/>
                <a:ea typeface="ＭＳ Ｐゴシック" charset="0"/>
              </a:rPr>
              <a:t>more complex </a:t>
            </a:r>
            <a:r>
              <a:rPr lang="en-US" sz="2000" dirty="0" smtClean="0">
                <a:solidFill>
                  <a:schemeClr val="bg1"/>
                </a:solidFill>
                <a:latin typeface="Arial" charset="0"/>
                <a:ea typeface="ＭＳ Ｐゴシック" charset="0"/>
              </a:rPr>
              <a:t>organisms</a:t>
            </a:r>
          </a:p>
          <a:p>
            <a:pPr lvl="1"/>
            <a:r>
              <a:rPr lang="en-US" sz="2000" dirty="0" smtClean="0">
                <a:solidFill>
                  <a:schemeClr val="bg1"/>
                </a:solidFill>
                <a:latin typeface="Arial" charset="0"/>
                <a:ea typeface="ＭＳ Ｐゴシック" charset="0"/>
              </a:rPr>
              <a:t>Differences between kinase &amp; TF hierarchy</a:t>
            </a:r>
            <a:endParaRPr lang="en-US" sz="2000" dirty="0">
              <a:solidFill>
                <a:schemeClr val="bg1"/>
              </a:solidFill>
              <a:latin typeface="Arial" charset="0"/>
              <a:ea typeface="ＭＳ Ｐゴシック" charset="0"/>
            </a:endParaRPr>
          </a:p>
          <a:p>
            <a:r>
              <a:rPr lang="en-US" dirty="0">
                <a:solidFill>
                  <a:srgbClr val="FFFF00"/>
                </a:solidFill>
                <a:latin typeface="Arial" charset="0"/>
                <a:ea typeface="ＭＳ Ｐゴシック" charset="0"/>
                <a:cs typeface="ＭＳ Ｐゴシック" charset="0"/>
              </a:rPr>
              <a:t>Analyzing the </a:t>
            </a:r>
            <a:r>
              <a:rPr lang="en-US" dirty="0" smtClean="0">
                <a:solidFill>
                  <a:srgbClr val="FFFF00"/>
                </a:solidFill>
                <a:latin typeface="Arial" charset="0"/>
                <a:ea typeface="ＭＳ Ｐゴシック" charset="0"/>
                <a:cs typeface="ＭＳ Ｐゴシック" charset="0"/>
              </a:rPr>
              <a:t>Impact </a:t>
            </a:r>
            <a:r>
              <a:rPr lang="en-US" dirty="0">
                <a:solidFill>
                  <a:srgbClr val="FFFF00"/>
                </a:solidFill>
                <a:latin typeface="Arial" charset="0"/>
                <a:ea typeface="ＭＳ Ｐゴシック" charset="0"/>
                <a:cs typeface="ＭＳ Ｐゴシック" charset="0"/>
              </a:rPr>
              <a:t>of </a:t>
            </a:r>
            <a:r>
              <a:rPr lang="en-US" dirty="0" smtClean="0">
                <a:solidFill>
                  <a:srgbClr val="FFFF00"/>
                </a:solidFill>
                <a:latin typeface="Arial" charset="0"/>
                <a:ea typeface="ＭＳ Ｐゴシック" charset="0"/>
                <a:cs typeface="ＭＳ Ｐゴシック" charset="0"/>
              </a:rPr>
              <a:t>Variation </a:t>
            </a:r>
            <a:r>
              <a:rPr lang="en-US" dirty="0">
                <a:solidFill>
                  <a:srgbClr val="FFFF00"/>
                </a:solidFill>
                <a:latin typeface="Arial" charset="0"/>
                <a:ea typeface="ＭＳ Ｐゴシック" charset="0"/>
                <a:cs typeface="ＭＳ Ｐゴシック" charset="0"/>
              </a:rPr>
              <a:t>on the </a:t>
            </a:r>
            <a:r>
              <a:rPr lang="en-US" dirty="0" smtClean="0">
                <a:solidFill>
                  <a:srgbClr val="FFFF00"/>
                </a:solidFill>
                <a:latin typeface="Arial" charset="0"/>
                <a:ea typeface="ＭＳ Ｐゴシック" charset="0"/>
                <a:cs typeface="ＭＳ Ｐゴシック" charset="0"/>
              </a:rPr>
              <a:t>Network</a:t>
            </a:r>
            <a:endParaRPr lang="en-US" dirty="0">
              <a:solidFill>
                <a:srgbClr val="FFFF00"/>
              </a:solidFill>
              <a:latin typeface="Arial" charset="0"/>
              <a:ea typeface="ＭＳ Ｐゴシック" charset="0"/>
              <a:cs typeface="ＭＳ Ｐゴシック" charset="0"/>
            </a:endParaRPr>
          </a:p>
          <a:p>
            <a:pPr lvl="1"/>
            <a:r>
              <a:rPr lang="en-US" sz="2000" dirty="0">
                <a:solidFill>
                  <a:schemeClr val="bg1"/>
                </a:solidFill>
                <a:latin typeface="Arial" charset="0"/>
                <a:ea typeface="ＭＳ Ｐゴシック" charset="0"/>
              </a:rPr>
              <a:t>Node Variation: </a:t>
            </a:r>
            <a:r>
              <a:rPr lang="en-US" sz="2000" b="1" u="sng" dirty="0">
                <a:solidFill>
                  <a:schemeClr val="bg1"/>
                </a:solidFill>
                <a:latin typeface="Arial" charset="0"/>
                <a:ea typeface="ＭＳ Ｐゴシック" charset="0"/>
              </a:rPr>
              <a:t>more connectivity = more constraint</a:t>
            </a:r>
          </a:p>
          <a:p>
            <a:pPr lvl="1"/>
            <a:r>
              <a:rPr lang="en-US" sz="2000" dirty="0">
                <a:solidFill>
                  <a:schemeClr val="bg1"/>
                </a:solidFill>
                <a:latin typeface="Arial" charset="0"/>
                <a:ea typeface="ＭＳ Ｐゴシック" charset="0"/>
              </a:rPr>
              <a:t>Useful analogies to </a:t>
            </a:r>
            <a:r>
              <a:rPr lang="en-US" sz="2000" b="1" u="sng" dirty="0">
                <a:solidFill>
                  <a:schemeClr val="bg1"/>
                </a:solidFill>
                <a:latin typeface="Arial" charset="0"/>
                <a:ea typeface="ＭＳ Ｐゴシック" charset="0"/>
              </a:rPr>
              <a:t>designed systems</a:t>
            </a:r>
          </a:p>
          <a:p>
            <a:r>
              <a:rPr lang="en-US" dirty="0" smtClean="0">
                <a:solidFill>
                  <a:srgbClr val="FFFF00"/>
                </a:solidFill>
                <a:latin typeface="Arial" charset="0"/>
                <a:ea typeface="ＭＳ Ｐゴシック" charset="0"/>
                <a:cs typeface="ＭＳ Ｐゴシック" charset="0"/>
              </a:rPr>
              <a:t>Going from Regulatory Networks to Logical Circuits</a:t>
            </a:r>
          </a:p>
          <a:p>
            <a:pPr lvl="1"/>
            <a:r>
              <a:rPr lang="en-US" sz="2000" dirty="0" smtClean="0">
                <a:solidFill>
                  <a:schemeClr val="bg1"/>
                </a:solidFill>
                <a:latin typeface="Arial" charset="0"/>
                <a:ea typeface="ＭＳ Ｐゴシック" charset="0"/>
              </a:rPr>
              <a:t>Preponderance </a:t>
            </a:r>
            <a:r>
              <a:rPr lang="en-US" sz="2000" dirty="0">
                <a:solidFill>
                  <a:schemeClr val="bg1"/>
                </a:solidFill>
                <a:latin typeface="Arial" charset="0"/>
                <a:ea typeface="ＭＳ Ｐゴシック" charset="0"/>
              </a:rPr>
              <a:t>of OR gates in the human </a:t>
            </a:r>
            <a:r>
              <a:rPr lang="en-US" sz="2000" dirty="0" smtClean="0">
                <a:solidFill>
                  <a:schemeClr val="bg1"/>
                </a:solidFill>
                <a:latin typeface="Arial" charset="0"/>
                <a:ea typeface="ＭＳ Ｐゴシック" charset="0"/>
              </a:rPr>
              <a:t>network v yeast</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Relation </a:t>
            </a:r>
            <a:r>
              <a:rPr lang="en-US" sz="2000" dirty="0">
                <a:solidFill>
                  <a:schemeClr val="bg1"/>
                </a:solidFill>
                <a:latin typeface="Arial" charset="0"/>
                <a:ea typeface="ＭＳ Ｐゴシック" charset="0"/>
              </a:rPr>
              <a:t>to cancer </a:t>
            </a:r>
            <a:r>
              <a:rPr lang="en-US" sz="2000" dirty="0" smtClean="0">
                <a:solidFill>
                  <a:schemeClr val="bg1"/>
                </a:solidFill>
                <a:latin typeface="Arial" charset="0"/>
                <a:ea typeface="ＭＳ Ｐゴシック" charset="0"/>
              </a:rPr>
              <a:t>(</a:t>
            </a:r>
            <a:r>
              <a:rPr lang="en-US" sz="2000" dirty="0" err="1" smtClean="0">
                <a:solidFill>
                  <a:schemeClr val="bg1"/>
                </a:solidFill>
                <a:latin typeface="Arial" charset="0"/>
                <a:ea typeface="ＭＳ Ｐゴシック" charset="0"/>
              </a:rPr>
              <a:t>myc</a:t>
            </a:r>
            <a:r>
              <a:rPr lang="en-US" sz="2000" dirty="0" smtClean="0">
                <a:solidFill>
                  <a:schemeClr val="bg1"/>
                </a:solidFill>
                <a:latin typeface="Arial" charset="0"/>
                <a:ea typeface="ＭＳ Ｐゴシック" charset="0"/>
              </a:rPr>
              <a:t>)</a:t>
            </a:r>
          </a:p>
          <a:p>
            <a:pPr lvl="1"/>
            <a:r>
              <a:rPr lang="en-US" sz="2000" dirty="0" smtClean="0">
                <a:solidFill>
                  <a:schemeClr val="bg1"/>
                </a:solidFill>
                <a:latin typeface="Arial" charset="0"/>
                <a:ea typeface="ＭＳ Ｐゴシック" charset="0"/>
              </a:rPr>
              <a:t>More logical structure at top of </a:t>
            </a:r>
            <a:r>
              <a:rPr lang="en-US" sz="2000" dirty="0" err="1" smtClean="0">
                <a:solidFill>
                  <a:schemeClr val="bg1"/>
                </a:solidFill>
                <a:latin typeface="Arial" charset="0"/>
                <a:ea typeface="ＭＳ Ｐゴシック" charset="0"/>
              </a:rPr>
              <a:t>heirarchy</a:t>
            </a:r>
            <a:endParaRPr lang="en-US" sz="20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282897987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204788" y="88900"/>
            <a:ext cx="8783637" cy="1003300"/>
          </a:xfrm>
        </p:spPr>
        <p:txBody>
          <a:bodyPr/>
          <a:lstStyle/>
          <a:p>
            <a:r>
              <a:rPr lang="en-US" sz="2800">
                <a:latin typeface="Arial" charset="0"/>
                <a:ea typeface="ＭＳ Ｐゴシック" charset="0"/>
                <a:cs typeface="ＭＳ Ｐゴシック" charset="0"/>
              </a:rPr>
              <a:t>Yeast Regulatory Hierarchy: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Middle-managers Rule</a:t>
            </a:r>
          </a:p>
        </p:txBody>
      </p:sp>
      <p:sp>
        <p:nvSpPr>
          <p:cNvPr id="106498" name="Text Box 4"/>
          <p:cNvSpPr txBox="1">
            <a:spLocks noChangeArrowheads="1"/>
          </p:cNvSpPr>
          <p:nvPr/>
        </p:nvSpPr>
        <p:spPr bwMode="auto">
          <a:xfrm>
            <a:off x="354013" y="6583363"/>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[Yu et al., PNAS (‘06)]</a:t>
            </a:r>
          </a:p>
        </p:txBody>
      </p:sp>
      <p:pic>
        <p:nvPicPr>
          <p:cNvPr id="1064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1274763"/>
            <a:ext cx="2616200" cy="56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1974850"/>
            <a:ext cx="3808413"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12"/>
          <p:cNvPicPr>
            <a:picLocks noChangeAspect="1" noChangeArrowheads="1"/>
          </p:cNvPicPr>
          <p:nvPr/>
        </p:nvPicPr>
        <p:blipFill>
          <a:blip r:embed="rId5">
            <a:extLst>
              <a:ext uri="{28A0092B-C50C-407E-A947-70E740481C1C}">
                <a14:useLocalDpi xmlns:a14="http://schemas.microsoft.com/office/drawing/2010/main" val="0"/>
              </a:ext>
            </a:extLst>
          </a:blip>
          <a:srcRect b="6348"/>
          <a:stretch>
            <a:fillRect/>
          </a:stretch>
        </p:blipFill>
        <p:spPr bwMode="auto">
          <a:xfrm>
            <a:off x="6294438" y="1593850"/>
            <a:ext cx="2827337"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TextBox 1"/>
          <p:cNvSpPr txBox="1">
            <a:spLocks noChangeArrowheads="1"/>
          </p:cNvSpPr>
          <p:nvPr/>
        </p:nvSpPr>
        <p:spPr bwMode="auto">
          <a:xfrm>
            <a:off x="6604000" y="1328738"/>
            <a:ext cx="2217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Avg. Betweenness (x1000)</a:t>
            </a:r>
          </a:p>
        </p:txBody>
      </p:sp>
    </p:spTree>
  </p:cSld>
  <p:clrMapOvr>
    <a:masterClrMapping/>
  </p:clrMapOvr>
  <p:transition xmlns:p14="http://schemas.microsoft.com/office/powerpoint/2010/main" advTm="57615"/>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custDataLst>
              <p:tags r:id="rId3"/>
            </p:custDataLst>
          </p:nvPr>
        </p:nvSpPr>
        <p:spPr>
          <a:xfrm>
            <a:off x="2468563" y="339725"/>
            <a:ext cx="6291262" cy="1143000"/>
          </a:xfrm>
        </p:spPr>
        <p:txBody>
          <a:bodyPr/>
          <a:lstStyle/>
          <a:p>
            <a:pPr eaLnBrk="1" hangingPunct="1"/>
            <a:r>
              <a:rPr lang="en-US">
                <a:latin typeface="Arial" charset="0"/>
                <a:ea typeface="ＭＳ Ｐゴシック" charset="0"/>
                <a:cs typeface="ＭＳ Ｐゴシック" charset="0"/>
              </a:rPr>
              <a:t>Networks for Genome Annotation: midway point in terms of level of understanding</a:t>
            </a:r>
          </a:p>
        </p:txBody>
      </p:sp>
      <p:graphicFrame>
        <p:nvGraphicFramePr>
          <p:cNvPr id="88066" name="Object 2"/>
          <p:cNvGraphicFramePr>
            <a:graphicFrameLocks noChangeAspect="1"/>
          </p:cNvGraphicFramePr>
          <p:nvPr>
            <p:custDataLst>
              <p:tags r:id="rId4"/>
            </p:custDataLst>
          </p:nvPr>
        </p:nvGraphicFramePr>
        <p:xfrm>
          <a:off x="2449513" y="1852613"/>
          <a:ext cx="2492375" cy="2400300"/>
        </p:xfrm>
        <a:graphic>
          <a:graphicData uri="http://schemas.openxmlformats.org/presentationml/2006/ole">
            <mc:AlternateContent xmlns:mc="http://schemas.openxmlformats.org/markup-compatibility/2006">
              <mc:Choice xmlns:v="urn:schemas-microsoft-com:vml" Requires="v">
                <p:oleObj spid="_x0000_s88108" name="Image" r:id="rId19" imgW="10577778" imgH="10184127" progId="Photoshop.Image.7">
                  <p:embed/>
                </p:oleObj>
              </mc:Choice>
              <mc:Fallback>
                <p:oleObj name="Image" r:id="rId19" imgW="10577778" imgH="10184127" progId="Photoshop.Image.7">
                  <p:embed/>
                  <p:pic>
                    <p:nvPicPr>
                      <p:cNvPr id="0" name="Object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49513" y="1852613"/>
                        <a:ext cx="24923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8067" name="Text Box 6"/>
          <p:cNvSpPr txBox="1">
            <a:spLocks noChangeArrowheads="1"/>
          </p:cNvSpPr>
          <p:nvPr>
            <p:custDataLst>
              <p:tags r:id="rId5"/>
            </p:custDataLst>
          </p:nvPr>
        </p:nvSpPr>
        <p:spPr bwMode="auto">
          <a:xfrm>
            <a:off x="201613" y="5359400"/>
            <a:ext cx="20764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solidFill>
                  <a:srgbClr val="000000"/>
                </a:solidFill>
                <a:latin typeface="Arial" charset="0"/>
              </a:rPr>
              <a:t>1D: Complete </a:t>
            </a:r>
            <a:br>
              <a:rPr lang="en-US" sz="2000">
                <a:solidFill>
                  <a:srgbClr val="000000"/>
                </a:solidFill>
                <a:latin typeface="Arial" charset="0"/>
              </a:rPr>
            </a:br>
            <a:r>
              <a:rPr lang="en-US" sz="2000">
                <a:solidFill>
                  <a:srgbClr val="000000"/>
                </a:solidFill>
                <a:latin typeface="Arial" charset="0"/>
              </a:rPr>
              <a:t>Partslist </a:t>
            </a:r>
            <a:br>
              <a:rPr lang="en-US" sz="2000">
                <a:solidFill>
                  <a:srgbClr val="000000"/>
                </a:solidFill>
                <a:latin typeface="Arial" charset="0"/>
              </a:rPr>
            </a:br>
            <a:r>
              <a:rPr lang="en-US" sz="2000">
                <a:solidFill>
                  <a:srgbClr val="000000"/>
                </a:solidFill>
                <a:latin typeface="Arial" charset="0"/>
              </a:rPr>
              <a:t>(“Elements” in genomic tracks)</a:t>
            </a:r>
          </a:p>
        </p:txBody>
      </p:sp>
      <p:sp>
        <p:nvSpPr>
          <p:cNvPr id="88068" name="Text Box 7"/>
          <p:cNvSpPr txBox="1">
            <a:spLocks noChangeArrowheads="1"/>
          </p:cNvSpPr>
          <p:nvPr>
            <p:custDataLst>
              <p:tags r:id="rId6"/>
            </p:custDataLst>
          </p:nvPr>
        </p:nvSpPr>
        <p:spPr bwMode="auto">
          <a:xfrm>
            <a:off x="2357438" y="4259263"/>
            <a:ext cx="26336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solidFill>
                  <a:srgbClr val="000000"/>
                </a:solidFill>
                <a:latin typeface="Arial" charset="0"/>
              </a:rPr>
              <a:t>~2D: Network</a:t>
            </a:r>
            <a:br>
              <a:rPr lang="en-US" sz="2000">
                <a:solidFill>
                  <a:srgbClr val="000000"/>
                </a:solidFill>
                <a:latin typeface="Arial" charset="0"/>
              </a:rPr>
            </a:br>
            <a:r>
              <a:rPr lang="en-US" sz="2000">
                <a:solidFill>
                  <a:srgbClr val="000000"/>
                </a:solidFill>
                <a:latin typeface="Arial" charset="0"/>
              </a:rPr>
              <a:t> Wiring Diagram of a Molecular System</a:t>
            </a:r>
          </a:p>
        </p:txBody>
      </p:sp>
      <p:sp>
        <p:nvSpPr>
          <p:cNvPr id="88069" name="Text Box 8"/>
          <p:cNvSpPr txBox="1">
            <a:spLocks noChangeArrowheads="1"/>
          </p:cNvSpPr>
          <p:nvPr>
            <p:custDataLst>
              <p:tags r:id="rId7"/>
            </p:custDataLst>
          </p:nvPr>
        </p:nvSpPr>
        <p:spPr bwMode="auto">
          <a:xfrm>
            <a:off x="5173663" y="4149725"/>
            <a:ext cx="3775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solidFill>
                  <a:srgbClr val="000000"/>
                </a:solidFill>
                <a:latin typeface="Arial" charset="0"/>
              </a:rPr>
              <a:t>3D &amp; 4D: </a:t>
            </a:r>
            <a:br>
              <a:rPr lang="en-US" sz="2000">
                <a:solidFill>
                  <a:srgbClr val="000000"/>
                </a:solidFill>
                <a:latin typeface="Arial" charset="0"/>
              </a:rPr>
            </a:br>
            <a:r>
              <a:rPr lang="en-US" sz="2000">
                <a:solidFill>
                  <a:srgbClr val="000000"/>
                </a:solidFill>
                <a:latin typeface="Arial" charset="0"/>
              </a:rPr>
              <a:t>Detailed structural understanding of cellular machinery</a:t>
            </a:r>
          </a:p>
        </p:txBody>
      </p:sp>
      <p:sp>
        <p:nvSpPr>
          <p:cNvPr id="88070" name="Text Box 9"/>
          <p:cNvSpPr txBox="1">
            <a:spLocks noChangeArrowheads="1"/>
          </p:cNvSpPr>
          <p:nvPr>
            <p:custDataLst>
              <p:tags r:id="rId8"/>
            </p:custDataLst>
          </p:nvPr>
        </p:nvSpPr>
        <p:spPr bwMode="auto">
          <a:xfrm>
            <a:off x="3055938" y="6189663"/>
            <a:ext cx="179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a:solidFill>
                  <a:srgbClr val="7F7F7F"/>
                </a:solidFill>
                <a:latin typeface="Arial" charset="0"/>
              </a:rPr>
              <a:t>[Jeong et al. Nature, 41:411]</a:t>
            </a:r>
          </a:p>
        </p:txBody>
      </p:sp>
      <p:sp>
        <p:nvSpPr>
          <p:cNvPr id="88071" name="Text Box 10"/>
          <p:cNvSpPr txBox="1">
            <a:spLocks noChangeArrowheads="1"/>
          </p:cNvSpPr>
          <p:nvPr>
            <p:custDataLst>
              <p:tags r:id="rId9"/>
            </p:custDataLst>
          </p:nvPr>
        </p:nvSpPr>
        <p:spPr bwMode="auto">
          <a:xfrm>
            <a:off x="3062288" y="5892800"/>
            <a:ext cx="16113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a:solidFill>
                  <a:srgbClr val="7F7F7F"/>
                </a:solidFill>
                <a:latin typeface="Arial" charset="0"/>
              </a:rPr>
              <a:t>[UCSC genome browser]</a:t>
            </a:r>
          </a:p>
        </p:txBody>
      </p:sp>
      <p:pic>
        <p:nvPicPr>
          <p:cNvPr id="88072" name="Picture 12"/>
          <p:cNvPicPr>
            <a:picLocks noChangeAspect="1" noChangeArrowheads="1"/>
          </p:cNvPicPr>
          <p:nvPr>
            <p:custDataLst>
              <p:tags r:id="rId10"/>
            </p:custDataLst>
          </p:nvPr>
        </p:nvPicPr>
        <p:blipFill>
          <a:blip r:embed="rId21">
            <a:extLst>
              <a:ext uri="{28A0092B-C50C-407E-A947-70E740481C1C}">
                <a14:useLocalDpi xmlns:a14="http://schemas.microsoft.com/office/drawing/2010/main" val="0"/>
              </a:ext>
            </a:extLst>
          </a:blip>
          <a:srcRect t="3896"/>
          <a:stretch>
            <a:fillRect/>
          </a:stretch>
        </p:blipFill>
        <p:spPr bwMode="auto">
          <a:xfrm>
            <a:off x="5124450" y="2176463"/>
            <a:ext cx="39179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 Box 9"/>
          <p:cNvSpPr txBox="1">
            <a:spLocks noChangeArrowheads="1"/>
          </p:cNvSpPr>
          <p:nvPr>
            <p:custDataLst>
              <p:tags r:id="rId11"/>
            </p:custDataLst>
          </p:nvPr>
        </p:nvSpPr>
        <p:spPr bwMode="auto">
          <a:xfrm>
            <a:off x="3078163" y="6484938"/>
            <a:ext cx="23669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a:solidFill>
                  <a:srgbClr val="7F7F7F"/>
                </a:solidFill>
                <a:latin typeface="Arial" charset="0"/>
              </a:rPr>
              <a:t>[Chiu et al. Trends in Cell Biol, 16:144]</a:t>
            </a:r>
          </a:p>
        </p:txBody>
      </p:sp>
      <p:sp>
        <p:nvSpPr>
          <p:cNvPr id="12" name="Rectangle 11"/>
          <p:cNvSpPr/>
          <p:nvPr>
            <p:custDataLst>
              <p:tags r:id="rId12"/>
            </p:custDataLst>
          </p:nvPr>
        </p:nvSpPr>
        <p:spPr>
          <a:xfrm>
            <a:off x="4949825" y="2070100"/>
            <a:ext cx="390525" cy="322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a:defRPr/>
            </a:pPr>
            <a:endParaRPr lang="en-US" sz="1200" b="1">
              <a:solidFill>
                <a:srgbClr val="FFFFFF"/>
              </a:solidFill>
              <a:latin typeface="Arial"/>
            </a:endParaRPr>
          </a:p>
        </p:txBody>
      </p:sp>
      <p:sp>
        <p:nvSpPr>
          <p:cNvPr id="14" name="Rectangle 13"/>
          <p:cNvSpPr/>
          <p:nvPr>
            <p:custDataLst>
              <p:tags r:id="rId13"/>
            </p:custDataLst>
          </p:nvPr>
        </p:nvSpPr>
        <p:spPr>
          <a:xfrm>
            <a:off x="7167563" y="2044700"/>
            <a:ext cx="390525" cy="320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a:defRPr/>
            </a:pPr>
            <a:endParaRPr lang="en-US" sz="1200" b="1">
              <a:solidFill>
                <a:srgbClr val="FFFFFF"/>
              </a:solidFill>
              <a:latin typeface="Arial"/>
            </a:endParaRPr>
          </a:p>
        </p:txBody>
      </p:sp>
      <p:cxnSp>
        <p:nvCxnSpPr>
          <p:cNvPr id="16" name="Straight Arrow Connector 15"/>
          <p:cNvCxnSpPr/>
          <p:nvPr>
            <p:custDataLst>
              <p:tags r:id="rId14"/>
            </p:custDataLst>
          </p:nvPr>
        </p:nvCxnSpPr>
        <p:spPr>
          <a:xfrm>
            <a:off x="7019925" y="3062288"/>
            <a:ext cx="200025"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8077" name="Picture 3" descr="hgt_genome_test_6ba5_c67310.pdf"/>
          <p:cNvPicPr>
            <a:picLocks noChangeAspect="1"/>
          </p:cNvPicPr>
          <p:nvPr>
            <p:custDataLst>
              <p:tags r:id="rId15"/>
            </p:custDataLst>
          </p:nvPr>
        </p:nvPicPr>
        <p:blipFill>
          <a:blip r:embed="rId22">
            <a:extLst>
              <a:ext uri="{28A0092B-C50C-407E-A947-70E740481C1C}">
                <a14:useLocalDpi xmlns:a14="http://schemas.microsoft.com/office/drawing/2010/main" val="0"/>
              </a:ext>
            </a:extLst>
          </a:blip>
          <a:srcRect t="58105" b="15645"/>
          <a:stretch>
            <a:fillRect/>
          </a:stretch>
        </p:blipFill>
        <p:spPr bwMode="auto">
          <a:xfrm rot="5400000">
            <a:off x="-1271588" y="1652588"/>
            <a:ext cx="51085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TextBox 1"/>
          <p:cNvSpPr txBox="1">
            <a:spLocks noChangeArrowheads="1"/>
          </p:cNvSpPr>
          <p:nvPr>
            <p:custDataLst>
              <p:tags r:id="rId16"/>
            </p:custDataLst>
          </p:nvPr>
        </p:nvSpPr>
        <p:spPr bwMode="auto">
          <a:xfrm>
            <a:off x="6205538" y="6053138"/>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Connecting systems biology to genomics</a:t>
            </a:r>
          </a:p>
        </p:txBody>
      </p:sp>
    </p:spTree>
    <p:custDataLst>
      <p:tags r:id="rId2"/>
    </p:custDataLst>
  </p:cSld>
  <p:clrMapOvr>
    <a:masterClrMapping/>
  </p:clrMapOvr>
  <p:transition xmlns:p14="http://schemas.microsoft.com/office/powerpoint/2010/main" advTm="80184"/>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0"/>
            <a:ext cx="5077918" cy="6858000"/>
          </a:xfrm>
          <a:prstGeom prst="rect">
            <a:avLst/>
          </a:prstGeom>
        </p:spPr>
      </p:pic>
      <p:sp>
        <p:nvSpPr>
          <p:cNvPr id="3" name="Text Box 4"/>
          <p:cNvSpPr txBox="1">
            <a:spLocks noChangeArrowheads="1"/>
          </p:cNvSpPr>
          <p:nvPr/>
        </p:nvSpPr>
        <p:spPr bwMode="auto">
          <a:xfrm rot="16200000">
            <a:off x="-1076078" y="5006942"/>
            <a:ext cx="2875914" cy="27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a:t>
            </a:r>
            <a:r>
              <a:rPr lang="en-US" sz="1200" dirty="0" smtClean="0">
                <a:solidFill>
                  <a:srgbClr val="000000"/>
                </a:solidFill>
                <a:latin typeface="Arial" charset="0"/>
              </a:rPr>
              <a:t>Yan </a:t>
            </a:r>
            <a:r>
              <a:rPr lang="en-US" sz="1200" dirty="0">
                <a:solidFill>
                  <a:srgbClr val="000000"/>
                </a:solidFill>
                <a:latin typeface="Arial" charset="0"/>
              </a:rPr>
              <a:t>et al., </a:t>
            </a:r>
            <a:r>
              <a:rPr lang="en-US" sz="1200" dirty="0" smtClean="0">
                <a:solidFill>
                  <a:srgbClr val="000000"/>
                </a:solidFill>
                <a:latin typeface="Arial" charset="0"/>
              </a:rPr>
              <a:t>PLOS Biol. (</a:t>
            </a:r>
            <a:r>
              <a:rPr lang="fr-FR" sz="1200" dirty="0" smtClean="0">
                <a:solidFill>
                  <a:srgbClr val="000000"/>
                </a:solidFill>
                <a:latin typeface="Arial" charset="0"/>
              </a:rPr>
              <a:t>’</a:t>
            </a:r>
            <a:r>
              <a:rPr lang="en-US" sz="1200" dirty="0" smtClean="0">
                <a:solidFill>
                  <a:srgbClr val="000000"/>
                </a:solidFill>
                <a:latin typeface="Arial" charset="0"/>
              </a:rPr>
              <a:t>15, in revision)</a:t>
            </a:r>
            <a:r>
              <a:rPr lang="en-US" sz="1200" dirty="0">
                <a:solidFill>
                  <a:srgbClr val="000000"/>
                </a:solidFill>
                <a:latin typeface="Arial" charset="0"/>
              </a:rPr>
              <a:t>]</a:t>
            </a:r>
          </a:p>
        </p:txBody>
      </p:sp>
    </p:spTree>
    <p:extLst>
      <p:ext uri="{BB962C8B-B14F-4D97-AF65-F5344CB8AC3E}">
        <p14:creationId xmlns:p14="http://schemas.microsoft.com/office/powerpoint/2010/main" val="3610559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5"/>
          <p:cNvSpPr>
            <a:spLocks noGrp="1" noChangeArrowheads="1"/>
          </p:cNvSpPr>
          <p:nvPr>
            <p:ph type="title"/>
          </p:nvPr>
        </p:nvSpPr>
        <p:spPr>
          <a:xfrm>
            <a:off x="457200" y="76200"/>
            <a:ext cx="8229600" cy="1020763"/>
          </a:xfrm>
        </p:spPr>
        <p:txBody>
          <a:bodyPr/>
          <a:lstStyle/>
          <a:p>
            <a:r>
              <a:rPr lang="en-US">
                <a:latin typeface="Arial" charset="0"/>
                <a:ea typeface="ＭＳ Ｐゴシック" charset="0"/>
                <a:cs typeface="ＭＳ Ｐゴシック" charset="0"/>
              </a:rPr>
              <a:t>Different kinds of Hierarchies</a:t>
            </a:r>
          </a:p>
        </p:txBody>
      </p:sp>
      <p:sp>
        <p:nvSpPr>
          <p:cNvPr id="108546" name="Rectangle 3"/>
          <p:cNvSpPr>
            <a:spLocks noGrp="1" noChangeArrowheads="1"/>
          </p:cNvSpPr>
          <p:nvPr>
            <p:ph type="body" sz="half" idx="1"/>
          </p:nvPr>
        </p:nvSpPr>
        <p:spPr>
          <a:xfrm>
            <a:off x="6629400" y="3352800"/>
            <a:ext cx="2514600" cy="1447800"/>
          </a:xfrm>
        </p:spPr>
        <p:txBody>
          <a:bodyPr/>
          <a:lstStyle/>
          <a:p>
            <a:pPr>
              <a:lnSpc>
                <a:spcPct val="80000"/>
              </a:lnSpc>
            </a:pPr>
            <a:r>
              <a:rPr lang="en-US" sz="2000">
                <a:latin typeface="Arial" charset="0"/>
                <a:ea typeface="ＭＳ Ｐゴシック" charset="0"/>
                <a:cs typeface="ＭＳ Ｐゴシック" charset="0"/>
              </a:rPr>
              <a:t>High degree of co-regulation and can be organized into hierarchies </a:t>
            </a:r>
          </a:p>
          <a:p>
            <a:pPr>
              <a:lnSpc>
                <a:spcPct val="80000"/>
              </a:lnSpc>
            </a:pPr>
            <a:r>
              <a:rPr lang="en-US" sz="2000">
                <a:latin typeface="Arial" charset="0"/>
                <a:ea typeface="ＭＳ Ｐゴシック" charset="0"/>
                <a:cs typeface="ＭＳ Ｐゴシック" charset="0"/>
              </a:rPr>
              <a:t>A law firm</a:t>
            </a:r>
          </a:p>
        </p:txBody>
      </p:sp>
      <p:graphicFrame>
        <p:nvGraphicFramePr>
          <p:cNvPr id="108547" name="Object 2"/>
          <p:cNvGraphicFramePr>
            <a:graphicFrameLocks noGrp="1" noChangeAspect="1"/>
          </p:cNvGraphicFramePr>
          <p:nvPr>
            <p:ph sz="quarter" idx="2"/>
          </p:nvPr>
        </p:nvGraphicFramePr>
        <p:xfrm>
          <a:off x="457200" y="990600"/>
          <a:ext cx="2187575" cy="2438400"/>
        </p:xfrm>
        <a:graphic>
          <a:graphicData uri="http://schemas.openxmlformats.org/presentationml/2006/ole">
            <mc:AlternateContent xmlns:mc="http://schemas.openxmlformats.org/markup-compatibility/2006">
              <mc:Choice xmlns:v="urn:schemas-microsoft-com:vml" Requires="v">
                <p:oleObj spid="_x0000_s108632" r:id="rId3" imgW="1697452" imgH="1892491" progId="">
                  <p:embed/>
                </p:oleObj>
              </mc:Choice>
              <mc:Fallback>
                <p:oleObj r:id="rId3" imgW="1697452" imgH="1892491"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21875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8548" name="Object 3"/>
          <p:cNvGraphicFramePr>
            <a:graphicFrameLocks noGrp="1" noChangeAspect="1"/>
          </p:cNvGraphicFramePr>
          <p:nvPr>
            <p:ph sz="quarter" idx="3"/>
          </p:nvPr>
        </p:nvGraphicFramePr>
        <p:xfrm>
          <a:off x="3829050" y="914400"/>
          <a:ext cx="2038350" cy="2438400"/>
        </p:xfrm>
        <a:graphic>
          <a:graphicData uri="http://schemas.openxmlformats.org/presentationml/2006/ole">
            <mc:AlternateContent xmlns:mc="http://schemas.openxmlformats.org/markup-compatibility/2006">
              <mc:Choice xmlns:v="urn:schemas-microsoft-com:vml" Requires="v">
                <p:oleObj spid="_x0000_s108633" r:id="rId5" imgW="1569590" imgH="1877413" progId="">
                  <p:embed/>
                </p:oleObj>
              </mc:Choice>
              <mc:Fallback>
                <p:oleObj r:id="rId5" imgW="1569590" imgH="1877413" progId="">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9050" y="914400"/>
                        <a:ext cx="20383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8549"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a:fld id="{5877C94F-FED7-084F-A559-1F90B1214792}" type="slidenum">
              <a:rPr lang="en-US" sz="1200">
                <a:solidFill>
                  <a:srgbClr val="FFFFFF"/>
                </a:solidFill>
                <a:latin typeface="Arial" charset="0"/>
              </a:rPr>
              <a:pPr defTabSz="455613"/>
              <a:t>21</a:t>
            </a:fld>
            <a:endParaRPr lang="en-US" sz="1200">
              <a:solidFill>
                <a:srgbClr val="FFFFFF"/>
              </a:solidFill>
              <a:latin typeface="Arial" charset="0"/>
            </a:endParaRPr>
          </a:p>
        </p:txBody>
      </p:sp>
      <p:sp>
        <p:nvSpPr>
          <p:cNvPr id="108550" name="Rectangle 7"/>
          <p:cNvSpPr>
            <a:spLocks noChangeArrowheads="1"/>
          </p:cNvSpPr>
          <p:nvPr/>
        </p:nvSpPr>
        <p:spPr bwMode="auto">
          <a:xfrm>
            <a:off x="3200400" y="3352800"/>
            <a:ext cx="3429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p>
            <a:pPr marL="341313" indent="-341313" defTabSz="912813">
              <a:lnSpc>
                <a:spcPct val="90000"/>
              </a:lnSpc>
              <a:spcBef>
                <a:spcPct val="20000"/>
              </a:spcBef>
              <a:buFontTx/>
              <a:buChar char="•"/>
            </a:pPr>
            <a:r>
              <a:rPr lang="en-US" sz="2000">
                <a:solidFill>
                  <a:srgbClr val="000000"/>
                </a:solidFill>
                <a:latin typeface="Arial" charset="0"/>
              </a:rPr>
              <a:t>Without well-defined levels &amp; with more co-regulatory partnerships </a:t>
            </a:r>
          </a:p>
          <a:p>
            <a:pPr marL="341313" indent="-341313" defTabSz="912813">
              <a:lnSpc>
                <a:spcPct val="90000"/>
              </a:lnSpc>
              <a:spcBef>
                <a:spcPct val="20000"/>
              </a:spcBef>
              <a:buFontTx/>
              <a:buChar char="•"/>
            </a:pPr>
            <a:r>
              <a:rPr lang="en-US" sz="2000">
                <a:solidFill>
                  <a:srgbClr val="000000"/>
                </a:solidFill>
                <a:latin typeface="Arial" charset="0"/>
              </a:rPr>
              <a:t>A club or a scientific </a:t>
            </a:r>
          </a:p>
          <a:p>
            <a:pPr marL="341313" indent="-341313" defTabSz="912813">
              <a:lnSpc>
                <a:spcPct val="90000"/>
              </a:lnSpc>
              <a:spcBef>
                <a:spcPct val="20000"/>
              </a:spcBef>
            </a:pPr>
            <a:r>
              <a:rPr lang="en-US" sz="2000">
                <a:solidFill>
                  <a:srgbClr val="000000"/>
                </a:solidFill>
                <a:latin typeface="Arial" charset="0"/>
              </a:rPr>
              <a:t>    collaboration network </a:t>
            </a:r>
          </a:p>
        </p:txBody>
      </p:sp>
      <p:sp>
        <p:nvSpPr>
          <p:cNvPr id="108551" name="Rectangle 8"/>
          <p:cNvSpPr>
            <a:spLocks noChangeArrowheads="1"/>
          </p:cNvSpPr>
          <p:nvPr/>
        </p:nvSpPr>
        <p:spPr bwMode="auto">
          <a:xfrm>
            <a:off x="304800" y="3429000"/>
            <a:ext cx="2743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p>
            <a:pPr marL="341313" indent="-341313" defTabSz="912813">
              <a:lnSpc>
                <a:spcPct val="90000"/>
              </a:lnSpc>
              <a:spcBef>
                <a:spcPct val="20000"/>
              </a:spcBef>
              <a:buFontTx/>
              <a:buChar char="•"/>
            </a:pPr>
            <a:r>
              <a:rPr lang="en-US" sz="2000">
                <a:solidFill>
                  <a:srgbClr val="000000"/>
                </a:solidFill>
                <a:latin typeface="Arial" charset="0"/>
              </a:rPr>
              <a:t>Well-defined levels and a clear chain of command </a:t>
            </a:r>
          </a:p>
          <a:p>
            <a:pPr marL="341313" indent="-341313" defTabSz="912813">
              <a:lnSpc>
                <a:spcPct val="90000"/>
              </a:lnSpc>
              <a:spcBef>
                <a:spcPct val="20000"/>
              </a:spcBef>
              <a:buFontTx/>
              <a:buChar char="•"/>
            </a:pPr>
            <a:r>
              <a:rPr lang="en-US" sz="2000">
                <a:solidFill>
                  <a:srgbClr val="000000"/>
                </a:solidFill>
                <a:latin typeface="Arial" charset="0"/>
              </a:rPr>
              <a:t>A military hierarchy </a:t>
            </a:r>
          </a:p>
        </p:txBody>
      </p:sp>
      <p:graphicFrame>
        <p:nvGraphicFramePr>
          <p:cNvPr id="108552" name="Object 4"/>
          <p:cNvGraphicFramePr>
            <a:graphicFrameLocks noChangeAspect="1"/>
          </p:cNvGraphicFramePr>
          <p:nvPr/>
        </p:nvGraphicFramePr>
        <p:xfrm>
          <a:off x="6819900" y="914400"/>
          <a:ext cx="2095500" cy="2438400"/>
        </p:xfrm>
        <a:graphic>
          <a:graphicData uri="http://schemas.openxmlformats.org/presentationml/2006/ole">
            <mc:AlternateContent xmlns:mc="http://schemas.openxmlformats.org/markup-compatibility/2006">
              <mc:Choice xmlns:v="urn:schemas-microsoft-com:vml" Requires="v">
                <p:oleObj spid="_x0000_s108634" r:id="rId7" imgW="1600203" imgH="1862332" progId="">
                  <p:embed/>
                </p:oleObj>
              </mc:Choice>
              <mc:Fallback>
                <p:oleObj r:id="rId7" imgW="1600203" imgH="1862332" progId="">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9900" y="914400"/>
                        <a:ext cx="20955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8553" name="Text Box 18"/>
          <p:cNvSpPr txBox="1">
            <a:spLocks noChangeArrowheads="1"/>
          </p:cNvSpPr>
          <p:nvPr/>
        </p:nvSpPr>
        <p:spPr bwMode="auto">
          <a:xfrm>
            <a:off x="6461125" y="5141913"/>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200" b="1">
              <a:solidFill>
                <a:srgbClr val="000000"/>
              </a:solidFill>
              <a:latin typeface="Arial" charset="0"/>
            </a:endParaRPr>
          </a:p>
        </p:txBody>
      </p:sp>
      <p:sp>
        <p:nvSpPr>
          <p:cNvPr id="108554" name="Text Box 6"/>
          <p:cNvSpPr txBox="1">
            <a:spLocks noChangeArrowheads="1"/>
          </p:cNvSpPr>
          <p:nvPr/>
        </p:nvSpPr>
        <p:spPr bwMode="auto">
          <a:xfrm>
            <a:off x="5802313" y="6581775"/>
            <a:ext cx="2900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[Bhardwaj et al., PNAS (2010), in press]</a:t>
            </a:r>
          </a:p>
        </p:txBody>
      </p:sp>
    </p:spTree>
  </p:cSld>
  <p:clrMapOvr>
    <a:masterClrMapping/>
  </p:clrMapOvr>
  <p:transition xmlns:p14="http://schemas.microsoft.com/office/powerpoint/2010/main" advTm="83714"/>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457200" y="58738"/>
            <a:ext cx="8229600" cy="685800"/>
          </a:xfrm>
        </p:spPr>
        <p:txBody>
          <a:bodyPr/>
          <a:lstStyle/>
          <a:p>
            <a:r>
              <a:rPr lang="en-US" sz="3600">
                <a:latin typeface="Arial" charset="0"/>
                <a:ea typeface="ＭＳ Ｐゴシック" charset="0"/>
                <a:cs typeface="ＭＳ Ｐゴシック" charset="0"/>
              </a:rPr>
              <a:t>Collaborative Nature of the Nodes</a:t>
            </a:r>
          </a:p>
        </p:txBody>
      </p:sp>
      <p:sp>
        <p:nvSpPr>
          <p:cNvPr id="109570" name="Rectangle 3"/>
          <p:cNvSpPr>
            <a:spLocks noGrp="1" noChangeArrowheads="1"/>
          </p:cNvSpPr>
          <p:nvPr>
            <p:ph idx="1"/>
          </p:nvPr>
        </p:nvSpPr>
        <p:spPr>
          <a:xfrm>
            <a:off x="400050" y="2852738"/>
            <a:ext cx="2133600" cy="685800"/>
          </a:xfrm>
        </p:spPr>
        <p:txBody>
          <a:bodyPr/>
          <a:lstStyle/>
          <a:p>
            <a:pPr>
              <a:lnSpc>
                <a:spcPct val="80000"/>
              </a:lnSpc>
              <a:buFontTx/>
              <a:buNone/>
            </a:pPr>
            <a:r>
              <a:rPr lang="en-US" sz="2000">
                <a:latin typeface="Arial" charset="0"/>
                <a:ea typeface="ＭＳ Ｐゴシック" charset="0"/>
                <a:cs typeface="ＭＳ Ｐゴシック" charset="0"/>
              </a:rPr>
              <a:t>Degree of </a:t>
            </a:r>
          </a:p>
          <a:p>
            <a:pPr>
              <a:lnSpc>
                <a:spcPct val="80000"/>
              </a:lnSpc>
              <a:buFontTx/>
              <a:buNone/>
            </a:pPr>
            <a:r>
              <a:rPr lang="en-US" sz="2000">
                <a:latin typeface="Arial" charset="0"/>
                <a:ea typeface="ＭＳ Ｐゴシック" charset="0"/>
                <a:cs typeface="ＭＳ Ｐゴシック" charset="0"/>
              </a:rPr>
              <a:t>Collaboration</a:t>
            </a:r>
          </a:p>
          <a:p>
            <a:pPr>
              <a:lnSpc>
                <a:spcPct val="80000"/>
              </a:lnSpc>
              <a:buFontTx/>
              <a:buNone/>
            </a:pPr>
            <a:endParaRPr lang="en-US" sz="2000">
              <a:latin typeface="Arial" charset="0"/>
              <a:ea typeface="ＭＳ Ｐゴシック" charset="0"/>
              <a:cs typeface="ＭＳ Ｐゴシック" charset="0"/>
            </a:endParaRPr>
          </a:p>
        </p:txBody>
      </p:sp>
      <p:sp>
        <p:nvSpPr>
          <p:cNvPr id="109571" name="Slide Number Placeholder 5"/>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C58205E6-88F5-234E-92DD-D076D429073E}" type="slidenum">
              <a:rPr lang="en-US" sz="1200" b="1">
                <a:solidFill>
                  <a:srgbClr val="FFFFFF"/>
                </a:solidFill>
                <a:latin typeface="Arial" charset="0"/>
              </a:rPr>
              <a:pPr/>
              <a:t>22</a:t>
            </a:fld>
            <a:endParaRPr lang="en-US" sz="1200" b="1">
              <a:solidFill>
                <a:srgbClr val="FFFFFF"/>
              </a:solidFill>
              <a:latin typeface="Arial" charset="0"/>
            </a:endParaRPr>
          </a:p>
        </p:txBody>
      </p:sp>
      <p:pic>
        <p:nvPicPr>
          <p:cNvPr id="109572" name="Picture 20" descr="figure4"/>
          <p:cNvPicPr>
            <a:picLocks noChangeAspect="1" noChangeArrowheads="1"/>
          </p:cNvPicPr>
          <p:nvPr/>
        </p:nvPicPr>
        <p:blipFill>
          <a:blip r:embed="rId2">
            <a:extLst>
              <a:ext uri="{28A0092B-C50C-407E-A947-70E740481C1C}">
                <a14:useLocalDpi xmlns:a14="http://schemas.microsoft.com/office/drawing/2010/main" val="0"/>
              </a:ext>
            </a:extLst>
          </a:blip>
          <a:srcRect l="5302"/>
          <a:stretch>
            <a:fillRect/>
          </a:stretch>
        </p:blipFill>
        <p:spPr bwMode="auto">
          <a:xfrm>
            <a:off x="2251075" y="3903663"/>
            <a:ext cx="66008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4" descr="collaborative_fr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00113"/>
            <a:ext cx="678180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Rectangle 7"/>
          <p:cNvSpPr>
            <a:spLocks noChangeArrowheads="1"/>
          </p:cNvSpPr>
          <p:nvPr/>
        </p:nvSpPr>
        <p:spPr bwMode="auto">
          <a:xfrm>
            <a:off x="0" y="-138113"/>
            <a:ext cx="184150"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nchor="ctr">
            <a:spAutoFit/>
          </a:bodyPr>
          <a:lstStyle/>
          <a:p>
            <a:pPr defTabSz="912813"/>
            <a:endParaRPr lang="en-US" sz="1200" b="1">
              <a:solidFill>
                <a:srgbClr val="000000"/>
              </a:solidFill>
              <a:latin typeface="Arial" charset="0"/>
            </a:endParaRPr>
          </a:p>
        </p:txBody>
      </p:sp>
      <p:sp>
        <p:nvSpPr>
          <p:cNvPr id="109575" name="Text Box 10"/>
          <p:cNvSpPr txBox="1">
            <a:spLocks noChangeArrowheads="1"/>
          </p:cNvSpPr>
          <p:nvPr/>
        </p:nvSpPr>
        <p:spPr bwMode="auto">
          <a:xfrm>
            <a:off x="2590800" y="685800"/>
            <a:ext cx="1146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FF0000"/>
                </a:solidFill>
                <a:latin typeface="Arial" charset="0"/>
              </a:rPr>
              <a:t>Autonomous</a:t>
            </a:r>
          </a:p>
        </p:txBody>
      </p:sp>
      <p:sp>
        <p:nvSpPr>
          <p:cNvPr id="109576" name="Text Box 11"/>
          <p:cNvSpPr txBox="1">
            <a:spLocks noChangeArrowheads="1"/>
          </p:cNvSpPr>
          <p:nvPr/>
        </p:nvSpPr>
        <p:spPr bwMode="auto">
          <a:xfrm>
            <a:off x="5530850" y="685800"/>
            <a:ext cx="1155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FF"/>
                </a:solidFill>
                <a:latin typeface="Arial" charset="0"/>
              </a:rPr>
              <a:t>Collaborative</a:t>
            </a:r>
          </a:p>
        </p:txBody>
      </p:sp>
      <p:sp>
        <p:nvSpPr>
          <p:cNvPr id="109577" name="AutoShape 12"/>
          <p:cNvSpPr>
            <a:spLocks/>
          </p:cNvSpPr>
          <p:nvPr/>
        </p:nvSpPr>
        <p:spPr bwMode="auto">
          <a:xfrm rot="5400000">
            <a:off x="3314700" y="1790700"/>
            <a:ext cx="304800" cy="2514600"/>
          </a:xfrm>
          <a:prstGeom prst="rightBrace">
            <a:avLst>
              <a:gd name="adj1" fmla="val 6875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defTabSz="912813"/>
            <a:endParaRPr lang="en-US" sz="1200" b="1">
              <a:solidFill>
                <a:srgbClr val="000000"/>
              </a:solidFill>
              <a:latin typeface="Arial" charset="0"/>
            </a:endParaRPr>
          </a:p>
        </p:txBody>
      </p:sp>
      <p:sp>
        <p:nvSpPr>
          <p:cNvPr id="109578" name="Text Box 15"/>
          <p:cNvSpPr txBox="1">
            <a:spLocks noChangeArrowheads="1"/>
          </p:cNvSpPr>
          <p:nvPr/>
        </p:nvSpPr>
        <p:spPr bwMode="auto">
          <a:xfrm>
            <a:off x="2819400" y="3048000"/>
            <a:ext cx="1390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FF0000"/>
                </a:solidFill>
                <a:latin typeface="Arial" charset="0"/>
              </a:rPr>
              <a:t>1/6=0.16</a:t>
            </a:r>
          </a:p>
        </p:txBody>
      </p:sp>
      <p:sp>
        <p:nvSpPr>
          <p:cNvPr id="109579" name="AutoShape 16"/>
          <p:cNvSpPr>
            <a:spLocks/>
          </p:cNvSpPr>
          <p:nvPr/>
        </p:nvSpPr>
        <p:spPr bwMode="auto">
          <a:xfrm rot="5400000">
            <a:off x="6248400" y="2271713"/>
            <a:ext cx="228600" cy="1600200"/>
          </a:xfrm>
          <a:prstGeom prst="rightBrace">
            <a:avLst>
              <a:gd name="adj1" fmla="val 5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defTabSz="912813"/>
            <a:endParaRPr lang="en-US" sz="1200" b="1">
              <a:solidFill>
                <a:srgbClr val="000000"/>
              </a:solidFill>
              <a:latin typeface="Arial" charset="0"/>
            </a:endParaRPr>
          </a:p>
        </p:txBody>
      </p:sp>
      <p:sp>
        <p:nvSpPr>
          <p:cNvPr id="109580" name="Text Box 17"/>
          <p:cNvSpPr txBox="1">
            <a:spLocks noChangeArrowheads="1"/>
          </p:cNvSpPr>
          <p:nvPr/>
        </p:nvSpPr>
        <p:spPr bwMode="auto">
          <a:xfrm>
            <a:off x="5791200" y="3033713"/>
            <a:ext cx="963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0000FF"/>
                </a:solidFill>
                <a:latin typeface="Arial" charset="0"/>
              </a:rPr>
              <a:t>4/4=1</a:t>
            </a:r>
          </a:p>
        </p:txBody>
      </p:sp>
      <p:sp>
        <p:nvSpPr>
          <p:cNvPr id="109581" name="Text Box 6"/>
          <p:cNvSpPr txBox="1">
            <a:spLocks noChangeArrowheads="1"/>
          </p:cNvSpPr>
          <p:nvPr/>
        </p:nvSpPr>
        <p:spPr bwMode="auto">
          <a:xfrm>
            <a:off x="5351463" y="6437313"/>
            <a:ext cx="2900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[Bhardwaj et al., PNAS (2010), in press]</a:t>
            </a:r>
          </a:p>
        </p:txBody>
      </p:sp>
      <p:sp>
        <p:nvSpPr>
          <p:cNvPr id="109582" name="TextBox 16"/>
          <p:cNvSpPr txBox="1">
            <a:spLocks noChangeArrowheads="1"/>
          </p:cNvSpPr>
          <p:nvPr/>
        </p:nvSpPr>
        <p:spPr bwMode="auto">
          <a:xfrm>
            <a:off x="385763" y="4054475"/>
            <a:ext cx="20113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a:solidFill>
                  <a:srgbClr val="000000"/>
                </a:solidFill>
                <a:latin typeface="Arial" charset="0"/>
              </a:rPr>
              <a:t>More Collaborative: Democratic</a:t>
            </a:r>
          </a:p>
          <a:p>
            <a:pPr eaLnBrk="1" hangingPunct="1"/>
            <a:r>
              <a:rPr lang="en-US" sz="2000" b="1">
                <a:solidFill>
                  <a:srgbClr val="000000"/>
                </a:solidFill>
                <a:latin typeface="Arial" charset="0"/>
              </a:rPr>
              <a:t>More Autonomous: Autocratic</a:t>
            </a:r>
          </a:p>
        </p:txBody>
      </p:sp>
    </p:spTree>
  </p:cSld>
  <p:clrMapOvr>
    <a:masterClrMapping/>
  </p:clrMapOvr>
  <p:transition xmlns:p14="http://schemas.microsoft.com/office/powerpoint/2010/main" advTm="65013"/>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466725" y="49213"/>
            <a:ext cx="3694113" cy="965200"/>
          </a:xfrm>
        </p:spPr>
        <p:txBody>
          <a:bodyPr/>
          <a:lstStyle/>
          <a:p>
            <a:r>
              <a:rPr lang="en-US">
                <a:latin typeface="Arial" charset="0"/>
                <a:ea typeface="ＭＳ Ｐゴシック" charset="0"/>
                <a:cs typeface="ＭＳ Ｐゴシック" charset="0"/>
              </a:rPr>
              <a:t>Most collaboration involves middle level</a:t>
            </a:r>
          </a:p>
        </p:txBody>
      </p:sp>
      <p:graphicFrame>
        <p:nvGraphicFramePr>
          <p:cNvPr id="110594" name="Object 2"/>
          <p:cNvGraphicFramePr>
            <a:graphicFrameLocks noGrp="1" noChangeAspect="1"/>
          </p:cNvGraphicFramePr>
          <p:nvPr>
            <p:ph sz="half" idx="2"/>
          </p:nvPr>
        </p:nvGraphicFramePr>
        <p:xfrm>
          <a:off x="4837113" y="95250"/>
          <a:ext cx="3448050" cy="5929313"/>
        </p:xfrm>
        <a:graphic>
          <a:graphicData uri="http://schemas.openxmlformats.org/presentationml/2006/ole">
            <mc:AlternateContent xmlns:mc="http://schemas.openxmlformats.org/markup-compatibility/2006">
              <mc:Choice xmlns:v="urn:schemas-microsoft-com:vml" Requires="v">
                <p:oleObj spid="_x0000_s110633" r:id="rId4" imgW="4025397" imgH="6920635" progId="">
                  <p:embed/>
                </p:oleObj>
              </mc:Choice>
              <mc:Fallback>
                <p:oleObj r:id="rId4" imgW="4025397" imgH="6920635" progId="">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95250"/>
                        <a:ext cx="344805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0595" name="Text Box 6"/>
          <p:cNvSpPr txBox="1">
            <a:spLocks noChangeArrowheads="1"/>
          </p:cNvSpPr>
          <p:nvPr/>
        </p:nvSpPr>
        <p:spPr bwMode="auto">
          <a:xfrm>
            <a:off x="863600" y="6413500"/>
            <a:ext cx="29003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[Bhardwaj et al., PNAS (2010), in press]</a:t>
            </a:r>
          </a:p>
        </p:txBody>
      </p:sp>
      <p:grpSp>
        <p:nvGrpSpPr>
          <p:cNvPr id="110596" name="Group 15"/>
          <p:cNvGrpSpPr>
            <a:grpSpLocks/>
          </p:cNvGrpSpPr>
          <p:nvPr/>
        </p:nvGrpSpPr>
        <p:grpSpPr bwMode="auto">
          <a:xfrm>
            <a:off x="719138" y="1120775"/>
            <a:ext cx="3189287" cy="4735513"/>
            <a:chOff x="5534013" y="1551209"/>
            <a:chExt cx="2933851" cy="4355871"/>
          </a:xfrm>
        </p:grpSpPr>
        <p:pic>
          <p:nvPicPr>
            <p:cNvPr id="110600"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34013" y="1551209"/>
              <a:ext cx="2933851" cy="413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1" name="TextBox 17"/>
            <p:cNvSpPr txBox="1">
              <a:spLocks noChangeArrowheads="1"/>
            </p:cNvSpPr>
            <p:nvPr/>
          </p:nvSpPr>
          <p:spPr bwMode="auto">
            <a:xfrm>
              <a:off x="6176569" y="5595696"/>
              <a:ext cx="474200" cy="31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cs typeface="Arial" charset="0"/>
                </a:rPr>
                <a:t>Top</a:t>
              </a:r>
            </a:p>
          </p:txBody>
        </p:sp>
        <p:sp>
          <p:nvSpPr>
            <p:cNvPr id="110602" name="TextBox 18"/>
            <p:cNvSpPr txBox="1">
              <a:spLocks noChangeArrowheads="1"/>
            </p:cNvSpPr>
            <p:nvPr/>
          </p:nvSpPr>
          <p:spPr bwMode="auto">
            <a:xfrm>
              <a:off x="6585468" y="5585476"/>
              <a:ext cx="725898" cy="31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cs typeface="Arial" charset="0"/>
                </a:rPr>
                <a:t>Middle</a:t>
              </a:r>
            </a:p>
          </p:txBody>
        </p:sp>
        <p:sp>
          <p:nvSpPr>
            <p:cNvPr id="110603" name="TextBox 19"/>
            <p:cNvSpPr txBox="1">
              <a:spLocks noChangeArrowheads="1"/>
            </p:cNvSpPr>
            <p:nvPr/>
          </p:nvSpPr>
          <p:spPr bwMode="auto">
            <a:xfrm>
              <a:off x="7217801" y="5584015"/>
              <a:ext cx="767833" cy="31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cs typeface="Arial" charset="0"/>
                </a:rPr>
                <a:t>Bottom</a:t>
              </a:r>
            </a:p>
          </p:txBody>
        </p:sp>
      </p:grpSp>
      <p:sp>
        <p:nvSpPr>
          <p:cNvPr id="110597" name="Isosceles Triangle 1"/>
          <p:cNvSpPr>
            <a:spLocks noChangeArrowheads="1"/>
          </p:cNvSpPr>
          <p:nvPr/>
        </p:nvSpPr>
        <p:spPr bwMode="auto">
          <a:xfrm>
            <a:off x="6102350" y="6000750"/>
            <a:ext cx="204788" cy="269875"/>
          </a:xfrm>
          <a:prstGeom prst="triangle">
            <a:avLst>
              <a:gd name="adj" fmla="val 50000"/>
            </a:avLst>
          </a:prstGeom>
          <a:solidFill>
            <a:srgbClr val="80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110598" name="Isosceles Triangle 11"/>
          <p:cNvSpPr>
            <a:spLocks noChangeArrowheads="1"/>
          </p:cNvSpPr>
          <p:nvPr/>
        </p:nvSpPr>
        <p:spPr bwMode="auto">
          <a:xfrm>
            <a:off x="6732588" y="6007100"/>
            <a:ext cx="204787" cy="269875"/>
          </a:xfrm>
          <a:prstGeom prst="triangle">
            <a:avLst>
              <a:gd name="adj" fmla="val 50000"/>
            </a:avLst>
          </a:prstGeom>
          <a:solidFill>
            <a:srgbClr val="80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
        <p:nvSpPr>
          <p:cNvPr id="110599" name="Isosceles Triangle 12"/>
          <p:cNvSpPr>
            <a:spLocks noChangeArrowheads="1"/>
          </p:cNvSpPr>
          <p:nvPr/>
        </p:nvSpPr>
        <p:spPr bwMode="auto">
          <a:xfrm>
            <a:off x="2190750" y="5854700"/>
            <a:ext cx="204788" cy="269875"/>
          </a:xfrm>
          <a:prstGeom prst="triangle">
            <a:avLst>
              <a:gd name="adj" fmla="val 50000"/>
            </a:avLst>
          </a:prstGeom>
          <a:solidFill>
            <a:srgbClr val="80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spTree>
    <p:custDataLst>
      <p:tags r:id="rId2"/>
    </p:custDataLst>
  </p:cSld>
  <p:clrMapOvr>
    <a:masterClrMapping/>
  </p:clrMapOvr>
  <p:transition xmlns:p14="http://schemas.microsoft.com/office/powerpoint/2010/main" advTm="38041"/>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0" y="0"/>
            <a:ext cx="9105900" cy="1296988"/>
          </a:xfrm>
        </p:spPr>
        <p:txBody>
          <a:bodyPr/>
          <a:lstStyle/>
          <a:p>
            <a:r>
              <a:rPr lang="en-US">
                <a:latin typeface="Arial" charset="0"/>
                <a:ea typeface="ＭＳ Ｐゴシック" charset="0"/>
                <a:cs typeface="ＭＳ Ｐゴシック" charset="0"/>
              </a:rPr>
              <a:t>Higher species have more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collaborative nodes</a:t>
            </a:r>
            <a:endParaRPr lang="en-US" sz="4000">
              <a:latin typeface="Arial" charset="0"/>
              <a:ea typeface="ＭＳ Ｐゴシック" charset="0"/>
              <a:cs typeface="ＭＳ Ｐゴシック" charset="0"/>
            </a:endParaRPr>
          </a:p>
        </p:txBody>
      </p:sp>
      <p:pic>
        <p:nvPicPr>
          <p:cNvPr id="111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900" y="1416050"/>
            <a:ext cx="7045325"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6"/>
          <p:cNvSpPr txBox="1">
            <a:spLocks noChangeArrowheads="1"/>
          </p:cNvSpPr>
          <p:nvPr/>
        </p:nvSpPr>
        <p:spPr bwMode="auto">
          <a:xfrm rot="-5400000">
            <a:off x="-722312" y="5476875"/>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595959"/>
                </a:solidFill>
                <a:latin typeface="Arial" charset="0"/>
              </a:rPr>
              <a:t>[Bhardwaj et al., </a:t>
            </a:r>
            <a:r>
              <a:rPr lang="en-US" sz="1200" i="1">
                <a:solidFill>
                  <a:srgbClr val="595959"/>
                </a:solidFill>
                <a:latin typeface="Arial" charset="0"/>
              </a:rPr>
              <a:t>PNAS</a:t>
            </a:r>
            <a:r>
              <a:rPr lang="en-US" sz="1200">
                <a:solidFill>
                  <a:srgbClr val="595959"/>
                </a:solidFill>
                <a:latin typeface="Arial" charset="0"/>
              </a:rPr>
              <a:t> ‘10]</a:t>
            </a:r>
          </a:p>
        </p:txBody>
      </p:sp>
    </p:spTree>
  </p:cSld>
  <p:clrMapOvr>
    <a:masterClrMapping/>
  </p:clrMapOvr>
  <p:transition xmlns:p14="http://schemas.microsoft.com/office/powerpoint/2010/main" advTm="15453"/>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685800" y="317500"/>
            <a:ext cx="7772400" cy="1143000"/>
          </a:xfrm>
        </p:spPr>
        <p:txBody>
          <a:bodyPr/>
          <a:lstStyle/>
          <a:p>
            <a:r>
              <a:rPr lang="en-US">
                <a:latin typeface="Arial" charset="0"/>
                <a:ea typeface="ＭＳ Ｐゴシック" charset="0"/>
                <a:cs typeface="ＭＳ Ｐゴシック" charset="0"/>
              </a:rPr>
              <a:t>Yeast Network Similar in Structure to Government Hierarchy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with Respect to Middle-managers</a:t>
            </a:r>
          </a:p>
        </p:txBody>
      </p:sp>
      <p:pic>
        <p:nvPicPr>
          <p:cNvPr id="1126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781175"/>
            <a:ext cx="8555037"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2643" name="Text Box 4"/>
          <p:cNvSpPr txBox="1">
            <a:spLocks noChangeArrowheads="1"/>
          </p:cNvSpPr>
          <p:nvPr/>
        </p:nvSpPr>
        <p:spPr bwMode="auto">
          <a:xfrm rot="-5400000">
            <a:off x="8174038" y="3046412"/>
            <a:ext cx="1663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[Yu et al., </a:t>
            </a:r>
            <a:r>
              <a:rPr lang="en-US" sz="1200" i="1">
                <a:solidFill>
                  <a:srgbClr val="7F7F7F"/>
                </a:solidFill>
                <a:latin typeface="Arial" charset="0"/>
              </a:rPr>
              <a:t>PNAS</a:t>
            </a:r>
            <a:r>
              <a:rPr lang="en-US" sz="1200">
                <a:solidFill>
                  <a:srgbClr val="7F7F7F"/>
                </a:solidFill>
                <a:latin typeface="Arial" charset="0"/>
              </a:rPr>
              <a:t>  </a:t>
            </a:r>
            <a:r>
              <a:rPr lang="fr-FR" sz="1200">
                <a:solidFill>
                  <a:srgbClr val="7F7F7F"/>
                </a:solidFill>
                <a:latin typeface="Arial" charset="0"/>
              </a:rPr>
              <a:t>’</a:t>
            </a:r>
            <a:r>
              <a:rPr lang="en-US" altLang="ja-JP" sz="1200">
                <a:solidFill>
                  <a:srgbClr val="7F7F7F"/>
                </a:solidFill>
                <a:latin typeface="Arial" charset="0"/>
              </a:rPr>
              <a:t>06 ]</a:t>
            </a:r>
            <a:endParaRPr lang="en-US" sz="1200">
              <a:solidFill>
                <a:srgbClr val="7F7F7F"/>
              </a:solidFill>
              <a:latin typeface="Arial" charset="0"/>
            </a:endParaRPr>
          </a:p>
        </p:txBody>
      </p:sp>
      <p:sp>
        <p:nvSpPr>
          <p:cNvPr id="112644" name="Rectangle 1"/>
          <p:cNvSpPr>
            <a:spLocks noChangeArrowheads="1"/>
          </p:cNvSpPr>
          <p:nvPr/>
        </p:nvSpPr>
        <p:spPr bwMode="auto">
          <a:xfrm>
            <a:off x="119063" y="1619250"/>
            <a:ext cx="452437" cy="554038"/>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369" tIns="45685" rIns="91369" bIns="45685" anchor="ctr"/>
          <a:lstStyle/>
          <a:p>
            <a:pPr algn="ctr" defTabSz="911225"/>
            <a:endParaRPr lang="en-US" sz="1200" b="1">
              <a:solidFill>
                <a:srgbClr val="000000"/>
              </a:solidFill>
              <a:latin typeface="Arial" charset="0"/>
            </a:endParaRPr>
          </a:p>
        </p:txBody>
      </p:sp>
      <p:sp>
        <p:nvSpPr>
          <p:cNvPr id="112645" name="Text Box 4"/>
          <p:cNvSpPr txBox="1">
            <a:spLocks noChangeArrowheads="1"/>
          </p:cNvSpPr>
          <p:nvPr/>
        </p:nvSpPr>
        <p:spPr bwMode="auto">
          <a:xfrm>
            <a:off x="6389688" y="6581775"/>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[Yu et al., PNAS (‘06)]</a:t>
            </a:r>
          </a:p>
        </p:txBody>
      </p:sp>
    </p:spTree>
  </p:cSld>
  <p:clrMapOvr>
    <a:masterClrMapping/>
  </p:clrMapOvr>
  <p:transition xmlns:p14="http://schemas.microsoft.com/office/powerpoint/2010/main" advTm="46075"/>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457200" y="228600"/>
            <a:ext cx="8229600" cy="792163"/>
          </a:xfrm>
        </p:spPr>
        <p:txBody>
          <a:bodyPr/>
          <a:lstStyle/>
          <a:p>
            <a:r>
              <a:rPr lang="en-US">
                <a:latin typeface="Arial" charset="0"/>
                <a:ea typeface="ＭＳ Ｐゴシック" charset="0"/>
                <a:cs typeface="ＭＳ Ｐゴシック" charset="0"/>
              </a:rPr>
              <a:t>Middle Managers Interact the Most in Efficient Corporate Settings</a:t>
            </a:r>
          </a:p>
        </p:txBody>
      </p:sp>
      <p:sp>
        <p:nvSpPr>
          <p:cNvPr id="114690" name="Rectangle 3"/>
          <p:cNvSpPr>
            <a:spLocks noGrp="1" noChangeArrowheads="1"/>
          </p:cNvSpPr>
          <p:nvPr>
            <p:ph idx="1"/>
          </p:nvPr>
        </p:nvSpPr>
        <p:spPr>
          <a:xfrm>
            <a:off x="457200" y="1371600"/>
            <a:ext cx="5181600" cy="5105400"/>
          </a:xfrm>
        </p:spPr>
        <p:txBody>
          <a:bodyPr/>
          <a:lstStyle/>
          <a:p>
            <a:pPr>
              <a:lnSpc>
                <a:spcPct val="80000"/>
              </a:lnSpc>
            </a:pPr>
            <a:r>
              <a:rPr lang="en-US" sz="1600">
                <a:latin typeface="Arial" charset="0"/>
                <a:ea typeface="ＭＳ Ｐゴシック" charset="0"/>
                <a:cs typeface="ＭＳ Ｐゴシック" charset="0"/>
              </a:rPr>
              <a:t>Floyd, S. W. et al (1992) </a:t>
            </a:r>
            <a:br>
              <a:rPr lang="en-US" sz="1600">
                <a:latin typeface="Arial" charset="0"/>
                <a:ea typeface="ＭＳ Ｐゴシック" charset="0"/>
                <a:cs typeface="ＭＳ Ｐゴシック" charset="0"/>
              </a:rPr>
            </a:br>
            <a:r>
              <a:rPr lang="en-US" b="1">
                <a:latin typeface="Arial" charset="0"/>
                <a:ea typeface="ＭＳ Ｐゴシック" charset="0"/>
                <a:cs typeface="ＭＳ Ｐゴシック" charset="0"/>
              </a:rPr>
              <a:t>Middle management involvement in strategy and its association with strategic type</a:t>
            </a:r>
            <a:r>
              <a:rPr lang="en-US">
                <a:latin typeface="Arial" charset="0"/>
                <a:ea typeface="ＭＳ Ｐゴシック" charset="0"/>
                <a:cs typeface="ＭＳ Ｐゴシック" charset="0"/>
              </a:rPr>
              <a:t> </a:t>
            </a:r>
            <a:r>
              <a:rPr lang="en-US" sz="1600" i="1">
                <a:latin typeface="Arial" charset="0"/>
                <a:ea typeface="ＭＳ Ｐゴシック" charset="0"/>
                <a:cs typeface="ＭＳ Ｐゴシック" charset="0"/>
              </a:rPr>
              <a:t>Strategic Management Journal</a:t>
            </a:r>
            <a:r>
              <a:rPr lang="en-US" sz="1600">
                <a:latin typeface="Arial" charset="0"/>
                <a:ea typeface="ＭＳ Ｐゴシック" charset="0"/>
                <a:cs typeface="ＭＳ Ｐゴシック" charset="0"/>
              </a:rPr>
              <a:t> 13, 153-167.</a:t>
            </a:r>
          </a:p>
          <a:p>
            <a:pPr>
              <a:lnSpc>
                <a:spcPct val="80000"/>
              </a:lnSpc>
            </a:pPr>
            <a:endParaRPr lang="en-US" sz="1600">
              <a:latin typeface="Arial" charset="0"/>
              <a:ea typeface="ＭＳ Ｐゴシック" charset="0"/>
              <a:cs typeface="ＭＳ Ｐゴシック" charset="0"/>
            </a:endParaRPr>
          </a:p>
          <a:p>
            <a:pPr>
              <a:lnSpc>
                <a:spcPct val="80000"/>
              </a:lnSpc>
            </a:pPr>
            <a:r>
              <a:rPr lang="en-US" sz="1600">
                <a:latin typeface="Arial" charset="0"/>
                <a:ea typeface="ＭＳ Ｐゴシック" charset="0"/>
                <a:cs typeface="ＭＳ Ｐゴシック" charset="0"/>
              </a:rPr>
              <a:t>Woodward, J. (1982) Industrial Organization: Theory and Practice (Oxford University Press, Oxford).</a:t>
            </a:r>
          </a:p>
          <a:p>
            <a:pPr>
              <a:lnSpc>
                <a:spcPct val="80000"/>
              </a:lnSpc>
            </a:pPr>
            <a:endParaRPr lang="en-US" sz="1600">
              <a:latin typeface="Arial" charset="0"/>
              <a:ea typeface="ＭＳ Ｐゴシック" charset="0"/>
              <a:cs typeface="ＭＳ Ｐゴシック" charset="0"/>
            </a:endParaRPr>
          </a:p>
          <a:p>
            <a:pPr>
              <a:lnSpc>
                <a:spcPct val="80000"/>
              </a:lnSpc>
            </a:pPr>
            <a:r>
              <a:rPr lang="en-US" sz="1600">
                <a:latin typeface="Arial" charset="0"/>
                <a:ea typeface="ＭＳ Ｐゴシック" charset="0"/>
                <a:cs typeface="ＭＳ Ｐゴシック" charset="0"/>
              </a:rPr>
              <a:t>Floyd, S. W. et al (1993) </a:t>
            </a:r>
            <a:br>
              <a:rPr lang="en-US" sz="1600">
                <a:latin typeface="Arial" charset="0"/>
                <a:ea typeface="ＭＳ Ｐゴシック" charset="0"/>
                <a:cs typeface="ＭＳ Ｐゴシック" charset="0"/>
              </a:rPr>
            </a:br>
            <a:r>
              <a:rPr lang="en-US" b="1">
                <a:latin typeface="Arial" charset="0"/>
                <a:ea typeface="ＭＳ Ｐゴシック" charset="0"/>
                <a:cs typeface="ＭＳ Ｐゴシック" charset="0"/>
              </a:rPr>
              <a:t>Dinosaurs or Dynamos? Recognizing Middle Management's Strategic Role</a:t>
            </a:r>
            <a:r>
              <a:rPr lang="en-US" sz="1600">
                <a:latin typeface="Arial" charset="0"/>
                <a:ea typeface="ＭＳ Ｐゴシック" charset="0"/>
                <a:cs typeface="ＭＳ Ｐゴシック" charset="0"/>
              </a:rPr>
              <a:t> </a:t>
            </a:r>
            <a:br>
              <a:rPr lang="en-US" sz="1600">
                <a:latin typeface="Arial" charset="0"/>
                <a:ea typeface="ＭＳ Ｐゴシック" charset="0"/>
                <a:cs typeface="ＭＳ Ｐゴシック" charset="0"/>
              </a:rPr>
            </a:br>
            <a:r>
              <a:rPr lang="en-US" sz="1600">
                <a:latin typeface="Arial" charset="0"/>
                <a:ea typeface="ＭＳ Ｐゴシック" charset="0"/>
                <a:cs typeface="ＭＳ Ｐゴシック" charset="0"/>
              </a:rPr>
              <a:t>The Academy of Management Executive 8, 47-57.</a:t>
            </a:r>
          </a:p>
          <a:p>
            <a:pPr>
              <a:lnSpc>
                <a:spcPct val="80000"/>
              </a:lnSpc>
            </a:pPr>
            <a:endParaRPr lang="en-US" sz="1600">
              <a:latin typeface="Arial" charset="0"/>
              <a:ea typeface="ＭＳ Ｐゴシック" charset="0"/>
              <a:cs typeface="ＭＳ Ｐゴシック" charset="0"/>
            </a:endParaRPr>
          </a:p>
          <a:p>
            <a:pPr>
              <a:lnSpc>
                <a:spcPct val="80000"/>
              </a:lnSpc>
            </a:pPr>
            <a:r>
              <a:rPr lang="en-US" sz="1600">
                <a:latin typeface="Arial" charset="0"/>
                <a:ea typeface="ＭＳ Ｐゴシック" charset="0"/>
                <a:cs typeface="ＭＳ Ｐゴシック" charset="0"/>
              </a:rPr>
              <a:t>Floyd, S. W. et al (1997) </a:t>
            </a:r>
            <a:br>
              <a:rPr lang="en-US" sz="1600">
                <a:latin typeface="Arial" charset="0"/>
                <a:ea typeface="ＭＳ Ｐゴシック" charset="0"/>
                <a:cs typeface="ＭＳ Ｐゴシック" charset="0"/>
              </a:rPr>
            </a:br>
            <a:r>
              <a:rPr lang="en-US" b="1">
                <a:latin typeface="Arial" charset="0"/>
                <a:ea typeface="ＭＳ Ｐゴシック" charset="0"/>
                <a:cs typeface="ＭＳ Ｐゴシック" charset="0"/>
              </a:rPr>
              <a:t>Middle management's strategic influence and organizational performance</a:t>
            </a:r>
            <a:br>
              <a:rPr lang="en-US" b="1">
                <a:latin typeface="Arial" charset="0"/>
                <a:ea typeface="ＭＳ Ｐゴシック" charset="0"/>
                <a:cs typeface="ＭＳ Ｐゴシック" charset="0"/>
              </a:rPr>
            </a:br>
            <a:r>
              <a:rPr lang="en-US" sz="1600" i="1">
                <a:latin typeface="Arial" charset="0"/>
                <a:ea typeface="ＭＳ Ｐゴシック" charset="0"/>
                <a:cs typeface="ＭＳ Ｐゴシック" charset="0"/>
              </a:rPr>
              <a:t>Journal of Management Studies</a:t>
            </a:r>
            <a:r>
              <a:rPr lang="en-US" sz="1600">
                <a:latin typeface="Arial" charset="0"/>
                <a:ea typeface="ＭＳ Ｐゴシック" charset="0"/>
                <a:cs typeface="ＭＳ Ｐゴシック" charset="0"/>
              </a:rPr>
              <a:t> 34, 465-485.</a:t>
            </a:r>
          </a:p>
        </p:txBody>
      </p:sp>
      <p:sp>
        <p:nvSpPr>
          <p:cNvPr id="114691" name="Slide Number Placeholder 5"/>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7D8E5B0F-D0A2-0B41-B50C-AA0ACE1682F6}" type="slidenum">
              <a:rPr lang="en-US" sz="1200" b="1">
                <a:solidFill>
                  <a:srgbClr val="FFFFFF"/>
                </a:solidFill>
                <a:latin typeface="Arial" charset="0"/>
              </a:rPr>
              <a:pPr/>
              <a:t>26</a:t>
            </a:fld>
            <a:endParaRPr lang="en-US" sz="1200" b="1">
              <a:solidFill>
                <a:srgbClr val="FFFFFF"/>
              </a:solidFill>
              <a:latin typeface="Arial" charset="0"/>
            </a:endParaRPr>
          </a:p>
        </p:txBody>
      </p:sp>
      <p:pic>
        <p:nvPicPr>
          <p:cNvPr id="114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71600"/>
            <a:ext cx="32400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 Box 6"/>
          <p:cNvSpPr txBox="1">
            <a:spLocks noChangeArrowheads="1"/>
          </p:cNvSpPr>
          <p:nvPr/>
        </p:nvSpPr>
        <p:spPr bwMode="auto">
          <a:xfrm>
            <a:off x="4064000" y="6581775"/>
            <a:ext cx="2900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[Bhardwaj et al., PNAS (2010), in press]</a:t>
            </a:r>
          </a:p>
        </p:txBody>
      </p:sp>
    </p:spTree>
  </p:cSld>
  <p:clrMapOvr>
    <a:masterClrMapping/>
  </p:clrMapOvr>
  <p:transition xmlns:p14="http://schemas.microsoft.com/office/powerpoint/2010/main" advTm="29861"/>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3_Net_statistics_v1.pdf"/>
          <p:cNvPicPr>
            <a:picLocks noChangeAspect="1"/>
          </p:cNvPicPr>
          <p:nvPr/>
        </p:nvPicPr>
        <p:blipFill>
          <a:blip r:embed="rId4"/>
          <a:stretch>
            <a:fillRect/>
          </a:stretch>
        </p:blipFill>
        <p:spPr>
          <a:xfrm>
            <a:off x="126078" y="1731315"/>
            <a:ext cx="12194324" cy="2650940"/>
          </a:xfrm>
          <a:prstGeom prst="rect">
            <a:avLst/>
          </a:prstGeom>
        </p:spPr>
      </p:pic>
      <p:sp>
        <p:nvSpPr>
          <p:cNvPr id="4" name="Rectangle 3"/>
          <p:cNvSpPr/>
          <p:nvPr/>
        </p:nvSpPr>
        <p:spPr>
          <a:xfrm>
            <a:off x="7302265" y="1553158"/>
            <a:ext cx="866713" cy="303256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 name="Title 1"/>
          <p:cNvSpPr>
            <a:spLocks noGrp="1"/>
          </p:cNvSpPr>
          <p:nvPr>
            <p:ph type="title"/>
          </p:nvPr>
        </p:nvSpPr>
        <p:spPr>
          <a:xfrm>
            <a:off x="457200" y="274638"/>
            <a:ext cx="8229600" cy="1143000"/>
          </a:xfrm>
        </p:spPr>
        <p:txBody>
          <a:bodyPr>
            <a:normAutofit/>
          </a:bodyPr>
          <a:lstStyle/>
          <a:p>
            <a:r>
              <a:rPr lang="en-US" sz="3200" b="1" dirty="0" smtClean="0">
                <a:solidFill>
                  <a:srgbClr val="000090"/>
                </a:solidFill>
                <a:latin typeface="Arial"/>
              </a:rPr>
              <a:t>Kinase network is more hierarchical </a:t>
            </a:r>
            <a:br>
              <a:rPr lang="en-US" sz="3200" b="1" dirty="0" smtClean="0">
                <a:solidFill>
                  <a:srgbClr val="000090"/>
                </a:solidFill>
                <a:latin typeface="Arial"/>
              </a:rPr>
            </a:br>
            <a:r>
              <a:rPr lang="en-US" sz="3200" b="1" dirty="0" smtClean="0">
                <a:solidFill>
                  <a:srgbClr val="000090"/>
                </a:solidFill>
                <a:latin typeface="Arial"/>
              </a:rPr>
              <a:t>than the TF reg. network</a:t>
            </a:r>
          </a:p>
        </p:txBody>
      </p:sp>
      <p:sp>
        <p:nvSpPr>
          <p:cNvPr id="6" name="Slide Number Placeholder 5"/>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sp>
        <p:nvSpPr>
          <p:cNvPr id="8" name="TextBox 7"/>
          <p:cNvSpPr txBox="1">
            <a:spLocks noChangeArrowheads="1"/>
          </p:cNvSpPr>
          <p:nvPr>
            <p:custDataLst>
              <p:tags r:id="rId1"/>
            </p:custDataLst>
          </p:nvPr>
        </p:nvSpPr>
        <p:spPr bwMode="auto">
          <a:xfrm>
            <a:off x="126078" y="6501609"/>
            <a:ext cx="2827337" cy="25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A6A6A6"/>
                </a:solidFill>
                <a:latin typeface="Arial" charset="0"/>
              </a:rPr>
              <a:t>[ </a:t>
            </a:r>
            <a:r>
              <a:rPr lang="en-US" sz="1050" dirty="0" smtClean="0">
                <a:solidFill>
                  <a:srgbClr val="A6A6A6"/>
                </a:solidFill>
                <a:latin typeface="Arial" charset="0"/>
              </a:rPr>
              <a:t>Cheng et </a:t>
            </a:r>
            <a:r>
              <a:rPr lang="en-US" sz="1050" dirty="0">
                <a:solidFill>
                  <a:srgbClr val="A6A6A6"/>
                </a:solidFill>
                <a:latin typeface="Arial" charset="0"/>
              </a:rPr>
              <a:t>al. </a:t>
            </a:r>
            <a:r>
              <a:rPr lang="en-US" sz="1050" dirty="0" err="1" smtClean="0">
                <a:solidFill>
                  <a:srgbClr val="A6A6A6"/>
                </a:solidFill>
                <a:latin typeface="Arial" charset="0"/>
              </a:rPr>
              <a:t>GenomeBiol</a:t>
            </a:r>
            <a:r>
              <a:rPr lang="en-US" sz="1050" dirty="0" smtClean="0">
                <a:solidFill>
                  <a:srgbClr val="A6A6A6"/>
                </a:solidFill>
                <a:latin typeface="Arial" charset="0"/>
              </a:rPr>
              <a:t>. (</a:t>
            </a:r>
            <a:r>
              <a:rPr lang="en-US" sz="1050" dirty="0">
                <a:solidFill>
                  <a:srgbClr val="A6A6A6"/>
                </a:solidFill>
                <a:latin typeface="Arial" charset="0"/>
              </a:rPr>
              <a:t>in press, </a:t>
            </a:r>
            <a:r>
              <a:rPr lang="en-US" sz="1050" dirty="0" smtClean="0">
                <a:solidFill>
                  <a:srgbClr val="A6A6A6"/>
                </a:solidFill>
                <a:latin typeface="Arial" charset="0"/>
              </a:rPr>
              <a:t>’15) </a:t>
            </a:r>
            <a:r>
              <a:rPr lang="en-US" sz="1050" dirty="0">
                <a:solidFill>
                  <a:srgbClr val="A6A6A6"/>
                </a:solidFill>
                <a:latin typeface="Arial" charset="0"/>
              </a:rPr>
              <a:t>]</a:t>
            </a:r>
          </a:p>
        </p:txBody>
      </p:sp>
    </p:spTree>
    <p:extLst>
      <p:ext uri="{BB962C8B-B14F-4D97-AF65-F5344CB8AC3E}">
        <p14:creationId xmlns:p14="http://schemas.microsoft.com/office/powerpoint/2010/main" val="6762690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3522140" y="1274212"/>
            <a:ext cx="3759197" cy="4572000"/>
            <a:chOff x="685800" y="1473200"/>
            <a:chExt cx="3759197" cy="4572000"/>
          </a:xfrm>
        </p:grpSpPr>
        <p:pic>
          <p:nvPicPr>
            <p:cNvPr id="4" name="Picture 3" descr="Fig4_sceTF_P2.pdf"/>
            <p:cNvPicPr>
              <a:picLocks noChangeAspect="1"/>
            </p:cNvPicPr>
            <p:nvPr/>
          </p:nvPicPr>
          <p:blipFill>
            <a:blip r:embed="rId4"/>
            <a:stretch>
              <a:fillRect/>
            </a:stretch>
          </p:blipFill>
          <p:spPr>
            <a:xfrm>
              <a:off x="685800" y="1473200"/>
              <a:ext cx="3657600" cy="4572000"/>
            </a:xfrm>
            <a:prstGeom prst="rect">
              <a:avLst/>
            </a:prstGeom>
          </p:spPr>
        </p:pic>
        <p:sp>
          <p:nvSpPr>
            <p:cNvPr id="5" name="TextBox 4"/>
            <p:cNvSpPr txBox="1"/>
            <p:nvPr/>
          </p:nvSpPr>
          <p:spPr>
            <a:xfrm>
              <a:off x="905930" y="2709330"/>
              <a:ext cx="601134" cy="230832"/>
            </a:xfrm>
            <a:prstGeom prst="rect">
              <a:avLst/>
            </a:prstGeom>
            <a:noFill/>
          </p:spPr>
          <p:txBody>
            <a:bodyPr wrap="square" rtlCol="0">
              <a:spAutoFit/>
            </a:bodyPr>
            <a:lstStyle/>
            <a:p>
              <a:pPr defTabSz="457200" fontAlgn="auto">
                <a:spcBef>
                  <a:spcPts val="0"/>
                </a:spcBef>
                <a:spcAft>
                  <a:spcPts val="0"/>
                </a:spcAft>
              </a:pPr>
              <a:r>
                <a:rPr lang="en-US" sz="900" b="1" dirty="0">
                  <a:solidFill>
                    <a:srgbClr val="000090"/>
                  </a:solidFill>
                  <a:latin typeface="Arial"/>
                  <a:ea typeface="+mn-ea"/>
                  <a:cs typeface="+mn-cs"/>
                </a:rPr>
                <a:t>P=0.03</a:t>
              </a:r>
            </a:p>
          </p:txBody>
        </p:sp>
        <p:sp>
          <p:nvSpPr>
            <p:cNvPr id="7" name="TextBox 6"/>
            <p:cNvSpPr txBox="1"/>
            <p:nvPr/>
          </p:nvSpPr>
          <p:spPr>
            <a:xfrm>
              <a:off x="2048928" y="2709330"/>
              <a:ext cx="1185334" cy="230832"/>
            </a:xfrm>
            <a:prstGeom prst="rect">
              <a:avLst/>
            </a:prstGeom>
            <a:noFill/>
          </p:spPr>
          <p:txBody>
            <a:bodyPr wrap="square" rtlCol="0">
              <a:spAutoFit/>
            </a:bodyPr>
            <a:lstStyle/>
            <a:p>
              <a:pPr defTabSz="457200" fontAlgn="auto">
                <a:spcBef>
                  <a:spcPts val="0"/>
                </a:spcBef>
                <a:spcAft>
                  <a:spcPts val="0"/>
                </a:spcAft>
              </a:pPr>
              <a:r>
                <a:rPr lang="en-US" sz="900" b="1" dirty="0">
                  <a:solidFill>
                    <a:srgbClr val="000090"/>
                  </a:solidFill>
                  <a:latin typeface="Arial"/>
                  <a:ea typeface="+mn-ea"/>
                  <a:cs typeface="+mn-cs"/>
                </a:rPr>
                <a:t>T&lt;(M+B) P=0.008</a:t>
              </a:r>
            </a:p>
          </p:txBody>
        </p:sp>
        <p:sp>
          <p:nvSpPr>
            <p:cNvPr id="8" name="TextBox 7"/>
            <p:cNvSpPr txBox="1"/>
            <p:nvPr/>
          </p:nvSpPr>
          <p:spPr>
            <a:xfrm>
              <a:off x="3259663" y="2709330"/>
              <a:ext cx="1185334" cy="230832"/>
            </a:xfrm>
            <a:prstGeom prst="rect">
              <a:avLst/>
            </a:prstGeom>
            <a:noFill/>
          </p:spPr>
          <p:txBody>
            <a:bodyPr wrap="square" rtlCol="0">
              <a:spAutoFit/>
            </a:bodyPr>
            <a:lstStyle/>
            <a:p>
              <a:pPr defTabSz="457200" fontAlgn="auto">
                <a:spcBef>
                  <a:spcPts val="0"/>
                </a:spcBef>
                <a:spcAft>
                  <a:spcPts val="0"/>
                </a:spcAft>
              </a:pPr>
              <a:r>
                <a:rPr lang="en-US" sz="900" b="1" dirty="0">
                  <a:solidFill>
                    <a:srgbClr val="000090"/>
                  </a:solidFill>
                  <a:latin typeface="Arial"/>
                  <a:ea typeface="+mn-ea"/>
                  <a:cs typeface="+mn-cs"/>
                </a:rPr>
                <a:t>M&gt;(T+B) P=0.04</a:t>
              </a:r>
            </a:p>
          </p:txBody>
        </p:sp>
        <p:sp>
          <p:nvSpPr>
            <p:cNvPr id="9" name="TextBox 8"/>
            <p:cNvSpPr txBox="1"/>
            <p:nvPr/>
          </p:nvSpPr>
          <p:spPr>
            <a:xfrm>
              <a:off x="2048928" y="5755099"/>
              <a:ext cx="1185334" cy="230832"/>
            </a:xfrm>
            <a:prstGeom prst="rect">
              <a:avLst/>
            </a:prstGeom>
            <a:noFill/>
          </p:spPr>
          <p:txBody>
            <a:bodyPr wrap="square" rtlCol="0">
              <a:spAutoFit/>
            </a:bodyPr>
            <a:lstStyle/>
            <a:p>
              <a:pPr defTabSz="457200" fontAlgn="auto">
                <a:spcBef>
                  <a:spcPts val="0"/>
                </a:spcBef>
                <a:spcAft>
                  <a:spcPts val="0"/>
                </a:spcAft>
              </a:pPr>
              <a:r>
                <a:rPr lang="en-US" sz="900" b="1" dirty="0">
                  <a:solidFill>
                    <a:srgbClr val="000090"/>
                  </a:solidFill>
                  <a:latin typeface="Arial"/>
                  <a:ea typeface="+mn-ea"/>
                  <a:cs typeface="+mn-cs"/>
                </a:rPr>
                <a:t>T&gt;(M+B) P=0.03</a:t>
              </a:r>
            </a:p>
          </p:txBody>
        </p:sp>
      </p:grpSp>
      <p:grpSp>
        <p:nvGrpSpPr>
          <p:cNvPr id="3" name="Group 18"/>
          <p:cNvGrpSpPr/>
          <p:nvPr/>
        </p:nvGrpSpPr>
        <p:grpSpPr>
          <a:xfrm>
            <a:off x="983907" y="1209300"/>
            <a:ext cx="1920204" cy="2277558"/>
            <a:chOff x="6114789" y="1839663"/>
            <a:chExt cx="1920204" cy="2277558"/>
          </a:xfrm>
        </p:grpSpPr>
        <p:sp>
          <p:nvSpPr>
            <p:cNvPr id="12" name="TextBox 11"/>
            <p:cNvSpPr txBox="1"/>
            <p:nvPr/>
          </p:nvSpPr>
          <p:spPr>
            <a:xfrm rot="18900000">
              <a:off x="6114789" y="3871000"/>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HSM(L=3)</a:t>
              </a:r>
            </a:p>
          </p:txBody>
        </p:sp>
        <p:sp>
          <p:nvSpPr>
            <p:cNvPr id="13" name="TextBox 12"/>
            <p:cNvSpPr txBox="1"/>
            <p:nvPr/>
          </p:nvSpPr>
          <p:spPr>
            <a:xfrm rot="18900000">
              <a:off x="6377260" y="3870994"/>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HSM(L=4)</a:t>
              </a:r>
            </a:p>
          </p:txBody>
        </p:sp>
        <p:sp>
          <p:nvSpPr>
            <p:cNvPr id="14" name="TextBox 13"/>
            <p:cNvSpPr txBox="1"/>
            <p:nvPr/>
          </p:nvSpPr>
          <p:spPr>
            <a:xfrm rot="18900000">
              <a:off x="6645688" y="3870993"/>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BFS(L=4)</a:t>
              </a:r>
            </a:p>
          </p:txBody>
        </p:sp>
        <p:sp>
          <p:nvSpPr>
            <p:cNvPr id="15" name="TextBox 14"/>
            <p:cNvSpPr txBox="1"/>
            <p:nvPr/>
          </p:nvSpPr>
          <p:spPr>
            <a:xfrm rot="18900000">
              <a:off x="6897187" y="3870993"/>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VS(L=3)</a:t>
              </a:r>
            </a:p>
          </p:txBody>
        </p:sp>
        <p:sp>
          <p:nvSpPr>
            <p:cNvPr id="16" name="TextBox 15"/>
            <p:cNvSpPr txBox="1"/>
            <p:nvPr/>
          </p:nvSpPr>
          <p:spPr>
            <a:xfrm rot="18900000">
              <a:off x="7151191" y="3870993"/>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VS(L=7)</a:t>
              </a:r>
            </a:p>
          </p:txBody>
        </p:sp>
        <p:pic>
          <p:nvPicPr>
            <p:cNvPr id="18" name="Picture 17" descr="Fig4_sceTF_P3.pdf"/>
            <p:cNvPicPr>
              <a:picLocks noChangeAspect="1"/>
            </p:cNvPicPr>
            <p:nvPr/>
          </p:nvPicPr>
          <p:blipFill>
            <a:blip r:embed="rId5"/>
            <a:stretch>
              <a:fillRect/>
            </a:stretch>
          </p:blipFill>
          <p:spPr>
            <a:xfrm>
              <a:off x="6229052" y="1839663"/>
              <a:ext cx="1805941" cy="2167129"/>
            </a:xfrm>
            <a:prstGeom prst="rect">
              <a:avLst/>
            </a:prstGeom>
          </p:spPr>
        </p:pic>
      </p:grpSp>
      <p:grpSp>
        <p:nvGrpSpPr>
          <p:cNvPr id="6" name="Group 30"/>
          <p:cNvGrpSpPr/>
          <p:nvPr/>
        </p:nvGrpSpPr>
        <p:grpSpPr>
          <a:xfrm>
            <a:off x="975439" y="3454368"/>
            <a:ext cx="2707471" cy="2315641"/>
            <a:chOff x="6106321" y="3636009"/>
            <a:chExt cx="2707471" cy="2315641"/>
          </a:xfrm>
        </p:grpSpPr>
        <p:pic>
          <p:nvPicPr>
            <p:cNvPr id="20" name="Picture 19" descr="Fig4_sceTF_P4.pdf"/>
            <p:cNvPicPr>
              <a:picLocks noChangeAspect="1"/>
            </p:cNvPicPr>
            <p:nvPr/>
          </p:nvPicPr>
          <p:blipFill>
            <a:blip r:embed="rId6"/>
            <a:stretch>
              <a:fillRect/>
            </a:stretch>
          </p:blipFill>
          <p:spPr>
            <a:xfrm>
              <a:off x="6193773" y="3636009"/>
              <a:ext cx="1841220" cy="2209464"/>
            </a:xfrm>
            <a:prstGeom prst="rect">
              <a:avLst/>
            </a:prstGeom>
          </p:spPr>
        </p:pic>
        <p:sp>
          <p:nvSpPr>
            <p:cNvPr id="21" name="TextBox 20"/>
            <p:cNvSpPr txBox="1"/>
            <p:nvPr/>
          </p:nvSpPr>
          <p:spPr>
            <a:xfrm rot="18900000">
              <a:off x="6106321" y="5701947"/>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HSM(L=3)</a:t>
              </a:r>
            </a:p>
          </p:txBody>
        </p:sp>
        <p:sp>
          <p:nvSpPr>
            <p:cNvPr id="22" name="TextBox 21"/>
            <p:cNvSpPr txBox="1"/>
            <p:nvPr/>
          </p:nvSpPr>
          <p:spPr>
            <a:xfrm rot="18900000">
              <a:off x="6628753" y="5705429"/>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BFS(L=4)</a:t>
              </a:r>
            </a:p>
          </p:txBody>
        </p:sp>
        <p:sp>
          <p:nvSpPr>
            <p:cNvPr id="23" name="TextBox 22"/>
            <p:cNvSpPr txBox="1"/>
            <p:nvPr/>
          </p:nvSpPr>
          <p:spPr>
            <a:xfrm rot="18900000">
              <a:off x="7091923" y="5701945"/>
              <a:ext cx="824333" cy="246221"/>
            </a:xfrm>
            <a:prstGeom prst="rect">
              <a:avLst/>
            </a:prstGeom>
            <a:noFill/>
          </p:spPr>
          <p:txBody>
            <a:bodyPr wrap="square" rtlCol="0">
              <a:spAutoFit/>
            </a:bodyPr>
            <a:lstStyle/>
            <a:p>
              <a:pPr algn="r" defTabSz="457200" fontAlgn="auto">
                <a:spcBef>
                  <a:spcPts val="0"/>
                </a:spcBef>
                <a:spcAft>
                  <a:spcPts val="0"/>
                </a:spcAft>
              </a:pPr>
              <a:r>
                <a:rPr lang="en-US" sz="1000" dirty="0">
                  <a:solidFill>
                    <a:prstClr val="black"/>
                  </a:solidFill>
                  <a:latin typeface="Arial"/>
                  <a:ea typeface="+mn-ea"/>
                  <a:cs typeface="+mn-cs"/>
                </a:rPr>
                <a:t>VS(L=3)</a:t>
              </a:r>
            </a:p>
          </p:txBody>
        </p:sp>
        <p:grpSp>
          <p:nvGrpSpPr>
            <p:cNvPr id="10" name="Group 29"/>
            <p:cNvGrpSpPr/>
            <p:nvPr/>
          </p:nvGrpSpPr>
          <p:grpSpPr>
            <a:xfrm>
              <a:off x="7857186" y="3937000"/>
              <a:ext cx="956606" cy="1050578"/>
              <a:chOff x="8034993" y="3937000"/>
              <a:chExt cx="956606" cy="1050578"/>
            </a:xfrm>
          </p:grpSpPr>
          <p:sp>
            <p:nvSpPr>
              <p:cNvPr id="24" name="Rectangle 23"/>
              <p:cNvSpPr/>
              <p:nvPr/>
            </p:nvSpPr>
            <p:spPr>
              <a:xfrm>
                <a:off x="8144933" y="3937000"/>
                <a:ext cx="182880" cy="59267"/>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5" name="TextBox 24"/>
              <p:cNvSpPr txBox="1"/>
              <p:nvPr/>
            </p:nvSpPr>
            <p:spPr>
              <a:xfrm>
                <a:off x="8034993" y="3953932"/>
                <a:ext cx="812674" cy="246221"/>
              </a:xfrm>
              <a:prstGeom prst="rect">
                <a:avLst/>
              </a:prstGeom>
              <a:noFill/>
            </p:spPr>
            <p:txBody>
              <a:bodyPr wrap="square" rtlCol="0">
                <a:spAutoFit/>
              </a:bodyPr>
              <a:lstStyle/>
              <a:p>
                <a:pPr defTabSz="457200" fontAlgn="auto">
                  <a:spcBef>
                    <a:spcPts val="0"/>
                  </a:spcBef>
                  <a:spcAft>
                    <a:spcPts val="0"/>
                  </a:spcAft>
                </a:pPr>
                <a:r>
                  <a:rPr lang="en-US" sz="1000" dirty="0">
                    <a:solidFill>
                      <a:prstClr val="black"/>
                    </a:solidFill>
                    <a:latin typeface="Arial"/>
                    <a:ea typeface="+mn-ea"/>
                    <a:cs typeface="+mn-cs"/>
                  </a:rPr>
                  <a:t>up-edge</a:t>
                </a:r>
              </a:p>
            </p:txBody>
          </p:sp>
          <p:sp>
            <p:nvSpPr>
              <p:cNvPr id="26" name="Rectangle 25"/>
              <p:cNvSpPr/>
              <p:nvPr/>
            </p:nvSpPr>
            <p:spPr>
              <a:xfrm>
                <a:off x="8144933" y="4293286"/>
                <a:ext cx="182880" cy="5926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7" name="TextBox 26"/>
              <p:cNvSpPr txBox="1"/>
              <p:nvPr/>
            </p:nvSpPr>
            <p:spPr>
              <a:xfrm>
                <a:off x="8034993" y="4348658"/>
                <a:ext cx="812674" cy="246221"/>
              </a:xfrm>
              <a:prstGeom prst="rect">
                <a:avLst/>
              </a:prstGeom>
              <a:noFill/>
            </p:spPr>
            <p:txBody>
              <a:bodyPr wrap="square" rtlCol="0">
                <a:spAutoFit/>
              </a:bodyPr>
              <a:lstStyle/>
              <a:p>
                <a:pPr defTabSz="457200" fontAlgn="auto">
                  <a:spcBef>
                    <a:spcPts val="0"/>
                  </a:spcBef>
                  <a:spcAft>
                    <a:spcPts val="0"/>
                  </a:spcAft>
                </a:pPr>
                <a:r>
                  <a:rPr lang="en-US" sz="1000" dirty="0">
                    <a:solidFill>
                      <a:prstClr val="black"/>
                    </a:solidFill>
                    <a:latin typeface="Arial"/>
                    <a:ea typeface="+mn-ea"/>
                    <a:cs typeface="+mn-cs"/>
                  </a:rPr>
                  <a:t>horizontal</a:t>
                </a:r>
              </a:p>
            </p:txBody>
          </p:sp>
          <p:sp>
            <p:nvSpPr>
              <p:cNvPr id="28" name="Rectangle 27"/>
              <p:cNvSpPr/>
              <p:nvPr/>
            </p:nvSpPr>
            <p:spPr>
              <a:xfrm>
                <a:off x="8161861" y="4724425"/>
                <a:ext cx="182880" cy="592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9" name="TextBox 28"/>
              <p:cNvSpPr txBox="1"/>
              <p:nvPr/>
            </p:nvSpPr>
            <p:spPr>
              <a:xfrm>
                <a:off x="8051920" y="4741357"/>
                <a:ext cx="939679" cy="246221"/>
              </a:xfrm>
              <a:prstGeom prst="rect">
                <a:avLst/>
              </a:prstGeom>
              <a:noFill/>
            </p:spPr>
            <p:txBody>
              <a:bodyPr wrap="square" rtlCol="0">
                <a:spAutoFit/>
              </a:bodyPr>
              <a:lstStyle/>
              <a:p>
                <a:pPr defTabSz="457200" fontAlgn="auto">
                  <a:spcBef>
                    <a:spcPts val="0"/>
                  </a:spcBef>
                  <a:spcAft>
                    <a:spcPts val="0"/>
                  </a:spcAft>
                </a:pPr>
                <a:r>
                  <a:rPr lang="en-US" sz="1000" dirty="0">
                    <a:solidFill>
                      <a:prstClr val="black"/>
                    </a:solidFill>
                    <a:latin typeface="Arial"/>
                    <a:ea typeface="+mn-ea"/>
                    <a:cs typeface="+mn-cs"/>
                  </a:rPr>
                  <a:t>down-edge</a:t>
                </a:r>
              </a:p>
            </p:txBody>
          </p:sp>
        </p:grpSp>
      </p:grpSp>
      <p:sp>
        <p:nvSpPr>
          <p:cNvPr id="30" name="Title 1"/>
          <p:cNvSpPr>
            <a:spLocks noGrp="1"/>
          </p:cNvSpPr>
          <p:nvPr>
            <p:ph type="title"/>
          </p:nvPr>
        </p:nvSpPr>
        <p:spPr>
          <a:xfrm>
            <a:off x="457200" y="0"/>
            <a:ext cx="8229600" cy="1143000"/>
          </a:xfrm>
        </p:spPr>
        <p:txBody>
          <a:bodyPr>
            <a:normAutofit/>
          </a:bodyPr>
          <a:lstStyle/>
          <a:p>
            <a:r>
              <a:rPr lang="en-US" sz="2800" b="1" dirty="0" smtClean="0">
                <a:solidFill>
                  <a:srgbClr val="000090"/>
                </a:solidFill>
                <a:latin typeface="Arial"/>
              </a:rPr>
              <a:t>Application: yeast TF regulatory network</a:t>
            </a:r>
            <a:endParaRPr lang="en-US" sz="2800" b="1" dirty="0">
              <a:solidFill>
                <a:srgbClr val="000090"/>
              </a:solidFill>
              <a:latin typeface="Arial"/>
            </a:endParaRPr>
          </a:p>
        </p:txBody>
      </p:sp>
      <p:sp>
        <p:nvSpPr>
          <p:cNvPr id="31" name="Slide Number Placeholder 30"/>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sp>
        <p:nvSpPr>
          <p:cNvPr id="32" name="TextBox 7"/>
          <p:cNvSpPr txBox="1">
            <a:spLocks noChangeArrowheads="1"/>
          </p:cNvSpPr>
          <p:nvPr>
            <p:custDataLst>
              <p:tags r:id="rId1"/>
            </p:custDataLst>
          </p:nvPr>
        </p:nvSpPr>
        <p:spPr bwMode="auto">
          <a:xfrm>
            <a:off x="126078" y="6501609"/>
            <a:ext cx="2827337" cy="25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A6A6A6"/>
                </a:solidFill>
                <a:latin typeface="Arial" charset="0"/>
              </a:rPr>
              <a:t>[ </a:t>
            </a:r>
            <a:r>
              <a:rPr lang="en-US" sz="1050" dirty="0" smtClean="0">
                <a:solidFill>
                  <a:srgbClr val="A6A6A6"/>
                </a:solidFill>
                <a:latin typeface="Arial" charset="0"/>
              </a:rPr>
              <a:t>Cheng et </a:t>
            </a:r>
            <a:r>
              <a:rPr lang="en-US" sz="1050" dirty="0">
                <a:solidFill>
                  <a:srgbClr val="A6A6A6"/>
                </a:solidFill>
                <a:latin typeface="Arial" charset="0"/>
              </a:rPr>
              <a:t>al. </a:t>
            </a:r>
            <a:r>
              <a:rPr lang="en-US" sz="1050" dirty="0" err="1" smtClean="0">
                <a:solidFill>
                  <a:srgbClr val="A6A6A6"/>
                </a:solidFill>
                <a:latin typeface="Arial" charset="0"/>
              </a:rPr>
              <a:t>GenomeBiol</a:t>
            </a:r>
            <a:r>
              <a:rPr lang="en-US" sz="1050" dirty="0" smtClean="0">
                <a:solidFill>
                  <a:srgbClr val="A6A6A6"/>
                </a:solidFill>
                <a:latin typeface="Arial" charset="0"/>
              </a:rPr>
              <a:t>. (</a:t>
            </a:r>
            <a:r>
              <a:rPr lang="en-US" sz="1050" dirty="0">
                <a:solidFill>
                  <a:srgbClr val="A6A6A6"/>
                </a:solidFill>
                <a:latin typeface="Arial" charset="0"/>
              </a:rPr>
              <a:t>in press, </a:t>
            </a:r>
            <a:r>
              <a:rPr lang="en-US" sz="1050" dirty="0" smtClean="0">
                <a:solidFill>
                  <a:srgbClr val="A6A6A6"/>
                </a:solidFill>
                <a:latin typeface="Arial" charset="0"/>
              </a:rPr>
              <a:t>’15) </a:t>
            </a:r>
            <a:r>
              <a:rPr lang="en-US" sz="1050" dirty="0">
                <a:solidFill>
                  <a:srgbClr val="A6A6A6"/>
                </a:solidFill>
                <a:latin typeface="Arial" charset="0"/>
              </a:rPr>
              <a:t>]</a:t>
            </a:r>
          </a:p>
        </p:txBody>
      </p:sp>
    </p:spTree>
    <p:extLst>
      <p:ext uri="{BB962C8B-B14F-4D97-AF65-F5344CB8AC3E}">
        <p14:creationId xmlns:p14="http://schemas.microsoft.com/office/powerpoint/2010/main" val="24022001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5_phosnet.pdf"/>
          <p:cNvPicPr>
            <a:picLocks noGrp="1" noChangeAspect="1"/>
          </p:cNvPicPr>
          <p:nvPr>
            <p:ph idx="1"/>
          </p:nvPr>
        </p:nvPicPr>
        <p:blipFill>
          <a:blip r:embed="rId3">
            <a:extLst>
              <a:ext uri="{28A0092B-C50C-407E-A947-70E740481C1C}">
                <a14:useLocalDpi xmlns:a14="http://schemas.microsoft.com/office/drawing/2010/main" val="0"/>
              </a:ext>
            </a:extLst>
          </a:blip>
          <a:srcRect l="-16741" r="-16741"/>
          <a:stretch>
            <a:fillRect/>
          </a:stretch>
        </p:blipFill>
        <p:spPr>
          <a:xfrm>
            <a:off x="-268572" y="1269934"/>
            <a:ext cx="9255058" cy="5089925"/>
          </a:xfrm>
        </p:spPr>
      </p:pic>
      <p:sp>
        <p:nvSpPr>
          <p:cNvPr id="5" name="Title 1"/>
          <p:cNvSpPr>
            <a:spLocks noGrp="1"/>
          </p:cNvSpPr>
          <p:nvPr>
            <p:ph type="title"/>
          </p:nvPr>
        </p:nvSpPr>
        <p:spPr>
          <a:xfrm>
            <a:off x="457200" y="0"/>
            <a:ext cx="8229600" cy="1143000"/>
          </a:xfrm>
        </p:spPr>
        <p:txBody>
          <a:bodyPr>
            <a:normAutofit/>
          </a:bodyPr>
          <a:lstStyle/>
          <a:p>
            <a:r>
              <a:rPr lang="en-US" sz="2800" b="1" dirty="0" smtClean="0">
                <a:solidFill>
                  <a:srgbClr val="000090"/>
                </a:solidFill>
                <a:latin typeface="Arial"/>
              </a:rPr>
              <a:t>Application: yeast </a:t>
            </a:r>
            <a:r>
              <a:rPr lang="en-US" sz="2800" b="1" dirty="0" err="1" smtClean="0">
                <a:solidFill>
                  <a:srgbClr val="000090"/>
                </a:solidFill>
                <a:latin typeface="Arial"/>
              </a:rPr>
              <a:t>kinase</a:t>
            </a:r>
            <a:r>
              <a:rPr lang="en-US" sz="2800" b="1" dirty="0" smtClean="0">
                <a:solidFill>
                  <a:srgbClr val="000090"/>
                </a:solidFill>
                <a:latin typeface="Arial"/>
              </a:rPr>
              <a:t> network</a:t>
            </a:r>
            <a:endParaRPr lang="en-US" sz="2800" b="1" dirty="0">
              <a:solidFill>
                <a:srgbClr val="000090"/>
              </a:solidFill>
              <a:latin typeface="Arial"/>
            </a:endParaRPr>
          </a:p>
        </p:txBody>
      </p:sp>
      <p:sp>
        <p:nvSpPr>
          <p:cNvPr id="6" name="TextBox 7"/>
          <p:cNvSpPr txBox="1">
            <a:spLocks noChangeArrowheads="1"/>
          </p:cNvSpPr>
          <p:nvPr>
            <p:custDataLst>
              <p:tags r:id="rId1"/>
            </p:custDataLst>
          </p:nvPr>
        </p:nvSpPr>
        <p:spPr bwMode="auto">
          <a:xfrm>
            <a:off x="126078" y="6501609"/>
            <a:ext cx="2827337" cy="25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A6A6A6"/>
                </a:solidFill>
                <a:latin typeface="Arial" charset="0"/>
              </a:rPr>
              <a:t>[ </a:t>
            </a:r>
            <a:r>
              <a:rPr lang="en-US" sz="1050" dirty="0" smtClean="0">
                <a:solidFill>
                  <a:srgbClr val="A6A6A6"/>
                </a:solidFill>
                <a:latin typeface="Arial" charset="0"/>
              </a:rPr>
              <a:t>Cheng et </a:t>
            </a:r>
            <a:r>
              <a:rPr lang="en-US" sz="1050" dirty="0">
                <a:solidFill>
                  <a:srgbClr val="A6A6A6"/>
                </a:solidFill>
                <a:latin typeface="Arial" charset="0"/>
              </a:rPr>
              <a:t>al. </a:t>
            </a:r>
            <a:r>
              <a:rPr lang="en-US" sz="1050" dirty="0" err="1" smtClean="0">
                <a:solidFill>
                  <a:srgbClr val="A6A6A6"/>
                </a:solidFill>
                <a:latin typeface="Arial" charset="0"/>
              </a:rPr>
              <a:t>GenomeBiol</a:t>
            </a:r>
            <a:r>
              <a:rPr lang="en-US" sz="1050" dirty="0" smtClean="0">
                <a:solidFill>
                  <a:srgbClr val="A6A6A6"/>
                </a:solidFill>
                <a:latin typeface="Arial" charset="0"/>
              </a:rPr>
              <a:t>. (</a:t>
            </a:r>
            <a:r>
              <a:rPr lang="en-US" sz="1050" dirty="0">
                <a:solidFill>
                  <a:srgbClr val="A6A6A6"/>
                </a:solidFill>
                <a:latin typeface="Arial" charset="0"/>
              </a:rPr>
              <a:t>in press, </a:t>
            </a:r>
            <a:r>
              <a:rPr lang="en-US" sz="1050" dirty="0" smtClean="0">
                <a:solidFill>
                  <a:srgbClr val="A6A6A6"/>
                </a:solidFill>
                <a:latin typeface="Arial" charset="0"/>
              </a:rPr>
              <a:t>’15) </a:t>
            </a:r>
            <a:r>
              <a:rPr lang="en-US" sz="1050" dirty="0">
                <a:solidFill>
                  <a:srgbClr val="A6A6A6"/>
                </a:solidFill>
                <a:latin typeface="Arial" charset="0"/>
              </a:rPr>
              <a:t>]</a:t>
            </a:r>
          </a:p>
        </p:txBody>
      </p:sp>
    </p:spTree>
    <p:extLst>
      <p:ext uri="{BB962C8B-B14F-4D97-AF65-F5344CB8AC3E}">
        <p14:creationId xmlns:p14="http://schemas.microsoft.com/office/powerpoint/2010/main" val="20607143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11200"/>
            <a:ext cx="9144000" cy="5428343"/>
          </a:xfrm>
          <a:prstGeom prst="rect">
            <a:avLst/>
          </a:prstGeom>
        </p:spPr>
      </p:pic>
      <p:sp>
        <p:nvSpPr>
          <p:cNvPr id="3" name="Text Box 4"/>
          <p:cNvSpPr txBox="1">
            <a:spLocks noChangeArrowheads="1"/>
          </p:cNvSpPr>
          <p:nvPr/>
        </p:nvSpPr>
        <p:spPr bwMode="auto">
          <a:xfrm>
            <a:off x="216724" y="6414298"/>
            <a:ext cx="2875914" cy="27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a:t>
            </a:r>
            <a:r>
              <a:rPr lang="en-US" sz="1200" dirty="0" smtClean="0">
                <a:solidFill>
                  <a:srgbClr val="000000"/>
                </a:solidFill>
                <a:latin typeface="Arial" charset="0"/>
              </a:rPr>
              <a:t>Yan </a:t>
            </a:r>
            <a:r>
              <a:rPr lang="en-US" sz="1200" dirty="0">
                <a:solidFill>
                  <a:srgbClr val="000000"/>
                </a:solidFill>
                <a:latin typeface="Arial" charset="0"/>
              </a:rPr>
              <a:t>et al., </a:t>
            </a:r>
            <a:r>
              <a:rPr lang="en-US" sz="1200" dirty="0" smtClean="0">
                <a:solidFill>
                  <a:srgbClr val="000000"/>
                </a:solidFill>
                <a:latin typeface="Arial" charset="0"/>
              </a:rPr>
              <a:t>PLOS Biol. (</a:t>
            </a:r>
            <a:r>
              <a:rPr lang="fr-FR" sz="1200" dirty="0" smtClean="0">
                <a:solidFill>
                  <a:srgbClr val="000000"/>
                </a:solidFill>
                <a:latin typeface="Arial" charset="0"/>
              </a:rPr>
              <a:t>’</a:t>
            </a:r>
            <a:r>
              <a:rPr lang="en-US" sz="1200" dirty="0" smtClean="0">
                <a:solidFill>
                  <a:srgbClr val="000000"/>
                </a:solidFill>
                <a:latin typeface="Arial" charset="0"/>
              </a:rPr>
              <a:t>15, in revision)</a:t>
            </a:r>
            <a:r>
              <a:rPr lang="en-US" sz="1200" dirty="0">
                <a:solidFill>
                  <a:srgbClr val="000000"/>
                </a:solidFill>
                <a:latin typeface="Arial" charset="0"/>
              </a:rPr>
              <a:t>]</a:t>
            </a:r>
          </a:p>
        </p:txBody>
      </p:sp>
    </p:spTree>
    <p:extLst>
      <p:ext uri="{BB962C8B-B14F-4D97-AF65-F5344CB8AC3E}">
        <p14:creationId xmlns:p14="http://schemas.microsoft.com/office/powerpoint/2010/main" val="28612880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Biological Network Analysis:</a:t>
            </a:r>
            <a:r>
              <a:rPr lang="en-US" sz="1800" dirty="0">
                <a:solidFill>
                  <a:schemeClr val="bg1">
                    <a:lumMod val="65000"/>
                  </a:schemeClr>
                </a:solidFill>
              </a:rPr>
              <a:t/>
            </a:r>
            <a:br>
              <a:rPr lang="en-US" sz="1800" dirty="0">
                <a:solidFill>
                  <a:schemeClr val="bg1">
                    <a:lumMod val="65000"/>
                  </a:schemeClr>
                </a:solidFill>
              </a:rPr>
            </a:br>
            <a:r>
              <a:rPr lang="en-US" sz="1800" dirty="0">
                <a:solidFill>
                  <a:schemeClr val="bg1">
                    <a:lumMod val="65000"/>
                  </a:schemeClr>
                </a:solidFill>
              </a:rPr>
              <a:t> </a:t>
            </a:r>
            <a:r>
              <a:rPr lang="en-US" sz="1800" dirty="0" smtClean="0">
                <a:solidFill>
                  <a:schemeClr val="bg1">
                    <a:lumMod val="65000"/>
                  </a:schemeClr>
                </a:solidFill>
              </a:rPr>
              <a:t>Hierarchies, Mutational Constraints &amp; Logical Circuits in Regulation</a:t>
            </a:r>
            <a:endParaRPr lang="en-US" dirty="0">
              <a:solidFill>
                <a:schemeClr val="bg1">
                  <a:lumMod val="65000"/>
                </a:schemeClr>
              </a:solidFill>
            </a:endParaRPr>
          </a:p>
        </p:txBody>
      </p:sp>
      <p:sp>
        <p:nvSpPr>
          <p:cNvPr id="93187" name="Content Placeholder 3"/>
          <p:cNvSpPr>
            <a:spLocks noGrp="1"/>
          </p:cNvSpPr>
          <p:nvPr>
            <p:ph idx="1"/>
            <p:custDataLst>
              <p:tags r:id="rId4"/>
            </p:custDataLst>
          </p:nvPr>
        </p:nvSpPr>
        <p:spPr>
          <a:xfrm>
            <a:off x="520700" y="919163"/>
            <a:ext cx="8115300" cy="5524500"/>
          </a:xfrm>
        </p:spPr>
        <p:txBody>
          <a:bodyPr/>
          <a:lstStyle/>
          <a:p>
            <a:r>
              <a:rPr lang="en-US" dirty="0" smtClean="0">
                <a:solidFill>
                  <a:srgbClr val="FFFF00"/>
                </a:solidFill>
                <a:latin typeface="Arial" charset="0"/>
                <a:ea typeface="ＭＳ Ｐゴシック" charset="0"/>
                <a:cs typeface="ＭＳ Ｐゴシック" charset="0"/>
              </a:rPr>
              <a:t>Why </a:t>
            </a:r>
            <a:r>
              <a:rPr lang="en-US" dirty="0">
                <a:solidFill>
                  <a:srgbClr val="FFFF00"/>
                </a:solidFill>
                <a:latin typeface="Arial" charset="0"/>
                <a:ea typeface="ＭＳ Ｐゴシック" charset="0"/>
                <a:cs typeface="ＭＳ Ｐゴシック" charset="0"/>
              </a:rPr>
              <a:t>Networks ? </a:t>
            </a:r>
          </a:p>
          <a:p>
            <a:pPr lvl="1"/>
            <a:r>
              <a:rPr lang="en-US" sz="2000" dirty="0" smtClean="0">
                <a:solidFill>
                  <a:schemeClr val="bg1"/>
                </a:solidFill>
                <a:latin typeface="Arial" charset="0"/>
                <a:ea typeface="ＭＳ Ｐゴシック" charset="0"/>
              </a:rPr>
              <a:t>Representational sweet spot + Intuition from cross-disciplinary comparisons</a:t>
            </a:r>
            <a:endParaRPr lang="en-US" dirty="0">
              <a:solidFill>
                <a:srgbClr val="FFFF00"/>
              </a:solidFill>
              <a:latin typeface="Arial" charset="0"/>
              <a:ea typeface="ＭＳ Ｐゴシック" charset="0"/>
              <a:cs typeface="ＭＳ Ｐゴシック" charset="0"/>
            </a:endParaRPr>
          </a:p>
          <a:p>
            <a:r>
              <a:rPr lang="en-US" dirty="0" smtClean="0">
                <a:solidFill>
                  <a:srgbClr val="FFFF00"/>
                </a:solidFill>
                <a:latin typeface="Arial" charset="0"/>
                <a:ea typeface="ＭＳ Ｐゴシック" charset="0"/>
                <a:cs typeface="ＭＳ Ｐゴシック" charset="0"/>
              </a:rPr>
              <a:t>Organizing the </a:t>
            </a:r>
            <a:r>
              <a:rPr lang="en-US" dirty="0" smtClean="0">
                <a:solidFill>
                  <a:srgbClr val="FFFF00"/>
                </a:solidFill>
                <a:latin typeface="Arial" charset="0"/>
                <a:ea typeface="ＭＳ Ｐゴシック" charset="0"/>
                <a:cs typeface="ＭＳ Ｐゴシック" charset="0"/>
              </a:rPr>
              <a:t>Regulatory Network into a Hierarchy</a:t>
            </a:r>
            <a:endParaRPr lang="en-US" dirty="0">
              <a:solidFill>
                <a:srgbClr val="FFFF00"/>
              </a:solidFill>
              <a:latin typeface="Arial" charset="0"/>
              <a:ea typeface="ＭＳ Ｐゴシック" charset="0"/>
              <a:cs typeface="ＭＳ Ｐゴシック" charset="0"/>
            </a:endParaRPr>
          </a:p>
          <a:p>
            <a:pPr lvl="1"/>
            <a:r>
              <a:rPr lang="en-US" sz="2000" dirty="0" smtClean="0">
                <a:solidFill>
                  <a:schemeClr val="bg1"/>
                </a:solidFill>
                <a:latin typeface="Arial" charset="0"/>
                <a:ea typeface="ＭＳ Ｐゴシック" charset="0"/>
              </a:rPr>
              <a:t>Construction: local BFS v global simulated annealing</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Information </a:t>
            </a:r>
            <a:r>
              <a:rPr lang="en-US" sz="2000" dirty="0">
                <a:solidFill>
                  <a:schemeClr val="bg1"/>
                </a:solidFill>
                <a:latin typeface="Arial" charset="0"/>
                <a:ea typeface="ＭＳ Ｐゴシック" charset="0"/>
              </a:rPr>
              <a:t>flow </a:t>
            </a:r>
            <a:r>
              <a:rPr lang="en-US" sz="2000" dirty="0" smtClean="0">
                <a:solidFill>
                  <a:schemeClr val="bg1"/>
                </a:solidFill>
                <a:latin typeface="Arial" charset="0"/>
                <a:ea typeface="ＭＳ Ｐゴシック" charset="0"/>
              </a:rPr>
              <a:t>bottlenecks in the middle</a:t>
            </a:r>
            <a:r>
              <a:rPr lang="en-US" sz="2000" dirty="0">
                <a:solidFill>
                  <a:schemeClr val="bg1"/>
                </a:solidFill>
                <a:latin typeface="Arial" charset="0"/>
                <a:ea typeface="ＭＳ Ｐゴシック" charset="0"/>
              </a:rPr>
              <a:t> </a:t>
            </a:r>
            <a:r>
              <a:rPr lang="en-US" sz="2000" dirty="0" smtClean="0">
                <a:solidFill>
                  <a:schemeClr val="bg1"/>
                </a:solidFill>
                <a:latin typeface="Arial" charset="0"/>
                <a:ea typeface="ＭＳ Ｐゴシック" charset="0"/>
              </a:rPr>
              <a:t>&amp; greater </a:t>
            </a:r>
            <a:r>
              <a:rPr lang="en-US" sz="2000" dirty="0">
                <a:solidFill>
                  <a:schemeClr val="bg1"/>
                </a:solidFill>
                <a:latin typeface="Arial" charset="0"/>
                <a:ea typeface="ＭＳ Ｐゴシック" charset="0"/>
              </a:rPr>
              <a:t>mid-level </a:t>
            </a:r>
            <a:r>
              <a:rPr lang="en-US" sz="2000" b="1" u="sng" dirty="0" smtClean="0">
                <a:solidFill>
                  <a:schemeClr val="bg1"/>
                </a:solidFill>
                <a:latin typeface="Arial" charset="0"/>
                <a:ea typeface="ＭＳ Ｐゴシック" charset="0"/>
              </a:rPr>
              <a:t>collaboration</a:t>
            </a:r>
            <a:r>
              <a:rPr lang="en-US" sz="2000" dirty="0" smtClean="0">
                <a:solidFill>
                  <a:schemeClr val="bg1"/>
                </a:solidFill>
                <a:latin typeface="Arial" charset="0"/>
                <a:ea typeface="ＭＳ Ｐゴシック" charset="0"/>
              </a:rPr>
              <a:t> to ease them, esp. in </a:t>
            </a:r>
            <a:r>
              <a:rPr lang="en-US" sz="2000" dirty="0">
                <a:solidFill>
                  <a:schemeClr val="bg1"/>
                </a:solidFill>
                <a:latin typeface="Arial" charset="0"/>
                <a:ea typeface="ＭＳ Ｐゴシック" charset="0"/>
              </a:rPr>
              <a:t>more complex </a:t>
            </a:r>
            <a:r>
              <a:rPr lang="en-US" sz="2000" dirty="0" smtClean="0">
                <a:solidFill>
                  <a:schemeClr val="bg1"/>
                </a:solidFill>
                <a:latin typeface="Arial" charset="0"/>
                <a:ea typeface="ＭＳ Ｐゴシック" charset="0"/>
              </a:rPr>
              <a:t>organisms</a:t>
            </a:r>
          </a:p>
          <a:p>
            <a:pPr lvl="1"/>
            <a:r>
              <a:rPr lang="en-US" sz="2000" dirty="0" smtClean="0">
                <a:solidFill>
                  <a:schemeClr val="bg1"/>
                </a:solidFill>
                <a:latin typeface="Arial" charset="0"/>
                <a:ea typeface="ＭＳ Ｐゴシック" charset="0"/>
              </a:rPr>
              <a:t>Differences between kinase &amp; TF hierarchy</a:t>
            </a:r>
            <a:endParaRPr lang="en-US" sz="2000" dirty="0">
              <a:solidFill>
                <a:schemeClr val="bg1"/>
              </a:solidFill>
              <a:latin typeface="Arial" charset="0"/>
              <a:ea typeface="ＭＳ Ｐゴシック" charset="0"/>
            </a:endParaRPr>
          </a:p>
          <a:p>
            <a:r>
              <a:rPr lang="en-US" dirty="0">
                <a:solidFill>
                  <a:srgbClr val="FFFF00"/>
                </a:solidFill>
                <a:latin typeface="Arial" charset="0"/>
                <a:ea typeface="ＭＳ Ｐゴシック" charset="0"/>
                <a:cs typeface="ＭＳ Ｐゴシック" charset="0"/>
              </a:rPr>
              <a:t>Analyzing the </a:t>
            </a:r>
            <a:r>
              <a:rPr lang="en-US" dirty="0" smtClean="0">
                <a:solidFill>
                  <a:srgbClr val="FFFF00"/>
                </a:solidFill>
                <a:latin typeface="Arial" charset="0"/>
                <a:ea typeface="ＭＳ Ｐゴシック" charset="0"/>
                <a:cs typeface="ＭＳ Ｐゴシック" charset="0"/>
              </a:rPr>
              <a:t>Impact </a:t>
            </a:r>
            <a:r>
              <a:rPr lang="en-US" dirty="0">
                <a:solidFill>
                  <a:srgbClr val="FFFF00"/>
                </a:solidFill>
                <a:latin typeface="Arial" charset="0"/>
                <a:ea typeface="ＭＳ Ｐゴシック" charset="0"/>
                <a:cs typeface="ＭＳ Ｐゴシック" charset="0"/>
              </a:rPr>
              <a:t>of </a:t>
            </a:r>
            <a:r>
              <a:rPr lang="en-US" dirty="0" smtClean="0">
                <a:solidFill>
                  <a:srgbClr val="FFFF00"/>
                </a:solidFill>
                <a:latin typeface="Arial" charset="0"/>
                <a:ea typeface="ＭＳ Ｐゴシック" charset="0"/>
                <a:cs typeface="ＭＳ Ｐゴシック" charset="0"/>
              </a:rPr>
              <a:t>Variation </a:t>
            </a:r>
            <a:r>
              <a:rPr lang="en-US" dirty="0">
                <a:solidFill>
                  <a:srgbClr val="FFFF00"/>
                </a:solidFill>
                <a:latin typeface="Arial" charset="0"/>
                <a:ea typeface="ＭＳ Ｐゴシック" charset="0"/>
                <a:cs typeface="ＭＳ Ｐゴシック" charset="0"/>
              </a:rPr>
              <a:t>on the </a:t>
            </a:r>
            <a:r>
              <a:rPr lang="en-US" dirty="0" smtClean="0">
                <a:solidFill>
                  <a:srgbClr val="FFFF00"/>
                </a:solidFill>
                <a:latin typeface="Arial" charset="0"/>
                <a:ea typeface="ＭＳ Ｐゴシック" charset="0"/>
                <a:cs typeface="ＭＳ Ｐゴシック" charset="0"/>
              </a:rPr>
              <a:t>Network</a:t>
            </a:r>
            <a:endParaRPr lang="en-US" dirty="0">
              <a:solidFill>
                <a:srgbClr val="FFFF00"/>
              </a:solidFill>
              <a:latin typeface="Arial" charset="0"/>
              <a:ea typeface="ＭＳ Ｐゴシック" charset="0"/>
              <a:cs typeface="ＭＳ Ｐゴシック" charset="0"/>
            </a:endParaRPr>
          </a:p>
          <a:p>
            <a:pPr lvl="1"/>
            <a:r>
              <a:rPr lang="en-US" sz="2000" dirty="0">
                <a:solidFill>
                  <a:schemeClr val="bg1"/>
                </a:solidFill>
                <a:latin typeface="Arial" charset="0"/>
                <a:ea typeface="ＭＳ Ｐゴシック" charset="0"/>
              </a:rPr>
              <a:t>Node Variation: </a:t>
            </a:r>
            <a:r>
              <a:rPr lang="en-US" sz="2000" b="1" u="sng" dirty="0">
                <a:solidFill>
                  <a:schemeClr val="bg1"/>
                </a:solidFill>
                <a:latin typeface="Arial" charset="0"/>
                <a:ea typeface="ＭＳ Ｐゴシック" charset="0"/>
              </a:rPr>
              <a:t>more connectivity = more constraint</a:t>
            </a:r>
          </a:p>
          <a:p>
            <a:pPr lvl="1"/>
            <a:r>
              <a:rPr lang="en-US" sz="2000" dirty="0">
                <a:solidFill>
                  <a:schemeClr val="bg1"/>
                </a:solidFill>
                <a:latin typeface="Arial" charset="0"/>
                <a:ea typeface="ＭＳ Ｐゴシック" charset="0"/>
              </a:rPr>
              <a:t>Useful analogies to </a:t>
            </a:r>
            <a:r>
              <a:rPr lang="en-US" sz="2000" b="1" u="sng" dirty="0">
                <a:solidFill>
                  <a:schemeClr val="bg1"/>
                </a:solidFill>
                <a:latin typeface="Arial" charset="0"/>
                <a:ea typeface="ＭＳ Ｐゴシック" charset="0"/>
              </a:rPr>
              <a:t>designed systems</a:t>
            </a:r>
          </a:p>
          <a:p>
            <a:r>
              <a:rPr lang="en-US" dirty="0" smtClean="0">
                <a:solidFill>
                  <a:srgbClr val="FFFF00"/>
                </a:solidFill>
                <a:latin typeface="Arial" charset="0"/>
                <a:ea typeface="ＭＳ Ｐゴシック" charset="0"/>
                <a:cs typeface="ＭＳ Ｐゴシック" charset="0"/>
              </a:rPr>
              <a:t>Going from Regulatory Networks to Logical Circuits</a:t>
            </a:r>
          </a:p>
          <a:p>
            <a:pPr lvl="1"/>
            <a:r>
              <a:rPr lang="en-US" sz="2000" dirty="0" smtClean="0">
                <a:solidFill>
                  <a:schemeClr val="bg1"/>
                </a:solidFill>
                <a:latin typeface="Arial" charset="0"/>
                <a:ea typeface="ＭＳ Ｐゴシック" charset="0"/>
              </a:rPr>
              <a:t>Preponderance </a:t>
            </a:r>
            <a:r>
              <a:rPr lang="en-US" sz="2000" dirty="0">
                <a:solidFill>
                  <a:schemeClr val="bg1"/>
                </a:solidFill>
                <a:latin typeface="Arial" charset="0"/>
                <a:ea typeface="ＭＳ Ｐゴシック" charset="0"/>
              </a:rPr>
              <a:t>of OR gates in the human </a:t>
            </a:r>
            <a:r>
              <a:rPr lang="en-US" sz="2000" dirty="0" smtClean="0">
                <a:solidFill>
                  <a:schemeClr val="bg1"/>
                </a:solidFill>
                <a:latin typeface="Arial" charset="0"/>
                <a:ea typeface="ＭＳ Ｐゴシック" charset="0"/>
              </a:rPr>
              <a:t>network v yeast</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Relation </a:t>
            </a:r>
            <a:r>
              <a:rPr lang="en-US" sz="2000" dirty="0">
                <a:solidFill>
                  <a:schemeClr val="bg1"/>
                </a:solidFill>
                <a:latin typeface="Arial" charset="0"/>
                <a:ea typeface="ＭＳ Ｐゴシック" charset="0"/>
              </a:rPr>
              <a:t>to cancer </a:t>
            </a:r>
            <a:r>
              <a:rPr lang="en-US" sz="2000" dirty="0" smtClean="0">
                <a:solidFill>
                  <a:schemeClr val="bg1"/>
                </a:solidFill>
                <a:latin typeface="Arial" charset="0"/>
                <a:ea typeface="ＭＳ Ｐゴシック" charset="0"/>
              </a:rPr>
              <a:t>(</a:t>
            </a:r>
            <a:r>
              <a:rPr lang="en-US" sz="2000" dirty="0" err="1" smtClean="0">
                <a:solidFill>
                  <a:schemeClr val="bg1"/>
                </a:solidFill>
                <a:latin typeface="Arial" charset="0"/>
                <a:ea typeface="ＭＳ Ｐゴシック" charset="0"/>
              </a:rPr>
              <a:t>myc</a:t>
            </a:r>
            <a:r>
              <a:rPr lang="en-US" sz="2000" dirty="0" smtClean="0">
                <a:solidFill>
                  <a:schemeClr val="bg1"/>
                </a:solidFill>
                <a:latin typeface="Arial" charset="0"/>
                <a:ea typeface="ＭＳ Ｐゴシック" charset="0"/>
              </a:rPr>
              <a:t>)</a:t>
            </a:r>
          </a:p>
          <a:p>
            <a:pPr lvl="1"/>
            <a:r>
              <a:rPr lang="en-US" sz="2000" dirty="0" smtClean="0">
                <a:solidFill>
                  <a:schemeClr val="bg1"/>
                </a:solidFill>
                <a:latin typeface="Arial" charset="0"/>
                <a:ea typeface="ＭＳ Ｐゴシック" charset="0"/>
              </a:rPr>
              <a:t>More logical structure at top of </a:t>
            </a:r>
            <a:r>
              <a:rPr lang="en-US" sz="2000" dirty="0" err="1" smtClean="0">
                <a:solidFill>
                  <a:schemeClr val="bg1"/>
                </a:solidFill>
                <a:latin typeface="Arial" charset="0"/>
                <a:ea typeface="ＭＳ Ｐゴシック" charset="0"/>
              </a:rPr>
              <a:t>heirarchy</a:t>
            </a:r>
            <a:endParaRPr lang="en-US" sz="20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6458348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t="6886" r="-102" b="50458"/>
          <a:stretch>
            <a:fillRect/>
          </a:stretch>
        </p:blipFill>
        <p:spPr bwMode="auto">
          <a:xfrm>
            <a:off x="0" y="0"/>
            <a:ext cx="497681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6"/>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292100" y="30163"/>
            <a:ext cx="4618038"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7"/>
          <p:cNvSpPr txBox="1">
            <a:spLocks noChangeArrowheads="1"/>
          </p:cNvSpPr>
          <p:nvPr>
            <p:custDataLst>
              <p:tags r:id="rId4"/>
            </p:custDataLst>
          </p:nvPr>
        </p:nvSpPr>
        <p:spPr bwMode="auto">
          <a:xfrm>
            <a:off x="6189663" y="6627813"/>
            <a:ext cx="28273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dirty="0">
                <a:solidFill>
                  <a:srgbClr val="A6A6A6"/>
                </a:solidFill>
                <a:latin typeface="Arial" charset="0"/>
              </a:rPr>
              <a:t>[ Gerstein et al. Nature (in press, '12) ]</a:t>
            </a:r>
          </a:p>
        </p:txBody>
      </p:sp>
      <p:sp>
        <p:nvSpPr>
          <p:cNvPr id="100356" name="Title 1"/>
          <p:cNvSpPr>
            <a:spLocks noGrp="1"/>
          </p:cNvSpPr>
          <p:nvPr>
            <p:ph type="title"/>
          </p:nvPr>
        </p:nvSpPr>
        <p:spPr>
          <a:xfrm>
            <a:off x="5024438" y="557213"/>
            <a:ext cx="3797300" cy="1143000"/>
          </a:xfrm>
        </p:spPr>
        <p:txBody>
          <a:bodyPr/>
          <a:lstStyle/>
          <a:p>
            <a:pPr eaLnBrk="1" hangingPunct="1"/>
            <a:r>
              <a:rPr lang="en-US">
                <a:solidFill>
                  <a:srgbClr val="000000"/>
                </a:solidFill>
                <a:latin typeface="Arial" charset="0"/>
                <a:ea typeface="ＭＳ Ｐゴシック" charset="0"/>
                <a:cs typeface="ＭＳ Ｐゴシック" charset="0"/>
              </a:rPr>
              <a:t>Optimally arrange TFs into 3 levels by simulated annealing, maximizing downward-pointing edges</a:t>
            </a:r>
          </a:p>
        </p:txBody>
      </p:sp>
      <p:pic>
        <p:nvPicPr>
          <p:cNvPr id="100357"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27700" y="3948113"/>
            <a:ext cx="3238500"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400" y="4044950"/>
            <a:ext cx="41021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4127500" y="5194300"/>
            <a:ext cx="1028700" cy="165100"/>
          </a:xfrm>
          <a:prstGeom prst="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fontAlgn="auto">
              <a:spcBef>
                <a:spcPts val="0"/>
              </a:spcBef>
              <a:spcAft>
                <a:spcPts val="0"/>
              </a:spcAft>
              <a:defRPr/>
            </a:pPr>
            <a:endParaRPr lang="en-US">
              <a:solidFill>
                <a:prstClr val="white"/>
              </a:solidFill>
              <a:latin typeface="Arial"/>
            </a:endParaRPr>
          </a:p>
        </p:txBody>
      </p:sp>
      <p:sp>
        <p:nvSpPr>
          <p:cNvPr id="100360" name="TextBox 12"/>
          <p:cNvSpPr txBox="1">
            <a:spLocks noChangeArrowheads="1"/>
          </p:cNvSpPr>
          <p:nvPr/>
        </p:nvSpPr>
        <p:spPr bwMode="auto">
          <a:xfrm>
            <a:off x="4021138" y="5499100"/>
            <a:ext cx="1201737"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8000"/>
                </a:solidFill>
                <a:latin typeface="Arial" charset="0"/>
              </a:rPr>
              <a:t>simulated </a:t>
            </a:r>
          </a:p>
          <a:p>
            <a:pPr eaLnBrk="1" hangingPunct="1"/>
            <a:r>
              <a:rPr lang="en-US" sz="1800">
                <a:solidFill>
                  <a:srgbClr val="008000"/>
                </a:solidFill>
                <a:latin typeface="Arial" charset="0"/>
              </a:rPr>
              <a:t>annealing</a:t>
            </a:r>
          </a:p>
        </p:txBody>
      </p:sp>
      <p:sp>
        <p:nvSpPr>
          <p:cNvPr id="100361" name="TextBox 6"/>
          <p:cNvSpPr txBox="1">
            <a:spLocks noChangeArrowheads="1"/>
          </p:cNvSpPr>
          <p:nvPr>
            <p:custDataLst>
              <p:tags r:id="rId5"/>
            </p:custDataLst>
          </p:nvPr>
        </p:nvSpPr>
        <p:spPr bwMode="auto">
          <a:xfrm>
            <a:off x="4870450" y="2424113"/>
            <a:ext cx="41052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latin typeface="Arial" charset="0"/>
              </a:rPr>
              <a:t>Hierarchy height distribution approximated by 3 levels </a:t>
            </a:r>
            <a:br>
              <a:rPr lang="en-US" sz="1800">
                <a:solidFill>
                  <a:srgbClr val="000000"/>
                </a:solidFill>
                <a:latin typeface="Arial" charset="0"/>
              </a:rPr>
            </a:br>
            <a:r>
              <a:rPr lang="en-US" sz="1800">
                <a:solidFill>
                  <a:srgbClr val="000000"/>
                </a:solidFill>
                <a:latin typeface="Arial" charset="0"/>
              </a:rPr>
              <a:t>Probing direction framed as an optimization problem</a:t>
            </a:r>
          </a:p>
        </p:txBody>
      </p:sp>
    </p:spTree>
    <p:custDataLst>
      <p:tags r:id="rId1"/>
    </p:custDataLst>
  </p:cSld>
  <p:clrMapOvr>
    <a:masterClrMapping/>
  </p:clrMapOvr>
  <p:transition xmlns:p14="http://schemas.microsoft.com/office/powerpoint/2010/main" advTm="63416"/>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p:cNvPicPr>
            <a:picLocks noChangeAspect="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258763" y="-109538"/>
            <a:ext cx="4668837"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Picture 5"/>
          <p:cNvPicPr>
            <a:picLocks noChangeAspect="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7080250" y="-852488"/>
            <a:ext cx="1141413" cy="44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Box 8"/>
          <p:cNvSpPr txBox="1">
            <a:spLocks noChangeArrowheads="1"/>
          </p:cNvSpPr>
          <p:nvPr>
            <p:custDataLst>
              <p:tags r:id="rId4"/>
            </p:custDataLst>
          </p:nvPr>
        </p:nvSpPr>
        <p:spPr bwMode="auto">
          <a:xfrm>
            <a:off x="6789738" y="3690938"/>
            <a:ext cx="1947862"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a:solidFill>
                  <a:srgbClr val="FF6600"/>
                </a:solidFill>
                <a:latin typeface="Arial" charset="0"/>
              </a:rPr>
              <a:t>Avg. correlation betw. binding signal of TF &amp; gene expr. of its target</a:t>
            </a:r>
          </a:p>
        </p:txBody>
      </p:sp>
      <p:cxnSp>
        <p:nvCxnSpPr>
          <p:cNvPr id="101380" name="Straight Connector 2"/>
          <p:cNvCxnSpPr>
            <a:cxnSpLocks noChangeShapeType="1"/>
          </p:cNvCxnSpPr>
          <p:nvPr>
            <p:custDataLst>
              <p:tags r:id="rId5"/>
            </p:custDataLst>
          </p:nvPr>
        </p:nvCxnSpPr>
        <p:spPr bwMode="auto">
          <a:xfrm>
            <a:off x="6510338" y="-244475"/>
            <a:ext cx="0" cy="5307013"/>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01381" name="Title 5"/>
          <p:cNvSpPr>
            <a:spLocks noGrp="1"/>
          </p:cNvSpPr>
          <p:nvPr>
            <p:ph type="title"/>
            <p:custDataLst>
              <p:tags r:id="rId6"/>
            </p:custDataLst>
          </p:nvPr>
        </p:nvSpPr>
        <p:spPr/>
        <p:txBody>
          <a:bodyPr/>
          <a:lstStyle/>
          <a:p>
            <a:endParaRPr lang="en-US">
              <a:latin typeface="Arial" charset="0"/>
              <a:ea typeface="ＭＳ Ｐゴシック" charset="0"/>
              <a:cs typeface="ＭＳ Ｐゴシック" charset="0"/>
            </a:endParaRPr>
          </a:p>
        </p:txBody>
      </p:sp>
      <p:sp>
        <p:nvSpPr>
          <p:cNvPr id="101382" name="Title 1"/>
          <p:cNvSpPr txBox="1">
            <a:spLocks/>
          </p:cNvSpPr>
          <p:nvPr>
            <p:custDataLst>
              <p:tags r:id="rId7"/>
            </p:custDataLst>
          </p:nvPr>
        </p:nvSpPr>
        <p:spPr bwMode="auto">
          <a:xfrm>
            <a:off x="3276600" y="5545138"/>
            <a:ext cx="5672138"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94" tIns="45998" rIns="91994" bIns="45998"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rgbClr val="000000"/>
                </a:solidFill>
                <a:latin typeface="Arial" charset="0"/>
              </a:rPr>
              <a:t>Integration of TF hierarchy </a:t>
            </a:r>
            <a:br>
              <a:rPr lang="en-US" b="1">
                <a:solidFill>
                  <a:srgbClr val="000000"/>
                </a:solidFill>
                <a:latin typeface="Arial" charset="0"/>
              </a:rPr>
            </a:br>
            <a:r>
              <a:rPr lang="en-US" b="1">
                <a:solidFill>
                  <a:srgbClr val="000000"/>
                </a:solidFill>
                <a:latin typeface="Arial" charset="0"/>
              </a:rPr>
              <a:t>with other ‘omic information : </a:t>
            </a:r>
            <a:br>
              <a:rPr lang="en-US" b="1">
                <a:solidFill>
                  <a:srgbClr val="000000"/>
                </a:solidFill>
                <a:latin typeface="Arial" charset="0"/>
              </a:rPr>
            </a:br>
            <a:r>
              <a:rPr lang="en-US" sz="1800" b="1">
                <a:solidFill>
                  <a:srgbClr val="000000"/>
                </a:solidFill>
                <a:latin typeface="Arial" charset="0"/>
              </a:rPr>
              <a:t>more influential &amp; connected TFs on the top</a:t>
            </a:r>
            <a:endParaRPr lang="zh-TW" altLang="en-US" b="1">
              <a:solidFill>
                <a:srgbClr val="000000"/>
              </a:solidFill>
              <a:ea typeface="新細明體" charset="0"/>
              <a:cs typeface="新細明體" charset="0"/>
            </a:endParaRPr>
          </a:p>
        </p:txBody>
      </p:sp>
      <p:sp>
        <p:nvSpPr>
          <p:cNvPr id="101383" name="TextBox 10"/>
          <p:cNvSpPr txBox="1">
            <a:spLocks noChangeArrowheads="1"/>
          </p:cNvSpPr>
          <p:nvPr>
            <p:custDataLst>
              <p:tags r:id="rId8"/>
            </p:custDataLst>
          </p:nvPr>
        </p:nvSpPr>
        <p:spPr bwMode="auto">
          <a:xfrm>
            <a:off x="0" y="6627813"/>
            <a:ext cx="3886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Nature (in press, '12) ; Cheng et al. </a:t>
            </a:r>
            <a:r>
              <a:rPr lang="en-US" sz="800" i="1">
                <a:solidFill>
                  <a:srgbClr val="A6A6A6"/>
                </a:solidFill>
                <a:latin typeface="Arial" charset="0"/>
              </a:rPr>
              <a:t>Gen. Res</a:t>
            </a:r>
            <a:r>
              <a:rPr lang="en-US" sz="800">
                <a:solidFill>
                  <a:srgbClr val="A6A6A6"/>
                </a:solidFill>
                <a:latin typeface="Arial" charset="0"/>
              </a:rPr>
              <a:t>. (in press, '12) ]</a:t>
            </a:r>
          </a:p>
        </p:txBody>
      </p:sp>
      <p:grpSp>
        <p:nvGrpSpPr>
          <p:cNvPr id="101384" name="Group 123"/>
          <p:cNvGrpSpPr>
            <a:grpSpLocks/>
          </p:cNvGrpSpPr>
          <p:nvPr>
            <p:custDataLst>
              <p:tags r:id="rId9"/>
            </p:custDataLst>
          </p:nvPr>
        </p:nvGrpSpPr>
        <p:grpSpPr bwMode="auto">
          <a:xfrm>
            <a:off x="228600" y="3978275"/>
            <a:ext cx="5562600" cy="714375"/>
            <a:chOff x="152400" y="5258386"/>
            <a:chExt cx="5562600" cy="714037"/>
          </a:xfrm>
        </p:grpSpPr>
        <p:grpSp>
          <p:nvGrpSpPr>
            <p:cNvPr id="101387" name="Group 96"/>
            <p:cNvGrpSpPr>
              <a:grpSpLocks/>
            </p:cNvGrpSpPr>
            <p:nvPr/>
          </p:nvGrpSpPr>
          <p:grpSpPr bwMode="auto">
            <a:xfrm>
              <a:off x="152400" y="5667623"/>
              <a:ext cx="5562600" cy="304800"/>
              <a:chOff x="152400" y="3420568"/>
              <a:chExt cx="5562600" cy="304800"/>
            </a:xfrm>
          </p:grpSpPr>
          <p:cxnSp>
            <p:nvCxnSpPr>
              <p:cNvPr id="101396" name="Straight Connector 97"/>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01397" name="Oval 9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101398" name="Oval 99"/>
              <p:cNvSpPr>
                <a:spLocks noChangeArrowheads="1"/>
              </p:cNvSpPr>
              <p:nvPr/>
            </p:nvSpPr>
            <p:spPr bwMode="auto">
              <a:xfrm>
                <a:off x="2294464" y="3420568"/>
                <a:ext cx="304800" cy="304800"/>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101399" name="Oval 100"/>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101400" name="Oval 101"/>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101388" name="Group 109"/>
            <p:cNvGrpSpPr>
              <a:grpSpLocks/>
            </p:cNvGrpSpPr>
            <p:nvPr/>
          </p:nvGrpSpPr>
          <p:grpSpPr bwMode="auto">
            <a:xfrm>
              <a:off x="2818606" y="5659124"/>
              <a:ext cx="610394" cy="152400"/>
              <a:chOff x="2818606" y="4876800"/>
              <a:chExt cx="838994" cy="228600"/>
            </a:xfrm>
          </p:grpSpPr>
          <p:cxnSp>
            <p:nvCxnSpPr>
              <p:cNvPr id="101394" name="Straight Connector 104"/>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01395" name="Straight Arrow Connector 108"/>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101389" name="Group 110"/>
            <p:cNvGrpSpPr>
              <a:grpSpLocks/>
            </p:cNvGrpSpPr>
            <p:nvPr/>
          </p:nvGrpSpPr>
          <p:grpSpPr bwMode="auto">
            <a:xfrm>
              <a:off x="4876800" y="5659124"/>
              <a:ext cx="610394" cy="152400"/>
              <a:chOff x="2818606" y="4876800"/>
              <a:chExt cx="838994" cy="228600"/>
            </a:xfrm>
          </p:grpSpPr>
          <p:cxnSp>
            <p:nvCxnSpPr>
              <p:cNvPr id="101392" name="Straight Connector 111"/>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01393" name="Straight Arrow Connector 112"/>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6" name="U-Turn Arrow 15"/>
            <p:cNvSpPr/>
            <p:nvPr/>
          </p:nvSpPr>
          <p:spPr bwMode="auto">
            <a:xfrm>
              <a:off x="4630738" y="5258386"/>
              <a:ext cx="457200" cy="420489"/>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7" name="U-Turn Arrow 16"/>
            <p:cNvSpPr/>
            <p:nvPr/>
          </p:nvSpPr>
          <p:spPr bwMode="auto">
            <a:xfrm>
              <a:off x="2438400" y="5258386"/>
              <a:ext cx="533400" cy="420489"/>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grpSp>
      <p:sp>
        <p:nvSpPr>
          <p:cNvPr id="4" name="Rectangle 3"/>
          <p:cNvSpPr/>
          <p:nvPr>
            <p:custDataLst>
              <p:tags r:id="rId10"/>
            </p:custDataLst>
          </p:nvPr>
        </p:nvSpPr>
        <p:spPr bwMode="auto">
          <a:xfrm>
            <a:off x="3335338" y="3792538"/>
            <a:ext cx="212725" cy="449262"/>
          </a:xfrm>
          <a:prstGeom prst="rect">
            <a:avLst/>
          </a:prstGeom>
          <a:solidFill>
            <a:schemeClr val="accent1">
              <a:lumMod val="50000"/>
            </a:schemeClr>
          </a:solidFill>
          <a:ln w="12700" cap="flat" cmpd="sng" algn="ctr">
            <a:solidFill>
              <a:schemeClr val="tx1"/>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33CC33"/>
              </a:solidFill>
              <a:latin typeface="Arial" pitchFamily="-65" charset="0"/>
            </a:endParaRPr>
          </a:p>
        </p:txBody>
      </p:sp>
      <p:sp>
        <p:nvSpPr>
          <p:cNvPr id="29" name="Rectangle 28"/>
          <p:cNvSpPr/>
          <p:nvPr>
            <p:custDataLst>
              <p:tags r:id="rId11"/>
            </p:custDataLst>
          </p:nvPr>
        </p:nvSpPr>
        <p:spPr bwMode="auto">
          <a:xfrm>
            <a:off x="5376863" y="3970338"/>
            <a:ext cx="211137" cy="271462"/>
          </a:xfrm>
          <a:prstGeom prst="rect">
            <a:avLst/>
          </a:prstGeom>
          <a:solidFill>
            <a:schemeClr val="accent1">
              <a:lumMod val="50000"/>
            </a:schemeClr>
          </a:solidFill>
          <a:ln w="12700" cap="flat" cmpd="sng" algn="ctr">
            <a:solidFill>
              <a:schemeClr val="tx1"/>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33CC33"/>
              </a:solidFill>
              <a:latin typeface="Arial" pitchFamily="-65" charset="0"/>
            </a:endParaRPr>
          </a:p>
        </p:txBody>
      </p:sp>
    </p:spTree>
    <p:custDataLst>
      <p:tags r:id="rId1"/>
    </p:custDataLst>
  </p:cSld>
  <p:clrMapOvr>
    <a:masterClrMapping/>
  </p:clrMapOvr>
  <p:transition xmlns:p14="http://schemas.microsoft.com/office/powerpoint/2010/main" advTm="54996"/>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p:cNvPicPr>
            <a:picLocks noChangeAspect="1"/>
          </p:cNvPicPr>
          <p:nvPr>
            <p:custDataLst>
              <p:tags r:id="rId2"/>
            </p:custDataLst>
          </p:nvPr>
        </p:nvPicPr>
        <p:blipFill>
          <a:blip r:embed="rId11">
            <a:extLst>
              <a:ext uri="{28A0092B-C50C-407E-A947-70E740481C1C}">
                <a14:useLocalDpi xmlns:a14="http://schemas.microsoft.com/office/drawing/2010/main" val="0"/>
              </a:ext>
            </a:extLst>
          </a:blip>
          <a:srcRect t="6886" r="-102" b="50458"/>
          <a:stretch>
            <a:fillRect/>
          </a:stretch>
        </p:blipFill>
        <p:spPr bwMode="auto">
          <a:xfrm>
            <a:off x="0" y="0"/>
            <a:ext cx="497681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6"/>
          <p:cNvPicPr>
            <a:picLocks noChangeAspect="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130175" y="-119063"/>
            <a:ext cx="4906963" cy="36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1"/>
          <p:cNvSpPr txBox="1">
            <a:spLocks noChangeArrowheads="1"/>
          </p:cNvSpPr>
          <p:nvPr>
            <p:custDataLst>
              <p:tags r:id="rId4"/>
            </p:custDataLst>
          </p:nvPr>
        </p:nvSpPr>
        <p:spPr bwMode="auto">
          <a:xfrm>
            <a:off x="5084763" y="3746500"/>
            <a:ext cx="1139825"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a:solidFill>
                  <a:srgbClr val="3333CC"/>
                </a:solidFill>
                <a:latin typeface="Arial" charset="0"/>
              </a:rPr>
              <a:t>Avg. #</a:t>
            </a:r>
          </a:p>
          <a:p>
            <a:pPr algn="ctr" eaLnBrk="1" hangingPunct="1"/>
            <a:r>
              <a:rPr lang="en-US" sz="1600" b="1">
                <a:solidFill>
                  <a:srgbClr val="3333CC"/>
                </a:solidFill>
                <a:latin typeface="Arial" charset="0"/>
              </a:rPr>
              <a:t>of PPI for each TF</a:t>
            </a:r>
          </a:p>
        </p:txBody>
      </p:sp>
      <p:cxnSp>
        <p:nvCxnSpPr>
          <p:cNvPr id="102404" name="Straight Connector 2"/>
          <p:cNvCxnSpPr>
            <a:cxnSpLocks noChangeShapeType="1"/>
          </p:cNvCxnSpPr>
          <p:nvPr>
            <p:custDataLst>
              <p:tags r:id="rId5"/>
            </p:custDataLst>
          </p:nvPr>
        </p:nvCxnSpPr>
        <p:spPr bwMode="auto">
          <a:xfrm>
            <a:off x="6510338" y="-244475"/>
            <a:ext cx="0" cy="5307013"/>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cxnSp>
      <p:pic>
        <p:nvPicPr>
          <p:cNvPr id="102405" name="Picture 1"/>
          <p:cNvPicPr>
            <a:picLocks noChangeAspect="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4945063" y="-787400"/>
            <a:ext cx="1206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itle 5"/>
          <p:cNvSpPr>
            <a:spLocks noGrp="1"/>
          </p:cNvSpPr>
          <p:nvPr>
            <p:ph type="title"/>
            <p:custDataLst>
              <p:tags r:id="rId7"/>
            </p:custDataLst>
          </p:nvPr>
        </p:nvSpPr>
        <p:spPr/>
        <p:txBody>
          <a:bodyPr/>
          <a:lstStyle/>
          <a:p>
            <a:endParaRPr lang="en-US">
              <a:latin typeface="Arial" charset="0"/>
              <a:ea typeface="ＭＳ Ｐゴシック" charset="0"/>
              <a:cs typeface="ＭＳ Ｐゴシック" charset="0"/>
            </a:endParaRPr>
          </a:p>
        </p:txBody>
      </p:sp>
      <p:sp>
        <p:nvSpPr>
          <p:cNvPr id="102407" name="Title 1"/>
          <p:cNvSpPr txBox="1">
            <a:spLocks/>
          </p:cNvSpPr>
          <p:nvPr>
            <p:custDataLst>
              <p:tags r:id="rId8"/>
            </p:custDataLst>
          </p:nvPr>
        </p:nvSpPr>
        <p:spPr bwMode="auto">
          <a:xfrm>
            <a:off x="3276600" y="5545138"/>
            <a:ext cx="5672138"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94" tIns="45998" rIns="91994" bIns="45998"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rgbClr val="000000"/>
                </a:solidFill>
                <a:latin typeface="Arial" charset="0"/>
              </a:rPr>
              <a:t>Integration of TF hierarchy </a:t>
            </a:r>
            <a:br>
              <a:rPr lang="en-US" b="1">
                <a:solidFill>
                  <a:srgbClr val="000000"/>
                </a:solidFill>
                <a:latin typeface="Arial" charset="0"/>
              </a:rPr>
            </a:br>
            <a:r>
              <a:rPr lang="en-US" b="1">
                <a:solidFill>
                  <a:srgbClr val="000000"/>
                </a:solidFill>
                <a:latin typeface="Arial" charset="0"/>
              </a:rPr>
              <a:t>with other ‘omic information : </a:t>
            </a:r>
            <a:br>
              <a:rPr lang="en-US" b="1">
                <a:solidFill>
                  <a:srgbClr val="000000"/>
                </a:solidFill>
                <a:latin typeface="Arial" charset="0"/>
              </a:rPr>
            </a:br>
            <a:r>
              <a:rPr lang="en-US" sz="1800" b="1">
                <a:solidFill>
                  <a:srgbClr val="000000"/>
                </a:solidFill>
                <a:latin typeface="Arial" charset="0"/>
              </a:rPr>
              <a:t>more influential &amp; connected TFs on the top</a:t>
            </a:r>
            <a:endParaRPr lang="zh-TW" altLang="en-US" b="1">
              <a:solidFill>
                <a:srgbClr val="000000"/>
              </a:solidFill>
              <a:ea typeface="新細明體" charset="0"/>
              <a:cs typeface="新細明體" charset="0"/>
            </a:endParaRPr>
          </a:p>
        </p:txBody>
      </p:sp>
      <p:sp>
        <p:nvSpPr>
          <p:cNvPr id="102408" name="TextBox 10"/>
          <p:cNvSpPr txBox="1">
            <a:spLocks noChangeArrowheads="1"/>
          </p:cNvSpPr>
          <p:nvPr>
            <p:custDataLst>
              <p:tags r:id="rId9"/>
            </p:custDataLst>
          </p:nvPr>
        </p:nvSpPr>
        <p:spPr bwMode="auto">
          <a:xfrm>
            <a:off x="0" y="6627813"/>
            <a:ext cx="3886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Nature (in press, '12) ; Cheng et al. </a:t>
            </a:r>
            <a:r>
              <a:rPr lang="en-US" sz="800" i="1">
                <a:solidFill>
                  <a:srgbClr val="A6A6A6"/>
                </a:solidFill>
                <a:latin typeface="Arial" charset="0"/>
              </a:rPr>
              <a:t>Gen. Res</a:t>
            </a:r>
            <a:r>
              <a:rPr lang="en-US" sz="800">
                <a:solidFill>
                  <a:srgbClr val="A6A6A6"/>
                </a:solidFill>
                <a:latin typeface="Arial" charset="0"/>
              </a:rPr>
              <a:t>. (in press, '12) ]</a:t>
            </a:r>
          </a:p>
        </p:txBody>
      </p:sp>
    </p:spTree>
    <p:custDataLst>
      <p:tags r:id="rId1"/>
    </p:custDataLst>
  </p:cSld>
  <p:clrMapOvr>
    <a:masterClrMapping/>
  </p:clrMapOvr>
  <p:transition xmlns:p14="http://schemas.microsoft.com/office/powerpoint/2010/main" advTm="54996"/>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3276600" y="5545138"/>
            <a:ext cx="5672138" cy="1363662"/>
          </a:xfrm>
        </p:spPr>
        <p:txBody>
          <a:bodyPr/>
          <a:lstStyle/>
          <a:p>
            <a:pPr eaLnBrk="1" hangingPunct="1"/>
            <a:r>
              <a:rPr lang="en-US">
                <a:solidFill>
                  <a:srgbClr val="000000"/>
                </a:solidFill>
                <a:latin typeface="Arial" charset="0"/>
                <a:ea typeface="ＭＳ Ｐゴシック" charset="0"/>
                <a:cs typeface="ＭＳ Ｐゴシック" charset="0"/>
              </a:rPr>
              <a:t>Integration of TF hierarchy </a:t>
            </a:r>
            <a:br>
              <a:rPr lang="en-US">
                <a:solidFill>
                  <a:srgbClr val="000000"/>
                </a:solidFill>
                <a:latin typeface="Arial" charset="0"/>
                <a:ea typeface="ＭＳ Ｐゴシック" charset="0"/>
                <a:cs typeface="ＭＳ Ｐゴシック" charset="0"/>
              </a:rPr>
            </a:br>
            <a:r>
              <a:rPr lang="en-US">
                <a:solidFill>
                  <a:srgbClr val="000000"/>
                </a:solidFill>
                <a:latin typeface="Arial" charset="0"/>
                <a:ea typeface="ＭＳ Ｐゴシック" charset="0"/>
                <a:cs typeface="ＭＳ Ｐゴシック" charset="0"/>
              </a:rPr>
              <a:t>with other ‘</a:t>
            </a:r>
            <a:r>
              <a:rPr lang="en-US" altLang="ja-JP">
                <a:solidFill>
                  <a:srgbClr val="000000"/>
                </a:solidFill>
                <a:latin typeface="Arial" charset="0"/>
                <a:ea typeface="ＭＳ Ｐゴシック" charset="0"/>
                <a:cs typeface="ＭＳ Ｐゴシック" charset="0"/>
              </a:rPr>
              <a:t>omic information : </a:t>
            </a:r>
            <a:br>
              <a:rPr lang="en-US" altLang="ja-JP">
                <a:solidFill>
                  <a:srgbClr val="000000"/>
                </a:solidFill>
                <a:latin typeface="Arial" charset="0"/>
                <a:ea typeface="ＭＳ Ｐゴシック" charset="0"/>
                <a:cs typeface="ＭＳ Ｐゴシック" charset="0"/>
              </a:rPr>
            </a:br>
            <a:r>
              <a:rPr lang="en-US" altLang="ja-JP" sz="1800">
                <a:solidFill>
                  <a:srgbClr val="000000"/>
                </a:solidFill>
                <a:latin typeface="Arial" charset="0"/>
                <a:ea typeface="ＭＳ Ｐゴシック" charset="0"/>
                <a:cs typeface="ＭＳ Ｐゴシック" charset="0"/>
              </a:rPr>
              <a:t>more influential &amp; connected TFs on the top</a:t>
            </a:r>
            <a:endParaRPr lang="zh-TW" altLang="en-US">
              <a:solidFill>
                <a:srgbClr val="000000"/>
              </a:solidFill>
              <a:latin typeface="Calibri" charset="0"/>
              <a:ea typeface="新細明體" charset="0"/>
              <a:cs typeface="新細明體" charset="0"/>
            </a:endParaRPr>
          </a:p>
        </p:txBody>
      </p:sp>
      <p:pic>
        <p:nvPicPr>
          <p:cNvPr id="103426" name="Picture 4"/>
          <p:cNvPicPr>
            <a:picLocks noChangeAspect="1"/>
          </p:cNvPicPr>
          <p:nvPr/>
        </p:nvPicPr>
        <p:blipFill>
          <a:blip r:embed="rId2">
            <a:extLst>
              <a:ext uri="{28A0092B-C50C-407E-A947-70E740481C1C}">
                <a14:useLocalDpi xmlns:a14="http://schemas.microsoft.com/office/drawing/2010/main" val="0"/>
              </a:ext>
            </a:extLst>
          </a:blip>
          <a:srcRect t="6886" r="-102" b="50458"/>
          <a:stretch>
            <a:fillRect/>
          </a:stretch>
        </p:blipFill>
        <p:spPr bwMode="auto">
          <a:xfrm>
            <a:off x="0" y="0"/>
            <a:ext cx="497681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6"/>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30175" y="-119063"/>
            <a:ext cx="4906963" cy="36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8"/>
          <p:cNvSpPr txBox="1">
            <a:spLocks noChangeArrowheads="1"/>
          </p:cNvSpPr>
          <p:nvPr/>
        </p:nvSpPr>
        <p:spPr bwMode="auto">
          <a:xfrm>
            <a:off x="6899275" y="3690938"/>
            <a:ext cx="19653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a:solidFill>
                  <a:srgbClr val="000000"/>
                </a:solidFill>
                <a:latin typeface="Arial" charset="0"/>
              </a:rPr>
              <a:t>Avg. values</a:t>
            </a:r>
          </a:p>
        </p:txBody>
      </p:sp>
      <p:pic>
        <p:nvPicPr>
          <p:cNvPr id="10342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51800" y="106363"/>
            <a:ext cx="85566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4663" y="169863"/>
            <a:ext cx="744537"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431" name="Straight Connector 2"/>
          <p:cNvCxnSpPr>
            <a:cxnSpLocks noChangeShapeType="1"/>
          </p:cNvCxnSpPr>
          <p:nvPr/>
        </p:nvCxnSpPr>
        <p:spPr bwMode="auto">
          <a:xfrm>
            <a:off x="6510338" y="-244475"/>
            <a:ext cx="0" cy="4859338"/>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cxnSp>
      <p:pic>
        <p:nvPicPr>
          <p:cNvPr id="10343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378200"/>
            <a:ext cx="3624263"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3" name="TextBox 2"/>
          <p:cNvSpPr txBox="1">
            <a:spLocks noChangeArrowheads="1"/>
          </p:cNvSpPr>
          <p:nvPr/>
        </p:nvSpPr>
        <p:spPr bwMode="auto">
          <a:xfrm>
            <a:off x="3919538" y="3759200"/>
            <a:ext cx="2193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a:solidFill>
                  <a:srgbClr val="000000"/>
                </a:solidFill>
                <a:latin typeface="Arial" charset="0"/>
              </a:rPr>
              <a:t>Sig. corr. w/ TF hubbiness </a:t>
            </a:r>
            <a:br>
              <a:rPr lang="en-US" sz="1600" b="1">
                <a:solidFill>
                  <a:srgbClr val="000000"/>
                </a:solidFill>
                <a:latin typeface="Arial" charset="0"/>
              </a:rPr>
            </a:br>
            <a:r>
              <a:rPr lang="en-US" sz="1600">
                <a:solidFill>
                  <a:srgbClr val="000000"/>
                </a:solidFill>
                <a:latin typeface="Arial" charset="0"/>
              </a:rPr>
              <a:t>(.24 &amp; .62)</a:t>
            </a:r>
          </a:p>
          <a:p>
            <a:pPr eaLnBrk="1" hangingPunct="1"/>
            <a:endParaRPr lang="en-US" sz="1600" b="1">
              <a:solidFill>
                <a:srgbClr val="000000"/>
              </a:solidFill>
              <a:latin typeface="Arial" charset="0"/>
            </a:endParaRPr>
          </a:p>
        </p:txBody>
      </p:sp>
      <p:sp>
        <p:nvSpPr>
          <p:cNvPr id="103434" name="TextBox 12"/>
          <p:cNvSpPr txBox="1">
            <a:spLocks noChangeArrowheads="1"/>
          </p:cNvSpPr>
          <p:nvPr/>
        </p:nvSpPr>
        <p:spPr bwMode="auto">
          <a:xfrm>
            <a:off x="4368800" y="5029200"/>
            <a:ext cx="500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a:solidFill>
                  <a:srgbClr val="000000"/>
                </a:solidFill>
                <a:latin typeface="Arial" charset="0"/>
              </a:rPr>
              <a:t># regulating miRNAs &amp; # regulated miRNAs</a:t>
            </a:r>
          </a:p>
        </p:txBody>
      </p:sp>
      <p:sp>
        <p:nvSpPr>
          <p:cNvPr id="103435" name="TextBox 14"/>
          <p:cNvSpPr txBox="1">
            <a:spLocks noChangeArrowheads="1"/>
          </p:cNvSpPr>
          <p:nvPr/>
        </p:nvSpPr>
        <p:spPr bwMode="auto">
          <a:xfrm rot="-5400000">
            <a:off x="-1228725" y="2173288"/>
            <a:ext cx="282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(in press, '12) ]</a:t>
            </a:r>
          </a:p>
        </p:txBody>
      </p:sp>
    </p:spTree>
  </p:cSld>
  <p:clrMapOvr>
    <a:masterClrMapping/>
  </p:clrMapOvr>
  <p:transition xmlns:p14="http://schemas.microsoft.com/office/powerpoint/2010/main" advTm="16560"/>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custDataLst>
              <p:tags r:id="rId2"/>
            </p:custDataLst>
          </p:nvPr>
        </p:nvSpPr>
        <p:spPr>
          <a:xfrm>
            <a:off x="6281738" y="1670050"/>
            <a:ext cx="2489200" cy="1143000"/>
          </a:xfrm>
        </p:spPr>
        <p:txBody>
          <a:bodyPr/>
          <a:lstStyle/>
          <a:p>
            <a:pPr eaLnBrk="1" hangingPunct="1"/>
            <a:r>
              <a:rPr lang="en-US" sz="2800">
                <a:latin typeface="Arial" charset="0"/>
                <a:ea typeface="ＭＳ Ｐゴシック" charset="0"/>
                <a:cs typeface="ＭＳ Ｐゴシック" charset="0"/>
              </a:rPr>
              <a:t>Strongest Proximal Regulatory Edges Can be Arranged into a Hierarchy</a:t>
            </a:r>
            <a:endParaRPr lang="zh-TW" altLang="en-US" sz="2800">
              <a:latin typeface="Calibri" charset="0"/>
              <a:ea typeface="新細明體" charset="0"/>
              <a:cs typeface="新細明體" charset="0"/>
            </a:endParaRPr>
          </a:p>
        </p:txBody>
      </p:sp>
      <p:pic>
        <p:nvPicPr>
          <p:cNvPr id="104450" name="Picture 4"/>
          <p:cNvPicPr>
            <a:picLocks noChangeAspect="1"/>
          </p:cNvPicPr>
          <p:nvPr>
            <p:custDataLst>
              <p:tags r:id="rId3"/>
            </p:custDataLst>
          </p:nvPr>
        </p:nvPicPr>
        <p:blipFill>
          <a:blip r:embed="rId10">
            <a:extLst>
              <a:ext uri="{28A0092B-C50C-407E-A947-70E740481C1C}">
                <a14:useLocalDpi xmlns:a14="http://schemas.microsoft.com/office/drawing/2010/main" val="0"/>
              </a:ext>
            </a:extLst>
          </a:blip>
          <a:srcRect t="6886" r="-102" b="50458"/>
          <a:stretch>
            <a:fillRect/>
          </a:stretch>
        </p:blipFill>
        <p:spPr bwMode="auto">
          <a:xfrm>
            <a:off x="0" y="0"/>
            <a:ext cx="497681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6"/>
          <p:cNvSpPr txBox="1">
            <a:spLocks noChangeArrowheads="1"/>
          </p:cNvSpPr>
          <p:nvPr>
            <p:custDataLst>
              <p:tags r:id="rId4"/>
            </p:custDataLst>
          </p:nvPr>
        </p:nvSpPr>
        <p:spPr bwMode="auto">
          <a:xfrm>
            <a:off x="550863" y="4084638"/>
            <a:ext cx="81026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rPr>
              <a:t>Global wiring pattern of TFs </a:t>
            </a:r>
          </a:p>
          <a:p>
            <a:pPr eaLnBrk="1" hangingPunct="1"/>
            <a:endParaRPr lang="en-US" sz="1800">
              <a:solidFill>
                <a:srgbClr val="000000"/>
              </a:solidFill>
              <a:latin typeface="Arial" charset="0"/>
            </a:endParaRPr>
          </a:p>
          <a:p>
            <a:pPr eaLnBrk="1" hangingPunct="1"/>
            <a:r>
              <a:rPr lang="en-US" sz="1800">
                <a:solidFill>
                  <a:srgbClr val="000000"/>
                </a:solidFill>
                <a:latin typeface="Arial" charset="0"/>
              </a:rPr>
              <a:t>Middle level has highest betweenness, creating info. flow bottlenecks</a:t>
            </a:r>
          </a:p>
          <a:p>
            <a:pPr eaLnBrk="1" hangingPunct="1"/>
            <a:endParaRPr lang="en-US" sz="1800">
              <a:solidFill>
                <a:srgbClr val="000000"/>
              </a:solidFill>
              <a:latin typeface="Arial" charset="0"/>
            </a:endParaRPr>
          </a:p>
          <a:p>
            <a:pPr eaLnBrk="1" hangingPunct="1"/>
            <a:endParaRPr lang="en-US" sz="1800">
              <a:solidFill>
                <a:srgbClr val="000000"/>
              </a:solidFill>
              <a:latin typeface="Arial" charset="0"/>
            </a:endParaRPr>
          </a:p>
          <a:p>
            <a:pPr eaLnBrk="1" hangingPunct="1"/>
            <a:endParaRPr lang="en-US" sz="1800">
              <a:solidFill>
                <a:srgbClr val="000000"/>
              </a:solidFill>
              <a:latin typeface="Arial" charset="0"/>
            </a:endParaRPr>
          </a:p>
        </p:txBody>
      </p:sp>
      <p:pic>
        <p:nvPicPr>
          <p:cNvPr id="104452" name="Picture 5"/>
          <p:cNvPicPr>
            <a:picLocks noChangeAspect="1"/>
          </p:cNvPicPr>
          <p:nvPr>
            <p:custDataLst>
              <p:tags r:id="rId5"/>
            </p:custDataLst>
          </p:nvPr>
        </p:nvPicPr>
        <p:blipFill>
          <a:blip r:embed="rId11">
            <a:extLst>
              <a:ext uri="{28A0092B-C50C-407E-A947-70E740481C1C}">
                <a14:useLocalDpi xmlns:a14="http://schemas.microsoft.com/office/drawing/2010/main" val="0"/>
              </a:ext>
            </a:extLst>
          </a:blip>
          <a:srcRect l="29932" t="31009" r="47409"/>
          <a:stretch>
            <a:fillRect/>
          </a:stretch>
        </p:blipFill>
        <p:spPr bwMode="auto">
          <a:xfrm>
            <a:off x="5033963" y="168275"/>
            <a:ext cx="100965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Box 7"/>
          <p:cNvSpPr txBox="1">
            <a:spLocks noChangeArrowheads="1"/>
          </p:cNvSpPr>
          <p:nvPr>
            <p:custDataLst>
              <p:tags r:id="rId6"/>
            </p:custDataLst>
          </p:nvPr>
        </p:nvSpPr>
        <p:spPr bwMode="auto">
          <a:xfrm>
            <a:off x="5038725" y="3436938"/>
            <a:ext cx="1095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betweenness</a:t>
            </a:r>
            <a:endParaRPr lang="en-US" sz="1200" b="1">
              <a:solidFill>
                <a:srgbClr val="000000"/>
              </a:solidFill>
              <a:latin typeface="Arial" charset="0"/>
            </a:endParaRPr>
          </a:p>
        </p:txBody>
      </p:sp>
      <p:pic>
        <p:nvPicPr>
          <p:cNvPr id="104454" name="Picture 6"/>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292100" y="30163"/>
            <a:ext cx="4618038"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TextBox 7"/>
          <p:cNvSpPr txBox="1">
            <a:spLocks noChangeArrowheads="1"/>
          </p:cNvSpPr>
          <p:nvPr>
            <p:custDataLst>
              <p:tags r:id="rId8"/>
            </p:custDataLst>
          </p:nvPr>
        </p:nvSpPr>
        <p:spPr bwMode="auto">
          <a:xfrm>
            <a:off x="6189663" y="6627813"/>
            <a:ext cx="28273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Nature (in press, '12) ]</a:t>
            </a:r>
          </a:p>
        </p:txBody>
      </p:sp>
    </p:spTree>
    <p:custDataLst>
      <p:tags r:id="rId1"/>
    </p:custDataLst>
  </p:cSld>
  <p:clrMapOvr>
    <a:masterClrMapping/>
  </p:clrMapOvr>
  <p:transition xmlns:p14="http://schemas.microsoft.com/office/powerpoint/2010/main" advTm="63416"/>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Biological Network Analysis:</a:t>
            </a:r>
            <a:r>
              <a:rPr lang="en-US" sz="1800" dirty="0">
                <a:solidFill>
                  <a:schemeClr val="bg1">
                    <a:lumMod val="65000"/>
                  </a:schemeClr>
                </a:solidFill>
              </a:rPr>
              <a:t/>
            </a:r>
            <a:br>
              <a:rPr lang="en-US" sz="1800" dirty="0">
                <a:solidFill>
                  <a:schemeClr val="bg1">
                    <a:lumMod val="65000"/>
                  </a:schemeClr>
                </a:solidFill>
              </a:rPr>
            </a:br>
            <a:r>
              <a:rPr lang="en-US" sz="1800" dirty="0">
                <a:solidFill>
                  <a:schemeClr val="bg1">
                    <a:lumMod val="65000"/>
                  </a:schemeClr>
                </a:solidFill>
              </a:rPr>
              <a:t> </a:t>
            </a:r>
            <a:r>
              <a:rPr lang="en-US" sz="1800" dirty="0" smtClean="0">
                <a:solidFill>
                  <a:schemeClr val="bg1">
                    <a:lumMod val="65000"/>
                  </a:schemeClr>
                </a:solidFill>
              </a:rPr>
              <a:t>Hierarchies, Mutational Constraints &amp; Logical Circuits in Regulation</a:t>
            </a:r>
            <a:endParaRPr lang="en-US" dirty="0">
              <a:solidFill>
                <a:schemeClr val="bg1">
                  <a:lumMod val="65000"/>
                </a:schemeClr>
              </a:solidFill>
            </a:endParaRPr>
          </a:p>
        </p:txBody>
      </p:sp>
      <p:sp>
        <p:nvSpPr>
          <p:cNvPr id="93187" name="Content Placeholder 3"/>
          <p:cNvSpPr>
            <a:spLocks noGrp="1"/>
          </p:cNvSpPr>
          <p:nvPr>
            <p:ph idx="1"/>
            <p:custDataLst>
              <p:tags r:id="rId4"/>
            </p:custDataLst>
          </p:nvPr>
        </p:nvSpPr>
        <p:spPr>
          <a:xfrm>
            <a:off x="520700" y="919163"/>
            <a:ext cx="8115300" cy="5524500"/>
          </a:xfrm>
        </p:spPr>
        <p:txBody>
          <a:bodyPr/>
          <a:lstStyle/>
          <a:p>
            <a:r>
              <a:rPr lang="en-US" dirty="0" smtClean="0">
                <a:solidFill>
                  <a:srgbClr val="FFFF00"/>
                </a:solidFill>
                <a:latin typeface="Arial" charset="0"/>
                <a:ea typeface="ＭＳ Ｐゴシック" charset="0"/>
                <a:cs typeface="ＭＳ Ｐゴシック" charset="0"/>
              </a:rPr>
              <a:t>Why </a:t>
            </a:r>
            <a:r>
              <a:rPr lang="en-US" dirty="0">
                <a:solidFill>
                  <a:srgbClr val="FFFF00"/>
                </a:solidFill>
                <a:latin typeface="Arial" charset="0"/>
                <a:ea typeface="ＭＳ Ｐゴシック" charset="0"/>
                <a:cs typeface="ＭＳ Ｐゴシック" charset="0"/>
              </a:rPr>
              <a:t>Networks ? </a:t>
            </a:r>
          </a:p>
          <a:p>
            <a:pPr lvl="1"/>
            <a:r>
              <a:rPr lang="en-US" sz="2000" dirty="0" smtClean="0">
                <a:solidFill>
                  <a:schemeClr val="bg1"/>
                </a:solidFill>
                <a:latin typeface="Arial" charset="0"/>
                <a:ea typeface="ＭＳ Ｐゴシック" charset="0"/>
              </a:rPr>
              <a:t>Representational sweet spot + Intuition from cross-disciplinary comparisons</a:t>
            </a:r>
            <a:endParaRPr lang="en-US" dirty="0">
              <a:solidFill>
                <a:srgbClr val="FFFF00"/>
              </a:solidFill>
              <a:latin typeface="Arial" charset="0"/>
              <a:ea typeface="ＭＳ Ｐゴシック" charset="0"/>
              <a:cs typeface="ＭＳ Ｐゴシック" charset="0"/>
            </a:endParaRPr>
          </a:p>
          <a:p>
            <a:r>
              <a:rPr lang="en-US" dirty="0" smtClean="0">
                <a:solidFill>
                  <a:srgbClr val="FFFF00"/>
                </a:solidFill>
                <a:latin typeface="Arial" charset="0"/>
                <a:ea typeface="ＭＳ Ｐゴシック" charset="0"/>
                <a:cs typeface="ＭＳ Ｐゴシック" charset="0"/>
              </a:rPr>
              <a:t>Organizing the </a:t>
            </a:r>
            <a:r>
              <a:rPr lang="en-US" dirty="0" smtClean="0">
                <a:solidFill>
                  <a:srgbClr val="FFFF00"/>
                </a:solidFill>
                <a:latin typeface="Arial" charset="0"/>
                <a:ea typeface="ＭＳ Ｐゴシック" charset="0"/>
                <a:cs typeface="ＭＳ Ｐゴシック" charset="0"/>
              </a:rPr>
              <a:t>Regulatory Network into a Hierarchy</a:t>
            </a:r>
            <a:endParaRPr lang="en-US" dirty="0">
              <a:solidFill>
                <a:srgbClr val="FFFF00"/>
              </a:solidFill>
              <a:latin typeface="Arial" charset="0"/>
              <a:ea typeface="ＭＳ Ｐゴシック" charset="0"/>
              <a:cs typeface="ＭＳ Ｐゴシック" charset="0"/>
            </a:endParaRPr>
          </a:p>
          <a:p>
            <a:pPr lvl="1"/>
            <a:r>
              <a:rPr lang="en-US" sz="2000" dirty="0" smtClean="0">
                <a:solidFill>
                  <a:schemeClr val="bg1"/>
                </a:solidFill>
                <a:latin typeface="Arial" charset="0"/>
                <a:ea typeface="ＭＳ Ｐゴシック" charset="0"/>
              </a:rPr>
              <a:t>Construction: local BFS v global simulated annealing</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Information </a:t>
            </a:r>
            <a:r>
              <a:rPr lang="en-US" sz="2000" dirty="0">
                <a:solidFill>
                  <a:schemeClr val="bg1"/>
                </a:solidFill>
                <a:latin typeface="Arial" charset="0"/>
                <a:ea typeface="ＭＳ Ｐゴシック" charset="0"/>
              </a:rPr>
              <a:t>flow </a:t>
            </a:r>
            <a:r>
              <a:rPr lang="en-US" sz="2000" dirty="0" smtClean="0">
                <a:solidFill>
                  <a:schemeClr val="bg1"/>
                </a:solidFill>
                <a:latin typeface="Arial" charset="0"/>
                <a:ea typeface="ＭＳ Ｐゴシック" charset="0"/>
              </a:rPr>
              <a:t>bottlenecks in the middle</a:t>
            </a:r>
            <a:r>
              <a:rPr lang="en-US" sz="2000" dirty="0">
                <a:solidFill>
                  <a:schemeClr val="bg1"/>
                </a:solidFill>
                <a:latin typeface="Arial" charset="0"/>
                <a:ea typeface="ＭＳ Ｐゴシック" charset="0"/>
              </a:rPr>
              <a:t> </a:t>
            </a:r>
            <a:r>
              <a:rPr lang="en-US" sz="2000" dirty="0" smtClean="0">
                <a:solidFill>
                  <a:schemeClr val="bg1"/>
                </a:solidFill>
                <a:latin typeface="Arial" charset="0"/>
                <a:ea typeface="ＭＳ Ｐゴシック" charset="0"/>
              </a:rPr>
              <a:t>&amp; greater </a:t>
            </a:r>
            <a:r>
              <a:rPr lang="en-US" sz="2000" dirty="0">
                <a:solidFill>
                  <a:schemeClr val="bg1"/>
                </a:solidFill>
                <a:latin typeface="Arial" charset="0"/>
                <a:ea typeface="ＭＳ Ｐゴシック" charset="0"/>
              </a:rPr>
              <a:t>mid-level </a:t>
            </a:r>
            <a:r>
              <a:rPr lang="en-US" sz="2000" b="1" u="sng" dirty="0" smtClean="0">
                <a:solidFill>
                  <a:schemeClr val="bg1"/>
                </a:solidFill>
                <a:latin typeface="Arial" charset="0"/>
                <a:ea typeface="ＭＳ Ｐゴシック" charset="0"/>
              </a:rPr>
              <a:t>collaboration</a:t>
            </a:r>
            <a:r>
              <a:rPr lang="en-US" sz="2000" dirty="0" smtClean="0">
                <a:solidFill>
                  <a:schemeClr val="bg1"/>
                </a:solidFill>
                <a:latin typeface="Arial" charset="0"/>
                <a:ea typeface="ＭＳ Ｐゴシック" charset="0"/>
              </a:rPr>
              <a:t> to ease them, esp. in </a:t>
            </a:r>
            <a:r>
              <a:rPr lang="en-US" sz="2000" dirty="0">
                <a:solidFill>
                  <a:schemeClr val="bg1"/>
                </a:solidFill>
                <a:latin typeface="Arial" charset="0"/>
                <a:ea typeface="ＭＳ Ｐゴシック" charset="0"/>
              </a:rPr>
              <a:t>more complex </a:t>
            </a:r>
            <a:r>
              <a:rPr lang="en-US" sz="2000" dirty="0" smtClean="0">
                <a:solidFill>
                  <a:schemeClr val="bg1"/>
                </a:solidFill>
                <a:latin typeface="Arial" charset="0"/>
                <a:ea typeface="ＭＳ Ｐゴシック" charset="0"/>
              </a:rPr>
              <a:t>organisms</a:t>
            </a:r>
          </a:p>
          <a:p>
            <a:pPr lvl="1"/>
            <a:r>
              <a:rPr lang="en-US" sz="2000" dirty="0" smtClean="0">
                <a:solidFill>
                  <a:schemeClr val="bg1"/>
                </a:solidFill>
                <a:latin typeface="Arial" charset="0"/>
                <a:ea typeface="ＭＳ Ｐゴシック" charset="0"/>
              </a:rPr>
              <a:t>Differences between kinase &amp; TF hierarchy</a:t>
            </a:r>
            <a:endParaRPr lang="en-US" sz="2000" dirty="0">
              <a:solidFill>
                <a:schemeClr val="bg1"/>
              </a:solidFill>
              <a:latin typeface="Arial" charset="0"/>
              <a:ea typeface="ＭＳ Ｐゴシック" charset="0"/>
            </a:endParaRPr>
          </a:p>
          <a:p>
            <a:r>
              <a:rPr lang="en-US" dirty="0">
                <a:solidFill>
                  <a:srgbClr val="FFFF00"/>
                </a:solidFill>
                <a:latin typeface="Arial" charset="0"/>
                <a:ea typeface="ＭＳ Ｐゴシック" charset="0"/>
                <a:cs typeface="ＭＳ Ｐゴシック" charset="0"/>
              </a:rPr>
              <a:t>Analyzing the </a:t>
            </a:r>
            <a:r>
              <a:rPr lang="en-US" dirty="0" smtClean="0">
                <a:solidFill>
                  <a:srgbClr val="FFFF00"/>
                </a:solidFill>
                <a:latin typeface="Arial" charset="0"/>
                <a:ea typeface="ＭＳ Ｐゴシック" charset="0"/>
                <a:cs typeface="ＭＳ Ｐゴシック" charset="0"/>
              </a:rPr>
              <a:t>Impact </a:t>
            </a:r>
            <a:r>
              <a:rPr lang="en-US" dirty="0">
                <a:solidFill>
                  <a:srgbClr val="FFFF00"/>
                </a:solidFill>
                <a:latin typeface="Arial" charset="0"/>
                <a:ea typeface="ＭＳ Ｐゴシック" charset="0"/>
                <a:cs typeface="ＭＳ Ｐゴシック" charset="0"/>
              </a:rPr>
              <a:t>of </a:t>
            </a:r>
            <a:r>
              <a:rPr lang="en-US" dirty="0" smtClean="0">
                <a:solidFill>
                  <a:srgbClr val="FFFF00"/>
                </a:solidFill>
                <a:latin typeface="Arial" charset="0"/>
                <a:ea typeface="ＭＳ Ｐゴシック" charset="0"/>
                <a:cs typeface="ＭＳ Ｐゴシック" charset="0"/>
              </a:rPr>
              <a:t>Variation </a:t>
            </a:r>
            <a:r>
              <a:rPr lang="en-US" dirty="0">
                <a:solidFill>
                  <a:srgbClr val="FFFF00"/>
                </a:solidFill>
                <a:latin typeface="Arial" charset="0"/>
                <a:ea typeface="ＭＳ Ｐゴシック" charset="0"/>
                <a:cs typeface="ＭＳ Ｐゴシック" charset="0"/>
              </a:rPr>
              <a:t>on the </a:t>
            </a:r>
            <a:r>
              <a:rPr lang="en-US" dirty="0" smtClean="0">
                <a:solidFill>
                  <a:srgbClr val="FFFF00"/>
                </a:solidFill>
                <a:latin typeface="Arial" charset="0"/>
                <a:ea typeface="ＭＳ Ｐゴシック" charset="0"/>
                <a:cs typeface="ＭＳ Ｐゴシック" charset="0"/>
              </a:rPr>
              <a:t>Network</a:t>
            </a:r>
            <a:endParaRPr lang="en-US" dirty="0">
              <a:solidFill>
                <a:srgbClr val="FFFF00"/>
              </a:solidFill>
              <a:latin typeface="Arial" charset="0"/>
              <a:ea typeface="ＭＳ Ｐゴシック" charset="0"/>
              <a:cs typeface="ＭＳ Ｐゴシック" charset="0"/>
            </a:endParaRPr>
          </a:p>
          <a:p>
            <a:pPr lvl="1"/>
            <a:r>
              <a:rPr lang="en-US" sz="2000" dirty="0">
                <a:solidFill>
                  <a:schemeClr val="bg1"/>
                </a:solidFill>
                <a:latin typeface="Arial" charset="0"/>
                <a:ea typeface="ＭＳ Ｐゴシック" charset="0"/>
              </a:rPr>
              <a:t>Node Variation: </a:t>
            </a:r>
            <a:r>
              <a:rPr lang="en-US" sz="2000" b="1" u="sng" dirty="0">
                <a:solidFill>
                  <a:schemeClr val="bg1"/>
                </a:solidFill>
                <a:latin typeface="Arial" charset="0"/>
                <a:ea typeface="ＭＳ Ｐゴシック" charset="0"/>
              </a:rPr>
              <a:t>more connectivity = more constraint</a:t>
            </a:r>
          </a:p>
          <a:p>
            <a:pPr lvl="1"/>
            <a:r>
              <a:rPr lang="en-US" sz="2000" dirty="0">
                <a:solidFill>
                  <a:schemeClr val="bg1"/>
                </a:solidFill>
                <a:latin typeface="Arial" charset="0"/>
                <a:ea typeface="ＭＳ Ｐゴシック" charset="0"/>
              </a:rPr>
              <a:t>Useful analogies to </a:t>
            </a:r>
            <a:r>
              <a:rPr lang="en-US" sz="2000" b="1" u="sng" dirty="0">
                <a:solidFill>
                  <a:schemeClr val="bg1"/>
                </a:solidFill>
                <a:latin typeface="Arial" charset="0"/>
                <a:ea typeface="ＭＳ Ｐゴシック" charset="0"/>
              </a:rPr>
              <a:t>designed systems</a:t>
            </a:r>
          </a:p>
          <a:p>
            <a:r>
              <a:rPr lang="en-US" dirty="0" smtClean="0">
                <a:solidFill>
                  <a:srgbClr val="FFFF00"/>
                </a:solidFill>
                <a:latin typeface="Arial" charset="0"/>
                <a:ea typeface="ＭＳ Ｐゴシック" charset="0"/>
                <a:cs typeface="ＭＳ Ｐゴシック" charset="0"/>
              </a:rPr>
              <a:t>Going from Regulatory Networks to Logical Circuits</a:t>
            </a:r>
          </a:p>
          <a:p>
            <a:pPr lvl="1"/>
            <a:r>
              <a:rPr lang="en-US" sz="2000" dirty="0" smtClean="0">
                <a:solidFill>
                  <a:schemeClr val="bg1"/>
                </a:solidFill>
                <a:latin typeface="Arial" charset="0"/>
                <a:ea typeface="ＭＳ Ｐゴシック" charset="0"/>
              </a:rPr>
              <a:t>Preponderance </a:t>
            </a:r>
            <a:r>
              <a:rPr lang="en-US" sz="2000" dirty="0">
                <a:solidFill>
                  <a:schemeClr val="bg1"/>
                </a:solidFill>
                <a:latin typeface="Arial" charset="0"/>
                <a:ea typeface="ＭＳ Ｐゴシック" charset="0"/>
              </a:rPr>
              <a:t>of OR gates in the human </a:t>
            </a:r>
            <a:r>
              <a:rPr lang="en-US" sz="2000" dirty="0" smtClean="0">
                <a:solidFill>
                  <a:schemeClr val="bg1"/>
                </a:solidFill>
                <a:latin typeface="Arial" charset="0"/>
                <a:ea typeface="ＭＳ Ｐゴシック" charset="0"/>
              </a:rPr>
              <a:t>network v yeast</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Relation </a:t>
            </a:r>
            <a:r>
              <a:rPr lang="en-US" sz="2000" dirty="0">
                <a:solidFill>
                  <a:schemeClr val="bg1"/>
                </a:solidFill>
                <a:latin typeface="Arial" charset="0"/>
                <a:ea typeface="ＭＳ Ｐゴシック" charset="0"/>
              </a:rPr>
              <a:t>to cancer </a:t>
            </a:r>
            <a:r>
              <a:rPr lang="en-US" sz="2000" dirty="0" smtClean="0">
                <a:solidFill>
                  <a:schemeClr val="bg1"/>
                </a:solidFill>
                <a:latin typeface="Arial" charset="0"/>
                <a:ea typeface="ＭＳ Ｐゴシック" charset="0"/>
              </a:rPr>
              <a:t>(</a:t>
            </a:r>
            <a:r>
              <a:rPr lang="en-US" sz="2000" dirty="0" err="1" smtClean="0">
                <a:solidFill>
                  <a:schemeClr val="bg1"/>
                </a:solidFill>
                <a:latin typeface="Arial" charset="0"/>
                <a:ea typeface="ＭＳ Ｐゴシック" charset="0"/>
              </a:rPr>
              <a:t>myc</a:t>
            </a:r>
            <a:r>
              <a:rPr lang="en-US" sz="2000" dirty="0" smtClean="0">
                <a:solidFill>
                  <a:schemeClr val="bg1"/>
                </a:solidFill>
                <a:latin typeface="Arial" charset="0"/>
                <a:ea typeface="ＭＳ Ｐゴシック" charset="0"/>
              </a:rPr>
              <a:t>)</a:t>
            </a:r>
          </a:p>
          <a:p>
            <a:pPr lvl="1"/>
            <a:r>
              <a:rPr lang="en-US" sz="2000" dirty="0" smtClean="0">
                <a:solidFill>
                  <a:schemeClr val="bg1"/>
                </a:solidFill>
                <a:latin typeface="Arial" charset="0"/>
                <a:ea typeface="ＭＳ Ｐゴシック" charset="0"/>
              </a:rPr>
              <a:t>More logical structure at top of </a:t>
            </a:r>
            <a:r>
              <a:rPr lang="en-US" sz="2000" dirty="0" err="1" smtClean="0">
                <a:solidFill>
                  <a:schemeClr val="bg1"/>
                </a:solidFill>
                <a:latin typeface="Arial" charset="0"/>
                <a:ea typeface="ＭＳ Ｐゴシック" charset="0"/>
              </a:rPr>
              <a:t>heirarchy</a:t>
            </a:r>
            <a:endParaRPr lang="en-US" sz="20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619606846"/>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custDataLst>
              <p:tags r:id="rId2"/>
            </p:custDataLst>
          </p:nvPr>
        </p:nvSpPr>
        <p:spPr>
          <a:xfrm>
            <a:off x="685800" y="227013"/>
            <a:ext cx="7772400" cy="1143000"/>
          </a:xfrm>
        </p:spPr>
        <p:txBody>
          <a:bodyPr/>
          <a:lstStyle/>
          <a:p>
            <a:r>
              <a:rPr lang="en-US">
                <a:latin typeface="Arial" charset="0"/>
                <a:ea typeface="ＭＳ Ｐゴシック" charset="0"/>
                <a:cs typeface="ＭＳ Ｐゴシック" charset="0"/>
              </a:rPr>
              <a:t>TFs at the Top Under Stronger Negative Selection</a:t>
            </a:r>
          </a:p>
        </p:txBody>
      </p:sp>
      <p:sp>
        <p:nvSpPr>
          <p:cNvPr id="116738" name="Content Placeholder 2"/>
          <p:cNvSpPr>
            <a:spLocks noGrp="1"/>
          </p:cNvSpPr>
          <p:nvPr>
            <p:ph idx="1"/>
            <p:custDataLst>
              <p:tags r:id="rId3"/>
            </p:custDataLst>
          </p:nvPr>
        </p:nvSpPr>
        <p:spPr/>
        <p:txBody>
          <a:bodyPr/>
          <a:lstStyle/>
          <a:p>
            <a:endParaRPr lang="en-US">
              <a:latin typeface="Arial" charset="0"/>
              <a:ea typeface="ＭＳ Ｐゴシック" charset="0"/>
              <a:cs typeface="ＭＳ Ｐゴシック" charset="0"/>
            </a:endParaRPr>
          </a:p>
        </p:txBody>
      </p:sp>
      <p:pic>
        <p:nvPicPr>
          <p:cNvPr id="116739" name="Picture 3"/>
          <p:cNvPicPr>
            <a:picLocks noChangeAspect="1"/>
          </p:cNvPicPr>
          <p:nvPr>
            <p:custDataLst>
              <p:tags r:id="rId4"/>
            </p:custDataLst>
          </p:nvPr>
        </p:nvPicPr>
        <p:blipFill>
          <a:blip r:embed="rId8">
            <a:extLst>
              <a:ext uri="{28A0092B-C50C-407E-A947-70E740481C1C}">
                <a14:useLocalDpi xmlns:a14="http://schemas.microsoft.com/office/drawing/2010/main" val="0"/>
              </a:ext>
            </a:extLst>
          </a:blip>
          <a:srcRect l="2547"/>
          <a:stretch>
            <a:fillRect/>
          </a:stretch>
        </p:blipFill>
        <p:spPr bwMode="auto">
          <a:xfrm>
            <a:off x="1628775" y="1636713"/>
            <a:ext cx="1514475"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p:cNvPicPr>
            <a:picLocks noChangeAspect="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3152775" y="2386013"/>
            <a:ext cx="51847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Box 5"/>
          <p:cNvSpPr txBox="1">
            <a:spLocks noChangeArrowheads="1"/>
          </p:cNvSpPr>
          <p:nvPr>
            <p:custDataLst>
              <p:tags r:id="rId6"/>
            </p:custDataLst>
          </p:nvPr>
        </p:nvSpPr>
        <p:spPr bwMode="auto">
          <a:xfrm>
            <a:off x="6113463" y="6508750"/>
            <a:ext cx="282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(in press, '12) ]</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custDataLst>
              <p:tags r:id="rId2"/>
            </p:custDataLst>
          </p:nvPr>
        </p:nvSpPr>
        <p:spPr>
          <a:xfrm>
            <a:off x="2593975" y="298450"/>
            <a:ext cx="4157663" cy="1352550"/>
          </a:xfrm>
        </p:spPr>
        <p:txBody>
          <a:bodyPr/>
          <a:lstStyle/>
          <a:p>
            <a:r>
              <a:rPr lang="en-US">
                <a:latin typeface="Arial" charset="0"/>
                <a:ea typeface="ＭＳ Ｐゴシック" charset="0"/>
                <a:cs typeface="ＭＳ Ｐゴシック" charset="0"/>
              </a:rPr>
              <a:t>More connected components (“hubs”)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have less variation</a:t>
            </a:r>
          </a:p>
        </p:txBody>
      </p:sp>
      <p:sp>
        <p:nvSpPr>
          <p:cNvPr id="117762" name="TextBox 5"/>
          <p:cNvSpPr txBox="1">
            <a:spLocks noChangeArrowheads="1"/>
          </p:cNvSpPr>
          <p:nvPr>
            <p:custDataLst>
              <p:tags r:id="rId3"/>
            </p:custDataLst>
          </p:nvPr>
        </p:nvSpPr>
        <p:spPr bwMode="auto">
          <a:xfrm>
            <a:off x="488950" y="1658938"/>
            <a:ext cx="817245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marL="58738"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600">
              <a:solidFill>
                <a:srgbClr val="000000"/>
              </a:solidFill>
              <a:latin typeface="Arial" charset="0"/>
            </a:endParaRPr>
          </a:p>
          <a:p>
            <a:pPr eaLnBrk="1" hangingPunct="1"/>
            <a:r>
              <a:rPr lang="en-US" sz="1600">
                <a:solidFill>
                  <a:srgbClr val="000000"/>
                </a:solidFill>
                <a:latin typeface="Arial" charset="0"/>
              </a:rPr>
              <a:t>Integrate TFs &amp; their binding sites with </a:t>
            </a:r>
          </a:p>
          <a:p>
            <a:pPr eaLnBrk="1" hangingPunct="1"/>
            <a:r>
              <a:rPr lang="en-US" sz="1600">
                <a:solidFill>
                  <a:srgbClr val="000000"/>
                </a:solidFill>
                <a:latin typeface="Arial" charset="0"/>
              </a:rPr>
              <a:t>1000G variation data &amp; primate alignments (GERP score).</a:t>
            </a:r>
          </a:p>
          <a:p>
            <a:pPr eaLnBrk="1" hangingPunct="1"/>
            <a:r>
              <a:rPr lang="en-US" sz="1600">
                <a:solidFill>
                  <a:srgbClr val="000000"/>
                </a:solidFill>
                <a:latin typeface="Arial" charset="0"/>
              </a:rPr>
              <a:t> </a:t>
            </a:r>
          </a:p>
          <a:p>
            <a:pPr eaLnBrk="1" hangingPunct="1"/>
            <a:r>
              <a:rPr lang="en-US" sz="1600">
                <a:solidFill>
                  <a:srgbClr val="000000"/>
                </a:solidFill>
                <a:latin typeface="Arial" charset="0"/>
              </a:rPr>
              <a:t>This shows:</a:t>
            </a:r>
          </a:p>
          <a:p>
            <a:pPr eaLnBrk="1" hangingPunct="1"/>
            <a:endParaRPr lang="en-US" sz="1600">
              <a:solidFill>
                <a:srgbClr val="000000"/>
              </a:solidFill>
              <a:latin typeface="Arial" charset="0"/>
            </a:endParaRPr>
          </a:p>
          <a:p>
            <a:pPr eaLnBrk="1" hangingPunct="1"/>
            <a:endParaRPr lang="en-US" sz="1600">
              <a:solidFill>
                <a:srgbClr val="000000"/>
              </a:solidFill>
              <a:latin typeface="Arial" charset="0"/>
            </a:endParaRPr>
          </a:p>
          <a:p>
            <a:pPr eaLnBrk="1" hangingPunct="1"/>
            <a:endParaRPr lang="en-US" sz="1600">
              <a:solidFill>
                <a:srgbClr val="000000"/>
              </a:solidFill>
              <a:latin typeface="Arial" charset="0"/>
            </a:endParaRPr>
          </a:p>
          <a:p>
            <a:pPr eaLnBrk="1" hangingPunct="1"/>
            <a:endParaRPr lang="en-US" sz="1600">
              <a:solidFill>
                <a:srgbClr val="000000"/>
              </a:solidFill>
              <a:latin typeface="Arial" charset="0"/>
            </a:endParaRPr>
          </a:p>
          <a:p>
            <a:pPr eaLnBrk="1" hangingPunct="1"/>
            <a:r>
              <a:rPr lang="en-US" sz="1600">
                <a:solidFill>
                  <a:srgbClr val="000000"/>
                </a:solidFill>
                <a:latin typeface="Arial" charset="0"/>
              </a:rPr>
              <a:t>TF</a:t>
            </a:r>
            <a:r>
              <a:rPr lang="en-US" sz="1600" b="1">
                <a:solidFill>
                  <a:srgbClr val="00664D"/>
                </a:solidFill>
                <a:latin typeface="Arial" charset="0"/>
              </a:rPr>
              <a:t> target in-degree </a:t>
            </a:r>
          </a:p>
          <a:p>
            <a:pPr eaLnBrk="1" hangingPunct="1"/>
            <a:endParaRPr lang="en-US" sz="1600" b="1">
              <a:solidFill>
                <a:srgbClr val="800000"/>
              </a:solidFill>
              <a:latin typeface="Arial" charset="0"/>
            </a:endParaRPr>
          </a:p>
          <a:p>
            <a:pPr eaLnBrk="1" hangingPunct="1"/>
            <a:r>
              <a:rPr lang="en-US" sz="1600" b="1">
                <a:solidFill>
                  <a:srgbClr val="800000"/>
                </a:solidFill>
                <a:latin typeface="Arial" charset="0"/>
              </a:rPr>
              <a:t>Neg. corr.</a:t>
            </a:r>
            <a:r>
              <a:rPr lang="en-US" sz="1600">
                <a:solidFill>
                  <a:srgbClr val="000000"/>
                </a:solidFill>
                <a:latin typeface="Arial" charset="0"/>
              </a:rPr>
              <a:t> with </a:t>
            </a:r>
            <a:br>
              <a:rPr lang="en-US" sz="1600">
                <a:solidFill>
                  <a:srgbClr val="000000"/>
                </a:solidFill>
                <a:latin typeface="Arial" charset="0"/>
              </a:rPr>
            </a:br>
            <a:r>
              <a:rPr lang="en-US" sz="1000">
                <a:solidFill>
                  <a:srgbClr val="000000"/>
                </a:solidFill>
                <a:latin typeface="Arial" charset="0"/>
              </a:rPr>
              <a:t>(SCC=-.2, P&lt;0.5)</a:t>
            </a:r>
            <a:endParaRPr lang="en-US" sz="1600">
              <a:solidFill>
                <a:srgbClr val="000000"/>
              </a:solidFill>
              <a:latin typeface="Arial" charset="0"/>
            </a:endParaRPr>
          </a:p>
          <a:p>
            <a:pPr eaLnBrk="1" hangingPunct="1"/>
            <a:endParaRPr lang="en-US" sz="1600">
              <a:solidFill>
                <a:srgbClr val="000000"/>
              </a:solidFill>
              <a:latin typeface="Arial" charset="0"/>
            </a:endParaRPr>
          </a:p>
          <a:p>
            <a:pPr eaLnBrk="1" hangingPunct="1"/>
            <a:r>
              <a:rPr lang="en-US" sz="1600">
                <a:solidFill>
                  <a:srgbClr val="000000"/>
                </a:solidFill>
                <a:latin typeface="Arial" charset="0"/>
              </a:rPr>
              <a:t>dN/dS </a:t>
            </a:r>
          </a:p>
          <a:p>
            <a:pPr eaLnBrk="1" hangingPunct="1"/>
            <a:r>
              <a:rPr lang="en-US" sz="1600">
                <a:solidFill>
                  <a:srgbClr val="000000"/>
                </a:solidFill>
                <a:latin typeface="Arial" charset="0"/>
              </a:rPr>
              <a:t>(from chimp alignments)</a:t>
            </a:r>
          </a:p>
        </p:txBody>
      </p:sp>
      <p:sp>
        <p:nvSpPr>
          <p:cNvPr id="117763" name="TextBox 7"/>
          <p:cNvSpPr txBox="1">
            <a:spLocks noChangeArrowheads="1"/>
          </p:cNvSpPr>
          <p:nvPr>
            <p:custDataLst>
              <p:tags r:id="rId4"/>
            </p:custDataLst>
          </p:nvPr>
        </p:nvSpPr>
        <p:spPr bwMode="auto">
          <a:xfrm>
            <a:off x="6113463" y="6508750"/>
            <a:ext cx="282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(in press, '12) ]</a:t>
            </a:r>
          </a:p>
        </p:txBody>
      </p:sp>
      <p:sp>
        <p:nvSpPr>
          <p:cNvPr id="117764" name="TextBox 5"/>
          <p:cNvSpPr txBox="1">
            <a:spLocks noChangeArrowheads="1"/>
          </p:cNvSpPr>
          <p:nvPr>
            <p:custDataLst>
              <p:tags r:id="rId5"/>
            </p:custDataLst>
          </p:nvPr>
        </p:nvSpPr>
        <p:spPr bwMode="auto">
          <a:xfrm>
            <a:off x="4416425" y="3590925"/>
            <a:ext cx="42735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marL="58738"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600">
              <a:solidFill>
                <a:srgbClr val="000000"/>
              </a:solidFill>
              <a:latin typeface="Arial" charset="0"/>
            </a:endParaRPr>
          </a:p>
          <a:p>
            <a:pPr eaLnBrk="1" hangingPunct="1"/>
            <a:r>
              <a:rPr lang="en-US" sz="1600">
                <a:solidFill>
                  <a:srgbClr val="000000"/>
                </a:solidFill>
                <a:latin typeface="Arial" charset="0"/>
              </a:rPr>
              <a:t>TF </a:t>
            </a:r>
            <a:r>
              <a:rPr lang="en-US" sz="1600" b="1">
                <a:solidFill>
                  <a:srgbClr val="00664D"/>
                </a:solidFill>
                <a:latin typeface="Arial" charset="0"/>
              </a:rPr>
              <a:t>target in-degree</a:t>
            </a:r>
          </a:p>
          <a:p>
            <a:pPr eaLnBrk="1" hangingPunct="1"/>
            <a:r>
              <a:rPr lang="en-US" sz="1600">
                <a:solidFill>
                  <a:srgbClr val="000000"/>
                </a:solidFill>
                <a:latin typeface="Arial" charset="0"/>
              </a:rPr>
              <a:t>&amp;</a:t>
            </a:r>
          </a:p>
          <a:p>
            <a:pPr eaLnBrk="1" hangingPunct="1"/>
            <a:r>
              <a:rPr lang="en-US" sz="1600" b="1">
                <a:solidFill>
                  <a:srgbClr val="660066"/>
                </a:solidFill>
                <a:latin typeface="Arial" charset="0"/>
              </a:rPr>
              <a:t>TF out-degree</a:t>
            </a:r>
            <a:r>
              <a:rPr lang="en-US" sz="1600">
                <a:solidFill>
                  <a:srgbClr val="000000"/>
                </a:solidFill>
                <a:latin typeface="Arial" charset="0"/>
              </a:rPr>
              <a:t> </a:t>
            </a:r>
          </a:p>
          <a:p>
            <a:pPr eaLnBrk="1" hangingPunct="1"/>
            <a:endParaRPr lang="en-US" sz="1600">
              <a:solidFill>
                <a:srgbClr val="000000"/>
              </a:solidFill>
              <a:latin typeface="Arial" charset="0"/>
            </a:endParaRPr>
          </a:p>
          <a:p>
            <a:pPr eaLnBrk="1" hangingPunct="1"/>
            <a:r>
              <a:rPr lang="en-US" sz="1600" b="1">
                <a:solidFill>
                  <a:srgbClr val="800000"/>
                </a:solidFill>
                <a:latin typeface="Arial" charset="0"/>
              </a:rPr>
              <a:t>Neg. corr.</a:t>
            </a:r>
            <a:r>
              <a:rPr lang="en-US" sz="1600">
                <a:solidFill>
                  <a:srgbClr val="000000"/>
                </a:solidFill>
                <a:latin typeface="Arial" charset="0"/>
              </a:rPr>
              <a:t> with </a:t>
            </a:r>
          </a:p>
          <a:p>
            <a:pPr eaLnBrk="1" hangingPunct="1"/>
            <a:endParaRPr lang="en-US" sz="1600">
              <a:solidFill>
                <a:srgbClr val="000000"/>
              </a:solidFill>
              <a:latin typeface="Arial" charset="0"/>
            </a:endParaRPr>
          </a:p>
          <a:p>
            <a:pPr eaLnBrk="1" hangingPunct="1"/>
            <a:r>
              <a:rPr lang="en-US" sz="1600">
                <a:solidFill>
                  <a:srgbClr val="000000"/>
                </a:solidFill>
                <a:latin typeface="Arial" charset="0"/>
              </a:rPr>
              <a:t>ns SNP density, pN/pS, avg. DAF, </a:t>
            </a:r>
            <a:br>
              <a:rPr lang="en-US" sz="1600">
                <a:solidFill>
                  <a:srgbClr val="000000"/>
                </a:solidFill>
                <a:latin typeface="Arial" charset="0"/>
              </a:rPr>
            </a:br>
            <a:r>
              <a:rPr lang="en-US" sz="1600">
                <a:solidFill>
                  <a:srgbClr val="000000"/>
                </a:solidFill>
                <a:latin typeface="Arial" charset="0"/>
              </a:rPr>
              <a:t>frac rare SNPs </a:t>
            </a:r>
          </a:p>
          <a:p>
            <a:pPr eaLnBrk="1" hangingPunct="1"/>
            <a:endParaRPr lang="en-US" sz="1600">
              <a:solidFill>
                <a:srgbClr val="000000"/>
              </a:solidFill>
              <a:latin typeface="Arial" charset="0"/>
            </a:endParaRPr>
          </a:p>
          <a:p>
            <a:pPr eaLnBrk="1" hangingPunct="1"/>
            <a:endParaRPr lang="en-US" sz="1600">
              <a:solidFill>
                <a:srgbClr val="000000"/>
              </a:solidFill>
              <a:latin typeface="Arial" charset="0"/>
            </a:endParaRPr>
          </a:p>
        </p:txBody>
      </p:sp>
    </p:spTree>
    <p:custDataLst>
      <p:tags r:id="rId1"/>
    </p:custDataLst>
  </p:cSld>
  <p:clrMapOvr>
    <a:masterClrMapping/>
  </p:clrMapOvr>
  <p:transition xmlns:p14="http://schemas.microsoft.com/office/powerpoint/2010/main" advTm="36212"/>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060419_cytoscape_HPRDng_almostall_colorPS"/>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4756150" y="2965450"/>
            <a:ext cx="44005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1"/>
          <p:cNvPicPr>
            <a:picLocks noChangeAspect="1"/>
          </p:cNvPicPr>
          <p:nvPr>
            <p:custDataLst>
              <p:tags r:id="rId3"/>
            </p:custDataLst>
          </p:nvPr>
        </p:nvPicPr>
        <p:blipFill>
          <a:blip r:embed="rId22">
            <a:extLst>
              <a:ext uri="{28A0092B-C50C-407E-A947-70E740481C1C}">
                <a14:useLocalDpi xmlns:a14="http://schemas.microsoft.com/office/drawing/2010/main" val="0"/>
              </a:ext>
            </a:extLst>
          </a:blip>
          <a:srcRect/>
          <a:stretch>
            <a:fillRect/>
          </a:stretch>
        </p:blipFill>
        <p:spPr bwMode="auto">
          <a:xfrm>
            <a:off x="363538" y="49213"/>
            <a:ext cx="4648200"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2"/>
          <p:cNvSpPr>
            <a:spLocks noGrp="1"/>
          </p:cNvSpPr>
          <p:nvPr>
            <p:ph type="title"/>
            <p:custDataLst>
              <p:tags r:id="rId4"/>
            </p:custDataLst>
          </p:nvPr>
        </p:nvSpPr>
        <p:spPr>
          <a:xfrm>
            <a:off x="5229225" y="0"/>
            <a:ext cx="3711575" cy="1651000"/>
          </a:xfrm>
        </p:spPr>
        <p:txBody>
          <a:bodyPr/>
          <a:lstStyle/>
          <a:p>
            <a:r>
              <a:rPr lang="en-US">
                <a:latin typeface="Arial" charset="0"/>
                <a:ea typeface="ＭＳ Ｐゴシック" charset="0"/>
                <a:cs typeface="ＭＳ Ｐゴシック" charset="0"/>
              </a:rPr>
              <a:t>More Connectivity, More Constraint : A theme borne out in many studies</a:t>
            </a:r>
          </a:p>
        </p:txBody>
      </p:sp>
      <p:sp>
        <p:nvSpPr>
          <p:cNvPr id="118788" name="Rectangle 2"/>
          <p:cNvSpPr>
            <a:spLocks noChangeArrowheads="1"/>
          </p:cNvSpPr>
          <p:nvPr>
            <p:custDataLst>
              <p:tags r:id="rId5"/>
            </p:custDataLst>
          </p:nvPr>
        </p:nvSpPr>
        <p:spPr bwMode="auto">
          <a:xfrm>
            <a:off x="60325" y="5146675"/>
            <a:ext cx="478313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algn="just" defTabSz="912813"/>
            <a:r>
              <a:rPr lang="en-US" sz="1400">
                <a:solidFill>
                  <a:srgbClr val="000000"/>
                </a:solidFill>
                <a:latin typeface="Arial" charset="0"/>
              </a:rPr>
              <a:t>Proteins that have a more central position evolve more slowly and are more likely to be essential. This phenomenon is observed in many organisms and different kind of networks: Fraser et al.  ('02) Science, ('03) BMC Evo. Bio. [yeast PPI]; Butland et al.  ('04) Nature [E coli. PPI]; Hahn et al. ('05), MBE [worm, fly PPI]; Cheng et al. ('09), BMC Genomics [miRNA nets]</a:t>
            </a:r>
          </a:p>
        </p:txBody>
      </p:sp>
      <p:sp>
        <p:nvSpPr>
          <p:cNvPr id="118789" name="McK Footnote"/>
          <p:cNvSpPr txBox="1">
            <a:spLocks noChangeArrowheads="1"/>
          </p:cNvSpPr>
          <p:nvPr>
            <p:custDataLst>
              <p:tags r:id="rId6"/>
            </p:custDataLst>
          </p:nvPr>
        </p:nvSpPr>
        <p:spPr bwMode="auto">
          <a:xfrm>
            <a:off x="4699000" y="6584950"/>
            <a:ext cx="5359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5788" indent="-585788" defTabSz="912813" eaLnBrk="0" hangingPunct="0">
              <a:tabLst>
                <a:tab pos="544513" algn="r"/>
              </a:tabLst>
              <a:defRPr sz="2400">
                <a:solidFill>
                  <a:schemeClr val="tx1"/>
                </a:solidFill>
                <a:latin typeface="Calibri" charset="0"/>
                <a:ea typeface="ＭＳ Ｐゴシック" charset="0"/>
                <a:cs typeface="ＭＳ Ｐゴシック" charset="0"/>
              </a:defRPr>
            </a:lvl1pPr>
            <a:lvl2pPr marL="742950" indent="-285750" defTabSz="912813" eaLnBrk="0" hangingPunct="0">
              <a:tabLst>
                <a:tab pos="544513" algn="r"/>
              </a:tabLst>
              <a:defRPr sz="2400">
                <a:solidFill>
                  <a:schemeClr val="tx1"/>
                </a:solidFill>
                <a:latin typeface="Calibri" charset="0"/>
                <a:ea typeface="ＭＳ Ｐゴシック" charset="0"/>
              </a:defRPr>
            </a:lvl2pPr>
            <a:lvl3pPr marL="1143000" indent="-228600" defTabSz="912813" eaLnBrk="0" hangingPunct="0">
              <a:tabLst>
                <a:tab pos="544513" algn="r"/>
              </a:tabLst>
              <a:defRPr sz="2400">
                <a:solidFill>
                  <a:schemeClr val="tx1"/>
                </a:solidFill>
                <a:latin typeface="Calibri" charset="0"/>
                <a:ea typeface="ＭＳ Ｐゴシック" charset="0"/>
              </a:defRPr>
            </a:lvl3pPr>
            <a:lvl4pPr marL="1600200" indent="-228600" defTabSz="912813" eaLnBrk="0" hangingPunct="0">
              <a:tabLst>
                <a:tab pos="544513" algn="r"/>
              </a:tabLst>
              <a:defRPr sz="2400">
                <a:solidFill>
                  <a:schemeClr val="tx1"/>
                </a:solidFill>
                <a:latin typeface="Calibri" charset="0"/>
                <a:ea typeface="ＭＳ Ｐゴシック" charset="0"/>
              </a:defRPr>
            </a:lvl4pPr>
            <a:lvl5pPr marL="2057400" indent="-228600" defTabSz="912813" eaLnBrk="0" hangingPunct="0">
              <a:tabLst>
                <a:tab pos="544513" algn="r"/>
              </a:tabLst>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9pPr>
          </a:lstStyle>
          <a:p>
            <a:pPr eaLnBrk="1" hangingPunct="1">
              <a:spcBef>
                <a:spcPct val="20000"/>
              </a:spcBef>
            </a:pPr>
            <a:r>
              <a:rPr lang="en-US" sz="1200">
                <a:solidFill>
                  <a:srgbClr val="A6A6A6"/>
                </a:solidFill>
                <a:latin typeface="Arial" charset="0"/>
              </a:rPr>
              <a:t>	[Nielsen et al. </a:t>
            </a:r>
            <a:r>
              <a:rPr lang="en-US" sz="1200" i="1">
                <a:solidFill>
                  <a:srgbClr val="A6A6A6"/>
                </a:solidFill>
                <a:latin typeface="Arial" charset="0"/>
              </a:rPr>
              <a:t>PLoS Biol. </a:t>
            </a:r>
            <a:r>
              <a:rPr lang="en-US" sz="1200">
                <a:solidFill>
                  <a:srgbClr val="A6A6A6"/>
                </a:solidFill>
                <a:latin typeface="Arial" charset="0"/>
              </a:rPr>
              <a:t>(2005), HPRD, Kim et al. PNAS (2007)]</a:t>
            </a:r>
          </a:p>
        </p:txBody>
      </p:sp>
      <p:sp>
        <p:nvSpPr>
          <p:cNvPr id="118790" name="Oval 6"/>
          <p:cNvSpPr>
            <a:spLocks noChangeArrowheads="1"/>
          </p:cNvSpPr>
          <p:nvPr>
            <p:custDataLst>
              <p:tags r:id="rId7"/>
            </p:custDataLst>
          </p:nvPr>
        </p:nvSpPr>
        <p:spPr bwMode="auto">
          <a:xfrm>
            <a:off x="5273675" y="2208213"/>
            <a:ext cx="111125" cy="112712"/>
          </a:xfrm>
          <a:prstGeom prst="ellipse">
            <a:avLst/>
          </a:prstGeom>
          <a:solidFill>
            <a:srgbClr val="660033"/>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1" name="Oval 7"/>
          <p:cNvSpPr>
            <a:spLocks noChangeArrowheads="1"/>
          </p:cNvSpPr>
          <p:nvPr>
            <p:custDataLst>
              <p:tags r:id="rId8"/>
            </p:custDataLst>
          </p:nvPr>
        </p:nvSpPr>
        <p:spPr bwMode="auto">
          <a:xfrm>
            <a:off x="5272088" y="2692400"/>
            <a:ext cx="111125" cy="111125"/>
          </a:xfrm>
          <a:prstGeom prst="ellipse">
            <a:avLst/>
          </a:prstGeom>
          <a:solidFill>
            <a:srgbClr val="FF33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2" name="Oval 8"/>
          <p:cNvSpPr>
            <a:spLocks noChangeArrowheads="1"/>
          </p:cNvSpPr>
          <p:nvPr>
            <p:custDataLst>
              <p:tags r:id="rId9"/>
            </p:custDataLst>
          </p:nvPr>
        </p:nvSpPr>
        <p:spPr bwMode="auto">
          <a:xfrm>
            <a:off x="7342188" y="2219325"/>
            <a:ext cx="111125" cy="112713"/>
          </a:xfrm>
          <a:prstGeom prst="ellipse">
            <a:avLst/>
          </a:prstGeom>
          <a:solidFill>
            <a:srgbClr val="FFFF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3" name="Oval 9"/>
          <p:cNvSpPr>
            <a:spLocks noChangeArrowheads="1"/>
          </p:cNvSpPr>
          <p:nvPr>
            <p:custDataLst>
              <p:tags r:id="rId10"/>
            </p:custDataLst>
          </p:nvPr>
        </p:nvSpPr>
        <p:spPr bwMode="auto">
          <a:xfrm>
            <a:off x="7342188" y="2706688"/>
            <a:ext cx="111125" cy="111125"/>
          </a:xfrm>
          <a:prstGeom prst="ellipse">
            <a:avLst/>
          </a:prstGeom>
          <a:solidFill>
            <a:schemeClr val="bg1"/>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4" name="Rectangle 10"/>
          <p:cNvSpPr>
            <a:spLocks noChangeArrowheads="1"/>
          </p:cNvSpPr>
          <p:nvPr>
            <p:custDataLst>
              <p:tags r:id="rId11"/>
            </p:custDataLst>
          </p:nvPr>
        </p:nvSpPr>
        <p:spPr bwMode="gray">
          <a:xfrm>
            <a:off x="5489575" y="2035175"/>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High likelihood of positive selection</a:t>
            </a:r>
          </a:p>
        </p:txBody>
      </p:sp>
      <p:sp>
        <p:nvSpPr>
          <p:cNvPr id="118795" name="Rectangle 11"/>
          <p:cNvSpPr>
            <a:spLocks noChangeArrowheads="1"/>
          </p:cNvSpPr>
          <p:nvPr>
            <p:custDataLst>
              <p:tags r:id="rId12"/>
            </p:custDataLst>
          </p:nvPr>
        </p:nvSpPr>
        <p:spPr bwMode="gray">
          <a:xfrm>
            <a:off x="5513388" y="2466975"/>
            <a:ext cx="1866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Lower likelihood of positive selection</a:t>
            </a:r>
          </a:p>
        </p:txBody>
      </p:sp>
      <p:sp>
        <p:nvSpPr>
          <p:cNvPr id="118796" name="Rectangle 12"/>
          <p:cNvSpPr>
            <a:spLocks noChangeArrowheads="1"/>
          </p:cNvSpPr>
          <p:nvPr>
            <p:custDataLst>
              <p:tags r:id="rId13"/>
            </p:custDataLst>
          </p:nvPr>
        </p:nvSpPr>
        <p:spPr bwMode="gray">
          <a:xfrm>
            <a:off x="7559675" y="2038350"/>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Not under positive selection</a:t>
            </a:r>
          </a:p>
        </p:txBody>
      </p:sp>
      <p:sp>
        <p:nvSpPr>
          <p:cNvPr id="118797" name="Rectangle 13"/>
          <p:cNvSpPr>
            <a:spLocks noChangeArrowheads="1"/>
          </p:cNvSpPr>
          <p:nvPr>
            <p:custDataLst>
              <p:tags r:id="rId14"/>
            </p:custDataLst>
          </p:nvPr>
        </p:nvSpPr>
        <p:spPr bwMode="gray">
          <a:xfrm>
            <a:off x="7559675" y="2481263"/>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 data about positive selection</a:t>
            </a:r>
          </a:p>
        </p:txBody>
      </p:sp>
      <p:sp>
        <p:nvSpPr>
          <p:cNvPr id="118798" name="Rectangle 3"/>
          <p:cNvSpPr>
            <a:spLocks noChangeArrowheads="1"/>
          </p:cNvSpPr>
          <p:nvPr>
            <p:custDataLst>
              <p:tags r:id="rId15"/>
            </p:custDataLst>
          </p:nvPr>
        </p:nvSpPr>
        <p:spPr bwMode="auto">
          <a:xfrm>
            <a:off x="3117850" y="242888"/>
            <a:ext cx="1906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buClr>
                <a:srgbClr val="0000FF"/>
              </a:buClr>
            </a:pPr>
            <a:r>
              <a:rPr lang="en-US" sz="1200">
                <a:solidFill>
                  <a:srgbClr val="A6A6A6"/>
                </a:solidFill>
                <a:latin typeface="Arial" charset="0"/>
              </a:rPr>
              <a:t>[Xia et al. </a:t>
            </a:r>
            <a:r>
              <a:rPr lang="en-US" sz="1200" i="1">
                <a:solidFill>
                  <a:srgbClr val="A6A6A6"/>
                </a:solidFill>
                <a:latin typeface="Arial" charset="0"/>
              </a:rPr>
              <a:t>PLOS CB </a:t>
            </a:r>
            <a:r>
              <a:rPr lang="en-US" sz="1200">
                <a:solidFill>
                  <a:srgbClr val="A6A6A6"/>
                </a:solidFill>
                <a:latin typeface="Arial" charset="0"/>
              </a:rPr>
              <a:t>('09)]</a:t>
            </a:r>
          </a:p>
        </p:txBody>
      </p:sp>
      <p:sp>
        <p:nvSpPr>
          <p:cNvPr id="21" name="Content Placeholder 2"/>
          <p:cNvSpPr>
            <a:spLocks noGrp="1"/>
          </p:cNvSpPr>
          <p:nvPr>
            <p:ph idx="1"/>
            <p:custDataLst>
              <p:tags r:id="rId16"/>
            </p:custDataLst>
          </p:nvPr>
        </p:nvSpPr>
        <p:spPr>
          <a:xfrm>
            <a:off x="122238" y="3767138"/>
            <a:ext cx="4746625" cy="1287462"/>
          </a:xfrm>
        </p:spPr>
        <p:txBody>
          <a:bodyPr/>
          <a:lstStyle/>
          <a:p>
            <a:pPr marL="226836" indent="-226836" defTabSz="910524">
              <a:defRPr/>
            </a:pPr>
            <a:r>
              <a:rPr lang="en-US" sz="1600" b="1" dirty="0">
                <a:solidFill>
                  <a:srgbClr val="00664D"/>
                </a:solidFill>
              </a:rPr>
              <a:t>Sequence variation v. centrality </a:t>
            </a:r>
          </a:p>
          <a:p>
            <a:pPr marL="569478" lvl="1" indent="-226836" defTabSz="910524">
              <a:lnSpc>
                <a:spcPts val="1480"/>
              </a:lnSpc>
              <a:defRPr/>
            </a:pPr>
            <a:r>
              <a:rPr lang="en-US" sz="1400" dirty="0" err="1"/>
              <a:t>Nonsyn</a:t>
            </a:r>
            <a:r>
              <a:rPr lang="en-US" sz="1400" dirty="0"/>
              <a:t> / synonymous SNPs v. deg. centrality</a:t>
            </a:r>
          </a:p>
          <a:p>
            <a:pPr marL="342640" lvl="1" indent="0" defTabSz="910524">
              <a:lnSpc>
                <a:spcPts val="1480"/>
              </a:lnSpc>
              <a:buFont typeface="Lucida Grande" charset="0"/>
              <a:buNone/>
              <a:defRPr/>
            </a:pPr>
            <a:r>
              <a:rPr lang="en-US" sz="1400" dirty="0"/>
              <a:t>      </a:t>
            </a:r>
            <a:r>
              <a:rPr lang="en-US" sz="1400" dirty="0">
                <a:latin typeface="Symbol" charset="2"/>
                <a:cs typeface="Symbol" charset="2"/>
              </a:rPr>
              <a:t>r</a:t>
            </a:r>
            <a:r>
              <a:rPr lang="en-US" sz="1400" dirty="0"/>
              <a:t> = -.1, P &lt; 4.0e-4</a:t>
            </a:r>
            <a:br>
              <a:rPr lang="en-US" sz="1400" dirty="0"/>
            </a:br>
            <a:r>
              <a:rPr lang="en-US" sz="1400" dirty="0"/>
              <a:t>      </a:t>
            </a:r>
            <a:r>
              <a:rPr lang="en-US" sz="1400" dirty="0">
                <a:latin typeface="Symbol" charset="2"/>
                <a:cs typeface="Symbol" charset="2"/>
              </a:rPr>
              <a:t>r</a:t>
            </a:r>
            <a:r>
              <a:rPr lang="en-US" sz="1400" dirty="0"/>
              <a:t> = -.3, P &lt; 2.2.0e-16 </a:t>
            </a:r>
            <a:br>
              <a:rPr lang="en-US" sz="1400" dirty="0"/>
            </a:br>
            <a:r>
              <a:rPr lang="en-US" sz="1400" dirty="0"/>
              <a:t>     (updated to 1000G phase I)</a:t>
            </a:r>
            <a:endParaRPr lang="en-US" sz="1600" dirty="0"/>
          </a:p>
        </p:txBody>
      </p:sp>
      <p:sp>
        <p:nvSpPr>
          <p:cNvPr id="118800" name="Rectangle 21"/>
          <p:cNvSpPr>
            <a:spLocks noChangeArrowheads="1"/>
          </p:cNvSpPr>
          <p:nvPr>
            <p:custDataLst>
              <p:tags r:id="rId17"/>
            </p:custDataLst>
          </p:nvPr>
        </p:nvSpPr>
        <p:spPr bwMode="auto">
          <a:xfrm rot="-5400000">
            <a:off x="-769143" y="1126331"/>
            <a:ext cx="238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600" b="1">
                <a:solidFill>
                  <a:srgbClr val="000000"/>
                </a:solidFill>
                <a:latin typeface="Arial" charset="0"/>
              </a:rPr>
              <a:t>Seq. Conservation </a:t>
            </a:r>
          </a:p>
        </p:txBody>
      </p:sp>
      <p:sp>
        <p:nvSpPr>
          <p:cNvPr id="118801" name="Rectangle 19"/>
          <p:cNvSpPr>
            <a:spLocks noChangeArrowheads="1"/>
          </p:cNvSpPr>
          <p:nvPr>
            <p:custDataLst>
              <p:tags r:id="rId18"/>
            </p:custDataLst>
          </p:nvPr>
        </p:nvSpPr>
        <p:spPr bwMode="auto">
          <a:xfrm>
            <a:off x="1589088" y="258763"/>
            <a:ext cx="218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200">
                <a:solidFill>
                  <a:srgbClr val="000000"/>
                </a:solidFill>
                <a:latin typeface="Arial" charset="0"/>
              </a:rPr>
              <a:t>Result for Yeast PPI</a:t>
            </a:r>
          </a:p>
        </p:txBody>
      </p:sp>
    </p:spTree>
    <p:custDataLst>
      <p:tags r:id="rId1"/>
    </p:custDataLst>
  </p:cSld>
  <p:clrMapOvr>
    <a:masterClrMapping/>
  </p:clrMapOvr>
  <p:transition xmlns:p14="http://schemas.microsoft.com/office/powerpoint/2010/main" advTm="45058"/>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custDataLst>
              <p:tags r:id="rId2"/>
            </p:custDataLst>
          </p:nvPr>
        </p:nvSpPr>
        <p:spPr>
          <a:xfrm>
            <a:off x="76200" y="153988"/>
            <a:ext cx="8991600" cy="869950"/>
          </a:xfrm>
        </p:spPr>
        <p:txBody>
          <a:bodyPr/>
          <a:lstStyle/>
          <a:p>
            <a:pPr eaLnBrk="1" hangingPunct="1"/>
            <a:r>
              <a:rPr lang="en-US">
                <a:latin typeface="Arial" charset="0"/>
                <a:ea typeface="ＭＳ Ｐゴシック" charset="0"/>
                <a:cs typeface="ＭＳ Ｐゴシック" charset="0"/>
              </a:rPr>
              <a:t>Networks as a common language in many scientific contexts</a:t>
            </a:r>
          </a:p>
        </p:txBody>
      </p:sp>
      <p:pic>
        <p:nvPicPr>
          <p:cNvPr id="112642" name="Picture 3" descr="protein_map1 copy"/>
          <p:cNvPicPr>
            <a:picLocks noChangeAspect="1" noChangeArrowheads="1"/>
          </p:cNvPicPr>
          <p:nvPr>
            <p:custDataLst>
              <p:tags r:id="rId3"/>
            </p:custDataLst>
          </p:nvPr>
        </p:nvPicPr>
        <p:blipFill>
          <a:blip r:embed="rId19">
            <a:extLst>
              <a:ext uri="{28A0092B-C50C-407E-A947-70E740481C1C}">
                <a14:useLocalDpi xmlns:a14="http://schemas.microsoft.com/office/drawing/2010/main" val="0"/>
              </a:ext>
            </a:extLst>
          </a:blip>
          <a:srcRect/>
          <a:stretch>
            <a:fillRect/>
          </a:stretch>
        </p:blipFill>
        <p:spPr bwMode="auto">
          <a:xfrm>
            <a:off x="142875" y="5002213"/>
            <a:ext cx="1965325"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4" descr="contagion"/>
          <p:cNvPicPr>
            <a:picLocks noChangeAspect="1" noChangeArrowheads="1"/>
          </p:cNvPicPr>
          <p:nvPr>
            <p:custDataLst>
              <p:tags r:id="rId4"/>
            </p:custDataLst>
          </p:nvPr>
        </p:nvPicPr>
        <p:blipFill>
          <a:blip r:embed="rId20">
            <a:extLst>
              <a:ext uri="{28A0092B-C50C-407E-A947-70E740481C1C}">
                <a14:useLocalDpi xmlns:a14="http://schemas.microsoft.com/office/drawing/2010/main" val="0"/>
              </a:ext>
            </a:extLst>
          </a:blip>
          <a:srcRect/>
          <a:stretch>
            <a:fillRect/>
          </a:stretch>
        </p:blipFill>
        <p:spPr bwMode="auto">
          <a:xfrm>
            <a:off x="209550" y="3267075"/>
            <a:ext cx="198755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5"/>
          <p:cNvSpPr txBox="1">
            <a:spLocks noChangeArrowheads="1"/>
          </p:cNvSpPr>
          <p:nvPr>
            <p:custDataLst>
              <p:tags r:id="rId5"/>
            </p:custDataLst>
          </p:nvPr>
        </p:nvSpPr>
        <p:spPr bwMode="auto">
          <a:xfrm>
            <a:off x="2287588" y="3765550"/>
            <a:ext cx="1517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Disease Spread</a:t>
            </a:r>
          </a:p>
        </p:txBody>
      </p:sp>
      <p:sp>
        <p:nvSpPr>
          <p:cNvPr id="112645" name="Text Box 6"/>
          <p:cNvSpPr txBox="1">
            <a:spLocks noChangeArrowheads="1"/>
          </p:cNvSpPr>
          <p:nvPr>
            <p:custDataLst>
              <p:tags r:id="rId6"/>
            </p:custDataLst>
          </p:nvPr>
        </p:nvSpPr>
        <p:spPr bwMode="auto">
          <a:xfrm>
            <a:off x="2117725" y="5497513"/>
            <a:ext cx="17764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Protein</a:t>
            </a:r>
            <a:br>
              <a:rPr lang="en-US">
                <a:solidFill>
                  <a:srgbClr val="000000"/>
                </a:solidFill>
                <a:latin typeface="Arial" charset="0"/>
              </a:rPr>
            </a:br>
            <a:r>
              <a:rPr lang="en-US">
                <a:solidFill>
                  <a:srgbClr val="000000"/>
                </a:solidFill>
                <a:latin typeface="Arial" charset="0"/>
              </a:rPr>
              <a:t>Interactions</a:t>
            </a:r>
          </a:p>
        </p:txBody>
      </p:sp>
      <p:pic>
        <p:nvPicPr>
          <p:cNvPr id="112646" name="Picture 7" descr="internet"/>
          <p:cNvPicPr>
            <a:picLocks noChangeAspect="1" noChangeArrowheads="1"/>
          </p:cNvPicPr>
          <p:nvPr>
            <p:custDataLst>
              <p:tags r:id="rId7"/>
            </p:custDataLst>
          </p:nvPr>
        </p:nvPicPr>
        <p:blipFill>
          <a:blip r:embed="rId21">
            <a:extLst>
              <a:ext uri="{28A0092B-C50C-407E-A947-70E740481C1C}">
                <a14:useLocalDpi xmlns:a14="http://schemas.microsoft.com/office/drawing/2010/main" val="0"/>
              </a:ext>
            </a:extLst>
          </a:blip>
          <a:srcRect/>
          <a:stretch>
            <a:fillRect/>
          </a:stretch>
        </p:blipFill>
        <p:spPr bwMode="auto">
          <a:xfrm>
            <a:off x="0" y="1233488"/>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 Box 8"/>
          <p:cNvSpPr txBox="1">
            <a:spLocks noChangeArrowheads="1"/>
          </p:cNvSpPr>
          <p:nvPr>
            <p:custDataLst>
              <p:tags r:id="rId8"/>
            </p:custDataLst>
          </p:nvPr>
        </p:nvSpPr>
        <p:spPr bwMode="auto">
          <a:xfrm>
            <a:off x="4876800" y="6119813"/>
            <a:ext cx="2586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Social Network</a:t>
            </a:r>
          </a:p>
        </p:txBody>
      </p:sp>
      <p:pic>
        <p:nvPicPr>
          <p:cNvPr id="112648" name="Picture 9" descr="food_web"/>
          <p:cNvPicPr>
            <a:picLocks noChangeAspect="1" noChangeArrowheads="1"/>
          </p:cNvPicPr>
          <p:nvPr>
            <p:custDataLst>
              <p:tags r:id="rId9"/>
            </p:custDataLst>
          </p:nvPr>
        </p:nvPicPr>
        <p:blipFill>
          <a:blip r:embed="rId22">
            <a:extLst>
              <a:ext uri="{28A0092B-C50C-407E-A947-70E740481C1C}">
                <a14:useLocalDpi xmlns:a14="http://schemas.microsoft.com/office/drawing/2010/main" val="0"/>
              </a:ext>
            </a:extLst>
          </a:blip>
          <a:srcRect/>
          <a:stretch>
            <a:fillRect/>
          </a:stretch>
        </p:blipFill>
        <p:spPr bwMode="auto">
          <a:xfrm>
            <a:off x="3744913" y="1377950"/>
            <a:ext cx="1909762"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9" name="Text Box 10"/>
          <p:cNvSpPr txBox="1">
            <a:spLocks noChangeArrowheads="1"/>
          </p:cNvSpPr>
          <p:nvPr>
            <p:custDataLst>
              <p:tags r:id="rId10"/>
            </p:custDataLst>
          </p:nvPr>
        </p:nvSpPr>
        <p:spPr bwMode="auto">
          <a:xfrm>
            <a:off x="3965575" y="3194050"/>
            <a:ext cx="159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Food Web</a:t>
            </a:r>
          </a:p>
        </p:txBody>
      </p:sp>
      <p:pic>
        <p:nvPicPr>
          <p:cNvPr id="112650" name="Picture 11" descr="neural"/>
          <p:cNvPicPr>
            <a:picLocks noChangeAspect="1" noChangeArrowheads="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7456488" y="1292225"/>
            <a:ext cx="14255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1" name="Picture 12" descr="ee313"/>
          <p:cNvPicPr>
            <a:picLocks noChangeAspect="1" noChangeArrowheads="1"/>
          </p:cNvPicPr>
          <p:nvPr>
            <p:custDataLst>
              <p:tags r:id="rId12"/>
            </p:custDataLst>
          </p:nvPr>
        </p:nvPicPr>
        <p:blipFill>
          <a:blip r:embed="rId24">
            <a:extLst>
              <a:ext uri="{28A0092B-C50C-407E-A947-70E740481C1C}">
                <a14:useLocalDpi xmlns:a14="http://schemas.microsoft.com/office/drawing/2010/main" val="0"/>
              </a:ext>
            </a:extLst>
          </a:blip>
          <a:srcRect/>
          <a:stretch>
            <a:fillRect/>
          </a:stretch>
        </p:blipFill>
        <p:spPr bwMode="auto">
          <a:xfrm>
            <a:off x="5810250" y="1636713"/>
            <a:ext cx="160813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2" name="Text Box 13"/>
          <p:cNvSpPr txBox="1">
            <a:spLocks noChangeArrowheads="1"/>
          </p:cNvSpPr>
          <p:nvPr>
            <p:custDataLst>
              <p:tags r:id="rId13"/>
            </p:custDataLst>
          </p:nvPr>
        </p:nvSpPr>
        <p:spPr bwMode="auto">
          <a:xfrm>
            <a:off x="6942138" y="3789363"/>
            <a:ext cx="2306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Neural Network</a:t>
            </a:r>
          </a:p>
        </p:txBody>
      </p:sp>
      <p:sp>
        <p:nvSpPr>
          <p:cNvPr id="112653" name="Text Box 14"/>
          <p:cNvSpPr txBox="1">
            <a:spLocks noChangeArrowheads="1"/>
          </p:cNvSpPr>
          <p:nvPr>
            <p:custDataLst>
              <p:tags r:id="rId14"/>
            </p:custDataLst>
          </p:nvPr>
        </p:nvSpPr>
        <p:spPr bwMode="auto">
          <a:xfrm>
            <a:off x="5800725" y="2868613"/>
            <a:ext cx="1660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Electronic</a:t>
            </a:r>
          </a:p>
          <a:p>
            <a:pPr algn="ctr" defTabSz="914400" eaLnBrk="1" hangingPunct="1"/>
            <a:r>
              <a:rPr lang="en-US">
                <a:solidFill>
                  <a:srgbClr val="000000"/>
                </a:solidFill>
                <a:latin typeface="Arial" charset="0"/>
              </a:rPr>
              <a:t>Circuit</a:t>
            </a:r>
          </a:p>
        </p:txBody>
      </p:sp>
      <p:pic>
        <p:nvPicPr>
          <p:cNvPr id="112654" name="Picture 15" descr="friendster"/>
          <p:cNvPicPr>
            <a:picLocks noChangeAspect="1" noChangeArrowheads="1"/>
          </p:cNvPicPr>
          <p:nvPr>
            <p:custDataLst>
              <p:tags r:id="rId15"/>
            </p:custDataLst>
          </p:nvPr>
        </p:nvPicPr>
        <p:blipFill>
          <a:blip r:embed="rId25">
            <a:extLst>
              <a:ext uri="{28A0092B-C50C-407E-A947-70E740481C1C}">
                <a14:useLocalDpi xmlns:a14="http://schemas.microsoft.com/office/drawing/2010/main" val="0"/>
              </a:ext>
            </a:extLst>
          </a:blip>
          <a:srcRect/>
          <a:stretch>
            <a:fillRect/>
          </a:stretch>
        </p:blipFill>
        <p:spPr bwMode="auto">
          <a:xfrm>
            <a:off x="4929188" y="4433888"/>
            <a:ext cx="22875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5" name="Text Box 17"/>
          <p:cNvSpPr txBox="1">
            <a:spLocks noChangeArrowheads="1"/>
          </p:cNvSpPr>
          <p:nvPr>
            <p:custDataLst>
              <p:tags r:id="rId16"/>
            </p:custDataLst>
          </p:nvPr>
        </p:nvSpPr>
        <p:spPr bwMode="auto">
          <a:xfrm>
            <a:off x="2281238" y="2371725"/>
            <a:ext cx="1236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000000"/>
                </a:solidFill>
                <a:latin typeface="Arial" charset="0"/>
              </a:rPr>
              <a:t>Internet</a:t>
            </a:r>
          </a:p>
        </p:txBody>
      </p:sp>
    </p:spTree>
    <p:custDataLst>
      <p:tags r:id="rId1"/>
    </p:custDataLst>
    <p:extLst>
      <p:ext uri="{BB962C8B-B14F-4D97-AF65-F5344CB8AC3E}">
        <p14:creationId xmlns:p14="http://schemas.microsoft.com/office/powerpoint/2010/main" val="3446193985"/>
      </p:ext>
    </p:extLst>
  </p:cSld>
  <p:clrMapOvr>
    <a:masterClrMapping/>
  </p:clrMapOvr>
  <p:transition xmlns:p14="http://schemas.microsoft.com/office/powerpoint/2010/main" advTm="52612"/>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Biological Network Analysis:</a:t>
            </a:r>
            <a:r>
              <a:rPr lang="en-US" sz="1800" dirty="0">
                <a:solidFill>
                  <a:schemeClr val="bg1">
                    <a:lumMod val="65000"/>
                  </a:schemeClr>
                </a:solidFill>
              </a:rPr>
              <a:t/>
            </a:r>
            <a:br>
              <a:rPr lang="en-US" sz="1800" dirty="0">
                <a:solidFill>
                  <a:schemeClr val="bg1">
                    <a:lumMod val="65000"/>
                  </a:schemeClr>
                </a:solidFill>
              </a:rPr>
            </a:br>
            <a:r>
              <a:rPr lang="en-US" sz="1800" dirty="0">
                <a:solidFill>
                  <a:schemeClr val="bg1">
                    <a:lumMod val="65000"/>
                  </a:schemeClr>
                </a:solidFill>
              </a:rPr>
              <a:t> </a:t>
            </a:r>
            <a:r>
              <a:rPr lang="en-US" sz="1800" dirty="0" smtClean="0">
                <a:solidFill>
                  <a:schemeClr val="bg1">
                    <a:lumMod val="65000"/>
                  </a:schemeClr>
                </a:solidFill>
              </a:rPr>
              <a:t>Hierarchies, Mutational Constraints &amp; Logical Circuits in Regulation</a:t>
            </a:r>
            <a:endParaRPr lang="en-US" dirty="0">
              <a:solidFill>
                <a:schemeClr val="bg1">
                  <a:lumMod val="65000"/>
                </a:schemeClr>
              </a:solidFill>
            </a:endParaRPr>
          </a:p>
        </p:txBody>
      </p:sp>
      <p:sp>
        <p:nvSpPr>
          <p:cNvPr id="93187" name="Content Placeholder 3"/>
          <p:cNvSpPr>
            <a:spLocks noGrp="1"/>
          </p:cNvSpPr>
          <p:nvPr>
            <p:ph idx="1"/>
            <p:custDataLst>
              <p:tags r:id="rId4"/>
            </p:custDataLst>
          </p:nvPr>
        </p:nvSpPr>
        <p:spPr>
          <a:xfrm>
            <a:off x="520700" y="919163"/>
            <a:ext cx="8115300" cy="5524500"/>
          </a:xfrm>
        </p:spPr>
        <p:txBody>
          <a:bodyPr/>
          <a:lstStyle/>
          <a:p>
            <a:r>
              <a:rPr lang="en-US" dirty="0" smtClean="0">
                <a:solidFill>
                  <a:srgbClr val="FFFF00"/>
                </a:solidFill>
                <a:latin typeface="Arial" charset="0"/>
                <a:ea typeface="ＭＳ Ｐゴシック" charset="0"/>
                <a:cs typeface="ＭＳ Ｐゴシック" charset="0"/>
              </a:rPr>
              <a:t>Why </a:t>
            </a:r>
            <a:r>
              <a:rPr lang="en-US" dirty="0">
                <a:solidFill>
                  <a:srgbClr val="FFFF00"/>
                </a:solidFill>
                <a:latin typeface="Arial" charset="0"/>
                <a:ea typeface="ＭＳ Ｐゴシック" charset="0"/>
                <a:cs typeface="ＭＳ Ｐゴシック" charset="0"/>
              </a:rPr>
              <a:t>Networks ? </a:t>
            </a:r>
          </a:p>
          <a:p>
            <a:pPr lvl="1"/>
            <a:r>
              <a:rPr lang="en-US" sz="2000" dirty="0" smtClean="0">
                <a:solidFill>
                  <a:schemeClr val="bg1"/>
                </a:solidFill>
                <a:latin typeface="Arial" charset="0"/>
                <a:ea typeface="ＭＳ Ｐゴシック" charset="0"/>
              </a:rPr>
              <a:t>Representational sweet spot + Intuition from cross-disciplinary comparisons</a:t>
            </a:r>
            <a:endParaRPr lang="en-US" dirty="0">
              <a:solidFill>
                <a:srgbClr val="FFFF00"/>
              </a:solidFill>
              <a:latin typeface="Arial" charset="0"/>
              <a:ea typeface="ＭＳ Ｐゴシック" charset="0"/>
              <a:cs typeface="ＭＳ Ｐゴシック" charset="0"/>
            </a:endParaRPr>
          </a:p>
          <a:p>
            <a:r>
              <a:rPr lang="en-US" dirty="0" smtClean="0">
                <a:solidFill>
                  <a:srgbClr val="FFFF00"/>
                </a:solidFill>
                <a:latin typeface="Arial" charset="0"/>
                <a:ea typeface="ＭＳ Ｐゴシック" charset="0"/>
                <a:cs typeface="ＭＳ Ｐゴシック" charset="0"/>
              </a:rPr>
              <a:t>Organizing the </a:t>
            </a:r>
            <a:r>
              <a:rPr lang="en-US" dirty="0" smtClean="0">
                <a:solidFill>
                  <a:srgbClr val="FFFF00"/>
                </a:solidFill>
                <a:latin typeface="Arial" charset="0"/>
                <a:ea typeface="ＭＳ Ｐゴシック" charset="0"/>
                <a:cs typeface="ＭＳ Ｐゴシック" charset="0"/>
              </a:rPr>
              <a:t>Regulatory Network into a Hierarchy</a:t>
            </a:r>
            <a:endParaRPr lang="en-US" dirty="0">
              <a:solidFill>
                <a:srgbClr val="FFFF00"/>
              </a:solidFill>
              <a:latin typeface="Arial" charset="0"/>
              <a:ea typeface="ＭＳ Ｐゴシック" charset="0"/>
              <a:cs typeface="ＭＳ Ｐゴシック" charset="0"/>
            </a:endParaRPr>
          </a:p>
          <a:p>
            <a:pPr lvl="1"/>
            <a:r>
              <a:rPr lang="en-US" sz="2000" dirty="0" smtClean="0">
                <a:solidFill>
                  <a:schemeClr val="bg1"/>
                </a:solidFill>
                <a:latin typeface="Arial" charset="0"/>
                <a:ea typeface="ＭＳ Ｐゴシック" charset="0"/>
              </a:rPr>
              <a:t>Construction: local BFS v global simulated annealing</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Information </a:t>
            </a:r>
            <a:r>
              <a:rPr lang="en-US" sz="2000" dirty="0">
                <a:solidFill>
                  <a:schemeClr val="bg1"/>
                </a:solidFill>
                <a:latin typeface="Arial" charset="0"/>
                <a:ea typeface="ＭＳ Ｐゴシック" charset="0"/>
              </a:rPr>
              <a:t>flow </a:t>
            </a:r>
            <a:r>
              <a:rPr lang="en-US" sz="2000" dirty="0" smtClean="0">
                <a:solidFill>
                  <a:schemeClr val="bg1"/>
                </a:solidFill>
                <a:latin typeface="Arial" charset="0"/>
                <a:ea typeface="ＭＳ Ｐゴシック" charset="0"/>
              </a:rPr>
              <a:t>bottlenecks in the middle</a:t>
            </a:r>
            <a:r>
              <a:rPr lang="en-US" sz="2000" dirty="0">
                <a:solidFill>
                  <a:schemeClr val="bg1"/>
                </a:solidFill>
                <a:latin typeface="Arial" charset="0"/>
                <a:ea typeface="ＭＳ Ｐゴシック" charset="0"/>
              </a:rPr>
              <a:t> </a:t>
            </a:r>
            <a:r>
              <a:rPr lang="en-US" sz="2000" dirty="0" smtClean="0">
                <a:solidFill>
                  <a:schemeClr val="bg1"/>
                </a:solidFill>
                <a:latin typeface="Arial" charset="0"/>
                <a:ea typeface="ＭＳ Ｐゴシック" charset="0"/>
              </a:rPr>
              <a:t>&amp; greater </a:t>
            </a:r>
            <a:r>
              <a:rPr lang="en-US" sz="2000" dirty="0">
                <a:solidFill>
                  <a:schemeClr val="bg1"/>
                </a:solidFill>
                <a:latin typeface="Arial" charset="0"/>
                <a:ea typeface="ＭＳ Ｐゴシック" charset="0"/>
              </a:rPr>
              <a:t>mid-level </a:t>
            </a:r>
            <a:r>
              <a:rPr lang="en-US" sz="2000" b="1" u="sng" dirty="0" smtClean="0">
                <a:solidFill>
                  <a:schemeClr val="bg1"/>
                </a:solidFill>
                <a:latin typeface="Arial" charset="0"/>
                <a:ea typeface="ＭＳ Ｐゴシック" charset="0"/>
              </a:rPr>
              <a:t>collaboration</a:t>
            </a:r>
            <a:r>
              <a:rPr lang="en-US" sz="2000" dirty="0" smtClean="0">
                <a:solidFill>
                  <a:schemeClr val="bg1"/>
                </a:solidFill>
                <a:latin typeface="Arial" charset="0"/>
                <a:ea typeface="ＭＳ Ｐゴシック" charset="0"/>
              </a:rPr>
              <a:t> to ease them, esp. in </a:t>
            </a:r>
            <a:r>
              <a:rPr lang="en-US" sz="2000" dirty="0">
                <a:solidFill>
                  <a:schemeClr val="bg1"/>
                </a:solidFill>
                <a:latin typeface="Arial" charset="0"/>
                <a:ea typeface="ＭＳ Ｐゴシック" charset="0"/>
              </a:rPr>
              <a:t>more complex </a:t>
            </a:r>
            <a:r>
              <a:rPr lang="en-US" sz="2000" dirty="0" smtClean="0">
                <a:solidFill>
                  <a:schemeClr val="bg1"/>
                </a:solidFill>
                <a:latin typeface="Arial" charset="0"/>
                <a:ea typeface="ＭＳ Ｐゴシック" charset="0"/>
              </a:rPr>
              <a:t>organisms</a:t>
            </a:r>
          </a:p>
          <a:p>
            <a:pPr lvl="1"/>
            <a:r>
              <a:rPr lang="en-US" sz="2000" dirty="0" smtClean="0">
                <a:solidFill>
                  <a:schemeClr val="bg1"/>
                </a:solidFill>
                <a:latin typeface="Arial" charset="0"/>
                <a:ea typeface="ＭＳ Ｐゴシック" charset="0"/>
              </a:rPr>
              <a:t>Differences between kinase &amp; TF hierarchy</a:t>
            </a:r>
            <a:endParaRPr lang="en-US" sz="2000" dirty="0">
              <a:solidFill>
                <a:schemeClr val="bg1"/>
              </a:solidFill>
              <a:latin typeface="Arial" charset="0"/>
              <a:ea typeface="ＭＳ Ｐゴシック" charset="0"/>
            </a:endParaRPr>
          </a:p>
          <a:p>
            <a:r>
              <a:rPr lang="en-US" dirty="0">
                <a:solidFill>
                  <a:srgbClr val="FFFF00"/>
                </a:solidFill>
                <a:latin typeface="Arial" charset="0"/>
                <a:ea typeface="ＭＳ Ｐゴシック" charset="0"/>
                <a:cs typeface="ＭＳ Ｐゴシック" charset="0"/>
              </a:rPr>
              <a:t>Analyzing the </a:t>
            </a:r>
            <a:r>
              <a:rPr lang="en-US" dirty="0" smtClean="0">
                <a:solidFill>
                  <a:srgbClr val="FFFF00"/>
                </a:solidFill>
                <a:latin typeface="Arial" charset="0"/>
                <a:ea typeface="ＭＳ Ｐゴシック" charset="0"/>
                <a:cs typeface="ＭＳ Ｐゴシック" charset="0"/>
              </a:rPr>
              <a:t>Impact </a:t>
            </a:r>
            <a:r>
              <a:rPr lang="en-US" dirty="0">
                <a:solidFill>
                  <a:srgbClr val="FFFF00"/>
                </a:solidFill>
                <a:latin typeface="Arial" charset="0"/>
                <a:ea typeface="ＭＳ Ｐゴシック" charset="0"/>
                <a:cs typeface="ＭＳ Ｐゴシック" charset="0"/>
              </a:rPr>
              <a:t>of </a:t>
            </a:r>
            <a:r>
              <a:rPr lang="en-US" dirty="0" smtClean="0">
                <a:solidFill>
                  <a:srgbClr val="FFFF00"/>
                </a:solidFill>
                <a:latin typeface="Arial" charset="0"/>
                <a:ea typeface="ＭＳ Ｐゴシック" charset="0"/>
                <a:cs typeface="ＭＳ Ｐゴシック" charset="0"/>
              </a:rPr>
              <a:t>Variation </a:t>
            </a:r>
            <a:r>
              <a:rPr lang="en-US" dirty="0">
                <a:solidFill>
                  <a:srgbClr val="FFFF00"/>
                </a:solidFill>
                <a:latin typeface="Arial" charset="0"/>
                <a:ea typeface="ＭＳ Ｐゴシック" charset="0"/>
                <a:cs typeface="ＭＳ Ｐゴシック" charset="0"/>
              </a:rPr>
              <a:t>on the </a:t>
            </a:r>
            <a:r>
              <a:rPr lang="en-US" dirty="0" smtClean="0">
                <a:solidFill>
                  <a:srgbClr val="FFFF00"/>
                </a:solidFill>
                <a:latin typeface="Arial" charset="0"/>
                <a:ea typeface="ＭＳ Ｐゴシック" charset="0"/>
                <a:cs typeface="ＭＳ Ｐゴシック" charset="0"/>
              </a:rPr>
              <a:t>Network</a:t>
            </a:r>
            <a:endParaRPr lang="en-US" dirty="0">
              <a:solidFill>
                <a:srgbClr val="FFFF00"/>
              </a:solidFill>
              <a:latin typeface="Arial" charset="0"/>
              <a:ea typeface="ＭＳ Ｐゴシック" charset="0"/>
              <a:cs typeface="ＭＳ Ｐゴシック" charset="0"/>
            </a:endParaRPr>
          </a:p>
          <a:p>
            <a:pPr lvl="1"/>
            <a:r>
              <a:rPr lang="en-US" sz="2000" dirty="0">
                <a:solidFill>
                  <a:schemeClr val="bg1"/>
                </a:solidFill>
                <a:latin typeface="Arial" charset="0"/>
                <a:ea typeface="ＭＳ Ｐゴシック" charset="0"/>
              </a:rPr>
              <a:t>Node Variation: </a:t>
            </a:r>
            <a:r>
              <a:rPr lang="en-US" sz="2000" b="1" u="sng" dirty="0">
                <a:solidFill>
                  <a:schemeClr val="bg1"/>
                </a:solidFill>
                <a:latin typeface="Arial" charset="0"/>
                <a:ea typeface="ＭＳ Ｐゴシック" charset="0"/>
              </a:rPr>
              <a:t>more connectivity = more constraint</a:t>
            </a:r>
          </a:p>
          <a:p>
            <a:pPr lvl="1"/>
            <a:r>
              <a:rPr lang="en-US" sz="2000" dirty="0">
                <a:solidFill>
                  <a:schemeClr val="bg1"/>
                </a:solidFill>
                <a:latin typeface="Arial" charset="0"/>
                <a:ea typeface="ＭＳ Ｐゴシック" charset="0"/>
              </a:rPr>
              <a:t>Useful analogies to </a:t>
            </a:r>
            <a:r>
              <a:rPr lang="en-US" sz="2000" b="1" u="sng" dirty="0">
                <a:solidFill>
                  <a:schemeClr val="bg1"/>
                </a:solidFill>
                <a:latin typeface="Arial" charset="0"/>
                <a:ea typeface="ＭＳ Ｐゴシック" charset="0"/>
              </a:rPr>
              <a:t>designed systems</a:t>
            </a:r>
          </a:p>
          <a:p>
            <a:r>
              <a:rPr lang="en-US" dirty="0" smtClean="0">
                <a:solidFill>
                  <a:srgbClr val="FFFF00"/>
                </a:solidFill>
                <a:latin typeface="Arial" charset="0"/>
                <a:ea typeface="ＭＳ Ｐゴシック" charset="0"/>
                <a:cs typeface="ＭＳ Ｐゴシック" charset="0"/>
              </a:rPr>
              <a:t>Going from Regulatory Networks to Logical Circuits</a:t>
            </a:r>
          </a:p>
          <a:p>
            <a:pPr lvl="1"/>
            <a:r>
              <a:rPr lang="en-US" sz="2000" dirty="0" smtClean="0">
                <a:solidFill>
                  <a:schemeClr val="bg1"/>
                </a:solidFill>
                <a:latin typeface="Arial" charset="0"/>
                <a:ea typeface="ＭＳ Ｐゴシック" charset="0"/>
              </a:rPr>
              <a:t>Preponderance </a:t>
            </a:r>
            <a:r>
              <a:rPr lang="en-US" sz="2000" dirty="0">
                <a:solidFill>
                  <a:schemeClr val="bg1"/>
                </a:solidFill>
                <a:latin typeface="Arial" charset="0"/>
                <a:ea typeface="ＭＳ Ｐゴシック" charset="0"/>
              </a:rPr>
              <a:t>of OR gates in the human </a:t>
            </a:r>
            <a:r>
              <a:rPr lang="en-US" sz="2000" dirty="0" smtClean="0">
                <a:solidFill>
                  <a:schemeClr val="bg1"/>
                </a:solidFill>
                <a:latin typeface="Arial" charset="0"/>
                <a:ea typeface="ＭＳ Ｐゴシック" charset="0"/>
              </a:rPr>
              <a:t>network v yeast</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Relation </a:t>
            </a:r>
            <a:r>
              <a:rPr lang="en-US" sz="2000" dirty="0">
                <a:solidFill>
                  <a:schemeClr val="bg1"/>
                </a:solidFill>
                <a:latin typeface="Arial" charset="0"/>
                <a:ea typeface="ＭＳ Ｐゴシック" charset="0"/>
              </a:rPr>
              <a:t>to cancer </a:t>
            </a:r>
            <a:r>
              <a:rPr lang="en-US" sz="2000" dirty="0" smtClean="0">
                <a:solidFill>
                  <a:schemeClr val="bg1"/>
                </a:solidFill>
                <a:latin typeface="Arial" charset="0"/>
                <a:ea typeface="ＭＳ Ｐゴシック" charset="0"/>
              </a:rPr>
              <a:t>(</a:t>
            </a:r>
            <a:r>
              <a:rPr lang="en-US" sz="2000" dirty="0" err="1" smtClean="0">
                <a:solidFill>
                  <a:schemeClr val="bg1"/>
                </a:solidFill>
                <a:latin typeface="Arial" charset="0"/>
                <a:ea typeface="ＭＳ Ｐゴシック" charset="0"/>
              </a:rPr>
              <a:t>myc</a:t>
            </a:r>
            <a:r>
              <a:rPr lang="en-US" sz="2000" dirty="0" smtClean="0">
                <a:solidFill>
                  <a:schemeClr val="bg1"/>
                </a:solidFill>
                <a:latin typeface="Arial" charset="0"/>
                <a:ea typeface="ＭＳ Ｐゴシック" charset="0"/>
              </a:rPr>
              <a:t>)</a:t>
            </a:r>
          </a:p>
          <a:p>
            <a:pPr lvl="1"/>
            <a:r>
              <a:rPr lang="en-US" sz="2000" dirty="0" smtClean="0">
                <a:solidFill>
                  <a:schemeClr val="bg1"/>
                </a:solidFill>
                <a:latin typeface="Arial" charset="0"/>
                <a:ea typeface="ＭＳ Ｐゴシック" charset="0"/>
              </a:rPr>
              <a:t>More logical structure at top of </a:t>
            </a:r>
            <a:r>
              <a:rPr lang="en-US" sz="2000" dirty="0" err="1" smtClean="0">
                <a:solidFill>
                  <a:schemeClr val="bg1"/>
                </a:solidFill>
                <a:latin typeface="Arial" charset="0"/>
                <a:ea typeface="ＭＳ Ｐゴシック" charset="0"/>
              </a:rPr>
              <a:t>heirarchy</a:t>
            </a:r>
            <a:endParaRPr lang="en-US" sz="20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246622376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idx="4294967295"/>
            <p:custDataLst>
              <p:tags r:id="rId2"/>
            </p:custDataLst>
          </p:nvPr>
        </p:nvSpPr>
        <p:spPr>
          <a:xfrm>
            <a:off x="655638" y="92075"/>
            <a:ext cx="7772400" cy="1143000"/>
          </a:xfrm>
        </p:spPr>
        <p:txBody>
          <a:bodyPr anchor="b"/>
          <a:lstStyle/>
          <a:p>
            <a:r>
              <a:rPr lang="en-US" sz="3600" i="1">
                <a:latin typeface="Arial" charset="0"/>
                <a:ea typeface="ＭＳ Ｐゴシック" charset="0"/>
                <a:cs typeface="ＭＳ Ｐゴシック" charset="0"/>
              </a:rPr>
              <a:t>E. Coli</a:t>
            </a:r>
            <a:r>
              <a:rPr lang="en-US" sz="3600">
                <a:latin typeface="Arial" charset="0"/>
                <a:ea typeface="ＭＳ Ｐゴシック" charset="0"/>
                <a:cs typeface="ＭＳ Ｐゴシック" charset="0"/>
              </a:rPr>
              <a:t> Transcriptional regulatory network vs Linux call graph</a:t>
            </a:r>
          </a:p>
        </p:txBody>
      </p:sp>
      <p:sp>
        <p:nvSpPr>
          <p:cNvPr id="121858" name="Slide Number Placeholder 3"/>
          <p:cNvSpPr>
            <a:spLocks noGrp="1"/>
          </p:cNvSpPr>
          <p:nvPr>
            <p:ph type="sldNum" sz="quarter" idx="4294967295"/>
            <p:custDataLst>
              <p:tags r:id="rId3"/>
            </p:custDataLst>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E381C55E-BFE7-7E40-A907-2A437E1FC05A}" type="slidenum">
              <a:rPr lang="en-US" sz="1200" b="1">
                <a:solidFill>
                  <a:srgbClr val="FFFFFF"/>
                </a:solidFill>
                <a:latin typeface="Arial" charset="0"/>
              </a:rPr>
              <a:pPr/>
              <a:t>41</a:t>
            </a:fld>
            <a:endParaRPr lang="en-US" sz="1200" b="1">
              <a:solidFill>
                <a:srgbClr val="FFFFFF"/>
              </a:solidFill>
              <a:latin typeface="Arial" charset="0"/>
            </a:endParaRPr>
          </a:p>
        </p:txBody>
      </p:sp>
      <p:pic>
        <p:nvPicPr>
          <p:cNvPr id="121859" name="Picture 7"/>
          <p:cNvPicPr>
            <a:picLocks noChangeAspect="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68263" y="1862138"/>
            <a:ext cx="1608137"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8"/>
          <p:cNvPicPr>
            <a:picLocks noChangeAspect="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7543800" y="1657350"/>
            <a:ext cx="15430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9"/>
          <p:cNvPicPr>
            <a:picLocks noChangeAspect="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1574800" y="1233488"/>
            <a:ext cx="6019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 Box 6"/>
          <p:cNvSpPr txBox="1">
            <a:spLocks noChangeArrowheads="1"/>
          </p:cNvSpPr>
          <p:nvPr>
            <p:custDataLst>
              <p:tags r:id="rId7"/>
            </p:custDataLst>
          </p:nvPr>
        </p:nvSpPr>
        <p:spPr bwMode="auto">
          <a:xfrm rot="-5400000">
            <a:off x="-692943" y="5765006"/>
            <a:ext cx="1662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[Yan et al., </a:t>
            </a:r>
            <a:r>
              <a:rPr lang="en-US" sz="1200" i="1">
                <a:solidFill>
                  <a:srgbClr val="7F7F7F"/>
                </a:solidFill>
                <a:latin typeface="Arial" charset="0"/>
              </a:rPr>
              <a:t>PNAS</a:t>
            </a:r>
            <a:r>
              <a:rPr lang="en-US" sz="1200">
                <a:solidFill>
                  <a:srgbClr val="7F7F7F"/>
                </a:solidFill>
                <a:latin typeface="Arial" charset="0"/>
              </a:rPr>
              <a:t> </a:t>
            </a:r>
            <a:r>
              <a:rPr lang="fr-FR" sz="1200">
                <a:solidFill>
                  <a:srgbClr val="7F7F7F"/>
                </a:solidFill>
                <a:latin typeface="Arial" charset="0"/>
              </a:rPr>
              <a:t>’</a:t>
            </a:r>
            <a:r>
              <a:rPr lang="en-US" altLang="ja-JP" sz="1200">
                <a:solidFill>
                  <a:srgbClr val="7F7F7F"/>
                </a:solidFill>
                <a:latin typeface="Arial" charset="0"/>
              </a:rPr>
              <a:t>10]</a:t>
            </a:r>
            <a:endParaRPr lang="en-US" sz="1200">
              <a:solidFill>
                <a:srgbClr val="7F7F7F"/>
              </a:solidFill>
              <a:latin typeface="Arial" charset="0"/>
            </a:endParaRPr>
          </a:p>
        </p:txBody>
      </p:sp>
      <p:pic>
        <p:nvPicPr>
          <p:cNvPr id="121863" name="Picture 7"/>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57175" y="3892550"/>
            <a:ext cx="8658225"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extBox 9"/>
          <p:cNvSpPr txBox="1">
            <a:spLocks noChangeArrowheads="1"/>
          </p:cNvSpPr>
          <p:nvPr>
            <p:custDataLst>
              <p:tags r:id="rId9"/>
            </p:custDataLst>
          </p:nvPr>
        </p:nvSpPr>
        <p:spPr bwMode="auto">
          <a:xfrm>
            <a:off x="7451725" y="3921125"/>
            <a:ext cx="1328738"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A subnetwork in the Linux call graph</a:t>
            </a:r>
          </a:p>
          <a:p>
            <a:pPr eaLnBrk="1" hangingPunct="1"/>
            <a:r>
              <a:rPr lang="en-US" sz="1400">
                <a:solidFill>
                  <a:srgbClr val="000000"/>
                </a:solidFill>
                <a:latin typeface="Arial" charset="0"/>
                <a:cs typeface="Arial" charset="0"/>
              </a:rPr>
              <a:t>from CodeViz</a:t>
            </a:r>
          </a:p>
        </p:txBody>
      </p:sp>
    </p:spTree>
    <p:custDataLst>
      <p:tags r:id="rId1"/>
    </p:custDataLst>
  </p:cSld>
  <p:clrMapOvr>
    <a:masterClrMapping/>
  </p:clrMapOvr>
  <p:transition xmlns:p14="http://schemas.microsoft.com/office/powerpoint/2010/main" advTm="79042"/>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3"/>
          <p:cNvSpPr>
            <a:spLocks noGrp="1"/>
          </p:cNvSpPr>
          <p:nvPr>
            <p:ph type="sldNum" sz="quarter" idx="4294967295"/>
            <p:custDataLst>
              <p:tags r:id="rId2"/>
            </p:custDataLst>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BF7F5498-4B95-2840-9B83-55C2935682EC}" type="slidenum">
              <a:rPr lang="en-US" sz="1200" b="1">
                <a:solidFill>
                  <a:srgbClr val="FFFFFF"/>
                </a:solidFill>
                <a:latin typeface="Arial" charset="0"/>
              </a:rPr>
              <a:pPr/>
              <a:t>42</a:t>
            </a:fld>
            <a:endParaRPr lang="en-US" sz="1200" b="1">
              <a:solidFill>
                <a:srgbClr val="FFFFFF"/>
              </a:solidFill>
              <a:latin typeface="Arial" charset="0"/>
            </a:endParaRPr>
          </a:p>
        </p:txBody>
      </p:sp>
      <p:sp>
        <p:nvSpPr>
          <p:cNvPr id="122882" name="TextBox 10"/>
          <p:cNvSpPr txBox="1">
            <a:spLocks noChangeArrowheads="1"/>
          </p:cNvSpPr>
          <p:nvPr>
            <p:custDataLst>
              <p:tags r:id="rId3"/>
            </p:custDataLst>
          </p:nvPr>
        </p:nvSpPr>
        <p:spPr bwMode="auto">
          <a:xfrm>
            <a:off x="2209800" y="774700"/>
            <a:ext cx="1751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FFFF"/>
                </a:solidFill>
                <a:latin typeface="Gill Sans MT" charset="0"/>
              </a:rPr>
              <a:t>E. coli  transcriptional </a:t>
            </a:r>
          </a:p>
          <a:p>
            <a:pPr eaLnBrk="1" hangingPunct="1"/>
            <a:r>
              <a:rPr lang="en-US" sz="1400">
                <a:solidFill>
                  <a:srgbClr val="FFFFFF"/>
                </a:solidFill>
                <a:latin typeface="Gill Sans MT" charset="0"/>
              </a:rPr>
              <a:t>regulatory network0</a:t>
            </a:r>
          </a:p>
        </p:txBody>
      </p:sp>
      <p:sp>
        <p:nvSpPr>
          <p:cNvPr id="122883" name="TextBox 11"/>
          <p:cNvSpPr txBox="1">
            <a:spLocks noChangeArrowheads="1"/>
          </p:cNvSpPr>
          <p:nvPr>
            <p:custDataLst>
              <p:tags r:id="rId4"/>
            </p:custDataLst>
          </p:nvPr>
        </p:nvSpPr>
        <p:spPr bwMode="auto">
          <a:xfrm>
            <a:off x="6538913" y="850900"/>
            <a:ext cx="132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FFFF"/>
                </a:solidFill>
                <a:latin typeface="Gill Sans MT" charset="0"/>
              </a:rPr>
              <a:t>Linux call graph</a:t>
            </a:r>
          </a:p>
        </p:txBody>
      </p:sp>
      <p:sp>
        <p:nvSpPr>
          <p:cNvPr id="122884" name="Connector 15"/>
          <p:cNvSpPr>
            <a:spLocks noChangeArrowheads="1"/>
          </p:cNvSpPr>
          <p:nvPr>
            <p:custDataLst>
              <p:tags r:id="rId5"/>
            </p:custDataLst>
          </p:nvPr>
        </p:nvSpPr>
        <p:spPr bwMode="auto">
          <a:xfrm>
            <a:off x="6940550" y="4995863"/>
            <a:ext cx="609600" cy="609600"/>
          </a:xfrm>
          <a:prstGeom prst="flowChartConnector">
            <a:avLst/>
          </a:prstGeom>
          <a:noFill/>
          <a:ln w="9525">
            <a:solidFill>
              <a:schemeClr val="bg1"/>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lIns="91369" tIns="45685" rIns="91369" bIns="45685" anchor="ctr"/>
          <a:lstStyle/>
          <a:p>
            <a:pPr algn="ctr"/>
            <a:endParaRPr lang="en-US" sz="1200">
              <a:solidFill>
                <a:srgbClr val="FFFFFF"/>
              </a:solidFill>
              <a:latin typeface="Arial" charset="0"/>
            </a:endParaRPr>
          </a:p>
        </p:txBody>
      </p:sp>
      <p:sp>
        <p:nvSpPr>
          <p:cNvPr id="122885" name="Connector 16"/>
          <p:cNvSpPr>
            <a:spLocks noChangeArrowheads="1"/>
          </p:cNvSpPr>
          <p:nvPr>
            <p:custDataLst>
              <p:tags r:id="rId6"/>
            </p:custDataLst>
          </p:nvPr>
        </p:nvSpPr>
        <p:spPr bwMode="auto">
          <a:xfrm>
            <a:off x="3054350" y="1454150"/>
            <a:ext cx="685800" cy="692150"/>
          </a:xfrm>
          <a:prstGeom prst="flowChartConnector">
            <a:avLst/>
          </a:prstGeom>
          <a:noFill/>
          <a:ln w="9525">
            <a:solidFill>
              <a:schemeClr val="bg1"/>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lIns="91369" tIns="45685" rIns="91369" bIns="45685" anchor="ctr"/>
          <a:lstStyle/>
          <a:p>
            <a:pPr algn="ctr"/>
            <a:endParaRPr lang="en-US" sz="1200">
              <a:solidFill>
                <a:srgbClr val="FFFFFF"/>
              </a:solidFill>
              <a:latin typeface="Arial" charset="0"/>
            </a:endParaRPr>
          </a:p>
        </p:txBody>
      </p:sp>
      <p:pic>
        <p:nvPicPr>
          <p:cNvPr id="122886" name="Picture 14"/>
          <p:cNvPicPr>
            <a:picLocks noChangeAspect="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0" y="762000"/>
            <a:ext cx="91440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Text Box 6"/>
          <p:cNvSpPr txBox="1">
            <a:spLocks noChangeArrowheads="1"/>
          </p:cNvSpPr>
          <p:nvPr>
            <p:custDataLst>
              <p:tags r:id="rId8"/>
            </p:custDataLst>
          </p:nvPr>
        </p:nvSpPr>
        <p:spPr bwMode="auto">
          <a:xfrm>
            <a:off x="474663" y="6502400"/>
            <a:ext cx="2522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[Yan et al., PNAS (2010), in press]</a:t>
            </a:r>
          </a:p>
        </p:txBody>
      </p:sp>
    </p:spTree>
    <p:custDataLst>
      <p:tags r:id="rId1"/>
    </p:custDataLst>
  </p:cSld>
  <p:clrMapOvr>
    <a:masterClrMapping/>
  </p:clrMapOvr>
  <p:transition xmlns:p14="http://schemas.microsoft.com/office/powerpoint/2010/main" advTm="36416"/>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34"/>
          <p:cNvSpPr>
            <a:spLocks noGrp="1"/>
          </p:cNvSpPr>
          <p:nvPr>
            <p:ph type="title" idx="4294967295"/>
            <p:custDataLst>
              <p:tags r:id="rId2"/>
            </p:custDataLst>
          </p:nvPr>
        </p:nvSpPr>
        <p:spPr>
          <a:xfrm>
            <a:off x="474663" y="227013"/>
            <a:ext cx="8229600" cy="704850"/>
          </a:xfrm>
        </p:spPr>
        <p:txBody>
          <a:bodyPr anchor="b"/>
          <a:lstStyle/>
          <a:p>
            <a:r>
              <a:rPr lang="en-US">
                <a:latin typeface="Arial" charset="0"/>
                <a:ea typeface="ＭＳ Ｐゴシック" charset="0"/>
                <a:cs typeface="ＭＳ Ｐゴシック" charset="0"/>
              </a:rPr>
              <a:t>Comparison: hierarchical organization</a:t>
            </a:r>
          </a:p>
        </p:txBody>
      </p:sp>
      <p:sp>
        <p:nvSpPr>
          <p:cNvPr id="124930" name="Slide Number Placeholder 3"/>
          <p:cNvSpPr>
            <a:spLocks noGrp="1"/>
          </p:cNvSpPr>
          <p:nvPr>
            <p:ph type="sldNum" sz="quarter" idx="4294967295"/>
            <p:custDataLst>
              <p:tags r:id="rId3"/>
            </p:custDataLst>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1F9E5F60-ACC2-3B4B-BFCB-6FE0EC8A4A00}" type="slidenum">
              <a:rPr lang="en-US" sz="1200" b="1">
                <a:solidFill>
                  <a:srgbClr val="FFFFFF"/>
                </a:solidFill>
                <a:latin typeface="Arial" charset="0"/>
              </a:rPr>
              <a:pPr/>
              <a:t>43</a:t>
            </a:fld>
            <a:endParaRPr lang="en-US" sz="1200" b="1">
              <a:solidFill>
                <a:srgbClr val="FFFFFF"/>
              </a:solidFill>
              <a:latin typeface="Arial" charset="0"/>
            </a:endParaRPr>
          </a:p>
        </p:txBody>
      </p:sp>
      <p:pic>
        <p:nvPicPr>
          <p:cNvPr id="124931" name="Picture 42"/>
          <p:cNvPicPr>
            <a:picLocks noChangeAspect="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3581400" y="3613150"/>
            <a:ext cx="3611563"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23984" name="Group 48"/>
          <p:cNvGraphicFramePr>
            <a:graphicFrameLocks noGrp="1"/>
          </p:cNvGraphicFramePr>
          <p:nvPr>
            <p:custDataLst>
              <p:tags r:id="rId5"/>
            </p:custDataLst>
          </p:nvPr>
        </p:nvGraphicFramePr>
        <p:xfrm>
          <a:off x="3810000" y="1066800"/>
          <a:ext cx="4038600" cy="2347913"/>
        </p:xfrm>
        <a:graphic>
          <a:graphicData uri="http://schemas.openxmlformats.org/drawingml/2006/table">
            <a:tbl>
              <a:tblPr/>
              <a:tblGrid>
                <a:gridCol w="1322388"/>
                <a:gridCol w="1393825"/>
                <a:gridCol w="1322387"/>
              </a:tblGrid>
              <a:tr h="7777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bg1"/>
                        </a:solidFill>
                        <a:effectLst/>
                        <a:latin typeface="Arial" charset="0"/>
                        <a:ea typeface="ＭＳ Ｐゴシック" charset="0"/>
                        <a:cs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Arial" charset="0"/>
                        </a:rPr>
                        <a:t>% in </a:t>
                      </a:r>
                      <a:r>
                        <a:rPr kumimoji="0" lang="en-US" sz="1500" b="1" i="1" u="none" strike="noStrike" cap="none" normalizeH="0" baseline="0">
                          <a:ln>
                            <a:noFill/>
                          </a:ln>
                          <a:solidFill>
                            <a:schemeClr val="tx1"/>
                          </a:solidFill>
                          <a:effectLst/>
                          <a:latin typeface="Arial" charset="0"/>
                          <a:ea typeface="ＭＳ Ｐゴシック" charset="0"/>
                          <a:cs typeface="Arial" charset="0"/>
                        </a:rPr>
                        <a:t>E. coli</a:t>
                      </a:r>
                      <a:r>
                        <a:rPr kumimoji="0" lang="en-US" sz="1500" b="1" i="0" u="none" strike="noStrike" cap="none" normalizeH="0" baseline="0">
                          <a:ln>
                            <a:noFill/>
                          </a:ln>
                          <a:solidFill>
                            <a:schemeClr val="tx1"/>
                          </a:solidFill>
                          <a:effectLst/>
                          <a:latin typeface="Arial" charset="0"/>
                          <a:ea typeface="ＭＳ Ｐゴシック" charset="0"/>
                          <a:cs typeface="Arial" charset="0"/>
                        </a:rPr>
                        <a:t> regulatory network</a:t>
                      </a:r>
                    </a:p>
                  </a:txBody>
                  <a:tcPr marT="45695" marB="45695"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Arial" charset="0"/>
                        </a:rPr>
                        <a:t>% in Linux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Arial" charset="0"/>
                        </a:rPr>
                        <a:t>call graph</a:t>
                      </a:r>
                    </a:p>
                  </a:txBody>
                  <a:tcPr marT="45695" marB="45695"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r>
              <a:tr h="58426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master regulator </a:t>
                      </a:r>
                    </a:p>
                  </a:txBody>
                  <a:tcPr marT="45695" marB="45695" anchor="ctr" horzOverflow="overflow">
                    <a:lnL>
                      <a:noFill/>
                    </a:lnL>
                    <a:lnR w="127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4.6</a:t>
                      </a:r>
                    </a:p>
                  </a:txBody>
                  <a:tcPr marT="45695" marB="45695"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29.6</a:t>
                      </a:r>
                    </a:p>
                  </a:txBody>
                  <a:tcPr marT="45695" marB="45695"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F0000">
                        <a:alpha val="21176"/>
                      </a:srgbClr>
                    </a:solidFill>
                  </a:tcPr>
                </a:tc>
              </a:tr>
              <a:tr h="58426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middle manager</a:t>
                      </a:r>
                    </a:p>
                  </a:txBody>
                  <a:tcPr marT="45695" marB="45695" anchor="ctr" horzOverflow="overflow">
                    <a:lnL>
                      <a:noFill/>
                    </a:lnL>
                    <a:lnR w="127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5.1</a:t>
                      </a:r>
                    </a:p>
                  </a:txBody>
                  <a:tcPr marT="45695" marB="45695"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58.2</a:t>
                      </a:r>
                    </a:p>
                  </a:txBody>
                  <a:tcPr marT="45695" marB="45695"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12700" cap="flat" cmpd="sng" algn="ctr">
                      <a:solidFill>
                        <a:srgbClr val="F79646"/>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r h="40159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workhorse</a:t>
                      </a:r>
                    </a:p>
                  </a:txBody>
                  <a:tcPr marT="45695" marB="45695" anchor="ctr" horzOverflow="overflow">
                    <a:lnL>
                      <a:noFill/>
                    </a:lnL>
                    <a:lnR w="127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90.2</a:t>
                      </a:r>
                    </a:p>
                  </a:txBody>
                  <a:tcPr marT="45695" marB="45695"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12.3</a:t>
                      </a:r>
                    </a:p>
                  </a:txBody>
                  <a:tcPr marT="45695" marB="45695"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bl>
          </a:graphicData>
        </a:graphic>
      </p:graphicFrame>
      <p:grpSp>
        <p:nvGrpSpPr>
          <p:cNvPr id="124954" name="Group 46"/>
          <p:cNvGrpSpPr>
            <a:grpSpLocks/>
          </p:cNvGrpSpPr>
          <p:nvPr>
            <p:custDataLst>
              <p:tags r:id="rId6"/>
            </p:custDataLst>
          </p:nvPr>
        </p:nvGrpSpPr>
        <p:grpSpPr bwMode="auto">
          <a:xfrm>
            <a:off x="1670050" y="1562100"/>
            <a:ext cx="1541463" cy="1790700"/>
            <a:chOff x="1833642" y="1143000"/>
            <a:chExt cx="1540930" cy="1790701"/>
          </a:xfrm>
        </p:grpSpPr>
        <p:sp>
          <p:nvSpPr>
            <p:cNvPr id="124962" name="Oval 8"/>
            <p:cNvSpPr>
              <a:spLocks noChangeArrowheads="1"/>
            </p:cNvSpPr>
            <p:nvPr/>
          </p:nvSpPr>
          <p:spPr bwMode="auto">
            <a:xfrm>
              <a:off x="1833642" y="2705101"/>
              <a:ext cx="239630" cy="228600"/>
            </a:xfrm>
            <a:prstGeom prst="ellipse">
              <a:avLst/>
            </a:prstGeom>
            <a:solidFill>
              <a:srgbClr val="008000"/>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sp>
          <p:nvSpPr>
            <p:cNvPr id="124963" name="Oval 9"/>
            <p:cNvSpPr>
              <a:spLocks noChangeArrowheads="1"/>
            </p:cNvSpPr>
            <p:nvPr/>
          </p:nvSpPr>
          <p:spPr bwMode="auto">
            <a:xfrm>
              <a:off x="2482705" y="2700339"/>
              <a:ext cx="239629" cy="228600"/>
            </a:xfrm>
            <a:prstGeom prst="ellipse">
              <a:avLst/>
            </a:prstGeom>
            <a:solidFill>
              <a:srgbClr val="008000"/>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sp>
          <p:nvSpPr>
            <p:cNvPr id="124964" name="Oval 10"/>
            <p:cNvSpPr>
              <a:spLocks noChangeArrowheads="1"/>
            </p:cNvSpPr>
            <p:nvPr/>
          </p:nvSpPr>
          <p:spPr bwMode="auto">
            <a:xfrm>
              <a:off x="3134942" y="2690814"/>
              <a:ext cx="239630" cy="228600"/>
            </a:xfrm>
            <a:prstGeom prst="ellipse">
              <a:avLst/>
            </a:prstGeom>
            <a:solidFill>
              <a:srgbClr val="008000"/>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sp>
          <p:nvSpPr>
            <p:cNvPr id="124965" name="Oval 12"/>
            <p:cNvSpPr>
              <a:spLocks noChangeArrowheads="1"/>
            </p:cNvSpPr>
            <p:nvPr/>
          </p:nvSpPr>
          <p:spPr bwMode="auto">
            <a:xfrm>
              <a:off x="2427162" y="1143000"/>
              <a:ext cx="239630" cy="228600"/>
            </a:xfrm>
            <a:prstGeom prst="ellipse">
              <a:avLst/>
            </a:prstGeom>
            <a:solidFill>
              <a:srgbClr val="FFFF00"/>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sp>
          <p:nvSpPr>
            <p:cNvPr id="124966" name="Oval 13"/>
            <p:cNvSpPr>
              <a:spLocks noChangeArrowheads="1"/>
            </p:cNvSpPr>
            <p:nvPr/>
          </p:nvSpPr>
          <p:spPr bwMode="auto">
            <a:xfrm>
              <a:off x="1981229" y="1905000"/>
              <a:ext cx="239629" cy="228600"/>
            </a:xfrm>
            <a:prstGeom prst="ellipse">
              <a:avLst/>
            </a:prstGeom>
            <a:solidFill>
              <a:srgbClr val="660066"/>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sp>
          <p:nvSpPr>
            <p:cNvPr id="124967" name="Oval 14"/>
            <p:cNvSpPr>
              <a:spLocks noChangeArrowheads="1"/>
            </p:cNvSpPr>
            <p:nvPr/>
          </p:nvSpPr>
          <p:spPr bwMode="auto">
            <a:xfrm>
              <a:off x="2866748" y="1905000"/>
              <a:ext cx="239629" cy="228600"/>
            </a:xfrm>
            <a:prstGeom prst="ellipse">
              <a:avLst/>
            </a:prstGeom>
            <a:solidFill>
              <a:srgbClr val="660066"/>
            </a:solidFill>
            <a:ln w="9525">
              <a:solidFill>
                <a:srgbClr val="000000"/>
              </a:solidFill>
              <a:round/>
              <a:headEnd/>
              <a:tailEnd/>
            </a:ln>
            <a:effectLst>
              <a:outerShdw dist="23000" dir="5400000" rotWithShape="0">
                <a:srgbClr val="000000">
                  <a:alpha val="34998"/>
                </a:srgbClr>
              </a:outerShdw>
            </a:effectLst>
          </p:spPr>
          <p:txBody>
            <a:bodyPr anchor="ctr"/>
            <a:lstStyle/>
            <a:p>
              <a:pPr algn="ctr"/>
              <a:endParaRPr lang="en-US" sz="1200">
                <a:solidFill>
                  <a:srgbClr val="FFFFFF"/>
                </a:solidFill>
                <a:latin typeface="Arial" charset="0"/>
              </a:endParaRPr>
            </a:p>
          </p:txBody>
        </p:sp>
        <p:cxnSp>
          <p:nvCxnSpPr>
            <p:cNvPr id="124968" name="Straight Arrow Connector 16"/>
            <p:cNvCxnSpPr>
              <a:cxnSpLocks noChangeShapeType="1"/>
            </p:cNvCxnSpPr>
            <p:nvPr/>
          </p:nvCxnSpPr>
          <p:spPr bwMode="auto">
            <a:xfrm rot="5400000">
              <a:off x="2083488" y="1474057"/>
              <a:ext cx="566738" cy="361825"/>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69" name="Straight Arrow Connector 17"/>
            <p:cNvCxnSpPr>
              <a:cxnSpLocks noChangeShapeType="1"/>
            </p:cNvCxnSpPr>
            <p:nvPr/>
          </p:nvCxnSpPr>
          <p:spPr bwMode="auto">
            <a:xfrm rot="5400000">
              <a:off x="2536557" y="2284465"/>
              <a:ext cx="600075" cy="298347"/>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70" name="Straight Arrow Connector 19"/>
            <p:cNvCxnSpPr>
              <a:cxnSpLocks noChangeShapeType="1"/>
            </p:cNvCxnSpPr>
            <p:nvPr/>
          </p:nvCxnSpPr>
          <p:spPr bwMode="auto">
            <a:xfrm rot="16200000" flipH="1">
              <a:off x="2782536" y="2336833"/>
              <a:ext cx="590550" cy="184086"/>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71" name="Straight Arrow Connector 21"/>
            <p:cNvCxnSpPr>
              <a:cxnSpLocks noChangeShapeType="1"/>
            </p:cNvCxnSpPr>
            <p:nvPr/>
          </p:nvCxnSpPr>
          <p:spPr bwMode="auto">
            <a:xfrm rot="5400000">
              <a:off x="2209645" y="1967078"/>
              <a:ext cx="604837" cy="947409"/>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72" name="Straight Arrow Connector 24"/>
            <p:cNvCxnSpPr>
              <a:cxnSpLocks noChangeShapeType="1"/>
            </p:cNvCxnSpPr>
            <p:nvPr/>
          </p:nvCxnSpPr>
          <p:spPr bwMode="auto">
            <a:xfrm rot="16200000" flipH="1">
              <a:off x="2008896" y="2224954"/>
              <a:ext cx="600075" cy="417369"/>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73" name="Straight Arrow Connector 26"/>
            <p:cNvCxnSpPr>
              <a:cxnSpLocks noChangeShapeType="1"/>
            </p:cNvCxnSpPr>
            <p:nvPr/>
          </p:nvCxnSpPr>
          <p:spPr bwMode="auto">
            <a:xfrm rot="5400000">
              <a:off x="1740707" y="2345557"/>
              <a:ext cx="571500" cy="147586"/>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cxnSp>
          <p:nvCxnSpPr>
            <p:cNvPr id="124974" name="Straight Arrow Connector 28"/>
            <p:cNvCxnSpPr>
              <a:cxnSpLocks noChangeShapeType="1"/>
            </p:cNvCxnSpPr>
            <p:nvPr/>
          </p:nvCxnSpPr>
          <p:spPr bwMode="auto">
            <a:xfrm rot="16200000" flipH="1">
              <a:off x="2441347" y="1478023"/>
              <a:ext cx="566738" cy="353891"/>
            </a:xfrm>
            <a:prstGeom prst="straightConnector1">
              <a:avLst/>
            </a:prstGeom>
            <a:noFill/>
            <a:ln w="19050">
              <a:solidFill>
                <a:schemeClr val="tx1"/>
              </a:solidFill>
              <a:round/>
              <a:headEnd/>
              <a:tailEnd type="arrow" w="med" len="med"/>
            </a:ln>
            <a:effectLst>
              <a:outerShdw dist="26940" dir="5400000" rotWithShape="0">
                <a:srgbClr val="000000">
                  <a:alpha val="39998"/>
                </a:srgbClr>
              </a:outerShdw>
            </a:effectLst>
            <a:extLst>
              <a:ext uri="{909E8E84-426E-40dd-AFC4-6F175D3DCCD1}">
                <a14:hiddenFill xmlns:a14="http://schemas.microsoft.com/office/drawing/2010/main">
                  <a:noFill/>
                </a14:hiddenFill>
              </a:ext>
            </a:extLst>
          </p:spPr>
        </p:cxnSp>
      </p:grpSp>
      <p:grpSp>
        <p:nvGrpSpPr>
          <p:cNvPr id="124955" name="Group 29"/>
          <p:cNvGrpSpPr>
            <a:grpSpLocks/>
          </p:cNvGrpSpPr>
          <p:nvPr>
            <p:custDataLst>
              <p:tags r:id="rId7"/>
            </p:custDataLst>
          </p:nvPr>
        </p:nvGrpSpPr>
        <p:grpSpPr bwMode="auto">
          <a:xfrm>
            <a:off x="1143000" y="3886200"/>
            <a:ext cx="7631113" cy="2703513"/>
            <a:chOff x="3657600" y="3124200"/>
            <a:chExt cx="6060138" cy="2703783"/>
          </a:xfrm>
        </p:grpSpPr>
        <p:sp>
          <p:nvSpPr>
            <p:cNvPr id="124957" name="TextBox 31"/>
            <p:cNvSpPr txBox="1">
              <a:spLocks noChangeArrowheads="1"/>
            </p:cNvSpPr>
            <p:nvPr/>
          </p:nvSpPr>
          <p:spPr bwMode="auto">
            <a:xfrm>
              <a:off x="3657600" y="3124200"/>
              <a:ext cx="184666" cy="27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200">
                <a:solidFill>
                  <a:srgbClr val="000000"/>
                </a:solidFill>
              </a:endParaRPr>
            </a:p>
          </p:txBody>
        </p:sp>
        <p:sp>
          <p:nvSpPr>
            <p:cNvPr id="124958" name="TextBox 32"/>
            <p:cNvSpPr txBox="1">
              <a:spLocks noChangeArrowheads="1"/>
            </p:cNvSpPr>
            <p:nvPr/>
          </p:nvSpPr>
          <p:spPr bwMode="auto">
            <a:xfrm>
              <a:off x="8498541" y="5181600"/>
              <a:ext cx="1219197" cy="64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rPr>
                <a:t>in-degree hubs </a:t>
              </a:r>
            </a:p>
            <a:p>
              <a:pPr eaLnBrk="1" hangingPunct="1"/>
              <a:r>
                <a:rPr lang="en-US" sz="1200">
                  <a:solidFill>
                    <a:srgbClr val="000000"/>
                  </a:solidFill>
                </a:rPr>
                <a:t>e.g. </a:t>
              </a:r>
              <a:r>
                <a:rPr lang="ja-JP" altLang="en-US" sz="1200">
                  <a:solidFill>
                    <a:srgbClr val="000000"/>
                  </a:solidFill>
                </a:rPr>
                <a:t>“</a:t>
              </a:r>
              <a:r>
                <a:rPr lang="en-US" altLang="ja-JP" sz="1200">
                  <a:solidFill>
                    <a:srgbClr val="000000"/>
                  </a:solidFill>
                </a:rPr>
                <a:t>printk</a:t>
              </a:r>
              <a:r>
                <a:rPr lang="ja-JP" altLang="en-US" sz="1200">
                  <a:solidFill>
                    <a:srgbClr val="000000"/>
                  </a:solidFill>
                </a:rPr>
                <a:t>”</a:t>
              </a:r>
              <a:r>
                <a:rPr lang="en-US" altLang="ja-JP" sz="1200">
                  <a:solidFill>
                    <a:srgbClr val="000000"/>
                  </a:solidFill>
                </a:rPr>
                <a:t>, “spin_lock”</a:t>
              </a:r>
              <a:endParaRPr lang="en-US" sz="1200">
                <a:solidFill>
                  <a:srgbClr val="000000"/>
                </a:solidFill>
              </a:endParaRPr>
            </a:p>
          </p:txBody>
        </p:sp>
        <p:cxnSp>
          <p:nvCxnSpPr>
            <p:cNvPr id="124959" name="Straight Arrow Connector 33"/>
            <p:cNvCxnSpPr>
              <a:cxnSpLocks noChangeShapeType="1"/>
            </p:cNvCxnSpPr>
            <p:nvPr/>
          </p:nvCxnSpPr>
          <p:spPr bwMode="auto">
            <a:xfrm rot="10800000" flipV="1">
              <a:off x="8014545" y="5486400"/>
              <a:ext cx="533272" cy="228600"/>
            </a:xfrm>
            <a:prstGeom prst="straightConnector1">
              <a:avLst/>
            </a:prstGeom>
            <a:noFill/>
            <a:ln w="25400">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4960" name="TextBox 34"/>
            <p:cNvSpPr txBox="1">
              <a:spLocks noChangeArrowheads="1"/>
            </p:cNvSpPr>
            <p:nvPr/>
          </p:nvSpPr>
          <p:spPr bwMode="auto">
            <a:xfrm>
              <a:off x="4444253" y="5029200"/>
              <a:ext cx="1219200" cy="46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rPr>
                <a:t>out-degree hubs</a:t>
              </a:r>
            </a:p>
            <a:p>
              <a:pPr eaLnBrk="1" hangingPunct="1"/>
              <a:r>
                <a:rPr lang="en-US" sz="1200">
                  <a:solidFill>
                    <a:srgbClr val="000000"/>
                  </a:solidFill>
                </a:rPr>
                <a:t>e.g. </a:t>
              </a:r>
              <a:r>
                <a:rPr lang="ja-JP" altLang="en-US" sz="1200">
                  <a:solidFill>
                    <a:srgbClr val="000000"/>
                  </a:solidFill>
                </a:rPr>
                <a:t>“</a:t>
              </a:r>
              <a:r>
                <a:rPr lang="en-US" altLang="ja-JP" sz="1200">
                  <a:solidFill>
                    <a:srgbClr val="000000"/>
                  </a:solidFill>
                </a:rPr>
                <a:t>crp</a:t>
              </a:r>
              <a:r>
                <a:rPr lang="ja-JP" altLang="en-US" sz="1200">
                  <a:solidFill>
                    <a:srgbClr val="000000"/>
                  </a:solidFill>
                </a:rPr>
                <a:t>”</a:t>
              </a:r>
              <a:endParaRPr lang="en-US" sz="1200">
                <a:solidFill>
                  <a:srgbClr val="000000"/>
                </a:solidFill>
              </a:endParaRPr>
            </a:p>
          </p:txBody>
        </p:sp>
        <p:cxnSp>
          <p:nvCxnSpPr>
            <p:cNvPr id="124961" name="Straight Arrow Connector 35"/>
            <p:cNvCxnSpPr>
              <a:cxnSpLocks noChangeShapeType="1"/>
            </p:cNvCxnSpPr>
            <p:nvPr/>
          </p:nvCxnSpPr>
          <p:spPr bwMode="auto">
            <a:xfrm>
              <a:off x="5533507" y="5334000"/>
              <a:ext cx="990902" cy="381000"/>
            </a:xfrm>
            <a:prstGeom prst="straightConnector1">
              <a:avLst/>
            </a:prstGeom>
            <a:noFill/>
            <a:ln w="25400">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124956" name="Text Box 6"/>
          <p:cNvSpPr txBox="1">
            <a:spLocks noChangeArrowheads="1"/>
          </p:cNvSpPr>
          <p:nvPr>
            <p:custDataLst>
              <p:tags r:id="rId8"/>
            </p:custDataLst>
          </p:nvPr>
        </p:nvSpPr>
        <p:spPr bwMode="auto">
          <a:xfrm>
            <a:off x="111125" y="6510338"/>
            <a:ext cx="1758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A6A6A6"/>
                </a:solidFill>
                <a:latin typeface="Arial" charset="0"/>
              </a:rPr>
              <a:t>[Yan et al., </a:t>
            </a:r>
            <a:r>
              <a:rPr lang="en-US" sz="1200" i="1">
                <a:solidFill>
                  <a:srgbClr val="A6A6A6"/>
                </a:solidFill>
                <a:latin typeface="Arial" charset="0"/>
              </a:rPr>
              <a:t>PNAS</a:t>
            </a:r>
            <a:r>
              <a:rPr lang="en-US" sz="1200">
                <a:solidFill>
                  <a:srgbClr val="A6A6A6"/>
                </a:solidFill>
                <a:latin typeface="Arial" charset="0"/>
              </a:rPr>
              <a:t> ('10)]</a:t>
            </a:r>
          </a:p>
        </p:txBody>
      </p:sp>
    </p:spTree>
    <p:custDataLst>
      <p:tags r:id="rId1"/>
    </p:custDataLst>
  </p:cSld>
  <p:clrMapOvr>
    <a:masterClrMapping/>
  </p:clrMapOvr>
  <p:transition xmlns:p14="http://schemas.microsoft.com/office/powerpoint/2010/main" advTm="50760"/>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custDataLst>
              <p:tags r:id="rId3"/>
            </p:custDataLst>
          </p:nvPr>
        </p:nvSpPr>
        <p:spPr>
          <a:xfrm>
            <a:off x="3946525" y="2249488"/>
            <a:ext cx="2805113" cy="1296987"/>
          </a:xfrm>
        </p:spPr>
        <p:txBody>
          <a:bodyPr/>
          <a:lstStyle/>
          <a:p>
            <a:pPr defTabSz="910524" fontAlgn="auto">
              <a:spcAft>
                <a:spcPts val="0"/>
              </a:spcAft>
              <a:defRPr/>
            </a:pPr>
            <a:r>
              <a:rPr lang="en-US" dirty="0" smtClean="0">
                <a:ea typeface="+mj-ea"/>
              </a:rPr>
              <a:t>The Linux Kernel Evolves! </a:t>
            </a:r>
            <a:endParaRPr lang="en-US" dirty="0">
              <a:ea typeface="+mj-ea"/>
            </a:endParaRPr>
          </a:p>
        </p:txBody>
      </p:sp>
      <p:sp>
        <p:nvSpPr>
          <p:cNvPr id="126978" name="Slide Number Placeholder 3"/>
          <p:cNvSpPr>
            <a:spLocks noGrp="1"/>
          </p:cNvSpPr>
          <p:nvPr>
            <p:ph type="sldNum" sz="quarter" idx="4294967295"/>
            <p:custDataLst>
              <p:tags r:id="rId4"/>
            </p:custDataLst>
          </p:nvPr>
        </p:nvSpPr>
        <p:spPr bwMode="auto">
          <a:xfrm>
            <a:off x="8582025" y="6356350"/>
            <a:ext cx="5619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817E44C-0934-9B4B-AF9C-B91F592F81AC}" type="slidenum">
              <a:rPr lang="en-US" sz="1200" b="1">
                <a:solidFill>
                  <a:srgbClr val="595959"/>
                </a:solidFill>
                <a:latin typeface="Century Gothic" charset="0"/>
              </a:rPr>
              <a:pPr eaLnBrk="1" hangingPunct="1"/>
              <a:t>44</a:t>
            </a:fld>
            <a:endParaRPr lang="en-US" sz="1200" b="1">
              <a:solidFill>
                <a:srgbClr val="595959"/>
              </a:solidFill>
              <a:latin typeface="Century Gothic" charset="0"/>
            </a:endParaRPr>
          </a:p>
        </p:txBody>
      </p:sp>
      <p:pic>
        <p:nvPicPr>
          <p:cNvPr id="126979" name="Picture 5"/>
          <p:cNvPicPr>
            <a:picLocks noChangeAspect="1"/>
          </p:cNvPicPr>
          <p:nvPr>
            <p:custDataLst>
              <p:tags r:id="rId5"/>
            </p:custDataLst>
          </p:nvPr>
        </p:nvPicPr>
        <p:blipFill>
          <a:blip r:embed="rId15">
            <a:extLst>
              <a:ext uri="{28A0092B-C50C-407E-A947-70E740481C1C}">
                <a14:useLocalDpi xmlns:a14="http://schemas.microsoft.com/office/drawing/2010/main" val="0"/>
              </a:ext>
            </a:extLst>
          </a:blip>
          <a:srcRect b="9164"/>
          <a:stretch>
            <a:fillRect/>
          </a:stretch>
        </p:blipFill>
        <p:spPr bwMode="auto">
          <a:xfrm>
            <a:off x="0" y="0"/>
            <a:ext cx="3792538"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custDataLst>
              <p:tags r:id="rId6"/>
            </p:custDataLst>
          </p:nvPr>
        </p:nvSpPr>
        <p:spPr>
          <a:xfrm>
            <a:off x="3027363" y="338138"/>
            <a:ext cx="444500" cy="179863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913696" fontAlgn="auto">
              <a:spcBef>
                <a:spcPts val="0"/>
              </a:spcBef>
              <a:spcAft>
                <a:spcPts val="0"/>
              </a:spcAft>
              <a:defRPr/>
            </a:pPr>
            <a:endParaRPr lang="en-US">
              <a:noFill/>
              <a:latin typeface="Palatino Linotype"/>
            </a:endParaRPr>
          </a:p>
        </p:txBody>
      </p:sp>
      <p:sp>
        <p:nvSpPr>
          <p:cNvPr id="126981" name="TextBox 11"/>
          <p:cNvSpPr txBox="1">
            <a:spLocks noChangeArrowheads="1"/>
          </p:cNvSpPr>
          <p:nvPr>
            <p:custDataLst>
              <p:tags r:id="rId7"/>
            </p:custDataLst>
          </p:nvPr>
        </p:nvSpPr>
        <p:spPr bwMode="auto">
          <a:xfrm rot="-5400000">
            <a:off x="-352425" y="5897563"/>
            <a:ext cx="1438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From Wikipedia</a:t>
            </a:r>
          </a:p>
        </p:txBody>
      </p:sp>
      <p:sp>
        <p:nvSpPr>
          <p:cNvPr id="126982" name="TextBox 13"/>
          <p:cNvSpPr txBox="1">
            <a:spLocks noChangeArrowheads="1"/>
          </p:cNvSpPr>
          <p:nvPr>
            <p:custDataLst>
              <p:tags r:id="rId8"/>
            </p:custDataLst>
          </p:nvPr>
        </p:nvSpPr>
        <p:spPr bwMode="auto">
          <a:xfrm>
            <a:off x="3417888" y="1855788"/>
            <a:ext cx="1928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Line of code: 4 million</a:t>
            </a:r>
          </a:p>
        </p:txBody>
      </p:sp>
      <p:sp>
        <p:nvSpPr>
          <p:cNvPr id="126983" name="TextBox 14"/>
          <p:cNvSpPr txBox="1">
            <a:spLocks noChangeArrowheads="1"/>
          </p:cNvSpPr>
          <p:nvPr>
            <p:custDataLst>
              <p:tags r:id="rId9"/>
            </p:custDataLst>
          </p:nvPr>
        </p:nvSpPr>
        <p:spPr bwMode="auto">
          <a:xfrm>
            <a:off x="3417888" y="431800"/>
            <a:ext cx="1928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Line of code: 6 million</a:t>
            </a:r>
          </a:p>
        </p:txBody>
      </p:sp>
      <p:sp>
        <p:nvSpPr>
          <p:cNvPr id="126984" name="Rectangle 15"/>
          <p:cNvSpPr>
            <a:spLocks noChangeArrowheads="1"/>
          </p:cNvSpPr>
          <p:nvPr>
            <p:custDataLst>
              <p:tags r:id="rId10"/>
            </p:custDataLst>
          </p:nvPr>
        </p:nvSpPr>
        <p:spPr bwMode="auto">
          <a:xfrm>
            <a:off x="6904038" y="157163"/>
            <a:ext cx="202882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r>
              <a:rPr lang="en-US">
                <a:solidFill>
                  <a:srgbClr val="000000"/>
                </a:solidFill>
                <a:latin typeface="Arial" charset="0"/>
                <a:cs typeface="Arial" charset="0"/>
              </a:rPr>
              <a:t>We can track the evolution of a function as the </a:t>
            </a:r>
          </a:p>
          <a:p>
            <a:pPr defTabSz="912813"/>
            <a:endParaRPr lang="en-US">
              <a:solidFill>
                <a:srgbClr val="000000"/>
              </a:solidFill>
              <a:latin typeface="Arial" charset="0"/>
              <a:cs typeface="Arial" charset="0"/>
            </a:endParaRPr>
          </a:p>
          <a:p>
            <a:pPr defTabSz="912813"/>
            <a:r>
              <a:rPr lang="en-US">
                <a:solidFill>
                  <a:srgbClr val="000000"/>
                </a:solidFill>
                <a:latin typeface="Arial" charset="0"/>
                <a:cs typeface="Arial" charset="0"/>
              </a:rPr>
              <a:t>“rate of evolution of a function” </a:t>
            </a:r>
          </a:p>
          <a:p>
            <a:pPr defTabSz="912813"/>
            <a:r>
              <a:rPr lang="en-US">
                <a:solidFill>
                  <a:srgbClr val="000000"/>
                </a:solidFill>
                <a:latin typeface="Arial" charset="0"/>
                <a:cs typeface="Arial" charset="0"/>
              </a:rPr>
              <a:t>~ </a:t>
            </a:r>
          </a:p>
          <a:p>
            <a:pPr defTabSz="912813"/>
            <a:r>
              <a:rPr lang="en-US">
                <a:solidFill>
                  <a:srgbClr val="000000"/>
                </a:solidFill>
                <a:latin typeface="Arial" charset="0"/>
                <a:cs typeface="Arial" charset="0"/>
              </a:rPr>
              <a:t>the number of times it got revised</a:t>
            </a:r>
          </a:p>
          <a:p>
            <a:pPr defTabSz="912813"/>
            <a:endParaRPr lang="en-US">
              <a:solidFill>
                <a:srgbClr val="000000"/>
              </a:solidFill>
              <a:latin typeface="Arial" charset="0"/>
              <a:cs typeface="Arial" charset="0"/>
            </a:endParaRPr>
          </a:p>
        </p:txBody>
      </p:sp>
      <p:graphicFrame>
        <p:nvGraphicFramePr>
          <p:cNvPr id="126985" name="Object 2"/>
          <p:cNvGraphicFramePr>
            <a:graphicFrameLocks noChangeAspect="1"/>
          </p:cNvGraphicFramePr>
          <p:nvPr>
            <p:custDataLst>
              <p:tags r:id="rId11"/>
            </p:custDataLst>
          </p:nvPr>
        </p:nvGraphicFramePr>
        <p:xfrm>
          <a:off x="895350" y="4414838"/>
          <a:ext cx="7958138" cy="2571750"/>
        </p:xfrm>
        <a:graphic>
          <a:graphicData uri="http://schemas.openxmlformats.org/presentationml/2006/ole">
            <mc:AlternateContent xmlns:mc="http://schemas.openxmlformats.org/markup-compatibility/2006">
              <mc:Choice xmlns:v="urn:schemas-microsoft-com:vml" Requires="v">
                <p:oleObj spid="_x0000_s127016" name="Document" r:id="rId16" imgW="22501587" imgH="7263492" progId="Word.Document.12">
                  <p:link updateAutomatic="1"/>
                </p:oleObj>
              </mc:Choice>
              <mc:Fallback>
                <p:oleObj name="Document" r:id="rId16" imgW="22501587" imgH="7263492" progId="Word.Document.12">
                  <p:link updateAutomatic="1"/>
                  <p:pic>
                    <p:nvPicPr>
                      <p:cNvPr id="0" name="Object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5350" y="4414838"/>
                        <a:ext cx="795813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6986" name="Picture 5"/>
          <p:cNvPicPr>
            <a:picLocks noChangeAspect="1"/>
          </p:cNvPicPr>
          <p:nvPr>
            <p:custDataLst>
              <p:tags r:id="rId12"/>
            </p:custDataLst>
          </p:nvPr>
        </p:nvPicPr>
        <p:blipFill>
          <a:blip r:embed="rId15">
            <a:extLst>
              <a:ext uri="{28A0092B-C50C-407E-A947-70E740481C1C}">
                <a14:useLocalDpi xmlns:a14="http://schemas.microsoft.com/office/drawing/2010/main" val="0"/>
              </a:ext>
            </a:extLst>
          </a:blip>
          <a:srcRect t="92409"/>
          <a:stretch>
            <a:fillRect/>
          </a:stretch>
        </p:blipFill>
        <p:spPr bwMode="auto">
          <a:xfrm>
            <a:off x="1712913" y="3576638"/>
            <a:ext cx="7127875" cy="811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p:transition xmlns:p14="http://schemas.microsoft.com/office/powerpoint/2010/main" spd="slow" advTm="60324"/>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0"/>
            <a:ext cx="9144000" cy="1189038"/>
          </a:xfrm>
        </p:spPr>
        <p:txBody>
          <a:bodyPr/>
          <a:lstStyle/>
          <a:p>
            <a:pPr defTabSz="912113" eaLnBrk="1" fontAlgn="auto" hangingPunct="1">
              <a:spcAft>
                <a:spcPts val="0"/>
              </a:spcAft>
              <a:defRPr/>
            </a:pPr>
            <a:r>
              <a:rPr lang="en-US" dirty="0" smtClean="0">
                <a:ea typeface="+mj-ea"/>
              </a:rPr>
              <a:t>Distribution of Evolutionary Rates of components in E. coli </a:t>
            </a:r>
            <a:r>
              <a:rPr lang="en-US" dirty="0" err="1" smtClean="0">
                <a:ea typeface="+mj-ea"/>
              </a:rPr>
              <a:t>vs</a:t>
            </a:r>
            <a:r>
              <a:rPr lang="en-US" dirty="0" smtClean="0">
                <a:ea typeface="+mj-ea"/>
              </a:rPr>
              <a:t> Linux </a:t>
            </a:r>
            <a:endParaRPr lang="en-US" dirty="0">
              <a:ea typeface="+mj-ea"/>
            </a:endParaRPr>
          </a:p>
        </p:txBody>
      </p:sp>
      <p:grpSp>
        <p:nvGrpSpPr>
          <p:cNvPr id="129026" name="Group 17"/>
          <p:cNvGrpSpPr>
            <a:grpSpLocks/>
          </p:cNvGrpSpPr>
          <p:nvPr>
            <p:custDataLst>
              <p:tags r:id="rId3"/>
            </p:custDataLst>
          </p:nvPr>
        </p:nvGrpSpPr>
        <p:grpSpPr bwMode="auto">
          <a:xfrm>
            <a:off x="757238" y="2859088"/>
            <a:ext cx="7212012" cy="3792537"/>
            <a:chOff x="1447800" y="1290531"/>
            <a:chExt cx="6477000" cy="4433016"/>
          </a:xfrm>
        </p:grpSpPr>
        <p:pic>
          <p:nvPicPr>
            <p:cNvPr id="129033" name="Pictur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1719263"/>
              <a:ext cx="6477000" cy="365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4" name="TextBox 15"/>
            <p:cNvSpPr txBox="1">
              <a:spLocks noChangeArrowheads="1"/>
            </p:cNvSpPr>
            <p:nvPr/>
          </p:nvSpPr>
          <p:spPr bwMode="auto">
            <a:xfrm>
              <a:off x="6781381" y="3123485"/>
              <a:ext cx="957081" cy="32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Higher reuse</a:t>
              </a:r>
            </a:p>
          </p:txBody>
        </p:sp>
        <p:sp>
          <p:nvSpPr>
            <p:cNvPr id="129035" name="TextBox 16"/>
            <p:cNvSpPr txBox="1">
              <a:spLocks noChangeArrowheads="1"/>
            </p:cNvSpPr>
            <p:nvPr/>
          </p:nvSpPr>
          <p:spPr bwMode="auto">
            <a:xfrm>
              <a:off x="2220535" y="5379428"/>
              <a:ext cx="2047874" cy="32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Persistent genes evolve slowly</a:t>
              </a:r>
            </a:p>
          </p:txBody>
        </p:sp>
        <p:sp>
          <p:nvSpPr>
            <p:cNvPr id="129036" name="TextBox 17"/>
            <p:cNvSpPr txBox="1">
              <a:spLocks noChangeArrowheads="1"/>
            </p:cNvSpPr>
            <p:nvPr/>
          </p:nvSpPr>
          <p:spPr bwMode="auto">
            <a:xfrm>
              <a:off x="5211674" y="5399835"/>
              <a:ext cx="2607623" cy="32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Two classes of persistent functions</a:t>
              </a:r>
            </a:p>
          </p:txBody>
        </p:sp>
        <p:sp>
          <p:nvSpPr>
            <p:cNvPr id="129037" name="TextBox 18"/>
            <p:cNvSpPr txBox="1">
              <a:spLocks noChangeArrowheads="1"/>
            </p:cNvSpPr>
            <p:nvPr/>
          </p:nvSpPr>
          <p:spPr bwMode="auto">
            <a:xfrm>
              <a:off x="5436936" y="1290531"/>
              <a:ext cx="863980" cy="53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purifying selection</a:t>
              </a:r>
            </a:p>
          </p:txBody>
        </p:sp>
        <p:sp>
          <p:nvSpPr>
            <p:cNvPr id="129038" name="TextBox 19"/>
            <p:cNvSpPr txBox="1">
              <a:spLocks noChangeArrowheads="1"/>
            </p:cNvSpPr>
            <p:nvPr/>
          </p:nvSpPr>
          <p:spPr bwMode="auto">
            <a:xfrm>
              <a:off x="6677304" y="1296097"/>
              <a:ext cx="999422" cy="53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adaptive </a:t>
              </a:r>
            </a:p>
            <a:p>
              <a:pPr eaLnBrk="1" hangingPunct="1"/>
              <a:r>
                <a:rPr lang="en-US" sz="1200">
                  <a:solidFill>
                    <a:srgbClr val="000000"/>
                  </a:solidFill>
                  <a:latin typeface="Arial" charset="0"/>
                  <a:cs typeface="Arial" charset="0"/>
                </a:rPr>
                <a:t>evolution</a:t>
              </a:r>
            </a:p>
          </p:txBody>
        </p:sp>
        <p:sp>
          <p:nvSpPr>
            <p:cNvPr id="129039" name="TextBox 24"/>
            <p:cNvSpPr txBox="1">
              <a:spLocks noChangeArrowheads="1"/>
            </p:cNvSpPr>
            <p:nvPr/>
          </p:nvSpPr>
          <p:spPr bwMode="auto">
            <a:xfrm>
              <a:off x="2266157" y="1331346"/>
              <a:ext cx="811229" cy="50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cs typeface="Arial" charset="0"/>
                </a:rPr>
                <a:t>purifying </a:t>
              </a:r>
            </a:p>
            <a:p>
              <a:pPr eaLnBrk="1" hangingPunct="1"/>
              <a:r>
                <a:rPr lang="en-US" sz="1100">
                  <a:solidFill>
                    <a:srgbClr val="000000"/>
                  </a:solidFill>
                  <a:latin typeface="Arial" charset="0"/>
                  <a:cs typeface="Arial" charset="0"/>
                </a:rPr>
                <a:t>selection</a:t>
              </a:r>
            </a:p>
          </p:txBody>
        </p:sp>
        <p:sp>
          <p:nvSpPr>
            <p:cNvPr id="129040" name="TextBox 25"/>
            <p:cNvSpPr txBox="1">
              <a:spLocks noChangeArrowheads="1"/>
            </p:cNvSpPr>
            <p:nvPr/>
          </p:nvSpPr>
          <p:spPr bwMode="auto">
            <a:xfrm>
              <a:off x="3509376" y="1331346"/>
              <a:ext cx="908178" cy="50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cs typeface="Arial" charset="0"/>
                </a:rPr>
                <a:t>adaptive evolution</a:t>
              </a:r>
            </a:p>
          </p:txBody>
        </p:sp>
      </p:grpSp>
      <p:sp>
        <p:nvSpPr>
          <p:cNvPr id="129027" name="TextBox 26"/>
          <p:cNvSpPr txBox="1">
            <a:spLocks noChangeArrowheads="1"/>
          </p:cNvSpPr>
          <p:nvPr>
            <p:custDataLst>
              <p:tags r:id="rId4"/>
            </p:custDataLst>
          </p:nvPr>
        </p:nvSpPr>
        <p:spPr bwMode="auto">
          <a:xfrm>
            <a:off x="7700963" y="4759325"/>
            <a:ext cx="13970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e.g. mem_read</a:t>
            </a:r>
          </a:p>
          <a:p>
            <a:pPr eaLnBrk="1" hangingPunct="1"/>
            <a:r>
              <a:rPr lang="en-US" sz="1400">
                <a:solidFill>
                  <a:srgbClr val="000000"/>
                </a:solidFill>
                <a:latin typeface="Arial" charset="0"/>
                <a:cs typeface="Arial" charset="0"/>
              </a:rPr>
              <a:t>release_dev</a:t>
            </a:r>
          </a:p>
          <a:p>
            <a:pPr eaLnBrk="1" hangingPunct="1"/>
            <a:r>
              <a:rPr lang="en-US" sz="1400">
                <a:solidFill>
                  <a:srgbClr val="000000"/>
                </a:solidFill>
                <a:latin typeface="Arial" charset="0"/>
                <a:cs typeface="Arial" charset="0"/>
              </a:rPr>
              <a:t>swap_free</a:t>
            </a:r>
          </a:p>
          <a:p>
            <a:pPr eaLnBrk="1" hangingPunct="1"/>
            <a:endParaRPr lang="en-US" sz="1400">
              <a:solidFill>
                <a:srgbClr val="000000"/>
              </a:solidFill>
              <a:latin typeface="Arial" charset="0"/>
              <a:cs typeface="Arial" charset="0"/>
            </a:endParaRPr>
          </a:p>
        </p:txBody>
      </p:sp>
      <p:sp>
        <p:nvSpPr>
          <p:cNvPr id="129028" name="TextBox 27"/>
          <p:cNvSpPr txBox="1">
            <a:spLocks noChangeArrowheads="1"/>
          </p:cNvSpPr>
          <p:nvPr>
            <p:custDataLst>
              <p:tags r:id="rId5"/>
            </p:custDataLst>
          </p:nvPr>
        </p:nvSpPr>
        <p:spPr bwMode="auto">
          <a:xfrm>
            <a:off x="5030788" y="4789488"/>
            <a:ext cx="112712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e.g. strlen</a:t>
            </a:r>
          </a:p>
          <a:p>
            <a:pPr eaLnBrk="1" hangingPunct="1"/>
            <a:r>
              <a:rPr lang="en-US" sz="1400">
                <a:solidFill>
                  <a:srgbClr val="000000"/>
                </a:solidFill>
                <a:latin typeface="Arial" charset="0"/>
                <a:cs typeface="Arial" charset="0"/>
              </a:rPr>
              <a:t>srandom32</a:t>
            </a:r>
          </a:p>
          <a:p>
            <a:pPr eaLnBrk="1" hangingPunct="1"/>
            <a:r>
              <a:rPr lang="en-US" sz="1400">
                <a:solidFill>
                  <a:srgbClr val="000000"/>
                </a:solidFill>
                <a:latin typeface="Arial" charset="0"/>
                <a:cs typeface="Arial" charset="0"/>
              </a:rPr>
              <a:t>counter_set</a:t>
            </a:r>
          </a:p>
        </p:txBody>
      </p:sp>
      <p:sp>
        <p:nvSpPr>
          <p:cNvPr id="129029" name="TextBox 28"/>
          <p:cNvSpPr txBox="1">
            <a:spLocks noChangeArrowheads="1"/>
          </p:cNvSpPr>
          <p:nvPr>
            <p:custDataLst>
              <p:tags r:id="rId6"/>
            </p:custDataLst>
          </p:nvPr>
        </p:nvSpPr>
        <p:spPr bwMode="auto">
          <a:xfrm>
            <a:off x="1617663" y="4849813"/>
            <a:ext cx="960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e.g. dnaA</a:t>
            </a:r>
          </a:p>
        </p:txBody>
      </p:sp>
      <p:sp>
        <p:nvSpPr>
          <p:cNvPr id="129030" name="TextBox 29"/>
          <p:cNvSpPr txBox="1">
            <a:spLocks noChangeArrowheads="1"/>
          </p:cNvSpPr>
          <p:nvPr>
            <p:custDataLst>
              <p:tags r:id="rId7"/>
            </p:custDataLst>
          </p:nvPr>
        </p:nvSpPr>
        <p:spPr bwMode="auto">
          <a:xfrm>
            <a:off x="74613" y="3252788"/>
            <a:ext cx="8810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a:solidFill>
                  <a:srgbClr val="000000"/>
                </a:solidFill>
                <a:latin typeface="Arial" charset="0"/>
                <a:cs typeface="Arial" charset="0"/>
              </a:rPr>
              <a:t>E. coli</a:t>
            </a:r>
          </a:p>
        </p:txBody>
      </p:sp>
      <p:sp>
        <p:nvSpPr>
          <p:cNvPr id="129031" name="TextBox 30"/>
          <p:cNvSpPr txBox="1">
            <a:spLocks noChangeArrowheads="1"/>
          </p:cNvSpPr>
          <p:nvPr>
            <p:custDataLst>
              <p:tags r:id="rId8"/>
            </p:custDataLst>
          </p:nvPr>
        </p:nvSpPr>
        <p:spPr bwMode="auto">
          <a:xfrm>
            <a:off x="8175625" y="3279775"/>
            <a:ext cx="74453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cs typeface="Arial" charset="0"/>
              </a:rPr>
              <a:t>Linux</a:t>
            </a:r>
          </a:p>
        </p:txBody>
      </p:sp>
      <p:sp>
        <p:nvSpPr>
          <p:cNvPr id="129032" name="Text Box 6"/>
          <p:cNvSpPr txBox="1">
            <a:spLocks noChangeArrowheads="1"/>
          </p:cNvSpPr>
          <p:nvPr>
            <p:custDataLst>
              <p:tags r:id="rId9"/>
            </p:custDataLst>
          </p:nvPr>
        </p:nvSpPr>
        <p:spPr bwMode="auto">
          <a:xfrm>
            <a:off x="82550" y="6581775"/>
            <a:ext cx="1660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[Yan et al., </a:t>
            </a:r>
            <a:r>
              <a:rPr lang="en-US" sz="1200" i="1">
                <a:solidFill>
                  <a:srgbClr val="7F7F7F"/>
                </a:solidFill>
                <a:latin typeface="Arial" charset="0"/>
              </a:rPr>
              <a:t>PNAS</a:t>
            </a:r>
            <a:r>
              <a:rPr lang="en-US" sz="1200">
                <a:solidFill>
                  <a:srgbClr val="7F7F7F"/>
                </a:solidFill>
                <a:latin typeface="Arial" charset="0"/>
              </a:rPr>
              <a:t> ‘10]</a:t>
            </a:r>
          </a:p>
        </p:txBody>
      </p:sp>
    </p:spTree>
    <p:custDataLst>
      <p:tags r:id="rId1"/>
    </p:custDataLst>
  </p:cSld>
  <p:clrMapOvr>
    <a:masterClrMapping/>
  </p:clrMapOvr>
  <p:transition xmlns:p14="http://schemas.microsoft.com/office/powerpoint/2010/main" spd="slow" advTm="75746"/>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p:cNvSpPr>
            <a:spLocks noGrp="1"/>
          </p:cNvSpPr>
          <p:nvPr>
            <p:ph type="title"/>
          </p:nvPr>
        </p:nvSpPr>
        <p:spPr/>
        <p:txBody>
          <a:bodyPr rtlCol="0">
            <a:normAutofit fontScale="90000"/>
          </a:bodyPr>
          <a:lstStyle/>
          <a:p>
            <a:pPr defTabSz="456846" eaLnBrk="1" fontAlgn="auto" hangingPunct="1">
              <a:spcAft>
                <a:spcPts val="0"/>
              </a:spcAft>
              <a:defRPr/>
            </a:pPr>
            <a:r>
              <a:rPr lang="en-US">
                <a:latin typeface="Arial" charset="0"/>
              </a:rPr>
              <a:t>Tinkering versus Design: Connectivity and Constraint</a:t>
            </a:r>
          </a:p>
        </p:txBody>
      </p:sp>
      <p:sp>
        <p:nvSpPr>
          <p:cNvPr id="131074" name="Slide Number Placeholder 2"/>
          <p:cNvSpPr>
            <a:spLocks noGrp="1"/>
          </p:cNvSpPr>
          <p:nvPr>
            <p:ph type="sldNum" sz="quarter" idx="12"/>
          </p:nvPr>
        </p:nvSpPr>
        <p:spPr bwMode="auto">
          <a:xfrm>
            <a:off x="7620000" y="19050"/>
            <a:ext cx="1066800" cy="32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fld id="{1BBD0DE2-A96D-AA42-BE42-A3D264E931DD}" type="slidenum">
              <a:rPr lang="en-US" sz="1800">
                <a:solidFill>
                  <a:srgbClr val="000000"/>
                </a:solidFill>
              </a:rPr>
              <a:pPr defTabSz="455613" eaLnBrk="1" hangingPunct="1"/>
              <a:t>46</a:t>
            </a:fld>
            <a:endParaRPr lang="en-US" sz="1800">
              <a:solidFill>
                <a:srgbClr val="000000"/>
              </a:solidFill>
            </a:endParaRPr>
          </a:p>
        </p:txBody>
      </p:sp>
      <p:sp>
        <p:nvSpPr>
          <p:cNvPr id="323587" name="Rectangle 3"/>
          <p:cNvSpPr>
            <a:spLocks noChangeArrowheads="1"/>
          </p:cNvSpPr>
          <p:nvPr/>
        </p:nvSpPr>
        <p:spPr bwMode="auto">
          <a:xfrm>
            <a:off x="114300" y="179705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456846" fontAlgn="auto">
              <a:spcBef>
                <a:spcPts val="0"/>
              </a:spcBef>
              <a:spcAft>
                <a:spcPts val="0"/>
              </a:spcAft>
              <a:defRPr/>
            </a:pPr>
            <a:r>
              <a:rPr lang="en-US" dirty="0">
                <a:latin typeface="Arial" charset="0"/>
                <a:ea typeface="+mn-ea"/>
                <a:cs typeface="+mn-cs"/>
              </a:rPr>
              <a:t>More Connectivity, More Constraint : A theme borne out in many evolutionary studies of biological network</a:t>
            </a:r>
            <a:endParaRPr lang="en-US" dirty="0">
              <a:latin typeface="Calibri"/>
              <a:ea typeface="+mn-ea"/>
              <a:cs typeface="+mn-cs"/>
            </a:endParaRPr>
          </a:p>
        </p:txBody>
      </p:sp>
      <p:sp>
        <p:nvSpPr>
          <p:cNvPr id="323593" name="Rectangle 9"/>
          <p:cNvSpPr>
            <a:spLocks noChangeArrowheads="1"/>
          </p:cNvSpPr>
          <p:nvPr/>
        </p:nvSpPr>
        <p:spPr bwMode="auto">
          <a:xfrm>
            <a:off x="5129213" y="1779588"/>
            <a:ext cx="35575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marL="0" lvl="1" indent="0" defTabSz="456846" fontAlgn="auto">
              <a:spcBef>
                <a:spcPts val="0"/>
              </a:spcBef>
              <a:spcAft>
                <a:spcPts val="0"/>
              </a:spcAft>
              <a:defRPr/>
            </a:pPr>
            <a:r>
              <a:rPr lang="en-US" dirty="0">
                <a:latin typeface="Arial"/>
                <a:ea typeface="+mn-ea"/>
                <a:cs typeface="Arial"/>
              </a:rPr>
              <a:t>Centrality is correlated with variation in technological systems</a:t>
            </a:r>
          </a:p>
          <a:p>
            <a:pPr defTabSz="456846" fontAlgn="auto">
              <a:spcBef>
                <a:spcPts val="0"/>
              </a:spcBef>
              <a:spcAft>
                <a:spcPts val="0"/>
              </a:spcAft>
              <a:defRPr/>
            </a:pPr>
            <a:r>
              <a:rPr lang="en-US" dirty="0">
                <a:latin typeface="Arial"/>
                <a:ea typeface="+mn-ea"/>
                <a:cs typeface="Arial"/>
              </a:rPr>
              <a:t> </a:t>
            </a:r>
          </a:p>
        </p:txBody>
      </p:sp>
      <p:sp>
        <p:nvSpPr>
          <p:cNvPr id="131077" name="TextBox 10"/>
          <p:cNvSpPr txBox="1">
            <a:spLocks noChangeArrowheads="1"/>
          </p:cNvSpPr>
          <p:nvPr/>
        </p:nvSpPr>
        <p:spPr bwMode="auto">
          <a:xfrm>
            <a:off x="6330950" y="6475413"/>
            <a:ext cx="19224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cs typeface="Arial" charset="0"/>
              </a:rPr>
              <a:t>Yan KK et al. PNAS 2010 </a:t>
            </a:r>
          </a:p>
        </p:txBody>
      </p:sp>
      <p:pic>
        <p:nvPicPr>
          <p:cNvPr id="13107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720975"/>
            <a:ext cx="423862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258888" y="6437313"/>
            <a:ext cx="1663700" cy="306387"/>
          </a:xfrm>
          <a:prstGeom prst="rect">
            <a:avLst/>
          </a:prstGeom>
          <a:noFill/>
        </p:spPr>
        <p:txBody>
          <a:bodyPr wrap="none" lIns="91369" tIns="45685" rIns="91369" bIns="45685">
            <a:spAutoFit/>
          </a:bodyPr>
          <a:lstStyle/>
          <a:p>
            <a:pPr defTabSz="456846" fontAlgn="auto">
              <a:spcBef>
                <a:spcPts val="0"/>
              </a:spcBef>
              <a:spcAft>
                <a:spcPts val="0"/>
              </a:spcAft>
              <a:defRPr/>
            </a:pPr>
            <a:r>
              <a:rPr lang="en-US" sz="1400" dirty="0">
                <a:solidFill>
                  <a:prstClr val="black"/>
                </a:solidFill>
                <a:latin typeface="Calibri"/>
                <a:ea typeface="+mn-ea"/>
                <a:cs typeface="+mn-cs"/>
              </a:rPr>
              <a:t>Kim et a. PNAS 2007</a:t>
            </a:r>
          </a:p>
        </p:txBody>
      </p:sp>
      <p:sp>
        <p:nvSpPr>
          <p:cNvPr id="14" name="TextBox 13"/>
          <p:cNvSpPr txBox="1"/>
          <p:nvPr/>
        </p:nvSpPr>
        <p:spPr>
          <a:xfrm>
            <a:off x="111125" y="2738438"/>
            <a:ext cx="227013" cy="369887"/>
          </a:xfrm>
          <a:prstGeom prst="rect">
            <a:avLst/>
          </a:prstGeom>
          <a:solidFill>
            <a:schemeClr val="bg1"/>
          </a:solidFill>
        </p:spPr>
        <p:txBody>
          <a:bodyPr lIns="91369" tIns="45685" rIns="91369" bIns="45685">
            <a:spAutoFit/>
          </a:bodyPr>
          <a:lstStyle/>
          <a:p>
            <a:pPr defTabSz="456846" fontAlgn="auto">
              <a:spcBef>
                <a:spcPts val="0"/>
              </a:spcBef>
              <a:spcAft>
                <a:spcPts val="0"/>
              </a:spcAft>
              <a:defRPr/>
            </a:pPr>
            <a:r>
              <a:rPr lang="en-US" dirty="0">
                <a:solidFill>
                  <a:prstClr val="black"/>
                </a:solidFill>
                <a:latin typeface="Calibri"/>
                <a:ea typeface="+mn-ea"/>
                <a:cs typeface="+mn-cs"/>
              </a:rPr>
              <a:t>   </a:t>
            </a:r>
          </a:p>
        </p:txBody>
      </p:sp>
      <p:sp>
        <p:nvSpPr>
          <p:cNvPr id="16" name="TextBox 15"/>
          <p:cNvSpPr txBox="1"/>
          <p:nvPr/>
        </p:nvSpPr>
        <p:spPr>
          <a:xfrm>
            <a:off x="2232025" y="3340100"/>
            <a:ext cx="1938338" cy="461963"/>
          </a:xfrm>
          <a:prstGeom prst="rect">
            <a:avLst/>
          </a:prstGeom>
          <a:noFill/>
        </p:spPr>
        <p:txBody>
          <a:bodyPr wrap="none" lIns="91369" tIns="45685" rIns="91369" bIns="45685">
            <a:spAutoFit/>
          </a:bodyPr>
          <a:lstStyle/>
          <a:p>
            <a:pPr defTabSz="456846" fontAlgn="auto">
              <a:spcBef>
                <a:spcPts val="0"/>
              </a:spcBef>
              <a:spcAft>
                <a:spcPts val="0"/>
              </a:spcAft>
              <a:defRPr/>
            </a:pPr>
            <a:r>
              <a:rPr lang="en-US" dirty="0">
                <a:solidFill>
                  <a:prstClr val="black"/>
                </a:solidFill>
                <a:latin typeface="Arial"/>
                <a:ea typeface="+mn-ea"/>
                <a:cs typeface="Arial"/>
              </a:rPr>
              <a:t>r= </a:t>
            </a:r>
            <a:r>
              <a:rPr lang="en-US" sz="2400" b="1" dirty="0">
                <a:solidFill>
                  <a:srgbClr val="800000"/>
                </a:solidFill>
                <a:latin typeface="Arial"/>
                <a:ea typeface="+mn-ea"/>
                <a:cs typeface="Arial"/>
              </a:rPr>
              <a:t>-</a:t>
            </a:r>
            <a:r>
              <a:rPr lang="en-US" dirty="0">
                <a:solidFill>
                  <a:prstClr val="black"/>
                </a:solidFill>
                <a:latin typeface="Arial"/>
                <a:ea typeface="+mn-ea"/>
                <a:cs typeface="Arial"/>
              </a:rPr>
              <a:t>0.1, P=4x10</a:t>
            </a:r>
            <a:r>
              <a:rPr lang="en-US" baseline="30000" dirty="0">
                <a:solidFill>
                  <a:prstClr val="black"/>
                </a:solidFill>
                <a:latin typeface="Arial"/>
                <a:ea typeface="+mn-ea"/>
                <a:cs typeface="Arial"/>
              </a:rPr>
              <a:t>-4</a:t>
            </a:r>
            <a:endParaRPr lang="en-US" dirty="0">
              <a:solidFill>
                <a:prstClr val="black"/>
              </a:solidFill>
              <a:latin typeface="Arial"/>
              <a:ea typeface="+mn-ea"/>
              <a:cs typeface="Arial"/>
            </a:endParaRPr>
          </a:p>
        </p:txBody>
      </p:sp>
      <p:pic>
        <p:nvPicPr>
          <p:cNvPr id="131082" name="Picture 1" descr="rate_vs_kin_new3.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3650" y="2720975"/>
            <a:ext cx="423227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877050" y="5467350"/>
            <a:ext cx="2228850" cy="461963"/>
          </a:xfrm>
          <a:prstGeom prst="rect">
            <a:avLst/>
          </a:prstGeom>
          <a:noFill/>
        </p:spPr>
        <p:txBody>
          <a:bodyPr wrap="none" lIns="91369" tIns="45685" rIns="91369" bIns="45685">
            <a:spAutoFit/>
          </a:bodyPr>
          <a:lstStyle/>
          <a:p>
            <a:pPr defTabSz="456846" fontAlgn="auto">
              <a:spcBef>
                <a:spcPts val="0"/>
              </a:spcBef>
              <a:spcAft>
                <a:spcPts val="0"/>
              </a:spcAft>
              <a:defRPr/>
            </a:pPr>
            <a:r>
              <a:rPr lang="en-US" dirty="0">
                <a:solidFill>
                  <a:prstClr val="black"/>
                </a:solidFill>
                <a:latin typeface="Arial"/>
                <a:ea typeface="+mn-ea"/>
                <a:cs typeface="Arial"/>
              </a:rPr>
              <a:t>r= </a:t>
            </a:r>
            <a:r>
              <a:rPr lang="en-US" sz="2400" b="1" dirty="0">
                <a:solidFill>
                  <a:srgbClr val="800000"/>
                </a:solidFill>
                <a:latin typeface="Arial"/>
                <a:ea typeface="+mn-ea"/>
                <a:cs typeface="Arial"/>
              </a:rPr>
              <a:t>+</a:t>
            </a:r>
            <a:r>
              <a:rPr lang="en-US" dirty="0">
                <a:solidFill>
                  <a:prstClr val="black"/>
                </a:solidFill>
                <a:latin typeface="Arial"/>
                <a:ea typeface="+mn-ea"/>
                <a:cs typeface="Arial"/>
              </a:rPr>
              <a:t>0.29, P=3x10</a:t>
            </a:r>
            <a:r>
              <a:rPr lang="en-US" baseline="30000" dirty="0">
                <a:solidFill>
                  <a:prstClr val="black"/>
                </a:solidFill>
                <a:latin typeface="Arial"/>
                <a:ea typeface="+mn-ea"/>
                <a:cs typeface="Arial"/>
              </a:rPr>
              <a:t>-97</a:t>
            </a:r>
            <a:endParaRPr lang="en-US" dirty="0">
              <a:solidFill>
                <a:prstClr val="black"/>
              </a:solidFill>
              <a:latin typeface="Arial"/>
              <a:ea typeface="+mn-ea"/>
              <a:cs typeface="Arial"/>
            </a:endParaRPr>
          </a:p>
        </p:txBody>
      </p:sp>
      <p:sp>
        <p:nvSpPr>
          <p:cNvPr id="131084" name="TextBox 1"/>
          <p:cNvSpPr txBox="1">
            <a:spLocks noChangeArrowheads="1"/>
          </p:cNvSpPr>
          <p:nvPr/>
        </p:nvSpPr>
        <p:spPr bwMode="auto">
          <a:xfrm>
            <a:off x="3865563" y="6278563"/>
            <a:ext cx="2052637"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solidFill>
                  <a:srgbClr val="008000"/>
                </a:solidFill>
              </a:rPr>
              <a:t>==Centrality=&gt;</a:t>
            </a:r>
          </a:p>
        </p:txBody>
      </p:sp>
      <p:sp>
        <p:nvSpPr>
          <p:cNvPr id="131085" name="TextBox 16"/>
          <p:cNvSpPr txBox="1">
            <a:spLocks noChangeArrowheads="1"/>
          </p:cNvSpPr>
          <p:nvPr/>
        </p:nvSpPr>
        <p:spPr bwMode="auto">
          <a:xfrm rot="-5400000">
            <a:off x="2994025" y="4227513"/>
            <a:ext cx="3635375"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a:solidFill>
                  <a:srgbClr val="008000"/>
                </a:solidFill>
              </a:rPr>
              <a:t>==Rate of Mutation==&gt;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of R package dependencies</a:t>
            </a:r>
            <a:endParaRPr lang="en-US" dirty="0"/>
          </a:p>
        </p:txBody>
      </p:sp>
      <p:grpSp>
        <p:nvGrpSpPr>
          <p:cNvPr id="10" name="Group 9"/>
          <p:cNvGrpSpPr/>
          <p:nvPr/>
        </p:nvGrpSpPr>
        <p:grpSpPr>
          <a:xfrm>
            <a:off x="157116" y="1312885"/>
            <a:ext cx="7510298" cy="3413772"/>
            <a:chOff x="157116" y="1312885"/>
            <a:chExt cx="7510298" cy="3413772"/>
          </a:xfrm>
        </p:grpSpPr>
        <p:pic>
          <p:nvPicPr>
            <p:cNvPr id="7" name="Picture 6" descr="Screen Shot 2015-03-24 at 3.42.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16" y="1312885"/>
              <a:ext cx="7510298" cy="3413772"/>
            </a:xfrm>
            <a:prstGeom prst="rect">
              <a:avLst/>
            </a:prstGeom>
          </p:spPr>
        </p:pic>
        <p:sp>
          <p:nvSpPr>
            <p:cNvPr id="8" name="Rectangle 7"/>
            <p:cNvSpPr/>
            <p:nvPr/>
          </p:nvSpPr>
          <p:spPr>
            <a:xfrm>
              <a:off x="2330599" y="1417638"/>
              <a:ext cx="4530265" cy="23220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9" name="Rectangle 8"/>
            <p:cNvSpPr/>
            <p:nvPr/>
          </p:nvSpPr>
          <p:spPr>
            <a:xfrm>
              <a:off x="2330599" y="2342586"/>
              <a:ext cx="4530265" cy="23220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grpSp>
        <p:nvGrpSpPr>
          <p:cNvPr id="6" name="Group 5"/>
          <p:cNvGrpSpPr/>
          <p:nvPr/>
        </p:nvGrpSpPr>
        <p:grpSpPr>
          <a:xfrm>
            <a:off x="5126101" y="3496105"/>
            <a:ext cx="3719705" cy="3165817"/>
            <a:chOff x="3947709" y="1649847"/>
            <a:chExt cx="4739091" cy="4828760"/>
          </a:xfrm>
        </p:grpSpPr>
        <p:pic>
          <p:nvPicPr>
            <p:cNvPr id="4" name="Picture 3"/>
            <p:cNvPicPr>
              <a:picLocks noChangeAspect="1"/>
            </p:cNvPicPr>
            <p:nvPr/>
          </p:nvPicPr>
          <p:blipFill>
            <a:blip r:embed="rId3"/>
            <a:stretch>
              <a:fillRect/>
            </a:stretch>
          </p:blipFill>
          <p:spPr>
            <a:xfrm>
              <a:off x="3947709" y="1649847"/>
              <a:ext cx="4739091" cy="4630325"/>
            </a:xfrm>
            <a:prstGeom prst="rect">
              <a:avLst/>
            </a:prstGeom>
          </p:spPr>
        </p:pic>
        <p:sp>
          <p:nvSpPr>
            <p:cNvPr id="5" name="TextBox 4"/>
            <p:cNvSpPr txBox="1"/>
            <p:nvPr/>
          </p:nvSpPr>
          <p:spPr>
            <a:xfrm>
              <a:off x="5289673" y="6201608"/>
              <a:ext cx="1928733"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ea typeface="+mn-ea"/>
                  <a:cs typeface="+mn-cs"/>
                </a:rPr>
                <a:t>i</a:t>
              </a:r>
              <a:r>
                <a:rPr lang="en-US" sz="1200" dirty="0" smtClean="0">
                  <a:solidFill>
                    <a:prstClr val="black"/>
                  </a:solidFill>
                  <a:latin typeface="Calibri"/>
                  <a:ea typeface="+mn-ea"/>
                  <a:cs typeface="+mn-cs"/>
                </a:rPr>
                <a:t>mage: </a:t>
              </a:r>
              <a:r>
                <a:rPr lang="en-US" sz="1200" dirty="0" err="1" smtClean="0">
                  <a:solidFill>
                    <a:prstClr val="black"/>
                  </a:solidFill>
                  <a:latin typeface="Calibri"/>
                  <a:ea typeface="+mn-ea"/>
                  <a:cs typeface="+mn-cs"/>
                </a:rPr>
                <a:t>tlfvincent</a:t>
              </a:r>
              <a:r>
                <a:rPr lang="en-US" sz="1200" dirty="0" smtClean="0">
                  <a:solidFill>
                    <a:prstClr val="black"/>
                  </a:solidFill>
                  <a:latin typeface="Calibri"/>
                  <a:ea typeface="+mn-ea"/>
                  <a:cs typeface="+mn-cs"/>
                </a:rPr>
                <a:t> R Bloggers</a:t>
              </a:r>
              <a:endParaRPr lang="en-US" sz="1200" dirty="0">
                <a:solidFill>
                  <a:prstClr val="black"/>
                </a:solidFill>
                <a:latin typeface="Calibri"/>
                <a:ea typeface="+mn-ea"/>
                <a:cs typeface="+mn-cs"/>
              </a:endParaRPr>
            </a:p>
          </p:txBody>
        </p:sp>
      </p:grpSp>
      <p:grpSp>
        <p:nvGrpSpPr>
          <p:cNvPr id="28" name="Group 27"/>
          <p:cNvGrpSpPr/>
          <p:nvPr/>
        </p:nvGrpSpPr>
        <p:grpSpPr>
          <a:xfrm>
            <a:off x="811778" y="4918021"/>
            <a:ext cx="3541209" cy="1809434"/>
            <a:chOff x="157116" y="4931052"/>
            <a:chExt cx="3541209" cy="1809434"/>
          </a:xfrm>
        </p:grpSpPr>
        <p:sp>
          <p:nvSpPr>
            <p:cNvPr id="11" name="TextBox 10"/>
            <p:cNvSpPr txBox="1"/>
            <p:nvPr/>
          </p:nvSpPr>
          <p:spPr>
            <a:xfrm>
              <a:off x="157116" y="5643528"/>
              <a:ext cx="986042" cy="369332"/>
            </a:xfrm>
            <a:prstGeom prst="rect">
              <a:avLst/>
            </a:prstGeom>
            <a:noFill/>
          </p:spPr>
          <p:txBody>
            <a:bodyPr wrap="none" rtlCol="0">
              <a:spAutoFit/>
            </a:bodyPr>
            <a:lstStyle/>
            <a:p>
              <a:pPr defTabSz="457200" fontAlgn="auto">
                <a:spcBef>
                  <a:spcPts val="0"/>
                </a:spcBef>
                <a:spcAft>
                  <a:spcPts val="0"/>
                </a:spcAft>
              </a:pPr>
              <a:r>
                <a:rPr lang="en-US" dirty="0" err="1" smtClean="0">
                  <a:solidFill>
                    <a:prstClr val="black"/>
                  </a:solidFill>
                  <a:latin typeface="Calibri"/>
                  <a:ea typeface="+mn-ea"/>
                  <a:cs typeface="+mn-cs"/>
                </a:rPr>
                <a:t>mixtools</a:t>
              </a:r>
              <a:endParaRPr lang="en-US" dirty="0">
                <a:solidFill>
                  <a:prstClr val="black"/>
                </a:solidFill>
                <a:latin typeface="Calibri"/>
                <a:ea typeface="+mn-ea"/>
                <a:cs typeface="+mn-cs"/>
              </a:endParaRPr>
            </a:p>
          </p:txBody>
        </p:sp>
        <p:sp>
          <p:nvSpPr>
            <p:cNvPr id="12" name="TextBox 11"/>
            <p:cNvSpPr txBox="1"/>
            <p:nvPr/>
          </p:nvSpPr>
          <p:spPr>
            <a:xfrm>
              <a:off x="2485333" y="4931052"/>
              <a:ext cx="626719"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cs typeface="+mn-cs"/>
                </a:rPr>
                <a:t>boot</a:t>
              </a:r>
              <a:endParaRPr lang="en-US" dirty="0">
                <a:solidFill>
                  <a:prstClr val="black"/>
                </a:solidFill>
                <a:latin typeface="Calibri"/>
                <a:ea typeface="+mn-ea"/>
                <a:cs typeface="+mn-cs"/>
              </a:endParaRPr>
            </a:p>
          </p:txBody>
        </p:sp>
        <p:sp>
          <p:nvSpPr>
            <p:cNvPr id="13" name="TextBox 12"/>
            <p:cNvSpPr txBox="1"/>
            <p:nvPr/>
          </p:nvSpPr>
          <p:spPr>
            <a:xfrm>
              <a:off x="2485333" y="5662077"/>
              <a:ext cx="727708"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cs typeface="+mn-cs"/>
                </a:rPr>
                <a:t>MASS</a:t>
              </a:r>
              <a:endParaRPr lang="en-US" dirty="0">
                <a:solidFill>
                  <a:prstClr val="black"/>
                </a:solidFill>
                <a:latin typeface="Calibri"/>
                <a:ea typeface="+mn-ea"/>
                <a:cs typeface="+mn-cs"/>
              </a:endParaRPr>
            </a:p>
          </p:txBody>
        </p:sp>
        <p:sp>
          <p:nvSpPr>
            <p:cNvPr id="14" name="TextBox 13"/>
            <p:cNvSpPr txBox="1"/>
            <p:nvPr/>
          </p:nvSpPr>
          <p:spPr>
            <a:xfrm>
              <a:off x="2465896" y="6371154"/>
              <a:ext cx="1232429"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cs typeface="+mn-cs"/>
                </a:rPr>
                <a:t>segmented</a:t>
              </a:r>
              <a:endParaRPr lang="en-US" dirty="0">
                <a:solidFill>
                  <a:prstClr val="black"/>
                </a:solidFill>
                <a:latin typeface="Calibri"/>
                <a:ea typeface="+mn-ea"/>
                <a:cs typeface="+mn-cs"/>
              </a:endParaRPr>
            </a:p>
          </p:txBody>
        </p:sp>
        <p:sp>
          <p:nvSpPr>
            <p:cNvPr id="15" name="Oval 14"/>
            <p:cNvSpPr/>
            <p:nvPr/>
          </p:nvSpPr>
          <p:spPr>
            <a:xfrm>
              <a:off x="1194472" y="5828194"/>
              <a:ext cx="154134" cy="12330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6" name="Oval 15"/>
            <p:cNvSpPr/>
            <p:nvPr/>
          </p:nvSpPr>
          <p:spPr>
            <a:xfrm>
              <a:off x="2240439" y="5103294"/>
              <a:ext cx="154134" cy="12330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7" name="Oval 16"/>
            <p:cNvSpPr/>
            <p:nvPr/>
          </p:nvSpPr>
          <p:spPr>
            <a:xfrm>
              <a:off x="2268116" y="5822738"/>
              <a:ext cx="154134" cy="12330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8" name="Oval 17"/>
            <p:cNvSpPr/>
            <p:nvPr/>
          </p:nvSpPr>
          <p:spPr>
            <a:xfrm>
              <a:off x="2255023" y="6522494"/>
              <a:ext cx="154134" cy="12330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cxnSp>
          <p:nvCxnSpPr>
            <p:cNvPr id="20" name="Straight Arrow Connector 19"/>
            <p:cNvCxnSpPr/>
            <p:nvPr/>
          </p:nvCxnSpPr>
          <p:spPr>
            <a:xfrm flipV="1">
              <a:off x="1391499" y="5221820"/>
              <a:ext cx="808166" cy="5851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398727" y="5903168"/>
              <a:ext cx="83011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378406" y="6011746"/>
              <a:ext cx="821259" cy="571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7790485" y="3707637"/>
            <a:ext cx="1184940" cy="276999"/>
          </a:xfrm>
          <a:prstGeom prst="rect">
            <a:avLst/>
          </a:prstGeom>
          <a:noFill/>
        </p:spPr>
        <p:txBody>
          <a:bodyPr wrap="none" rtlCol="0">
            <a:spAutoFit/>
          </a:bodyPr>
          <a:lstStyle/>
          <a:p>
            <a:pPr defTabSz="457200" fontAlgn="auto">
              <a:spcBef>
                <a:spcPts val="0"/>
              </a:spcBef>
              <a:spcAft>
                <a:spcPts val="0"/>
              </a:spcAft>
            </a:pPr>
            <a:r>
              <a:rPr lang="en-US" sz="1200" dirty="0" smtClean="0">
                <a:solidFill>
                  <a:prstClr val="black"/>
                </a:solidFill>
                <a:latin typeface="Calibri"/>
                <a:ea typeface="+mn-ea"/>
                <a:cs typeface="+mn-cs"/>
              </a:rPr>
              <a:t>~5700 packages</a:t>
            </a:r>
            <a:endParaRPr lang="en-US" sz="1200" dirty="0">
              <a:solidFill>
                <a:prstClr val="black"/>
              </a:solidFill>
              <a:latin typeface="Calibri"/>
              <a:ea typeface="+mn-ea"/>
              <a:cs typeface="+mn-cs"/>
            </a:endParaRPr>
          </a:p>
        </p:txBody>
      </p:sp>
    </p:spTree>
    <p:extLst>
      <p:ext uri="{BB962C8B-B14F-4D97-AF65-F5344CB8AC3E}">
        <p14:creationId xmlns:p14="http://schemas.microsoft.com/office/powerpoint/2010/main" val="390301570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normAutofit fontScale="90000"/>
          </a:bodyPr>
          <a:lstStyle/>
          <a:p>
            <a:pPr lvl="0">
              <a:defRPr sz="1800">
                <a:solidFill>
                  <a:srgbClr val="000000"/>
                </a:solidFill>
                <a:effectLst/>
              </a:defRPr>
            </a:pPr>
            <a:r>
              <a:rPr sz="3900" dirty="0">
                <a:solidFill>
                  <a:srgbClr val="2F5897"/>
                </a:solidFill>
                <a:effectLst>
                  <a:outerShdw blurRad="63500" dist="38100" dir="5400000" rotWithShape="0">
                    <a:srgbClr val="000000">
                      <a:alpha val="25000"/>
                    </a:srgbClr>
                  </a:outerShdw>
                </a:effectLst>
              </a:rPr>
              <a:t>Tinkering versus Design: Connectivity and Constraint</a:t>
            </a:r>
          </a:p>
        </p:txBody>
      </p:sp>
      <p:sp>
        <p:nvSpPr>
          <p:cNvPr id="40" name="Shape 40"/>
          <p:cNvSpPr>
            <a:spLocks noGrp="1"/>
          </p:cNvSpPr>
          <p:nvPr>
            <p:ph type="sldNum" sz="quarter" idx="4294967295"/>
          </p:nvPr>
        </p:nvSpPr>
        <p:spPr>
          <a:xfrm>
            <a:off x="8543278" y="6422183"/>
            <a:ext cx="561975" cy="233459"/>
          </a:xfrm>
          <a:prstGeom prst="rect">
            <a:avLst/>
          </a:prstGeom>
          <a:extLst>
            <a:ext uri="{C572A759-6A51-4108-AA02-DFA0A04FC94B}">
              <ma14:wrappingTextBoxFlag xmlns:ma14="http://schemas.microsoft.com/office/mac/drawingml/2011/main" val="1"/>
            </a:ext>
          </a:extLst>
        </p:spPr>
        <p:txBody>
          <a:bodyPr lIns="64291" tIns="32146" rIns="64291" bIns="32146"/>
          <a:lstStyle/>
          <a:p>
            <a:pPr lvl="0">
              <a:defRPr sz="1800">
                <a:solidFill>
                  <a:srgbClr val="000000"/>
                </a:solidFill>
              </a:defRPr>
            </a:pPr>
            <a:fld id="{86CB4B4D-7CA3-9044-876B-883B54F8677D}" type="slidenum">
              <a:rPr sz="1100">
                <a:solidFill>
                  <a:srgbClr val="595959"/>
                </a:solidFill>
              </a:rPr>
              <a:t>48</a:t>
            </a:fld>
            <a:endParaRPr sz="1100">
              <a:solidFill>
                <a:srgbClr val="595959"/>
              </a:solidFill>
            </a:endParaRPr>
          </a:p>
        </p:txBody>
      </p:sp>
      <p:pic>
        <p:nvPicPr>
          <p:cNvPr id="41" name="Figure3.pdf"/>
          <p:cNvPicPr/>
          <p:nvPr/>
        </p:nvPicPr>
        <p:blipFill>
          <a:blip r:embed="rId3">
            <a:extLst/>
          </a:blip>
          <a:stretch>
            <a:fillRect/>
          </a:stretch>
        </p:blipFill>
        <p:spPr>
          <a:xfrm>
            <a:off x="1214514" y="1517943"/>
            <a:ext cx="6622869" cy="4967152"/>
          </a:xfrm>
          <a:prstGeom prst="rect">
            <a:avLst/>
          </a:prstGeom>
          <a:ln w="12700">
            <a:miter lim="400000"/>
          </a:ln>
        </p:spPr>
      </p:pic>
      <p:sp>
        <p:nvSpPr>
          <p:cNvPr id="43" name="Shape 43"/>
          <p:cNvSpPr/>
          <p:nvPr/>
        </p:nvSpPr>
        <p:spPr>
          <a:xfrm rot="16200000">
            <a:off x="230529" y="2849320"/>
            <a:ext cx="1643616" cy="353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sz="2400" b="1">
                <a:latin typeface="Arial"/>
                <a:ea typeface="Arial"/>
                <a:cs typeface="Arial"/>
                <a:sym typeface="Arial"/>
              </a:defRPr>
            </a:lvl1pPr>
          </a:lstStyle>
          <a:p>
            <a:pPr lvl="0">
              <a:defRPr sz="1800" b="0"/>
            </a:pPr>
            <a:r>
              <a:rPr sz="1700" dirty="0"/>
              <a:t>rate of evolution</a:t>
            </a:r>
          </a:p>
        </p:txBody>
      </p:sp>
      <p:sp>
        <p:nvSpPr>
          <p:cNvPr id="44" name="Shape 44"/>
          <p:cNvSpPr/>
          <p:nvPr/>
        </p:nvSpPr>
        <p:spPr>
          <a:xfrm rot="21600000">
            <a:off x="4179011" y="4333167"/>
            <a:ext cx="977187" cy="353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sz="2400" b="1">
                <a:latin typeface="Arial"/>
                <a:ea typeface="Arial"/>
                <a:cs typeface="Arial"/>
                <a:sym typeface="Arial"/>
              </a:defRPr>
            </a:lvl1pPr>
          </a:lstStyle>
          <a:p>
            <a:pPr lvl="0">
              <a:defRPr sz="1800" b="0"/>
            </a:pPr>
            <a:r>
              <a:rPr sz="1700"/>
              <a:t>centrality</a:t>
            </a:r>
          </a:p>
        </p:txBody>
      </p:sp>
      <p:sp>
        <p:nvSpPr>
          <p:cNvPr id="45" name="Shape 45"/>
          <p:cNvSpPr/>
          <p:nvPr/>
        </p:nvSpPr>
        <p:spPr>
          <a:xfrm>
            <a:off x="935306" y="5886169"/>
            <a:ext cx="1332590" cy="24621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sz="1400">
                <a:latin typeface="Arial"/>
                <a:ea typeface="Arial"/>
                <a:cs typeface="Arial"/>
                <a:sym typeface="Arial"/>
              </a:defRPr>
            </a:lvl1pPr>
          </a:lstStyle>
          <a:p>
            <a:pPr lvl="0">
              <a:defRPr sz="1800"/>
            </a:pPr>
            <a:r>
              <a:rPr sz="1000"/>
              <a:t>Kim et al. PNAS 2007</a:t>
            </a:r>
          </a:p>
        </p:txBody>
      </p:sp>
      <p:sp>
        <p:nvSpPr>
          <p:cNvPr id="46" name="Shape 46"/>
          <p:cNvSpPr/>
          <p:nvPr/>
        </p:nvSpPr>
        <p:spPr>
          <a:xfrm>
            <a:off x="1874024" y="2484244"/>
            <a:ext cx="1996210" cy="974619"/>
          </a:xfrm>
          <a:prstGeom prst="line">
            <a:avLst/>
          </a:prstGeom>
          <a:ln w="38100">
            <a:solidFill>
              <a:srgbClr val="6076B4"/>
            </a:solidFill>
          </a:ln>
          <a:effectLst>
            <a:outerShdw blurRad="50800" dist="25400" dir="5400000" rotWithShape="0">
              <a:srgbClr val="000000">
                <a:alpha val="38000"/>
              </a:srgbClr>
            </a:outerShdw>
          </a:effectLst>
        </p:spPr>
        <p:txBody>
          <a:bodyPr lIns="45718" tIns="45718" rIns="45718" bIns="45718"/>
          <a:lstStyle/>
          <a:p>
            <a:pPr defTabSz="321457">
              <a:defRPr sz="1600">
                <a:latin typeface="Helvetica"/>
                <a:ea typeface="Helvetica"/>
                <a:cs typeface="Helvetica"/>
                <a:sym typeface="Helvetica"/>
              </a:defRPr>
            </a:pPr>
            <a:endParaRPr/>
          </a:p>
        </p:txBody>
      </p:sp>
      <p:sp>
        <p:nvSpPr>
          <p:cNvPr id="47" name="Shape 47"/>
          <p:cNvSpPr/>
          <p:nvPr/>
        </p:nvSpPr>
        <p:spPr>
          <a:xfrm flipV="1">
            <a:off x="5402146" y="2204049"/>
            <a:ext cx="1883899" cy="1274812"/>
          </a:xfrm>
          <a:prstGeom prst="line">
            <a:avLst/>
          </a:prstGeom>
          <a:ln w="38100">
            <a:solidFill>
              <a:srgbClr val="6076B4"/>
            </a:solidFill>
          </a:ln>
          <a:effectLst>
            <a:outerShdw blurRad="50800" dist="25400" dir="5400000" rotWithShape="0">
              <a:srgbClr val="000000">
                <a:alpha val="38000"/>
              </a:srgbClr>
            </a:outerShdw>
          </a:effectLst>
        </p:spPr>
        <p:txBody>
          <a:bodyPr lIns="45718" tIns="45718" rIns="45718" bIns="45718"/>
          <a:lstStyle/>
          <a:p>
            <a:pPr defTabSz="321457">
              <a:defRPr sz="1600">
                <a:latin typeface="Helvetica"/>
                <a:ea typeface="Helvetica"/>
                <a:cs typeface="Helvetica"/>
                <a:sym typeface="Helvetica"/>
              </a:defRPr>
            </a:pPr>
            <a:endParaRPr/>
          </a:p>
        </p:txBody>
      </p:sp>
      <p:sp>
        <p:nvSpPr>
          <p:cNvPr id="11" name="Text Box 4"/>
          <p:cNvSpPr txBox="1">
            <a:spLocks noChangeArrowheads="1"/>
          </p:cNvSpPr>
          <p:nvPr/>
        </p:nvSpPr>
        <p:spPr bwMode="auto">
          <a:xfrm>
            <a:off x="145246" y="6517178"/>
            <a:ext cx="2875914" cy="27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a:t>
            </a:r>
            <a:r>
              <a:rPr lang="en-US" sz="1200" dirty="0" smtClean="0">
                <a:solidFill>
                  <a:srgbClr val="000000"/>
                </a:solidFill>
                <a:latin typeface="Arial" charset="0"/>
              </a:rPr>
              <a:t>Yan </a:t>
            </a:r>
            <a:r>
              <a:rPr lang="en-US" sz="1200" dirty="0">
                <a:solidFill>
                  <a:srgbClr val="000000"/>
                </a:solidFill>
                <a:latin typeface="Arial" charset="0"/>
              </a:rPr>
              <a:t>et al., </a:t>
            </a:r>
            <a:r>
              <a:rPr lang="en-US" sz="1200" dirty="0" smtClean="0">
                <a:solidFill>
                  <a:srgbClr val="000000"/>
                </a:solidFill>
                <a:latin typeface="Arial" charset="0"/>
              </a:rPr>
              <a:t>PLOS Biol. (</a:t>
            </a:r>
            <a:r>
              <a:rPr lang="fr-FR" sz="1200" dirty="0" smtClean="0">
                <a:solidFill>
                  <a:srgbClr val="000000"/>
                </a:solidFill>
                <a:latin typeface="Arial" charset="0"/>
              </a:rPr>
              <a:t>’</a:t>
            </a:r>
            <a:r>
              <a:rPr lang="en-US" sz="1200" dirty="0" smtClean="0">
                <a:solidFill>
                  <a:srgbClr val="000000"/>
                </a:solidFill>
                <a:latin typeface="Arial" charset="0"/>
              </a:rPr>
              <a:t>15, in revision)</a:t>
            </a:r>
            <a:r>
              <a:rPr lang="en-US" sz="1200" dirty="0">
                <a:solidFill>
                  <a:srgbClr val="000000"/>
                </a:solidFill>
                <a:latin typeface="Arial" charset="0"/>
              </a:rPr>
              <a:t>]</a:t>
            </a:r>
          </a:p>
        </p:txBody>
      </p:sp>
    </p:spTree>
    <p:extLst>
      <p:ext uri="{BB962C8B-B14F-4D97-AF65-F5344CB8AC3E}">
        <p14:creationId xmlns:p14="http://schemas.microsoft.com/office/powerpoint/2010/main" val="852612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5"/>
          <p:cNvSpPr>
            <a:spLocks noGrp="1"/>
          </p:cNvSpPr>
          <p:nvPr>
            <p:ph type="title"/>
            <p:custDataLst>
              <p:tags r:id="rId2"/>
            </p:custDataLst>
          </p:nvPr>
        </p:nvSpPr>
        <p:spPr>
          <a:xfrm>
            <a:off x="685800" y="381000"/>
            <a:ext cx="7772400" cy="1143000"/>
          </a:xfrm>
        </p:spPr>
        <p:txBody>
          <a:bodyPr/>
          <a:lstStyle/>
          <a:p>
            <a:r>
              <a:rPr lang="en-US">
                <a:latin typeface="Arial" charset="0"/>
                <a:ea typeface="ＭＳ Ｐゴシック" charset="0"/>
                <a:cs typeface="ＭＳ Ｐゴシック" charset="0"/>
              </a:rPr>
              <a:t>Perspectives on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Random Change v Intelligent Design</a:t>
            </a:r>
          </a:p>
        </p:txBody>
      </p:sp>
      <p:sp>
        <p:nvSpPr>
          <p:cNvPr id="133122" name="Content Placeholder 6"/>
          <p:cNvSpPr>
            <a:spLocks noGrp="1"/>
          </p:cNvSpPr>
          <p:nvPr>
            <p:ph sz="half" idx="1"/>
            <p:custDataLst>
              <p:tags r:id="rId3"/>
            </p:custDataLst>
          </p:nvPr>
        </p:nvSpPr>
        <p:spPr>
          <a:xfrm>
            <a:off x="685800" y="1752600"/>
            <a:ext cx="3810000" cy="4638675"/>
          </a:xfrm>
        </p:spPr>
        <p:txBody>
          <a:bodyPr/>
          <a:lstStyle/>
          <a:p>
            <a:r>
              <a:rPr lang="en-US" sz="2400">
                <a:latin typeface="Arial" charset="0"/>
                <a:ea typeface="ＭＳ Ｐゴシック" charset="0"/>
                <a:cs typeface="ＭＳ Ｐゴシック" charset="0"/>
              </a:rPr>
              <a:t>Central points = hubs &amp; bottlenecks</a:t>
            </a:r>
          </a:p>
          <a:p>
            <a:r>
              <a:rPr lang="en-US" sz="2400">
                <a:latin typeface="Arial" charset="0"/>
                <a:ea typeface="ＭＳ Ｐゴシック" charset="0"/>
                <a:cs typeface="ＭＳ Ｐゴシック" charset="0"/>
              </a:rPr>
              <a:t>If changes random, best not to put them in central pts.</a:t>
            </a:r>
          </a:p>
          <a:p>
            <a:r>
              <a:rPr lang="en-US" sz="2400">
                <a:latin typeface="Arial" charset="0"/>
                <a:ea typeface="ＭＳ Ｐゴシック" charset="0"/>
                <a:cs typeface="ＭＳ Ｐゴシック" charset="0"/>
              </a:rPr>
              <a:t>If changes made rationally, can put them into central pts.</a:t>
            </a:r>
          </a:p>
          <a:p>
            <a:pPr lvl="1"/>
            <a:r>
              <a:rPr lang="en-US" sz="2000">
                <a:latin typeface="Arial" charset="0"/>
                <a:ea typeface="ＭＳ Ｐゴシック" charset="0"/>
              </a:rPr>
              <a:t>Moreover, good to do this, as these more often used – i.e more efficient </a:t>
            </a:r>
          </a:p>
          <a:p>
            <a:pPr lvl="1"/>
            <a:r>
              <a:rPr lang="en-US" sz="2000">
                <a:latin typeface="Arial" charset="0"/>
                <a:ea typeface="ＭＳ Ｐゴシック" charset="0"/>
              </a:rPr>
              <a:t>Why there’s so much GWB construction</a:t>
            </a:r>
          </a:p>
        </p:txBody>
      </p:sp>
      <p:pic>
        <p:nvPicPr>
          <p:cNvPr id="133123" name="Picture 1"/>
          <p:cNvPicPr>
            <a:picLocks noGrp="1" noChangeAspect="1"/>
          </p:cNvPicPr>
          <p:nvPr>
            <p:ph sz="half" idx="2"/>
            <p:custDataLst>
              <p:tags r:id="rId4"/>
            </p:custDataLst>
          </p:nvPr>
        </p:nvPicPr>
        <p:blipFill>
          <a:blip r:embed="rId6">
            <a:extLst>
              <a:ext uri="{28A0092B-C50C-407E-A947-70E740481C1C}">
                <a14:useLocalDpi xmlns:a14="http://schemas.microsoft.com/office/drawing/2010/main" val="0"/>
              </a:ext>
            </a:extLst>
          </a:blip>
          <a:srcRect l="3183" r="3183"/>
          <a:stretch>
            <a:fillRect/>
          </a:stretch>
        </p:blipFill>
        <p:spPr>
          <a:xfrm>
            <a:off x="4648200" y="1752600"/>
            <a:ext cx="3810000" cy="4638675"/>
          </a:xfrm>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3" name="Group 122"/>
          <p:cNvGrpSpPr>
            <a:grpSpLocks/>
          </p:cNvGrpSpPr>
          <p:nvPr/>
        </p:nvGrpSpPr>
        <p:grpSpPr bwMode="auto">
          <a:xfrm>
            <a:off x="0" y="1304925"/>
            <a:ext cx="5181600" cy="4486275"/>
            <a:chOff x="0" y="822"/>
            <a:chExt cx="3264" cy="2826"/>
          </a:xfrm>
        </p:grpSpPr>
        <p:pic>
          <p:nvPicPr>
            <p:cNvPr id="90214" name="Picture 5" descr="breast%20cancer%20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 y="822"/>
              <a:ext cx="64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5" name="Picture 6" descr="image?id=82609&amp;rendTypeI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56"/>
              <a:ext cx="672"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6" name="Picture 7" descr="Alz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4"/>
              <a:ext cx="672"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7" name="Picture 8" descr="Myelin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80"/>
              <a:ext cx="703"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18" name="Line 10"/>
            <p:cNvSpPr>
              <a:spLocks noChangeShapeType="1"/>
            </p:cNvSpPr>
            <p:nvPr/>
          </p:nvSpPr>
          <p:spPr bwMode="auto">
            <a:xfrm flipV="1">
              <a:off x="1056" y="1968"/>
              <a:ext cx="1584" cy="124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19" name="Line 11"/>
            <p:cNvSpPr>
              <a:spLocks noChangeShapeType="1"/>
            </p:cNvSpPr>
            <p:nvPr/>
          </p:nvSpPr>
          <p:spPr bwMode="auto">
            <a:xfrm>
              <a:off x="1056" y="3216"/>
              <a:ext cx="1536" cy="4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0" name="Line 12"/>
            <p:cNvSpPr>
              <a:spLocks noChangeShapeType="1"/>
            </p:cNvSpPr>
            <p:nvPr/>
          </p:nvSpPr>
          <p:spPr bwMode="auto">
            <a:xfrm>
              <a:off x="1104" y="2496"/>
              <a:ext cx="1488" cy="19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1" name="Line 13"/>
            <p:cNvSpPr>
              <a:spLocks noChangeShapeType="1"/>
            </p:cNvSpPr>
            <p:nvPr/>
          </p:nvSpPr>
          <p:spPr bwMode="auto">
            <a:xfrm flipV="1">
              <a:off x="1104" y="1728"/>
              <a:ext cx="864" cy="76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2" name="Line 14"/>
            <p:cNvSpPr>
              <a:spLocks noChangeShapeType="1"/>
            </p:cNvSpPr>
            <p:nvPr/>
          </p:nvSpPr>
          <p:spPr bwMode="auto">
            <a:xfrm>
              <a:off x="1104" y="2496"/>
              <a:ext cx="1440" cy="9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3" name="Line 15"/>
            <p:cNvSpPr>
              <a:spLocks noChangeShapeType="1"/>
            </p:cNvSpPr>
            <p:nvPr/>
          </p:nvSpPr>
          <p:spPr bwMode="auto">
            <a:xfrm flipV="1">
              <a:off x="1056" y="1872"/>
              <a:ext cx="2208"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4" name="Line 16"/>
            <p:cNvSpPr>
              <a:spLocks noChangeShapeType="1"/>
            </p:cNvSpPr>
            <p:nvPr/>
          </p:nvSpPr>
          <p:spPr bwMode="auto">
            <a:xfrm>
              <a:off x="1152" y="1296"/>
              <a:ext cx="960" cy="1296"/>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5" name="Line 17"/>
            <p:cNvSpPr>
              <a:spLocks noChangeShapeType="1"/>
            </p:cNvSpPr>
            <p:nvPr/>
          </p:nvSpPr>
          <p:spPr bwMode="auto">
            <a:xfrm>
              <a:off x="1056" y="1200"/>
              <a:ext cx="1104" cy="336"/>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26" name="AutoShape 18"/>
            <p:cNvSpPr>
              <a:spLocks noChangeArrowheads="1"/>
            </p:cNvSpPr>
            <p:nvPr/>
          </p:nvSpPr>
          <p:spPr bwMode="auto">
            <a:xfrm>
              <a:off x="720" y="1008"/>
              <a:ext cx="672" cy="336"/>
            </a:xfrm>
            <a:prstGeom prst="roundRect">
              <a:avLst>
                <a:gd name="adj" fmla="val 16667"/>
              </a:avLst>
            </a:prstGeom>
            <a:gradFill rotWithShape="1">
              <a:gsLst>
                <a:gs pos="0">
                  <a:srgbClr val="D1E88B"/>
                </a:gs>
                <a:gs pos="100000">
                  <a:srgbClr val="99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2813"/>
              <a:r>
                <a:rPr lang="en-US" sz="1200" b="1">
                  <a:solidFill>
                    <a:srgbClr val="000000"/>
                  </a:solidFill>
                  <a:latin typeface="Arial" charset="0"/>
                </a:rPr>
                <a:t>Breast</a:t>
              </a:r>
            </a:p>
            <a:p>
              <a:pPr algn="ctr" defTabSz="912813"/>
              <a:r>
                <a:rPr lang="en-US" sz="1200" b="1">
                  <a:solidFill>
                    <a:srgbClr val="000000"/>
                  </a:solidFill>
                  <a:latin typeface="Arial" charset="0"/>
                </a:rPr>
                <a:t>Cancer</a:t>
              </a:r>
            </a:p>
          </p:txBody>
        </p:sp>
        <p:sp>
          <p:nvSpPr>
            <p:cNvPr id="90227" name="AutoShape 19"/>
            <p:cNvSpPr>
              <a:spLocks noChangeArrowheads="1"/>
            </p:cNvSpPr>
            <p:nvPr/>
          </p:nvSpPr>
          <p:spPr bwMode="auto">
            <a:xfrm>
              <a:off x="720" y="2352"/>
              <a:ext cx="672" cy="336"/>
            </a:xfrm>
            <a:prstGeom prst="roundRect">
              <a:avLst>
                <a:gd name="adj" fmla="val 16667"/>
              </a:avLst>
            </a:prstGeom>
            <a:gradFill rotWithShape="1">
              <a:gsLst>
                <a:gs pos="0">
                  <a:srgbClr val="D1E88B"/>
                </a:gs>
                <a:gs pos="100000">
                  <a:srgbClr val="99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2813"/>
              <a:r>
                <a:rPr lang="en-US" sz="1400" b="1">
                  <a:solidFill>
                    <a:srgbClr val="000000"/>
                  </a:solidFill>
                  <a:latin typeface="Arial" charset="0"/>
                </a:rPr>
                <a:t>Parkinson</a:t>
              </a:r>
              <a:r>
                <a:rPr lang="ja-JP" altLang="en-US" sz="1400" b="1">
                  <a:solidFill>
                    <a:srgbClr val="000000"/>
                  </a:solidFill>
                  <a:latin typeface="Arial" charset="0"/>
                </a:rPr>
                <a:t>’</a:t>
              </a:r>
              <a:r>
                <a:rPr lang="en-US" altLang="ja-JP" sz="1400" b="1">
                  <a:solidFill>
                    <a:srgbClr val="000000"/>
                  </a:solidFill>
                  <a:latin typeface="Arial" charset="0"/>
                </a:rPr>
                <a:t>s</a:t>
              </a:r>
              <a:endParaRPr lang="en-US" altLang="ja-JP" sz="1600" b="1">
                <a:solidFill>
                  <a:srgbClr val="000000"/>
                </a:solidFill>
                <a:latin typeface="Arial" charset="0"/>
              </a:endParaRPr>
            </a:p>
            <a:p>
              <a:pPr algn="ctr" defTabSz="912813"/>
              <a:r>
                <a:rPr lang="en-US" sz="1600" b="1">
                  <a:solidFill>
                    <a:srgbClr val="000000"/>
                  </a:solidFill>
                  <a:latin typeface="Arial" charset="0"/>
                </a:rPr>
                <a:t>Disease</a:t>
              </a:r>
            </a:p>
          </p:txBody>
        </p:sp>
        <p:sp>
          <p:nvSpPr>
            <p:cNvPr id="90228" name="AutoShape 20"/>
            <p:cNvSpPr>
              <a:spLocks noChangeArrowheads="1"/>
            </p:cNvSpPr>
            <p:nvPr/>
          </p:nvSpPr>
          <p:spPr bwMode="auto">
            <a:xfrm>
              <a:off x="720" y="1680"/>
              <a:ext cx="672" cy="336"/>
            </a:xfrm>
            <a:prstGeom prst="roundRect">
              <a:avLst>
                <a:gd name="adj" fmla="val 16667"/>
              </a:avLst>
            </a:prstGeom>
            <a:gradFill rotWithShape="1">
              <a:gsLst>
                <a:gs pos="0">
                  <a:srgbClr val="D1E88B"/>
                </a:gs>
                <a:gs pos="100000">
                  <a:srgbClr val="99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2813"/>
              <a:r>
                <a:rPr lang="en-US" sz="1400" b="1">
                  <a:solidFill>
                    <a:srgbClr val="000000"/>
                  </a:solidFill>
                  <a:latin typeface="Arial" charset="0"/>
                </a:rPr>
                <a:t>Alzheimer</a:t>
              </a:r>
              <a:r>
                <a:rPr lang="ja-JP" altLang="en-US" sz="1400" b="1">
                  <a:solidFill>
                    <a:srgbClr val="000000"/>
                  </a:solidFill>
                  <a:latin typeface="Arial" charset="0"/>
                </a:rPr>
                <a:t>’</a:t>
              </a:r>
              <a:r>
                <a:rPr lang="en-US" altLang="ja-JP" sz="1400" b="1">
                  <a:solidFill>
                    <a:srgbClr val="000000"/>
                  </a:solidFill>
                  <a:latin typeface="Arial" charset="0"/>
                </a:rPr>
                <a:t>s</a:t>
              </a:r>
              <a:endParaRPr lang="en-US" altLang="ja-JP" sz="1600" b="1">
                <a:solidFill>
                  <a:srgbClr val="000000"/>
                </a:solidFill>
                <a:latin typeface="Arial" charset="0"/>
              </a:endParaRPr>
            </a:p>
            <a:p>
              <a:pPr algn="ctr" defTabSz="912813"/>
              <a:r>
                <a:rPr lang="en-US" sz="1600" b="1">
                  <a:solidFill>
                    <a:srgbClr val="000000"/>
                  </a:solidFill>
                  <a:latin typeface="Arial" charset="0"/>
                </a:rPr>
                <a:t>Disease</a:t>
              </a:r>
            </a:p>
          </p:txBody>
        </p:sp>
        <p:sp>
          <p:nvSpPr>
            <p:cNvPr id="90229" name="AutoShape 21"/>
            <p:cNvSpPr>
              <a:spLocks noChangeArrowheads="1"/>
            </p:cNvSpPr>
            <p:nvPr/>
          </p:nvSpPr>
          <p:spPr bwMode="auto">
            <a:xfrm>
              <a:off x="720" y="3072"/>
              <a:ext cx="672" cy="336"/>
            </a:xfrm>
            <a:prstGeom prst="roundRect">
              <a:avLst>
                <a:gd name="adj" fmla="val 16667"/>
              </a:avLst>
            </a:prstGeom>
            <a:gradFill rotWithShape="1">
              <a:gsLst>
                <a:gs pos="0">
                  <a:srgbClr val="D1E88B"/>
                </a:gs>
                <a:gs pos="100000">
                  <a:srgbClr val="99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2813"/>
              <a:r>
                <a:rPr lang="en-US" sz="1600" b="1">
                  <a:solidFill>
                    <a:srgbClr val="000000"/>
                  </a:solidFill>
                  <a:latin typeface="Arial" charset="0"/>
                </a:rPr>
                <a:t>Multiple</a:t>
              </a:r>
            </a:p>
            <a:p>
              <a:pPr algn="ctr" defTabSz="912813"/>
              <a:r>
                <a:rPr lang="en-US" sz="1600" b="1">
                  <a:solidFill>
                    <a:srgbClr val="000000"/>
                  </a:solidFill>
                  <a:latin typeface="Arial" charset="0"/>
                </a:rPr>
                <a:t>Sclerosis</a:t>
              </a:r>
            </a:p>
          </p:txBody>
        </p:sp>
      </p:grpSp>
      <p:sp>
        <p:nvSpPr>
          <p:cNvPr id="90114" name="Line 22"/>
          <p:cNvSpPr>
            <a:spLocks noChangeShapeType="1"/>
          </p:cNvSpPr>
          <p:nvPr/>
        </p:nvSpPr>
        <p:spPr bwMode="auto">
          <a:xfrm>
            <a:off x="5181600" y="4495800"/>
            <a:ext cx="457200" cy="45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15" name="Line 40"/>
          <p:cNvSpPr>
            <a:spLocks noChangeShapeType="1"/>
          </p:cNvSpPr>
          <p:nvPr/>
        </p:nvSpPr>
        <p:spPr bwMode="auto">
          <a:xfrm flipV="1">
            <a:off x="3941763" y="2673350"/>
            <a:ext cx="454025" cy="4492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16" name="Line 41"/>
          <p:cNvSpPr>
            <a:spLocks noChangeShapeType="1"/>
          </p:cNvSpPr>
          <p:nvPr/>
        </p:nvSpPr>
        <p:spPr bwMode="auto">
          <a:xfrm>
            <a:off x="4070350" y="4470400"/>
            <a:ext cx="519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17" name="Line 42"/>
          <p:cNvSpPr>
            <a:spLocks noChangeShapeType="1"/>
          </p:cNvSpPr>
          <p:nvPr/>
        </p:nvSpPr>
        <p:spPr bwMode="auto">
          <a:xfrm>
            <a:off x="4589463" y="4470400"/>
            <a:ext cx="519112" cy="514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18" name="Line 43"/>
          <p:cNvSpPr>
            <a:spLocks noChangeShapeType="1"/>
          </p:cNvSpPr>
          <p:nvPr/>
        </p:nvSpPr>
        <p:spPr bwMode="auto">
          <a:xfrm>
            <a:off x="4459288" y="2159000"/>
            <a:ext cx="390525" cy="193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19" name="Line 44"/>
          <p:cNvSpPr>
            <a:spLocks noChangeShapeType="1"/>
          </p:cNvSpPr>
          <p:nvPr/>
        </p:nvSpPr>
        <p:spPr bwMode="auto">
          <a:xfrm>
            <a:off x="3098800" y="4278313"/>
            <a:ext cx="517525" cy="514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0" name="Line 45"/>
          <p:cNvSpPr>
            <a:spLocks noChangeShapeType="1"/>
          </p:cNvSpPr>
          <p:nvPr/>
        </p:nvSpPr>
        <p:spPr bwMode="auto">
          <a:xfrm flipV="1">
            <a:off x="5108575" y="4965700"/>
            <a:ext cx="519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1" name="Line 46"/>
          <p:cNvSpPr>
            <a:spLocks noChangeShapeType="1"/>
          </p:cNvSpPr>
          <p:nvPr/>
        </p:nvSpPr>
        <p:spPr bwMode="auto">
          <a:xfrm>
            <a:off x="5108575" y="4470400"/>
            <a:ext cx="0" cy="514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2" name="Line 47"/>
          <p:cNvSpPr>
            <a:spLocks noChangeShapeType="1"/>
          </p:cNvSpPr>
          <p:nvPr/>
        </p:nvSpPr>
        <p:spPr bwMode="auto">
          <a:xfrm>
            <a:off x="5432425" y="2865438"/>
            <a:ext cx="0" cy="642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3" name="Line 48"/>
          <p:cNvSpPr>
            <a:spLocks noChangeShapeType="1"/>
          </p:cNvSpPr>
          <p:nvPr/>
        </p:nvSpPr>
        <p:spPr bwMode="auto">
          <a:xfrm>
            <a:off x="4070350" y="4021138"/>
            <a:ext cx="7794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4" name="Line 49"/>
          <p:cNvSpPr>
            <a:spLocks noChangeShapeType="1"/>
          </p:cNvSpPr>
          <p:nvPr/>
        </p:nvSpPr>
        <p:spPr bwMode="auto">
          <a:xfrm flipH="1">
            <a:off x="3422650" y="2544763"/>
            <a:ext cx="454025" cy="1920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5" name="Oval 50"/>
          <p:cNvSpPr>
            <a:spLocks noChangeArrowheads="1"/>
          </p:cNvSpPr>
          <p:nvPr/>
        </p:nvSpPr>
        <p:spPr bwMode="auto">
          <a:xfrm>
            <a:off x="4192588" y="3449638"/>
            <a:ext cx="203200" cy="214312"/>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26" name="Line 51"/>
          <p:cNvSpPr>
            <a:spLocks noChangeShapeType="1"/>
          </p:cNvSpPr>
          <p:nvPr/>
        </p:nvSpPr>
        <p:spPr bwMode="auto">
          <a:xfrm>
            <a:off x="4849813" y="4021138"/>
            <a:ext cx="211137" cy="327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7" name="Line 52"/>
          <p:cNvSpPr>
            <a:spLocks noChangeShapeType="1"/>
          </p:cNvSpPr>
          <p:nvPr/>
        </p:nvSpPr>
        <p:spPr bwMode="auto">
          <a:xfrm flipH="1">
            <a:off x="4595813" y="4021138"/>
            <a:ext cx="254000" cy="320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8" name="Line 53"/>
          <p:cNvSpPr>
            <a:spLocks noChangeShapeType="1"/>
          </p:cNvSpPr>
          <p:nvPr/>
        </p:nvSpPr>
        <p:spPr bwMode="auto">
          <a:xfrm>
            <a:off x="4114800" y="4100513"/>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29" name="Line 54"/>
          <p:cNvSpPr>
            <a:spLocks noChangeShapeType="1"/>
          </p:cNvSpPr>
          <p:nvPr/>
        </p:nvSpPr>
        <p:spPr bwMode="auto">
          <a:xfrm>
            <a:off x="4114800" y="4586288"/>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0" name="Line 55"/>
          <p:cNvSpPr>
            <a:spLocks noChangeShapeType="1"/>
          </p:cNvSpPr>
          <p:nvPr/>
        </p:nvSpPr>
        <p:spPr bwMode="auto">
          <a:xfrm flipV="1">
            <a:off x="4135438" y="3636963"/>
            <a:ext cx="323850" cy="320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1" name="Line 56"/>
          <p:cNvSpPr>
            <a:spLocks noChangeShapeType="1"/>
          </p:cNvSpPr>
          <p:nvPr/>
        </p:nvSpPr>
        <p:spPr bwMode="auto">
          <a:xfrm>
            <a:off x="4459288" y="3636963"/>
            <a:ext cx="325437" cy="320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2" name="Line 57"/>
          <p:cNvSpPr>
            <a:spLocks noChangeShapeType="1"/>
          </p:cNvSpPr>
          <p:nvPr/>
        </p:nvSpPr>
        <p:spPr bwMode="auto">
          <a:xfrm>
            <a:off x="4430713" y="3259138"/>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3" name="Line 58"/>
          <p:cNvSpPr>
            <a:spLocks noChangeShapeType="1"/>
          </p:cNvSpPr>
          <p:nvPr/>
        </p:nvSpPr>
        <p:spPr bwMode="auto">
          <a:xfrm>
            <a:off x="4430713" y="2760663"/>
            <a:ext cx="0" cy="2714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4" name="Line 59"/>
          <p:cNvSpPr>
            <a:spLocks noChangeShapeType="1"/>
          </p:cNvSpPr>
          <p:nvPr/>
        </p:nvSpPr>
        <p:spPr bwMode="auto">
          <a:xfrm>
            <a:off x="4022725" y="3138488"/>
            <a:ext cx="2921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5" name="Line 60"/>
          <p:cNvSpPr>
            <a:spLocks noChangeShapeType="1"/>
          </p:cNvSpPr>
          <p:nvPr/>
        </p:nvSpPr>
        <p:spPr bwMode="auto">
          <a:xfrm>
            <a:off x="4535488" y="3138488"/>
            <a:ext cx="2921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6" name="Line 61"/>
          <p:cNvSpPr>
            <a:spLocks noChangeShapeType="1"/>
          </p:cNvSpPr>
          <p:nvPr/>
        </p:nvSpPr>
        <p:spPr bwMode="auto">
          <a:xfrm>
            <a:off x="3681413" y="4021138"/>
            <a:ext cx="330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7" name="Line 62"/>
          <p:cNvSpPr>
            <a:spLocks noChangeShapeType="1"/>
          </p:cNvSpPr>
          <p:nvPr/>
        </p:nvSpPr>
        <p:spPr bwMode="auto">
          <a:xfrm>
            <a:off x="3492500" y="2801938"/>
            <a:ext cx="330200" cy="2778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8" name="Line 63"/>
          <p:cNvSpPr>
            <a:spLocks noChangeShapeType="1"/>
          </p:cNvSpPr>
          <p:nvPr/>
        </p:nvSpPr>
        <p:spPr bwMode="auto">
          <a:xfrm flipH="1">
            <a:off x="3508375" y="3186113"/>
            <a:ext cx="314325" cy="1714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39" name="Line 64"/>
          <p:cNvSpPr>
            <a:spLocks noChangeShapeType="1"/>
          </p:cNvSpPr>
          <p:nvPr/>
        </p:nvSpPr>
        <p:spPr bwMode="auto">
          <a:xfrm>
            <a:off x="3914775" y="2641600"/>
            <a:ext cx="0" cy="3794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0" name="Line 65"/>
          <p:cNvSpPr>
            <a:spLocks noChangeShapeType="1"/>
          </p:cNvSpPr>
          <p:nvPr/>
        </p:nvSpPr>
        <p:spPr bwMode="auto">
          <a:xfrm flipH="1">
            <a:off x="5011738" y="2876550"/>
            <a:ext cx="328612" cy="1984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1" name="Line 66"/>
          <p:cNvSpPr>
            <a:spLocks noChangeShapeType="1"/>
          </p:cNvSpPr>
          <p:nvPr/>
        </p:nvSpPr>
        <p:spPr bwMode="auto">
          <a:xfrm>
            <a:off x="4913313" y="3122613"/>
            <a:ext cx="519112" cy="320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2" name="Line 67"/>
          <p:cNvSpPr>
            <a:spLocks noChangeShapeType="1"/>
          </p:cNvSpPr>
          <p:nvPr/>
        </p:nvSpPr>
        <p:spPr bwMode="auto">
          <a:xfrm>
            <a:off x="5221288" y="4460875"/>
            <a:ext cx="3254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3" name="Line 68"/>
          <p:cNvSpPr>
            <a:spLocks noChangeShapeType="1"/>
          </p:cNvSpPr>
          <p:nvPr/>
        </p:nvSpPr>
        <p:spPr bwMode="auto">
          <a:xfrm>
            <a:off x="4430713" y="2252663"/>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4" name="Line 69"/>
          <p:cNvSpPr>
            <a:spLocks noChangeShapeType="1"/>
          </p:cNvSpPr>
          <p:nvPr/>
        </p:nvSpPr>
        <p:spPr bwMode="auto">
          <a:xfrm flipH="1">
            <a:off x="4524375" y="2411413"/>
            <a:ext cx="276225" cy="176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5" name="Line 70"/>
          <p:cNvSpPr>
            <a:spLocks noChangeShapeType="1"/>
          </p:cNvSpPr>
          <p:nvPr/>
        </p:nvSpPr>
        <p:spPr bwMode="auto">
          <a:xfrm flipH="1">
            <a:off x="3098800" y="4057650"/>
            <a:ext cx="454025" cy="220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6" name="Line 71"/>
          <p:cNvSpPr>
            <a:spLocks noChangeShapeType="1"/>
          </p:cNvSpPr>
          <p:nvPr/>
        </p:nvSpPr>
        <p:spPr bwMode="auto">
          <a:xfrm flipH="1">
            <a:off x="3670300" y="4513263"/>
            <a:ext cx="330200" cy="1984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7" name="Line 72"/>
          <p:cNvSpPr>
            <a:spLocks noChangeShapeType="1"/>
          </p:cNvSpPr>
          <p:nvPr/>
        </p:nvSpPr>
        <p:spPr bwMode="auto">
          <a:xfrm>
            <a:off x="4568825" y="4575175"/>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8" name="Line 73"/>
          <p:cNvSpPr>
            <a:spLocks noChangeShapeType="1"/>
          </p:cNvSpPr>
          <p:nvPr/>
        </p:nvSpPr>
        <p:spPr bwMode="auto">
          <a:xfrm flipV="1">
            <a:off x="4427538" y="1698625"/>
            <a:ext cx="0" cy="3222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49" name="Line 74"/>
          <p:cNvSpPr>
            <a:spLocks noChangeShapeType="1"/>
          </p:cNvSpPr>
          <p:nvPr/>
        </p:nvSpPr>
        <p:spPr bwMode="auto">
          <a:xfrm flipV="1">
            <a:off x="4994275" y="2309813"/>
            <a:ext cx="307975" cy="25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0" name="Line 75"/>
          <p:cNvSpPr>
            <a:spLocks noChangeShapeType="1"/>
          </p:cNvSpPr>
          <p:nvPr/>
        </p:nvSpPr>
        <p:spPr bwMode="auto">
          <a:xfrm>
            <a:off x="5497513" y="2836863"/>
            <a:ext cx="454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1" name="Line 76"/>
          <p:cNvSpPr>
            <a:spLocks noChangeShapeType="1"/>
          </p:cNvSpPr>
          <p:nvPr/>
        </p:nvSpPr>
        <p:spPr bwMode="auto">
          <a:xfrm flipV="1">
            <a:off x="3406775" y="2190750"/>
            <a:ext cx="0" cy="4175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2" name="Line 77"/>
          <p:cNvSpPr>
            <a:spLocks noChangeShapeType="1"/>
          </p:cNvSpPr>
          <p:nvPr/>
        </p:nvSpPr>
        <p:spPr bwMode="auto">
          <a:xfrm>
            <a:off x="2903538" y="2716213"/>
            <a:ext cx="4048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3" name="Line 78"/>
          <p:cNvSpPr>
            <a:spLocks noChangeShapeType="1"/>
          </p:cNvSpPr>
          <p:nvPr/>
        </p:nvSpPr>
        <p:spPr bwMode="auto">
          <a:xfrm>
            <a:off x="2644775" y="3957638"/>
            <a:ext cx="454025" cy="320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4" name="Line 79"/>
          <p:cNvSpPr>
            <a:spLocks noChangeShapeType="1"/>
          </p:cNvSpPr>
          <p:nvPr/>
        </p:nvSpPr>
        <p:spPr bwMode="auto">
          <a:xfrm>
            <a:off x="4114800" y="5078413"/>
            <a:ext cx="0" cy="269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5" name="Line 80"/>
          <p:cNvSpPr>
            <a:spLocks noChangeShapeType="1"/>
          </p:cNvSpPr>
          <p:nvPr/>
        </p:nvSpPr>
        <p:spPr bwMode="auto">
          <a:xfrm flipH="1">
            <a:off x="5656263" y="4497388"/>
            <a:ext cx="0" cy="4492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69" tIns="45685" rIns="91369" bIns="45685"/>
          <a:lstStyle/>
          <a:p>
            <a:endParaRPr lang="en-US"/>
          </a:p>
        </p:txBody>
      </p:sp>
      <p:sp>
        <p:nvSpPr>
          <p:cNvPr id="90156" name="Oval 81"/>
          <p:cNvSpPr>
            <a:spLocks noChangeArrowheads="1"/>
          </p:cNvSpPr>
          <p:nvPr/>
        </p:nvSpPr>
        <p:spPr bwMode="auto">
          <a:xfrm>
            <a:off x="5016500" y="434181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57" name="Oval 82"/>
          <p:cNvSpPr>
            <a:spLocks noChangeArrowheads="1"/>
          </p:cNvSpPr>
          <p:nvPr/>
        </p:nvSpPr>
        <p:spPr bwMode="auto">
          <a:xfrm>
            <a:off x="4468813" y="4351338"/>
            <a:ext cx="201612"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58" name="Oval 83"/>
          <p:cNvSpPr>
            <a:spLocks noChangeArrowheads="1"/>
          </p:cNvSpPr>
          <p:nvPr/>
        </p:nvSpPr>
        <p:spPr bwMode="auto">
          <a:xfrm>
            <a:off x="4714875" y="3914775"/>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59" name="Oval 84"/>
          <p:cNvSpPr>
            <a:spLocks noChangeArrowheads="1"/>
          </p:cNvSpPr>
          <p:nvPr/>
        </p:nvSpPr>
        <p:spPr bwMode="auto">
          <a:xfrm>
            <a:off x="3997325" y="3914775"/>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0" name="Oval 85"/>
          <p:cNvSpPr>
            <a:spLocks noChangeArrowheads="1"/>
          </p:cNvSpPr>
          <p:nvPr/>
        </p:nvSpPr>
        <p:spPr bwMode="auto">
          <a:xfrm>
            <a:off x="4014788" y="4370388"/>
            <a:ext cx="201612"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1" name="Oval 86"/>
          <p:cNvSpPr>
            <a:spLocks noChangeArrowheads="1"/>
          </p:cNvSpPr>
          <p:nvPr/>
        </p:nvSpPr>
        <p:spPr bwMode="auto">
          <a:xfrm>
            <a:off x="4014788" y="4856163"/>
            <a:ext cx="201612"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2" name="Oval 87"/>
          <p:cNvSpPr>
            <a:spLocks noChangeArrowheads="1"/>
          </p:cNvSpPr>
          <p:nvPr/>
        </p:nvSpPr>
        <p:spPr bwMode="auto">
          <a:xfrm>
            <a:off x="4325938" y="303371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3" name="Oval 88"/>
          <p:cNvSpPr>
            <a:spLocks noChangeArrowheads="1"/>
          </p:cNvSpPr>
          <p:nvPr/>
        </p:nvSpPr>
        <p:spPr bwMode="auto">
          <a:xfrm>
            <a:off x="4338638" y="3532188"/>
            <a:ext cx="201612" cy="214312"/>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4" name="Oval 89"/>
          <p:cNvSpPr>
            <a:spLocks noChangeArrowheads="1"/>
          </p:cNvSpPr>
          <p:nvPr/>
        </p:nvSpPr>
        <p:spPr bwMode="auto">
          <a:xfrm>
            <a:off x="4332288" y="2532063"/>
            <a:ext cx="201612"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5" name="Oval 90"/>
          <p:cNvSpPr>
            <a:spLocks noChangeArrowheads="1"/>
          </p:cNvSpPr>
          <p:nvPr/>
        </p:nvSpPr>
        <p:spPr bwMode="auto">
          <a:xfrm>
            <a:off x="3817938" y="3024188"/>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6" name="Oval 91"/>
          <p:cNvSpPr>
            <a:spLocks noChangeArrowheads="1"/>
          </p:cNvSpPr>
          <p:nvPr/>
        </p:nvSpPr>
        <p:spPr bwMode="auto">
          <a:xfrm>
            <a:off x="4829175" y="3032125"/>
            <a:ext cx="201613"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7" name="Oval 92"/>
          <p:cNvSpPr>
            <a:spLocks noChangeArrowheads="1"/>
          </p:cNvSpPr>
          <p:nvPr/>
        </p:nvSpPr>
        <p:spPr bwMode="auto">
          <a:xfrm>
            <a:off x="3487738" y="3914775"/>
            <a:ext cx="201612"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8" name="Oval 93"/>
          <p:cNvSpPr>
            <a:spLocks noChangeArrowheads="1"/>
          </p:cNvSpPr>
          <p:nvPr/>
        </p:nvSpPr>
        <p:spPr bwMode="auto">
          <a:xfrm>
            <a:off x="5340350" y="2732088"/>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69" name="Oval 94"/>
          <p:cNvSpPr>
            <a:spLocks noChangeArrowheads="1"/>
          </p:cNvSpPr>
          <p:nvPr/>
        </p:nvSpPr>
        <p:spPr bwMode="auto">
          <a:xfrm>
            <a:off x="5335588" y="3363913"/>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0" name="Oval 95"/>
          <p:cNvSpPr>
            <a:spLocks noChangeArrowheads="1"/>
          </p:cNvSpPr>
          <p:nvPr/>
        </p:nvSpPr>
        <p:spPr bwMode="auto">
          <a:xfrm>
            <a:off x="5551488" y="433546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1" name="Oval 96"/>
          <p:cNvSpPr>
            <a:spLocks noChangeArrowheads="1"/>
          </p:cNvSpPr>
          <p:nvPr/>
        </p:nvSpPr>
        <p:spPr bwMode="auto">
          <a:xfrm>
            <a:off x="3816350" y="2420938"/>
            <a:ext cx="201613"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2" name="Oval 97"/>
          <p:cNvSpPr>
            <a:spLocks noChangeArrowheads="1"/>
          </p:cNvSpPr>
          <p:nvPr/>
        </p:nvSpPr>
        <p:spPr bwMode="auto">
          <a:xfrm>
            <a:off x="3314700" y="3311525"/>
            <a:ext cx="201613"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3" name="Oval 98"/>
          <p:cNvSpPr>
            <a:spLocks noChangeArrowheads="1"/>
          </p:cNvSpPr>
          <p:nvPr/>
        </p:nvSpPr>
        <p:spPr bwMode="auto">
          <a:xfrm>
            <a:off x="3308350" y="2617788"/>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4" name="Oval 99"/>
          <p:cNvSpPr>
            <a:spLocks noChangeArrowheads="1"/>
          </p:cNvSpPr>
          <p:nvPr/>
        </p:nvSpPr>
        <p:spPr bwMode="auto">
          <a:xfrm>
            <a:off x="3465513" y="4648200"/>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5" name="Oval 100"/>
          <p:cNvSpPr>
            <a:spLocks noChangeArrowheads="1"/>
          </p:cNvSpPr>
          <p:nvPr/>
        </p:nvSpPr>
        <p:spPr bwMode="auto">
          <a:xfrm>
            <a:off x="4324350" y="2025650"/>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6" name="Oval 101"/>
          <p:cNvSpPr>
            <a:spLocks noChangeArrowheads="1"/>
          </p:cNvSpPr>
          <p:nvPr/>
        </p:nvSpPr>
        <p:spPr bwMode="auto">
          <a:xfrm>
            <a:off x="4476750" y="4845050"/>
            <a:ext cx="201613" cy="217488"/>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7" name="Oval 102"/>
          <p:cNvSpPr>
            <a:spLocks noChangeArrowheads="1"/>
          </p:cNvSpPr>
          <p:nvPr/>
        </p:nvSpPr>
        <p:spPr bwMode="auto">
          <a:xfrm>
            <a:off x="2995613" y="4192588"/>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8" name="Oval 103"/>
          <p:cNvSpPr>
            <a:spLocks noChangeArrowheads="1"/>
          </p:cNvSpPr>
          <p:nvPr/>
        </p:nvSpPr>
        <p:spPr bwMode="auto">
          <a:xfrm>
            <a:off x="4789488" y="2239963"/>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79" name="Oval 104"/>
          <p:cNvSpPr>
            <a:spLocks noChangeArrowheads="1"/>
          </p:cNvSpPr>
          <p:nvPr/>
        </p:nvSpPr>
        <p:spPr bwMode="auto">
          <a:xfrm>
            <a:off x="5553075" y="484346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algn="ctr" defTabSz="912813"/>
            <a:endParaRPr lang="en-US" sz="1200" b="1" baseline="-25000">
              <a:solidFill>
                <a:srgbClr val="000000"/>
              </a:solidFill>
              <a:latin typeface="Arial" charset="0"/>
            </a:endParaRPr>
          </a:p>
        </p:txBody>
      </p:sp>
      <p:sp>
        <p:nvSpPr>
          <p:cNvPr id="90180" name="Oval 105"/>
          <p:cNvSpPr>
            <a:spLocks noChangeArrowheads="1"/>
          </p:cNvSpPr>
          <p:nvPr/>
        </p:nvSpPr>
        <p:spPr bwMode="auto">
          <a:xfrm>
            <a:off x="5892800" y="2735263"/>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1" name="Oval 106"/>
          <p:cNvSpPr>
            <a:spLocks noChangeArrowheads="1"/>
          </p:cNvSpPr>
          <p:nvPr/>
        </p:nvSpPr>
        <p:spPr bwMode="auto">
          <a:xfrm>
            <a:off x="4010025" y="534511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2" name="Oval 107"/>
          <p:cNvSpPr>
            <a:spLocks noChangeArrowheads="1"/>
          </p:cNvSpPr>
          <p:nvPr/>
        </p:nvSpPr>
        <p:spPr bwMode="auto">
          <a:xfrm>
            <a:off x="2706688" y="2616200"/>
            <a:ext cx="201612"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3" name="Oval 108"/>
          <p:cNvSpPr>
            <a:spLocks noChangeArrowheads="1"/>
          </p:cNvSpPr>
          <p:nvPr/>
        </p:nvSpPr>
        <p:spPr bwMode="auto">
          <a:xfrm>
            <a:off x="4332288" y="1481138"/>
            <a:ext cx="201612"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4" name="Oval 109"/>
          <p:cNvSpPr>
            <a:spLocks noChangeArrowheads="1"/>
          </p:cNvSpPr>
          <p:nvPr/>
        </p:nvSpPr>
        <p:spPr bwMode="auto">
          <a:xfrm>
            <a:off x="2514600" y="3829050"/>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5" name="Oval 110"/>
          <p:cNvSpPr>
            <a:spLocks noChangeArrowheads="1"/>
          </p:cNvSpPr>
          <p:nvPr/>
        </p:nvSpPr>
        <p:spPr bwMode="auto">
          <a:xfrm>
            <a:off x="5307013" y="2190750"/>
            <a:ext cx="203200" cy="215900"/>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6" name="Oval 111"/>
          <p:cNvSpPr>
            <a:spLocks noChangeArrowheads="1"/>
          </p:cNvSpPr>
          <p:nvPr/>
        </p:nvSpPr>
        <p:spPr bwMode="auto">
          <a:xfrm>
            <a:off x="3317875" y="197961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7" name="Oval 112"/>
          <p:cNvSpPr>
            <a:spLocks noChangeArrowheads="1"/>
          </p:cNvSpPr>
          <p:nvPr/>
        </p:nvSpPr>
        <p:spPr bwMode="auto">
          <a:xfrm>
            <a:off x="5006975" y="4856163"/>
            <a:ext cx="203200" cy="217487"/>
          </a:xfrm>
          <a:prstGeom prst="ellipse">
            <a:avLst/>
          </a:prstGeom>
          <a:gradFill rotWithShape="1">
            <a:gsLst>
              <a:gs pos="0">
                <a:srgbClr val="FFAEAE"/>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69" tIns="45685" rIns="91369" bIns="45685" anchor="ctr"/>
          <a:lstStyle/>
          <a:p>
            <a:pPr defTabSz="912813"/>
            <a:endParaRPr lang="en-US" sz="1200" b="1">
              <a:solidFill>
                <a:srgbClr val="000000"/>
              </a:solidFill>
              <a:latin typeface="Arial" charset="0"/>
            </a:endParaRPr>
          </a:p>
        </p:txBody>
      </p:sp>
      <p:sp>
        <p:nvSpPr>
          <p:cNvPr id="90188" name="Text Box 114"/>
          <p:cNvSpPr txBox="1">
            <a:spLocks noChangeArrowheads="1"/>
          </p:cNvSpPr>
          <p:nvPr/>
        </p:nvSpPr>
        <p:spPr bwMode="auto">
          <a:xfrm>
            <a:off x="2667000" y="5638800"/>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50000"/>
              </a:spcBef>
            </a:pPr>
            <a:r>
              <a:rPr lang="en-US" sz="1200" b="1">
                <a:solidFill>
                  <a:srgbClr val="000000"/>
                </a:solidFill>
                <a:latin typeface="Arial" charset="0"/>
              </a:rPr>
              <a:t>Interactome networks</a:t>
            </a:r>
          </a:p>
        </p:txBody>
      </p:sp>
      <p:grpSp>
        <p:nvGrpSpPr>
          <p:cNvPr id="90189" name="Group 125"/>
          <p:cNvGrpSpPr>
            <a:grpSpLocks/>
          </p:cNvGrpSpPr>
          <p:nvPr/>
        </p:nvGrpSpPr>
        <p:grpSpPr bwMode="auto">
          <a:xfrm>
            <a:off x="4114800" y="838200"/>
            <a:ext cx="4953000" cy="5143500"/>
            <a:chOff x="2592" y="528"/>
            <a:chExt cx="3120" cy="3240"/>
          </a:xfrm>
        </p:grpSpPr>
        <p:grpSp>
          <p:nvGrpSpPr>
            <p:cNvPr id="90192" name="Group 115"/>
            <p:cNvGrpSpPr>
              <a:grpSpLocks/>
            </p:cNvGrpSpPr>
            <p:nvPr/>
          </p:nvGrpSpPr>
          <p:grpSpPr bwMode="auto">
            <a:xfrm>
              <a:off x="5088" y="528"/>
              <a:ext cx="624" cy="3240"/>
              <a:chOff x="5136" y="528"/>
              <a:chExt cx="624" cy="3240"/>
            </a:xfrm>
          </p:grpSpPr>
          <p:pic>
            <p:nvPicPr>
              <p:cNvPr id="90209" name="Picture 116" descr="structure_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6" y="259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0" name="Picture 117" descr="structure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6" y="1920"/>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1" name="Picture 118" descr="structure_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6" y="1248"/>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2" name="Picture 119" descr="structure_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4" y="52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3" name="Picture 120" descr="structure_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8" y="3312"/>
                <a:ext cx="45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193" name="Line 24"/>
            <p:cNvSpPr>
              <a:spLocks noChangeShapeType="1"/>
            </p:cNvSpPr>
            <p:nvPr/>
          </p:nvSpPr>
          <p:spPr bwMode="auto">
            <a:xfrm>
              <a:off x="3120" y="2640"/>
              <a:ext cx="1728" cy="240"/>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4" name="Line 25"/>
            <p:cNvSpPr>
              <a:spLocks noChangeShapeType="1"/>
            </p:cNvSpPr>
            <p:nvPr/>
          </p:nvSpPr>
          <p:spPr bwMode="auto">
            <a:xfrm>
              <a:off x="3408" y="2016"/>
              <a:ext cx="1440" cy="864"/>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5" name="Line 26"/>
            <p:cNvSpPr>
              <a:spLocks noChangeShapeType="1"/>
            </p:cNvSpPr>
            <p:nvPr/>
          </p:nvSpPr>
          <p:spPr bwMode="auto">
            <a:xfrm>
              <a:off x="3552" y="2976"/>
              <a:ext cx="1344" cy="576"/>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6" name="Line 27"/>
            <p:cNvSpPr>
              <a:spLocks noChangeShapeType="1"/>
            </p:cNvSpPr>
            <p:nvPr/>
          </p:nvSpPr>
          <p:spPr bwMode="auto">
            <a:xfrm>
              <a:off x="3408" y="2016"/>
              <a:ext cx="1440" cy="1536"/>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7" name="Line 28"/>
            <p:cNvSpPr>
              <a:spLocks noChangeShapeType="1"/>
            </p:cNvSpPr>
            <p:nvPr/>
          </p:nvSpPr>
          <p:spPr bwMode="auto">
            <a:xfrm flipV="1">
              <a:off x="2928" y="2208"/>
              <a:ext cx="1872" cy="192"/>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8" name="Line 29"/>
            <p:cNvSpPr>
              <a:spLocks noChangeShapeType="1"/>
            </p:cNvSpPr>
            <p:nvPr/>
          </p:nvSpPr>
          <p:spPr bwMode="auto">
            <a:xfrm flipV="1">
              <a:off x="2592" y="2208"/>
              <a:ext cx="2208" cy="480"/>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99" name="Line 30"/>
            <p:cNvSpPr>
              <a:spLocks noChangeShapeType="1"/>
            </p:cNvSpPr>
            <p:nvPr/>
          </p:nvSpPr>
          <p:spPr bwMode="auto">
            <a:xfrm>
              <a:off x="3456" y="1488"/>
              <a:ext cx="1344" cy="720"/>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00" name="Line 31"/>
            <p:cNvSpPr>
              <a:spLocks noChangeShapeType="1"/>
            </p:cNvSpPr>
            <p:nvPr/>
          </p:nvSpPr>
          <p:spPr bwMode="auto">
            <a:xfrm flipV="1">
              <a:off x="3552" y="2256"/>
              <a:ext cx="1200" cy="720"/>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01" name="Line 32"/>
            <p:cNvSpPr>
              <a:spLocks noChangeShapeType="1"/>
            </p:cNvSpPr>
            <p:nvPr/>
          </p:nvSpPr>
          <p:spPr bwMode="auto">
            <a:xfrm flipV="1">
              <a:off x="2784" y="1632"/>
              <a:ext cx="2064" cy="528"/>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202" name="Line 33"/>
            <p:cNvSpPr>
              <a:spLocks noChangeShapeType="1"/>
            </p:cNvSpPr>
            <p:nvPr/>
          </p:nvSpPr>
          <p:spPr bwMode="auto">
            <a:xfrm flipV="1">
              <a:off x="3552" y="1632"/>
              <a:ext cx="1296" cy="144"/>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pic>
          <p:nvPicPr>
            <p:cNvPr id="90203" name="Picture 34" descr="size-zero-pill-table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6" y="768"/>
              <a:ext cx="384"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04" name="Line 35"/>
            <p:cNvSpPr>
              <a:spLocks noChangeShapeType="1"/>
            </p:cNvSpPr>
            <p:nvPr/>
          </p:nvSpPr>
          <p:spPr bwMode="auto">
            <a:xfrm flipV="1">
              <a:off x="2784" y="1008"/>
              <a:ext cx="1920" cy="816"/>
            </a:xfrm>
            <a:prstGeom prst="line">
              <a:avLst/>
            </a:prstGeom>
            <a:noFill/>
            <a:ln w="19050">
              <a:solidFill>
                <a:srgbClr val="800080"/>
              </a:solidFill>
              <a:round/>
              <a:headEnd/>
              <a:tailEnd/>
            </a:ln>
            <a:extLst>
              <a:ext uri="{909E8E84-426E-40dd-AFC4-6F175D3DCCD1}">
                <a14:hiddenFill xmlns:a14="http://schemas.microsoft.com/office/drawing/2010/main">
                  <a:noFill/>
                </a14:hiddenFill>
              </a:ext>
            </a:extLst>
          </p:spPr>
          <p:txBody>
            <a:bodyPr anchor="ctr"/>
            <a:lstStyle/>
            <a:p>
              <a:endParaRPr lang="en-US"/>
            </a:p>
          </p:txBody>
        </p:sp>
        <p:pic>
          <p:nvPicPr>
            <p:cNvPr id="90205" name="Picture 36" descr="aspirin-ch"/>
            <p:cNvPicPr>
              <a:picLocks noChangeAspect="1" noChangeArrowheads="1"/>
            </p:cNvPicPr>
            <p:nvPr/>
          </p:nvPicPr>
          <p:blipFill>
            <a:blip r:embed="rId12">
              <a:extLst>
                <a:ext uri="{28A0092B-C50C-407E-A947-70E740481C1C}">
                  <a14:useLocalDpi xmlns:a14="http://schemas.microsoft.com/office/drawing/2010/main" val="0"/>
                </a:ext>
              </a:extLst>
            </a:blip>
            <a:srcRect l="8333" t="8348" r="8333" b="8174"/>
            <a:stretch>
              <a:fillRect/>
            </a:stretch>
          </p:blipFill>
          <p:spPr bwMode="auto">
            <a:xfrm>
              <a:off x="4704" y="270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06" name="Picture 37" descr="Gleevec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8" y="2113"/>
              <a:ext cx="52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07" name="Picture 38" descr="178_big"/>
            <p:cNvPicPr>
              <a:picLocks noChangeAspect="1" noChangeArrowheads="1"/>
            </p:cNvPicPr>
            <p:nvPr/>
          </p:nvPicPr>
          <p:blipFill>
            <a:blip r:embed="rId14">
              <a:extLst>
                <a:ext uri="{28A0092B-C50C-407E-A947-70E740481C1C}">
                  <a14:useLocalDpi xmlns:a14="http://schemas.microsoft.com/office/drawing/2010/main" val="0"/>
                </a:ext>
              </a:extLst>
            </a:blip>
            <a:srcRect t="30769" r="1538" b="32307"/>
            <a:stretch>
              <a:fillRect/>
            </a:stretch>
          </p:blipFill>
          <p:spPr bwMode="auto">
            <a:xfrm>
              <a:off x="4560" y="1509"/>
              <a:ext cx="62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08" name="Picture 39" descr="[pill.jpg]"/>
            <p:cNvPicPr>
              <a:picLocks noChangeAspect="1" noChangeArrowheads="1"/>
            </p:cNvPicPr>
            <p:nvPr/>
          </p:nvPicPr>
          <p:blipFill>
            <a:blip r:embed="rId15">
              <a:extLst>
                <a:ext uri="{28A0092B-C50C-407E-A947-70E740481C1C}">
                  <a14:useLocalDpi xmlns:a14="http://schemas.microsoft.com/office/drawing/2010/main" val="0"/>
                </a:ext>
              </a:extLst>
            </a:blip>
            <a:srcRect l="10527" t="24562" r="5263" b="26315"/>
            <a:stretch>
              <a:fillRect/>
            </a:stretch>
          </p:blipFill>
          <p:spPr bwMode="auto">
            <a:xfrm>
              <a:off x="4608" y="3408"/>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190" name="Text Box 121"/>
          <p:cNvSpPr txBox="1">
            <a:spLocks noChangeArrowheads="1"/>
          </p:cNvSpPr>
          <p:nvPr/>
        </p:nvSpPr>
        <p:spPr bwMode="auto">
          <a:xfrm>
            <a:off x="742950" y="219075"/>
            <a:ext cx="6951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b="1">
                <a:solidFill>
                  <a:srgbClr val="0000FF"/>
                </a:solidFill>
                <a:latin typeface="Arial" charset="0"/>
              </a:rPr>
              <a:t>Network </a:t>
            </a:r>
            <a:r>
              <a:rPr lang="en-US" sz="2800" b="1">
                <a:solidFill>
                  <a:srgbClr val="FF0000"/>
                </a:solidFill>
                <a:latin typeface="Arial" charset="0"/>
              </a:rPr>
              <a:t>pathology &amp; pharmacology</a:t>
            </a:r>
          </a:p>
        </p:txBody>
      </p:sp>
      <p:sp>
        <p:nvSpPr>
          <p:cNvPr id="90191" name="TextBox 118"/>
          <p:cNvSpPr txBox="1">
            <a:spLocks noChangeArrowheads="1"/>
          </p:cNvSpPr>
          <p:nvPr/>
        </p:nvSpPr>
        <p:spPr bwMode="auto">
          <a:xfrm>
            <a:off x="115888" y="6581775"/>
            <a:ext cx="1668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solidFill>
                  <a:srgbClr val="000000"/>
                </a:solidFill>
                <a:latin typeface="Arial" charset="0"/>
              </a:rPr>
              <a:t>[Adapted from H Yu]</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2100" y="0"/>
            <a:ext cx="8558044" cy="6858000"/>
          </a:xfrm>
          <a:prstGeom prst="rect">
            <a:avLst/>
          </a:prstGeom>
        </p:spPr>
      </p:pic>
      <p:sp>
        <p:nvSpPr>
          <p:cNvPr id="3" name="Text Box 4"/>
          <p:cNvSpPr txBox="1">
            <a:spLocks noChangeArrowheads="1"/>
          </p:cNvSpPr>
          <p:nvPr/>
        </p:nvSpPr>
        <p:spPr bwMode="auto">
          <a:xfrm>
            <a:off x="0" y="6552762"/>
            <a:ext cx="2875914" cy="27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a:t>
            </a:r>
            <a:r>
              <a:rPr lang="en-US" sz="1200" dirty="0" smtClean="0">
                <a:solidFill>
                  <a:srgbClr val="000000"/>
                </a:solidFill>
                <a:latin typeface="Arial" charset="0"/>
              </a:rPr>
              <a:t>Yan </a:t>
            </a:r>
            <a:r>
              <a:rPr lang="en-US" sz="1200" dirty="0">
                <a:solidFill>
                  <a:srgbClr val="000000"/>
                </a:solidFill>
                <a:latin typeface="Arial" charset="0"/>
              </a:rPr>
              <a:t>et al., </a:t>
            </a:r>
            <a:r>
              <a:rPr lang="en-US" sz="1200" dirty="0" smtClean="0">
                <a:solidFill>
                  <a:srgbClr val="000000"/>
                </a:solidFill>
                <a:latin typeface="Arial" charset="0"/>
              </a:rPr>
              <a:t>PLOS Biol. (</a:t>
            </a:r>
            <a:r>
              <a:rPr lang="fr-FR" sz="1200" dirty="0" smtClean="0">
                <a:solidFill>
                  <a:srgbClr val="000000"/>
                </a:solidFill>
                <a:latin typeface="Arial" charset="0"/>
              </a:rPr>
              <a:t>’</a:t>
            </a:r>
            <a:r>
              <a:rPr lang="en-US" sz="1200" dirty="0" smtClean="0">
                <a:solidFill>
                  <a:srgbClr val="000000"/>
                </a:solidFill>
                <a:latin typeface="Arial" charset="0"/>
              </a:rPr>
              <a:t>15, in revision)</a:t>
            </a:r>
            <a:r>
              <a:rPr lang="en-US" sz="1200" dirty="0">
                <a:solidFill>
                  <a:srgbClr val="000000"/>
                </a:solidFill>
                <a:latin typeface="Arial" charset="0"/>
              </a:rPr>
              <a:t>]</a:t>
            </a:r>
          </a:p>
        </p:txBody>
      </p:sp>
    </p:spTree>
    <p:extLst>
      <p:ext uri="{BB962C8B-B14F-4D97-AF65-F5344CB8AC3E}">
        <p14:creationId xmlns:p14="http://schemas.microsoft.com/office/powerpoint/2010/main" val="657628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Biological Network Analysis:</a:t>
            </a:r>
            <a:r>
              <a:rPr lang="en-US" sz="1800" dirty="0">
                <a:solidFill>
                  <a:schemeClr val="bg1">
                    <a:lumMod val="65000"/>
                  </a:schemeClr>
                </a:solidFill>
              </a:rPr>
              <a:t/>
            </a:r>
            <a:br>
              <a:rPr lang="en-US" sz="1800" dirty="0">
                <a:solidFill>
                  <a:schemeClr val="bg1">
                    <a:lumMod val="65000"/>
                  </a:schemeClr>
                </a:solidFill>
              </a:rPr>
            </a:br>
            <a:r>
              <a:rPr lang="en-US" sz="1800" dirty="0">
                <a:solidFill>
                  <a:schemeClr val="bg1">
                    <a:lumMod val="65000"/>
                  </a:schemeClr>
                </a:solidFill>
              </a:rPr>
              <a:t> </a:t>
            </a:r>
            <a:r>
              <a:rPr lang="en-US" sz="1800" dirty="0" smtClean="0">
                <a:solidFill>
                  <a:schemeClr val="bg1">
                    <a:lumMod val="65000"/>
                  </a:schemeClr>
                </a:solidFill>
              </a:rPr>
              <a:t>Hierarchies, Mutational Constraints &amp; Logical Circuits in Regulation</a:t>
            </a:r>
            <a:endParaRPr lang="en-US" dirty="0">
              <a:solidFill>
                <a:schemeClr val="bg1">
                  <a:lumMod val="65000"/>
                </a:schemeClr>
              </a:solidFill>
            </a:endParaRPr>
          </a:p>
        </p:txBody>
      </p:sp>
      <p:sp>
        <p:nvSpPr>
          <p:cNvPr id="93187" name="Content Placeholder 3"/>
          <p:cNvSpPr>
            <a:spLocks noGrp="1"/>
          </p:cNvSpPr>
          <p:nvPr>
            <p:ph idx="1"/>
            <p:custDataLst>
              <p:tags r:id="rId4"/>
            </p:custDataLst>
          </p:nvPr>
        </p:nvSpPr>
        <p:spPr>
          <a:xfrm>
            <a:off x="520700" y="919163"/>
            <a:ext cx="8115300" cy="5524500"/>
          </a:xfrm>
        </p:spPr>
        <p:txBody>
          <a:bodyPr/>
          <a:lstStyle/>
          <a:p>
            <a:r>
              <a:rPr lang="en-US" dirty="0" smtClean="0">
                <a:solidFill>
                  <a:srgbClr val="FFFF00"/>
                </a:solidFill>
                <a:latin typeface="Arial" charset="0"/>
                <a:ea typeface="ＭＳ Ｐゴシック" charset="0"/>
                <a:cs typeface="ＭＳ Ｐゴシック" charset="0"/>
              </a:rPr>
              <a:t>Why </a:t>
            </a:r>
            <a:r>
              <a:rPr lang="en-US" dirty="0">
                <a:solidFill>
                  <a:srgbClr val="FFFF00"/>
                </a:solidFill>
                <a:latin typeface="Arial" charset="0"/>
                <a:ea typeface="ＭＳ Ｐゴシック" charset="0"/>
                <a:cs typeface="ＭＳ Ｐゴシック" charset="0"/>
              </a:rPr>
              <a:t>Networks ? </a:t>
            </a:r>
          </a:p>
          <a:p>
            <a:pPr lvl="1"/>
            <a:r>
              <a:rPr lang="en-US" sz="2000" dirty="0" smtClean="0">
                <a:solidFill>
                  <a:schemeClr val="bg1"/>
                </a:solidFill>
                <a:latin typeface="Arial" charset="0"/>
                <a:ea typeface="ＭＳ Ｐゴシック" charset="0"/>
              </a:rPr>
              <a:t>Representational sweet spot + Intuition from cross-disciplinary comparisons</a:t>
            </a:r>
            <a:endParaRPr lang="en-US" dirty="0">
              <a:solidFill>
                <a:srgbClr val="FFFF00"/>
              </a:solidFill>
              <a:latin typeface="Arial" charset="0"/>
              <a:ea typeface="ＭＳ Ｐゴシック" charset="0"/>
              <a:cs typeface="ＭＳ Ｐゴシック" charset="0"/>
            </a:endParaRPr>
          </a:p>
          <a:p>
            <a:r>
              <a:rPr lang="en-US" dirty="0" smtClean="0">
                <a:solidFill>
                  <a:srgbClr val="FFFF00"/>
                </a:solidFill>
                <a:latin typeface="Arial" charset="0"/>
                <a:ea typeface="ＭＳ Ｐゴシック" charset="0"/>
                <a:cs typeface="ＭＳ Ｐゴシック" charset="0"/>
              </a:rPr>
              <a:t>Organizing the </a:t>
            </a:r>
            <a:r>
              <a:rPr lang="en-US" dirty="0" smtClean="0">
                <a:solidFill>
                  <a:srgbClr val="FFFF00"/>
                </a:solidFill>
                <a:latin typeface="Arial" charset="0"/>
                <a:ea typeface="ＭＳ Ｐゴシック" charset="0"/>
                <a:cs typeface="ＭＳ Ｐゴシック" charset="0"/>
              </a:rPr>
              <a:t>Regulatory Network into a Hierarchy</a:t>
            </a:r>
            <a:endParaRPr lang="en-US" dirty="0">
              <a:solidFill>
                <a:srgbClr val="FFFF00"/>
              </a:solidFill>
              <a:latin typeface="Arial" charset="0"/>
              <a:ea typeface="ＭＳ Ｐゴシック" charset="0"/>
              <a:cs typeface="ＭＳ Ｐゴシック" charset="0"/>
            </a:endParaRPr>
          </a:p>
          <a:p>
            <a:pPr lvl="1"/>
            <a:r>
              <a:rPr lang="en-US" sz="2000" dirty="0" smtClean="0">
                <a:solidFill>
                  <a:schemeClr val="bg1"/>
                </a:solidFill>
                <a:latin typeface="Arial" charset="0"/>
                <a:ea typeface="ＭＳ Ｐゴシック" charset="0"/>
              </a:rPr>
              <a:t>Construction: local BFS v global simulated annealing</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Information </a:t>
            </a:r>
            <a:r>
              <a:rPr lang="en-US" sz="2000" dirty="0">
                <a:solidFill>
                  <a:schemeClr val="bg1"/>
                </a:solidFill>
                <a:latin typeface="Arial" charset="0"/>
                <a:ea typeface="ＭＳ Ｐゴシック" charset="0"/>
              </a:rPr>
              <a:t>flow </a:t>
            </a:r>
            <a:r>
              <a:rPr lang="en-US" sz="2000" dirty="0" smtClean="0">
                <a:solidFill>
                  <a:schemeClr val="bg1"/>
                </a:solidFill>
                <a:latin typeface="Arial" charset="0"/>
                <a:ea typeface="ＭＳ Ｐゴシック" charset="0"/>
              </a:rPr>
              <a:t>bottlenecks in the middle</a:t>
            </a:r>
            <a:r>
              <a:rPr lang="en-US" sz="2000" dirty="0">
                <a:solidFill>
                  <a:schemeClr val="bg1"/>
                </a:solidFill>
                <a:latin typeface="Arial" charset="0"/>
                <a:ea typeface="ＭＳ Ｐゴシック" charset="0"/>
              </a:rPr>
              <a:t> </a:t>
            </a:r>
            <a:r>
              <a:rPr lang="en-US" sz="2000" dirty="0" smtClean="0">
                <a:solidFill>
                  <a:schemeClr val="bg1"/>
                </a:solidFill>
                <a:latin typeface="Arial" charset="0"/>
                <a:ea typeface="ＭＳ Ｐゴシック" charset="0"/>
              </a:rPr>
              <a:t>&amp; greater </a:t>
            </a:r>
            <a:r>
              <a:rPr lang="en-US" sz="2000" dirty="0">
                <a:solidFill>
                  <a:schemeClr val="bg1"/>
                </a:solidFill>
                <a:latin typeface="Arial" charset="0"/>
                <a:ea typeface="ＭＳ Ｐゴシック" charset="0"/>
              </a:rPr>
              <a:t>mid-level </a:t>
            </a:r>
            <a:r>
              <a:rPr lang="en-US" sz="2000" b="1" u="sng" dirty="0" smtClean="0">
                <a:solidFill>
                  <a:schemeClr val="bg1"/>
                </a:solidFill>
                <a:latin typeface="Arial" charset="0"/>
                <a:ea typeface="ＭＳ Ｐゴシック" charset="0"/>
              </a:rPr>
              <a:t>collaboration</a:t>
            </a:r>
            <a:r>
              <a:rPr lang="en-US" sz="2000" dirty="0" smtClean="0">
                <a:solidFill>
                  <a:schemeClr val="bg1"/>
                </a:solidFill>
                <a:latin typeface="Arial" charset="0"/>
                <a:ea typeface="ＭＳ Ｐゴシック" charset="0"/>
              </a:rPr>
              <a:t> to ease them, esp. in </a:t>
            </a:r>
            <a:r>
              <a:rPr lang="en-US" sz="2000" dirty="0">
                <a:solidFill>
                  <a:schemeClr val="bg1"/>
                </a:solidFill>
                <a:latin typeface="Arial" charset="0"/>
                <a:ea typeface="ＭＳ Ｐゴシック" charset="0"/>
              </a:rPr>
              <a:t>more complex </a:t>
            </a:r>
            <a:r>
              <a:rPr lang="en-US" sz="2000" dirty="0" smtClean="0">
                <a:solidFill>
                  <a:schemeClr val="bg1"/>
                </a:solidFill>
                <a:latin typeface="Arial" charset="0"/>
                <a:ea typeface="ＭＳ Ｐゴシック" charset="0"/>
              </a:rPr>
              <a:t>organisms</a:t>
            </a:r>
          </a:p>
          <a:p>
            <a:pPr lvl="1"/>
            <a:r>
              <a:rPr lang="en-US" sz="2000" dirty="0" smtClean="0">
                <a:solidFill>
                  <a:schemeClr val="bg1"/>
                </a:solidFill>
                <a:latin typeface="Arial" charset="0"/>
                <a:ea typeface="ＭＳ Ｐゴシック" charset="0"/>
              </a:rPr>
              <a:t>Differences between kinase &amp; TF hierarchy</a:t>
            </a:r>
            <a:endParaRPr lang="en-US" sz="2000" dirty="0">
              <a:solidFill>
                <a:schemeClr val="bg1"/>
              </a:solidFill>
              <a:latin typeface="Arial" charset="0"/>
              <a:ea typeface="ＭＳ Ｐゴシック" charset="0"/>
            </a:endParaRPr>
          </a:p>
          <a:p>
            <a:r>
              <a:rPr lang="en-US" dirty="0">
                <a:solidFill>
                  <a:srgbClr val="FFFF00"/>
                </a:solidFill>
                <a:latin typeface="Arial" charset="0"/>
                <a:ea typeface="ＭＳ Ｐゴシック" charset="0"/>
                <a:cs typeface="ＭＳ Ｐゴシック" charset="0"/>
              </a:rPr>
              <a:t>Analyzing the </a:t>
            </a:r>
            <a:r>
              <a:rPr lang="en-US" dirty="0" smtClean="0">
                <a:solidFill>
                  <a:srgbClr val="FFFF00"/>
                </a:solidFill>
                <a:latin typeface="Arial" charset="0"/>
                <a:ea typeface="ＭＳ Ｐゴシック" charset="0"/>
                <a:cs typeface="ＭＳ Ｐゴシック" charset="0"/>
              </a:rPr>
              <a:t>Impact </a:t>
            </a:r>
            <a:r>
              <a:rPr lang="en-US" dirty="0">
                <a:solidFill>
                  <a:srgbClr val="FFFF00"/>
                </a:solidFill>
                <a:latin typeface="Arial" charset="0"/>
                <a:ea typeface="ＭＳ Ｐゴシック" charset="0"/>
                <a:cs typeface="ＭＳ Ｐゴシック" charset="0"/>
              </a:rPr>
              <a:t>of </a:t>
            </a:r>
            <a:r>
              <a:rPr lang="en-US" dirty="0" smtClean="0">
                <a:solidFill>
                  <a:srgbClr val="FFFF00"/>
                </a:solidFill>
                <a:latin typeface="Arial" charset="0"/>
                <a:ea typeface="ＭＳ Ｐゴシック" charset="0"/>
                <a:cs typeface="ＭＳ Ｐゴシック" charset="0"/>
              </a:rPr>
              <a:t>Variation </a:t>
            </a:r>
            <a:r>
              <a:rPr lang="en-US" dirty="0">
                <a:solidFill>
                  <a:srgbClr val="FFFF00"/>
                </a:solidFill>
                <a:latin typeface="Arial" charset="0"/>
                <a:ea typeface="ＭＳ Ｐゴシック" charset="0"/>
                <a:cs typeface="ＭＳ Ｐゴシック" charset="0"/>
              </a:rPr>
              <a:t>on the </a:t>
            </a:r>
            <a:r>
              <a:rPr lang="en-US" dirty="0" smtClean="0">
                <a:solidFill>
                  <a:srgbClr val="FFFF00"/>
                </a:solidFill>
                <a:latin typeface="Arial" charset="0"/>
                <a:ea typeface="ＭＳ Ｐゴシック" charset="0"/>
                <a:cs typeface="ＭＳ Ｐゴシック" charset="0"/>
              </a:rPr>
              <a:t>Network</a:t>
            </a:r>
            <a:endParaRPr lang="en-US" dirty="0">
              <a:solidFill>
                <a:srgbClr val="FFFF00"/>
              </a:solidFill>
              <a:latin typeface="Arial" charset="0"/>
              <a:ea typeface="ＭＳ Ｐゴシック" charset="0"/>
              <a:cs typeface="ＭＳ Ｐゴシック" charset="0"/>
            </a:endParaRPr>
          </a:p>
          <a:p>
            <a:pPr lvl="1"/>
            <a:r>
              <a:rPr lang="en-US" sz="2000" dirty="0">
                <a:solidFill>
                  <a:schemeClr val="bg1"/>
                </a:solidFill>
                <a:latin typeface="Arial" charset="0"/>
                <a:ea typeface="ＭＳ Ｐゴシック" charset="0"/>
              </a:rPr>
              <a:t>Node Variation: </a:t>
            </a:r>
            <a:r>
              <a:rPr lang="en-US" sz="2000" b="1" u="sng" dirty="0">
                <a:solidFill>
                  <a:schemeClr val="bg1"/>
                </a:solidFill>
                <a:latin typeface="Arial" charset="0"/>
                <a:ea typeface="ＭＳ Ｐゴシック" charset="0"/>
              </a:rPr>
              <a:t>more connectivity = more constraint</a:t>
            </a:r>
          </a:p>
          <a:p>
            <a:pPr lvl="1"/>
            <a:r>
              <a:rPr lang="en-US" sz="2000" dirty="0">
                <a:solidFill>
                  <a:schemeClr val="bg1"/>
                </a:solidFill>
                <a:latin typeface="Arial" charset="0"/>
                <a:ea typeface="ＭＳ Ｐゴシック" charset="0"/>
              </a:rPr>
              <a:t>Useful analogies to </a:t>
            </a:r>
            <a:r>
              <a:rPr lang="en-US" sz="2000" b="1" u="sng" dirty="0">
                <a:solidFill>
                  <a:schemeClr val="bg1"/>
                </a:solidFill>
                <a:latin typeface="Arial" charset="0"/>
                <a:ea typeface="ＭＳ Ｐゴシック" charset="0"/>
              </a:rPr>
              <a:t>designed systems</a:t>
            </a:r>
          </a:p>
          <a:p>
            <a:r>
              <a:rPr lang="en-US" dirty="0" smtClean="0">
                <a:solidFill>
                  <a:srgbClr val="FFFF00"/>
                </a:solidFill>
                <a:latin typeface="Arial" charset="0"/>
                <a:ea typeface="ＭＳ Ｐゴシック" charset="0"/>
                <a:cs typeface="ＭＳ Ｐゴシック" charset="0"/>
              </a:rPr>
              <a:t>Going from Regulatory Networks to Logical Circuits</a:t>
            </a:r>
          </a:p>
          <a:p>
            <a:pPr lvl="1"/>
            <a:r>
              <a:rPr lang="en-US" sz="2000" dirty="0" smtClean="0">
                <a:solidFill>
                  <a:schemeClr val="bg1"/>
                </a:solidFill>
                <a:latin typeface="Arial" charset="0"/>
                <a:ea typeface="ＭＳ Ｐゴシック" charset="0"/>
              </a:rPr>
              <a:t>Preponderance </a:t>
            </a:r>
            <a:r>
              <a:rPr lang="en-US" sz="2000" dirty="0">
                <a:solidFill>
                  <a:schemeClr val="bg1"/>
                </a:solidFill>
                <a:latin typeface="Arial" charset="0"/>
                <a:ea typeface="ＭＳ Ｐゴシック" charset="0"/>
              </a:rPr>
              <a:t>of OR gates in the human </a:t>
            </a:r>
            <a:r>
              <a:rPr lang="en-US" sz="2000" dirty="0" smtClean="0">
                <a:solidFill>
                  <a:schemeClr val="bg1"/>
                </a:solidFill>
                <a:latin typeface="Arial" charset="0"/>
                <a:ea typeface="ＭＳ Ｐゴシック" charset="0"/>
              </a:rPr>
              <a:t>network v yeast</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Relation </a:t>
            </a:r>
            <a:r>
              <a:rPr lang="en-US" sz="2000" dirty="0">
                <a:solidFill>
                  <a:schemeClr val="bg1"/>
                </a:solidFill>
                <a:latin typeface="Arial" charset="0"/>
                <a:ea typeface="ＭＳ Ｐゴシック" charset="0"/>
              </a:rPr>
              <a:t>to cancer </a:t>
            </a:r>
            <a:r>
              <a:rPr lang="en-US" sz="2000" dirty="0" smtClean="0">
                <a:solidFill>
                  <a:schemeClr val="bg1"/>
                </a:solidFill>
                <a:latin typeface="Arial" charset="0"/>
                <a:ea typeface="ＭＳ Ｐゴシック" charset="0"/>
              </a:rPr>
              <a:t>(</a:t>
            </a:r>
            <a:r>
              <a:rPr lang="en-US" sz="2000" dirty="0" err="1" smtClean="0">
                <a:solidFill>
                  <a:schemeClr val="bg1"/>
                </a:solidFill>
                <a:latin typeface="Arial" charset="0"/>
                <a:ea typeface="ＭＳ Ｐゴシック" charset="0"/>
              </a:rPr>
              <a:t>myc</a:t>
            </a:r>
            <a:r>
              <a:rPr lang="en-US" sz="2000" dirty="0" smtClean="0">
                <a:solidFill>
                  <a:schemeClr val="bg1"/>
                </a:solidFill>
                <a:latin typeface="Arial" charset="0"/>
                <a:ea typeface="ＭＳ Ｐゴシック" charset="0"/>
              </a:rPr>
              <a:t>)</a:t>
            </a:r>
          </a:p>
          <a:p>
            <a:pPr lvl="1"/>
            <a:r>
              <a:rPr lang="en-US" sz="2000" dirty="0" smtClean="0">
                <a:solidFill>
                  <a:schemeClr val="bg1"/>
                </a:solidFill>
                <a:latin typeface="Arial" charset="0"/>
                <a:ea typeface="ＭＳ Ｐゴシック" charset="0"/>
              </a:rPr>
              <a:t>More logical structure at top of </a:t>
            </a:r>
            <a:r>
              <a:rPr lang="en-US" sz="2000" dirty="0" err="1" smtClean="0">
                <a:solidFill>
                  <a:schemeClr val="bg1"/>
                </a:solidFill>
                <a:latin typeface="Arial" charset="0"/>
                <a:ea typeface="ＭＳ Ｐゴシック" charset="0"/>
              </a:rPr>
              <a:t>heirarchy</a:t>
            </a:r>
            <a:endParaRPr lang="en-US" sz="20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317722630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63" y="152400"/>
            <a:ext cx="8605837" cy="914400"/>
          </a:xfrm>
        </p:spPr>
        <p:txBody>
          <a:bodyPr/>
          <a:lstStyle/>
          <a:p>
            <a:r>
              <a:rPr lang="en-US" dirty="0" err="1"/>
              <a:t>Loregic</a:t>
            </a:r>
            <a:r>
              <a:rPr lang="en-US" dirty="0"/>
              <a:t>: A method to characterize the cooperative logic of regulatory </a:t>
            </a:r>
            <a:r>
              <a:rPr lang="en-US" dirty="0" smtClean="0"/>
              <a:t>factors</a:t>
            </a:r>
            <a:endParaRPr lang="en-US" dirty="0"/>
          </a:p>
        </p:txBody>
      </p:sp>
      <p:grpSp>
        <p:nvGrpSpPr>
          <p:cNvPr id="3" name="Group 2"/>
          <p:cNvGrpSpPr/>
          <p:nvPr/>
        </p:nvGrpSpPr>
        <p:grpSpPr>
          <a:xfrm>
            <a:off x="838200" y="1295400"/>
            <a:ext cx="7467600" cy="4944710"/>
            <a:chOff x="838200" y="1295400"/>
            <a:chExt cx="7467600" cy="4944710"/>
          </a:xfrm>
        </p:grpSpPr>
        <p:sp>
          <p:nvSpPr>
            <p:cNvPr id="365" name="Rectangle 364"/>
            <p:cNvSpPr/>
            <p:nvPr/>
          </p:nvSpPr>
          <p:spPr>
            <a:xfrm>
              <a:off x="838200" y="1295400"/>
              <a:ext cx="7467600" cy="4876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nvGrpSpPr>
            <p:cNvPr id="4" name="Group 3"/>
            <p:cNvGrpSpPr/>
            <p:nvPr/>
          </p:nvGrpSpPr>
          <p:grpSpPr>
            <a:xfrm>
              <a:off x="990600" y="1447800"/>
              <a:ext cx="7115706" cy="4792310"/>
              <a:chOff x="127060" y="881869"/>
              <a:chExt cx="8894632" cy="5990388"/>
            </a:xfrm>
          </p:grpSpPr>
          <p:sp>
            <p:nvSpPr>
              <p:cNvPr id="5" name="Oval 4"/>
              <p:cNvSpPr/>
              <p:nvPr/>
            </p:nvSpPr>
            <p:spPr bwMode="auto">
              <a:xfrm>
                <a:off x="491369" y="1889444"/>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pic>
            <p:nvPicPr>
              <p:cNvPr id="6" name="Picture 5" descr="7288396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435" y="3674959"/>
                <a:ext cx="5220663" cy="3197298"/>
              </a:xfrm>
              <a:prstGeom prst="rect">
                <a:avLst/>
              </a:prstGeom>
            </p:spPr>
          </p:pic>
          <p:sp>
            <p:nvSpPr>
              <p:cNvPr id="7" name="Oval 6"/>
              <p:cNvSpPr/>
              <p:nvPr/>
            </p:nvSpPr>
            <p:spPr bwMode="auto">
              <a:xfrm>
                <a:off x="389691" y="2570748"/>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00FF"/>
                  </a:solidFill>
                  <a:latin typeface="Times New Roman" pitchFamily="18" charset="0"/>
                  <a:ea typeface="+mn-ea"/>
                  <a:cs typeface="+mn-cs"/>
                </a:endParaRPr>
              </a:p>
            </p:txBody>
          </p:sp>
          <p:cxnSp>
            <p:nvCxnSpPr>
              <p:cNvPr id="8" name="Elbow Connector 7"/>
              <p:cNvCxnSpPr>
                <a:stCxn id="5" idx="6"/>
              </p:cNvCxnSpPr>
              <p:nvPr/>
            </p:nvCxnSpPr>
            <p:spPr>
              <a:xfrm>
                <a:off x="719969" y="2003744"/>
                <a:ext cx="370438" cy="286897"/>
              </a:xfrm>
              <a:prstGeom prst="bentConnector3">
                <a:avLst>
                  <a:gd name="adj1" fmla="val 101426"/>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 name="Elbow Connector 8"/>
              <p:cNvCxnSpPr>
                <a:stCxn id="7" idx="6"/>
              </p:cNvCxnSpPr>
              <p:nvPr/>
            </p:nvCxnSpPr>
            <p:spPr>
              <a:xfrm>
                <a:off x="618291" y="2685048"/>
                <a:ext cx="204791" cy="30572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 name="Elbow Connector 9"/>
              <p:cNvCxnSpPr/>
              <p:nvPr/>
            </p:nvCxnSpPr>
            <p:spPr>
              <a:xfrm rot="5400000" flipH="1" flipV="1">
                <a:off x="950671" y="2196093"/>
                <a:ext cx="407720" cy="242549"/>
              </a:xfrm>
              <a:prstGeom prst="bentConnector3">
                <a:avLst>
                  <a:gd name="adj1" fmla="val 1718"/>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bwMode="auto">
              <a:xfrm>
                <a:off x="479645" y="3065328"/>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00FF"/>
                  </a:solidFill>
                  <a:latin typeface="Times New Roman" pitchFamily="18" charset="0"/>
                  <a:ea typeface="+mn-ea"/>
                  <a:cs typeface="+mn-cs"/>
                </a:endParaRPr>
              </a:p>
            </p:txBody>
          </p:sp>
          <p:cxnSp>
            <p:nvCxnSpPr>
              <p:cNvPr id="12" name="Elbow Connector 11"/>
              <p:cNvCxnSpPr>
                <a:stCxn id="356" idx="6"/>
              </p:cNvCxnSpPr>
              <p:nvPr/>
            </p:nvCxnSpPr>
            <p:spPr>
              <a:xfrm>
                <a:off x="1456978" y="2772854"/>
                <a:ext cx="128675" cy="673467"/>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Elbow Connector 27"/>
              <p:cNvCxnSpPr>
                <a:stCxn id="11" idx="6"/>
              </p:cNvCxnSpPr>
              <p:nvPr/>
            </p:nvCxnSpPr>
            <p:spPr>
              <a:xfrm>
                <a:off x="708245" y="3179628"/>
                <a:ext cx="787809" cy="585"/>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Elbow Connector 13"/>
              <p:cNvCxnSpPr/>
              <p:nvPr/>
            </p:nvCxnSpPr>
            <p:spPr>
              <a:xfrm rot="5400000">
                <a:off x="1330927" y="3361333"/>
                <a:ext cx="169974" cy="3"/>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bwMode="auto">
              <a:xfrm>
                <a:off x="467292" y="3741499"/>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sp>
            <p:nvSpPr>
              <p:cNvPr id="16" name="Oval 15"/>
              <p:cNvSpPr/>
              <p:nvPr/>
            </p:nvSpPr>
            <p:spPr bwMode="auto">
              <a:xfrm>
                <a:off x="503991" y="4862174"/>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00FF"/>
                  </a:solidFill>
                  <a:latin typeface="Times New Roman" pitchFamily="18" charset="0"/>
                  <a:ea typeface="+mn-ea"/>
                  <a:cs typeface="+mn-cs"/>
                </a:endParaRPr>
              </a:p>
            </p:txBody>
          </p:sp>
          <p:cxnSp>
            <p:nvCxnSpPr>
              <p:cNvPr id="17" name="Elbow Connector 16"/>
              <p:cNvCxnSpPr>
                <a:stCxn id="15" idx="6"/>
              </p:cNvCxnSpPr>
              <p:nvPr/>
            </p:nvCxnSpPr>
            <p:spPr>
              <a:xfrm>
                <a:off x="695892" y="3855799"/>
                <a:ext cx="174058" cy="38497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16" idx="6"/>
              </p:cNvCxnSpPr>
              <p:nvPr/>
            </p:nvCxnSpPr>
            <p:spPr>
              <a:xfrm flipV="1">
                <a:off x="732591" y="4304412"/>
                <a:ext cx="805965" cy="672062"/>
              </a:xfrm>
              <a:prstGeom prst="bentConnector3">
                <a:avLst>
                  <a:gd name="adj1" fmla="val 50000"/>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339" idx="6"/>
              </p:cNvCxnSpPr>
              <p:nvPr/>
            </p:nvCxnSpPr>
            <p:spPr>
              <a:xfrm>
                <a:off x="1456978" y="4037975"/>
                <a:ext cx="206178" cy="532341"/>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bwMode="auto">
              <a:xfrm>
                <a:off x="1644130" y="881869"/>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21" name="Elbow Connector 20"/>
              <p:cNvCxnSpPr>
                <a:stCxn id="20" idx="6"/>
              </p:cNvCxnSpPr>
              <p:nvPr/>
            </p:nvCxnSpPr>
            <p:spPr>
              <a:xfrm>
                <a:off x="1872730" y="996169"/>
                <a:ext cx="487468" cy="508856"/>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234" idx="6"/>
              </p:cNvCxnSpPr>
              <p:nvPr/>
            </p:nvCxnSpPr>
            <p:spPr>
              <a:xfrm>
                <a:off x="2913292" y="1297449"/>
                <a:ext cx="229225" cy="849802"/>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Elbow Connector 64"/>
              <p:cNvCxnSpPr/>
              <p:nvPr/>
            </p:nvCxnSpPr>
            <p:spPr>
              <a:xfrm>
                <a:off x="3381111" y="1310559"/>
                <a:ext cx="0" cy="636084"/>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61" idx="6"/>
              </p:cNvCxnSpPr>
              <p:nvPr/>
            </p:nvCxnSpPr>
            <p:spPr>
              <a:xfrm flipV="1">
                <a:off x="2975892" y="2348738"/>
                <a:ext cx="500685" cy="372306"/>
              </a:xfrm>
              <a:prstGeom prst="bentConnector3">
                <a:avLst>
                  <a:gd name="adj1" fmla="val 50000"/>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6200000" flipH="1">
                <a:off x="3325134" y="2500181"/>
                <a:ext cx="486607" cy="183720"/>
              </a:xfrm>
              <a:prstGeom prst="bentConnector3">
                <a:avLst>
                  <a:gd name="adj1" fmla="val -458"/>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Elbow Connector 75"/>
              <p:cNvCxnSpPr>
                <a:stCxn id="320" idx="0"/>
              </p:cNvCxnSpPr>
              <p:nvPr/>
            </p:nvCxnSpPr>
            <p:spPr>
              <a:xfrm flipV="1">
                <a:off x="1577025" y="1785719"/>
                <a:ext cx="0" cy="20206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266" idx="6"/>
              </p:cNvCxnSpPr>
              <p:nvPr/>
            </p:nvCxnSpPr>
            <p:spPr>
              <a:xfrm>
                <a:off x="2945552" y="3926304"/>
                <a:ext cx="596199" cy="356773"/>
              </a:xfrm>
              <a:prstGeom prst="bentConnector3">
                <a:avLst>
                  <a:gd name="adj1" fmla="val 6988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261" idx="6"/>
              </p:cNvCxnSpPr>
              <p:nvPr/>
            </p:nvCxnSpPr>
            <p:spPr>
              <a:xfrm>
                <a:off x="2975892" y="2721044"/>
                <a:ext cx="309175" cy="742870"/>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351" idx="6"/>
              </p:cNvCxnSpPr>
              <p:nvPr/>
            </p:nvCxnSpPr>
            <p:spPr>
              <a:xfrm>
                <a:off x="2417505" y="5037193"/>
                <a:ext cx="1109199" cy="132475"/>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Elbow Connector 112"/>
              <p:cNvCxnSpPr/>
              <p:nvPr/>
            </p:nvCxnSpPr>
            <p:spPr>
              <a:xfrm>
                <a:off x="2821901" y="5395457"/>
                <a:ext cx="704803" cy="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Elbow Connector 113"/>
              <p:cNvCxnSpPr>
                <a:stCxn id="51" idx="6"/>
              </p:cNvCxnSpPr>
              <p:nvPr/>
            </p:nvCxnSpPr>
            <p:spPr>
              <a:xfrm>
                <a:off x="4115537" y="4386125"/>
                <a:ext cx="519866" cy="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334" idx="6"/>
              </p:cNvCxnSpPr>
              <p:nvPr/>
            </p:nvCxnSpPr>
            <p:spPr>
              <a:xfrm>
                <a:off x="2110453" y="3245995"/>
                <a:ext cx="184982" cy="88788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bwMode="auto">
              <a:xfrm>
                <a:off x="4295993" y="1834354"/>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00FF"/>
                  </a:solidFill>
                  <a:latin typeface="Times New Roman" pitchFamily="18" charset="0"/>
                  <a:ea typeface="+mn-ea"/>
                  <a:cs typeface="+mn-cs"/>
                </a:endParaRPr>
              </a:p>
            </p:txBody>
          </p:sp>
          <p:cxnSp>
            <p:nvCxnSpPr>
              <p:cNvPr id="34" name="Elbow Connector 33"/>
              <p:cNvCxnSpPr>
                <a:stCxn id="33" idx="6"/>
              </p:cNvCxnSpPr>
              <p:nvPr/>
            </p:nvCxnSpPr>
            <p:spPr>
              <a:xfrm>
                <a:off x="4524593" y="1948654"/>
                <a:ext cx="114533" cy="577671"/>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5400000" flipH="1" flipV="1">
                <a:off x="4420847" y="2441301"/>
                <a:ext cx="582391" cy="419977"/>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Elbow Connector 35"/>
              <p:cNvCxnSpPr>
                <a:stCxn id="216" idx="6"/>
              </p:cNvCxnSpPr>
              <p:nvPr/>
            </p:nvCxnSpPr>
            <p:spPr>
              <a:xfrm>
                <a:off x="5974762" y="2800384"/>
                <a:ext cx="374746" cy="705329"/>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229" idx="6"/>
              </p:cNvCxnSpPr>
              <p:nvPr/>
            </p:nvCxnSpPr>
            <p:spPr>
              <a:xfrm>
                <a:off x="5330902" y="2330679"/>
                <a:ext cx="67214" cy="649751"/>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46" idx="3"/>
              </p:cNvCxnSpPr>
              <p:nvPr/>
            </p:nvCxnSpPr>
            <p:spPr>
              <a:xfrm>
                <a:off x="4001237" y="5251935"/>
                <a:ext cx="592529" cy="130822"/>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48" idx="1"/>
                <a:endCxn id="56" idx="2"/>
              </p:cNvCxnSpPr>
              <p:nvPr/>
            </p:nvCxnSpPr>
            <p:spPr>
              <a:xfrm>
                <a:off x="5038670" y="5236152"/>
                <a:ext cx="728462" cy="197890"/>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 name="Elbow Connector 152"/>
              <p:cNvCxnSpPr>
                <a:stCxn id="145" idx="6"/>
              </p:cNvCxnSpPr>
              <p:nvPr/>
            </p:nvCxnSpPr>
            <p:spPr>
              <a:xfrm>
                <a:off x="6243382" y="4658658"/>
                <a:ext cx="541763" cy="1"/>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Elbow Connector 40"/>
              <p:cNvCxnSpPr>
                <a:stCxn id="189" idx="6"/>
              </p:cNvCxnSpPr>
              <p:nvPr/>
            </p:nvCxnSpPr>
            <p:spPr>
              <a:xfrm>
                <a:off x="8443864" y="2449455"/>
                <a:ext cx="158244" cy="86410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a:stCxn id="200" idx="6"/>
              </p:cNvCxnSpPr>
              <p:nvPr/>
            </p:nvCxnSpPr>
            <p:spPr>
              <a:xfrm>
                <a:off x="8430159" y="3896064"/>
                <a:ext cx="256641" cy="1026831"/>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271" idx="6"/>
              </p:cNvCxnSpPr>
              <p:nvPr/>
            </p:nvCxnSpPr>
            <p:spPr>
              <a:xfrm>
                <a:off x="8531265" y="4580509"/>
                <a:ext cx="70842" cy="342386"/>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Elbow Connector 43"/>
              <p:cNvCxnSpPr/>
              <p:nvPr/>
            </p:nvCxnSpPr>
            <p:spPr>
              <a:xfrm rot="16200000" flipH="1">
                <a:off x="7505073" y="3415577"/>
                <a:ext cx="623956" cy="326112"/>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285" idx="0"/>
              </p:cNvCxnSpPr>
              <p:nvPr/>
            </p:nvCxnSpPr>
            <p:spPr>
              <a:xfrm rot="16200000" flipH="1">
                <a:off x="7512603" y="4474287"/>
                <a:ext cx="114302" cy="515423"/>
              </a:xfrm>
              <a:prstGeom prst="bentConnector4">
                <a:avLst>
                  <a:gd name="adj1" fmla="val -244441"/>
                  <a:gd name="adj2" fmla="val 10051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6" name="Delay 45"/>
              <p:cNvSpPr/>
              <p:nvPr/>
            </p:nvSpPr>
            <p:spPr>
              <a:xfrm>
                <a:off x="3541751" y="5022193"/>
                <a:ext cx="459486" cy="459483"/>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47" name="Moon 46"/>
              <p:cNvSpPr/>
              <p:nvPr/>
            </p:nvSpPr>
            <p:spPr>
              <a:xfrm rot="10800000">
                <a:off x="5667470" y="4420358"/>
                <a:ext cx="461612" cy="491047"/>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48" name="Moon 47"/>
              <p:cNvSpPr/>
              <p:nvPr/>
            </p:nvSpPr>
            <p:spPr>
              <a:xfrm rot="10800000">
                <a:off x="4577058" y="4990629"/>
                <a:ext cx="461612" cy="491047"/>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49" name="Delay 48"/>
              <p:cNvSpPr/>
              <p:nvPr/>
            </p:nvSpPr>
            <p:spPr>
              <a:xfrm>
                <a:off x="3541751" y="4159766"/>
                <a:ext cx="459486" cy="459483"/>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50" name="Delay 49"/>
              <p:cNvSpPr/>
              <p:nvPr/>
            </p:nvSpPr>
            <p:spPr>
              <a:xfrm>
                <a:off x="5890022" y="5318783"/>
                <a:ext cx="459486" cy="459483"/>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51" name="Oval 50"/>
              <p:cNvSpPr/>
              <p:nvPr/>
            </p:nvSpPr>
            <p:spPr bwMode="auto">
              <a:xfrm>
                <a:off x="4001237" y="4328975"/>
                <a:ext cx="114300" cy="114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sp>
            <p:nvSpPr>
              <p:cNvPr id="52" name="Moon 51"/>
              <p:cNvSpPr/>
              <p:nvPr/>
            </p:nvSpPr>
            <p:spPr>
              <a:xfrm rot="10800000">
                <a:off x="4599966" y="3995251"/>
                <a:ext cx="461612" cy="491047"/>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53" name="Oval 52"/>
              <p:cNvSpPr/>
              <p:nvPr/>
            </p:nvSpPr>
            <p:spPr bwMode="auto">
              <a:xfrm>
                <a:off x="4485665" y="5049018"/>
                <a:ext cx="114300" cy="114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54" name="Elbow Connector 53"/>
              <p:cNvCxnSpPr>
                <a:endCxn id="53" idx="2"/>
              </p:cNvCxnSpPr>
              <p:nvPr/>
            </p:nvCxnSpPr>
            <p:spPr>
              <a:xfrm rot="16200000" flipH="1">
                <a:off x="4022761" y="4643263"/>
                <a:ext cx="720043" cy="20576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Elbow Connector 54"/>
              <p:cNvCxnSpPr>
                <a:stCxn id="253" idx="4"/>
              </p:cNvCxnSpPr>
              <p:nvPr/>
            </p:nvCxnSpPr>
            <p:spPr>
              <a:xfrm rot="16200000" flipH="1">
                <a:off x="3839891" y="3319744"/>
                <a:ext cx="733941" cy="864528"/>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6" name="Oval 55"/>
              <p:cNvSpPr/>
              <p:nvPr/>
            </p:nvSpPr>
            <p:spPr bwMode="auto">
              <a:xfrm>
                <a:off x="5767132" y="5376892"/>
                <a:ext cx="114300" cy="114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57" name="Elbow Connector 56"/>
              <p:cNvCxnSpPr>
                <a:stCxn id="48" idx="1"/>
              </p:cNvCxnSpPr>
              <p:nvPr/>
            </p:nvCxnSpPr>
            <p:spPr>
              <a:xfrm flipV="1">
                <a:off x="5038670" y="4772958"/>
                <a:ext cx="660549" cy="463194"/>
              </a:xfrm>
              <a:prstGeom prst="bentConnector3">
                <a:avLst>
                  <a:gd name="adj1" fmla="val 26928"/>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52" idx="1"/>
              </p:cNvCxnSpPr>
              <p:nvPr/>
            </p:nvCxnSpPr>
            <p:spPr>
              <a:xfrm>
                <a:off x="5061578" y="4240774"/>
                <a:ext cx="637641" cy="329542"/>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stCxn id="16" idx="4"/>
              </p:cNvCxnSpPr>
              <p:nvPr/>
            </p:nvCxnSpPr>
            <p:spPr>
              <a:xfrm rot="16200000" flipH="1">
                <a:off x="2940924" y="2768140"/>
                <a:ext cx="624226" cy="5269493"/>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0" name="Elbow Connector 112"/>
              <p:cNvCxnSpPr>
                <a:stCxn id="50" idx="3"/>
              </p:cNvCxnSpPr>
              <p:nvPr/>
            </p:nvCxnSpPr>
            <p:spPr>
              <a:xfrm>
                <a:off x="6349508" y="5548525"/>
                <a:ext cx="570006" cy="1375"/>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1" name="Oval 60"/>
              <p:cNvSpPr/>
              <p:nvPr/>
            </p:nvSpPr>
            <p:spPr bwMode="auto">
              <a:xfrm>
                <a:off x="1261171" y="4633574"/>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00FF"/>
                  </a:solidFill>
                  <a:latin typeface="Times New Roman" pitchFamily="18" charset="0"/>
                  <a:ea typeface="+mn-ea"/>
                  <a:cs typeface="+mn-cs"/>
                </a:endParaRPr>
              </a:p>
            </p:txBody>
          </p:sp>
          <p:grpSp>
            <p:nvGrpSpPr>
              <p:cNvPr id="62" name="Group 61"/>
              <p:cNvGrpSpPr/>
              <p:nvPr/>
            </p:nvGrpSpPr>
            <p:grpSpPr>
              <a:xfrm>
                <a:off x="2558704" y="5354381"/>
                <a:ext cx="221620" cy="82152"/>
                <a:chOff x="7958458" y="5994002"/>
                <a:chExt cx="221620" cy="82152"/>
              </a:xfrm>
            </p:grpSpPr>
            <p:cxnSp>
              <p:nvCxnSpPr>
                <p:cNvPr id="360"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1"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2"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3"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4"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732591" y="2658554"/>
                <a:ext cx="724387" cy="332219"/>
                <a:chOff x="-1505739" y="3698830"/>
                <a:chExt cx="724387" cy="332219"/>
              </a:xfrm>
              <a:solidFill>
                <a:srgbClr val="006600"/>
              </a:solidFill>
            </p:grpSpPr>
            <p:grpSp>
              <p:nvGrpSpPr>
                <p:cNvPr id="355" name="组合 205"/>
                <p:cNvGrpSpPr/>
                <p:nvPr/>
              </p:nvGrpSpPr>
              <p:grpSpPr>
                <a:xfrm>
                  <a:off x="-1505739" y="3807190"/>
                  <a:ext cx="495787" cy="223859"/>
                  <a:chOff x="7950876" y="6345337"/>
                  <a:chExt cx="495787" cy="223859"/>
                </a:xfrm>
                <a:grpFill/>
              </p:grpSpPr>
              <p:cxnSp>
                <p:nvCxnSpPr>
                  <p:cNvPr id="357" name="Elbow Connector 112"/>
                  <p:cNvCxnSpPr/>
                  <p:nvPr/>
                </p:nvCxnSpPr>
                <p:spPr>
                  <a:xfrm>
                    <a:off x="7950876" y="6558853"/>
                    <a:ext cx="261088" cy="0"/>
                  </a:xfrm>
                  <a:prstGeom prst="straightConnector1">
                    <a:avLst/>
                  </a:prstGeom>
                  <a:grpFill/>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8" name="Elbow Connector 112"/>
                  <p:cNvCxnSpPr/>
                  <p:nvPr/>
                </p:nvCxnSpPr>
                <p:spPr>
                  <a:xfrm>
                    <a:off x="8202736" y="6345337"/>
                    <a:ext cx="0" cy="223859"/>
                  </a:xfrm>
                  <a:prstGeom prst="straightConnector1">
                    <a:avLst/>
                  </a:prstGeom>
                  <a:grpFill/>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9" name="Elbow Connector 112"/>
                  <p:cNvCxnSpPr>
                    <a:endCxn id="356" idx="2"/>
                  </p:cNvCxnSpPr>
                  <p:nvPr/>
                </p:nvCxnSpPr>
                <p:spPr>
                  <a:xfrm flipV="1">
                    <a:off x="8194913" y="6351277"/>
                    <a:ext cx="251750" cy="5076"/>
                  </a:xfrm>
                  <a:prstGeom prst="straightConnector1">
                    <a:avLst/>
                  </a:prstGeom>
                  <a:grpFill/>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56" name="Oval 355"/>
                <p:cNvSpPr/>
                <p:nvPr/>
              </p:nvSpPr>
              <p:spPr bwMode="auto">
                <a:xfrm>
                  <a:off x="-1009952" y="3698830"/>
                  <a:ext cx="228600" cy="228600"/>
                </a:xfrm>
                <a:prstGeom prst="ellipse">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64" name="Group 63"/>
              <p:cNvGrpSpPr/>
              <p:nvPr/>
            </p:nvGrpSpPr>
            <p:grpSpPr>
              <a:xfrm>
                <a:off x="1693118" y="4922893"/>
                <a:ext cx="724387" cy="325869"/>
                <a:chOff x="-883439" y="5004157"/>
                <a:chExt cx="724387" cy="325869"/>
              </a:xfrm>
            </p:grpSpPr>
            <p:grpSp>
              <p:nvGrpSpPr>
                <p:cNvPr id="348" name="Group 347"/>
                <p:cNvGrpSpPr/>
                <p:nvPr/>
              </p:nvGrpSpPr>
              <p:grpSpPr>
                <a:xfrm>
                  <a:off x="-883439" y="5004157"/>
                  <a:ext cx="724387" cy="325869"/>
                  <a:chOff x="-1505739" y="3698830"/>
                  <a:chExt cx="724387" cy="325869"/>
                </a:xfrm>
              </p:grpSpPr>
              <p:grpSp>
                <p:nvGrpSpPr>
                  <p:cNvPr id="350" name="组合 205"/>
                  <p:cNvGrpSpPr/>
                  <p:nvPr/>
                </p:nvGrpSpPr>
                <p:grpSpPr>
                  <a:xfrm>
                    <a:off x="-1505739" y="3813130"/>
                    <a:ext cx="495787" cy="211569"/>
                    <a:chOff x="7950876" y="6351277"/>
                    <a:chExt cx="495787" cy="211569"/>
                  </a:xfrm>
                </p:grpSpPr>
                <p:cxnSp>
                  <p:nvCxnSpPr>
                    <p:cNvPr id="352"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3"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4" name="Elbow Connector 112"/>
                    <p:cNvCxnSpPr>
                      <a:endCxn id="351"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51" name="Oval 350"/>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349" name="Elbow Connector 206"/>
                <p:cNvCxnSpPr/>
                <p:nvPr/>
              </p:nvCxnSpPr>
              <p:spPr>
                <a:xfrm>
                  <a:off x="-809402" y="5052675"/>
                  <a:ext cx="1" cy="26610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65" name="Elbow Connector 210"/>
              <p:cNvCxnSpPr>
                <a:stCxn id="16" idx="6"/>
              </p:cNvCxnSpPr>
              <p:nvPr/>
            </p:nvCxnSpPr>
            <p:spPr>
              <a:xfrm>
                <a:off x="732591" y="4976474"/>
                <a:ext cx="1034564"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1464518" y="4304412"/>
                <a:ext cx="495787" cy="277351"/>
                <a:chOff x="-883439" y="5052675"/>
                <a:chExt cx="495787" cy="277351"/>
              </a:xfrm>
            </p:grpSpPr>
            <p:grpSp>
              <p:nvGrpSpPr>
                <p:cNvPr id="343" name="组合 205"/>
                <p:cNvGrpSpPr/>
                <p:nvPr/>
              </p:nvGrpSpPr>
              <p:grpSpPr>
                <a:xfrm>
                  <a:off x="-883439" y="5118457"/>
                  <a:ext cx="495787" cy="211569"/>
                  <a:chOff x="7950876" y="6351277"/>
                  <a:chExt cx="495787" cy="211569"/>
                </a:xfrm>
              </p:grpSpPr>
              <p:cxnSp>
                <p:nvCxnSpPr>
                  <p:cNvPr id="345"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6"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7"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344" name="Elbow Connector 206"/>
                <p:cNvCxnSpPr/>
                <p:nvPr/>
              </p:nvCxnSpPr>
              <p:spPr>
                <a:xfrm>
                  <a:off x="-809402" y="5052675"/>
                  <a:ext cx="1" cy="26610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67" name="Elbow Connector 66"/>
              <p:cNvCxnSpPr>
                <a:stCxn id="61" idx="6"/>
              </p:cNvCxnSpPr>
              <p:nvPr/>
            </p:nvCxnSpPr>
            <p:spPr>
              <a:xfrm>
                <a:off x="1489771" y="4747874"/>
                <a:ext cx="392081" cy="484883"/>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732591" y="3923675"/>
                <a:ext cx="724387" cy="332219"/>
                <a:chOff x="-1505739" y="3698830"/>
                <a:chExt cx="724387" cy="332219"/>
              </a:xfrm>
            </p:grpSpPr>
            <p:grpSp>
              <p:nvGrpSpPr>
                <p:cNvPr id="338" name="组合 205"/>
                <p:cNvGrpSpPr/>
                <p:nvPr/>
              </p:nvGrpSpPr>
              <p:grpSpPr>
                <a:xfrm>
                  <a:off x="-1505739" y="3807190"/>
                  <a:ext cx="495787" cy="223859"/>
                  <a:chOff x="7950876" y="6345337"/>
                  <a:chExt cx="495787" cy="223859"/>
                </a:xfrm>
              </p:grpSpPr>
              <p:cxnSp>
                <p:nvCxnSpPr>
                  <p:cNvPr id="340"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1"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2" name="Elbow Connector 112"/>
                  <p:cNvCxnSpPr>
                    <a:endCxn id="339"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39" name="Oval 338"/>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69" name="Group 68"/>
              <p:cNvGrpSpPr/>
              <p:nvPr/>
            </p:nvGrpSpPr>
            <p:grpSpPr>
              <a:xfrm>
                <a:off x="1386066" y="3131695"/>
                <a:ext cx="724387" cy="332219"/>
                <a:chOff x="-883439" y="5004157"/>
                <a:chExt cx="724387" cy="332219"/>
              </a:xfrm>
            </p:grpSpPr>
            <p:grpSp>
              <p:nvGrpSpPr>
                <p:cNvPr id="331" name="Group 330"/>
                <p:cNvGrpSpPr/>
                <p:nvPr/>
              </p:nvGrpSpPr>
              <p:grpSpPr>
                <a:xfrm>
                  <a:off x="-883439" y="5004157"/>
                  <a:ext cx="724387" cy="332219"/>
                  <a:chOff x="-1505739" y="3698830"/>
                  <a:chExt cx="724387" cy="332219"/>
                </a:xfrm>
              </p:grpSpPr>
              <p:grpSp>
                <p:nvGrpSpPr>
                  <p:cNvPr id="333" name="组合 205"/>
                  <p:cNvGrpSpPr/>
                  <p:nvPr/>
                </p:nvGrpSpPr>
                <p:grpSpPr>
                  <a:xfrm>
                    <a:off x="-1505739" y="3807190"/>
                    <a:ext cx="495787" cy="223859"/>
                    <a:chOff x="7950876" y="6345337"/>
                    <a:chExt cx="495787" cy="223859"/>
                  </a:xfrm>
                </p:grpSpPr>
                <p:cxnSp>
                  <p:nvCxnSpPr>
                    <p:cNvPr id="335"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6"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7" name="Elbow Connector 112"/>
                    <p:cNvCxnSpPr>
                      <a:endCxn id="334"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34" name="Oval 333"/>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332" name="Elbow Connector 206"/>
                <p:cNvCxnSpPr/>
                <p:nvPr/>
              </p:nvCxnSpPr>
              <p:spPr>
                <a:xfrm>
                  <a:off x="-771302" y="5052675"/>
                  <a:ext cx="1" cy="266108"/>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70" name="Elbow Connector 69"/>
              <p:cNvCxnSpPr>
                <a:stCxn id="339" idx="0"/>
              </p:cNvCxnSpPr>
              <p:nvPr/>
            </p:nvCxnSpPr>
            <p:spPr>
              <a:xfrm rot="16200000" flipV="1">
                <a:off x="985578" y="3566575"/>
                <a:ext cx="647328" cy="66872"/>
              </a:xfrm>
              <a:prstGeom prst="bentConnector3">
                <a:avLst>
                  <a:gd name="adj1" fmla="val 50000"/>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1" name="Elbow Connector 271"/>
              <p:cNvCxnSpPr/>
              <p:nvPr/>
            </p:nvCxnSpPr>
            <p:spPr>
              <a:xfrm flipH="1">
                <a:off x="1275806" y="3276347"/>
                <a:ext cx="140106"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127060" y="2473800"/>
                <a:ext cx="221620" cy="82152"/>
                <a:chOff x="7958458" y="5994002"/>
                <a:chExt cx="221620" cy="82152"/>
              </a:xfrm>
            </p:grpSpPr>
            <p:cxnSp>
              <p:nvCxnSpPr>
                <p:cNvPr id="326"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7"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8"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9"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0"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3" name="Group 72"/>
              <p:cNvGrpSpPr/>
              <p:nvPr/>
            </p:nvGrpSpPr>
            <p:grpSpPr>
              <a:xfrm>
                <a:off x="348680" y="2508526"/>
                <a:ext cx="690927" cy="258388"/>
                <a:chOff x="348680" y="2508526"/>
                <a:chExt cx="690927" cy="258388"/>
              </a:xfrm>
            </p:grpSpPr>
            <p:cxnSp>
              <p:nvCxnSpPr>
                <p:cNvPr id="324" name="Elbow Connector 31"/>
                <p:cNvCxnSpPr/>
                <p:nvPr/>
              </p:nvCxnSpPr>
              <p:spPr>
                <a:xfrm>
                  <a:off x="1033256" y="2508526"/>
                  <a:ext cx="0" cy="25838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5" name="Elbow Connector 31"/>
                <p:cNvCxnSpPr/>
                <p:nvPr/>
              </p:nvCxnSpPr>
              <p:spPr>
                <a:xfrm flipH="1">
                  <a:off x="348680" y="2514876"/>
                  <a:ext cx="690927"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966938" y="1987779"/>
                <a:ext cx="724387" cy="332219"/>
                <a:chOff x="-1505739" y="3698830"/>
                <a:chExt cx="724387" cy="332219"/>
              </a:xfrm>
            </p:grpSpPr>
            <p:grpSp>
              <p:nvGrpSpPr>
                <p:cNvPr id="319" name="组合 205"/>
                <p:cNvGrpSpPr/>
                <p:nvPr/>
              </p:nvGrpSpPr>
              <p:grpSpPr>
                <a:xfrm>
                  <a:off x="-1505739" y="3807190"/>
                  <a:ext cx="495787" cy="223859"/>
                  <a:chOff x="7950876" y="6345337"/>
                  <a:chExt cx="495787" cy="223859"/>
                </a:xfrm>
              </p:grpSpPr>
              <p:cxnSp>
                <p:nvCxnSpPr>
                  <p:cNvPr id="321"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2"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3" name="Elbow Connector 112"/>
                  <p:cNvCxnSpPr>
                    <a:endCxn id="320"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20" name="Oval 319"/>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75" name="Group 74"/>
              <p:cNvGrpSpPr/>
              <p:nvPr/>
            </p:nvGrpSpPr>
            <p:grpSpPr>
              <a:xfrm>
                <a:off x="2265615" y="2284291"/>
                <a:ext cx="221620" cy="82152"/>
                <a:chOff x="7958458" y="5994002"/>
                <a:chExt cx="221620" cy="82152"/>
              </a:xfrm>
            </p:grpSpPr>
            <p:cxnSp>
              <p:nvCxnSpPr>
                <p:cNvPr id="314"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5"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6"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7"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8"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2767317" y="3153973"/>
                <a:ext cx="221620" cy="82152"/>
                <a:chOff x="7958458" y="5994002"/>
                <a:chExt cx="221620" cy="82152"/>
              </a:xfrm>
            </p:grpSpPr>
            <p:cxnSp>
              <p:nvCxnSpPr>
                <p:cNvPr id="309"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0"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1"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2"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3"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4427225" y="2981913"/>
                <a:ext cx="221620" cy="82152"/>
                <a:chOff x="7958458" y="5994002"/>
                <a:chExt cx="221620" cy="82152"/>
              </a:xfrm>
            </p:grpSpPr>
            <p:cxnSp>
              <p:nvCxnSpPr>
                <p:cNvPr id="304"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5"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6"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7"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8"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506944" y="3162079"/>
                <a:ext cx="221620" cy="82152"/>
                <a:chOff x="7958458" y="5994002"/>
                <a:chExt cx="221620" cy="82152"/>
              </a:xfrm>
            </p:grpSpPr>
            <p:cxnSp>
              <p:nvCxnSpPr>
                <p:cNvPr id="299"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0"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1"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2"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3"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7580444" y="4980292"/>
                <a:ext cx="221620" cy="82152"/>
                <a:chOff x="7958458" y="5994002"/>
                <a:chExt cx="221620" cy="82152"/>
              </a:xfrm>
            </p:grpSpPr>
            <p:cxnSp>
              <p:nvCxnSpPr>
                <p:cNvPr id="294"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5"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6"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7"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8"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6845390" y="5542793"/>
                <a:ext cx="495787" cy="277351"/>
                <a:chOff x="-883439" y="5052675"/>
                <a:chExt cx="495787" cy="277351"/>
              </a:xfrm>
            </p:grpSpPr>
            <p:grpSp>
              <p:nvGrpSpPr>
                <p:cNvPr id="289" name="组合 205"/>
                <p:cNvGrpSpPr/>
                <p:nvPr/>
              </p:nvGrpSpPr>
              <p:grpSpPr>
                <a:xfrm>
                  <a:off x="-883439" y="5118457"/>
                  <a:ext cx="495787" cy="211569"/>
                  <a:chOff x="7950876" y="6351277"/>
                  <a:chExt cx="495787" cy="211569"/>
                </a:xfrm>
              </p:grpSpPr>
              <p:cxnSp>
                <p:nvCxnSpPr>
                  <p:cNvPr id="291"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2"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3"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290" name="Elbow Connector 206"/>
                <p:cNvCxnSpPr/>
                <p:nvPr/>
              </p:nvCxnSpPr>
              <p:spPr>
                <a:xfrm>
                  <a:off x="-809402" y="5052675"/>
                  <a:ext cx="1" cy="26610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nvGrpSpPr>
            <p:grpSpPr>
              <a:xfrm>
                <a:off x="6701956" y="4657023"/>
                <a:ext cx="724387" cy="343693"/>
                <a:chOff x="-883439" y="4986333"/>
                <a:chExt cx="724387" cy="343693"/>
              </a:xfrm>
            </p:grpSpPr>
            <p:grpSp>
              <p:nvGrpSpPr>
                <p:cNvPr id="282" name="Group 281"/>
                <p:cNvGrpSpPr/>
                <p:nvPr/>
              </p:nvGrpSpPr>
              <p:grpSpPr>
                <a:xfrm>
                  <a:off x="-883439" y="5004157"/>
                  <a:ext cx="724387" cy="325869"/>
                  <a:chOff x="-1505739" y="3698830"/>
                  <a:chExt cx="724387" cy="325869"/>
                </a:xfrm>
              </p:grpSpPr>
              <p:grpSp>
                <p:nvGrpSpPr>
                  <p:cNvPr id="284" name="组合 205"/>
                  <p:cNvGrpSpPr/>
                  <p:nvPr/>
                </p:nvGrpSpPr>
                <p:grpSpPr>
                  <a:xfrm>
                    <a:off x="-1505739" y="3813130"/>
                    <a:ext cx="495787" cy="211569"/>
                    <a:chOff x="7950876" y="6351277"/>
                    <a:chExt cx="495787" cy="211569"/>
                  </a:xfrm>
                </p:grpSpPr>
                <p:cxnSp>
                  <p:nvCxnSpPr>
                    <p:cNvPr id="286"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7"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8" name="Elbow Connector 112"/>
                    <p:cNvCxnSpPr>
                      <a:endCxn id="285"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85" name="Oval 284"/>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283" name="Elbow Connector 206"/>
                <p:cNvCxnSpPr/>
                <p:nvPr/>
              </p:nvCxnSpPr>
              <p:spPr>
                <a:xfrm>
                  <a:off x="-809401" y="4986333"/>
                  <a:ext cx="0" cy="332450"/>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2" name="Group 81"/>
              <p:cNvGrpSpPr/>
              <p:nvPr/>
            </p:nvGrpSpPr>
            <p:grpSpPr>
              <a:xfrm>
                <a:off x="7980107" y="5234449"/>
                <a:ext cx="495787" cy="277351"/>
                <a:chOff x="-883439" y="5052675"/>
                <a:chExt cx="495787" cy="277351"/>
              </a:xfrm>
            </p:grpSpPr>
            <p:grpSp>
              <p:nvGrpSpPr>
                <p:cNvPr id="277" name="组合 205"/>
                <p:cNvGrpSpPr/>
                <p:nvPr/>
              </p:nvGrpSpPr>
              <p:grpSpPr>
                <a:xfrm>
                  <a:off x="-883439" y="5118457"/>
                  <a:ext cx="495787" cy="211569"/>
                  <a:chOff x="7950876" y="6351277"/>
                  <a:chExt cx="495787" cy="211569"/>
                </a:xfrm>
              </p:grpSpPr>
              <p:cxnSp>
                <p:nvCxnSpPr>
                  <p:cNvPr id="279"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0"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1"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278" name="Elbow Connector 206"/>
                <p:cNvCxnSpPr/>
                <p:nvPr/>
              </p:nvCxnSpPr>
              <p:spPr>
                <a:xfrm>
                  <a:off x="-809402" y="5052675"/>
                  <a:ext cx="1" cy="26610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nvGrpSpPr>
            <p:grpSpPr>
              <a:xfrm>
                <a:off x="7817695" y="5020642"/>
                <a:ext cx="467281" cy="258388"/>
                <a:chOff x="572327" y="2508526"/>
                <a:chExt cx="467281" cy="258388"/>
              </a:xfrm>
            </p:grpSpPr>
            <p:cxnSp>
              <p:nvCxnSpPr>
                <p:cNvPr id="275" name="Elbow Connector 31"/>
                <p:cNvCxnSpPr/>
                <p:nvPr/>
              </p:nvCxnSpPr>
              <p:spPr>
                <a:xfrm>
                  <a:off x="1033256" y="2508526"/>
                  <a:ext cx="0" cy="25838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6" name="Elbow Connector 31"/>
                <p:cNvCxnSpPr/>
                <p:nvPr/>
              </p:nvCxnSpPr>
              <p:spPr>
                <a:xfrm flipH="1">
                  <a:off x="572327" y="2514876"/>
                  <a:ext cx="467281"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84" name="Elbow Connector 83"/>
              <p:cNvCxnSpPr>
                <a:stCxn id="285" idx="4"/>
              </p:cNvCxnSpPr>
              <p:nvPr/>
            </p:nvCxnSpPr>
            <p:spPr>
              <a:xfrm rot="16200000" flipH="1">
                <a:off x="7516741" y="4698748"/>
                <a:ext cx="332707" cy="742103"/>
              </a:xfrm>
              <a:prstGeom prst="bentConnector2">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85" name="Group 84"/>
              <p:cNvGrpSpPr/>
              <p:nvPr/>
            </p:nvGrpSpPr>
            <p:grpSpPr>
              <a:xfrm>
                <a:off x="7806878" y="4466209"/>
                <a:ext cx="724387" cy="325869"/>
                <a:chOff x="-1505739" y="3698830"/>
                <a:chExt cx="724387" cy="325869"/>
              </a:xfrm>
            </p:grpSpPr>
            <p:grpSp>
              <p:nvGrpSpPr>
                <p:cNvPr id="270" name="组合 205"/>
                <p:cNvGrpSpPr/>
                <p:nvPr/>
              </p:nvGrpSpPr>
              <p:grpSpPr>
                <a:xfrm>
                  <a:off x="-1505739" y="3813130"/>
                  <a:ext cx="495787" cy="211569"/>
                  <a:chOff x="7950876" y="6351277"/>
                  <a:chExt cx="495787" cy="211569"/>
                </a:xfrm>
              </p:grpSpPr>
              <p:cxnSp>
                <p:nvCxnSpPr>
                  <p:cNvPr id="272"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3"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4" name="Elbow Connector 112"/>
                  <p:cNvCxnSpPr>
                    <a:endCxn id="271"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71" name="Oval 270"/>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86" name="Elbow Connector 206"/>
              <p:cNvCxnSpPr/>
              <p:nvPr/>
            </p:nvCxnSpPr>
            <p:spPr>
              <a:xfrm flipH="1" flipV="1">
                <a:off x="8130142" y="4588588"/>
                <a:ext cx="1" cy="443909"/>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2221165" y="3812004"/>
                <a:ext cx="724387" cy="325869"/>
                <a:chOff x="-1505739" y="3698830"/>
                <a:chExt cx="724387" cy="325869"/>
              </a:xfrm>
            </p:grpSpPr>
            <p:grpSp>
              <p:nvGrpSpPr>
                <p:cNvPr id="265" name="组合 205"/>
                <p:cNvGrpSpPr/>
                <p:nvPr/>
              </p:nvGrpSpPr>
              <p:grpSpPr>
                <a:xfrm>
                  <a:off x="-1505739" y="3813130"/>
                  <a:ext cx="495787" cy="211569"/>
                  <a:chOff x="7950876" y="6351277"/>
                  <a:chExt cx="495787" cy="211569"/>
                </a:xfrm>
              </p:grpSpPr>
              <p:cxnSp>
                <p:nvCxnSpPr>
                  <p:cNvPr id="267"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8"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9" name="Elbow Connector 112"/>
                  <p:cNvCxnSpPr>
                    <a:endCxn id="266"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66" name="Oval 265"/>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88" name="Elbow Connector 87"/>
              <p:cNvCxnSpPr/>
              <p:nvPr/>
            </p:nvCxnSpPr>
            <p:spPr>
              <a:xfrm rot="5400000">
                <a:off x="2367451" y="3405910"/>
                <a:ext cx="677687" cy="345977"/>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a:off x="2251505" y="2606744"/>
                <a:ext cx="724387" cy="332219"/>
                <a:chOff x="-1505739" y="3698830"/>
                <a:chExt cx="724387" cy="332219"/>
              </a:xfrm>
            </p:grpSpPr>
            <p:grpSp>
              <p:nvGrpSpPr>
                <p:cNvPr id="260" name="组合 205"/>
                <p:cNvGrpSpPr/>
                <p:nvPr/>
              </p:nvGrpSpPr>
              <p:grpSpPr>
                <a:xfrm>
                  <a:off x="-1505739" y="3807190"/>
                  <a:ext cx="495787" cy="223859"/>
                  <a:chOff x="7950876" y="6345337"/>
                  <a:chExt cx="495787" cy="223859"/>
                </a:xfrm>
              </p:grpSpPr>
              <p:cxnSp>
                <p:nvCxnSpPr>
                  <p:cNvPr id="262"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3"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4" name="Elbow Connector 112"/>
                  <p:cNvCxnSpPr>
                    <a:endCxn id="261"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61" name="Oval 260"/>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90" name="Group 89"/>
              <p:cNvGrpSpPr/>
              <p:nvPr/>
            </p:nvGrpSpPr>
            <p:grpSpPr>
              <a:xfrm>
                <a:off x="1996153" y="2769067"/>
                <a:ext cx="299284" cy="362628"/>
                <a:chOff x="1996153" y="2769067"/>
                <a:chExt cx="299284" cy="362628"/>
              </a:xfrm>
            </p:grpSpPr>
            <p:cxnSp>
              <p:nvCxnSpPr>
                <p:cNvPr id="257" name="Elbow Connector 70"/>
                <p:cNvCxnSpPr>
                  <a:stCxn id="334" idx="0"/>
                </p:cNvCxnSpPr>
                <p:nvPr/>
              </p:nvCxnSpPr>
              <p:spPr>
                <a:xfrm flipV="1">
                  <a:off x="1996153" y="2777930"/>
                  <a:ext cx="0" cy="353765"/>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8" name="Elbow Connector 70"/>
                <p:cNvCxnSpPr/>
                <p:nvPr/>
              </p:nvCxnSpPr>
              <p:spPr>
                <a:xfrm flipH="1">
                  <a:off x="1996153" y="2777534"/>
                  <a:ext cx="299282"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9" name="Elbow Connector 206"/>
                <p:cNvCxnSpPr/>
                <p:nvPr/>
              </p:nvCxnSpPr>
              <p:spPr>
                <a:xfrm>
                  <a:off x="2295437" y="2769067"/>
                  <a:ext cx="0" cy="14367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a:off x="3164510" y="3156438"/>
                <a:ext cx="724387" cy="332219"/>
                <a:chOff x="-1505739" y="3698830"/>
                <a:chExt cx="724387" cy="332219"/>
              </a:xfrm>
            </p:grpSpPr>
            <p:grpSp>
              <p:nvGrpSpPr>
                <p:cNvPr id="252" name="组合 205"/>
                <p:cNvGrpSpPr/>
                <p:nvPr/>
              </p:nvGrpSpPr>
              <p:grpSpPr>
                <a:xfrm>
                  <a:off x="-1505739" y="3807190"/>
                  <a:ext cx="495787" cy="223859"/>
                  <a:chOff x="7950876" y="6345337"/>
                  <a:chExt cx="495787" cy="223859"/>
                </a:xfrm>
              </p:grpSpPr>
              <p:cxnSp>
                <p:nvCxnSpPr>
                  <p:cNvPr id="254"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5"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6" name="Elbow Connector 112"/>
                  <p:cNvCxnSpPr>
                    <a:endCxn id="253"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53" name="Oval 252"/>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92" name="组合 205"/>
              <p:cNvGrpSpPr/>
              <p:nvPr/>
            </p:nvGrpSpPr>
            <p:grpSpPr>
              <a:xfrm>
                <a:off x="3600935" y="2640625"/>
                <a:ext cx="495787" cy="211569"/>
                <a:chOff x="7950876" y="6351277"/>
                <a:chExt cx="495787" cy="211569"/>
              </a:xfrm>
            </p:grpSpPr>
            <p:cxnSp>
              <p:nvCxnSpPr>
                <p:cNvPr id="249"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0"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1"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93" name="组合 205"/>
              <p:cNvGrpSpPr/>
              <p:nvPr/>
            </p:nvGrpSpPr>
            <p:grpSpPr>
              <a:xfrm>
                <a:off x="2449880" y="1887319"/>
                <a:ext cx="495787" cy="211569"/>
                <a:chOff x="7950876" y="6351277"/>
                <a:chExt cx="495787" cy="211569"/>
              </a:xfrm>
            </p:grpSpPr>
            <p:cxnSp>
              <p:nvCxnSpPr>
                <p:cNvPr id="246"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7"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8"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94" name="Elbow Connector 93"/>
              <p:cNvCxnSpPr/>
              <p:nvPr/>
            </p:nvCxnSpPr>
            <p:spPr>
              <a:xfrm rot="5400000" flipH="1" flipV="1">
                <a:off x="2441863" y="1993882"/>
                <a:ext cx="407720" cy="242549"/>
              </a:xfrm>
              <a:prstGeom prst="bentConnector3">
                <a:avLst>
                  <a:gd name="adj1" fmla="val 1718"/>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5" name="Elbow Connector 94"/>
              <p:cNvCxnSpPr>
                <a:stCxn id="320" idx="0"/>
              </p:cNvCxnSpPr>
              <p:nvPr/>
            </p:nvCxnSpPr>
            <p:spPr>
              <a:xfrm rot="16200000" flipH="1">
                <a:off x="2002054" y="1562750"/>
                <a:ext cx="88184" cy="938243"/>
              </a:xfrm>
              <a:prstGeom prst="bentConnector4">
                <a:avLst>
                  <a:gd name="adj1" fmla="val -259231"/>
                  <a:gd name="adj2" fmla="val 100309"/>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96" name="组合 205"/>
              <p:cNvGrpSpPr/>
              <p:nvPr/>
            </p:nvGrpSpPr>
            <p:grpSpPr>
              <a:xfrm>
                <a:off x="3095117" y="1957169"/>
                <a:ext cx="495787" cy="223859"/>
                <a:chOff x="7950876" y="6345337"/>
                <a:chExt cx="495787" cy="223859"/>
              </a:xfrm>
            </p:grpSpPr>
            <p:cxnSp>
              <p:nvCxnSpPr>
                <p:cNvPr id="243"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4"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5"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a:off x="3281668" y="1195369"/>
                <a:ext cx="221620" cy="82152"/>
                <a:chOff x="7958458" y="5994002"/>
                <a:chExt cx="221620" cy="82152"/>
              </a:xfrm>
            </p:grpSpPr>
            <p:cxnSp>
              <p:nvCxnSpPr>
                <p:cNvPr id="238"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9"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0"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1"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2"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98" name="Group 97"/>
              <p:cNvGrpSpPr/>
              <p:nvPr/>
            </p:nvGrpSpPr>
            <p:grpSpPr>
              <a:xfrm>
                <a:off x="2188905" y="1183149"/>
                <a:ext cx="724387" cy="332219"/>
                <a:chOff x="-1505739" y="3698830"/>
                <a:chExt cx="724387" cy="332219"/>
              </a:xfrm>
            </p:grpSpPr>
            <p:grpSp>
              <p:nvGrpSpPr>
                <p:cNvPr id="233" name="组合 205"/>
                <p:cNvGrpSpPr/>
                <p:nvPr/>
              </p:nvGrpSpPr>
              <p:grpSpPr>
                <a:xfrm>
                  <a:off x="-1505739" y="3807190"/>
                  <a:ext cx="495787" cy="223859"/>
                  <a:chOff x="7950876" y="6345337"/>
                  <a:chExt cx="495787" cy="223859"/>
                </a:xfrm>
              </p:grpSpPr>
              <p:cxnSp>
                <p:nvCxnSpPr>
                  <p:cNvPr id="235"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6"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7" name="Elbow Connector 112"/>
                  <p:cNvCxnSpPr>
                    <a:endCxn id="234"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34" name="Oval 233"/>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99" name="Elbow Connector 64"/>
              <p:cNvCxnSpPr/>
              <p:nvPr/>
            </p:nvCxnSpPr>
            <p:spPr>
              <a:xfrm>
                <a:off x="3240713" y="996169"/>
                <a:ext cx="0" cy="1151082"/>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0" name="Elbow Connector 99"/>
              <p:cNvCxnSpPr>
                <a:stCxn id="234" idx="4"/>
              </p:cNvCxnSpPr>
              <p:nvPr/>
            </p:nvCxnSpPr>
            <p:spPr>
              <a:xfrm rot="5400000">
                <a:off x="2387662" y="1664635"/>
                <a:ext cx="664217" cy="158444"/>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01" name="Group 100"/>
              <p:cNvGrpSpPr/>
              <p:nvPr/>
            </p:nvGrpSpPr>
            <p:grpSpPr>
              <a:xfrm>
                <a:off x="4606515" y="2216379"/>
                <a:ext cx="724387" cy="332219"/>
                <a:chOff x="-1505739" y="3698830"/>
                <a:chExt cx="724387" cy="332219"/>
              </a:xfrm>
            </p:grpSpPr>
            <p:grpSp>
              <p:nvGrpSpPr>
                <p:cNvPr id="228" name="组合 205"/>
                <p:cNvGrpSpPr/>
                <p:nvPr/>
              </p:nvGrpSpPr>
              <p:grpSpPr>
                <a:xfrm>
                  <a:off x="-1505739" y="3807190"/>
                  <a:ext cx="495787" cy="223859"/>
                  <a:chOff x="7950876" y="6345337"/>
                  <a:chExt cx="495787" cy="223859"/>
                </a:xfrm>
              </p:grpSpPr>
              <p:cxnSp>
                <p:nvCxnSpPr>
                  <p:cNvPr id="230"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1"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2" name="Elbow Connector 112"/>
                  <p:cNvCxnSpPr>
                    <a:endCxn id="229"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29" name="Oval 228"/>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02" name="Elbow Connector 64"/>
              <p:cNvCxnSpPr/>
              <p:nvPr/>
            </p:nvCxnSpPr>
            <p:spPr>
              <a:xfrm>
                <a:off x="4768612" y="996169"/>
                <a:ext cx="0" cy="1527174"/>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Elbow Connector 64"/>
              <p:cNvCxnSpPr/>
              <p:nvPr/>
            </p:nvCxnSpPr>
            <p:spPr>
              <a:xfrm>
                <a:off x="2360198" y="996169"/>
                <a:ext cx="2849466"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04" name="Group 103"/>
              <p:cNvGrpSpPr/>
              <p:nvPr/>
            </p:nvGrpSpPr>
            <p:grpSpPr>
              <a:xfrm>
                <a:off x="5398116" y="3397353"/>
                <a:ext cx="724387" cy="332219"/>
                <a:chOff x="-1505739" y="3698830"/>
                <a:chExt cx="724387" cy="332219"/>
              </a:xfrm>
            </p:grpSpPr>
            <p:grpSp>
              <p:nvGrpSpPr>
                <p:cNvPr id="223" name="组合 205"/>
                <p:cNvGrpSpPr/>
                <p:nvPr/>
              </p:nvGrpSpPr>
              <p:grpSpPr>
                <a:xfrm>
                  <a:off x="-1505739" y="3807190"/>
                  <a:ext cx="495787" cy="223859"/>
                  <a:chOff x="7950876" y="6345337"/>
                  <a:chExt cx="495787" cy="223859"/>
                </a:xfrm>
              </p:grpSpPr>
              <p:cxnSp>
                <p:nvCxnSpPr>
                  <p:cNvPr id="225"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6"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7" name="Elbow Connector 112"/>
                  <p:cNvCxnSpPr>
                    <a:endCxn id="224"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24" name="Oval 223"/>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05" name="Elbow Connector 104"/>
              <p:cNvCxnSpPr>
                <a:stCxn id="33" idx="2"/>
              </p:cNvCxnSpPr>
              <p:nvPr/>
            </p:nvCxnSpPr>
            <p:spPr>
              <a:xfrm rot="10800000" flipV="1">
                <a:off x="3774597" y="1948654"/>
                <a:ext cx="521396" cy="886690"/>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Elbow Connector 105"/>
              <p:cNvCxnSpPr/>
              <p:nvPr/>
            </p:nvCxnSpPr>
            <p:spPr>
              <a:xfrm flipV="1">
                <a:off x="1881855" y="4486299"/>
                <a:ext cx="1659899" cy="261575"/>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07" name="Group 106"/>
              <p:cNvGrpSpPr/>
              <p:nvPr/>
            </p:nvGrpSpPr>
            <p:grpSpPr>
              <a:xfrm>
                <a:off x="5223086" y="3557085"/>
                <a:ext cx="299284" cy="673568"/>
                <a:chOff x="1996153" y="2769067"/>
                <a:chExt cx="299284" cy="673568"/>
              </a:xfrm>
            </p:grpSpPr>
            <p:cxnSp>
              <p:nvCxnSpPr>
                <p:cNvPr id="220" name="Elbow Connector 70"/>
                <p:cNvCxnSpPr/>
                <p:nvPr/>
              </p:nvCxnSpPr>
              <p:spPr>
                <a:xfrm flipV="1">
                  <a:off x="1996153" y="2777931"/>
                  <a:ext cx="0" cy="664704"/>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1" name="Elbow Connector 70"/>
                <p:cNvCxnSpPr/>
                <p:nvPr/>
              </p:nvCxnSpPr>
              <p:spPr>
                <a:xfrm flipH="1">
                  <a:off x="1996153" y="2777534"/>
                  <a:ext cx="299282"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2" name="Elbow Connector 206"/>
                <p:cNvCxnSpPr/>
                <p:nvPr/>
              </p:nvCxnSpPr>
              <p:spPr>
                <a:xfrm>
                  <a:off x="2295437" y="2769067"/>
                  <a:ext cx="0" cy="14367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08" name="Group 107"/>
              <p:cNvGrpSpPr/>
              <p:nvPr/>
            </p:nvGrpSpPr>
            <p:grpSpPr>
              <a:xfrm>
                <a:off x="5250375" y="2686084"/>
                <a:ext cx="724387" cy="332219"/>
                <a:chOff x="-1505739" y="3698830"/>
                <a:chExt cx="724387" cy="332219"/>
              </a:xfrm>
            </p:grpSpPr>
            <p:grpSp>
              <p:nvGrpSpPr>
                <p:cNvPr id="215" name="组合 205"/>
                <p:cNvGrpSpPr/>
                <p:nvPr/>
              </p:nvGrpSpPr>
              <p:grpSpPr>
                <a:xfrm>
                  <a:off x="-1505739" y="3807190"/>
                  <a:ext cx="495787" cy="223859"/>
                  <a:chOff x="7950876" y="6345337"/>
                  <a:chExt cx="495787" cy="223859"/>
                </a:xfrm>
              </p:grpSpPr>
              <p:cxnSp>
                <p:nvCxnSpPr>
                  <p:cNvPr id="217"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8"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9" name="Elbow Connector 112"/>
                  <p:cNvCxnSpPr>
                    <a:endCxn id="216"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16" name="Oval 215"/>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09" name="Elbow Connector 108"/>
              <p:cNvCxnSpPr/>
              <p:nvPr/>
            </p:nvCxnSpPr>
            <p:spPr>
              <a:xfrm rot="10800000" flipV="1">
                <a:off x="3468177" y="3018302"/>
                <a:ext cx="942117" cy="248351"/>
              </a:xfrm>
              <a:prstGeom prst="bentConnector3">
                <a:avLst>
                  <a:gd name="adj1" fmla="val 99877"/>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10" name="Group 109"/>
              <p:cNvGrpSpPr/>
              <p:nvPr/>
            </p:nvGrpSpPr>
            <p:grpSpPr>
              <a:xfrm>
                <a:off x="6174164" y="3194185"/>
                <a:ext cx="724387" cy="332219"/>
                <a:chOff x="-1505739" y="3698830"/>
                <a:chExt cx="724387" cy="332219"/>
              </a:xfrm>
            </p:grpSpPr>
            <p:grpSp>
              <p:nvGrpSpPr>
                <p:cNvPr id="210" name="组合 205"/>
                <p:cNvGrpSpPr/>
                <p:nvPr/>
              </p:nvGrpSpPr>
              <p:grpSpPr>
                <a:xfrm>
                  <a:off x="-1505739" y="3807190"/>
                  <a:ext cx="495787" cy="223859"/>
                  <a:chOff x="7950876" y="6345337"/>
                  <a:chExt cx="495787" cy="223859"/>
                </a:xfrm>
              </p:grpSpPr>
              <p:cxnSp>
                <p:nvCxnSpPr>
                  <p:cNvPr id="212"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3"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4" name="Elbow Connector 112"/>
                  <p:cNvCxnSpPr>
                    <a:endCxn id="211"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11" name="Oval 210"/>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nvGrpSpPr>
              <p:cNvPr id="111" name="Group 110"/>
              <p:cNvGrpSpPr/>
              <p:nvPr/>
            </p:nvGrpSpPr>
            <p:grpSpPr>
              <a:xfrm>
                <a:off x="6008203" y="2980430"/>
                <a:ext cx="257819" cy="523313"/>
                <a:chOff x="2037616" y="2735053"/>
                <a:chExt cx="257819" cy="904796"/>
              </a:xfrm>
            </p:grpSpPr>
            <p:cxnSp>
              <p:nvCxnSpPr>
                <p:cNvPr id="207" name="Elbow Connector 70"/>
                <p:cNvCxnSpPr>
                  <a:stCxn id="224" idx="0"/>
                </p:cNvCxnSpPr>
                <p:nvPr/>
              </p:nvCxnSpPr>
              <p:spPr>
                <a:xfrm flipV="1">
                  <a:off x="2037616" y="2737617"/>
                  <a:ext cx="0" cy="718286"/>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8" name="Elbow Connector 70"/>
                <p:cNvCxnSpPr/>
                <p:nvPr/>
              </p:nvCxnSpPr>
              <p:spPr>
                <a:xfrm flipH="1">
                  <a:off x="2037617" y="2737619"/>
                  <a:ext cx="257818"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9" name="Elbow Connector 206"/>
                <p:cNvCxnSpPr/>
                <p:nvPr/>
              </p:nvCxnSpPr>
              <p:spPr>
                <a:xfrm>
                  <a:off x="2295435" y="2735053"/>
                  <a:ext cx="0" cy="904796"/>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12" name="组合 205"/>
              <p:cNvGrpSpPr/>
              <p:nvPr/>
            </p:nvGrpSpPr>
            <p:grpSpPr>
              <a:xfrm>
                <a:off x="8525905" y="4738880"/>
                <a:ext cx="495787" cy="211569"/>
                <a:chOff x="7950876" y="6351277"/>
                <a:chExt cx="495787" cy="211569"/>
              </a:xfrm>
            </p:grpSpPr>
            <p:cxnSp>
              <p:nvCxnSpPr>
                <p:cNvPr id="204"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5"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6"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13" name="Group 112"/>
              <p:cNvGrpSpPr/>
              <p:nvPr/>
            </p:nvGrpSpPr>
            <p:grpSpPr>
              <a:xfrm>
                <a:off x="7705772" y="3781764"/>
                <a:ext cx="724387" cy="325869"/>
                <a:chOff x="-1505739" y="3698830"/>
                <a:chExt cx="724387" cy="325869"/>
              </a:xfrm>
            </p:grpSpPr>
            <p:grpSp>
              <p:nvGrpSpPr>
                <p:cNvPr id="199" name="组合 205"/>
                <p:cNvGrpSpPr/>
                <p:nvPr/>
              </p:nvGrpSpPr>
              <p:grpSpPr>
                <a:xfrm>
                  <a:off x="-1505739" y="3813130"/>
                  <a:ext cx="495787" cy="211569"/>
                  <a:chOff x="7950876" y="6351277"/>
                  <a:chExt cx="495787" cy="211569"/>
                </a:xfrm>
              </p:grpSpPr>
              <p:cxnSp>
                <p:nvCxnSpPr>
                  <p:cNvPr id="201"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2"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3" name="Elbow Connector 112"/>
                  <p:cNvCxnSpPr>
                    <a:endCxn id="200"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00" name="Oval 199"/>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14" name="Elbow Connector 113"/>
              <p:cNvCxnSpPr>
                <a:stCxn id="211" idx="4"/>
              </p:cNvCxnSpPr>
              <p:nvPr/>
            </p:nvCxnSpPr>
            <p:spPr>
              <a:xfrm rot="16200000" flipH="1">
                <a:off x="7063951" y="3143085"/>
                <a:ext cx="433016" cy="992416"/>
              </a:xfrm>
              <a:prstGeom prst="bentConnector2">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5" name="Elbow Connector 206"/>
              <p:cNvCxnSpPr/>
              <p:nvPr/>
            </p:nvCxnSpPr>
            <p:spPr>
              <a:xfrm>
                <a:off x="7776665" y="3855801"/>
                <a:ext cx="1" cy="235011"/>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16" name="组合 205"/>
              <p:cNvGrpSpPr/>
              <p:nvPr/>
            </p:nvGrpSpPr>
            <p:grpSpPr>
              <a:xfrm>
                <a:off x="8462776" y="3114692"/>
                <a:ext cx="495787" cy="211569"/>
                <a:chOff x="7950876" y="6351277"/>
                <a:chExt cx="495787" cy="211569"/>
              </a:xfrm>
            </p:grpSpPr>
            <p:cxnSp>
              <p:nvCxnSpPr>
                <p:cNvPr id="196"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7"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8"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17" name="Group 116"/>
              <p:cNvGrpSpPr/>
              <p:nvPr/>
            </p:nvGrpSpPr>
            <p:grpSpPr>
              <a:xfrm>
                <a:off x="8315859" y="2777930"/>
                <a:ext cx="187856" cy="1003834"/>
                <a:chOff x="2107579" y="2713930"/>
                <a:chExt cx="187856" cy="1735606"/>
              </a:xfrm>
            </p:grpSpPr>
            <p:cxnSp>
              <p:nvCxnSpPr>
                <p:cNvPr id="193" name="Elbow Connector 70"/>
                <p:cNvCxnSpPr>
                  <a:stCxn id="200" idx="0"/>
                </p:cNvCxnSpPr>
                <p:nvPr/>
              </p:nvCxnSpPr>
              <p:spPr>
                <a:xfrm flipV="1">
                  <a:off x="2107579" y="2713930"/>
                  <a:ext cx="0" cy="1735606"/>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4" name="Elbow Connector 70"/>
                <p:cNvCxnSpPr/>
                <p:nvPr/>
              </p:nvCxnSpPr>
              <p:spPr>
                <a:xfrm flipH="1">
                  <a:off x="2107579" y="2713930"/>
                  <a:ext cx="187856" cy="2"/>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5" name="Elbow Connector 206"/>
                <p:cNvCxnSpPr/>
                <p:nvPr/>
              </p:nvCxnSpPr>
              <p:spPr>
                <a:xfrm>
                  <a:off x="2295435" y="2735053"/>
                  <a:ext cx="0" cy="904796"/>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18" name="Group 117"/>
              <p:cNvGrpSpPr/>
              <p:nvPr/>
            </p:nvGrpSpPr>
            <p:grpSpPr>
              <a:xfrm>
                <a:off x="7719477" y="2335155"/>
                <a:ext cx="724387" cy="325869"/>
                <a:chOff x="-1505739" y="3698830"/>
                <a:chExt cx="724387" cy="325869"/>
              </a:xfrm>
            </p:grpSpPr>
            <p:grpSp>
              <p:nvGrpSpPr>
                <p:cNvPr id="188" name="组合 205"/>
                <p:cNvGrpSpPr/>
                <p:nvPr/>
              </p:nvGrpSpPr>
              <p:grpSpPr>
                <a:xfrm>
                  <a:off x="-1505739" y="3813130"/>
                  <a:ext cx="495787" cy="211569"/>
                  <a:chOff x="7950876" y="6351277"/>
                  <a:chExt cx="495787" cy="211569"/>
                </a:xfrm>
              </p:grpSpPr>
              <p:cxnSp>
                <p:nvCxnSpPr>
                  <p:cNvPr id="190"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1"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2" name="Elbow Connector 112"/>
                  <p:cNvCxnSpPr>
                    <a:endCxn id="189"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189" name="Oval 188"/>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19" name="Elbow Connector 118"/>
              <p:cNvCxnSpPr/>
              <p:nvPr/>
            </p:nvCxnSpPr>
            <p:spPr>
              <a:xfrm rot="5400000" flipH="1" flipV="1">
                <a:off x="7491899" y="2598852"/>
                <a:ext cx="670314" cy="396921"/>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0" name="Group 119"/>
              <p:cNvGrpSpPr/>
              <p:nvPr/>
            </p:nvGrpSpPr>
            <p:grpSpPr>
              <a:xfrm>
                <a:off x="6784251" y="2324739"/>
                <a:ext cx="1022627" cy="869446"/>
                <a:chOff x="2087207" y="3155381"/>
                <a:chExt cx="1022627" cy="1503252"/>
              </a:xfrm>
            </p:grpSpPr>
            <p:cxnSp>
              <p:nvCxnSpPr>
                <p:cNvPr id="185" name="Elbow Connector 70"/>
                <p:cNvCxnSpPr>
                  <a:stCxn id="211" idx="0"/>
                </p:cNvCxnSpPr>
                <p:nvPr/>
              </p:nvCxnSpPr>
              <p:spPr>
                <a:xfrm flipV="1">
                  <a:off x="2087207" y="3155381"/>
                  <a:ext cx="0" cy="1503252"/>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6" name="Elbow Connector 70"/>
                <p:cNvCxnSpPr/>
                <p:nvPr/>
              </p:nvCxnSpPr>
              <p:spPr>
                <a:xfrm flipH="1">
                  <a:off x="2088101" y="3155381"/>
                  <a:ext cx="1021733"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7" name="Elbow Connector 206"/>
                <p:cNvCxnSpPr/>
                <p:nvPr/>
              </p:nvCxnSpPr>
              <p:spPr>
                <a:xfrm>
                  <a:off x="3105020" y="3155381"/>
                  <a:ext cx="0" cy="54616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21" name="组合 205"/>
              <p:cNvGrpSpPr/>
              <p:nvPr/>
            </p:nvGrpSpPr>
            <p:grpSpPr>
              <a:xfrm>
                <a:off x="8380477" y="1957169"/>
                <a:ext cx="495787" cy="211569"/>
                <a:chOff x="7950876" y="6351277"/>
                <a:chExt cx="495787" cy="211569"/>
              </a:xfrm>
            </p:grpSpPr>
            <p:cxnSp>
              <p:nvCxnSpPr>
                <p:cNvPr id="182"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3"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4"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5216602" y="1887319"/>
                <a:ext cx="3325214" cy="329060"/>
                <a:chOff x="2083353" y="3830436"/>
                <a:chExt cx="1976023" cy="686513"/>
              </a:xfrm>
            </p:grpSpPr>
            <p:cxnSp>
              <p:nvCxnSpPr>
                <p:cNvPr id="179" name="Elbow Connector 70"/>
                <p:cNvCxnSpPr>
                  <a:stCxn id="229" idx="0"/>
                </p:cNvCxnSpPr>
                <p:nvPr/>
              </p:nvCxnSpPr>
              <p:spPr>
                <a:xfrm flipV="1">
                  <a:off x="2083353" y="3830436"/>
                  <a:ext cx="0" cy="686513"/>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0" name="Elbow Connector 70"/>
                <p:cNvCxnSpPr/>
                <p:nvPr/>
              </p:nvCxnSpPr>
              <p:spPr>
                <a:xfrm flipH="1" flipV="1">
                  <a:off x="2083353" y="3841020"/>
                  <a:ext cx="1976023" cy="2"/>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1" name="Elbow Connector 206"/>
                <p:cNvCxnSpPr/>
                <p:nvPr/>
              </p:nvCxnSpPr>
              <p:spPr>
                <a:xfrm>
                  <a:off x="4059376" y="3830436"/>
                  <a:ext cx="0" cy="54616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23" name="Group 122"/>
              <p:cNvGrpSpPr/>
              <p:nvPr/>
            </p:nvGrpSpPr>
            <p:grpSpPr>
              <a:xfrm>
                <a:off x="8327517" y="1981428"/>
                <a:ext cx="128909" cy="353727"/>
                <a:chOff x="2031267" y="2830641"/>
                <a:chExt cx="128909" cy="611586"/>
              </a:xfrm>
            </p:grpSpPr>
            <p:cxnSp>
              <p:nvCxnSpPr>
                <p:cNvPr id="176" name="Elbow Connector 70"/>
                <p:cNvCxnSpPr>
                  <a:stCxn id="189" idx="0"/>
                </p:cNvCxnSpPr>
                <p:nvPr/>
              </p:nvCxnSpPr>
              <p:spPr>
                <a:xfrm flipV="1">
                  <a:off x="2033314" y="2841622"/>
                  <a:ext cx="0" cy="600605"/>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7" name="Elbow Connector 70"/>
                <p:cNvCxnSpPr/>
                <p:nvPr/>
              </p:nvCxnSpPr>
              <p:spPr>
                <a:xfrm flipH="1">
                  <a:off x="2031267" y="2841622"/>
                  <a:ext cx="128909"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8" name="Elbow Connector 206"/>
                <p:cNvCxnSpPr/>
                <p:nvPr/>
              </p:nvCxnSpPr>
              <p:spPr>
                <a:xfrm>
                  <a:off x="2158285" y="2830641"/>
                  <a:ext cx="0" cy="29154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24" name="Group 123"/>
              <p:cNvGrpSpPr/>
              <p:nvPr/>
            </p:nvGrpSpPr>
            <p:grpSpPr>
              <a:xfrm>
                <a:off x="7309409" y="993193"/>
                <a:ext cx="221620" cy="82152"/>
                <a:chOff x="7958458" y="5994002"/>
                <a:chExt cx="221620" cy="82152"/>
              </a:xfrm>
            </p:grpSpPr>
            <p:cxnSp>
              <p:nvCxnSpPr>
                <p:cNvPr id="171" name="Elbow Connector 112"/>
                <p:cNvCxnSpPr/>
                <p:nvPr/>
              </p:nvCxnSpPr>
              <p:spPr>
                <a:xfrm>
                  <a:off x="7958458" y="5994002"/>
                  <a:ext cx="221620" cy="0"/>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2" name="Elbow Connector 112"/>
                <p:cNvCxnSpPr/>
                <p:nvPr/>
              </p:nvCxnSpPr>
              <p:spPr>
                <a:xfrm>
                  <a:off x="7983113"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3" name="Elbow Connector 112"/>
                <p:cNvCxnSpPr/>
                <p:nvPr/>
              </p:nvCxnSpPr>
              <p:spPr>
                <a:xfrm>
                  <a:off x="8040302"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4" name="Elbow Connector 112"/>
                <p:cNvCxnSpPr/>
                <p:nvPr/>
              </p:nvCxnSpPr>
              <p:spPr>
                <a:xfrm>
                  <a:off x="8097491"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5" name="Elbow Connector 112"/>
                <p:cNvCxnSpPr/>
                <p:nvPr/>
              </p:nvCxnSpPr>
              <p:spPr>
                <a:xfrm>
                  <a:off x="8154680" y="5994002"/>
                  <a:ext cx="0" cy="82152"/>
                </a:xfrm>
                <a:prstGeom prst="straightConnector1">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125" name="Elbow Connector 124"/>
              <p:cNvCxnSpPr/>
              <p:nvPr/>
            </p:nvCxnSpPr>
            <p:spPr>
              <a:xfrm>
                <a:off x="7555044" y="1034269"/>
                <a:ext cx="1126369" cy="891150"/>
              </a:xfrm>
              <a:prstGeom prst="bentConnector3">
                <a:avLst>
                  <a:gd name="adj1" fmla="val 100738"/>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6" name="组合 205"/>
              <p:cNvGrpSpPr/>
              <p:nvPr/>
            </p:nvGrpSpPr>
            <p:grpSpPr>
              <a:xfrm>
                <a:off x="4195519" y="3448186"/>
                <a:ext cx="495787" cy="211569"/>
                <a:chOff x="7950876" y="6351277"/>
                <a:chExt cx="495787" cy="211569"/>
              </a:xfrm>
            </p:grpSpPr>
            <p:cxnSp>
              <p:nvCxnSpPr>
                <p:cNvPr id="168"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9"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0"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127" name="Elbow Connector 126"/>
              <p:cNvCxnSpPr>
                <a:stCxn id="253" idx="6"/>
              </p:cNvCxnSpPr>
              <p:nvPr/>
            </p:nvCxnSpPr>
            <p:spPr>
              <a:xfrm>
                <a:off x="3888897" y="3270738"/>
                <a:ext cx="350276" cy="355215"/>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Elbow Connector 64"/>
              <p:cNvCxnSpPr/>
              <p:nvPr/>
            </p:nvCxnSpPr>
            <p:spPr>
              <a:xfrm>
                <a:off x="4475876" y="3095454"/>
                <a:ext cx="0" cy="34426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29" name="组合 205"/>
              <p:cNvGrpSpPr/>
              <p:nvPr/>
            </p:nvGrpSpPr>
            <p:grpSpPr>
              <a:xfrm>
                <a:off x="6057413" y="2429056"/>
                <a:ext cx="495787" cy="211569"/>
                <a:chOff x="7950876" y="6351277"/>
                <a:chExt cx="495787" cy="211569"/>
              </a:xfrm>
            </p:grpSpPr>
            <p:cxnSp>
              <p:nvCxnSpPr>
                <p:cNvPr id="165"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6"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7"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30" name="Group 129"/>
              <p:cNvGrpSpPr/>
              <p:nvPr/>
            </p:nvGrpSpPr>
            <p:grpSpPr>
              <a:xfrm>
                <a:off x="5860462" y="2099510"/>
                <a:ext cx="268620" cy="586574"/>
                <a:chOff x="2026815" y="2735053"/>
                <a:chExt cx="268620" cy="1014172"/>
              </a:xfrm>
            </p:grpSpPr>
            <p:cxnSp>
              <p:nvCxnSpPr>
                <p:cNvPr id="162" name="Elbow Connector 70"/>
                <p:cNvCxnSpPr>
                  <a:stCxn id="216" idx="0"/>
                </p:cNvCxnSpPr>
                <p:nvPr/>
              </p:nvCxnSpPr>
              <p:spPr>
                <a:xfrm flipV="1">
                  <a:off x="2026815" y="2748271"/>
                  <a:ext cx="0" cy="1000954"/>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3" name="Elbow Connector 70"/>
                <p:cNvCxnSpPr/>
                <p:nvPr/>
              </p:nvCxnSpPr>
              <p:spPr>
                <a:xfrm flipH="1">
                  <a:off x="2026815" y="2737619"/>
                  <a:ext cx="268620"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4" name="Elbow Connector 206"/>
                <p:cNvCxnSpPr/>
                <p:nvPr/>
              </p:nvCxnSpPr>
              <p:spPr>
                <a:xfrm>
                  <a:off x="2295435" y="2735053"/>
                  <a:ext cx="0" cy="904796"/>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131" name="Elbow Connector 130"/>
              <p:cNvCxnSpPr/>
              <p:nvPr/>
            </p:nvCxnSpPr>
            <p:spPr>
              <a:xfrm rot="10800000" flipV="1">
                <a:off x="6243560" y="2324739"/>
                <a:ext cx="601830" cy="295568"/>
              </a:xfrm>
              <a:prstGeom prst="bentConnector3">
                <a:avLst>
                  <a:gd name="adj1" fmla="val 100646"/>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32" name="组合 205"/>
              <p:cNvGrpSpPr/>
              <p:nvPr/>
            </p:nvGrpSpPr>
            <p:grpSpPr>
              <a:xfrm>
                <a:off x="6978471" y="3489191"/>
                <a:ext cx="495787" cy="211569"/>
                <a:chOff x="7950876" y="6351277"/>
                <a:chExt cx="495787" cy="211569"/>
              </a:xfrm>
            </p:grpSpPr>
            <p:cxnSp>
              <p:nvCxnSpPr>
                <p:cNvPr id="159"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0" name="Elbow Connector 112"/>
                <p:cNvCxnSpPr/>
                <p:nvPr/>
              </p:nvCxnSpPr>
              <p:spPr>
                <a:xfrm>
                  <a:off x="8202736" y="6356350"/>
                  <a:ext cx="0" cy="206496"/>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1"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133" name="Elbow Connector 132"/>
              <p:cNvCxnSpPr>
                <a:stCxn id="211" idx="6"/>
              </p:cNvCxnSpPr>
              <p:nvPr/>
            </p:nvCxnSpPr>
            <p:spPr>
              <a:xfrm>
                <a:off x="6898551" y="3308485"/>
                <a:ext cx="190876" cy="347277"/>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Elbow Connector 133"/>
              <p:cNvCxnSpPr/>
              <p:nvPr/>
            </p:nvCxnSpPr>
            <p:spPr>
              <a:xfrm rot="5400000">
                <a:off x="7271953" y="3225292"/>
                <a:ext cx="244330" cy="207518"/>
              </a:xfrm>
              <a:prstGeom prst="bentConnector3">
                <a:avLst>
                  <a:gd name="adj1" fmla="val -1979"/>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35" name="Group 134"/>
              <p:cNvGrpSpPr/>
              <p:nvPr/>
            </p:nvGrpSpPr>
            <p:grpSpPr>
              <a:xfrm>
                <a:off x="5095364" y="1338915"/>
                <a:ext cx="724387" cy="332219"/>
                <a:chOff x="-1505739" y="3698830"/>
                <a:chExt cx="724387" cy="332219"/>
              </a:xfrm>
            </p:grpSpPr>
            <p:grpSp>
              <p:nvGrpSpPr>
                <p:cNvPr id="154" name="组合 205"/>
                <p:cNvGrpSpPr/>
                <p:nvPr/>
              </p:nvGrpSpPr>
              <p:grpSpPr>
                <a:xfrm>
                  <a:off x="-1505739" y="3807190"/>
                  <a:ext cx="495787" cy="223859"/>
                  <a:chOff x="7950876" y="6345337"/>
                  <a:chExt cx="495787" cy="223859"/>
                </a:xfrm>
              </p:grpSpPr>
              <p:cxnSp>
                <p:nvCxnSpPr>
                  <p:cNvPr id="156"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7"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8" name="Elbow Connector 112"/>
                  <p:cNvCxnSpPr>
                    <a:endCxn id="155"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155" name="Oval 154"/>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cxnSp>
            <p:nvCxnSpPr>
              <p:cNvPr id="136" name="Elbow Connector 64"/>
              <p:cNvCxnSpPr/>
              <p:nvPr/>
            </p:nvCxnSpPr>
            <p:spPr>
              <a:xfrm>
                <a:off x="5209664" y="996169"/>
                <a:ext cx="0" cy="649184"/>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7" name="Elbow Connector 136"/>
              <p:cNvCxnSpPr>
                <a:stCxn id="155" idx="6"/>
              </p:cNvCxnSpPr>
              <p:nvPr/>
            </p:nvCxnSpPr>
            <p:spPr>
              <a:xfrm>
                <a:off x="5819751" y="1453215"/>
                <a:ext cx="155011" cy="217919"/>
              </a:xfrm>
              <a:prstGeom prst="bentConnector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38" name="组合 205"/>
              <p:cNvGrpSpPr/>
              <p:nvPr/>
            </p:nvGrpSpPr>
            <p:grpSpPr>
              <a:xfrm>
                <a:off x="6892054" y="1484055"/>
                <a:ext cx="495787" cy="223859"/>
                <a:chOff x="7950876" y="6345337"/>
                <a:chExt cx="495787" cy="223859"/>
              </a:xfrm>
            </p:grpSpPr>
            <p:cxnSp>
              <p:nvCxnSpPr>
                <p:cNvPr id="151"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2"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3" name="Elbow Connector 11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39" name="Group 138"/>
              <p:cNvGrpSpPr/>
              <p:nvPr/>
            </p:nvGrpSpPr>
            <p:grpSpPr>
              <a:xfrm>
                <a:off x="5893903" y="1364679"/>
                <a:ext cx="724387" cy="332219"/>
                <a:chOff x="-1505739" y="3698830"/>
                <a:chExt cx="724387" cy="332219"/>
              </a:xfrm>
            </p:grpSpPr>
            <p:grpSp>
              <p:nvGrpSpPr>
                <p:cNvPr id="146" name="组合 205"/>
                <p:cNvGrpSpPr/>
                <p:nvPr/>
              </p:nvGrpSpPr>
              <p:grpSpPr>
                <a:xfrm>
                  <a:off x="-1505739" y="3807190"/>
                  <a:ext cx="495787" cy="223859"/>
                  <a:chOff x="7950876" y="6345337"/>
                  <a:chExt cx="495787" cy="223859"/>
                </a:xfrm>
              </p:grpSpPr>
              <p:cxnSp>
                <p:nvCxnSpPr>
                  <p:cNvPr id="148" name="Elbow Connector 112"/>
                  <p:cNvCxnSpPr/>
                  <p:nvPr/>
                </p:nvCxnSpPr>
                <p:spPr>
                  <a:xfrm>
                    <a:off x="7950876" y="6558853"/>
                    <a:ext cx="261088" cy="0"/>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9" name="Elbow Connector 112"/>
                  <p:cNvCxnSpPr/>
                  <p:nvPr/>
                </p:nvCxnSpPr>
                <p:spPr>
                  <a:xfrm>
                    <a:off x="8202736" y="6345337"/>
                    <a:ext cx="0" cy="223859"/>
                  </a:xfrm>
                  <a:prstGeom prst="straightConnector1">
                    <a:avLst/>
                  </a:prstGeom>
                  <a:ln w="28575"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0" name="Elbow Connector 112"/>
                  <p:cNvCxnSpPr>
                    <a:endCxn id="147" idx="2"/>
                  </p:cNvCxnSpPr>
                  <p:nvPr/>
                </p:nvCxnSpPr>
                <p:spPr>
                  <a:xfrm flipV="1">
                    <a:off x="8194913" y="6351277"/>
                    <a:ext cx="251750" cy="5076"/>
                  </a:xfrm>
                  <a:prstGeom prst="straightConnector1">
                    <a:avLst/>
                  </a:prstGeom>
                  <a:ln w="28575" cmpd="sng">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147" name="Oval 146"/>
                <p:cNvSpPr/>
                <p:nvPr/>
              </p:nvSpPr>
              <p:spPr bwMode="auto">
                <a:xfrm>
                  <a:off x="-1009952" y="3698830"/>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sp>
            <p:nvSpPr>
              <p:cNvPr id="140" name="Oval 139"/>
              <p:cNvSpPr/>
              <p:nvPr/>
            </p:nvSpPr>
            <p:spPr bwMode="auto">
              <a:xfrm>
                <a:off x="5974762" y="946938"/>
                <a:ext cx="228600" cy="228600"/>
              </a:xfrm>
              <a:prstGeom prst="ellipse">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141" name="Elbow Connector 436"/>
              <p:cNvCxnSpPr>
                <a:stCxn id="140" idx="4"/>
              </p:cNvCxnSpPr>
              <p:nvPr/>
            </p:nvCxnSpPr>
            <p:spPr>
              <a:xfrm>
                <a:off x="6089062" y="1175538"/>
                <a:ext cx="0" cy="497953"/>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2" name="Elbow Connector 141"/>
              <p:cNvCxnSpPr>
                <a:stCxn id="140" idx="6"/>
              </p:cNvCxnSpPr>
              <p:nvPr/>
            </p:nvCxnSpPr>
            <p:spPr>
              <a:xfrm>
                <a:off x="6203362" y="1061238"/>
                <a:ext cx="886065" cy="625317"/>
              </a:xfrm>
              <a:prstGeom prst="bentConnector3">
                <a:avLst>
                  <a:gd name="adj1" fmla="val 100882"/>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3" name="Elbow Connector 142"/>
              <p:cNvCxnSpPr>
                <a:stCxn id="147" idx="6"/>
              </p:cNvCxnSpPr>
              <p:nvPr/>
            </p:nvCxnSpPr>
            <p:spPr>
              <a:xfrm>
                <a:off x="6618290" y="1478979"/>
                <a:ext cx="360181" cy="207576"/>
              </a:xfrm>
              <a:prstGeom prst="bentConnector3">
                <a:avLst>
                  <a:gd name="adj1" fmla="val 99364"/>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4" name="Elbow Connector 143"/>
              <p:cNvCxnSpPr/>
              <p:nvPr/>
            </p:nvCxnSpPr>
            <p:spPr>
              <a:xfrm rot="5400000">
                <a:off x="7102134" y="1182236"/>
                <a:ext cx="373586" cy="204653"/>
              </a:xfrm>
              <a:prstGeom prst="bentConnector3">
                <a:avLst>
                  <a:gd name="adj1" fmla="val 50000"/>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bwMode="auto">
              <a:xfrm>
                <a:off x="6129082" y="4601508"/>
                <a:ext cx="114300" cy="114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grpSp>
      <p:sp>
        <p:nvSpPr>
          <p:cNvPr id="367" name="TextBox 366"/>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372392608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cooperativity between RFs to target gene using logic gates</a:t>
            </a:r>
            <a:endParaRPr lang="en-US" dirty="0"/>
          </a:p>
        </p:txBody>
      </p:sp>
      <p:graphicFrame>
        <p:nvGraphicFramePr>
          <p:cNvPr id="56" name="Table 55"/>
          <p:cNvGraphicFramePr>
            <a:graphicFrameLocks noGrp="1"/>
          </p:cNvGraphicFramePr>
          <p:nvPr>
            <p:extLst>
              <p:ext uri="{D42A27DB-BD31-4B8C-83A1-F6EECF244321}">
                <p14:modId xmlns:p14="http://schemas.microsoft.com/office/powerpoint/2010/main" val="365674822"/>
              </p:ext>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00"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81034" cy="584776"/>
            </a:xfrm>
            <a:prstGeom prst="rect">
              <a:avLst/>
            </a:prstGeom>
            <a:noFill/>
          </p:spPr>
          <p:txBody>
            <a:bodyPr wrap="none" rtlCol="0">
              <a:spAutoFit/>
            </a:bodyPr>
            <a:lstStyle/>
            <a:p>
              <a:pPr defTabSz="914400" fontAlgn="auto">
                <a:spcBef>
                  <a:spcPts val="0"/>
                </a:spcBef>
                <a:spcAft>
                  <a:spcPts val="0"/>
                </a:spcAft>
              </a:pPr>
              <a:r>
                <a:rPr lang="en-US" sz="3200" dirty="0">
                  <a:solidFill>
                    <a:srgbClr val="000000"/>
                  </a:solidFill>
                  <a:latin typeface="Times New Roman"/>
                  <a:ea typeface="+mn-ea"/>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defTabSz="914400" fontAlgn="auto">
                <a:spcBef>
                  <a:spcPts val="0"/>
                </a:spcBef>
                <a:spcAft>
                  <a:spcPts val="0"/>
                </a:spcAft>
              </a:pPr>
              <a:r>
                <a:rPr lang="en-US" sz="2000" dirty="0">
                  <a:solidFill>
                    <a:srgbClr val="000000"/>
                  </a:solidFill>
                  <a:latin typeface="Georgia"/>
                  <a:ea typeface="+mn-ea"/>
                  <a:cs typeface="+mn-cs"/>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10110101…</a:t>
              </a:r>
            </a:p>
          </p:txBody>
        </p:sp>
        <p:sp>
          <p:nvSpPr>
            <p:cNvPr id="38" name="Rectangle 37"/>
            <p:cNvSpPr/>
            <p:nvPr/>
          </p:nvSpPr>
          <p:spPr>
            <a:xfrm>
              <a:off x="4953000" y="2450068"/>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defTabSz="914400" fontAlgn="auto">
                <a:spcBef>
                  <a:spcPts val="0"/>
                </a:spcBef>
                <a:spcAft>
                  <a:spcPts val="0"/>
                </a:spcAft>
              </a:pPr>
              <a:r>
                <a:rPr lang="en-US" i="1" dirty="0">
                  <a:solidFill>
                    <a:srgbClr val="FF0000"/>
                  </a:solidFill>
                  <a:latin typeface="Helvetica"/>
                  <a:ea typeface="+mn-ea"/>
                  <a:cs typeface="Helvetica"/>
                </a:rPr>
                <a:t>X</a:t>
              </a:r>
              <a:r>
                <a:rPr lang="en-US" dirty="0">
                  <a:solidFill>
                    <a:srgbClr val="000000"/>
                  </a:solidFill>
                  <a:latin typeface="Helvetica"/>
                  <a:ea typeface="+mn-ea"/>
                  <a:cs typeface="Helvetica"/>
                </a:rPr>
                <a:t> can be 0 or 1, so there are 2</a:t>
              </a:r>
              <a:r>
                <a:rPr lang="en-US" baseline="30000" dirty="0">
                  <a:solidFill>
                    <a:srgbClr val="000000"/>
                  </a:solidFill>
                  <a:latin typeface="Helvetica"/>
                  <a:ea typeface="+mn-ea"/>
                  <a:cs typeface="Helvetica"/>
                </a:rPr>
                <a:t>4</a:t>
              </a:r>
              <a:r>
                <a:rPr lang="en-US" dirty="0">
                  <a:solidFill>
                    <a:srgbClr val="000000"/>
                  </a:solidFill>
                  <a:latin typeface="Helvetica"/>
                  <a:ea typeface="+mn-e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auto">
                <a:spcBef>
                  <a:spcPts val="0"/>
                </a:spcBef>
                <a:spcAft>
                  <a:spcPts val="0"/>
                </a:spcAft>
              </a:pPr>
              <a:endParaRPr lang="en-US">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defTabSz="914400" fontAlgn="auto">
                <a:spcBef>
                  <a:spcPts val="0"/>
                </a:spcBef>
                <a:spcAft>
                  <a:spcPts val="0"/>
                </a:spcAft>
              </a:pPr>
              <a:r>
                <a:rPr lang="en-US" dirty="0" err="1">
                  <a:solidFill>
                    <a:srgbClr val="000000"/>
                  </a:solidFill>
                  <a:latin typeface="Helvetica"/>
                  <a:ea typeface="+mn-ea"/>
                  <a:cs typeface="Helvetica"/>
                </a:rPr>
                <a:t>Binarized</a:t>
              </a:r>
              <a:r>
                <a:rPr lang="en-US" dirty="0">
                  <a:solidFill>
                    <a:srgbClr val="000000"/>
                  </a:solidFill>
                  <a:latin typeface="Helvetica"/>
                  <a:ea typeface="+mn-e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auto">
                <a:spcBef>
                  <a:spcPts val="0"/>
                </a:spcBef>
                <a:spcAft>
                  <a:spcPts val="0"/>
                </a:spcAft>
              </a:pPr>
              <a:endParaRPr lang="en-US">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defTabSz="914400" fontAlgn="auto">
                <a:spcBef>
                  <a:spcPts val="0"/>
                </a:spcBef>
                <a:spcAft>
                  <a:spcPts val="0"/>
                </a:spcAft>
              </a:pPr>
              <a:r>
                <a:rPr lang="en-US" sz="2400" b="1" dirty="0">
                  <a:solidFill>
                    <a:srgbClr val="000000"/>
                  </a:solidFill>
                  <a:latin typeface="Georgia"/>
                  <a:ea typeface="+mn-ea"/>
                  <a:cs typeface="+mn-cs"/>
                </a:rPr>
                <a:t>…</a:t>
              </a:r>
              <a:endParaRPr lang="en-US" b="1" dirty="0">
                <a:solidFill>
                  <a:srgbClr val="000000"/>
                </a:solidFill>
                <a:latin typeface="Georgia"/>
                <a:ea typeface="+mn-ea"/>
                <a:cs typeface="+mn-cs"/>
              </a:endParaRPr>
            </a:p>
          </p:txBody>
        </p:sp>
      </p:grpSp>
      <p:grpSp>
        <p:nvGrpSpPr>
          <p:cNvPr id="3" name="Group 2"/>
          <p:cNvGrpSpPr/>
          <p:nvPr/>
        </p:nvGrpSpPr>
        <p:grpSpPr>
          <a:xfrm>
            <a:off x="5427" y="1219200"/>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defTabSz="914400" fontAlgn="auto">
                <a:spcBef>
                  <a:spcPts val="0"/>
                </a:spcBef>
                <a:spcAft>
                  <a:spcPts val="0"/>
                </a:spcAft>
              </a:pPr>
              <a:r>
                <a:rPr lang="en-US" sz="2000" dirty="0">
                  <a:solidFill>
                    <a:srgbClr val="000000"/>
                  </a:solidFill>
                  <a:latin typeface="Georgia"/>
                  <a:ea typeface="+mn-ea"/>
                  <a:cs typeface="+mn-cs"/>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defTabSz="914400" fontAlgn="auto">
                  <a:spcBef>
                    <a:spcPts val="0"/>
                  </a:spcBef>
                  <a:spcAft>
                    <a:spcPts val="0"/>
                  </a:spcAft>
                </a:pPr>
                <a:r>
                  <a:rPr lang="en-US" dirty="0">
                    <a:solidFill>
                      <a:srgbClr val="000000"/>
                    </a:solidFill>
                    <a:latin typeface="Helvetica"/>
                    <a:ea typeface="+mn-e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defTabSz="914400" fontAlgn="auto">
                <a:spcBef>
                  <a:spcPts val="0"/>
                </a:spcBef>
                <a:spcAft>
                  <a:spcPts val="0"/>
                </a:spcAft>
              </a:pPr>
              <a:r>
                <a:rPr lang="en-US" dirty="0">
                  <a:solidFill>
                    <a:srgbClr val="000000"/>
                  </a:solidFill>
                  <a:latin typeface="Helvetica"/>
                  <a:ea typeface="+mn-ea"/>
                  <a:cs typeface="Helvetica"/>
                </a:rPr>
                <a:t>0 – gene off </a:t>
              </a:r>
            </a:p>
            <a:p>
              <a:pPr defTabSz="914400" fontAlgn="auto">
                <a:spcBef>
                  <a:spcPts val="0"/>
                </a:spcBef>
                <a:spcAft>
                  <a:spcPts val="0"/>
                </a:spcAft>
              </a:pPr>
              <a:r>
                <a:rPr lang="en-US" dirty="0">
                  <a:solidFill>
                    <a:srgbClr val="000000"/>
                  </a:solidFill>
                  <a:latin typeface="Helvetica"/>
                  <a:ea typeface="+mn-ea"/>
                  <a:cs typeface="Helvetica"/>
                </a:rPr>
                <a:t>1 – gene on</a:t>
              </a:r>
            </a:p>
            <a:p>
              <a:pPr defTabSz="914400" fontAlgn="auto">
                <a:spcBef>
                  <a:spcPts val="0"/>
                </a:spcBef>
                <a:spcAft>
                  <a:spcPts val="0"/>
                </a:spcAft>
              </a:pPr>
              <a:r>
                <a:rPr lang="en-US" dirty="0">
                  <a:solidFill>
                    <a:srgbClr val="000000"/>
                  </a:solidFill>
                  <a:latin typeface="Helvetica"/>
                  <a:ea typeface="+mn-ea"/>
                  <a:cs typeface="Helvetica"/>
                </a:rPr>
                <a:t>after </a:t>
              </a:r>
              <a:r>
                <a:rPr lang="en-US" dirty="0" err="1">
                  <a:solidFill>
                    <a:srgbClr val="000000"/>
                  </a:solidFill>
                  <a:latin typeface="Helvetica"/>
                  <a:ea typeface="+mn-ea"/>
                  <a:cs typeface="Helvetica"/>
                </a:rPr>
                <a:t>binarizing</a:t>
              </a:r>
              <a:r>
                <a:rPr lang="en-US" dirty="0">
                  <a:solidFill>
                    <a:srgbClr val="000000"/>
                  </a:solidFill>
                  <a:latin typeface="Helvetica"/>
                  <a:ea typeface="+mn-ea"/>
                  <a:cs typeface="Helvetica"/>
                </a:rPr>
                <a:t> gene expression data*</a:t>
              </a:r>
              <a:endParaRPr lang="en-US" dirty="0">
                <a:solidFill>
                  <a:srgbClr val="000000"/>
                </a:solidFill>
                <a:latin typeface="Georgia"/>
                <a:ea typeface="+mn-ea"/>
                <a:cs typeface="+mn-cs"/>
              </a:endParaRPr>
            </a:p>
          </p:txBody>
        </p:sp>
        <p:sp>
          <p:nvSpPr>
            <p:cNvPr id="8" name="TextBox 7"/>
            <p:cNvSpPr txBox="1"/>
            <p:nvPr/>
          </p:nvSpPr>
          <p:spPr>
            <a:xfrm>
              <a:off x="5427" y="6172200"/>
              <a:ext cx="1585215" cy="276999"/>
            </a:xfrm>
            <a:prstGeom prst="rect">
              <a:avLst/>
            </a:prstGeom>
            <a:noFill/>
          </p:spPr>
          <p:txBody>
            <a:bodyPr wrap="none" rtlCol="0">
              <a:spAutoFit/>
            </a:bodyPr>
            <a:lstStyle/>
            <a:p>
              <a:pPr defTabSz="914400" fontAlgn="auto">
                <a:spcBef>
                  <a:spcPts val="0"/>
                </a:spcBef>
                <a:spcAft>
                  <a:spcPts val="0"/>
                </a:spcAft>
              </a:pPr>
              <a:r>
                <a:rPr lang="en-US" sz="1200" dirty="0">
                  <a:solidFill>
                    <a:srgbClr val="000000"/>
                  </a:solidFill>
                  <a:latin typeface="Georgia"/>
                  <a:ea typeface="+mn-ea"/>
                  <a:cs typeface="+mn-cs"/>
                </a:rPr>
                <a:t>*</a:t>
              </a:r>
              <a:r>
                <a:rPr lang="en-US" sz="1200" dirty="0" err="1">
                  <a:solidFill>
                    <a:srgbClr val="000000"/>
                  </a:solidFill>
                  <a:latin typeface="Georgia"/>
                  <a:ea typeface="+mn-ea"/>
                  <a:cs typeface="+mn-cs"/>
                </a:rPr>
                <a:t>BoolNet</a:t>
              </a:r>
              <a:r>
                <a:rPr lang="en-US" sz="1200" dirty="0">
                  <a:solidFill>
                    <a:srgbClr val="000000"/>
                  </a:solidFill>
                  <a:latin typeface="Georgia"/>
                  <a:ea typeface="+mn-ea"/>
                  <a:cs typeface="+mn-cs"/>
                </a:rPr>
                <a:t>, R package</a:t>
              </a:r>
            </a:p>
          </p:txBody>
        </p:sp>
      </p:grpSp>
    </p:spTree>
    <p:extLst>
      <p:ext uri="{BB962C8B-B14F-4D97-AF65-F5344CB8AC3E}">
        <p14:creationId xmlns:p14="http://schemas.microsoft.com/office/powerpoint/2010/main" val="223505218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8" y="1447800"/>
            <a:ext cx="6584446" cy="4660900"/>
          </a:xfrm>
        </p:spPr>
      </p:pic>
      <p:sp>
        <p:nvSpPr>
          <p:cNvPr id="2" name="Title 1"/>
          <p:cNvSpPr>
            <a:spLocks noGrp="1"/>
          </p:cNvSpPr>
          <p:nvPr>
            <p:ph type="title"/>
          </p:nvPr>
        </p:nvSpPr>
        <p:spPr>
          <a:xfrm>
            <a:off x="538163" y="152400"/>
            <a:ext cx="8377237" cy="914400"/>
          </a:xfrm>
        </p:spPr>
        <p:txBody>
          <a:bodyPr/>
          <a:lstStyle/>
          <a:p>
            <a:r>
              <a:rPr lang="en-US" dirty="0" smtClean="0"/>
              <a:t>An example: selection of the best-matched logic gate</a:t>
            </a:r>
            <a:endParaRPr lang="en-US" dirty="0"/>
          </a:p>
        </p:txBody>
      </p:sp>
      <p:sp>
        <p:nvSpPr>
          <p:cNvPr id="6" name="Rectangle 5"/>
          <p:cNvSpPr/>
          <p:nvPr/>
        </p:nvSpPr>
        <p:spPr>
          <a:xfrm>
            <a:off x="228600" y="4648200"/>
            <a:ext cx="2514600" cy="830997"/>
          </a:xfrm>
          <a:prstGeom prst="rect">
            <a:avLst/>
          </a:prstGeom>
        </p:spPr>
        <p:txBody>
          <a:bodyPr wrap="square">
            <a:spAutoFit/>
          </a:bodyPr>
          <a:lstStyle/>
          <a:p>
            <a:pPr defTabSz="914400" fontAlgn="auto">
              <a:spcBef>
                <a:spcPts val="0"/>
              </a:spcBef>
              <a:spcAft>
                <a:spcPts val="0"/>
              </a:spcAft>
            </a:pPr>
            <a:r>
              <a:rPr lang="en-US" sz="1200" b="1" dirty="0">
                <a:solidFill>
                  <a:srgbClr val="000000"/>
                </a:solidFill>
                <a:latin typeface="Helvetica"/>
                <a:ea typeface="+mn-ea"/>
                <a:cs typeface="Helvetica"/>
              </a:rPr>
              <a:t>Laplace’s rule of succession</a:t>
            </a:r>
          </a:p>
          <a:p>
            <a:pPr defTabSz="914400" fontAlgn="auto">
              <a:spcBef>
                <a:spcPts val="0"/>
              </a:spcBef>
              <a:spcAft>
                <a:spcPts val="0"/>
              </a:spcAft>
            </a:pPr>
            <a:r>
              <a:rPr lang="en-US" sz="1200" dirty="0">
                <a:solidFill>
                  <a:srgbClr val="000000"/>
                </a:solidFill>
                <a:latin typeface="Helvetica"/>
                <a:ea typeface="+mn-ea"/>
                <a:cs typeface="Helvetica"/>
              </a:rPr>
              <a:t>s=(# of selected output state for the input type + 1)</a:t>
            </a:r>
          </a:p>
          <a:p>
            <a:pPr defTabSz="914400" fontAlgn="auto">
              <a:spcBef>
                <a:spcPts val="0"/>
              </a:spcBef>
              <a:spcAft>
                <a:spcPts val="0"/>
              </a:spcAft>
            </a:pPr>
            <a:r>
              <a:rPr lang="en-US" sz="1200" dirty="0">
                <a:solidFill>
                  <a:srgbClr val="000000"/>
                </a:solidFill>
                <a:latin typeface="Helvetica"/>
                <a:ea typeface="+mn-e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3" name="TextBox 12"/>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107462537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1 – transcription factor cooperativity in Yeast cell cycle</a:t>
            </a:r>
            <a:endParaRPr lang="en-US" dirty="0"/>
          </a:p>
        </p:txBody>
      </p:sp>
      <p:pic>
        <p:nvPicPr>
          <p:cNvPr id="4" name="Content Placeholder 4" descr="Figure 3.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8446" t="16337" r="64846" b="66802"/>
          <a:stretch/>
        </p:blipFill>
        <p:spPr>
          <a:xfrm>
            <a:off x="1143000" y="1600200"/>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graphicFrame>
        <p:nvGraphicFramePr>
          <p:cNvPr id="11" name="Table 10"/>
          <p:cNvGraphicFramePr>
            <a:graphicFrameLocks noGrp="1"/>
          </p:cNvGraphicFramePr>
          <p:nvPr>
            <p:extLst>
              <p:ext uri="{D42A27DB-BD31-4B8C-83A1-F6EECF244321}">
                <p14:modId xmlns:p14="http://schemas.microsoft.com/office/powerpoint/2010/main" val="3797109335"/>
              </p:ext>
            </p:extLst>
          </p:nvPr>
        </p:nvGraphicFramePr>
        <p:xfrm>
          <a:off x="914400" y="3048000"/>
          <a:ext cx="1524000" cy="1254760"/>
        </p:xfrm>
        <a:graphic>
          <a:graphicData uri="http://schemas.openxmlformats.org/drawingml/2006/table">
            <a:tbl>
              <a:tblPr firstCol="1" bandRow="1">
                <a:tableStyleId>{2A488322-F2BA-4B5B-9748-0D474271808F}</a:tableStyleId>
              </a:tblPr>
              <a:tblGrid>
                <a:gridCol w="914400"/>
                <a:gridCol w="609600"/>
              </a:tblGrid>
              <a:tr h="313690">
                <a:tc>
                  <a:txBody>
                    <a:bodyPr/>
                    <a:lstStyle/>
                    <a:p>
                      <a:r>
                        <a:rPr lang="en-US" sz="1050" b="0" dirty="0" smtClean="0">
                          <a:latin typeface="Helvetica"/>
                          <a:cs typeface="Helvetica"/>
                        </a:rPr>
                        <a:t>Target gene</a:t>
                      </a:r>
                    </a:p>
                  </a:txBody>
                  <a:tcPr/>
                </a:tc>
                <a:tc>
                  <a:txBody>
                    <a:bodyPr/>
                    <a:lstStyle/>
                    <a:p>
                      <a:r>
                        <a:rPr lang="en-US" sz="1050" dirty="0" smtClean="0">
                          <a:latin typeface="Helvetica"/>
                          <a:cs typeface="Helvetica"/>
                        </a:rPr>
                        <a:t>2464</a:t>
                      </a:r>
                      <a:endParaRPr lang="en-US" sz="1050" b="0" dirty="0">
                        <a:latin typeface="Helvetica"/>
                        <a:cs typeface="Helvetica"/>
                      </a:endParaRPr>
                    </a:p>
                  </a:txBody>
                  <a:tcPr/>
                </a:tc>
              </a:tr>
              <a:tr h="313690">
                <a:tc>
                  <a:txBody>
                    <a:bodyPr/>
                    <a:lstStyle/>
                    <a:p>
                      <a:r>
                        <a:rPr lang="en-US" sz="1050" b="0" dirty="0" smtClean="0">
                          <a:latin typeface="Helvetica"/>
                          <a:cs typeface="Helvetica"/>
                        </a:rPr>
                        <a:t>TF</a:t>
                      </a:r>
                      <a:endParaRPr lang="en-US" sz="1050" b="0" dirty="0">
                        <a:latin typeface="Helvetica"/>
                        <a:cs typeface="Helvetica"/>
                      </a:endParaRPr>
                    </a:p>
                  </a:txBody>
                  <a:tcPr/>
                </a:tc>
                <a:tc>
                  <a:txBody>
                    <a:bodyPr/>
                    <a:lstStyle/>
                    <a:p>
                      <a:r>
                        <a:rPr lang="en-US" sz="1050" dirty="0" smtClean="0">
                          <a:latin typeface="Helvetica"/>
                          <a:cs typeface="Helvetica"/>
                        </a:rPr>
                        <a:t>176</a:t>
                      </a:r>
                      <a:endParaRPr lang="en-US" sz="1050" b="0" dirty="0">
                        <a:latin typeface="Helvetica"/>
                        <a:cs typeface="Helvetica"/>
                      </a:endParaRPr>
                    </a:p>
                  </a:txBody>
                  <a:tcPr/>
                </a:tc>
              </a:tr>
              <a:tr h="313690">
                <a:tc>
                  <a:txBody>
                    <a:bodyPr/>
                    <a:lstStyle/>
                    <a:p>
                      <a:r>
                        <a:rPr lang="en-US" sz="1050" b="0" dirty="0" smtClean="0">
                          <a:latin typeface="Helvetica"/>
                          <a:cs typeface="Helvetica"/>
                        </a:rPr>
                        <a:t>Triplet</a:t>
                      </a:r>
                      <a:endParaRPr lang="en-US" sz="1050" b="0" dirty="0">
                        <a:latin typeface="Helvetica"/>
                        <a:cs typeface="Helvetica"/>
                      </a:endParaRPr>
                    </a:p>
                  </a:txBody>
                  <a:tcPr/>
                </a:tc>
                <a:tc>
                  <a:txBody>
                    <a:bodyPr/>
                    <a:lstStyle/>
                    <a:p>
                      <a:r>
                        <a:rPr lang="en-US" sz="1050" dirty="0" smtClean="0">
                          <a:latin typeface="Helvetica"/>
                          <a:cs typeface="Helvetica"/>
                        </a:rPr>
                        <a:t>39,011</a:t>
                      </a:r>
                      <a:endParaRPr lang="en-US" sz="1050" b="0" dirty="0">
                        <a:latin typeface="Helvetica"/>
                        <a:cs typeface="Helvetica"/>
                      </a:endParaRPr>
                    </a:p>
                  </a:txBody>
                  <a:tcPr/>
                </a:tc>
              </a:tr>
              <a:tr h="313690">
                <a:tc>
                  <a:txBody>
                    <a:bodyPr/>
                    <a:lstStyle/>
                    <a:p>
                      <a:r>
                        <a:rPr lang="en-US" sz="1050" b="0" dirty="0" smtClean="0">
                          <a:latin typeface="Helvetica"/>
                          <a:cs typeface="Helvetica"/>
                        </a:rPr>
                        <a:t>Time point</a:t>
                      </a:r>
                      <a:endParaRPr lang="en-US" sz="1050" b="0" dirty="0">
                        <a:latin typeface="Helvetica"/>
                        <a:cs typeface="Helvetica"/>
                      </a:endParaRPr>
                    </a:p>
                  </a:txBody>
                  <a:tcPr/>
                </a:tc>
                <a:tc>
                  <a:txBody>
                    <a:bodyPr/>
                    <a:lstStyle/>
                    <a:p>
                      <a:r>
                        <a:rPr lang="en-US" sz="1050" dirty="0" smtClean="0">
                          <a:latin typeface="Helvetica"/>
                          <a:cs typeface="Helvetica"/>
                        </a:rPr>
                        <a:t>59</a:t>
                      </a:r>
                      <a:endParaRPr lang="en-US" sz="1050" b="0" dirty="0">
                        <a:latin typeface="Helvetica"/>
                        <a:cs typeface="Helvetica"/>
                      </a:endParaRPr>
                    </a:p>
                  </a:txBody>
                  <a:tcPr/>
                </a:tc>
              </a:tr>
            </a:tbl>
          </a:graphicData>
        </a:graphic>
      </p:graphicFrame>
      <p:sp>
        <p:nvSpPr>
          <p:cNvPr id="12" name="TextBox 11"/>
          <p:cNvSpPr txBox="1"/>
          <p:nvPr/>
        </p:nvSpPr>
        <p:spPr>
          <a:xfrm>
            <a:off x="5410200" y="6172200"/>
            <a:ext cx="3733800" cy="276999"/>
          </a:xfrm>
          <a:prstGeom prst="rect">
            <a:avLst/>
          </a:prstGeom>
          <a:noFill/>
        </p:spPr>
        <p:txBody>
          <a:bodyPr wrap="square" rtlCol="0">
            <a:spAutoFit/>
          </a:bodyPr>
          <a:lstStyle/>
          <a:p>
            <a:pPr defTabSz="914400"/>
            <a:r>
              <a:rPr lang="en-US" sz="1200" b="1" dirty="0">
                <a:solidFill>
                  <a:srgbClr val="000000"/>
                </a:solidFill>
                <a:latin typeface="Georgia"/>
              </a:rPr>
              <a:t>Wang</a:t>
            </a:r>
            <a:r>
              <a:rPr lang="en-US" sz="1200" dirty="0">
                <a:solidFill>
                  <a:srgbClr val="000000"/>
                </a:solidFill>
                <a:latin typeface="Georgia"/>
              </a:rPr>
              <a:t>, et al., </a:t>
            </a:r>
            <a:r>
              <a:rPr lang="en-US" sz="1200" i="1" dirty="0" err="1">
                <a:solidFill>
                  <a:srgbClr val="000000"/>
                </a:solidFill>
                <a:latin typeface="Georgia"/>
              </a:rPr>
              <a:t>PLoS</a:t>
            </a:r>
            <a:r>
              <a:rPr lang="en-US" sz="1200" i="1" dirty="0">
                <a:solidFill>
                  <a:srgbClr val="000000"/>
                </a:solidFill>
                <a:latin typeface="Georgia"/>
              </a:rPr>
              <a:t> Computational Biology</a:t>
            </a:r>
            <a:r>
              <a:rPr lang="en-US" sz="1200" dirty="0">
                <a:solidFill>
                  <a:srgbClr val="000000"/>
                </a:solidFill>
                <a:latin typeface="Georgia"/>
              </a:rPr>
              <a:t>, 2015</a:t>
            </a:r>
          </a:p>
        </p:txBody>
      </p:sp>
      <p:grpSp>
        <p:nvGrpSpPr>
          <p:cNvPr id="17" name="Group 16"/>
          <p:cNvGrpSpPr/>
          <p:nvPr/>
        </p:nvGrpSpPr>
        <p:grpSpPr>
          <a:xfrm>
            <a:off x="2819400" y="1219200"/>
            <a:ext cx="4648200" cy="4877959"/>
            <a:chOff x="2819400" y="121920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pic>
          <p:nvPicPr>
            <p:cNvPr id="3" name="Picture 2" descr="loregic_yeas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219200"/>
              <a:ext cx="4648200" cy="4877959"/>
            </a:xfrm>
            <a:prstGeom prst="rect">
              <a:avLst/>
            </a:prstGeom>
          </p:spPr>
        </p:pic>
        <p:sp>
          <p:nvSpPr>
            <p:cNvPr id="8" name="Rectangle 7"/>
            <p:cNvSpPr/>
            <p:nvPr/>
          </p:nvSpPr>
          <p:spPr>
            <a:xfrm>
              <a:off x="4267200" y="411480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sp>
          <p:nvSpPr>
            <p:cNvPr id="13" name="Rectangle 12"/>
            <p:cNvSpPr/>
            <p:nvPr/>
          </p:nvSpPr>
          <p:spPr>
            <a:xfrm>
              <a:off x="4419600" y="449580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sp>
          <p:nvSpPr>
            <p:cNvPr id="14" name="Rectangle 13"/>
            <p:cNvSpPr/>
            <p:nvPr/>
          </p:nvSpPr>
          <p:spPr>
            <a:xfrm>
              <a:off x="4648200" y="403860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sp>
          <p:nvSpPr>
            <p:cNvPr id="15" name="Rectangle 14"/>
            <p:cNvSpPr/>
            <p:nvPr/>
          </p:nvSpPr>
          <p:spPr>
            <a:xfrm>
              <a:off x="4876800" y="449580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sp>
          <p:nvSpPr>
            <p:cNvPr id="16" name="Rectangle 15"/>
            <p:cNvSpPr/>
            <p:nvPr/>
          </p:nvSpPr>
          <p:spPr>
            <a:xfrm>
              <a:off x="5943600" y="495300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grpSp>
      <p:sp>
        <p:nvSpPr>
          <p:cNvPr id="18" name="Rectangle 17"/>
          <p:cNvSpPr/>
          <p:nvPr/>
        </p:nvSpPr>
        <p:spPr>
          <a:xfrm rot="16200000">
            <a:off x="3810000" y="5562600"/>
            <a:ext cx="762000" cy="4572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sp>
        <p:nvSpPr>
          <p:cNvPr id="19" name="Rectangle 18"/>
          <p:cNvSpPr/>
          <p:nvPr/>
        </p:nvSpPr>
        <p:spPr>
          <a:xfrm rot="16200000">
            <a:off x="4305300" y="5676900"/>
            <a:ext cx="762000" cy="2286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spTree>
    <p:extLst>
      <p:ext uri="{BB962C8B-B14F-4D97-AF65-F5344CB8AC3E}">
        <p14:creationId xmlns:p14="http://schemas.microsoft.com/office/powerpoint/2010/main" val="37499305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 </a:t>
            </a:r>
            <a:r>
              <a:rPr lang="en-US" dirty="0"/>
              <a:t>transcription factor </a:t>
            </a:r>
            <a:r>
              <a:rPr lang="en-US" dirty="0" smtClean="0"/>
              <a:t>cooperativity in </a:t>
            </a:r>
            <a:r>
              <a:rPr lang="en-US" dirty="0"/>
              <a:t>Acute 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893549413"/>
              </p:ext>
            </p:extLst>
          </p:nvPr>
        </p:nvGraphicFramePr>
        <p:xfrm>
          <a:off x="5638800" y="4876800"/>
          <a:ext cx="1600200" cy="1066800"/>
        </p:xfrm>
        <a:graphic>
          <a:graphicData uri="http://schemas.openxmlformats.org/drawingml/2006/table">
            <a:tbl>
              <a:tblPr firstCol="1" bandRow="1">
                <a:tableStyleId>{2A488322-F2BA-4B5B-9748-0D474271808F}</a:tableStyleId>
              </a:tblPr>
              <a:tblGrid>
                <a:gridCol w="914400"/>
                <a:gridCol w="685800"/>
              </a:tblGrid>
              <a:tr h="266700">
                <a:tc>
                  <a:txBody>
                    <a:bodyPr/>
                    <a:lstStyle/>
                    <a:p>
                      <a:r>
                        <a:rPr lang="en-US" sz="1050" b="0" dirty="0" smtClean="0">
                          <a:latin typeface="Helvetica"/>
                          <a:cs typeface="Helvetica"/>
                        </a:rPr>
                        <a:t>Target gene</a:t>
                      </a:r>
                    </a:p>
                  </a:txBody>
                  <a:tcPr/>
                </a:tc>
                <a:tc>
                  <a:txBody>
                    <a:bodyPr/>
                    <a:lstStyle/>
                    <a:p>
                      <a:r>
                        <a:rPr lang="en-US" sz="1050" b="0" dirty="0" smtClean="0">
                          <a:latin typeface="Helvetica"/>
                          <a:cs typeface="Helvetica"/>
                        </a:rPr>
                        <a:t>1824</a:t>
                      </a:r>
                      <a:endParaRPr lang="en-US" sz="1050" b="0" dirty="0">
                        <a:latin typeface="Helvetica"/>
                        <a:cs typeface="Helvetica"/>
                      </a:endParaRPr>
                    </a:p>
                  </a:txBody>
                  <a:tcPr/>
                </a:tc>
              </a:tr>
              <a:tr h="266700">
                <a:tc>
                  <a:txBody>
                    <a:bodyPr/>
                    <a:lstStyle/>
                    <a:p>
                      <a:r>
                        <a:rPr lang="en-US" sz="1050" b="0" dirty="0" smtClean="0">
                          <a:latin typeface="Helvetica"/>
                          <a:cs typeface="Helvetica"/>
                        </a:rPr>
                        <a:t>TF</a:t>
                      </a:r>
                      <a:endParaRPr lang="en-US" sz="1050" b="0" dirty="0">
                        <a:latin typeface="Helvetica"/>
                        <a:cs typeface="Helvetica"/>
                      </a:endParaRPr>
                    </a:p>
                  </a:txBody>
                  <a:tcPr/>
                </a:tc>
                <a:tc>
                  <a:txBody>
                    <a:bodyPr/>
                    <a:lstStyle/>
                    <a:p>
                      <a:r>
                        <a:rPr lang="en-US" sz="1050" dirty="0" smtClean="0">
                          <a:latin typeface="Helvetica"/>
                          <a:cs typeface="Helvetica"/>
                        </a:rPr>
                        <a:t>70</a:t>
                      </a:r>
                      <a:endParaRPr lang="en-US" sz="1050" b="0" dirty="0">
                        <a:latin typeface="Helvetica"/>
                        <a:cs typeface="Helvetica"/>
                      </a:endParaRPr>
                    </a:p>
                  </a:txBody>
                  <a:tcPr/>
                </a:tc>
              </a:tr>
              <a:tr h="266700">
                <a:tc>
                  <a:txBody>
                    <a:bodyPr/>
                    <a:lstStyle/>
                    <a:p>
                      <a:r>
                        <a:rPr lang="en-US" sz="1050" b="0" dirty="0" smtClean="0">
                          <a:latin typeface="Helvetica"/>
                          <a:cs typeface="Helvetica"/>
                        </a:rPr>
                        <a:t>Triplet</a:t>
                      </a:r>
                      <a:endParaRPr lang="en-US" sz="1050" b="0" dirty="0">
                        <a:latin typeface="Helvetica"/>
                        <a:cs typeface="Helvetica"/>
                      </a:endParaRPr>
                    </a:p>
                  </a:txBody>
                  <a:tcPr/>
                </a:tc>
                <a:tc>
                  <a:txBody>
                    <a:bodyPr/>
                    <a:lstStyle/>
                    <a:p>
                      <a:r>
                        <a:rPr lang="en-US" sz="1050" dirty="0" smtClean="0">
                          <a:latin typeface="Helvetica"/>
                          <a:cs typeface="Helvetica"/>
                        </a:rPr>
                        <a:t>50,865</a:t>
                      </a:r>
                      <a:endParaRPr lang="en-US" sz="1050" b="0" dirty="0">
                        <a:latin typeface="Helvetica"/>
                        <a:cs typeface="Helvetica"/>
                      </a:endParaRPr>
                    </a:p>
                  </a:txBody>
                  <a:tcPr/>
                </a:tc>
              </a:tr>
              <a:tr h="266700">
                <a:tc>
                  <a:txBody>
                    <a:bodyPr/>
                    <a:lstStyle/>
                    <a:p>
                      <a:r>
                        <a:rPr lang="en-US" sz="1050" b="0" dirty="0" smtClean="0">
                          <a:latin typeface="Helvetica"/>
                          <a:cs typeface="Helvetica"/>
                        </a:rPr>
                        <a:t>Patient</a:t>
                      </a:r>
                      <a:endParaRPr lang="en-US" sz="1050" b="0" dirty="0">
                        <a:latin typeface="Helvetica"/>
                        <a:cs typeface="Helvetica"/>
                      </a:endParaRPr>
                    </a:p>
                  </a:txBody>
                  <a:tcPr/>
                </a:tc>
                <a:tc>
                  <a:txBody>
                    <a:bodyPr/>
                    <a:lstStyle/>
                    <a:p>
                      <a:r>
                        <a:rPr lang="en-US" sz="1050" dirty="0" smtClean="0">
                          <a:latin typeface="Helvetica"/>
                          <a:cs typeface="Helvetica"/>
                        </a:rPr>
                        <a:t>197</a:t>
                      </a:r>
                      <a:endParaRPr lang="en-US" sz="1050" b="0" dirty="0">
                        <a:latin typeface="Helvetica"/>
                        <a:cs typeface="Helvetica"/>
                      </a:endParaRPr>
                    </a:p>
                  </a:txBody>
                  <a:tcPr/>
                </a:tc>
              </a:tr>
            </a:tbl>
          </a:graphicData>
        </a:graphic>
      </p:graphicFrame>
      <p:pic>
        <p:nvPicPr>
          <p:cNvPr id="10" name="Picture 9" descr="Figure 4.pdf"/>
          <p:cNvPicPr>
            <a:picLocks noChangeAspect="1"/>
          </p:cNvPicPr>
          <p:nvPr/>
        </p:nvPicPr>
        <p:blipFill rotWithShape="1">
          <a:blip r:embed="rId3">
            <a:extLst>
              <a:ext uri="{28A0092B-C50C-407E-A947-70E740481C1C}">
                <a14:useLocalDpi xmlns:a14="http://schemas.microsoft.com/office/drawing/2010/main" val="0"/>
              </a:ext>
            </a:extLst>
          </a:blip>
          <a:srcRect l="5033" b="72399"/>
          <a:stretch/>
        </p:blipFill>
        <p:spPr>
          <a:xfrm>
            <a:off x="533400" y="1828800"/>
            <a:ext cx="8255558" cy="3105093"/>
          </a:xfrm>
          <a:prstGeom prst="rect">
            <a:avLst/>
          </a:prstGeom>
        </p:spPr>
      </p:pic>
      <p:grpSp>
        <p:nvGrpSpPr>
          <p:cNvPr id="3" name="Group 2"/>
          <p:cNvGrpSpPr/>
          <p:nvPr/>
        </p:nvGrpSpPr>
        <p:grpSpPr>
          <a:xfrm>
            <a:off x="152400" y="1600200"/>
            <a:ext cx="4267200" cy="3786492"/>
            <a:chOff x="152400" y="1600200"/>
            <a:chExt cx="4267200" cy="3786492"/>
          </a:xfrm>
        </p:grpSpPr>
        <p:pic>
          <p:nvPicPr>
            <p:cNvPr id="6" name="Content Placeholder 4" descr="Figure 4.pdf"/>
            <p:cNvPicPr>
              <a:picLocks noChangeAspect="1"/>
            </p:cNvPicPr>
            <p:nvPr/>
          </p:nvPicPr>
          <p:blipFill rotWithShape="1">
            <a:blip r:embed="rId4">
              <a:extLst>
                <a:ext uri="{28A0092B-C50C-407E-A947-70E740481C1C}">
                  <a14:useLocalDpi xmlns:a14="http://schemas.microsoft.com/office/drawing/2010/main" val="0"/>
                </a:ext>
              </a:extLst>
            </a:blip>
            <a:srcRect l="969" t="92331" r="50341" b="1829"/>
            <a:stretch/>
          </p:blipFill>
          <p:spPr bwMode="auto">
            <a:xfrm>
              <a:off x="152400" y="4724400"/>
              <a:ext cx="4267200" cy="662292"/>
            </a:xfrm>
            <a:prstGeom prst="rect">
              <a:avLst/>
            </a:prstGeom>
            <a:noFill/>
            <a:ln w="9525">
              <a:noFill/>
              <a:miter lim="800000"/>
              <a:headEnd/>
              <a:tailEnd/>
            </a:ln>
          </p:spPr>
        </p:pic>
        <p:sp>
          <p:nvSpPr>
            <p:cNvPr id="8" name="TextBox 7"/>
            <p:cNvSpPr txBox="1"/>
            <p:nvPr/>
          </p:nvSpPr>
          <p:spPr>
            <a:xfrm rot="16200000">
              <a:off x="-1527547" y="3280147"/>
              <a:ext cx="3698448" cy="338554"/>
            </a:xfrm>
            <a:prstGeom prst="rect">
              <a:avLst/>
            </a:prstGeom>
            <a:noFill/>
          </p:spPr>
          <p:txBody>
            <a:bodyPr wrap="none" rtlCol="0">
              <a:spAutoFit/>
            </a:bodyPr>
            <a:lstStyle/>
            <a:p>
              <a:pPr defTabSz="914400" fontAlgn="auto">
                <a:spcBef>
                  <a:spcPts val="0"/>
                </a:spcBef>
                <a:spcAft>
                  <a:spcPts val="0"/>
                </a:spcAft>
              </a:pPr>
              <a:r>
                <a:rPr lang="en-US" sz="1600" dirty="0">
                  <a:solidFill>
                    <a:srgbClr val="000000"/>
                  </a:solidFill>
                  <a:latin typeface="Helvetica"/>
                  <a:ea typeface="+mn-e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8" name="Rectangle 17"/>
            <p:cNvSpPr/>
            <p:nvPr/>
          </p:nvSpPr>
          <p:spPr>
            <a:xfrm>
              <a:off x="3429000" y="3276600"/>
              <a:ext cx="18288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sp>
        <p:nvSpPr>
          <p:cNvPr id="19" name="Rectangle 18"/>
          <p:cNvSpPr/>
          <p:nvPr/>
        </p:nvSpPr>
        <p:spPr>
          <a:xfrm rot="16200000">
            <a:off x="2324100" y="4914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20" name="Rectangle 19"/>
          <p:cNvSpPr/>
          <p:nvPr/>
        </p:nvSpPr>
        <p:spPr>
          <a:xfrm rot="16200000">
            <a:off x="3124200" y="4953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21" name="Rectangle 20"/>
          <p:cNvSpPr/>
          <p:nvPr/>
        </p:nvSpPr>
        <p:spPr>
          <a:xfrm rot="16200000">
            <a:off x="3505200" y="4953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nvGrpSpPr>
          <p:cNvPr id="24" name="Group 23"/>
          <p:cNvGrpSpPr/>
          <p:nvPr/>
        </p:nvGrpSpPr>
        <p:grpSpPr>
          <a:xfrm>
            <a:off x="2971800" y="55626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657600" y="59436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53340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24136086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05837" cy="914400"/>
          </a:xfrm>
        </p:spPr>
        <p:txBody>
          <a:bodyPr/>
          <a:lstStyle/>
          <a:p>
            <a:r>
              <a:rPr lang="en-US" dirty="0" smtClean="0"/>
              <a:t>Cancer-related TF, MYC 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00" y="1874837"/>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nvGrpSpPr>
          <p:cNvPr id="23" name="Group 22"/>
          <p:cNvGrpSpPr/>
          <p:nvPr/>
        </p:nvGrpSpPr>
        <p:grpSpPr>
          <a:xfrm>
            <a:off x="4763075" y="3810000"/>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p:spPr>
        </p:pic>
        <p:pic>
          <p:nvPicPr>
            <p:cNvPr id="11" name="Picture 10"/>
            <p:cNvPicPr>
              <a:picLocks noChangeAspect="1"/>
            </p:cNvPicPr>
            <p:nvPr/>
          </p:nvPicPr>
          <p:blipFill>
            <a:blip r:embed="rId5"/>
            <a:stretch>
              <a:fillRect/>
            </a:stretch>
          </p:blipFill>
          <p:spPr>
            <a:xfrm>
              <a:off x="8534400" y="1219200"/>
              <a:ext cx="508000" cy="508000"/>
            </a:xfrm>
            <a:prstGeom prst="rect">
              <a:avLst/>
            </a:prstGeom>
          </p:spPr>
        </p:pic>
      </p:grpSp>
      <p:sp>
        <p:nvSpPr>
          <p:cNvPr id="8" name="TextBox 7"/>
          <p:cNvSpPr txBox="1"/>
          <p:nvPr/>
        </p:nvSpPr>
        <p:spPr>
          <a:xfrm>
            <a:off x="4876800" y="3124200"/>
            <a:ext cx="4038600" cy="646331"/>
          </a:xfrm>
          <a:prstGeom prst="rect">
            <a:avLst/>
          </a:prstGeom>
          <a:noFill/>
        </p:spPr>
        <p:txBody>
          <a:bodyPr wrap="square" rtlCol="0">
            <a:spAutoFit/>
          </a:bodyPr>
          <a:lstStyle/>
          <a:p>
            <a:pPr defTabSz="914400" fontAlgn="auto">
              <a:spcBef>
                <a:spcPts val="0"/>
              </a:spcBef>
              <a:spcAft>
                <a:spcPts val="0"/>
              </a:spcAft>
            </a:pPr>
            <a:r>
              <a:rPr lang="en-US" dirty="0">
                <a:solidFill>
                  <a:srgbClr val="000000"/>
                </a:solidFill>
                <a:latin typeface="Georgia"/>
                <a:ea typeface="+mn-ea"/>
                <a:cs typeface="+mn-cs"/>
              </a:rPr>
              <a:t>High expression of MYC is sufficient for high target gene expression</a:t>
            </a:r>
          </a:p>
        </p:txBody>
      </p:sp>
      <p:sp>
        <p:nvSpPr>
          <p:cNvPr id="15" name="Rectangle 14"/>
          <p:cNvSpPr/>
          <p:nvPr/>
        </p:nvSpPr>
        <p:spPr>
          <a:xfrm rot="16200000">
            <a:off x="1371601"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6" name="Rectangle 15"/>
          <p:cNvSpPr/>
          <p:nvPr/>
        </p:nvSpPr>
        <p:spPr>
          <a:xfrm rot="16200000">
            <a:off x="2209801"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17" name="Rectangle 16"/>
          <p:cNvSpPr/>
          <p:nvPr/>
        </p:nvSpPr>
        <p:spPr>
          <a:xfrm rot="16200000">
            <a:off x="3048001" y="5791198"/>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nvGrpSpPr>
          <p:cNvPr id="29" name="Group 28"/>
          <p:cNvGrpSpPr/>
          <p:nvPr/>
        </p:nvGrpSpPr>
        <p:grpSpPr>
          <a:xfrm>
            <a:off x="4759878" y="1295400"/>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defTabSz="914400" fontAlgn="auto">
                <a:spcBef>
                  <a:spcPts val="0"/>
                </a:spcBef>
                <a:spcAft>
                  <a:spcPts val="0"/>
                </a:spcAft>
                <a:buFont typeface="Arial"/>
                <a:buChar char="•"/>
              </a:pPr>
              <a:r>
                <a:rPr lang="en-US" dirty="0">
                  <a:solidFill>
                    <a:srgbClr val="000000"/>
                  </a:solidFill>
                  <a:latin typeface="Georgia"/>
                  <a:ea typeface="+mn-ea"/>
                  <a:cs typeface="+mn-cs"/>
                </a:rPr>
                <a:t>RF1</a:t>
              </a:r>
            </a:p>
            <a:p>
              <a:pPr marL="285750" indent="-285750" defTabSz="914400" fontAlgn="auto">
                <a:spcBef>
                  <a:spcPts val="0"/>
                </a:spcBef>
                <a:spcAft>
                  <a:spcPts val="0"/>
                </a:spcAft>
                <a:buFont typeface="Arial"/>
                <a:buChar char="•"/>
              </a:pPr>
              <a:endParaRPr lang="en-US" dirty="0">
                <a:solidFill>
                  <a:srgbClr val="000000"/>
                </a:solidFill>
                <a:latin typeface="Georgia"/>
                <a:ea typeface="+mn-ea"/>
                <a:cs typeface="+mn-cs"/>
              </a:endParaRPr>
            </a:p>
            <a:p>
              <a:pPr marL="285750" indent="-285750" defTabSz="914400" fontAlgn="auto">
                <a:spcBef>
                  <a:spcPts val="0"/>
                </a:spcBef>
                <a:spcAft>
                  <a:spcPts val="0"/>
                </a:spcAft>
                <a:buFont typeface="Arial"/>
                <a:buChar char="•"/>
              </a:pPr>
              <a:r>
                <a:rPr lang="en-US" b="1" dirty="0">
                  <a:solidFill>
                    <a:srgbClr val="000000"/>
                  </a:solidFill>
                  <a:latin typeface="Georgia"/>
                  <a:ea typeface="+mn-ea"/>
                  <a:cs typeface="+mn-cs"/>
                </a:rPr>
                <a:t>OR</a:t>
              </a:r>
              <a:r>
                <a:rPr lang="en-US" dirty="0">
                  <a:solidFill>
                    <a:srgbClr val="000000"/>
                  </a:solidFill>
                  <a:latin typeface="Georgia"/>
                  <a:ea typeface="+mn-ea"/>
                  <a:cs typeface="+mn-cs"/>
                </a:rPr>
                <a:t>(RF1, RF2)</a:t>
              </a:r>
            </a:p>
            <a:p>
              <a:pPr marL="285750" indent="-285750" defTabSz="914400" fontAlgn="auto">
                <a:spcBef>
                  <a:spcPts val="0"/>
                </a:spcBef>
                <a:spcAft>
                  <a:spcPts val="0"/>
                </a:spcAft>
                <a:buFont typeface="Arial"/>
                <a:buChar char="•"/>
              </a:pPr>
              <a:endParaRPr lang="en-US" dirty="0">
                <a:solidFill>
                  <a:srgbClr val="000000"/>
                </a:solidFill>
                <a:latin typeface="Georgia"/>
                <a:ea typeface="+mn-ea"/>
                <a:cs typeface="+mn-cs"/>
              </a:endParaRPr>
            </a:p>
            <a:p>
              <a:pPr marL="285750" indent="-285750" defTabSz="914400" fontAlgn="auto">
                <a:spcBef>
                  <a:spcPts val="0"/>
                </a:spcBef>
                <a:spcAft>
                  <a:spcPts val="0"/>
                </a:spcAft>
                <a:buFont typeface="Arial"/>
                <a:buChar char="•"/>
              </a:pPr>
              <a:r>
                <a:rPr lang="en-US" b="1" dirty="0">
                  <a:solidFill>
                    <a:srgbClr val="000000"/>
                  </a:solidFill>
                  <a:latin typeface="Georgia"/>
                  <a:ea typeface="+mn-ea"/>
                  <a:cs typeface="+mn-cs"/>
                </a:rPr>
                <a:t>OR</a:t>
              </a:r>
              <a:r>
                <a:rPr lang="en-US" dirty="0">
                  <a:solidFill>
                    <a:srgbClr val="000000"/>
                  </a:solidFill>
                  <a:latin typeface="Georgia"/>
                  <a:ea typeface="+mn-ea"/>
                  <a:cs typeface="+mn-cs"/>
                </a:rPr>
                <a:t>(RF1, </a:t>
              </a:r>
              <a:r>
                <a:rPr lang="en-US" b="1" dirty="0">
                  <a:solidFill>
                    <a:srgbClr val="000000"/>
                  </a:solidFill>
                  <a:latin typeface="Georgia"/>
                  <a:ea typeface="+mn-ea"/>
                  <a:cs typeface="+mn-cs"/>
                </a:rPr>
                <a:t>NOT </a:t>
              </a:r>
              <a:r>
                <a:rPr lang="en-US" dirty="0">
                  <a:solidFill>
                    <a:srgbClr val="000000"/>
                  </a:solidFill>
                  <a:latin typeface="Georgia"/>
                  <a:ea typeface="+mn-ea"/>
                  <a:cs typeface="+mn-cs"/>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hangingPunct="0">
                  <a:defRPr/>
                </a:pPr>
                <a:endParaRPr lang="en-US" sz="2400" kern="0">
                  <a:solidFill>
                    <a:srgbClr val="005193"/>
                  </a:solidFill>
                  <a:latin typeface="Times New Roman" pitchFamily="18" charset="0"/>
                  <a:ea typeface="+mn-ea"/>
                  <a:cs typeface="+mn-cs"/>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0" y="1295400"/>
            <a:ext cx="1215591" cy="3733800"/>
          </a:xfrm>
          <a:prstGeom prst="rect">
            <a:avLst/>
          </a:prstGeom>
          <a:noFill/>
          <a:ln w="9525">
            <a:noFill/>
            <a:miter lim="800000"/>
            <a:headEnd/>
            <a:tailEnd/>
          </a:ln>
        </p:spPr>
      </p:pic>
      <p:sp>
        <p:nvSpPr>
          <p:cNvPr id="20" name="Rectangle 19"/>
          <p:cNvSpPr/>
          <p:nvPr/>
        </p:nvSpPr>
        <p:spPr>
          <a:xfrm>
            <a:off x="16101" y="1295400"/>
            <a:ext cx="3429000" cy="584776"/>
          </a:xfrm>
          <a:prstGeom prst="rect">
            <a:avLst/>
          </a:prstGeom>
        </p:spPr>
        <p:txBody>
          <a:bodyPr wrap="square">
            <a:spAutoFit/>
          </a:bodyPr>
          <a:lstStyle/>
          <a:p>
            <a:pPr defTabSz="914400" fontAlgn="auto">
              <a:spcBef>
                <a:spcPts val="0"/>
              </a:spcBef>
              <a:spcAft>
                <a:spcPts val="0"/>
              </a:spcAft>
            </a:pPr>
            <a:r>
              <a:rPr lang="en-US" sz="1600" dirty="0">
                <a:solidFill>
                  <a:srgbClr val="000000"/>
                </a:solidFill>
                <a:latin typeface="Georgia"/>
                <a:ea typeface="+mn-ea"/>
                <a:cs typeface="+mn-cs"/>
              </a:rPr>
              <a:t>2,153  (RF1=MYC, RF2=other TFs, T=all common targets) triplets</a:t>
            </a:r>
          </a:p>
        </p:txBody>
      </p:sp>
      <p:sp>
        <p:nvSpPr>
          <p:cNvPr id="38" name="Right Arrow 37"/>
          <p:cNvSpPr/>
          <p:nvPr/>
        </p:nvSpPr>
        <p:spPr>
          <a:xfrm rot="5400000" flipV="1">
            <a:off x="6494011" y="49359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Georgia"/>
            </a:endParaRPr>
          </a:p>
        </p:txBody>
      </p:sp>
      <p:sp>
        <p:nvSpPr>
          <p:cNvPr id="25" name="TextBox 24"/>
          <p:cNvSpPr txBox="1"/>
          <p:nvPr/>
        </p:nvSpPr>
        <p:spPr>
          <a:xfrm>
            <a:off x="4876800" y="5373469"/>
            <a:ext cx="3810000" cy="646331"/>
          </a:xfrm>
          <a:prstGeom prst="rect">
            <a:avLst/>
          </a:prstGeom>
          <a:noFill/>
        </p:spPr>
        <p:txBody>
          <a:bodyPr wrap="square" rtlCol="0">
            <a:spAutoFit/>
          </a:bodyPr>
          <a:lstStyle/>
          <a:p>
            <a:pPr algn="ctr" defTabSz="914400" fontAlgn="auto">
              <a:spcBef>
                <a:spcPts val="0"/>
              </a:spcBef>
              <a:spcAft>
                <a:spcPts val="0"/>
              </a:spcAft>
            </a:pPr>
            <a:r>
              <a:rPr lang="en-US" dirty="0">
                <a:solidFill>
                  <a:srgbClr val="000000"/>
                </a:solidFill>
                <a:latin typeface="Georgia"/>
                <a:ea typeface="+mn-ea"/>
                <a:cs typeface="+mn-cs"/>
              </a:rPr>
              <a:t>Predict outcomes of genome engineering in leukemia</a:t>
            </a:r>
          </a:p>
        </p:txBody>
      </p:sp>
      <p:sp>
        <p:nvSpPr>
          <p:cNvPr id="37" name="TextBox 36"/>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19710426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regulatory pathways have logic-circuit behaviors</a:t>
            </a:r>
            <a:endParaRPr lang="en-US" dirty="0"/>
          </a:p>
        </p:txBody>
      </p:sp>
      <p:pic>
        <p:nvPicPr>
          <p:cNvPr id="4"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1470" t="20551" r="19053" b="19785"/>
          <a:stretch/>
        </p:blipFill>
        <p:spPr>
          <a:xfrm>
            <a:off x="609600" y="1520750"/>
            <a:ext cx="7707335" cy="4679231"/>
          </a:xfrm>
        </p:spPr>
      </p:pic>
      <p:sp>
        <p:nvSpPr>
          <p:cNvPr id="5" name="TextBox 4"/>
          <p:cNvSpPr txBox="1"/>
          <p:nvPr/>
        </p:nvSpPr>
        <p:spPr>
          <a:xfrm>
            <a:off x="1143000" y="5334000"/>
            <a:ext cx="2236510" cy="307777"/>
          </a:xfrm>
          <a:prstGeom prst="rect">
            <a:avLst/>
          </a:prstGeom>
          <a:noFill/>
        </p:spPr>
        <p:txBody>
          <a:bodyPr wrap="none" rtlCol="0">
            <a:spAutoFit/>
          </a:bodyPr>
          <a:lstStyle/>
          <a:p>
            <a:pPr defTabSz="914400" fontAlgn="auto">
              <a:spcBef>
                <a:spcPts val="0"/>
              </a:spcBef>
              <a:spcAft>
                <a:spcPts val="0"/>
              </a:spcAft>
            </a:pPr>
            <a:r>
              <a:rPr lang="en-US" sz="1400" dirty="0">
                <a:solidFill>
                  <a:srgbClr val="000000"/>
                </a:solidFill>
                <a:latin typeface="Georgia"/>
                <a:ea typeface="+mn-ea"/>
                <a:cs typeface="+mn-cs"/>
              </a:rPr>
              <a:t>Immunological gene, HIV</a:t>
            </a:r>
          </a:p>
        </p:txBody>
      </p:sp>
      <p:sp>
        <p:nvSpPr>
          <p:cNvPr id="7" name="TextBox 6"/>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317461370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cooperativity across hierarchical layers in gene regulatory network</a:t>
            </a:r>
            <a:endParaRPr lang="en-US" dirty="0"/>
          </a:p>
        </p:txBody>
      </p:sp>
      <p:pic>
        <p:nvPicPr>
          <p:cNvPr id="4" name="Picture 3" descr="Figure S3.pdf"/>
          <p:cNvPicPr>
            <a:picLocks noChangeAspect="1"/>
          </p:cNvPicPr>
          <p:nvPr/>
        </p:nvPicPr>
        <p:blipFill rotWithShape="1">
          <a:blip r:embed="rId3">
            <a:extLst>
              <a:ext uri="{28A0092B-C50C-407E-A947-70E740481C1C}">
                <a14:useLocalDpi xmlns:a14="http://schemas.microsoft.com/office/drawing/2010/main" val="0"/>
              </a:ext>
            </a:extLst>
          </a:blip>
          <a:srcRect l="9136" t="39031" r="53878" b="13390"/>
          <a:stretch/>
        </p:blipFill>
        <p:spPr>
          <a:xfrm>
            <a:off x="4953000" y="1447800"/>
            <a:ext cx="3282463" cy="3262924"/>
          </a:xfrm>
          <a:prstGeom prst="rect">
            <a:avLst/>
          </a:prstGeom>
        </p:spPr>
      </p:pic>
      <p:pic>
        <p:nvPicPr>
          <p:cNvPr id="5" name="Picture 4" descr="Figure S3.pdf"/>
          <p:cNvPicPr>
            <a:picLocks noChangeAspect="1"/>
          </p:cNvPicPr>
          <p:nvPr/>
        </p:nvPicPr>
        <p:blipFill rotWithShape="1">
          <a:blip r:embed="rId3">
            <a:extLst>
              <a:ext uri="{28A0092B-C50C-407E-A947-70E740481C1C}">
                <a14:useLocalDpi xmlns:a14="http://schemas.microsoft.com/office/drawing/2010/main" val="0"/>
              </a:ext>
            </a:extLst>
          </a:blip>
          <a:srcRect l="51405" t="7977" r="7647" b="69516"/>
          <a:stretch/>
        </p:blipFill>
        <p:spPr>
          <a:xfrm>
            <a:off x="685800" y="2514600"/>
            <a:ext cx="3634154" cy="1543539"/>
          </a:xfrm>
          <a:prstGeom prst="rect">
            <a:avLst/>
          </a:prstGeom>
        </p:spPr>
      </p:pic>
      <p:sp>
        <p:nvSpPr>
          <p:cNvPr id="6" name="TextBox 5"/>
          <p:cNvSpPr txBox="1"/>
          <p:nvPr/>
        </p:nvSpPr>
        <p:spPr>
          <a:xfrm>
            <a:off x="1143000" y="4800600"/>
            <a:ext cx="7391400" cy="830997"/>
          </a:xfrm>
          <a:prstGeom prst="rect">
            <a:avLst/>
          </a:prstGeom>
          <a:noFill/>
        </p:spPr>
        <p:txBody>
          <a:bodyPr wrap="square" rtlCol="0">
            <a:spAutoFit/>
          </a:bodyPr>
          <a:lstStyle/>
          <a:p>
            <a:pPr algn="ctr" defTabSz="914400" fontAlgn="auto">
              <a:spcBef>
                <a:spcPts val="0"/>
              </a:spcBef>
              <a:spcAft>
                <a:spcPts val="0"/>
              </a:spcAft>
            </a:pPr>
            <a:r>
              <a:rPr lang="en-US" sz="2400" dirty="0">
                <a:solidFill>
                  <a:srgbClr val="000000"/>
                </a:solidFill>
                <a:latin typeface="Georgia"/>
                <a:ea typeface="+mn-ea"/>
                <a:cs typeface="+mn-cs"/>
              </a:rPr>
              <a:t>The regulations of middle and top TFs more likely follow logical operations than the bottom TFs.</a:t>
            </a:r>
          </a:p>
        </p:txBody>
      </p:sp>
      <p:sp>
        <p:nvSpPr>
          <p:cNvPr id="13" name="TextBox 12"/>
          <p:cNvSpPr txBox="1"/>
          <p:nvPr/>
        </p:nvSpPr>
        <p:spPr>
          <a:xfrm>
            <a:off x="457200" y="2133600"/>
            <a:ext cx="3993401" cy="369332"/>
          </a:xfrm>
          <a:prstGeom prst="rect">
            <a:avLst/>
          </a:prstGeom>
          <a:noFill/>
        </p:spPr>
        <p:txBody>
          <a:bodyPr wrap="none" rtlCol="0">
            <a:spAutoFit/>
          </a:bodyPr>
          <a:lstStyle/>
          <a:p>
            <a:pPr defTabSz="914400" fontAlgn="auto">
              <a:spcBef>
                <a:spcPts val="0"/>
              </a:spcBef>
              <a:spcAft>
                <a:spcPts val="0"/>
              </a:spcAft>
            </a:pPr>
            <a:r>
              <a:rPr lang="en-US" dirty="0">
                <a:solidFill>
                  <a:srgbClr val="000000"/>
                </a:solidFill>
                <a:latin typeface="Helvetica"/>
                <a:ea typeface="+mn-ea"/>
                <a:cs typeface="Helvetica"/>
              </a:rPr>
              <a:t>Hierarchical gene regulatory network</a:t>
            </a:r>
          </a:p>
        </p:txBody>
      </p:sp>
      <p:sp>
        <p:nvSpPr>
          <p:cNvPr id="8" name="TextBox 7"/>
          <p:cNvSpPr txBox="1"/>
          <p:nvPr/>
        </p:nvSpPr>
        <p:spPr>
          <a:xfrm rot="16200000">
            <a:off x="4156216" y="2556016"/>
            <a:ext cx="1864613" cy="338554"/>
          </a:xfrm>
          <a:prstGeom prst="rect">
            <a:avLst/>
          </a:prstGeom>
          <a:solidFill>
            <a:srgbClr val="FFFFFF"/>
          </a:solidFill>
        </p:spPr>
        <p:txBody>
          <a:bodyPr wrap="none" rtlCol="0">
            <a:spAutoFit/>
          </a:bodyPr>
          <a:lstStyle/>
          <a:p>
            <a:pPr defTabSz="914400" fontAlgn="auto">
              <a:spcBef>
                <a:spcPts val="0"/>
              </a:spcBef>
              <a:spcAft>
                <a:spcPts val="0"/>
              </a:spcAft>
            </a:pPr>
            <a:r>
              <a:rPr lang="en-US" sz="1600" dirty="0">
                <a:solidFill>
                  <a:srgbClr val="000000"/>
                </a:solidFill>
                <a:latin typeface="Helvetica"/>
                <a:ea typeface="+mn-ea"/>
                <a:cs typeface="Helvetica"/>
              </a:rPr>
              <a:t>Consistency score</a:t>
            </a:r>
          </a:p>
        </p:txBody>
      </p:sp>
      <p:sp>
        <p:nvSpPr>
          <p:cNvPr id="10" name="TextBox 9"/>
          <p:cNvSpPr txBox="1"/>
          <p:nvPr/>
        </p:nvSpPr>
        <p:spPr>
          <a:xfrm>
            <a:off x="4953000" y="6172201"/>
            <a:ext cx="4191000" cy="276999"/>
          </a:xfrm>
          <a:prstGeom prst="rect">
            <a:avLst/>
          </a:prstGeom>
          <a:noFill/>
        </p:spPr>
        <p:txBody>
          <a:bodyPr wrap="square" rtlCol="0">
            <a:spAutoFit/>
          </a:bodyPr>
          <a:lstStyle/>
          <a:p>
            <a:pPr defTabSz="914400" fontAlgn="auto">
              <a:spcBef>
                <a:spcPts val="0"/>
              </a:spcBef>
              <a:spcAft>
                <a:spcPts val="0"/>
              </a:spcAft>
            </a:pPr>
            <a:r>
              <a:rPr lang="en-US" sz="1200" b="1" dirty="0">
                <a:solidFill>
                  <a:srgbClr val="000000"/>
                </a:solidFill>
                <a:latin typeface="Georgia"/>
                <a:ea typeface="+mn-ea"/>
                <a:cs typeface="+mn-cs"/>
              </a:rPr>
              <a:t>Wang</a:t>
            </a:r>
            <a:r>
              <a:rPr lang="en-US" sz="1200" dirty="0">
                <a:solidFill>
                  <a:srgbClr val="000000"/>
                </a:solidFill>
                <a:latin typeface="Georgia"/>
                <a:ea typeface="+mn-ea"/>
                <a:cs typeface="+mn-cs"/>
              </a:rPr>
              <a:t>, et al., </a:t>
            </a:r>
            <a:r>
              <a:rPr lang="en-US" sz="1200" i="1" dirty="0" err="1">
                <a:solidFill>
                  <a:srgbClr val="000000"/>
                </a:solidFill>
                <a:latin typeface="Georgia"/>
                <a:ea typeface="+mn-ea"/>
                <a:cs typeface="+mn-cs"/>
              </a:rPr>
              <a:t>PLoS</a:t>
            </a:r>
            <a:r>
              <a:rPr lang="en-US" sz="1200" i="1" dirty="0">
                <a:solidFill>
                  <a:srgbClr val="000000"/>
                </a:solidFill>
                <a:latin typeface="Georgia"/>
                <a:ea typeface="+mn-ea"/>
                <a:cs typeface="+mn-cs"/>
              </a:rPr>
              <a:t> Computational Biology</a:t>
            </a:r>
            <a:r>
              <a:rPr lang="en-US" sz="1200" dirty="0">
                <a:solidFill>
                  <a:srgbClr val="000000"/>
                </a:solidFill>
                <a:latin typeface="Georgia"/>
                <a:ea typeface="+mn-ea"/>
                <a:cs typeface="+mn-cs"/>
              </a:rPr>
              <a:t>, in press, 2015</a:t>
            </a:r>
          </a:p>
        </p:txBody>
      </p:sp>
    </p:spTree>
    <p:extLst>
      <p:ext uri="{BB962C8B-B14F-4D97-AF65-F5344CB8AC3E}">
        <p14:creationId xmlns:p14="http://schemas.microsoft.com/office/powerpoint/2010/main" val="12779737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461963" y="395288"/>
            <a:ext cx="8220075" cy="1143000"/>
          </a:xfrm>
        </p:spPr>
        <p:txBody>
          <a:bodyPr/>
          <a:lstStyle/>
          <a:p>
            <a:pPr eaLnBrk="1" hangingPunct="1"/>
            <a:r>
              <a:rPr lang="en-US">
                <a:latin typeface="Arial" charset="0"/>
                <a:ea typeface="ＭＳ Ｐゴシック" charset="0"/>
                <a:cs typeface="ＭＳ Ｐゴシック" charset="0"/>
              </a:rPr>
              <a:t>Combining networks forms an ideal way of integrating diverse information</a:t>
            </a:r>
          </a:p>
        </p:txBody>
      </p:sp>
      <p:pic>
        <p:nvPicPr>
          <p:cNvPr id="91138" name="Picture 3" descr="combined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4953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4"/>
          <p:cNvSpPr txBox="1">
            <a:spLocks noChangeArrowheads="1"/>
          </p:cNvSpPr>
          <p:nvPr/>
        </p:nvSpPr>
        <p:spPr bwMode="auto">
          <a:xfrm>
            <a:off x="6286500" y="1752600"/>
            <a:ext cx="27051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4" tIns="45678" rIns="91354" bIns="45678">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b="1">
                <a:solidFill>
                  <a:srgbClr val="000000"/>
                </a:solidFill>
                <a:latin typeface="Arial" charset="0"/>
                <a:cs typeface="Arial" charset="0"/>
              </a:rPr>
              <a:t>Metabolic pathway</a:t>
            </a:r>
          </a:p>
          <a:p>
            <a:pPr eaLnBrk="1" hangingPunct="1">
              <a:spcBef>
                <a:spcPct val="50000"/>
              </a:spcBef>
            </a:pPr>
            <a:r>
              <a:rPr lang="en-US" b="1">
                <a:solidFill>
                  <a:srgbClr val="FF0000"/>
                </a:solidFill>
                <a:latin typeface="Arial" charset="0"/>
                <a:cs typeface="Arial" charset="0"/>
              </a:rPr>
              <a:t>Transcriptional regulatory network</a:t>
            </a:r>
          </a:p>
          <a:p>
            <a:pPr eaLnBrk="1" hangingPunct="1">
              <a:spcBef>
                <a:spcPct val="50000"/>
              </a:spcBef>
            </a:pPr>
            <a:r>
              <a:rPr lang="en-US">
                <a:solidFill>
                  <a:srgbClr val="000000"/>
                </a:solidFill>
                <a:latin typeface="Arial" charset="0"/>
                <a:cs typeface="Arial" charset="0"/>
              </a:rPr>
              <a:t>Physical protein-protein Interaction</a:t>
            </a:r>
          </a:p>
          <a:p>
            <a:pPr eaLnBrk="1" hangingPunct="1">
              <a:spcBef>
                <a:spcPct val="50000"/>
              </a:spcBef>
            </a:pPr>
            <a:r>
              <a:rPr lang="en-US">
                <a:solidFill>
                  <a:srgbClr val="FF0000"/>
                </a:solidFill>
                <a:latin typeface="Arial" charset="0"/>
                <a:cs typeface="Arial" charset="0"/>
              </a:rPr>
              <a:t>Co-expression Relationship</a:t>
            </a:r>
            <a:endParaRPr lang="en-US" sz="1600">
              <a:solidFill>
                <a:srgbClr val="808080"/>
              </a:solidFill>
              <a:latin typeface="Arial" charset="0"/>
              <a:cs typeface="Arial" charset="0"/>
            </a:endParaRPr>
          </a:p>
        </p:txBody>
      </p:sp>
      <p:sp>
        <p:nvSpPr>
          <p:cNvPr id="91140" name="Line 5"/>
          <p:cNvSpPr>
            <a:spLocks noChangeShapeType="1"/>
          </p:cNvSpPr>
          <p:nvPr/>
        </p:nvSpPr>
        <p:spPr bwMode="auto">
          <a:xfrm>
            <a:off x="5257800" y="2012950"/>
            <a:ext cx="903288" cy="1588"/>
          </a:xfrm>
          <a:prstGeom prst="line">
            <a:avLst/>
          </a:prstGeom>
          <a:noFill/>
          <a:ln w="28575">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wrap="none" lIns="91354" tIns="45678" rIns="91354" bIns="45678" anchor="ctr"/>
          <a:lstStyle/>
          <a:p>
            <a:endParaRPr lang="en-US"/>
          </a:p>
        </p:txBody>
      </p:sp>
      <p:sp>
        <p:nvSpPr>
          <p:cNvPr id="91141" name="Line 6"/>
          <p:cNvSpPr>
            <a:spLocks noChangeShapeType="1"/>
          </p:cNvSpPr>
          <p:nvPr/>
        </p:nvSpPr>
        <p:spPr bwMode="auto">
          <a:xfrm>
            <a:off x="5257800" y="2911475"/>
            <a:ext cx="903288" cy="1588"/>
          </a:xfrm>
          <a:prstGeom prst="line">
            <a:avLst/>
          </a:prstGeom>
          <a:noFill/>
          <a:ln w="28575">
            <a:solidFill>
              <a:srgbClr val="FF0000"/>
            </a:solidFill>
            <a:prstDash val="sysDot"/>
            <a:round/>
            <a:headEnd type="none" w="sm" len="sm"/>
            <a:tailEnd type="triangle" w="lg" len="lg"/>
          </a:ln>
          <a:extLst>
            <a:ext uri="{909E8E84-426E-40dd-AFC4-6F175D3DCCD1}">
              <a14:hiddenFill xmlns:a14="http://schemas.microsoft.com/office/drawing/2010/main">
                <a:noFill/>
              </a14:hiddenFill>
            </a:ext>
          </a:extLst>
        </p:spPr>
        <p:txBody>
          <a:bodyPr wrap="none" lIns="91354" tIns="45678" rIns="91354" bIns="45678" anchor="ctr"/>
          <a:lstStyle/>
          <a:p>
            <a:endParaRPr lang="en-US"/>
          </a:p>
        </p:txBody>
      </p:sp>
      <p:sp>
        <p:nvSpPr>
          <p:cNvPr id="91142" name="Line 7"/>
          <p:cNvSpPr>
            <a:spLocks noChangeShapeType="1"/>
          </p:cNvSpPr>
          <p:nvPr/>
        </p:nvSpPr>
        <p:spPr bwMode="auto">
          <a:xfrm>
            <a:off x="5257800" y="5153025"/>
            <a:ext cx="903288" cy="1588"/>
          </a:xfrm>
          <a:prstGeom prst="line">
            <a:avLst/>
          </a:prstGeom>
          <a:noFill/>
          <a:ln w="28575">
            <a:solidFill>
              <a:srgbClr val="FF0000"/>
            </a:solidFill>
            <a:prstDash val="sysDot"/>
            <a:round/>
            <a:headEnd type="none" w="sm" len="sm"/>
            <a:tailEnd type="none" w="lg" len="lg"/>
          </a:ln>
          <a:extLst>
            <a:ext uri="{909E8E84-426E-40dd-AFC4-6F175D3DCCD1}">
              <a14:hiddenFill xmlns:a14="http://schemas.microsoft.com/office/drawing/2010/main">
                <a:noFill/>
              </a14:hiddenFill>
            </a:ext>
          </a:extLst>
        </p:spPr>
        <p:txBody>
          <a:bodyPr wrap="none" lIns="91354" tIns="45678" rIns="91354" bIns="45678" anchor="ctr"/>
          <a:lstStyle/>
          <a:p>
            <a:endParaRPr lang="en-US"/>
          </a:p>
        </p:txBody>
      </p:sp>
      <p:sp>
        <p:nvSpPr>
          <p:cNvPr id="91143" name="Line 8"/>
          <p:cNvSpPr>
            <a:spLocks noChangeShapeType="1"/>
          </p:cNvSpPr>
          <p:nvPr/>
        </p:nvSpPr>
        <p:spPr bwMode="auto">
          <a:xfrm>
            <a:off x="5257800" y="4194175"/>
            <a:ext cx="903288" cy="1588"/>
          </a:xfrm>
          <a:prstGeom prst="line">
            <a:avLst/>
          </a:prstGeom>
          <a:noFill/>
          <a:ln w="28575">
            <a:solidFill>
              <a:schemeClr val="tx1"/>
            </a:solidFill>
            <a:round/>
            <a:headEnd type="none" w="sm" len="sm"/>
            <a:tailEnd type="none" w="lg" len="lg"/>
          </a:ln>
          <a:extLst>
            <a:ext uri="{909E8E84-426E-40dd-AFC4-6F175D3DCCD1}">
              <a14:hiddenFill xmlns:a14="http://schemas.microsoft.com/office/drawing/2010/main">
                <a:noFill/>
              </a14:hiddenFill>
            </a:ext>
          </a:extLst>
        </p:spPr>
        <p:txBody>
          <a:bodyPr wrap="none" lIns="91354" tIns="45678" rIns="91354" bIns="45678" anchor="ctr"/>
          <a:lstStyle/>
          <a:p>
            <a:endParaRPr lang="en-US"/>
          </a:p>
        </p:txBody>
      </p:sp>
      <p:pic>
        <p:nvPicPr>
          <p:cNvPr id="91144" name="Picture 9" descr="T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200" y="5416550"/>
            <a:ext cx="17811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Oval 10"/>
          <p:cNvSpPr>
            <a:spLocks noChangeArrowheads="1"/>
          </p:cNvSpPr>
          <p:nvPr/>
        </p:nvSpPr>
        <p:spPr bwMode="auto">
          <a:xfrm>
            <a:off x="2235200" y="5411788"/>
            <a:ext cx="708025" cy="126841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54" tIns="45678" rIns="91354" bIns="45678" anchor="ctr"/>
          <a:lstStyle/>
          <a:p>
            <a:pPr defTabSz="912813"/>
            <a:endParaRPr lang="en-US" sz="1200" b="1">
              <a:solidFill>
                <a:srgbClr val="000000"/>
              </a:solidFill>
              <a:latin typeface="Arial" charset="0"/>
            </a:endParaRPr>
          </a:p>
        </p:txBody>
      </p:sp>
      <p:sp>
        <p:nvSpPr>
          <p:cNvPr id="91146" name="Line 11"/>
          <p:cNvSpPr>
            <a:spLocks noChangeShapeType="1"/>
          </p:cNvSpPr>
          <p:nvPr/>
        </p:nvSpPr>
        <p:spPr bwMode="auto">
          <a:xfrm>
            <a:off x="700088" y="4424363"/>
            <a:ext cx="1812925" cy="99536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lIns="91354" tIns="45678" rIns="91354" bIns="45678"/>
          <a:lstStyle/>
          <a:p>
            <a:endParaRPr lang="en-US"/>
          </a:p>
        </p:txBody>
      </p:sp>
      <p:sp>
        <p:nvSpPr>
          <p:cNvPr id="91147" name="Line 12"/>
          <p:cNvSpPr>
            <a:spLocks noChangeShapeType="1"/>
          </p:cNvSpPr>
          <p:nvPr/>
        </p:nvSpPr>
        <p:spPr bwMode="auto">
          <a:xfrm flipV="1">
            <a:off x="2722563" y="4872038"/>
            <a:ext cx="2422525" cy="56197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lIns="91354" tIns="45678" rIns="91354" bIns="45678"/>
          <a:lstStyle/>
          <a:p>
            <a:endParaRPr lang="en-US"/>
          </a:p>
        </p:txBody>
      </p:sp>
      <p:sp>
        <p:nvSpPr>
          <p:cNvPr id="91148" name="Text Box 13"/>
          <p:cNvSpPr txBox="1">
            <a:spLocks noChangeArrowheads="1"/>
          </p:cNvSpPr>
          <p:nvPr/>
        </p:nvSpPr>
        <p:spPr bwMode="auto">
          <a:xfrm>
            <a:off x="3186113" y="5767388"/>
            <a:ext cx="23129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b="1">
                <a:solidFill>
                  <a:srgbClr val="000000"/>
                </a:solidFill>
                <a:latin typeface="Verdana" charset="0"/>
                <a:cs typeface="Arial" charset="0"/>
              </a:rPr>
              <a:t>Part of the </a:t>
            </a:r>
            <a:br>
              <a:rPr lang="en-US" sz="1800" b="1">
                <a:solidFill>
                  <a:srgbClr val="000000"/>
                </a:solidFill>
                <a:latin typeface="Verdana" charset="0"/>
                <a:cs typeface="Arial" charset="0"/>
              </a:rPr>
            </a:br>
            <a:r>
              <a:rPr lang="en-US" sz="1800" b="1">
                <a:solidFill>
                  <a:srgbClr val="000000"/>
                </a:solidFill>
                <a:latin typeface="Verdana" charset="0"/>
                <a:cs typeface="Arial" charset="0"/>
              </a:rPr>
              <a:t>TCA cycle</a:t>
            </a:r>
          </a:p>
        </p:txBody>
      </p:sp>
      <p:sp>
        <p:nvSpPr>
          <p:cNvPr id="91149" name="Rectangle 14"/>
          <p:cNvSpPr>
            <a:spLocks noChangeArrowheads="1"/>
          </p:cNvSpPr>
          <p:nvPr/>
        </p:nvSpPr>
        <p:spPr bwMode="auto">
          <a:xfrm>
            <a:off x="6283325" y="5735638"/>
            <a:ext cx="2784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54" tIns="45678" rIns="91354" bIns="45678">
            <a:spAutoFit/>
          </a:bodyPr>
          <a:lstStyle/>
          <a:p>
            <a:pPr defTabSz="912813"/>
            <a:r>
              <a:rPr lang="en-US">
                <a:solidFill>
                  <a:srgbClr val="808080"/>
                </a:solidFill>
                <a:latin typeface="Arial" charset="0"/>
              </a:rPr>
              <a:t>Genetic interaction (synthetic lethal)</a:t>
            </a:r>
          </a:p>
          <a:p>
            <a:pPr defTabSz="912813"/>
            <a:r>
              <a:rPr lang="en-US">
                <a:solidFill>
                  <a:srgbClr val="808080"/>
                </a:solidFill>
                <a:latin typeface="Arial" charset="0"/>
              </a:rPr>
              <a:t>Signaling pathways</a:t>
            </a:r>
          </a:p>
        </p:txBody>
      </p:sp>
    </p:spTree>
  </p:cSld>
  <p:clrMapOvr>
    <a:masterClrMapping/>
  </p:clrMapOvr>
  <p:transition xmlns:p14="http://schemas.microsoft.com/office/powerpoint/2010/main" advTm="18959"/>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Biological Network Analysis:</a:t>
            </a:r>
            <a:r>
              <a:rPr lang="en-US" sz="1800" dirty="0">
                <a:solidFill>
                  <a:schemeClr val="bg1">
                    <a:lumMod val="65000"/>
                  </a:schemeClr>
                </a:solidFill>
              </a:rPr>
              <a:t/>
            </a:r>
            <a:br>
              <a:rPr lang="en-US" sz="1800" dirty="0">
                <a:solidFill>
                  <a:schemeClr val="bg1">
                    <a:lumMod val="65000"/>
                  </a:schemeClr>
                </a:solidFill>
              </a:rPr>
            </a:br>
            <a:r>
              <a:rPr lang="en-US" sz="1800" dirty="0">
                <a:solidFill>
                  <a:schemeClr val="bg1">
                    <a:lumMod val="65000"/>
                  </a:schemeClr>
                </a:solidFill>
              </a:rPr>
              <a:t> </a:t>
            </a:r>
            <a:r>
              <a:rPr lang="en-US" sz="1800" dirty="0" smtClean="0">
                <a:solidFill>
                  <a:schemeClr val="bg1">
                    <a:lumMod val="65000"/>
                  </a:schemeClr>
                </a:solidFill>
              </a:rPr>
              <a:t>Hierarchies, Mutational Constraints &amp; Logical Circuits in Regulation</a:t>
            </a:r>
            <a:endParaRPr lang="en-US" dirty="0">
              <a:solidFill>
                <a:schemeClr val="bg1">
                  <a:lumMod val="65000"/>
                </a:schemeClr>
              </a:solidFill>
            </a:endParaRPr>
          </a:p>
        </p:txBody>
      </p:sp>
      <p:sp>
        <p:nvSpPr>
          <p:cNvPr id="93187" name="Content Placeholder 3"/>
          <p:cNvSpPr>
            <a:spLocks noGrp="1"/>
          </p:cNvSpPr>
          <p:nvPr>
            <p:ph idx="1"/>
            <p:custDataLst>
              <p:tags r:id="rId4"/>
            </p:custDataLst>
          </p:nvPr>
        </p:nvSpPr>
        <p:spPr>
          <a:xfrm>
            <a:off x="520700" y="919163"/>
            <a:ext cx="8115300" cy="5524500"/>
          </a:xfrm>
        </p:spPr>
        <p:txBody>
          <a:bodyPr/>
          <a:lstStyle/>
          <a:p>
            <a:r>
              <a:rPr lang="en-US" dirty="0" smtClean="0">
                <a:solidFill>
                  <a:srgbClr val="FFFF00"/>
                </a:solidFill>
                <a:latin typeface="Arial" charset="0"/>
                <a:ea typeface="ＭＳ Ｐゴシック" charset="0"/>
                <a:cs typeface="ＭＳ Ｐゴシック" charset="0"/>
              </a:rPr>
              <a:t>Why </a:t>
            </a:r>
            <a:r>
              <a:rPr lang="en-US" dirty="0">
                <a:solidFill>
                  <a:srgbClr val="FFFF00"/>
                </a:solidFill>
                <a:latin typeface="Arial" charset="0"/>
                <a:ea typeface="ＭＳ Ｐゴシック" charset="0"/>
                <a:cs typeface="ＭＳ Ｐゴシック" charset="0"/>
              </a:rPr>
              <a:t>Networks ? </a:t>
            </a:r>
          </a:p>
          <a:p>
            <a:pPr lvl="1"/>
            <a:r>
              <a:rPr lang="en-US" sz="2000" dirty="0" smtClean="0">
                <a:solidFill>
                  <a:schemeClr val="bg1"/>
                </a:solidFill>
                <a:latin typeface="Arial" charset="0"/>
                <a:ea typeface="ＭＳ Ｐゴシック" charset="0"/>
              </a:rPr>
              <a:t>Representational sweet spot + Intuition from cross-disciplinary comparisons</a:t>
            </a:r>
            <a:endParaRPr lang="en-US" dirty="0">
              <a:solidFill>
                <a:srgbClr val="FFFF00"/>
              </a:solidFill>
              <a:latin typeface="Arial" charset="0"/>
              <a:ea typeface="ＭＳ Ｐゴシック" charset="0"/>
              <a:cs typeface="ＭＳ Ｐゴシック" charset="0"/>
            </a:endParaRPr>
          </a:p>
          <a:p>
            <a:r>
              <a:rPr lang="en-US" dirty="0" smtClean="0">
                <a:solidFill>
                  <a:srgbClr val="FFFF00"/>
                </a:solidFill>
                <a:latin typeface="Arial" charset="0"/>
                <a:ea typeface="ＭＳ Ｐゴシック" charset="0"/>
                <a:cs typeface="ＭＳ Ｐゴシック" charset="0"/>
              </a:rPr>
              <a:t>Organizing the </a:t>
            </a:r>
            <a:r>
              <a:rPr lang="en-US" dirty="0" smtClean="0">
                <a:solidFill>
                  <a:srgbClr val="FFFF00"/>
                </a:solidFill>
                <a:latin typeface="Arial" charset="0"/>
                <a:ea typeface="ＭＳ Ｐゴシック" charset="0"/>
                <a:cs typeface="ＭＳ Ｐゴシック" charset="0"/>
              </a:rPr>
              <a:t>Regulatory Network into a Hierarchy</a:t>
            </a:r>
            <a:endParaRPr lang="en-US" dirty="0">
              <a:solidFill>
                <a:srgbClr val="FFFF00"/>
              </a:solidFill>
              <a:latin typeface="Arial" charset="0"/>
              <a:ea typeface="ＭＳ Ｐゴシック" charset="0"/>
              <a:cs typeface="ＭＳ Ｐゴシック" charset="0"/>
            </a:endParaRPr>
          </a:p>
          <a:p>
            <a:pPr lvl="1"/>
            <a:r>
              <a:rPr lang="en-US" sz="2000" dirty="0" smtClean="0">
                <a:solidFill>
                  <a:schemeClr val="bg1"/>
                </a:solidFill>
                <a:latin typeface="Arial" charset="0"/>
                <a:ea typeface="ＭＳ Ｐゴシック" charset="0"/>
              </a:rPr>
              <a:t>Construction: local BFS v global simulated annealing</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Information </a:t>
            </a:r>
            <a:r>
              <a:rPr lang="en-US" sz="2000" dirty="0">
                <a:solidFill>
                  <a:schemeClr val="bg1"/>
                </a:solidFill>
                <a:latin typeface="Arial" charset="0"/>
                <a:ea typeface="ＭＳ Ｐゴシック" charset="0"/>
              </a:rPr>
              <a:t>flow </a:t>
            </a:r>
            <a:r>
              <a:rPr lang="en-US" sz="2000" dirty="0" smtClean="0">
                <a:solidFill>
                  <a:schemeClr val="bg1"/>
                </a:solidFill>
                <a:latin typeface="Arial" charset="0"/>
                <a:ea typeface="ＭＳ Ｐゴシック" charset="0"/>
              </a:rPr>
              <a:t>bottlenecks in the middle</a:t>
            </a:r>
            <a:r>
              <a:rPr lang="en-US" sz="2000" dirty="0">
                <a:solidFill>
                  <a:schemeClr val="bg1"/>
                </a:solidFill>
                <a:latin typeface="Arial" charset="0"/>
                <a:ea typeface="ＭＳ Ｐゴシック" charset="0"/>
              </a:rPr>
              <a:t> </a:t>
            </a:r>
            <a:r>
              <a:rPr lang="en-US" sz="2000" dirty="0" smtClean="0">
                <a:solidFill>
                  <a:schemeClr val="bg1"/>
                </a:solidFill>
                <a:latin typeface="Arial" charset="0"/>
                <a:ea typeface="ＭＳ Ｐゴシック" charset="0"/>
              </a:rPr>
              <a:t>&amp; greater </a:t>
            </a:r>
            <a:r>
              <a:rPr lang="en-US" sz="2000" dirty="0">
                <a:solidFill>
                  <a:schemeClr val="bg1"/>
                </a:solidFill>
                <a:latin typeface="Arial" charset="0"/>
                <a:ea typeface="ＭＳ Ｐゴシック" charset="0"/>
              </a:rPr>
              <a:t>mid-level </a:t>
            </a:r>
            <a:r>
              <a:rPr lang="en-US" sz="2000" b="1" u="sng" dirty="0" smtClean="0">
                <a:solidFill>
                  <a:schemeClr val="bg1"/>
                </a:solidFill>
                <a:latin typeface="Arial" charset="0"/>
                <a:ea typeface="ＭＳ Ｐゴシック" charset="0"/>
              </a:rPr>
              <a:t>collaboration</a:t>
            </a:r>
            <a:r>
              <a:rPr lang="en-US" sz="2000" dirty="0" smtClean="0">
                <a:solidFill>
                  <a:schemeClr val="bg1"/>
                </a:solidFill>
                <a:latin typeface="Arial" charset="0"/>
                <a:ea typeface="ＭＳ Ｐゴシック" charset="0"/>
              </a:rPr>
              <a:t> to ease them, esp. in </a:t>
            </a:r>
            <a:r>
              <a:rPr lang="en-US" sz="2000" dirty="0">
                <a:solidFill>
                  <a:schemeClr val="bg1"/>
                </a:solidFill>
                <a:latin typeface="Arial" charset="0"/>
                <a:ea typeface="ＭＳ Ｐゴシック" charset="0"/>
              </a:rPr>
              <a:t>more complex </a:t>
            </a:r>
            <a:r>
              <a:rPr lang="en-US" sz="2000" dirty="0" smtClean="0">
                <a:solidFill>
                  <a:schemeClr val="bg1"/>
                </a:solidFill>
                <a:latin typeface="Arial" charset="0"/>
                <a:ea typeface="ＭＳ Ｐゴシック" charset="0"/>
              </a:rPr>
              <a:t>organisms</a:t>
            </a:r>
          </a:p>
          <a:p>
            <a:pPr lvl="1"/>
            <a:r>
              <a:rPr lang="en-US" sz="2000" dirty="0" smtClean="0">
                <a:solidFill>
                  <a:schemeClr val="bg1"/>
                </a:solidFill>
                <a:latin typeface="Arial" charset="0"/>
                <a:ea typeface="ＭＳ Ｐゴシック" charset="0"/>
              </a:rPr>
              <a:t>Differences between kinase &amp; TF hierarchy</a:t>
            </a:r>
            <a:endParaRPr lang="en-US" sz="2000" dirty="0">
              <a:solidFill>
                <a:schemeClr val="bg1"/>
              </a:solidFill>
              <a:latin typeface="Arial" charset="0"/>
              <a:ea typeface="ＭＳ Ｐゴシック" charset="0"/>
            </a:endParaRPr>
          </a:p>
          <a:p>
            <a:r>
              <a:rPr lang="en-US" dirty="0">
                <a:solidFill>
                  <a:srgbClr val="FFFF00"/>
                </a:solidFill>
                <a:latin typeface="Arial" charset="0"/>
                <a:ea typeface="ＭＳ Ｐゴシック" charset="0"/>
                <a:cs typeface="ＭＳ Ｐゴシック" charset="0"/>
              </a:rPr>
              <a:t>Analyzing the </a:t>
            </a:r>
            <a:r>
              <a:rPr lang="en-US" dirty="0" smtClean="0">
                <a:solidFill>
                  <a:srgbClr val="FFFF00"/>
                </a:solidFill>
                <a:latin typeface="Arial" charset="0"/>
                <a:ea typeface="ＭＳ Ｐゴシック" charset="0"/>
                <a:cs typeface="ＭＳ Ｐゴシック" charset="0"/>
              </a:rPr>
              <a:t>Impact </a:t>
            </a:r>
            <a:r>
              <a:rPr lang="en-US" dirty="0">
                <a:solidFill>
                  <a:srgbClr val="FFFF00"/>
                </a:solidFill>
                <a:latin typeface="Arial" charset="0"/>
                <a:ea typeface="ＭＳ Ｐゴシック" charset="0"/>
                <a:cs typeface="ＭＳ Ｐゴシック" charset="0"/>
              </a:rPr>
              <a:t>of </a:t>
            </a:r>
            <a:r>
              <a:rPr lang="en-US" dirty="0" smtClean="0">
                <a:solidFill>
                  <a:srgbClr val="FFFF00"/>
                </a:solidFill>
                <a:latin typeface="Arial" charset="0"/>
                <a:ea typeface="ＭＳ Ｐゴシック" charset="0"/>
                <a:cs typeface="ＭＳ Ｐゴシック" charset="0"/>
              </a:rPr>
              <a:t>Variation </a:t>
            </a:r>
            <a:r>
              <a:rPr lang="en-US" dirty="0">
                <a:solidFill>
                  <a:srgbClr val="FFFF00"/>
                </a:solidFill>
                <a:latin typeface="Arial" charset="0"/>
                <a:ea typeface="ＭＳ Ｐゴシック" charset="0"/>
                <a:cs typeface="ＭＳ Ｐゴシック" charset="0"/>
              </a:rPr>
              <a:t>on the </a:t>
            </a:r>
            <a:r>
              <a:rPr lang="en-US" dirty="0" smtClean="0">
                <a:solidFill>
                  <a:srgbClr val="FFFF00"/>
                </a:solidFill>
                <a:latin typeface="Arial" charset="0"/>
                <a:ea typeface="ＭＳ Ｐゴシック" charset="0"/>
                <a:cs typeface="ＭＳ Ｐゴシック" charset="0"/>
              </a:rPr>
              <a:t>Network</a:t>
            </a:r>
            <a:endParaRPr lang="en-US" dirty="0">
              <a:solidFill>
                <a:srgbClr val="FFFF00"/>
              </a:solidFill>
              <a:latin typeface="Arial" charset="0"/>
              <a:ea typeface="ＭＳ Ｐゴシック" charset="0"/>
              <a:cs typeface="ＭＳ Ｐゴシック" charset="0"/>
            </a:endParaRPr>
          </a:p>
          <a:p>
            <a:pPr lvl="1"/>
            <a:r>
              <a:rPr lang="en-US" sz="2000" dirty="0">
                <a:solidFill>
                  <a:schemeClr val="bg1"/>
                </a:solidFill>
                <a:latin typeface="Arial" charset="0"/>
                <a:ea typeface="ＭＳ Ｐゴシック" charset="0"/>
              </a:rPr>
              <a:t>Node Variation: </a:t>
            </a:r>
            <a:r>
              <a:rPr lang="en-US" sz="2000" b="1" u="sng" dirty="0">
                <a:solidFill>
                  <a:schemeClr val="bg1"/>
                </a:solidFill>
                <a:latin typeface="Arial" charset="0"/>
                <a:ea typeface="ＭＳ Ｐゴシック" charset="0"/>
              </a:rPr>
              <a:t>more connectivity = more constraint</a:t>
            </a:r>
          </a:p>
          <a:p>
            <a:pPr lvl="1"/>
            <a:r>
              <a:rPr lang="en-US" sz="2000" dirty="0">
                <a:solidFill>
                  <a:schemeClr val="bg1"/>
                </a:solidFill>
                <a:latin typeface="Arial" charset="0"/>
                <a:ea typeface="ＭＳ Ｐゴシック" charset="0"/>
              </a:rPr>
              <a:t>Useful analogies to </a:t>
            </a:r>
            <a:r>
              <a:rPr lang="en-US" sz="2000" b="1" u="sng" dirty="0">
                <a:solidFill>
                  <a:schemeClr val="bg1"/>
                </a:solidFill>
                <a:latin typeface="Arial" charset="0"/>
                <a:ea typeface="ＭＳ Ｐゴシック" charset="0"/>
              </a:rPr>
              <a:t>designed systems</a:t>
            </a:r>
          </a:p>
          <a:p>
            <a:r>
              <a:rPr lang="en-US" dirty="0" smtClean="0">
                <a:solidFill>
                  <a:srgbClr val="FFFF00"/>
                </a:solidFill>
                <a:latin typeface="Arial" charset="0"/>
                <a:ea typeface="ＭＳ Ｐゴシック" charset="0"/>
                <a:cs typeface="ＭＳ Ｐゴシック" charset="0"/>
              </a:rPr>
              <a:t>Going from Regulatory Networks to Logical Circuits</a:t>
            </a:r>
          </a:p>
          <a:p>
            <a:pPr lvl="1"/>
            <a:r>
              <a:rPr lang="en-US" sz="2000" dirty="0" smtClean="0">
                <a:solidFill>
                  <a:schemeClr val="bg1"/>
                </a:solidFill>
                <a:latin typeface="Arial" charset="0"/>
                <a:ea typeface="ＭＳ Ｐゴシック" charset="0"/>
              </a:rPr>
              <a:t>Preponderance </a:t>
            </a:r>
            <a:r>
              <a:rPr lang="en-US" sz="2000" dirty="0">
                <a:solidFill>
                  <a:schemeClr val="bg1"/>
                </a:solidFill>
                <a:latin typeface="Arial" charset="0"/>
                <a:ea typeface="ＭＳ Ｐゴシック" charset="0"/>
              </a:rPr>
              <a:t>of OR gates in the human </a:t>
            </a:r>
            <a:r>
              <a:rPr lang="en-US" sz="2000" dirty="0" smtClean="0">
                <a:solidFill>
                  <a:schemeClr val="bg1"/>
                </a:solidFill>
                <a:latin typeface="Arial" charset="0"/>
                <a:ea typeface="ＭＳ Ｐゴシック" charset="0"/>
              </a:rPr>
              <a:t>network v yeast</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Relation </a:t>
            </a:r>
            <a:r>
              <a:rPr lang="en-US" sz="2000" dirty="0">
                <a:solidFill>
                  <a:schemeClr val="bg1"/>
                </a:solidFill>
                <a:latin typeface="Arial" charset="0"/>
                <a:ea typeface="ＭＳ Ｐゴシック" charset="0"/>
              </a:rPr>
              <a:t>to cancer </a:t>
            </a:r>
            <a:r>
              <a:rPr lang="en-US" sz="2000" dirty="0" smtClean="0">
                <a:solidFill>
                  <a:schemeClr val="bg1"/>
                </a:solidFill>
                <a:latin typeface="Arial" charset="0"/>
                <a:ea typeface="ＭＳ Ｐゴシック" charset="0"/>
              </a:rPr>
              <a:t>(</a:t>
            </a:r>
            <a:r>
              <a:rPr lang="en-US" sz="2000" dirty="0" err="1" smtClean="0">
                <a:solidFill>
                  <a:schemeClr val="bg1"/>
                </a:solidFill>
                <a:latin typeface="Arial" charset="0"/>
                <a:ea typeface="ＭＳ Ｐゴシック" charset="0"/>
              </a:rPr>
              <a:t>myc</a:t>
            </a:r>
            <a:r>
              <a:rPr lang="en-US" sz="2000" dirty="0" smtClean="0">
                <a:solidFill>
                  <a:schemeClr val="bg1"/>
                </a:solidFill>
                <a:latin typeface="Arial" charset="0"/>
                <a:ea typeface="ＭＳ Ｐゴシック" charset="0"/>
              </a:rPr>
              <a:t>)</a:t>
            </a:r>
          </a:p>
          <a:p>
            <a:pPr lvl="1"/>
            <a:r>
              <a:rPr lang="en-US" sz="2000" dirty="0" smtClean="0">
                <a:solidFill>
                  <a:schemeClr val="bg1"/>
                </a:solidFill>
                <a:latin typeface="Arial" charset="0"/>
                <a:ea typeface="ＭＳ Ｐゴシック" charset="0"/>
              </a:rPr>
              <a:t>More logical structure at top of </a:t>
            </a:r>
            <a:r>
              <a:rPr lang="en-US" sz="2000" dirty="0" err="1" smtClean="0">
                <a:solidFill>
                  <a:schemeClr val="bg1"/>
                </a:solidFill>
                <a:latin typeface="Arial" charset="0"/>
                <a:ea typeface="ＭＳ Ｐゴシック" charset="0"/>
              </a:rPr>
              <a:t>heirarchy</a:t>
            </a:r>
            <a:endParaRPr lang="en-US" sz="20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52097400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sz="quarter"/>
            <p:custDataLst>
              <p:tags r:id="rId2"/>
            </p:custDataLst>
          </p:nvPr>
        </p:nvSpPr>
        <p:spPr>
          <a:xfrm>
            <a:off x="-114300" y="476250"/>
            <a:ext cx="77724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sz="2800">
                <a:solidFill>
                  <a:schemeClr val="tx1"/>
                </a:solidFill>
                <a:latin typeface="Arial" charset="0"/>
                <a:ea typeface="ＭＳ Ｐゴシック" charset="0"/>
                <a:cs typeface="ＭＳ Ｐゴシック" charset="0"/>
              </a:rPr>
              <a:t>TopNet – an automated web tool</a:t>
            </a:r>
          </a:p>
        </p:txBody>
      </p:sp>
      <p:pic>
        <p:nvPicPr>
          <p:cNvPr id="145410" name="Picture 3" descr="daylogo"/>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169863" y="39688"/>
            <a:ext cx="2290762"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4"/>
          <p:cNvSpPr txBox="1">
            <a:spLocks noChangeArrowheads="1"/>
          </p:cNvSpPr>
          <p:nvPr>
            <p:custDataLst>
              <p:tags r:id="rId4"/>
            </p:custDataLst>
          </p:nvPr>
        </p:nvSpPr>
        <p:spPr bwMode="auto">
          <a:xfrm>
            <a:off x="1460500" y="6216650"/>
            <a:ext cx="60737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latin typeface="Arial" charset="0"/>
              </a:rPr>
              <a:t>[Yu et al., NAR (2004); Yip et al. Bioinfo. (2006); </a:t>
            </a:r>
            <a:br>
              <a:rPr lang="en-US" sz="1800">
                <a:solidFill>
                  <a:srgbClr val="000000"/>
                </a:solidFill>
                <a:latin typeface="Arial" charset="0"/>
              </a:rPr>
            </a:br>
            <a:r>
              <a:rPr lang="en-US" sz="1800">
                <a:solidFill>
                  <a:srgbClr val="000000"/>
                </a:solidFill>
                <a:latin typeface="Arial" charset="0"/>
              </a:rPr>
              <a:t>Similar tools include Cytoscape.org, Idekar, Sander et al]</a:t>
            </a:r>
          </a:p>
        </p:txBody>
      </p:sp>
      <p:pic>
        <p:nvPicPr>
          <p:cNvPr id="145412" name="Picture 5" descr="tyna"/>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6643688" y="254000"/>
            <a:ext cx="1936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 Box 6"/>
          <p:cNvSpPr txBox="1">
            <a:spLocks noChangeArrowheads="1"/>
          </p:cNvSpPr>
          <p:nvPr>
            <p:custDataLst>
              <p:tags r:id="rId6"/>
            </p:custDataLst>
          </p:nvPr>
        </p:nvSpPr>
        <p:spPr bwMode="auto">
          <a:xfrm>
            <a:off x="6130925" y="887413"/>
            <a:ext cx="3111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000000"/>
                </a:solidFill>
                <a:latin typeface="Arial" charset="0"/>
              </a:rPr>
              <a:t>(vers. 2 :</a:t>
            </a:r>
            <a:br>
              <a:rPr lang="en-US" sz="2000" b="1">
                <a:solidFill>
                  <a:srgbClr val="000000"/>
                </a:solidFill>
                <a:latin typeface="Arial" charset="0"/>
              </a:rPr>
            </a:br>
            <a:r>
              <a:rPr lang="en-US" sz="2000" b="1">
                <a:solidFill>
                  <a:srgbClr val="000000"/>
                </a:solidFill>
                <a:latin typeface="Arial" charset="0"/>
              </a:rPr>
              <a:t>"</a:t>
            </a:r>
            <a:r>
              <a:rPr lang="en-US" sz="2000" b="1">
                <a:solidFill>
                  <a:srgbClr val="800000"/>
                </a:solidFill>
                <a:latin typeface="Arial" charset="0"/>
              </a:rPr>
              <a:t>TopNet</a:t>
            </a:r>
            <a:r>
              <a:rPr lang="en-US" sz="2000" b="1">
                <a:solidFill>
                  <a:srgbClr val="000000"/>
                </a:solidFill>
                <a:latin typeface="Arial" charset="0"/>
              </a:rPr>
              <a:t>-like </a:t>
            </a:r>
            <a:br>
              <a:rPr lang="en-US" sz="2000" b="1">
                <a:solidFill>
                  <a:srgbClr val="000000"/>
                </a:solidFill>
                <a:latin typeface="Arial" charset="0"/>
              </a:rPr>
            </a:br>
            <a:r>
              <a:rPr lang="en-US" sz="2000" b="1">
                <a:solidFill>
                  <a:srgbClr val="0033CC"/>
                </a:solidFill>
                <a:latin typeface="Arial" charset="0"/>
              </a:rPr>
              <a:t>Yale</a:t>
            </a:r>
            <a:r>
              <a:rPr lang="en-US" sz="2000" b="1">
                <a:solidFill>
                  <a:srgbClr val="000000"/>
                </a:solidFill>
                <a:latin typeface="Arial" charset="0"/>
              </a:rPr>
              <a:t> Network Analyzer")</a:t>
            </a:r>
          </a:p>
        </p:txBody>
      </p:sp>
      <p:pic>
        <p:nvPicPr>
          <p:cNvPr id="145414" name="Picture 8" descr="FigureS1"/>
          <p:cNvPicPr>
            <a:picLocks noChangeAspect="1" noChangeArrowheads="1"/>
          </p:cNvPicPr>
          <p:nvPr>
            <p:custDataLst>
              <p:tags r:id="rId7"/>
            </p:custDataLst>
          </p:nvPr>
        </p:nvPicPr>
        <p:blipFill>
          <a:blip r:embed="rId14">
            <a:extLst>
              <a:ext uri="{28A0092B-C50C-407E-A947-70E740481C1C}">
                <a14:useLocalDpi xmlns:a14="http://schemas.microsoft.com/office/drawing/2010/main" val="0"/>
              </a:ext>
            </a:extLst>
          </a:blip>
          <a:srcRect/>
          <a:stretch>
            <a:fillRect/>
          </a:stretch>
        </p:blipFill>
        <p:spPr bwMode="auto">
          <a:xfrm>
            <a:off x="317500" y="1981200"/>
            <a:ext cx="451167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5" name="Rectangle 9"/>
          <p:cNvSpPr>
            <a:spLocks noChangeArrowheads="1"/>
          </p:cNvSpPr>
          <p:nvPr>
            <p:custDataLst>
              <p:tags r:id="rId8"/>
            </p:custDataLst>
          </p:nvPr>
        </p:nvSpPr>
        <p:spPr bwMode="auto">
          <a:xfrm>
            <a:off x="168275" y="5414963"/>
            <a:ext cx="8482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69" tIns="45685" rIns="91369" bIns="45685">
            <a:spAutoFit/>
          </a:bodyPr>
          <a:lstStyle/>
          <a:p>
            <a:pPr lvl="1" indent="0" algn="ctr" defTabSz="912813"/>
            <a:r>
              <a:rPr lang="en-US" sz="2400" b="1" dirty="0" err="1" smtClean="0">
                <a:solidFill>
                  <a:srgbClr val="000000"/>
                </a:solidFill>
                <a:latin typeface="Arial" charset="0"/>
              </a:rPr>
              <a:t>Encodenets.gersteinlab.org</a:t>
            </a:r>
            <a:r>
              <a:rPr lang="en-US" sz="2400" b="1" dirty="0" smtClean="0">
                <a:solidFill>
                  <a:srgbClr val="000000"/>
                </a:solidFill>
                <a:latin typeface="Arial" charset="0"/>
              </a:rPr>
              <a:t>, </a:t>
            </a:r>
            <a:r>
              <a:rPr lang="en-US" sz="2400" b="1" dirty="0" err="1" smtClean="0">
                <a:solidFill>
                  <a:srgbClr val="000000"/>
                </a:solidFill>
                <a:latin typeface="Arial" charset="0"/>
              </a:rPr>
              <a:t>networks.gersteinlab.org</a:t>
            </a:r>
            <a:r>
              <a:rPr lang="en-US" sz="2400" b="1" dirty="0">
                <a:solidFill>
                  <a:srgbClr val="000000"/>
                </a:solidFill>
                <a:latin typeface="Arial" charset="0"/>
              </a:rPr>
              <a:t/>
            </a:r>
            <a:br>
              <a:rPr lang="en-US" sz="2400" b="1" dirty="0">
                <a:solidFill>
                  <a:srgbClr val="000000"/>
                </a:solidFill>
                <a:latin typeface="Arial" charset="0"/>
              </a:rPr>
            </a:br>
            <a:r>
              <a:rPr lang="en-US" sz="1200" dirty="0">
                <a:solidFill>
                  <a:srgbClr val="000000"/>
                </a:solidFill>
                <a:latin typeface="Arial" charset="0"/>
              </a:rPr>
              <a:t>(</a:t>
            </a:r>
            <a:r>
              <a:rPr lang="en-US" sz="1200" dirty="0" err="1">
                <a:solidFill>
                  <a:srgbClr val="000000"/>
                </a:solidFill>
                <a:latin typeface="Arial" charset="0"/>
              </a:rPr>
              <a:t>tYNA</a:t>
            </a:r>
            <a:r>
              <a:rPr lang="en-US" sz="1200" dirty="0">
                <a:solidFill>
                  <a:srgbClr val="000000"/>
                </a:solidFill>
                <a:latin typeface="Arial" charset="0"/>
              </a:rPr>
              <a:t>: Normal website + Downloaded code (JAVA) + Web service (SOAP) with </a:t>
            </a:r>
            <a:r>
              <a:rPr lang="en-US" sz="1200" dirty="0" err="1">
                <a:solidFill>
                  <a:srgbClr val="000000"/>
                </a:solidFill>
                <a:latin typeface="Arial" charset="0"/>
              </a:rPr>
              <a:t>Cytoscape</a:t>
            </a:r>
            <a:r>
              <a:rPr lang="en-US" sz="1200" dirty="0">
                <a:solidFill>
                  <a:srgbClr val="000000"/>
                </a:solidFill>
                <a:latin typeface="Arial" charset="0"/>
              </a:rPr>
              <a:t> plugin)</a:t>
            </a:r>
          </a:p>
        </p:txBody>
      </p:sp>
      <p:pic>
        <p:nvPicPr>
          <p:cNvPr id="145416" name="Picture 1" descr="window.tiff"/>
          <p:cNvPicPr>
            <a:picLocks noChangeAspect="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5159375" y="1997075"/>
            <a:ext cx="2844800" cy="3259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98153852"/>
      </p:ext>
    </p:extLst>
  </p:cSld>
  <p:clrMapOvr>
    <a:masterClrMapping/>
  </p:clrMapOvr>
  <p:transition xmlns:p14="http://schemas.microsoft.com/office/powerpoint/2010/main" advTm="5448"/>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2"/>
          <p:cNvSpPr>
            <a:spLocks noGrp="1"/>
          </p:cNvSpPr>
          <p:nvPr>
            <p:ph type="ctrTitle"/>
          </p:nvPr>
        </p:nvSpPr>
        <p:spPr>
          <a:xfrm>
            <a:off x="2244725" y="109538"/>
            <a:ext cx="2047875" cy="952500"/>
          </a:xfrm>
        </p:spPr>
        <p:txBody>
          <a:bodyPr/>
          <a:lstStyle/>
          <a:p>
            <a:pPr algn="r" defTabSz="912113">
              <a:defRPr/>
            </a:pPr>
            <a:r>
              <a:rPr lang="en-US" sz="1400" dirty="0">
                <a:solidFill>
                  <a:schemeClr val="bg1">
                    <a:lumMod val="65000"/>
                  </a:schemeClr>
                </a:solidFill>
                <a:latin typeface="Arial" charset="0"/>
                <a:ea typeface="ＭＳ Ｐゴシック" charset="0"/>
                <a:cs typeface="ＭＳ Ｐゴシック" charset="0"/>
              </a:rPr>
              <a:t>Network</a:t>
            </a:r>
            <a:br>
              <a:rPr lang="en-US" sz="1400" dirty="0">
                <a:solidFill>
                  <a:schemeClr val="bg1">
                    <a:lumMod val="65000"/>
                  </a:schemeClr>
                </a:solidFill>
                <a:latin typeface="Arial" charset="0"/>
                <a:ea typeface="ＭＳ Ｐゴシック" charset="0"/>
                <a:cs typeface="ＭＳ Ｐゴシック" charset="0"/>
              </a:rPr>
            </a:br>
            <a:r>
              <a:rPr lang="en-US" sz="1400" dirty="0">
                <a:solidFill>
                  <a:schemeClr val="bg1">
                    <a:lumMod val="65000"/>
                  </a:schemeClr>
                </a:solidFill>
                <a:latin typeface="Arial" charset="0"/>
                <a:ea typeface="ＭＳ Ｐゴシック" charset="0"/>
                <a:cs typeface="ＭＳ Ｐゴシック" charset="0"/>
              </a:rPr>
              <a:t>Acknowledgements</a:t>
            </a:r>
          </a:p>
        </p:txBody>
      </p:sp>
      <p:sp>
        <p:nvSpPr>
          <p:cNvPr id="148482" name="Subtitle 3"/>
          <p:cNvSpPr>
            <a:spLocks noGrp="1"/>
          </p:cNvSpPr>
          <p:nvPr>
            <p:ph type="subTitle" idx="1"/>
          </p:nvPr>
        </p:nvSpPr>
        <p:spPr>
          <a:xfrm>
            <a:off x="130175" y="1073150"/>
            <a:ext cx="2036763" cy="895350"/>
          </a:xfrm>
        </p:spPr>
        <p:txBody>
          <a:bodyPr/>
          <a:lstStyle/>
          <a:p>
            <a:pPr algn="l"/>
            <a:r>
              <a:rPr lang="en-US" sz="1400" b="0">
                <a:solidFill>
                  <a:srgbClr val="008000"/>
                </a:solidFill>
                <a:latin typeface="Arial" charset="0"/>
                <a:ea typeface="ＭＳ Ｐゴシック" charset="0"/>
                <a:cs typeface="ＭＳ Ｐゴシック" charset="0"/>
              </a:rPr>
              <a:t>(11 Main Projects, ~50 labs, &gt;700 substantial contributors + NHGRI)</a:t>
            </a:r>
          </a:p>
        </p:txBody>
      </p:sp>
      <p:sp>
        <p:nvSpPr>
          <p:cNvPr id="409603" name="Rectangle 1"/>
          <p:cNvSpPr>
            <a:spLocks noChangeArrowheads="1"/>
          </p:cNvSpPr>
          <p:nvPr/>
        </p:nvSpPr>
        <p:spPr bwMode="auto">
          <a:xfrm>
            <a:off x="5402263" y="147638"/>
            <a:ext cx="367347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3696">
              <a:defRPr/>
            </a:pPr>
            <a:r>
              <a:rPr lang="en-US" sz="2000" b="1" dirty="0">
                <a:solidFill>
                  <a:srgbClr val="000090"/>
                </a:solidFill>
                <a:latin typeface="Arial" charset="0"/>
              </a:rPr>
              <a:t>A </a:t>
            </a:r>
            <a:r>
              <a:rPr lang="en-US" sz="2000" b="1" dirty="0" err="1">
                <a:solidFill>
                  <a:srgbClr val="000090"/>
                </a:solidFill>
                <a:latin typeface="Arial" charset="0"/>
              </a:rPr>
              <a:t>Kundaje</a:t>
            </a:r>
            <a:r>
              <a:rPr lang="en-US" sz="2000" b="1" dirty="0">
                <a:solidFill>
                  <a:srgbClr val="000090"/>
                </a:solidFill>
                <a:latin typeface="Arial" charset="0"/>
              </a:rPr>
              <a:t>, M </a:t>
            </a:r>
            <a:r>
              <a:rPr lang="en-US" sz="2000" b="1" dirty="0" err="1">
                <a:solidFill>
                  <a:srgbClr val="000090"/>
                </a:solidFill>
                <a:latin typeface="Arial" charset="0"/>
              </a:rPr>
              <a:t>Hariharan</a:t>
            </a:r>
            <a:r>
              <a:rPr lang="en-US" sz="2000" b="1" dirty="0">
                <a:solidFill>
                  <a:srgbClr val="000090"/>
                </a:solidFill>
                <a:latin typeface="Arial" charset="0"/>
              </a:rPr>
              <a:t>, </a:t>
            </a:r>
            <a:br>
              <a:rPr lang="en-US" sz="2000" b="1" dirty="0">
                <a:solidFill>
                  <a:srgbClr val="000090"/>
                </a:solidFill>
                <a:latin typeface="Arial" charset="0"/>
              </a:rPr>
            </a:br>
            <a:r>
              <a:rPr lang="en-US" sz="2000" b="1" dirty="0">
                <a:solidFill>
                  <a:srgbClr val="000090"/>
                </a:solidFill>
                <a:latin typeface="Arial" charset="0"/>
              </a:rPr>
              <a:t>S </a:t>
            </a:r>
            <a:r>
              <a:rPr lang="en-US" sz="2000" b="1" dirty="0" err="1">
                <a:solidFill>
                  <a:srgbClr val="000090"/>
                </a:solidFill>
                <a:latin typeface="Arial" charset="0"/>
              </a:rPr>
              <a:t>Landt</a:t>
            </a:r>
            <a:r>
              <a:rPr lang="en-US" sz="2000" b="1" dirty="0">
                <a:solidFill>
                  <a:srgbClr val="000090"/>
                </a:solidFill>
                <a:latin typeface="Arial" charset="0"/>
              </a:rPr>
              <a:t>, </a:t>
            </a:r>
            <a:r>
              <a:rPr lang="en-US" sz="2000" b="1" u="sng" dirty="0">
                <a:solidFill>
                  <a:srgbClr val="000090"/>
                </a:solidFill>
                <a:latin typeface="Arial" charset="0"/>
              </a:rPr>
              <a:t>K Yan</a:t>
            </a:r>
            <a:r>
              <a:rPr lang="en-US" sz="2000" b="1" dirty="0">
                <a:solidFill>
                  <a:srgbClr val="000090"/>
                </a:solidFill>
                <a:latin typeface="Arial" charset="0"/>
              </a:rPr>
              <a:t>, </a:t>
            </a:r>
            <a:r>
              <a:rPr lang="en-US" sz="2000" b="1" u="dottedHeavy" dirty="0">
                <a:solidFill>
                  <a:srgbClr val="000090"/>
                </a:solidFill>
                <a:latin typeface="Arial" charset="0"/>
              </a:rPr>
              <a:t>C Cheng</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X Mu</a:t>
            </a:r>
            <a:r>
              <a:rPr lang="en-US" sz="2000" b="1" dirty="0">
                <a:solidFill>
                  <a:srgbClr val="000090"/>
                </a:solidFill>
                <a:latin typeface="Arial" charset="0"/>
              </a:rPr>
              <a:t>, </a:t>
            </a:r>
            <a:r>
              <a:rPr lang="en-US" sz="2000" b="1" u="sng" dirty="0">
                <a:solidFill>
                  <a:srgbClr val="000090"/>
                </a:solidFill>
                <a:latin typeface="Arial" charset="0"/>
              </a:rPr>
              <a:t>E </a:t>
            </a:r>
            <a:r>
              <a:rPr lang="en-US" sz="2000" b="1" u="sng" dirty="0" err="1">
                <a:solidFill>
                  <a:srgbClr val="000090"/>
                </a:solidFill>
                <a:latin typeface="Arial" charset="0"/>
              </a:rPr>
              <a:t>Khurana</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J </a:t>
            </a:r>
            <a:r>
              <a:rPr lang="en-US" sz="2000" b="1" u="sng" dirty="0" err="1">
                <a:solidFill>
                  <a:srgbClr val="000090"/>
                </a:solidFill>
                <a:latin typeface="Arial" charset="0"/>
              </a:rPr>
              <a:t>Rozowsky</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R Alexander</a:t>
            </a:r>
            <a:r>
              <a:rPr lang="en-US" sz="2000" b="1" dirty="0">
                <a:solidFill>
                  <a:srgbClr val="000090"/>
                </a:solidFill>
                <a:latin typeface="Arial" charset="0"/>
              </a:rPr>
              <a:t>, </a:t>
            </a:r>
            <a:r>
              <a:rPr lang="en-US" sz="2000" b="1" u="dottedHeavy" dirty="0">
                <a:solidFill>
                  <a:srgbClr val="000090"/>
                </a:solidFill>
                <a:latin typeface="Arial" charset="0"/>
              </a:rPr>
              <a:t>R Min</a:t>
            </a:r>
            <a:r>
              <a:rPr lang="en-US" sz="2000" b="1" dirty="0">
                <a:solidFill>
                  <a:srgbClr val="000090"/>
                </a:solidFill>
                <a:latin typeface="Arial" charset="0"/>
              </a:rPr>
              <a:t>, </a:t>
            </a:r>
            <a:r>
              <a:rPr lang="en-US" sz="2000" b="1" u="dottedHeavy" dirty="0">
                <a:solidFill>
                  <a:srgbClr val="000090"/>
                </a:solidFill>
                <a:latin typeface="Arial" charset="0"/>
              </a:rPr>
              <a:t>P </a:t>
            </a:r>
            <a:r>
              <a:rPr lang="en-US" sz="2000" b="1" u="dottedHeavy" dirty="0" err="1">
                <a:solidFill>
                  <a:srgbClr val="000090"/>
                </a:solidFill>
                <a:latin typeface="Arial" charset="0"/>
              </a:rPr>
              <a:t>Alves</a:t>
            </a:r>
            <a:r>
              <a:rPr lang="en-US" sz="2000" b="1" dirty="0">
                <a:solidFill>
                  <a:srgbClr val="000090"/>
                </a:solidFill>
                <a:latin typeface="Arial" charset="0"/>
              </a:rPr>
              <a:t>,</a:t>
            </a:r>
            <a:r>
              <a:rPr lang="en-US" sz="1600" b="1" dirty="0">
                <a:solidFill>
                  <a:srgbClr val="000090"/>
                </a:solidFill>
                <a:latin typeface="Arial" charset="0"/>
              </a:rPr>
              <a:t> </a:t>
            </a:r>
            <a:br>
              <a:rPr lang="en-US" sz="1600" b="1" dirty="0">
                <a:solidFill>
                  <a:srgbClr val="000090"/>
                </a:solidFill>
                <a:latin typeface="Arial" charset="0"/>
              </a:rPr>
            </a:br>
            <a:r>
              <a:rPr lang="en-US" sz="1600" b="1" u="sng" dirty="0">
                <a:solidFill>
                  <a:srgbClr val="000090"/>
                </a:solidFill>
                <a:latin typeface="Arial" charset="0"/>
              </a:rPr>
              <a:t>A </a:t>
            </a:r>
            <a:r>
              <a:rPr lang="en-US" sz="1600" b="1" u="sng" dirty="0" err="1">
                <a:solidFill>
                  <a:srgbClr val="000090"/>
                </a:solidFill>
                <a:latin typeface="Arial" charset="0"/>
              </a:rPr>
              <a:t>Abyzov</a:t>
            </a:r>
            <a:r>
              <a:rPr lang="en-US" sz="1600" b="1" dirty="0">
                <a:solidFill>
                  <a:srgbClr val="000090"/>
                </a:solidFill>
                <a:latin typeface="Arial" charset="0"/>
              </a:rPr>
              <a:t>,</a:t>
            </a:r>
            <a:r>
              <a:rPr lang="en-US" b="1" dirty="0">
                <a:solidFill>
                  <a:srgbClr val="000090"/>
                </a:solidFill>
                <a:latin typeface="Arial" charset="0"/>
              </a:rPr>
              <a:t> </a:t>
            </a:r>
            <a:r>
              <a:rPr lang="en-US" sz="1400" dirty="0">
                <a:solidFill>
                  <a:srgbClr val="000090"/>
                </a:solidFill>
                <a:latin typeface="Arial" charset="0"/>
              </a:rPr>
              <a:t>N </a:t>
            </a:r>
            <a:r>
              <a:rPr lang="en-US" sz="1400" dirty="0" err="1">
                <a:solidFill>
                  <a:srgbClr val="000090"/>
                </a:solidFill>
                <a:latin typeface="Arial" charset="0"/>
              </a:rPr>
              <a:t>Addleman</a:t>
            </a:r>
            <a:r>
              <a:rPr lang="en-US" sz="1400" dirty="0">
                <a:solidFill>
                  <a:srgbClr val="000090"/>
                </a:solidFill>
                <a:latin typeface="Arial" charset="0"/>
              </a:rPr>
              <a:t>, </a:t>
            </a:r>
            <a:r>
              <a:rPr lang="en-US" sz="1400" u="dottedHeavy" dirty="0">
                <a:solidFill>
                  <a:srgbClr val="000090"/>
                </a:solidFill>
                <a:latin typeface="Arial" charset="0"/>
              </a:rPr>
              <a:t>N </a:t>
            </a:r>
            <a:r>
              <a:rPr lang="en-US" sz="1400" u="dottedHeavy" dirty="0" err="1">
                <a:solidFill>
                  <a:srgbClr val="000090"/>
                </a:solidFill>
                <a:latin typeface="Arial" charset="0"/>
              </a:rPr>
              <a:t>Bhardwaj</a:t>
            </a:r>
            <a:r>
              <a:rPr lang="en-US" sz="1400" dirty="0">
                <a:solidFill>
                  <a:srgbClr val="000090"/>
                </a:solidFill>
                <a:latin typeface="Arial" charset="0"/>
              </a:rPr>
              <a:t>,</a:t>
            </a:r>
            <a:r>
              <a:rPr lang="en-US" sz="1100" dirty="0">
                <a:solidFill>
                  <a:srgbClr val="000090"/>
                </a:solidFill>
                <a:latin typeface="Arial" charset="0"/>
              </a:rPr>
              <a:t> </a:t>
            </a:r>
            <a:br>
              <a:rPr lang="en-US" sz="1100" dirty="0">
                <a:solidFill>
                  <a:srgbClr val="000090"/>
                </a:solidFill>
                <a:latin typeface="Arial" charset="0"/>
              </a:rPr>
            </a:br>
            <a:r>
              <a:rPr lang="en-US" sz="1400" dirty="0">
                <a:solidFill>
                  <a:srgbClr val="000090"/>
                </a:solidFill>
                <a:latin typeface="Arial" charset="0"/>
              </a:rPr>
              <a:t>A Boyle, P </a:t>
            </a:r>
            <a:r>
              <a:rPr lang="en-US" sz="1400" dirty="0" err="1">
                <a:solidFill>
                  <a:srgbClr val="000090"/>
                </a:solidFill>
                <a:latin typeface="Arial" charset="0"/>
              </a:rPr>
              <a:t>Cayting</a:t>
            </a:r>
            <a:r>
              <a:rPr lang="en-US" sz="1400" dirty="0">
                <a:solidFill>
                  <a:srgbClr val="000090"/>
                </a:solidFill>
                <a:latin typeface="Arial" charset="0"/>
              </a:rPr>
              <a:t>, A </a:t>
            </a:r>
            <a:r>
              <a:rPr lang="en-US" sz="1400" dirty="0" err="1">
                <a:solidFill>
                  <a:srgbClr val="000090"/>
                </a:solidFill>
                <a:latin typeface="Arial" charset="0"/>
              </a:rPr>
              <a:t>Charos</a:t>
            </a:r>
            <a:r>
              <a:rPr lang="en-US" sz="1400" dirty="0">
                <a:solidFill>
                  <a:srgbClr val="000090"/>
                </a:solidFill>
                <a:latin typeface="Arial" charset="0"/>
              </a:rPr>
              <a:t>, D Chen, </a:t>
            </a:r>
            <a:br>
              <a:rPr lang="en-US" sz="1400" dirty="0">
                <a:solidFill>
                  <a:srgbClr val="000090"/>
                </a:solidFill>
                <a:latin typeface="Arial" charset="0"/>
              </a:rPr>
            </a:br>
            <a:r>
              <a:rPr lang="en-US" sz="1400" dirty="0">
                <a:solidFill>
                  <a:srgbClr val="000090"/>
                </a:solidFill>
                <a:latin typeface="Arial" charset="0"/>
              </a:rPr>
              <a:t>Y Cheng,</a:t>
            </a:r>
            <a:r>
              <a:rPr lang="en-US" b="1" dirty="0">
                <a:solidFill>
                  <a:srgbClr val="000090"/>
                </a:solidFill>
                <a:latin typeface="Arial" charset="0"/>
              </a:rPr>
              <a:t> </a:t>
            </a:r>
            <a:r>
              <a:rPr lang="en-US" sz="1600" b="1" u="sng" dirty="0">
                <a:solidFill>
                  <a:srgbClr val="000090"/>
                </a:solidFill>
                <a:latin typeface="Arial" charset="0"/>
              </a:rPr>
              <a:t>D Clarke</a:t>
            </a:r>
            <a:r>
              <a:rPr lang="en-US" sz="1600" dirty="0">
                <a:solidFill>
                  <a:srgbClr val="000090"/>
                </a:solidFill>
                <a:latin typeface="Arial" charset="0"/>
              </a:rPr>
              <a:t>,</a:t>
            </a:r>
            <a:r>
              <a:rPr lang="en-US" sz="1400" dirty="0">
                <a:solidFill>
                  <a:srgbClr val="000090"/>
                </a:solidFill>
                <a:latin typeface="Arial" charset="0"/>
              </a:rPr>
              <a:t> C Eastman, </a:t>
            </a:r>
            <a:br>
              <a:rPr lang="en-US" sz="1400" dirty="0">
                <a:solidFill>
                  <a:srgbClr val="000090"/>
                </a:solidFill>
                <a:latin typeface="Arial" charset="0"/>
              </a:rPr>
            </a:br>
            <a:r>
              <a:rPr lang="en-US" sz="1400" dirty="0">
                <a:solidFill>
                  <a:srgbClr val="000090"/>
                </a:solidFill>
                <a:latin typeface="Arial" charset="0"/>
              </a:rPr>
              <a:t>G </a:t>
            </a:r>
            <a:r>
              <a:rPr lang="en-US" sz="1400" dirty="0" err="1">
                <a:solidFill>
                  <a:srgbClr val="000090"/>
                </a:solidFill>
                <a:latin typeface="Arial" charset="0"/>
              </a:rPr>
              <a:t>Euskirchen</a:t>
            </a:r>
            <a:r>
              <a:rPr lang="en-US" sz="1400" dirty="0">
                <a:solidFill>
                  <a:srgbClr val="000090"/>
                </a:solidFill>
                <a:latin typeface="Arial" charset="0"/>
              </a:rPr>
              <a:t>, S </a:t>
            </a:r>
            <a:r>
              <a:rPr lang="en-US" sz="1400" dirty="0" err="1">
                <a:solidFill>
                  <a:srgbClr val="000090"/>
                </a:solidFill>
                <a:latin typeface="Arial" charset="0"/>
              </a:rPr>
              <a:t>Frietze</a:t>
            </a:r>
            <a:r>
              <a:rPr lang="en-US" sz="1400" dirty="0">
                <a:solidFill>
                  <a:srgbClr val="000090"/>
                </a:solidFill>
                <a:latin typeface="Arial" charset="0"/>
              </a:rPr>
              <a:t>, </a:t>
            </a:r>
            <a:r>
              <a:rPr lang="en-US" sz="2000" b="1" u="dottedHeavy" dirty="0">
                <a:solidFill>
                  <a:srgbClr val="000090"/>
                </a:solidFill>
                <a:latin typeface="Arial" charset="0"/>
              </a:rPr>
              <a:t>Y Fu</a:t>
            </a:r>
            <a:r>
              <a:rPr lang="en-US" sz="1400" dirty="0">
                <a:solidFill>
                  <a:srgbClr val="000090"/>
                </a:solidFill>
                <a:latin typeface="Arial" charset="0"/>
              </a:rPr>
              <a:t>, J </a:t>
            </a:r>
            <a:r>
              <a:rPr lang="en-US" sz="1400" dirty="0" err="1">
                <a:solidFill>
                  <a:srgbClr val="000090"/>
                </a:solidFill>
                <a:latin typeface="Arial" charset="0"/>
              </a:rPr>
              <a:t>Gertz</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F </a:t>
            </a:r>
            <a:r>
              <a:rPr lang="en-US" sz="1400" dirty="0" err="1">
                <a:solidFill>
                  <a:srgbClr val="000090"/>
                </a:solidFill>
                <a:latin typeface="Arial" charset="0"/>
              </a:rPr>
              <a:t>Grubert</a:t>
            </a:r>
            <a:r>
              <a:rPr lang="en-US" sz="1400" dirty="0">
                <a:solidFill>
                  <a:srgbClr val="000090"/>
                </a:solidFill>
                <a:latin typeface="Arial" charset="0"/>
              </a:rPr>
              <a:t>, </a:t>
            </a:r>
            <a:r>
              <a:rPr lang="en-US" sz="1400" u="sng" dirty="0">
                <a:solidFill>
                  <a:srgbClr val="000090"/>
                </a:solidFill>
                <a:latin typeface="Arial" charset="0"/>
              </a:rPr>
              <a:t>A </a:t>
            </a:r>
            <a:r>
              <a:rPr lang="en-US" sz="1400" u="sng" dirty="0" err="1">
                <a:solidFill>
                  <a:srgbClr val="000090"/>
                </a:solidFill>
                <a:latin typeface="Arial" charset="0"/>
              </a:rPr>
              <a:t>Harmanci</a:t>
            </a:r>
            <a:r>
              <a:rPr lang="en-US" sz="1400" dirty="0">
                <a:solidFill>
                  <a:srgbClr val="000090"/>
                </a:solidFill>
                <a:latin typeface="Arial" charset="0"/>
              </a:rPr>
              <a:t>, P Jain, </a:t>
            </a:r>
            <a:br>
              <a:rPr lang="en-US" sz="1400" dirty="0">
                <a:solidFill>
                  <a:srgbClr val="000090"/>
                </a:solidFill>
                <a:latin typeface="Arial" charset="0"/>
              </a:rPr>
            </a:br>
            <a:r>
              <a:rPr lang="en-US" sz="1400" dirty="0">
                <a:solidFill>
                  <a:srgbClr val="000090"/>
                </a:solidFill>
                <a:latin typeface="Arial" charset="0"/>
              </a:rPr>
              <a:t>M </a:t>
            </a:r>
            <a:r>
              <a:rPr lang="en-US" sz="1400" dirty="0" err="1">
                <a:solidFill>
                  <a:srgbClr val="000090"/>
                </a:solidFill>
                <a:latin typeface="Arial" charset="0"/>
              </a:rPr>
              <a:t>Kasowski</a:t>
            </a:r>
            <a:r>
              <a:rPr lang="en-US" sz="1400" dirty="0">
                <a:solidFill>
                  <a:srgbClr val="000090"/>
                </a:solidFill>
                <a:latin typeface="Arial" charset="0"/>
              </a:rPr>
              <a:t>, P </a:t>
            </a:r>
            <a:r>
              <a:rPr lang="en-US" sz="1400" dirty="0" err="1">
                <a:solidFill>
                  <a:srgbClr val="000090"/>
                </a:solidFill>
                <a:latin typeface="Arial" charset="0"/>
              </a:rPr>
              <a:t>Lacroute</a:t>
            </a:r>
            <a:r>
              <a:rPr lang="en-US" sz="1400" dirty="0">
                <a:solidFill>
                  <a:srgbClr val="000090"/>
                </a:solidFill>
                <a:latin typeface="Arial" charset="0"/>
              </a:rPr>
              <a:t>, </a:t>
            </a:r>
            <a:r>
              <a:rPr lang="en-US" sz="1600" b="1" u="sng" dirty="0">
                <a:solidFill>
                  <a:srgbClr val="000090"/>
                </a:solidFill>
                <a:latin typeface="Arial" charset="0"/>
              </a:rPr>
              <a:t>J </a:t>
            </a:r>
            <a:r>
              <a:rPr lang="en-US" sz="1600" b="1" u="sng" dirty="0" err="1">
                <a:solidFill>
                  <a:srgbClr val="000090"/>
                </a:solidFill>
                <a:latin typeface="Arial" charset="0"/>
              </a:rPr>
              <a:t>Leng</a:t>
            </a:r>
            <a:r>
              <a:rPr lang="en-US" sz="1600" b="1" dirty="0">
                <a:solidFill>
                  <a:srgbClr val="000090"/>
                </a:solidFill>
                <a:latin typeface="Arial" charset="0"/>
              </a:rPr>
              <a:t>,</a:t>
            </a:r>
            <a:r>
              <a:rPr lang="en-US" sz="1400" dirty="0">
                <a:solidFill>
                  <a:srgbClr val="000090"/>
                </a:solidFill>
                <a:latin typeface="Arial" charset="0"/>
              </a:rPr>
              <a:t> J </a:t>
            </a:r>
            <a:r>
              <a:rPr lang="en-US" sz="1400" dirty="0" err="1">
                <a:solidFill>
                  <a:srgbClr val="000090"/>
                </a:solidFill>
                <a:latin typeface="Arial" charset="0"/>
              </a:rPr>
              <a:t>Lian</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H Monahan, H </a:t>
            </a:r>
            <a:r>
              <a:rPr lang="en-US" sz="1400" dirty="0" err="1">
                <a:solidFill>
                  <a:srgbClr val="000090"/>
                </a:solidFill>
                <a:latin typeface="Arial" charset="0"/>
              </a:rPr>
              <a:t>O'Geen</a:t>
            </a:r>
            <a:r>
              <a:rPr lang="en-US" sz="1400" dirty="0">
                <a:solidFill>
                  <a:srgbClr val="000090"/>
                </a:solidFill>
                <a:latin typeface="Arial" charset="0"/>
              </a:rPr>
              <a:t>, Z </a:t>
            </a:r>
            <a:r>
              <a:rPr lang="en-US" sz="1400" dirty="0" err="1">
                <a:solidFill>
                  <a:srgbClr val="000090"/>
                </a:solidFill>
                <a:latin typeface="Arial" charset="0"/>
              </a:rPr>
              <a:t>Ouyang</a:t>
            </a:r>
            <a:r>
              <a:rPr lang="en-US" sz="1400" dirty="0">
                <a:solidFill>
                  <a:srgbClr val="000090"/>
                </a:solidFill>
                <a:latin typeface="Arial" charset="0"/>
              </a:rPr>
              <a:t>,</a:t>
            </a:r>
            <a:br>
              <a:rPr lang="en-US" sz="1400" dirty="0">
                <a:solidFill>
                  <a:srgbClr val="000090"/>
                </a:solidFill>
                <a:latin typeface="Arial" charset="0"/>
              </a:rPr>
            </a:br>
            <a:r>
              <a:rPr lang="en-US" sz="1400" dirty="0">
                <a:solidFill>
                  <a:srgbClr val="000090"/>
                </a:solidFill>
                <a:latin typeface="Arial" charset="0"/>
              </a:rPr>
              <a:t>E Partridge, D </a:t>
            </a:r>
            <a:r>
              <a:rPr lang="en-US" sz="1400" dirty="0" err="1">
                <a:solidFill>
                  <a:srgbClr val="000090"/>
                </a:solidFill>
                <a:latin typeface="Arial" charset="0"/>
              </a:rPr>
              <a:t>Patacsil</a:t>
            </a:r>
            <a:r>
              <a:rPr lang="en-US" sz="1400" dirty="0">
                <a:solidFill>
                  <a:srgbClr val="000090"/>
                </a:solidFill>
                <a:latin typeface="Arial" charset="0"/>
              </a:rPr>
              <a:t>, F Pauli, D </a:t>
            </a:r>
            <a:r>
              <a:rPr lang="en-US" sz="1400" dirty="0" err="1">
                <a:solidFill>
                  <a:srgbClr val="000090"/>
                </a:solidFill>
                <a:latin typeface="Arial" charset="0"/>
              </a:rPr>
              <a:t>Raha</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L Ramirez, T Reddy, B Reed, M Shi, T </a:t>
            </a:r>
            <a:r>
              <a:rPr lang="en-US" sz="1400" dirty="0" err="1">
                <a:solidFill>
                  <a:srgbClr val="000090"/>
                </a:solidFill>
                <a:latin typeface="Arial" charset="0"/>
              </a:rPr>
              <a:t>Slifer</a:t>
            </a:r>
            <a:r>
              <a:rPr lang="en-US" sz="1400" dirty="0">
                <a:solidFill>
                  <a:srgbClr val="000090"/>
                </a:solidFill>
                <a:latin typeface="Arial" charset="0"/>
              </a:rPr>
              <a:t>, J Wang, L Wu, X Yang, </a:t>
            </a:r>
            <a:r>
              <a:rPr lang="en-US" sz="2000" b="1" u="dottedHeavy" dirty="0">
                <a:solidFill>
                  <a:srgbClr val="000090"/>
                </a:solidFill>
                <a:latin typeface="Arial" charset="0"/>
              </a:rPr>
              <a:t>K Yip</a:t>
            </a:r>
            <a:r>
              <a:rPr lang="en-US" sz="2000" b="1" dirty="0">
                <a:solidFill>
                  <a:srgbClr val="000090"/>
                </a:solidFill>
                <a:latin typeface="Arial" charset="0"/>
              </a:rPr>
              <a:t>,</a:t>
            </a:r>
            <a:r>
              <a:rPr lang="en-US" sz="1400" dirty="0">
                <a:solidFill>
                  <a:srgbClr val="000090"/>
                </a:solidFill>
                <a:latin typeface="Arial" charset="0"/>
              </a:rPr>
              <a:t> </a:t>
            </a:r>
            <a:br>
              <a:rPr lang="en-US" sz="1400" dirty="0">
                <a:solidFill>
                  <a:srgbClr val="000090"/>
                </a:solidFill>
                <a:latin typeface="Arial" charset="0"/>
              </a:rPr>
            </a:br>
            <a:r>
              <a:rPr lang="en-US" sz="1400" u="sng" dirty="0">
                <a:solidFill>
                  <a:srgbClr val="000090"/>
                </a:solidFill>
                <a:latin typeface="Arial" charset="0"/>
              </a:rPr>
              <a:t>G </a:t>
            </a:r>
            <a:r>
              <a:rPr lang="en-US" sz="1400" u="sng" dirty="0" err="1">
                <a:solidFill>
                  <a:srgbClr val="000090"/>
                </a:solidFill>
                <a:latin typeface="Arial" charset="0"/>
              </a:rPr>
              <a:t>Zilberman-Schapira</a:t>
            </a:r>
            <a:r>
              <a:rPr lang="en-US" sz="1400" dirty="0">
                <a:solidFill>
                  <a:srgbClr val="000090"/>
                </a:solidFill>
                <a:latin typeface="Arial" charset="0"/>
              </a:rPr>
              <a:t>, S </a:t>
            </a:r>
            <a:r>
              <a:rPr lang="en-US" sz="1400" dirty="0" err="1">
                <a:solidFill>
                  <a:srgbClr val="000090"/>
                </a:solidFill>
                <a:latin typeface="Arial" charset="0"/>
              </a:rPr>
              <a:t>Batzoglou</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A </a:t>
            </a:r>
            <a:r>
              <a:rPr lang="en-US" sz="1400" dirty="0" err="1">
                <a:solidFill>
                  <a:srgbClr val="000090"/>
                </a:solidFill>
                <a:latin typeface="Arial" charset="0"/>
              </a:rPr>
              <a:t>Sidow</a:t>
            </a:r>
            <a:r>
              <a:rPr lang="en-US" sz="1400" dirty="0">
                <a:solidFill>
                  <a:srgbClr val="000090"/>
                </a:solidFill>
                <a:latin typeface="Arial" charset="0"/>
              </a:rPr>
              <a:t>, P </a:t>
            </a:r>
            <a:r>
              <a:rPr lang="en-US" sz="1400" dirty="0" err="1">
                <a:solidFill>
                  <a:srgbClr val="000090"/>
                </a:solidFill>
                <a:latin typeface="Arial" charset="0"/>
              </a:rPr>
              <a:t>Farnham</a:t>
            </a:r>
            <a:r>
              <a:rPr lang="en-US" sz="1400" dirty="0">
                <a:solidFill>
                  <a:srgbClr val="000090"/>
                </a:solidFill>
                <a:latin typeface="Arial" charset="0"/>
              </a:rPr>
              <a:t>, </a:t>
            </a:r>
            <a:r>
              <a:rPr lang="en-US" sz="1600" b="1" dirty="0">
                <a:solidFill>
                  <a:srgbClr val="000090"/>
                </a:solidFill>
                <a:latin typeface="Arial" charset="0"/>
              </a:rPr>
              <a:t>R Myers</a:t>
            </a:r>
            <a:r>
              <a:rPr lang="en-US" sz="1600" dirty="0">
                <a:solidFill>
                  <a:srgbClr val="000090"/>
                </a:solidFill>
                <a:latin typeface="Arial" charset="0"/>
              </a:rPr>
              <a:t>,</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S </a:t>
            </a:r>
            <a:r>
              <a:rPr lang="en-US" sz="1400" dirty="0" err="1">
                <a:solidFill>
                  <a:srgbClr val="000090"/>
                </a:solidFill>
                <a:latin typeface="Arial" charset="0"/>
              </a:rPr>
              <a:t>Weissman</a:t>
            </a:r>
            <a:r>
              <a:rPr lang="en-US" sz="1400" dirty="0">
                <a:solidFill>
                  <a:srgbClr val="000090"/>
                </a:solidFill>
                <a:latin typeface="Arial" charset="0"/>
              </a:rPr>
              <a:t>, </a:t>
            </a:r>
            <a:r>
              <a:rPr lang="en-US" sz="2000" b="1" dirty="0">
                <a:solidFill>
                  <a:srgbClr val="000090"/>
                </a:solidFill>
                <a:latin typeface="Arial" charset="0"/>
              </a:rPr>
              <a:t>M Snyder </a:t>
            </a:r>
            <a:endParaRPr lang="en-US" sz="1600" dirty="0">
              <a:solidFill>
                <a:srgbClr val="000000"/>
              </a:solidFill>
              <a:latin typeface="Arial" charset="0"/>
            </a:endParaRPr>
          </a:p>
        </p:txBody>
      </p:sp>
      <p:pic>
        <p:nvPicPr>
          <p:cNvPr id="14848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52400"/>
            <a:ext cx="15525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Rectangle 6"/>
          <p:cNvSpPr>
            <a:spLocks noChangeArrowheads="1"/>
          </p:cNvSpPr>
          <p:nvPr/>
        </p:nvSpPr>
        <p:spPr bwMode="auto">
          <a:xfrm>
            <a:off x="2354263" y="1165225"/>
            <a:ext cx="1887537" cy="522288"/>
          </a:xfrm>
          <a:prstGeom prst="rect">
            <a:avLst/>
          </a:prstGeom>
          <a:noFill/>
          <a:ln w="9525">
            <a:solidFill>
              <a:srgbClr val="084DB9"/>
            </a:solidFill>
            <a:miter lim="800000"/>
            <a:headEnd/>
            <a:tailEnd/>
          </a:ln>
          <a:extLst>
            <a:ext uri="{909E8E84-426E-40dd-AFC4-6F175D3DCCD1}">
              <a14:hiddenFill xmlns:a14="http://schemas.microsoft.com/office/drawing/2010/main">
                <a:solidFill>
                  <a:srgbClr val="FFFFFF"/>
                </a:solidFill>
              </a14:hiddenFill>
            </a:ext>
          </a:extLst>
        </p:spPr>
        <p:txBody>
          <a:bodyPr lIns="91369" tIns="45685" rIns="91369" bIns="45685">
            <a:spAutoFit/>
          </a:bodyPr>
          <a:lstStyle/>
          <a:p>
            <a:pPr defTabSz="912813"/>
            <a:r>
              <a:rPr lang="en-US" sz="1400">
                <a:solidFill>
                  <a:srgbClr val="000090"/>
                </a:solidFill>
                <a:latin typeface="Arial" charset="0"/>
              </a:rPr>
              <a:t>Networks/Elements </a:t>
            </a:r>
            <a:br>
              <a:rPr lang="en-US" sz="1400">
                <a:solidFill>
                  <a:srgbClr val="000090"/>
                </a:solidFill>
                <a:latin typeface="Arial" charset="0"/>
              </a:rPr>
            </a:br>
            <a:r>
              <a:rPr lang="en-US" sz="1400">
                <a:solidFill>
                  <a:srgbClr val="000090"/>
                </a:solidFill>
                <a:latin typeface="Arial" charset="0"/>
              </a:rPr>
              <a:t>(~60 participants): </a:t>
            </a:r>
          </a:p>
        </p:txBody>
      </p:sp>
      <p:sp>
        <p:nvSpPr>
          <p:cNvPr id="148486" name="Left Brace 7"/>
          <p:cNvSpPr>
            <a:spLocks/>
          </p:cNvSpPr>
          <p:nvPr/>
        </p:nvSpPr>
        <p:spPr bwMode="auto">
          <a:xfrm>
            <a:off x="5105400" y="236538"/>
            <a:ext cx="236538" cy="4564062"/>
          </a:xfrm>
          <a:prstGeom prst="leftBrace">
            <a:avLst>
              <a:gd name="adj1" fmla="val 4645"/>
              <a:gd name="adj2" fmla="val 26171"/>
            </a:avLst>
          </a:prstGeom>
          <a:noFill/>
          <a:ln w="57150">
            <a:solidFill>
              <a:srgbClr val="00009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cxnSp>
        <p:nvCxnSpPr>
          <p:cNvPr id="3" name="Straight Connector 2"/>
          <p:cNvCxnSpPr>
            <a:stCxn id="148486" idx="1"/>
            <a:endCxn id="148485" idx="3"/>
          </p:cNvCxnSpPr>
          <p:nvPr/>
        </p:nvCxnSpPr>
        <p:spPr bwMode="auto">
          <a:xfrm flipH="1" flipV="1">
            <a:off x="4241800" y="1427163"/>
            <a:ext cx="863600" cy="3175"/>
          </a:xfrm>
          <a:prstGeom prst="line">
            <a:avLst/>
          </a:prstGeom>
          <a:noFill/>
          <a:ln w="12700" cap="flat" cmpd="sng" algn="ctr">
            <a:solidFill>
              <a:schemeClr val="accent6">
                <a:lumMod val="50000"/>
              </a:schemeClr>
            </a:solidFill>
            <a:prstDash val="solid"/>
            <a:round/>
            <a:headEnd type="none" w="sm" len="sm"/>
            <a:tailEnd type="none" w="sm" len="sm"/>
          </a:ln>
          <a:effectLst/>
        </p:spPr>
      </p:cxnSp>
      <p:sp>
        <p:nvSpPr>
          <p:cNvPr id="5" name="TextBox 4"/>
          <p:cNvSpPr txBox="1"/>
          <p:nvPr/>
        </p:nvSpPr>
        <p:spPr>
          <a:xfrm>
            <a:off x="5437188" y="6491288"/>
            <a:ext cx="3330575" cy="276225"/>
          </a:xfrm>
          <a:prstGeom prst="rect">
            <a:avLst/>
          </a:prstGeom>
          <a:solidFill>
            <a:schemeClr val="tx1">
              <a:lumMod val="75000"/>
              <a:lumOff val="25000"/>
            </a:schemeClr>
          </a:solidFill>
          <a:ln>
            <a:solidFill>
              <a:schemeClr val="tx1"/>
            </a:solidFill>
          </a:ln>
        </p:spPr>
        <p:txBody>
          <a:bodyPr wrap="none" lIns="91369" tIns="45685" rIns="91369" bIns="45685">
            <a:spAutoFit/>
          </a:bodyPr>
          <a:lstStyle/>
          <a:p>
            <a:pPr defTabSz="913696">
              <a:defRPr/>
            </a:pPr>
            <a:r>
              <a:rPr lang="en-US" sz="1200" b="1" dirty="0">
                <a:solidFill>
                  <a:srgbClr val="FFFFFF"/>
                </a:solidFill>
                <a:latin typeface="Arial" charset="0"/>
              </a:rPr>
              <a:t>Hiring Postdocs. See </a:t>
            </a:r>
            <a:r>
              <a:rPr lang="en-US" sz="1200" b="1" dirty="0" err="1">
                <a:solidFill>
                  <a:srgbClr val="FFFFFF"/>
                </a:solidFill>
                <a:latin typeface="Arial" charset="0"/>
              </a:rPr>
              <a:t>gersteinlab.org</a:t>
            </a:r>
            <a:r>
              <a:rPr lang="en-US" sz="1200" b="1" dirty="0">
                <a:solidFill>
                  <a:srgbClr val="FFFFFF"/>
                </a:solidFill>
                <a:latin typeface="Arial" charset="0"/>
              </a:rPr>
              <a:t>/jobs !</a:t>
            </a:r>
          </a:p>
        </p:txBody>
      </p:sp>
      <p:pic>
        <p:nvPicPr>
          <p:cNvPr id="2" name="Picture 1"/>
          <p:cNvPicPr>
            <a:picLocks noChangeAspect="1"/>
          </p:cNvPicPr>
          <p:nvPr/>
        </p:nvPicPr>
        <p:blipFill>
          <a:blip r:embed="rId3"/>
          <a:stretch>
            <a:fillRect/>
          </a:stretch>
        </p:blipFill>
        <p:spPr>
          <a:xfrm>
            <a:off x="1279123" y="1992464"/>
            <a:ext cx="2866801" cy="4633212"/>
          </a:xfrm>
          <a:prstGeom prst="rect">
            <a:avLst/>
          </a:prstGeom>
        </p:spPr>
      </p:pic>
    </p:spTree>
  </p:cSld>
  <p:clrMapOvr>
    <a:masterClrMapping/>
  </p:clrMapOvr>
  <p:transition xmlns:p14="http://schemas.microsoft.com/office/powerpoint/2010/main" advTm="77740"/>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499" y="38100"/>
            <a:ext cx="4363841" cy="1143000"/>
          </a:xfrm>
        </p:spPr>
        <p:txBody>
          <a:bodyPr/>
          <a:lstStyle/>
          <a:p>
            <a:r>
              <a:rPr lang="en-US" dirty="0" smtClean="0"/>
              <a:t>Acknowledgements</a:t>
            </a:r>
            <a:endParaRPr lang="en-US" dirty="0"/>
          </a:p>
        </p:txBody>
      </p:sp>
      <p:sp>
        <p:nvSpPr>
          <p:cNvPr id="3" name="Content Placeholder 2"/>
          <p:cNvSpPr>
            <a:spLocks noGrp="1"/>
          </p:cNvSpPr>
          <p:nvPr>
            <p:ph idx="1"/>
          </p:nvPr>
        </p:nvSpPr>
        <p:spPr>
          <a:xfrm>
            <a:off x="193851" y="85615"/>
            <a:ext cx="4226897" cy="6636093"/>
          </a:xfrm>
        </p:spPr>
        <p:txBody>
          <a:bodyPr/>
          <a:lstStyle/>
          <a:p>
            <a:r>
              <a:rPr lang="en-US" sz="1800" dirty="0" smtClean="0"/>
              <a:t>Hierarchy Construction – </a:t>
            </a:r>
            <a:br>
              <a:rPr lang="en-US" sz="1800" dirty="0" smtClean="0"/>
            </a:br>
            <a:r>
              <a:rPr lang="en-US" sz="1800" dirty="0" smtClean="0"/>
              <a:t>Chao </a:t>
            </a:r>
            <a:r>
              <a:rPr lang="en-US" sz="2800" b="1" dirty="0" smtClean="0">
                <a:solidFill>
                  <a:srgbClr val="FF0000"/>
                </a:solidFill>
              </a:rPr>
              <a:t>Cheng</a:t>
            </a:r>
            <a:r>
              <a:rPr lang="en-US" sz="1800" dirty="0" smtClean="0"/>
              <a:t>, </a:t>
            </a:r>
            <a:r>
              <a:rPr lang="en-US" sz="1800" dirty="0"/>
              <a:t>Erik </a:t>
            </a:r>
            <a:r>
              <a:rPr lang="en-US" sz="1800" dirty="0" smtClean="0"/>
              <a:t>Andrews, Koon</a:t>
            </a:r>
            <a:r>
              <a:rPr lang="en-US" sz="1800" dirty="0"/>
              <a:t>-</a:t>
            </a:r>
            <a:r>
              <a:rPr lang="en-US" sz="1800" dirty="0" err="1"/>
              <a:t>Kiu</a:t>
            </a:r>
            <a:r>
              <a:rPr lang="en-US" sz="1800" dirty="0"/>
              <a:t> </a:t>
            </a:r>
            <a:r>
              <a:rPr lang="en-US" sz="1800" dirty="0" smtClean="0"/>
              <a:t>Yan, </a:t>
            </a:r>
            <a:r>
              <a:rPr lang="en-US" sz="1800" dirty="0"/>
              <a:t>Matthew </a:t>
            </a:r>
            <a:r>
              <a:rPr lang="en-US" sz="1800" dirty="0" err="1" smtClean="0"/>
              <a:t>Ung</a:t>
            </a:r>
            <a:r>
              <a:rPr lang="en-US" sz="1800" dirty="0" smtClean="0"/>
              <a:t>, </a:t>
            </a:r>
            <a:r>
              <a:rPr lang="en-US" sz="1800" dirty="0" err="1"/>
              <a:t>Daifeng</a:t>
            </a:r>
            <a:r>
              <a:rPr lang="en-US" sz="1800" dirty="0"/>
              <a:t> </a:t>
            </a:r>
            <a:r>
              <a:rPr lang="en-US" sz="1800" dirty="0" smtClean="0"/>
              <a:t>Wang </a:t>
            </a:r>
            <a:r>
              <a:rPr lang="en-US" sz="1050" dirty="0"/>
              <a:t> </a:t>
            </a:r>
            <a:r>
              <a:rPr lang="en-US" sz="1050" dirty="0" smtClean="0"/>
              <a:t/>
            </a:r>
            <a:br>
              <a:rPr lang="en-US" sz="1050" dirty="0" smtClean="0"/>
            </a:br>
            <a:r>
              <a:rPr lang="en-US" sz="1050" dirty="0" smtClean="0">
                <a:solidFill>
                  <a:schemeClr val="bg1">
                    <a:lumMod val="50000"/>
                  </a:schemeClr>
                </a:solidFill>
              </a:rPr>
              <a:t>[</a:t>
            </a:r>
            <a:r>
              <a:rPr lang="en-US" sz="1050" dirty="0" err="1">
                <a:solidFill>
                  <a:schemeClr val="bg1">
                    <a:lumMod val="50000"/>
                  </a:schemeClr>
                </a:solidFill>
              </a:rPr>
              <a:t>papers.gersteinlab.org</a:t>
            </a:r>
            <a:r>
              <a:rPr lang="en-US" sz="1050" dirty="0">
                <a:solidFill>
                  <a:schemeClr val="bg1">
                    <a:lumMod val="50000"/>
                  </a:schemeClr>
                </a:solidFill>
              </a:rPr>
              <a:t>/papers/</a:t>
            </a:r>
            <a:r>
              <a:rPr lang="en-US" sz="1050" dirty="0" err="1" smtClean="0">
                <a:solidFill>
                  <a:schemeClr val="bg1">
                    <a:lumMod val="50000"/>
                  </a:schemeClr>
                </a:solidFill>
              </a:rPr>
              <a:t>hinet</a:t>
            </a:r>
            <a:r>
              <a:rPr lang="en-US" sz="1050" dirty="0" smtClean="0">
                <a:solidFill>
                  <a:schemeClr val="bg1">
                    <a:lumMod val="50000"/>
                  </a:schemeClr>
                </a:solidFill>
              </a:rPr>
              <a:t> coming soon] </a:t>
            </a:r>
          </a:p>
          <a:p>
            <a:r>
              <a:rPr lang="en-US" sz="1800" dirty="0" err="1" smtClean="0"/>
              <a:t>Loregic</a:t>
            </a:r>
            <a:r>
              <a:rPr lang="en-US" sz="1800" dirty="0" smtClean="0"/>
              <a:t> – </a:t>
            </a:r>
            <a:br>
              <a:rPr lang="en-US" sz="1800" dirty="0" smtClean="0"/>
            </a:br>
            <a:r>
              <a:rPr lang="en-US" sz="1800" dirty="0" err="1" smtClean="0"/>
              <a:t>Daifeng</a:t>
            </a:r>
            <a:r>
              <a:rPr lang="en-US" sz="1800" dirty="0" smtClean="0"/>
              <a:t> </a:t>
            </a:r>
            <a:r>
              <a:rPr lang="en-US" sz="2800" b="1" dirty="0" smtClean="0">
                <a:solidFill>
                  <a:srgbClr val="FF0000"/>
                </a:solidFill>
              </a:rPr>
              <a:t>Wang</a:t>
            </a:r>
            <a:r>
              <a:rPr lang="en-US" sz="1800" dirty="0" smtClean="0"/>
              <a:t>, </a:t>
            </a:r>
            <a:r>
              <a:rPr lang="en-US" sz="1800" dirty="0"/>
              <a:t>Koon-</a:t>
            </a:r>
            <a:r>
              <a:rPr lang="en-US" sz="1800" dirty="0" err="1"/>
              <a:t>Kiu</a:t>
            </a:r>
            <a:r>
              <a:rPr lang="en-US" sz="1800" dirty="0"/>
              <a:t> </a:t>
            </a:r>
            <a:r>
              <a:rPr lang="en-US" sz="1800" dirty="0" smtClean="0"/>
              <a:t>Yan, </a:t>
            </a:r>
            <a:r>
              <a:rPr lang="en-US" sz="1800" dirty="0"/>
              <a:t>Cristina </a:t>
            </a:r>
            <a:r>
              <a:rPr lang="en-US" sz="1800" dirty="0" err="1" smtClean="0"/>
              <a:t>Sisu</a:t>
            </a:r>
            <a:r>
              <a:rPr lang="en-US" sz="1800" dirty="0" smtClean="0"/>
              <a:t>, </a:t>
            </a:r>
            <a:r>
              <a:rPr lang="en-US" sz="1800" dirty="0"/>
              <a:t>Chao </a:t>
            </a:r>
            <a:r>
              <a:rPr lang="en-US" sz="1800" dirty="0" smtClean="0"/>
              <a:t>Cheng, </a:t>
            </a:r>
            <a:r>
              <a:rPr lang="en-US" sz="1800" dirty="0"/>
              <a:t>Joel </a:t>
            </a:r>
            <a:r>
              <a:rPr lang="en-US" sz="1800" dirty="0" err="1" smtClean="0"/>
              <a:t>Rozowsky</a:t>
            </a:r>
            <a:r>
              <a:rPr lang="en-US" sz="1800" dirty="0" smtClean="0"/>
              <a:t>, William </a:t>
            </a:r>
            <a:r>
              <a:rPr lang="en-US" sz="1800" dirty="0" err="1" smtClean="0"/>
              <a:t>Meyerson</a:t>
            </a:r>
            <a:r>
              <a:rPr lang="en-US" sz="1800" dirty="0"/>
              <a:t> </a:t>
            </a:r>
            <a:r>
              <a:rPr lang="en-US" sz="1050" dirty="0">
                <a:solidFill>
                  <a:schemeClr val="bg1">
                    <a:lumMod val="50000"/>
                  </a:schemeClr>
                </a:solidFill>
              </a:rPr>
              <a:t>[</a:t>
            </a:r>
            <a:r>
              <a:rPr lang="en-US" sz="1050" dirty="0" err="1">
                <a:solidFill>
                  <a:schemeClr val="bg1">
                    <a:lumMod val="50000"/>
                  </a:schemeClr>
                </a:solidFill>
              </a:rPr>
              <a:t>papers.gersteinlab.org</a:t>
            </a:r>
            <a:r>
              <a:rPr lang="en-US" sz="1050" dirty="0">
                <a:solidFill>
                  <a:schemeClr val="bg1">
                    <a:lumMod val="50000"/>
                  </a:schemeClr>
                </a:solidFill>
              </a:rPr>
              <a:t>/papers/</a:t>
            </a:r>
            <a:r>
              <a:rPr lang="en-US" sz="1050" dirty="0" err="1">
                <a:solidFill>
                  <a:schemeClr val="bg1">
                    <a:lumMod val="50000"/>
                  </a:schemeClr>
                </a:solidFill>
              </a:rPr>
              <a:t>loregic</a:t>
            </a:r>
            <a:r>
              <a:rPr lang="en-US" sz="1050" dirty="0">
                <a:solidFill>
                  <a:schemeClr val="bg1">
                    <a:lumMod val="50000"/>
                  </a:schemeClr>
                </a:solidFill>
              </a:rPr>
              <a:t> coming soon]</a:t>
            </a:r>
          </a:p>
          <a:p>
            <a:r>
              <a:rPr lang="en-US" sz="1800" dirty="0" smtClean="0"/>
              <a:t>Net hierarchy analysis – </a:t>
            </a:r>
            <a:br>
              <a:rPr lang="en-US" sz="1800" dirty="0" smtClean="0"/>
            </a:br>
            <a:r>
              <a:rPr lang="en-US" sz="1800" dirty="0" smtClean="0"/>
              <a:t>N </a:t>
            </a:r>
            <a:r>
              <a:rPr lang="en-US" sz="2800" b="1" dirty="0" err="1">
                <a:solidFill>
                  <a:srgbClr val="FF0000"/>
                </a:solidFill>
              </a:rPr>
              <a:t>Bhardwaj</a:t>
            </a:r>
            <a:r>
              <a:rPr lang="en-US" sz="1800" dirty="0"/>
              <a:t>, KK </a:t>
            </a:r>
            <a:r>
              <a:rPr lang="en-US" sz="1800" dirty="0" smtClean="0"/>
              <a:t>Yan</a:t>
            </a:r>
            <a:r>
              <a:rPr lang="en-US" sz="1800" dirty="0"/>
              <a:t> </a:t>
            </a:r>
            <a:r>
              <a:rPr lang="en-US" sz="1800" dirty="0" smtClean="0"/>
              <a:t/>
            </a:r>
            <a:br>
              <a:rPr lang="en-US" sz="1800" dirty="0" smtClean="0"/>
            </a:br>
            <a:r>
              <a:rPr lang="en-US" sz="1050" dirty="0" smtClean="0">
                <a:solidFill>
                  <a:schemeClr val="bg1">
                    <a:lumMod val="50000"/>
                  </a:schemeClr>
                </a:solidFill>
              </a:rPr>
              <a:t>[</a:t>
            </a:r>
            <a:r>
              <a:rPr lang="en-US" sz="1050" dirty="0" err="1">
                <a:solidFill>
                  <a:schemeClr val="bg1">
                    <a:lumMod val="50000"/>
                  </a:schemeClr>
                </a:solidFill>
              </a:rPr>
              <a:t>papers.gersteinlab.org</a:t>
            </a:r>
            <a:r>
              <a:rPr lang="en-US" sz="1050" dirty="0">
                <a:solidFill>
                  <a:schemeClr val="bg1">
                    <a:lumMod val="50000"/>
                  </a:schemeClr>
                </a:solidFill>
              </a:rPr>
              <a:t>/</a:t>
            </a:r>
            <a:r>
              <a:rPr lang="en-US" sz="1050" dirty="0" err="1">
                <a:solidFill>
                  <a:schemeClr val="bg1">
                    <a:lumMod val="50000"/>
                  </a:schemeClr>
                </a:solidFill>
              </a:rPr>
              <a:t>netheir</a:t>
            </a:r>
            <a:r>
              <a:rPr lang="en-US" sz="1050" dirty="0">
                <a:solidFill>
                  <a:schemeClr val="bg1">
                    <a:lumMod val="50000"/>
                  </a:schemeClr>
                </a:solidFill>
              </a:rPr>
              <a:t>]</a:t>
            </a:r>
          </a:p>
          <a:p>
            <a:r>
              <a:rPr lang="en-US" sz="1800" dirty="0" smtClean="0"/>
              <a:t>Call graph analysis – </a:t>
            </a:r>
            <a:br>
              <a:rPr lang="en-US" sz="1800" dirty="0" smtClean="0"/>
            </a:br>
            <a:r>
              <a:rPr lang="en-US" sz="1800" dirty="0" smtClean="0"/>
              <a:t>KK </a:t>
            </a:r>
            <a:r>
              <a:rPr lang="en-US" sz="2800" b="1" dirty="0">
                <a:solidFill>
                  <a:srgbClr val="FF0000"/>
                </a:solidFill>
              </a:rPr>
              <a:t>Yan</a:t>
            </a:r>
            <a:r>
              <a:rPr lang="en-US" sz="1800" dirty="0"/>
              <a:t>, G Fang, N </a:t>
            </a:r>
            <a:r>
              <a:rPr lang="en-US" sz="1800" dirty="0" err="1"/>
              <a:t>Bhardwaj</a:t>
            </a:r>
            <a:r>
              <a:rPr lang="en-US" sz="1800" dirty="0"/>
              <a:t>, RP Alexander  </a:t>
            </a:r>
            <a:r>
              <a:rPr lang="en-US" sz="1050" dirty="0">
                <a:solidFill>
                  <a:schemeClr val="bg1">
                    <a:lumMod val="50000"/>
                  </a:schemeClr>
                </a:solidFill>
              </a:rPr>
              <a:t>[</a:t>
            </a:r>
            <a:r>
              <a:rPr lang="en-US" sz="1050" dirty="0" err="1">
                <a:solidFill>
                  <a:schemeClr val="bg1">
                    <a:lumMod val="50000"/>
                  </a:schemeClr>
                </a:solidFill>
              </a:rPr>
              <a:t>papers.gersteinlab.org</a:t>
            </a:r>
            <a:r>
              <a:rPr lang="en-US" sz="1050" dirty="0">
                <a:solidFill>
                  <a:schemeClr val="bg1">
                    <a:lumMod val="50000"/>
                  </a:schemeClr>
                </a:solidFill>
              </a:rPr>
              <a:t>/</a:t>
            </a:r>
            <a:r>
              <a:rPr lang="en-US" sz="1050" dirty="0" err="1">
                <a:solidFill>
                  <a:schemeClr val="bg1">
                    <a:lumMod val="50000"/>
                  </a:schemeClr>
                </a:solidFill>
              </a:rPr>
              <a:t>callgraph</a:t>
            </a:r>
            <a:r>
              <a:rPr lang="en-US" sz="1050" dirty="0">
                <a:solidFill>
                  <a:schemeClr val="bg1">
                    <a:lumMod val="50000"/>
                  </a:schemeClr>
                </a:solidFill>
              </a:rPr>
              <a:t>]</a:t>
            </a:r>
          </a:p>
          <a:p>
            <a:r>
              <a:rPr lang="en-US" sz="1800" dirty="0" smtClean="0"/>
              <a:t>Network Sci. Analogies – </a:t>
            </a:r>
            <a:br>
              <a:rPr lang="en-US" sz="1800" dirty="0" smtClean="0"/>
            </a:br>
            <a:r>
              <a:rPr lang="en-US" sz="1800" dirty="0" smtClean="0"/>
              <a:t>Koon</a:t>
            </a:r>
            <a:r>
              <a:rPr lang="en-US" sz="1800" dirty="0"/>
              <a:t>-</a:t>
            </a:r>
            <a:r>
              <a:rPr lang="en-US" sz="1800" dirty="0" err="1"/>
              <a:t>Kiu</a:t>
            </a:r>
            <a:r>
              <a:rPr lang="en-US" sz="1800" dirty="0"/>
              <a:t> </a:t>
            </a:r>
            <a:r>
              <a:rPr lang="en-US" sz="2800" b="1" dirty="0">
                <a:solidFill>
                  <a:srgbClr val="FF0000"/>
                </a:solidFill>
              </a:rPr>
              <a:t>Yan</a:t>
            </a:r>
            <a:r>
              <a:rPr lang="en-US" sz="1800" dirty="0" smtClean="0"/>
              <a:t>, </a:t>
            </a:r>
            <a:r>
              <a:rPr lang="en-US" sz="1800" dirty="0" err="1"/>
              <a:t>Daifeng</a:t>
            </a:r>
            <a:r>
              <a:rPr lang="en-US" sz="1800" dirty="0"/>
              <a:t> </a:t>
            </a:r>
            <a:r>
              <a:rPr lang="en-US" sz="1800" dirty="0" smtClean="0"/>
              <a:t>Wang, </a:t>
            </a:r>
            <a:r>
              <a:rPr lang="en-US" sz="1800" dirty="0" err="1"/>
              <a:t>Anurag</a:t>
            </a:r>
            <a:r>
              <a:rPr lang="en-US" sz="1800" dirty="0"/>
              <a:t> </a:t>
            </a:r>
            <a:r>
              <a:rPr lang="en-US" sz="1800" dirty="0" err="1" smtClean="0"/>
              <a:t>Sethi</a:t>
            </a:r>
            <a:r>
              <a:rPr lang="en-US" sz="1800" dirty="0" smtClean="0"/>
              <a:t>, </a:t>
            </a:r>
            <a:r>
              <a:rPr lang="en-US" sz="1800" dirty="0"/>
              <a:t>Paul </a:t>
            </a:r>
            <a:r>
              <a:rPr lang="en-US" sz="1800" dirty="0" smtClean="0"/>
              <a:t>Muir, </a:t>
            </a:r>
            <a:r>
              <a:rPr lang="en-US" sz="1800" dirty="0"/>
              <a:t>Robert </a:t>
            </a:r>
            <a:r>
              <a:rPr lang="en-US" sz="1800" dirty="0" smtClean="0"/>
              <a:t>Kitchen, </a:t>
            </a:r>
            <a:r>
              <a:rPr lang="en-US" sz="1800" dirty="0"/>
              <a:t>Chao Cheng </a:t>
            </a:r>
            <a:r>
              <a:rPr lang="en-US" sz="1800" dirty="0" smtClean="0"/>
              <a:t/>
            </a:r>
            <a:br>
              <a:rPr lang="en-US" sz="1800" dirty="0" smtClean="0"/>
            </a:br>
            <a:r>
              <a:rPr lang="en-US" sz="1050" dirty="0" smtClean="0">
                <a:solidFill>
                  <a:schemeClr val="bg1">
                    <a:lumMod val="50000"/>
                  </a:schemeClr>
                </a:solidFill>
              </a:rPr>
              <a:t>[</a:t>
            </a:r>
            <a:r>
              <a:rPr lang="en-US" sz="1050" dirty="0" err="1">
                <a:solidFill>
                  <a:schemeClr val="bg1">
                    <a:lumMod val="50000"/>
                  </a:schemeClr>
                </a:solidFill>
              </a:rPr>
              <a:t>papers.gersteinlab.org</a:t>
            </a:r>
            <a:r>
              <a:rPr lang="en-US" sz="1050" dirty="0">
                <a:solidFill>
                  <a:schemeClr val="bg1">
                    <a:lumMod val="50000"/>
                  </a:schemeClr>
                </a:solidFill>
              </a:rPr>
              <a:t>/papers/</a:t>
            </a:r>
            <a:r>
              <a:rPr lang="en-US" sz="1050" dirty="0" err="1">
                <a:solidFill>
                  <a:schemeClr val="bg1">
                    <a:lumMod val="50000"/>
                  </a:schemeClr>
                </a:solidFill>
              </a:rPr>
              <a:t>netessay</a:t>
            </a:r>
            <a:r>
              <a:rPr lang="en-US" sz="1050" dirty="0">
                <a:solidFill>
                  <a:schemeClr val="bg1">
                    <a:lumMod val="50000"/>
                  </a:schemeClr>
                </a:solidFill>
              </a:rPr>
              <a:t> coming soon]</a:t>
            </a:r>
          </a:p>
          <a:p>
            <a:endParaRPr lang="en-US" sz="1800" dirty="0"/>
          </a:p>
          <a:p>
            <a:endParaRPr lang="en-US" sz="1800" dirty="0"/>
          </a:p>
          <a:p>
            <a:endParaRPr lang="en-US" sz="1800" dirty="0" smtClean="0"/>
          </a:p>
          <a:p>
            <a:endParaRPr lang="en-US" sz="1800" dirty="0"/>
          </a:p>
          <a:p>
            <a:endParaRPr lang="en-US" sz="1800" dirty="0"/>
          </a:p>
        </p:txBody>
      </p:sp>
      <p:sp>
        <p:nvSpPr>
          <p:cNvPr id="4" name="TextBox 3"/>
          <p:cNvSpPr txBox="1"/>
          <p:nvPr/>
        </p:nvSpPr>
        <p:spPr>
          <a:xfrm>
            <a:off x="4830557" y="6414002"/>
            <a:ext cx="3855725" cy="307706"/>
          </a:xfrm>
          <a:prstGeom prst="rect">
            <a:avLst/>
          </a:prstGeom>
          <a:solidFill>
            <a:schemeClr val="tx1">
              <a:lumMod val="75000"/>
              <a:lumOff val="25000"/>
            </a:schemeClr>
          </a:solidFill>
          <a:ln>
            <a:solidFill>
              <a:schemeClr val="tx1"/>
            </a:solidFill>
          </a:ln>
        </p:spPr>
        <p:txBody>
          <a:bodyPr wrap="none" lIns="91369" tIns="45685" rIns="91369" bIns="45685">
            <a:spAutoFit/>
          </a:bodyPr>
          <a:lstStyle/>
          <a:p>
            <a:pPr defTabSz="913696">
              <a:defRPr/>
            </a:pPr>
            <a:r>
              <a:rPr lang="en-US" sz="1400" b="1" dirty="0">
                <a:solidFill>
                  <a:srgbClr val="FFFFFF"/>
                </a:solidFill>
                <a:latin typeface="Arial" charset="0"/>
              </a:rPr>
              <a:t>Hiring Postdocs. See </a:t>
            </a:r>
            <a:r>
              <a:rPr lang="en-US" sz="1400" b="1" dirty="0" err="1">
                <a:solidFill>
                  <a:srgbClr val="FFFFFF"/>
                </a:solidFill>
                <a:latin typeface="Arial" charset="0"/>
              </a:rPr>
              <a:t>gersteinlab.org</a:t>
            </a:r>
            <a:r>
              <a:rPr lang="en-US" sz="1400" b="1" dirty="0">
                <a:solidFill>
                  <a:srgbClr val="FFFFFF"/>
                </a:solidFill>
                <a:latin typeface="Arial" charset="0"/>
              </a:rPr>
              <a:t>/jobs !</a:t>
            </a:r>
          </a:p>
        </p:txBody>
      </p:sp>
      <p:pic>
        <p:nvPicPr>
          <p:cNvPr id="6" name="Picture 5"/>
          <p:cNvPicPr>
            <a:picLocks noChangeAspect="1"/>
          </p:cNvPicPr>
          <p:nvPr/>
        </p:nvPicPr>
        <p:blipFill>
          <a:blip r:embed="rId2"/>
          <a:stretch>
            <a:fillRect/>
          </a:stretch>
        </p:blipFill>
        <p:spPr>
          <a:xfrm>
            <a:off x="4908714" y="1157136"/>
            <a:ext cx="3699411" cy="4932548"/>
          </a:xfrm>
          <a:prstGeom prst="rect">
            <a:avLst/>
          </a:prstGeom>
        </p:spPr>
      </p:pic>
    </p:spTree>
    <p:extLst>
      <p:ext uri="{BB962C8B-B14F-4D97-AF65-F5344CB8AC3E}">
        <p14:creationId xmlns:p14="http://schemas.microsoft.com/office/powerpoint/2010/main" val="10540361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r>
              <a:rPr lang="en-US">
                <a:latin typeface="Arial" charset="0"/>
                <a:ea typeface="ＭＳ Ｐゴシック" charset="0"/>
                <a:cs typeface="ＭＳ Ｐゴシック" charset="0"/>
              </a:rPr>
              <a:t>Info about content in this slide pack</a:t>
            </a:r>
          </a:p>
        </p:txBody>
      </p:sp>
      <p:sp>
        <p:nvSpPr>
          <p:cNvPr id="175106" name="Content Placeholder 2"/>
          <p:cNvSpPr>
            <a:spLocks noGrp="1"/>
          </p:cNvSpPr>
          <p:nvPr>
            <p:ph idx="1"/>
          </p:nvPr>
        </p:nvSpPr>
        <p:spPr>
          <a:xfrm>
            <a:off x="685800" y="1612900"/>
            <a:ext cx="7772400" cy="5006975"/>
          </a:xfrm>
        </p:spPr>
        <p:txBody>
          <a:bodyPr/>
          <a:lstStyle/>
          <a:p>
            <a:pPr marL="228422" indent="-228422" defTabSz="912113">
              <a:defRPr/>
            </a:pPr>
            <a:r>
              <a:rPr lang="en-US" dirty="0" smtClean="0">
                <a:latin typeface="Arial" charset="0"/>
                <a:ea typeface="ＭＳ Ｐゴシック" charset="0"/>
                <a:cs typeface="ＭＳ Ｐゴシック" charset="0"/>
              </a:rPr>
              <a:t>General PERMISSIONS</a:t>
            </a:r>
          </a:p>
          <a:p>
            <a:pPr marL="571065" lvl="1" indent="-228422" defTabSz="912113">
              <a:defRPr/>
            </a:pPr>
            <a:r>
              <a:rPr lang="en-US" dirty="0" smtClean="0">
                <a:latin typeface="Arial" charset="0"/>
                <a:ea typeface="ＭＳ Ｐゴシック" charset="0"/>
                <a:cs typeface="ＭＳ Ｐゴシック" charset="0"/>
              </a:rPr>
              <a:t>This </a:t>
            </a:r>
            <a:r>
              <a:rPr lang="en-US" dirty="0">
                <a:latin typeface="Arial" charset="0"/>
                <a:ea typeface="ＭＳ Ｐゴシック" charset="0"/>
                <a:cs typeface="ＭＳ Ｐゴシック" charset="0"/>
              </a:rPr>
              <a:t>Presentation is copyright Mark Gerstein, </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Yale </a:t>
            </a:r>
            <a:r>
              <a:rPr lang="en-US" dirty="0">
                <a:latin typeface="Arial" charset="0"/>
                <a:ea typeface="ＭＳ Ｐゴシック" charset="0"/>
                <a:cs typeface="ＭＳ Ｐゴシック" charset="0"/>
              </a:rPr>
              <a:t>University, </a:t>
            </a:r>
            <a:r>
              <a:rPr lang="en-US" dirty="0" smtClean="0">
                <a:latin typeface="Arial" charset="0"/>
                <a:ea typeface="ＭＳ Ｐゴシック" charset="0"/>
                <a:cs typeface="ＭＳ Ｐゴシック" charset="0"/>
              </a:rPr>
              <a:t>2014. </a:t>
            </a:r>
          </a:p>
          <a:p>
            <a:pPr marL="571065" lvl="1" indent="-228422" defTabSz="912113">
              <a:defRPr/>
            </a:pPr>
            <a:r>
              <a:rPr lang="en-US" dirty="0" smtClean="0">
                <a:latin typeface="Arial" charset="0"/>
                <a:ea typeface="ＭＳ Ｐゴシック" charset="0"/>
                <a:cs typeface="ＭＳ Ｐゴシック" charset="0"/>
              </a:rPr>
              <a:t>Please </a:t>
            </a:r>
            <a:r>
              <a:rPr lang="en-US" dirty="0">
                <a:latin typeface="Arial" charset="0"/>
                <a:ea typeface="ＭＳ Ｐゴシック" charset="0"/>
                <a:cs typeface="ＭＳ Ｐゴシック" charset="0"/>
              </a:rPr>
              <a:t>read permissions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t>
            </a:r>
          </a:p>
          <a:p>
            <a:pPr marL="571065" lvl="1" indent="-228422" defTabSz="912113">
              <a:defRPr/>
            </a:pPr>
            <a:r>
              <a:rPr lang="en-US" sz="1600" dirty="0">
                <a:latin typeface="Arial" charset="0"/>
                <a:ea typeface="ＭＳ Ｐゴシック" charset="0"/>
                <a:cs typeface="ＭＳ Ｐゴシック" charset="0"/>
              </a:rPr>
              <a:t>Feel free to use slides &amp; images in the talk with PROPER acknowledgement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(via citation to relevant papers or link to </a:t>
            </a:r>
            <a:r>
              <a:rPr lang="en-US" sz="1600" dirty="0" err="1">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 </a:t>
            </a:r>
          </a:p>
          <a:p>
            <a:pPr marL="571065" lvl="1" indent="-228422" defTabSz="912113">
              <a:defRPr/>
            </a:pPr>
            <a:r>
              <a:rPr lang="en-US" sz="1600" dirty="0">
                <a:latin typeface="Arial" charset="0"/>
                <a:ea typeface="ＭＳ Ｐゴシック" charset="0"/>
                <a:cs typeface="ＭＳ Ｐゴシック" charset="0"/>
              </a:rPr>
              <a:t>Paper references in the talk were mostly from </a:t>
            </a:r>
            <a:r>
              <a:rPr lang="en-US" sz="1600" dirty="0" err="1">
                <a:latin typeface="Arial" charset="0"/>
                <a:ea typeface="ＭＳ Ｐゴシック" charset="0"/>
                <a:cs typeface="ＭＳ Ｐゴシック" charset="0"/>
              </a:rPr>
              <a:t>Papers.GersteinLab.org</a:t>
            </a:r>
            <a:r>
              <a:rPr lang="en-US" sz="1600" dirty="0">
                <a:latin typeface="Arial" charset="0"/>
                <a:ea typeface="ＭＳ Ｐゴシック" charset="0"/>
                <a:cs typeface="ＭＳ Ｐゴシック" charset="0"/>
              </a:rPr>
              <a:t>. </a:t>
            </a:r>
          </a:p>
          <a:p>
            <a:pPr marL="0" indent="0" defTabSz="912113">
              <a:buFontTx/>
              <a:buNone/>
              <a:defRPr/>
            </a:pPr>
            <a:endParaRPr lang="en-US" sz="1600" dirty="0">
              <a:latin typeface="Arial" charset="0"/>
              <a:ea typeface="ＭＳ Ｐゴシック" charset="0"/>
              <a:cs typeface="ＭＳ Ｐゴシック" charset="0"/>
            </a:endParaRPr>
          </a:p>
          <a:p>
            <a:pPr marL="228422" indent="-228422" defTabSz="912113">
              <a:defRPr/>
            </a:pPr>
            <a:r>
              <a:rPr lang="en-US" sz="1800" dirty="0">
                <a:latin typeface="Arial" charset="0"/>
                <a:ea typeface="ＭＳ Ｐゴシック" charset="0"/>
                <a:cs typeface="ＭＳ Ｐゴシック" charset="0"/>
              </a:rPr>
              <a:t>For </a:t>
            </a:r>
            <a:r>
              <a:rPr lang="en-US" sz="1800" dirty="0" err="1">
                <a:latin typeface="Arial" charset="0"/>
                <a:ea typeface="ＭＳ Ｐゴシック" charset="0"/>
                <a:cs typeface="ＭＳ Ｐゴシック" charset="0"/>
              </a:rPr>
              <a:t>SeqUniverse</a:t>
            </a:r>
            <a:r>
              <a:rPr lang="en-US" sz="1800" dirty="0">
                <a:latin typeface="Arial" charset="0"/>
                <a:ea typeface="ＭＳ Ｐゴシック" charset="0"/>
                <a:cs typeface="ＭＳ Ｐゴシック" charset="0"/>
              </a:rPr>
              <a:t> slide, please contact </a:t>
            </a:r>
            <a:r>
              <a:rPr lang="en-US" sz="1800" dirty="0"/>
              <a:t>Heidi Sofia, NHGRI</a:t>
            </a:r>
          </a:p>
          <a:p>
            <a:pPr marL="0" indent="0" defTabSz="912113">
              <a:buFontTx/>
              <a:buNone/>
              <a:defRPr/>
            </a:pPr>
            <a:endParaRPr lang="en-US" sz="1300" dirty="0">
              <a:latin typeface="Arial" charset="0"/>
              <a:ea typeface="ＭＳ Ｐゴシック" charset="0"/>
              <a:cs typeface="ＭＳ Ｐゴシック" charset="0"/>
            </a:endParaRPr>
          </a:p>
          <a:p>
            <a:pPr marL="228422" indent="-228422" defTabSz="912113">
              <a:defRPr/>
            </a:pPr>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a:t>
            </a:r>
          </a:p>
          <a:p>
            <a:pPr marL="571065" lvl="1" indent="-228422" defTabSz="912113">
              <a:defRPr/>
            </a:pPr>
            <a:r>
              <a:rPr lang="en-US" sz="1300" dirty="0">
                <a:latin typeface="Arial" charset="0"/>
                <a:ea typeface="ＭＳ Ｐゴシック" charset="0"/>
                <a:cs typeface="ＭＳ Ｐゴシック" charset="0"/>
              </a:rPr>
              <a:t>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custDataLst>
              <p:tags r:id="rId2"/>
            </p:custDataLst>
          </p:nvPr>
        </p:nvSpPr>
        <p:spPr>
          <a:xfrm>
            <a:off x="357188" y="488950"/>
            <a:ext cx="3565525" cy="2287588"/>
          </a:xfrm>
        </p:spPr>
        <p:txBody>
          <a:bodyPr/>
          <a:lstStyle/>
          <a:p>
            <a:pPr eaLnBrk="1" hangingPunct="1"/>
            <a:r>
              <a:rPr lang="en-US" sz="4000">
                <a:latin typeface="Arial" charset="0"/>
                <a:ea typeface="ＭＳ Ｐゴシック" charset="0"/>
                <a:cs typeface="ＭＳ Ｐゴシック" charset="0"/>
              </a:rPr>
              <a:t>Exploiting Network Analogies to Gain Intuition</a:t>
            </a:r>
          </a:p>
        </p:txBody>
      </p:sp>
      <p:sp>
        <p:nvSpPr>
          <p:cNvPr id="117762" name="Text Box 4"/>
          <p:cNvSpPr txBox="1">
            <a:spLocks noChangeArrowheads="1"/>
          </p:cNvSpPr>
          <p:nvPr>
            <p:custDataLst>
              <p:tags r:id="rId3"/>
            </p:custDataLst>
          </p:nvPr>
        </p:nvSpPr>
        <p:spPr bwMode="auto">
          <a:xfrm>
            <a:off x="6127750" y="6194425"/>
            <a:ext cx="2684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400">
                <a:solidFill>
                  <a:srgbClr val="000000"/>
                </a:solidFill>
                <a:latin typeface="Arial" charset="0"/>
              </a:rPr>
              <a:t>[NY Times, 2-Oct-05, 9-Dec-08]</a:t>
            </a:r>
          </a:p>
        </p:txBody>
      </p:sp>
      <p:pic>
        <p:nvPicPr>
          <p:cNvPr id="117763" name="Picture 5" descr="nytimes-blagojevich-network-1"/>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44450" y="3827463"/>
            <a:ext cx="4995863"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4233863" y="38100"/>
            <a:ext cx="4910137"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7765" name="Rectangle 1030"/>
          <p:cNvSpPr>
            <a:spLocks noChangeArrowheads="1"/>
          </p:cNvSpPr>
          <p:nvPr>
            <p:custDataLst>
              <p:tags r:id="rId6"/>
            </p:custDataLst>
          </p:nvPr>
        </p:nvSpPr>
        <p:spPr bwMode="auto">
          <a:xfrm>
            <a:off x="0" y="3513138"/>
            <a:ext cx="2355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r>
              <a:rPr lang="en-US" b="1">
                <a:solidFill>
                  <a:srgbClr val="3333CC"/>
                </a:solidFill>
                <a:latin typeface="Arial" charset="0"/>
              </a:rPr>
              <a:t>Guilt by association</a:t>
            </a:r>
            <a:endParaRPr lang="en-US" b="1">
              <a:solidFill>
                <a:srgbClr val="000000"/>
              </a:solidFill>
              <a:latin typeface="Arial" charset="0"/>
            </a:endParaRPr>
          </a:p>
        </p:txBody>
      </p:sp>
      <p:sp>
        <p:nvSpPr>
          <p:cNvPr id="117766" name="Rectangle 1031"/>
          <p:cNvSpPr>
            <a:spLocks noChangeArrowheads="1"/>
          </p:cNvSpPr>
          <p:nvPr>
            <p:custDataLst>
              <p:tags r:id="rId7"/>
            </p:custDataLst>
          </p:nvPr>
        </p:nvSpPr>
        <p:spPr bwMode="auto">
          <a:xfrm>
            <a:off x="6078538" y="4703763"/>
            <a:ext cx="1944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n-US" b="1">
                <a:solidFill>
                  <a:srgbClr val="3333CC"/>
                </a:solidFill>
                <a:latin typeface="Arial" charset="0"/>
              </a:rPr>
              <a:t>Finding the causal regulator</a:t>
            </a:r>
            <a:br>
              <a:rPr lang="en-US" b="1">
                <a:solidFill>
                  <a:srgbClr val="3333CC"/>
                </a:solidFill>
                <a:latin typeface="Arial" charset="0"/>
              </a:rPr>
            </a:br>
            <a:r>
              <a:rPr lang="en-US" b="1">
                <a:solidFill>
                  <a:srgbClr val="3333CC"/>
                </a:solidFill>
                <a:latin typeface="Arial" charset="0"/>
              </a:rPr>
              <a:t>(the "Blame Game")</a:t>
            </a:r>
          </a:p>
        </p:txBody>
      </p:sp>
      <p:sp>
        <p:nvSpPr>
          <p:cNvPr id="8" name="Rectangle 7"/>
          <p:cNvSpPr/>
          <p:nvPr>
            <p:custDataLst>
              <p:tags r:id="rId8"/>
            </p:custDataLst>
          </p:nvPr>
        </p:nvSpPr>
        <p:spPr>
          <a:xfrm>
            <a:off x="4179888" y="269875"/>
            <a:ext cx="930275" cy="860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200" b="1">
              <a:solidFill>
                <a:srgbClr val="FFFFFF"/>
              </a:solidFill>
              <a:latin typeface="Arial"/>
              <a:ea typeface="ＭＳ Ｐゴシック" pitchFamily="-107" charset="-128"/>
              <a:cs typeface="ＭＳ Ｐゴシック" pitchFamily="-107" charset="-128"/>
            </a:endParaRPr>
          </a:p>
        </p:txBody>
      </p:sp>
    </p:spTree>
    <p:custDataLst>
      <p:tags r:id="rId1"/>
    </p:custDataLst>
    <p:extLst>
      <p:ext uri="{BB962C8B-B14F-4D97-AF65-F5344CB8AC3E}">
        <p14:creationId xmlns:p14="http://schemas.microsoft.com/office/powerpoint/2010/main" val="1932201526"/>
      </p:ext>
    </p:extLst>
  </p:cSld>
  <p:clrMapOvr>
    <a:masterClrMapping/>
  </p:clrMapOvr>
  <p:transition xmlns:p14="http://schemas.microsoft.com/office/powerpoint/2010/main" advTm="92214"/>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304800" y="190500"/>
            <a:ext cx="8521700" cy="711200"/>
          </a:xfrm>
        </p:spPr>
        <p:txBody>
          <a:bodyPr/>
          <a:lstStyle/>
          <a:p>
            <a:pPr defTabSz="907350">
              <a:defRPr/>
            </a:pPr>
            <a:r>
              <a:rPr lang="en-US" sz="1800" dirty="0">
                <a:solidFill>
                  <a:schemeClr val="bg1">
                    <a:lumMod val="65000"/>
                  </a:schemeClr>
                </a:solidFill>
              </a:rPr>
              <a:t>Biological Network Analysis:</a:t>
            </a:r>
            <a:r>
              <a:rPr lang="en-US" sz="1800" dirty="0">
                <a:solidFill>
                  <a:schemeClr val="bg1">
                    <a:lumMod val="65000"/>
                  </a:schemeClr>
                </a:solidFill>
              </a:rPr>
              <a:t/>
            </a:r>
            <a:br>
              <a:rPr lang="en-US" sz="1800" dirty="0">
                <a:solidFill>
                  <a:schemeClr val="bg1">
                    <a:lumMod val="65000"/>
                  </a:schemeClr>
                </a:solidFill>
              </a:rPr>
            </a:br>
            <a:r>
              <a:rPr lang="en-US" sz="1800" dirty="0">
                <a:solidFill>
                  <a:schemeClr val="bg1">
                    <a:lumMod val="65000"/>
                  </a:schemeClr>
                </a:solidFill>
              </a:rPr>
              <a:t> </a:t>
            </a:r>
            <a:r>
              <a:rPr lang="en-US" sz="1800" dirty="0" smtClean="0">
                <a:solidFill>
                  <a:schemeClr val="bg1">
                    <a:lumMod val="65000"/>
                  </a:schemeClr>
                </a:solidFill>
              </a:rPr>
              <a:t>Hierarchies, Mutational Constraints &amp; Logical Circuits in Regulation</a:t>
            </a:r>
            <a:endParaRPr lang="en-US" dirty="0">
              <a:solidFill>
                <a:schemeClr val="bg1">
                  <a:lumMod val="65000"/>
                </a:schemeClr>
              </a:solidFill>
            </a:endParaRPr>
          </a:p>
        </p:txBody>
      </p:sp>
      <p:sp>
        <p:nvSpPr>
          <p:cNvPr id="93187" name="Content Placeholder 3"/>
          <p:cNvSpPr>
            <a:spLocks noGrp="1"/>
          </p:cNvSpPr>
          <p:nvPr>
            <p:ph idx="1"/>
            <p:custDataLst>
              <p:tags r:id="rId4"/>
            </p:custDataLst>
          </p:nvPr>
        </p:nvSpPr>
        <p:spPr>
          <a:xfrm>
            <a:off x="520700" y="919163"/>
            <a:ext cx="8115300" cy="5524500"/>
          </a:xfrm>
        </p:spPr>
        <p:txBody>
          <a:bodyPr/>
          <a:lstStyle/>
          <a:p>
            <a:r>
              <a:rPr lang="en-US" dirty="0" smtClean="0">
                <a:solidFill>
                  <a:srgbClr val="FFFF00"/>
                </a:solidFill>
                <a:latin typeface="Arial" charset="0"/>
                <a:ea typeface="ＭＳ Ｐゴシック" charset="0"/>
                <a:cs typeface="ＭＳ Ｐゴシック" charset="0"/>
              </a:rPr>
              <a:t>Why </a:t>
            </a:r>
            <a:r>
              <a:rPr lang="en-US" dirty="0">
                <a:solidFill>
                  <a:srgbClr val="FFFF00"/>
                </a:solidFill>
                <a:latin typeface="Arial" charset="0"/>
                <a:ea typeface="ＭＳ Ｐゴシック" charset="0"/>
                <a:cs typeface="ＭＳ Ｐゴシック" charset="0"/>
              </a:rPr>
              <a:t>Networks ? </a:t>
            </a:r>
          </a:p>
          <a:p>
            <a:pPr lvl="1"/>
            <a:r>
              <a:rPr lang="en-US" sz="2000" dirty="0" smtClean="0">
                <a:solidFill>
                  <a:schemeClr val="bg1"/>
                </a:solidFill>
                <a:latin typeface="Arial" charset="0"/>
                <a:ea typeface="ＭＳ Ｐゴシック" charset="0"/>
              </a:rPr>
              <a:t>Representational sweet spot + Intuition from cross-disciplinary comparisons</a:t>
            </a:r>
            <a:endParaRPr lang="en-US" dirty="0">
              <a:solidFill>
                <a:srgbClr val="FFFF00"/>
              </a:solidFill>
              <a:latin typeface="Arial" charset="0"/>
              <a:ea typeface="ＭＳ Ｐゴシック" charset="0"/>
              <a:cs typeface="ＭＳ Ｐゴシック" charset="0"/>
            </a:endParaRPr>
          </a:p>
          <a:p>
            <a:r>
              <a:rPr lang="en-US" dirty="0" smtClean="0">
                <a:solidFill>
                  <a:srgbClr val="FFFF00"/>
                </a:solidFill>
                <a:latin typeface="Arial" charset="0"/>
                <a:ea typeface="ＭＳ Ｐゴシック" charset="0"/>
                <a:cs typeface="ＭＳ Ｐゴシック" charset="0"/>
              </a:rPr>
              <a:t>Organizing the </a:t>
            </a:r>
            <a:r>
              <a:rPr lang="en-US" dirty="0" smtClean="0">
                <a:solidFill>
                  <a:srgbClr val="FFFF00"/>
                </a:solidFill>
                <a:latin typeface="Arial" charset="0"/>
                <a:ea typeface="ＭＳ Ｐゴシック" charset="0"/>
                <a:cs typeface="ＭＳ Ｐゴシック" charset="0"/>
              </a:rPr>
              <a:t>Regulatory Network into a Hierarchy</a:t>
            </a:r>
            <a:endParaRPr lang="en-US" dirty="0">
              <a:solidFill>
                <a:srgbClr val="FFFF00"/>
              </a:solidFill>
              <a:latin typeface="Arial" charset="0"/>
              <a:ea typeface="ＭＳ Ｐゴシック" charset="0"/>
              <a:cs typeface="ＭＳ Ｐゴシック" charset="0"/>
            </a:endParaRPr>
          </a:p>
          <a:p>
            <a:pPr lvl="1"/>
            <a:r>
              <a:rPr lang="en-US" sz="2000" dirty="0" smtClean="0">
                <a:solidFill>
                  <a:schemeClr val="bg1"/>
                </a:solidFill>
                <a:latin typeface="Arial" charset="0"/>
                <a:ea typeface="ＭＳ Ｐゴシック" charset="0"/>
              </a:rPr>
              <a:t>Construction: local BFS v global simulated annealing</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Information </a:t>
            </a:r>
            <a:r>
              <a:rPr lang="en-US" sz="2000" dirty="0">
                <a:solidFill>
                  <a:schemeClr val="bg1"/>
                </a:solidFill>
                <a:latin typeface="Arial" charset="0"/>
                <a:ea typeface="ＭＳ Ｐゴシック" charset="0"/>
              </a:rPr>
              <a:t>flow </a:t>
            </a:r>
            <a:r>
              <a:rPr lang="en-US" sz="2000" dirty="0" smtClean="0">
                <a:solidFill>
                  <a:schemeClr val="bg1"/>
                </a:solidFill>
                <a:latin typeface="Arial" charset="0"/>
                <a:ea typeface="ＭＳ Ｐゴシック" charset="0"/>
              </a:rPr>
              <a:t>bottlenecks in the middle</a:t>
            </a:r>
            <a:r>
              <a:rPr lang="en-US" sz="2000" dirty="0">
                <a:solidFill>
                  <a:schemeClr val="bg1"/>
                </a:solidFill>
                <a:latin typeface="Arial" charset="0"/>
                <a:ea typeface="ＭＳ Ｐゴシック" charset="0"/>
              </a:rPr>
              <a:t> </a:t>
            </a:r>
            <a:r>
              <a:rPr lang="en-US" sz="2000" dirty="0" smtClean="0">
                <a:solidFill>
                  <a:schemeClr val="bg1"/>
                </a:solidFill>
                <a:latin typeface="Arial" charset="0"/>
                <a:ea typeface="ＭＳ Ｐゴシック" charset="0"/>
              </a:rPr>
              <a:t>&amp; greater </a:t>
            </a:r>
            <a:r>
              <a:rPr lang="en-US" sz="2000" dirty="0">
                <a:solidFill>
                  <a:schemeClr val="bg1"/>
                </a:solidFill>
                <a:latin typeface="Arial" charset="0"/>
                <a:ea typeface="ＭＳ Ｐゴシック" charset="0"/>
              </a:rPr>
              <a:t>mid-level </a:t>
            </a:r>
            <a:r>
              <a:rPr lang="en-US" sz="2000" b="1" u="sng" dirty="0" smtClean="0">
                <a:solidFill>
                  <a:schemeClr val="bg1"/>
                </a:solidFill>
                <a:latin typeface="Arial" charset="0"/>
                <a:ea typeface="ＭＳ Ｐゴシック" charset="0"/>
              </a:rPr>
              <a:t>collaboration</a:t>
            </a:r>
            <a:r>
              <a:rPr lang="en-US" sz="2000" dirty="0" smtClean="0">
                <a:solidFill>
                  <a:schemeClr val="bg1"/>
                </a:solidFill>
                <a:latin typeface="Arial" charset="0"/>
                <a:ea typeface="ＭＳ Ｐゴシック" charset="0"/>
              </a:rPr>
              <a:t> to ease them, esp. in </a:t>
            </a:r>
            <a:r>
              <a:rPr lang="en-US" sz="2000" dirty="0">
                <a:solidFill>
                  <a:schemeClr val="bg1"/>
                </a:solidFill>
                <a:latin typeface="Arial" charset="0"/>
                <a:ea typeface="ＭＳ Ｐゴシック" charset="0"/>
              </a:rPr>
              <a:t>more complex </a:t>
            </a:r>
            <a:r>
              <a:rPr lang="en-US" sz="2000" dirty="0" smtClean="0">
                <a:solidFill>
                  <a:schemeClr val="bg1"/>
                </a:solidFill>
                <a:latin typeface="Arial" charset="0"/>
                <a:ea typeface="ＭＳ Ｐゴシック" charset="0"/>
              </a:rPr>
              <a:t>organisms</a:t>
            </a:r>
          </a:p>
          <a:p>
            <a:pPr lvl="1"/>
            <a:r>
              <a:rPr lang="en-US" sz="2000" dirty="0" smtClean="0">
                <a:solidFill>
                  <a:schemeClr val="bg1"/>
                </a:solidFill>
                <a:latin typeface="Arial" charset="0"/>
                <a:ea typeface="ＭＳ Ｐゴシック" charset="0"/>
              </a:rPr>
              <a:t>Differences between kinase &amp; TF hierarchy</a:t>
            </a:r>
            <a:endParaRPr lang="en-US" sz="2000" dirty="0">
              <a:solidFill>
                <a:schemeClr val="bg1"/>
              </a:solidFill>
              <a:latin typeface="Arial" charset="0"/>
              <a:ea typeface="ＭＳ Ｐゴシック" charset="0"/>
            </a:endParaRPr>
          </a:p>
          <a:p>
            <a:r>
              <a:rPr lang="en-US" dirty="0">
                <a:solidFill>
                  <a:srgbClr val="FFFF00"/>
                </a:solidFill>
                <a:latin typeface="Arial" charset="0"/>
                <a:ea typeface="ＭＳ Ｐゴシック" charset="0"/>
                <a:cs typeface="ＭＳ Ｐゴシック" charset="0"/>
              </a:rPr>
              <a:t>Analyzing the </a:t>
            </a:r>
            <a:r>
              <a:rPr lang="en-US" dirty="0" smtClean="0">
                <a:solidFill>
                  <a:srgbClr val="FFFF00"/>
                </a:solidFill>
                <a:latin typeface="Arial" charset="0"/>
                <a:ea typeface="ＭＳ Ｐゴシック" charset="0"/>
                <a:cs typeface="ＭＳ Ｐゴシック" charset="0"/>
              </a:rPr>
              <a:t>Impact </a:t>
            </a:r>
            <a:r>
              <a:rPr lang="en-US" dirty="0">
                <a:solidFill>
                  <a:srgbClr val="FFFF00"/>
                </a:solidFill>
                <a:latin typeface="Arial" charset="0"/>
                <a:ea typeface="ＭＳ Ｐゴシック" charset="0"/>
                <a:cs typeface="ＭＳ Ｐゴシック" charset="0"/>
              </a:rPr>
              <a:t>of </a:t>
            </a:r>
            <a:r>
              <a:rPr lang="en-US" dirty="0" smtClean="0">
                <a:solidFill>
                  <a:srgbClr val="FFFF00"/>
                </a:solidFill>
                <a:latin typeface="Arial" charset="0"/>
                <a:ea typeface="ＭＳ Ｐゴシック" charset="0"/>
                <a:cs typeface="ＭＳ Ｐゴシック" charset="0"/>
              </a:rPr>
              <a:t>Variation </a:t>
            </a:r>
            <a:r>
              <a:rPr lang="en-US" dirty="0">
                <a:solidFill>
                  <a:srgbClr val="FFFF00"/>
                </a:solidFill>
                <a:latin typeface="Arial" charset="0"/>
                <a:ea typeface="ＭＳ Ｐゴシック" charset="0"/>
                <a:cs typeface="ＭＳ Ｐゴシック" charset="0"/>
              </a:rPr>
              <a:t>on the </a:t>
            </a:r>
            <a:r>
              <a:rPr lang="en-US" dirty="0" smtClean="0">
                <a:solidFill>
                  <a:srgbClr val="FFFF00"/>
                </a:solidFill>
                <a:latin typeface="Arial" charset="0"/>
                <a:ea typeface="ＭＳ Ｐゴシック" charset="0"/>
                <a:cs typeface="ＭＳ Ｐゴシック" charset="0"/>
              </a:rPr>
              <a:t>Network</a:t>
            </a:r>
            <a:endParaRPr lang="en-US" dirty="0">
              <a:solidFill>
                <a:srgbClr val="FFFF00"/>
              </a:solidFill>
              <a:latin typeface="Arial" charset="0"/>
              <a:ea typeface="ＭＳ Ｐゴシック" charset="0"/>
              <a:cs typeface="ＭＳ Ｐゴシック" charset="0"/>
            </a:endParaRPr>
          </a:p>
          <a:p>
            <a:pPr lvl="1"/>
            <a:r>
              <a:rPr lang="en-US" sz="2000" dirty="0">
                <a:solidFill>
                  <a:schemeClr val="bg1"/>
                </a:solidFill>
                <a:latin typeface="Arial" charset="0"/>
                <a:ea typeface="ＭＳ Ｐゴシック" charset="0"/>
              </a:rPr>
              <a:t>Node Variation: </a:t>
            </a:r>
            <a:r>
              <a:rPr lang="en-US" sz="2000" b="1" u="sng" dirty="0">
                <a:solidFill>
                  <a:schemeClr val="bg1"/>
                </a:solidFill>
                <a:latin typeface="Arial" charset="0"/>
                <a:ea typeface="ＭＳ Ｐゴシック" charset="0"/>
              </a:rPr>
              <a:t>more connectivity = more constraint</a:t>
            </a:r>
          </a:p>
          <a:p>
            <a:pPr lvl="1"/>
            <a:r>
              <a:rPr lang="en-US" sz="2000" dirty="0">
                <a:solidFill>
                  <a:schemeClr val="bg1"/>
                </a:solidFill>
                <a:latin typeface="Arial" charset="0"/>
                <a:ea typeface="ＭＳ Ｐゴシック" charset="0"/>
              </a:rPr>
              <a:t>Useful analogies to </a:t>
            </a:r>
            <a:r>
              <a:rPr lang="en-US" sz="2000" b="1" u="sng" dirty="0">
                <a:solidFill>
                  <a:schemeClr val="bg1"/>
                </a:solidFill>
                <a:latin typeface="Arial" charset="0"/>
                <a:ea typeface="ＭＳ Ｐゴシック" charset="0"/>
              </a:rPr>
              <a:t>designed systems</a:t>
            </a:r>
          </a:p>
          <a:p>
            <a:r>
              <a:rPr lang="en-US" dirty="0" smtClean="0">
                <a:solidFill>
                  <a:srgbClr val="FFFF00"/>
                </a:solidFill>
                <a:latin typeface="Arial" charset="0"/>
                <a:ea typeface="ＭＳ Ｐゴシック" charset="0"/>
                <a:cs typeface="ＭＳ Ｐゴシック" charset="0"/>
              </a:rPr>
              <a:t>Going from Regulatory Networks to Logical Circuits</a:t>
            </a:r>
          </a:p>
          <a:p>
            <a:pPr lvl="1"/>
            <a:r>
              <a:rPr lang="en-US" sz="2000" dirty="0" smtClean="0">
                <a:solidFill>
                  <a:schemeClr val="bg1"/>
                </a:solidFill>
                <a:latin typeface="Arial" charset="0"/>
                <a:ea typeface="ＭＳ Ｐゴシック" charset="0"/>
              </a:rPr>
              <a:t>Preponderance </a:t>
            </a:r>
            <a:r>
              <a:rPr lang="en-US" sz="2000" dirty="0">
                <a:solidFill>
                  <a:schemeClr val="bg1"/>
                </a:solidFill>
                <a:latin typeface="Arial" charset="0"/>
                <a:ea typeface="ＭＳ Ｐゴシック" charset="0"/>
              </a:rPr>
              <a:t>of OR gates in the human </a:t>
            </a:r>
            <a:r>
              <a:rPr lang="en-US" sz="2000" dirty="0" smtClean="0">
                <a:solidFill>
                  <a:schemeClr val="bg1"/>
                </a:solidFill>
                <a:latin typeface="Arial" charset="0"/>
                <a:ea typeface="ＭＳ Ｐゴシック" charset="0"/>
              </a:rPr>
              <a:t>network v yeast</a:t>
            </a:r>
            <a:endParaRPr lang="en-US" sz="2000" dirty="0">
              <a:solidFill>
                <a:schemeClr val="bg1"/>
              </a:solidFill>
              <a:latin typeface="Arial" charset="0"/>
              <a:ea typeface="ＭＳ Ｐゴシック" charset="0"/>
            </a:endParaRPr>
          </a:p>
          <a:p>
            <a:pPr lvl="1"/>
            <a:r>
              <a:rPr lang="en-US" sz="2000" dirty="0" smtClean="0">
                <a:solidFill>
                  <a:schemeClr val="bg1"/>
                </a:solidFill>
                <a:latin typeface="Arial" charset="0"/>
                <a:ea typeface="ＭＳ Ｐゴシック" charset="0"/>
              </a:rPr>
              <a:t>Relation </a:t>
            </a:r>
            <a:r>
              <a:rPr lang="en-US" sz="2000" dirty="0">
                <a:solidFill>
                  <a:schemeClr val="bg1"/>
                </a:solidFill>
                <a:latin typeface="Arial" charset="0"/>
                <a:ea typeface="ＭＳ Ｐゴシック" charset="0"/>
              </a:rPr>
              <a:t>to cancer </a:t>
            </a:r>
            <a:r>
              <a:rPr lang="en-US" sz="2000" dirty="0" smtClean="0">
                <a:solidFill>
                  <a:schemeClr val="bg1"/>
                </a:solidFill>
                <a:latin typeface="Arial" charset="0"/>
                <a:ea typeface="ＭＳ Ｐゴシック" charset="0"/>
              </a:rPr>
              <a:t>(</a:t>
            </a:r>
            <a:r>
              <a:rPr lang="en-US" sz="2000" dirty="0" err="1" smtClean="0">
                <a:solidFill>
                  <a:schemeClr val="bg1"/>
                </a:solidFill>
                <a:latin typeface="Arial" charset="0"/>
                <a:ea typeface="ＭＳ Ｐゴシック" charset="0"/>
              </a:rPr>
              <a:t>myc</a:t>
            </a:r>
            <a:r>
              <a:rPr lang="en-US" sz="2000" dirty="0" smtClean="0">
                <a:solidFill>
                  <a:schemeClr val="bg1"/>
                </a:solidFill>
                <a:latin typeface="Arial" charset="0"/>
                <a:ea typeface="ＭＳ Ｐゴシック" charset="0"/>
              </a:rPr>
              <a:t>)</a:t>
            </a:r>
          </a:p>
          <a:p>
            <a:pPr lvl="1"/>
            <a:r>
              <a:rPr lang="en-US" sz="2000" dirty="0" smtClean="0">
                <a:solidFill>
                  <a:schemeClr val="bg1"/>
                </a:solidFill>
                <a:latin typeface="Arial" charset="0"/>
                <a:ea typeface="ＭＳ Ｐゴシック" charset="0"/>
              </a:rPr>
              <a:t>More logical structure at top of </a:t>
            </a:r>
            <a:r>
              <a:rPr lang="en-US" sz="2000" dirty="0" err="1" smtClean="0">
                <a:solidFill>
                  <a:schemeClr val="bg1"/>
                </a:solidFill>
                <a:latin typeface="Arial" charset="0"/>
                <a:ea typeface="ＭＳ Ｐゴシック" charset="0"/>
              </a:rPr>
              <a:t>heirarchy</a:t>
            </a:r>
            <a:endParaRPr lang="en-US" sz="2000" dirty="0">
              <a:solidFill>
                <a:schemeClr val="bg1"/>
              </a:solidFill>
              <a:latin typeface="Arial" charset="0"/>
              <a:ea typeface="ＭＳ Ｐゴシック" charset="0"/>
            </a:endParaRP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1340922918"/>
              </p:ext>
            </p:extLst>
          </p:nvPr>
        </p:nvGraphicFramePr>
        <p:xfrm>
          <a:off x="215639" y="3031907"/>
          <a:ext cx="8662211" cy="3559938"/>
        </p:xfrm>
        <a:graphic>
          <a:graphicData uri="http://schemas.openxmlformats.org/drawingml/2006/table">
            <a:tbl>
              <a:tblPr firstRow="1" bandRow="1">
                <a:tableStyleId>{5940675A-B579-460E-94D1-54222C63F5DA}</a:tableStyleId>
              </a:tblPr>
              <a:tblGrid>
                <a:gridCol w="3759519"/>
                <a:gridCol w="2015288"/>
                <a:gridCol w="2887404"/>
              </a:tblGrid>
              <a:tr h="1779969">
                <a:tc>
                  <a:txBody>
                    <a:bodyPr/>
                    <a:lstStyle/>
                    <a:p>
                      <a:endParaRPr lang="en-US" dirty="0"/>
                    </a:p>
                  </a:txBody>
                  <a:tcPr/>
                </a:tc>
                <a:tc>
                  <a:txBody>
                    <a:bodyPr/>
                    <a:lstStyle/>
                    <a:p>
                      <a:pPr marL="0" marR="0" indent="0" algn="ctr" defTabSz="456841" rtl="0" eaLnBrk="1" fontAlgn="auto" latinLnBrk="0" hangingPunct="1">
                        <a:lnSpc>
                          <a:spcPct val="100000"/>
                        </a:lnSpc>
                        <a:spcBef>
                          <a:spcPts val="0"/>
                        </a:spcBef>
                        <a:spcAft>
                          <a:spcPts val="0"/>
                        </a:spcAft>
                        <a:buClrTx/>
                        <a:buSzTx/>
                        <a:buFontTx/>
                        <a:buNone/>
                        <a:tabLst/>
                        <a:defRPr/>
                      </a:pPr>
                      <a:r>
                        <a:rPr lang="en-US" dirty="0" smtClean="0"/>
                        <a:t>150 TFs, 6000 genes</a:t>
                      </a:r>
                    </a:p>
                    <a:p>
                      <a:pPr algn="ctr"/>
                      <a:endParaRPr lang="en-US" b="0" dirty="0"/>
                    </a:p>
                  </a:txBody>
                  <a:tcPr anchor="ctr"/>
                </a:tc>
                <a:tc>
                  <a:txBody>
                    <a:bodyPr/>
                    <a:lstStyle/>
                    <a:p>
                      <a:pPr algn="ctr"/>
                      <a:r>
                        <a:rPr lang="en-US" dirty="0" smtClean="0"/>
                        <a:t>1300 TFs, 20000 genes</a:t>
                      </a:r>
                      <a:endParaRPr lang="en-US" b="0" dirty="0"/>
                    </a:p>
                  </a:txBody>
                  <a:tcPr anchor="ctr"/>
                </a:tc>
              </a:tr>
              <a:tr h="1779969">
                <a:tc>
                  <a:txBody>
                    <a:bodyPr/>
                    <a:lstStyle/>
                    <a:p>
                      <a:endParaRPr lang="en-US" dirty="0"/>
                    </a:p>
                  </a:txBody>
                  <a:tcPr/>
                </a:tc>
                <a:tc>
                  <a:txBody>
                    <a:bodyPr/>
                    <a:lstStyle/>
                    <a:p>
                      <a:pPr algn="ctr"/>
                      <a:r>
                        <a:rPr lang="en-US" dirty="0" smtClean="0"/>
                        <a:t>130 kinases, 1000</a:t>
                      </a:r>
                      <a:r>
                        <a:rPr lang="en-US" baseline="0" dirty="0" smtClean="0"/>
                        <a:t> targets</a:t>
                      </a:r>
                      <a:endParaRPr lang="en-US" b="0" dirty="0"/>
                    </a:p>
                  </a:txBody>
                  <a:tcPr anchor="ctr"/>
                </a:tc>
                <a:tc>
                  <a:txBody>
                    <a:bodyPr/>
                    <a:lstStyle/>
                    <a:p>
                      <a:pPr algn="ctr"/>
                      <a:r>
                        <a:rPr lang="en-US" dirty="0" smtClean="0"/>
                        <a:t>500 kinases, up</a:t>
                      </a:r>
                      <a:r>
                        <a:rPr lang="en-US" baseline="0" dirty="0" smtClean="0"/>
                        <a:t> to </a:t>
                      </a:r>
                      <a:r>
                        <a:rPr lang="en-US" dirty="0" smtClean="0"/>
                        <a:t>6000</a:t>
                      </a:r>
                      <a:r>
                        <a:rPr lang="en-US" baseline="0" dirty="0" smtClean="0"/>
                        <a:t> targets</a:t>
                      </a:r>
                      <a:endParaRPr lang="en-US" b="0" dirty="0"/>
                    </a:p>
                  </a:txBody>
                  <a:tcPr anchor="ctr"/>
                </a:tc>
              </a:tr>
            </a:tbl>
          </a:graphicData>
        </a:graphic>
      </p:graphicFrame>
      <p:sp>
        <p:nvSpPr>
          <p:cNvPr id="2" name="Title 1"/>
          <p:cNvSpPr>
            <a:spLocks noGrp="1"/>
          </p:cNvSpPr>
          <p:nvPr>
            <p:ph type="title"/>
          </p:nvPr>
        </p:nvSpPr>
        <p:spPr/>
        <p:txBody>
          <a:bodyPr/>
          <a:lstStyle/>
          <a:p>
            <a:r>
              <a:rPr lang="en-US" sz="3200" dirty="0" smtClean="0"/>
              <a:t>Regulatory networks: from yeast to human</a:t>
            </a:r>
            <a:endParaRPr lang="en-US" sz="3200" dirty="0"/>
          </a:p>
        </p:txBody>
      </p:sp>
      <p:pic>
        <p:nvPicPr>
          <p:cNvPr id="4" name="Picture 3"/>
          <p:cNvPicPr>
            <a:picLocks noChangeAspect="1"/>
          </p:cNvPicPr>
          <p:nvPr/>
        </p:nvPicPr>
        <p:blipFill>
          <a:blip r:embed="rId2"/>
          <a:stretch>
            <a:fillRect/>
          </a:stretch>
        </p:blipFill>
        <p:spPr>
          <a:xfrm>
            <a:off x="4216061" y="1586208"/>
            <a:ext cx="1321440" cy="1321440"/>
          </a:xfrm>
          <a:prstGeom prst="rect">
            <a:avLst/>
          </a:prstGeom>
        </p:spPr>
      </p:pic>
      <p:grpSp>
        <p:nvGrpSpPr>
          <p:cNvPr id="22" name="Group 21"/>
          <p:cNvGrpSpPr/>
          <p:nvPr/>
        </p:nvGrpSpPr>
        <p:grpSpPr>
          <a:xfrm>
            <a:off x="239600" y="3146500"/>
            <a:ext cx="3577832" cy="1547757"/>
            <a:chOff x="239600" y="3146500"/>
            <a:chExt cx="3577832" cy="1547757"/>
          </a:xfrm>
        </p:grpSpPr>
        <p:sp>
          <p:nvSpPr>
            <p:cNvPr id="5" name="TextBox 4"/>
            <p:cNvSpPr txBox="1"/>
            <p:nvPr/>
          </p:nvSpPr>
          <p:spPr>
            <a:xfrm>
              <a:off x="367411" y="3146500"/>
              <a:ext cx="3450021"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cs typeface="+mn-cs"/>
                </a:rPr>
                <a:t>Transcriptional regulatory network</a:t>
              </a:r>
              <a:endParaRPr lang="en-US" dirty="0">
                <a:solidFill>
                  <a:prstClr val="black"/>
                </a:solidFill>
                <a:latin typeface="Calibri"/>
                <a:ea typeface="+mn-ea"/>
                <a:cs typeface="+mn-cs"/>
              </a:endParaRPr>
            </a:p>
          </p:txBody>
        </p:sp>
        <p:sp>
          <p:nvSpPr>
            <p:cNvPr id="9" name="Oval 8"/>
            <p:cNvSpPr/>
            <p:nvPr/>
          </p:nvSpPr>
          <p:spPr bwMode="auto">
            <a:xfrm>
              <a:off x="1054271" y="4073763"/>
              <a:ext cx="191685" cy="179725"/>
            </a:xfrm>
            <a:prstGeom prst="ellipse">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sz="1200" b="1">
                <a:solidFill>
                  <a:prstClr val="black"/>
                </a:solidFill>
                <a:latin typeface="Arial" pitchFamily="-65" charset="0"/>
                <a:ea typeface="+mn-ea"/>
                <a:cs typeface="+mn-cs"/>
              </a:endParaRPr>
            </a:p>
          </p:txBody>
        </p:sp>
        <p:sp>
          <p:nvSpPr>
            <p:cNvPr id="10" name="Oval 9"/>
            <p:cNvSpPr/>
            <p:nvPr/>
          </p:nvSpPr>
          <p:spPr bwMode="auto">
            <a:xfrm>
              <a:off x="2332824" y="3983900"/>
              <a:ext cx="191685" cy="179725"/>
            </a:xfrm>
            <a:prstGeom prst="ellipse">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sz="1200" b="1">
                <a:solidFill>
                  <a:prstClr val="black"/>
                </a:solidFill>
                <a:latin typeface="Arial" pitchFamily="-65" charset="0"/>
                <a:ea typeface="+mn-ea"/>
                <a:cs typeface="+mn-cs"/>
              </a:endParaRPr>
            </a:p>
          </p:txBody>
        </p:sp>
        <p:cxnSp>
          <p:nvCxnSpPr>
            <p:cNvPr id="12" name="Straight Arrow Connector 11"/>
            <p:cNvCxnSpPr>
              <a:stCxn id="9" idx="6"/>
              <a:endCxn id="10" idx="2"/>
            </p:cNvCxnSpPr>
            <p:nvPr/>
          </p:nvCxnSpPr>
          <p:spPr bwMode="auto">
            <a:xfrm flipV="1">
              <a:off x="1245956" y="4073763"/>
              <a:ext cx="1086868" cy="89863"/>
            </a:xfrm>
            <a:prstGeom prst="straightConnector1">
              <a:avLst/>
            </a:prstGeom>
            <a:noFill/>
            <a:ln w="12700" cap="flat" cmpd="sng" algn="ctr">
              <a:solidFill>
                <a:schemeClr val="tx1"/>
              </a:solidFill>
              <a:prstDash val="solid"/>
              <a:round/>
              <a:headEnd type="none" w="sm" len="sm"/>
              <a:tailEnd type="arrow"/>
            </a:ln>
            <a:effectLst/>
          </p:spPr>
        </p:cxnSp>
        <p:sp>
          <p:nvSpPr>
            <p:cNvPr id="13" name="TextBox 12"/>
            <p:cNvSpPr txBox="1"/>
            <p:nvPr/>
          </p:nvSpPr>
          <p:spPr>
            <a:xfrm>
              <a:off x="239600" y="3709372"/>
              <a:ext cx="1121008" cy="523220"/>
            </a:xfrm>
            <a:prstGeom prst="rect">
              <a:avLst/>
            </a:prstGeom>
            <a:noFill/>
          </p:spPr>
          <p:txBody>
            <a:bodyPr wrap="none" rtlCol="0">
              <a:spAutoFit/>
            </a:bodyPr>
            <a:lstStyle/>
            <a:p>
              <a:pPr algn="ctr" defTabSz="457200" fontAlgn="auto">
                <a:spcBef>
                  <a:spcPts val="0"/>
                </a:spcBef>
                <a:spcAft>
                  <a:spcPts val="0"/>
                </a:spcAft>
              </a:pPr>
              <a:r>
                <a:rPr lang="en-US" sz="1400" dirty="0">
                  <a:solidFill>
                    <a:prstClr val="black"/>
                  </a:solidFill>
                  <a:latin typeface="Calibri"/>
                  <a:ea typeface="+mn-ea"/>
                  <a:cs typeface="+mn-cs"/>
                </a:rPr>
                <a:t>t</a:t>
              </a:r>
              <a:r>
                <a:rPr lang="en-US" sz="1400" dirty="0" smtClean="0">
                  <a:solidFill>
                    <a:prstClr val="black"/>
                  </a:solidFill>
                  <a:latin typeface="Calibri"/>
                  <a:ea typeface="+mn-ea"/>
                  <a:cs typeface="+mn-cs"/>
                </a:rPr>
                <a:t>ranscription </a:t>
              </a:r>
            </a:p>
            <a:p>
              <a:pPr algn="ctr" defTabSz="457200" fontAlgn="auto">
                <a:spcBef>
                  <a:spcPts val="0"/>
                </a:spcBef>
                <a:spcAft>
                  <a:spcPts val="0"/>
                </a:spcAft>
              </a:pPr>
              <a:r>
                <a:rPr lang="en-US" sz="1400" dirty="0" smtClean="0">
                  <a:solidFill>
                    <a:prstClr val="black"/>
                  </a:solidFill>
                  <a:latin typeface="Calibri"/>
                  <a:ea typeface="+mn-ea"/>
                  <a:cs typeface="+mn-cs"/>
                </a:rPr>
                <a:t>factor</a:t>
              </a:r>
              <a:endParaRPr lang="en-US" sz="1400" dirty="0">
                <a:solidFill>
                  <a:prstClr val="black"/>
                </a:solidFill>
                <a:latin typeface="Calibri"/>
                <a:ea typeface="+mn-ea"/>
                <a:cs typeface="+mn-cs"/>
              </a:endParaRPr>
            </a:p>
          </p:txBody>
        </p:sp>
        <p:sp>
          <p:nvSpPr>
            <p:cNvPr id="14" name="TextBox 13"/>
            <p:cNvSpPr txBox="1"/>
            <p:nvPr/>
          </p:nvSpPr>
          <p:spPr>
            <a:xfrm>
              <a:off x="2524509" y="3884156"/>
              <a:ext cx="627370" cy="307777"/>
            </a:xfrm>
            <a:prstGeom prst="rect">
              <a:avLst/>
            </a:prstGeom>
            <a:noFill/>
          </p:spPr>
          <p:txBody>
            <a:bodyPr wrap="none" rtlCol="0">
              <a:spAutoFit/>
            </a:bodyPr>
            <a:lstStyle/>
            <a:p>
              <a:pPr algn="ctr" defTabSz="457200" fontAlgn="auto">
                <a:spcBef>
                  <a:spcPts val="0"/>
                </a:spcBef>
                <a:spcAft>
                  <a:spcPts val="0"/>
                </a:spcAft>
              </a:pPr>
              <a:r>
                <a:rPr lang="en-US" sz="1400" dirty="0" smtClean="0">
                  <a:solidFill>
                    <a:prstClr val="black"/>
                  </a:solidFill>
                  <a:latin typeface="Calibri"/>
                  <a:ea typeface="+mn-ea"/>
                  <a:cs typeface="+mn-cs"/>
                </a:rPr>
                <a:t>target</a:t>
              </a:r>
            </a:p>
          </p:txBody>
        </p:sp>
        <p:sp>
          <p:nvSpPr>
            <p:cNvPr id="20" name="TextBox 19"/>
            <p:cNvSpPr txBox="1"/>
            <p:nvPr/>
          </p:nvSpPr>
          <p:spPr>
            <a:xfrm>
              <a:off x="1324668" y="4232592"/>
              <a:ext cx="987244" cy="461665"/>
            </a:xfrm>
            <a:prstGeom prst="rect">
              <a:avLst/>
            </a:prstGeom>
            <a:noFill/>
          </p:spPr>
          <p:txBody>
            <a:bodyPr wrap="none" rtlCol="0">
              <a:spAutoFit/>
            </a:bodyPr>
            <a:lstStyle/>
            <a:p>
              <a:pPr algn="ctr" defTabSz="457200" fontAlgn="auto">
                <a:spcBef>
                  <a:spcPts val="0"/>
                </a:spcBef>
                <a:spcAft>
                  <a:spcPts val="0"/>
                </a:spcAft>
              </a:pPr>
              <a:r>
                <a:rPr lang="en-US" sz="1200" dirty="0">
                  <a:solidFill>
                    <a:prstClr val="black"/>
                  </a:solidFill>
                  <a:latin typeface="Calibri"/>
                  <a:ea typeface="+mn-ea"/>
                  <a:cs typeface="+mn-cs"/>
                </a:rPr>
                <a:t>t</a:t>
              </a:r>
              <a:r>
                <a:rPr lang="en-US" sz="1200" dirty="0" smtClean="0">
                  <a:solidFill>
                    <a:prstClr val="black"/>
                  </a:solidFill>
                  <a:latin typeface="Calibri"/>
                  <a:ea typeface="+mn-ea"/>
                  <a:cs typeface="+mn-cs"/>
                </a:rPr>
                <a:t>ranscription </a:t>
              </a:r>
            </a:p>
            <a:p>
              <a:pPr algn="ctr" defTabSz="457200" fontAlgn="auto">
                <a:spcBef>
                  <a:spcPts val="0"/>
                </a:spcBef>
                <a:spcAft>
                  <a:spcPts val="0"/>
                </a:spcAft>
              </a:pPr>
              <a:r>
                <a:rPr lang="en-US" sz="1200" dirty="0" smtClean="0">
                  <a:solidFill>
                    <a:prstClr val="black"/>
                  </a:solidFill>
                  <a:latin typeface="Calibri"/>
                  <a:ea typeface="+mn-ea"/>
                  <a:cs typeface="+mn-cs"/>
                </a:rPr>
                <a:t>regulation</a:t>
              </a:r>
              <a:endParaRPr lang="en-US" sz="1200" dirty="0">
                <a:solidFill>
                  <a:prstClr val="black"/>
                </a:solidFill>
                <a:latin typeface="Calibri"/>
                <a:ea typeface="+mn-ea"/>
                <a:cs typeface="+mn-cs"/>
              </a:endParaRPr>
            </a:p>
          </p:txBody>
        </p:sp>
      </p:grpSp>
      <p:grpSp>
        <p:nvGrpSpPr>
          <p:cNvPr id="23" name="Group 22"/>
          <p:cNvGrpSpPr/>
          <p:nvPr/>
        </p:nvGrpSpPr>
        <p:grpSpPr>
          <a:xfrm>
            <a:off x="382850" y="4925551"/>
            <a:ext cx="3234404" cy="1566564"/>
            <a:chOff x="382850" y="4925551"/>
            <a:chExt cx="3234404" cy="1566564"/>
          </a:xfrm>
        </p:grpSpPr>
        <p:sp>
          <p:nvSpPr>
            <p:cNvPr id="6" name="TextBox 5"/>
            <p:cNvSpPr txBox="1"/>
            <p:nvPr/>
          </p:nvSpPr>
          <p:spPr>
            <a:xfrm>
              <a:off x="382850" y="4925551"/>
              <a:ext cx="3234404" cy="646331"/>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cs typeface="+mn-cs"/>
                </a:rPr>
                <a:t>Kinase network</a:t>
              </a:r>
            </a:p>
            <a:p>
              <a:pPr defTabSz="457200" fontAlgn="auto">
                <a:spcBef>
                  <a:spcPts val="0"/>
                </a:spcBef>
                <a:spcAft>
                  <a:spcPts val="0"/>
                </a:spcAft>
              </a:pPr>
              <a:r>
                <a:rPr lang="en-US" dirty="0" smtClean="0">
                  <a:solidFill>
                    <a:prstClr val="black"/>
                  </a:solidFill>
                  <a:latin typeface="Calibri"/>
                  <a:ea typeface="+mn-ea"/>
                  <a:cs typeface="+mn-cs"/>
                </a:rPr>
                <a:t>(</a:t>
              </a:r>
              <a:r>
                <a:rPr lang="en-US" dirty="0">
                  <a:solidFill>
                    <a:prstClr val="black"/>
                  </a:solidFill>
                  <a:latin typeface="Calibri"/>
                  <a:ea typeface="+mn-ea"/>
                  <a:cs typeface="+mn-cs"/>
                </a:rPr>
                <a:t>r</a:t>
              </a:r>
              <a:r>
                <a:rPr lang="en-US" dirty="0" smtClean="0">
                  <a:solidFill>
                    <a:prstClr val="black"/>
                  </a:solidFill>
                  <a:latin typeface="Calibri"/>
                  <a:ea typeface="+mn-ea"/>
                  <a:cs typeface="+mn-cs"/>
                </a:rPr>
                <a:t>egulation in translational level)</a:t>
              </a:r>
            </a:p>
          </p:txBody>
        </p:sp>
        <p:sp>
          <p:nvSpPr>
            <p:cNvPr id="15" name="Oval 14"/>
            <p:cNvSpPr/>
            <p:nvPr/>
          </p:nvSpPr>
          <p:spPr bwMode="auto">
            <a:xfrm>
              <a:off x="1110831" y="6035391"/>
              <a:ext cx="191685" cy="179725"/>
            </a:xfrm>
            <a:prstGeom prst="ellipse">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sz="1200" b="1">
                <a:solidFill>
                  <a:prstClr val="black"/>
                </a:solidFill>
                <a:latin typeface="Arial" pitchFamily="-65" charset="0"/>
                <a:ea typeface="+mn-ea"/>
                <a:cs typeface="+mn-cs"/>
              </a:endParaRPr>
            </a:p>
          </p:txBody>
        </p:sp>
        <p:sp>
          <p:nvSpPr>
            <p:cNvPr id="16" name="Oval 15"/>
            <p:cNvSpPr/>
            <p:nvPr/>
          </p:nvSpPr>
          <p:spPr bwMode="auto">
            <a:xfrm>
              <a:off x="2389384" y="5945528"/>
              <a:ext cx="191685" cy="179725"/>
            </a:xfrm>
            <a:prstGeom prst="ellipse">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sz="1200" b="1">
                <a:solidFill>
                  <a:prstClr val="black"/>
                </a:solidFill>
                <a:latin typeface="Arial" pitchFamily="-65" charset="0"/>
                <a:ea typeface="+mn-ea"/>
                <a:cs typeface="+mn-cs"/>
              </a:endParaRPr>
            </a:p>
          </p:txBody>
        </p:sp>
        <p:cxnSp>
          <p:nvCxnSpPr>
            <p:cNvPr id="17" name="Straight Arrow Connector 16"/>
            <p:cNvCxnSpPr>
              <a:stCxn id="15" idx="6"/>
              <a:endCxn id="16" idx="2"/>
            </p:cNvCxnSpPr>
            <p:nvPr/>
          </p:nvCxnSpPr>
          <p:spPr bwMode="auto">
            <a:xfrm flipV="1">
              <a:off x="1302516" y="6035391"/>
              <a:ext cx="1086868" cy="89863"/>
            </a:xfrm>
            <a:prstGeom prst="straightConnector1">
              <a:avLst/>
            </a:prstGeom>
            <a:noFill/>
            <a:ln w="12700" cap="flat" cmpd="sng" algn="ctr">
              <a:solidFill>
                <a:schemeClr val="tx1"/>
              </a:solidFill>
              <a:prstDash val="solid"/>
              <a:round/>
              <a:headEnd type="none" w="sm" len="sm"/>
              <a:tailEnd type="arrow"/>
            </a:ln>
            <a:effectLst/>
          </p:spPr>
        </p:cxnSp>
        <p:sp>
          <p:nvSpPr>
            <p:cNvPr id="18" name="TextBox 17"/>
            <p:cNvSpPr txBox="1"/>
            <p:nvPr/>
          </p:nvSpPr>
          <p:spPr>
            <a:xfrm>
              <a:off x="490354" y="5945528"/>
              <a:ext cx="647358" cy="307777"/>
            </a:xfrm>
            <a:prstGeom prst="rect">
              <a:avLst/>
            </a:prstGeom>
            <a:noFill/>
          </p:spPr>
          <p:txBody>
            <a:bodyPr wrap="none" rtlCol="0">
              <a:spAutoFit/>
            </a:bodyPr>
            <a:lstStyle/>
            <a:p>
              <a:pPr algn="ctr" defTabSz="457200" fontAlgn="auto">
                <a:spcBef>
                  <a:spcPts val="0"/>
                </a:spcBef>
                <a:spcAft>
                  <a:spcPts val="0"/>
                </a:spcAft>
              </a:pPr>
              <a:r>
                <a:rPr lang="en-US" sz="1400" dirty="0" smtClean="0">
                  <a:solidFill>
                    <a:prstClr val="black"/>
                  </a:solidFill>
                  <a:latin typeface="Calibri"/>
                  <a:ea typeface="+mn-ea"/>
                  <a:cs typeface="+mn-cs"/>
                </a:rPr>
                <a:t>kinase</a:t>
              </a:r>
            </a:p>
          </p:txBody>
        </p:sp>
        <p:sp>
          <p:nvSpPr>
            <p:cNvPr id="19" name="TextBox 18"/>
            <p:cNvSpPr txBox="1"/>
            <p:nvPr/>
          </p:nvSpPr>
          <p:spPr>
            <a:xfrm>
              <a:off x="2581069" y="5845784"/>
              <a:ext cx="627370" cy="307777"/>
            </a:xfrm>
            <a:prstGeom prst="rect">
              <a:avLst/>
            </a:prstGeom>
            <a:noFill/>
          </p:spPr>
          <p:txBody>
            <a:bodyPr wrap="none" rtlCol="0">
              <a:spAutoFit/>
            </a:bodyPr>
            <a:lstStyle/>
            <a:p>
              <a:pPr algn="ctr" defTabSz="457200" fontAlgn="auto">
                <a:spcBef>
                  <a:spcPts val="0"/>
                </a:spcBef>
                <a:spcAft>
                  <a:spcPts val="0"/>
                </a:spcAft>
              </a:pPr>
              <a:r>
                <a:rPr lang="en-US" sz="1400" dirty="0" smtClean="0">
                  <a:solidFill>
                    <a:prstClr val="black"/>
                  </a:solidFill>
                  <a:latin typeface="Calibri"/>
                  <a:ea typeface="+mn-ea"/>
                  <a:cs typeface="+mn-cs"/>
                </a:rPr>
                <a:t>target</a:t>
              </a:r>
            </a:p>
          </p:txBody>
        </p:sp>
        <p:sp>
          <p:nvSpPr>
            <p:cNvPr id="21" name="TextBox 20"/>
            <p:cNvSpPr txBox="1"/>
            <p:nvPr/>
          </p:nvSpPr>
          <p:spPr>
            <a:xfrm>
              <a:off x="1257552" y="6215116"/>
              <a:ext cx="1210638" cy="276999"/>
            </a:xfrm>
            <a:prstGeom prst="rect">
              <a:avLst/>
            </a:prstGeom>
            <a:noFill/>
          </p:spPr>
          <p:txBody>
            <a:bodyPr wrap="none" rtlCol="0">
              <a:spAutoFit/>
            </a:bodyPr>
            <a:lstStyle/>
            <a:p>
              <a:pPr algn="ctr" defTabSz="457200" fontAlgn="auto">
                <a:spcBef>
                  <a:spcPts val="0"/>
                </a:spcBef>
                <a:spcAft>
                  <a:spcPts val="0"/>
                </a:spcAft>
              </a:pPr>
              <a:r>
                <a:rPr lang="en-US" sz="1200" dirty="0" smtClean="0">
                  <a:solidFill>
                    <a:prstClr val="black"/>
                  </a:solidFill>
                  <a:latin typeface="Calibri"/>
                  <a:ea typeface="+mn-ea"/>
                  <a:cs typeface="+mn-cs"/>
                </a:rPr>
                <a:t>phosphorylation</a:t>
              </a:r>
              <a:endParaRPr lang="en-US" sz="1200" dirty="0">
                <a:solidFill>
                  <a:prstClr val="black"/>
                </a:solidFill>
                <a:latin typeface="Calibri"/>
                <a:ea typeface="+mn-ea"/>
                <a:cs typeface="+mn-cs"/>
              </a:endParaRPr>
            </a:p>
          </p:txBody>
        </p:sp>
      </p:grpSp>
      <p:pic>
        <p:nvPicPr>
          <p:cNvPr id="25" name="Picture 24"/>
          <p:cNvPicPr>
            <a:picLocks noChangeAspect="1"/>
          </p:cNvPicPr>
          <p:nvPr/>
        </p:nvPicPr>
        <p:blipFill>
          <a:blip r:embed="rId3"/>
          <a:stretch>
            <a:fillRect/>
          </a:stretch>
        </p:blipFill>
        <p:spPr>
          <a:xfrm>
            <a:off x="6533608" y="1648470"/>
            <a:ext cx="1383437" cy="1383437"/>
          </a:xfrm>
          <a:prstGeom prst="rect">
            <a:avLst/>
          </a:prstGeom>
        </p:spPr>
      </p:pic>
      <p:pic>
        <p:nvPicPr>
          <p:cNvPr id="8" name="Picture 7"/>
          <p:cNvPicPr>
            <a:picLocks noChangeAspect="1"/>
          </p:cNvPicPr>
          <p:nvPr/>
        </p:nvPicPr>
        <p:blipFill>
          <a:blip r:embed="rId4"/>
          <a:stretch>
            <a:fillRect/>
          </a:stretch>
        </p:blipFill>
        <p:spPr>
          <a:xfrm>
            <a:off x="6203876" y="1673372"/>
            <a:ext cx="1929233" cy="1205771"/>
          </a:xfrm>
          <a:prstGeom prst="rect">
            <a:avLst/>
          </a:prstGeom>
        </p:spPr>
      </p:pic>
      <p:sp>
        <p:nvSpPr>
          <p:cNvPr id="3" name="TextBox 2"/>
          <p:cNvSpPr txBox="1"/>
          <p:nvPr/>
        </p:nvSpPr>
        <p:spPr>
          <a:xfrm>
            <a:off x="728500" y="1586208"/>
            <a:ext cx="2479939" cy="1200329"/>
          </a:xfrm>
          <a:prstGeom prst="rect">
            <a:avLst/>
          </a:prstGeom>
          <a:noFill/>
        </p:spPr>
        <p:txBody>
          <a:bodyPr wrap="square" rtlCol="0">
            <a:spAutoFit/>
          </a:bodyPr>
          <a:lstStyle/>
          <a:p>
            <a:r>
              <a:rPr lang="en-US" dirty="0" smtClean="0"/>
              <a:t>Also: Regulatory networks from E. coli, mouse, rat, &amp;c for comparison </a:t>
            </a:r>
            <a:endParaRPr lang="en-US" dirty="0"/>
          </a:p>
        </p:txBody>
      </p:sp>
    </p:spTree>
    <p:extLst>
      <p:ext uri="{BB962C8B-B14F-4D97-AF65-F5344CB8AC3E}">
        <p14:creationId xmlns:p14="http://schemas.microsoft.com/office/powerpoint/2010/main" val="1677913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100.xml><?xml version="1.0" encoding="utf-8"?>
<p:tagLst xmlns:a="http://schemas.openxmlformats.org/drawingml/2006/main" xmlns:r="http://schemas.openxmlformats.org/officeDocument/2006/relationships" xmlns:p="http://schemas.openxmlformats.org/presentationml/2006/main">
  <p:tag name="DVSHAPEID" val="E2nvxNEyRTzwxeFJujQlDe"/>
</p:tagLst>
</file>

<file path=ppt/tags/tag101.xml><?xml version="1.0" encoding="utf-8"?>
<p:tagLst xmlns:a="http://schemas.openxmlformats.org/drawingml/2006/main" xmlns:r="http://schemas.openxmlformats.org/officeDocument/2006/relationships" xmlns:p="http://schemas.openxmlformats.org/presentationml/2006/main">
  <p:tag name="DVSECTIONID" val="X5o2cimfsCgtkmvT9HGvjL"/>
</p:tagLst>
</file>

<file path=ppt/tags/tag102.xml><?xml version="1.0" encoding="utf-8"?>
<p:tagLst xmlns:a="http://schemas.openxmlformats.org/drawingml/2006/main" xmlns:r="http://schemas.openxmlformats.org/officeDocument/2006/relationships" xmlns:p="http://schemas.openxmlformats.org/presentationml/2006/main">
  <p:tag name="DVSHAPEID" val="hXxyV43rT7rva09Mhjmyj6"/>
</p:tagLst>
</file>

<file path=ppt/tags/tag103.xml><?xml version="1.0" encoding="utf-8"?>
<p:tagLst xmlns:a="http://schemas.openxmlformats.org/drawingml/2006/main" xmlns:r="http://schemas.openxmlformats.org/officeDocument/2006/relationships" xmlns:p="http://schemas.openxmlformats.org/presentationml/2006/main">
  <p:tag name="DVSHAPEID" val="bH7qUg3G6tn6uMxqi1tdIk"/>
</p:tagLst>
</file>

<file path=ppt/tags/tag104.xml><?xml version="1.0" encoding="utf-8"?>
<p:tagLst xmlns:a="http://schemas.openxmlformats.org/drawingml/2006/main" xmlns:r="http://schemas.openxmlformats.org/officeDocument/2006/relationships" xmlns:p="http://schemas.openxmlformats.org/presentationml/2006/main">
  <p:tag name="DVSHAPEID" val="VOdPIJyskTSaMQrv9Noc0Y"/>
</p:tagLst>
</file>

<file path=ppt/tags/tag105.xml><?xml version="1.0" encoding="utf-8"?>
<p:tagLst xmlns:a="http://schemas.openxmlformats.org/drawingml/2006/main" xmlns:r="http://schemas.openxmlformats.org/officeDocument/2006/relationships" xmlns:p="http://schemas.openxmlformats.org/presentationml/2006/main">
  <p:tag name="DVSHAPEID" val="73vmeQ0k45nQLjc5xj8E8t"/>
</p:tagLst>
</file>

<file path=ppt/tags/tag106.xml><?xml version="1.0" encoding="utf-8"?>
<p:tagLst xmlns:a="http://schemas.openxmlformats.org/drawingml/2006/main" xmlns:r="http://schemas.openxmlformats.org/officeDocument/2006/relationships" xmlns:p="http://schemas.openxmlformats.org/presentationml/2006/main">
  <p:tag name="DVSHAPEID" val="ej0HZNRFPvkWGajmvHrZPM"/>
</p:tagLst>
</file>

<file path=ppt/tags/tag107.xml><?xml version="1.0" encoding="utf-8"?>
<p:tagLst xmlns:a="http://schemas.openxmlformats.org/drawingml/2006/main" xmlns:r="http://schemas.openxmlformats.org/officeDocument/2006/relationships" xmlns:p="http://schemas.openxmlformats.org/presentationml/2006/main">
  <p:tag name="DVSHAPEID" val="NV48j4g53lPDPclwRdspgS"/>
</p:tagLst>
</file>

<file path=ppt/tags/tag108.xml><?xml version="1.0" encoding="utf-8"?>
<p:tagLst xmlns:a="http://schemas.openxmlformats.org/drawingml/2006/main" xmlns:r="http://schemas.openxmlformats.org/officeDocument/2006/relationships" xmlns:p="http://schemas.openxmlformats.org/presentationml/2006/main">
  <p:tag name="DVSECTIONID" val="YumACC8C9cJLLExcOzjsgU"/>
</p:tagLst>
</file>

<file path=ppt/tags/tag109.xml><?xml version="1.0" encoding="utf-8"?>
<p:tagLst xmlns:a="http://schemas.openxmlformats.org/drawingml/2006/main" xmlns:r="http://schemas.openxmlformats.org/officeDocument/2006/relationships" xmlns:p="http://schemas.openxmlformats.org/presentationml/2006/main">
  <p:tag name="DVSHAPEID" val="wPC2LbNrd9Esw4DQtNpJrY"/>
</p:tagLst>
</file>

<file path=ppt/tags/tag11.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110.xml><?xml version="1.0" encoding="utf-8"?>
<p:tagLst xmlns:a="http://schemas.openxmlformats.org/drawingml/2006/main" xmlns:r="http://schemas.openxmlformats.org/officeDocument/2006/relationships" xmlns:p="http://schemas.openxmlformats.org/presentationml/2006/main">
  <p:tag name="DVSHAPEID" val="63k70YQdwpvUpfvhj5hC7G"/>
</p:tagLst>
</file>

<file path=ppt/tags/tag111.xml><?xml version="1.0" encoding="utf-8"?>
<p:tagLst xmlns:a="http://schemas.openxmlformats.org/drawingml/2006/main" xmlns:r="http://schemas.openxmlformats.org/officeDocument/2006/relationships" xmlns:p="http://schemas.openxmlformats.org/presentationml/2006/main">
  <p:tag name="DVSHAPEID" val="YnFhT0KF0wqyIzHDaPB0Cf"/>
</p:tagLst>
</file>

<file path=ppt/tags/tag112.xml><?xml version="1.0" encoding="utf-8"?>
<p:tagLst xmlns:a="http://schemas.openxmlformats.org/drawingml/2006/main" xmlns:r="http://schemas.openxmlformats.org/officeDocument/2006/relationships" xmlns:p="http://schemas.openxmlformats.org/presentationml/2006/main">
  <p:tag name="DVSHAPEID" val="WBEnlbuksPQq4XrJ4PtQpY"/>
</p:tagLst>
</file>

<file path=ppt/tags/tag113.xml><?xml version="1.0" encoding="utf-8"?>
<p:tagLst xmlns:a="http://schemas.openxmlformats.org/drawingml/2006/main" xmlns:r="http://schemas.openxmlformats.org/officeDocument/2006/relationships" xmlns:p="http://schemas.openxmlformats.org/presentationml/2006/main">
  <p:tag name="DVSHAPEID" val="uRwWAFUr173Jq4CvFybF3A"/>
</p:tagLst>
</file>

<file path=ppt/tags/tag114.xml><?xml version="1.0" encoding="utf-8"?>
<p:tagLst xmlns:a="http://schemas.openxmlformats.org/drawingml/2006/main" xmlns:r="http://schemas.openxmlformats.org/officeDocument/2006/relationships" xmlns:p="http://schemas.openxmlformats.org/presentationml/2006/main">
  <p:tag name="DVSHAPEID" val="HiuJcrKLxLPY6NRoBOp1OI"/>
</p:tagLst>
</file>

<file path=ppt/tags/tag115.xml><?xml version="1.0" encoding="utf-8"?>
<p:tagLst xmlns:a="http://schemas.openxmlformats.org/drawingml/2006/main" xmlns:r="http://schemas.openxmlformats.org/officeDocument/2006/relationships" xmlns:p="http://schemas.openxmlformats.org/presentationml/2006/main">
  <p:tag name="DVSHAPEID" val="mlwn6zaUFJUT9erQstHfAh"/>
</p:tagLst>
</file>

<file path=ppt/tags/tag116.xml><?xml version="1.0" encoding="utf-8"?>
<p:tagLst xmlns:a="http://schemas.openxmlformats.org/drawingml/2006/main" xmlns:r="http://schemas.openxmlformats.org/officeDocument/2006/relationships" xmlns:p="http://schemas.openxmlformats.org/presentationml/2006/main">
  <p:tag name="DVSHAPEID" val="TsXOEgWmg2MYV9cPkbBC65"/>
</p:tagLst>
</file>

<file path=ppt/tags/tag117.xml><?xml version="1.0" encoding="utf-8"?>
<p:tagLst xmlns:a="http://schemas.openxmlformats.org/drawingml/2006/main" xmlns:r="http://schemas.openxmlformats.org/officeDocument/2006/relationships" xmlns:p="http://schemas.openxmlformats.org/presentationml/2006/main">
  <p:tag name="DVSHAPEID" val="3dDDXKmVkz85r4piUTXjtR"/>
</p:tagLst>
</file>

<file path=ppt/tags/tag118.xml><?xml version="1.0" encoding="utf-8"?>
<p:tagLst xmlns:a="http://schemas.openxmlformats.org/drawingml/2006/main" xmlns:r="http://schemas.openxmlformats.org/officeDocument/2006/relationships" xmlns:p="http://schemas.openxmlformats.org/presentationml/2006/main">
  <p:tag name="DVSHAPEID" val="7biiDD9vDXbOpKb0ib0kId"/>
</p:tagLst>
</file>

<file path=ppt/tags/tag119.xml><?xml version="1.0" encoding="utf-8"?>
<p:tagLst xmlns:a="http://schemas.openxmlformats.org/drawingml/2006/main" xmlns:r="http://schemas.openxmlformats.org/officeDocument/2006/relationships" xmlns:p="http://schemas.openxmlformats.org/presentationml/2006/main">
  <p:tag name="DVSHAPEID" val="QQH8p2gIENCb6slE7IMOVa"/>
</p:tagLst>
</file>

<file path=ppt/tags/tag12.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120.xml><?xml version="1.0" encoding="utf-8"?>
<p:tagLst xmlns:a="http://schemas.openxmlformats.org/drawingml/2006/main" xmlns:r="http://schemas.openxmlformats.org/officeDocument/2006/relationships" xmlns:p="http://schemas.openxmlformats.org/presentationml/2006/main">
  <p:tag name="DVSHAPEID" val="UDEF7TALi88TlrAue7eVjn"/>
</p:tagLst>
</file>

<file path=ppt/tags/tag121.xml><?xml version="1.0" encoding="utf-8"?>
<p:tagLst xmlns:a="http://schemas.openxmlformats.org/drawingml/2006/main" xmlns:r="http://schemas.openxmlformats.org/officeDocument/2006/relationships" xmlns:p="http://schemas.openxmlformats.org/presentationml/2006/main">
  <p:tag name="DVSHAPEID" val="bdDIFD4hxUhFW3tJUm7Sut"/>
</p:tagLst>
</file>

<file path=ppt/tags/tag122.xml><?xml version="1.0" encoding="utf-8"?>
<p:tagLst xmlns:a="http://schemas.openxmlformats.org/drawingml/2006/main" xmlns:r="http://schemas.openxmlformats.org/officeDocument/2006/relationships" xmlns:p="http://schemas.openxmlformats.org/presentationml/2006/main">
  <p:tag name="DVSHAPEID" val="2c7T4CuFz0Rwrr1oeWH0Be"/>
</p:tagLst>
</file>

<file path=ppt/tags/tag123.xml><?xml version="1.0" encoding="utf-8"?>
<p:tagLst xmlns:a="http://schemas.openxmlformats.org/drawingml/2006/main" xmlns:r="http://schemas.openxmlformats.org/officeDocument/2006/relationships" xmlns:p="http://schemas.openxmlformats.org/presentationml/2006/main">
  <p:tag name="DVSHAPEID" val="BFvw0ucROqSIbrBMzsNRkh"/>
</p:tagLst>
</file>

<file path=ppt/tags/tag124.xml><?xml version="1.0" encoding="utf-8"?>
<p:tagLst xmlns:a="http://schemas.openxmlformats.org/drawingml/2006/main" xmlns:r="http://schemas.openxmlformats.org/officeDocument/2006/relationships" xmlns:p="http://schemas.openxmlformats.org/presentationml/2006/main">
  <p:tag name="DVSHAPEID" val="NqC2Iw8abtSOAroxB0tHcr"/>
</p:tagLst>
</file>

<file path=ppt/tags/tag125.xml><?xml version="1.0" encoding="utf-8"?>
<p:tagLst xmlns:a="http://schemas.openxmlformats.org/drawingml/2006/main" xmlns:r="http://schemas.openxmlformats.org/officeDocument/2006/relationships" xmlns:p="http://schemas.openxmlformats.org/presentationml/2006/main">
  <p:tag name="DVSHAPEID" val="DJfANrnedJTkR5UYMFJDep"/>
</p:tagLst>
</file>

<file path=ppt/tags/tag126.xml><?xml version="1.0" encoding="utf-8"?>
<p:tagLst xmlns:a="http://schemas.openxmlformats.org/drawingml/2006/main" xmlns:r="http://schemas.openxmlformats.org/officeDocument/2006/relationships" xmlns:p="http://schemas.openxmlformats.org/presentationml/2006/main">
  <p:tag name="DVSHAPEID" val="QnQ9n2QMoD4mMSM7JHNWg8"/>
</p:tagLst>
</file>

<file path=ppt/tags/tag127.xml><?xml version="1.0" encoding="utf-8"?>
<p:tagLst xmlns:a="http://schemas.openxmlformats.org/drawingml/2006/main" xmlns:r="http://schemas.openxmlformats.org/officeDocument/2006/relationships" xmlns:p="http://schemas.openxmlformats.org/presentationml/2006/main">
  <p:tag name="DVSHAPEID" val="UgzjCDeNYyceSSKD3knqkg"/>
</p:tagLst>
</file>

<file path=ppt/tags/tag128.xml><?xml version="1.0" encoding="utf-8"?>
<p:tagLst xmlns:a="http://schemas.openxmlformats.org/drawingml/2006/main" xmlns:r="http://schemas.openxmlformats.org/officeDocument/2006/relationships" xmlns:p="http://schemas.openxmlformats.org/presentationml/2006/main">
  <p:tag name="DVSHAPEID" val="fvi1bEW1Qh9HsAA4pdyAEw"/>
</p:tagLst>
</file>

<file path=ppt/tags/tag129.xml><?xml version="1.0" encoding="utf-8"?>
<p:tagLst xmlns:a="http://schemas.openxmlformats.org/drawingml/2006/main" xmlns:r="http://schemas.openxmlformats.org/officeDocument/2006/relationships" xmlns:p="http://schemas.openxmlformats.org/presentationml/2006/main">
  <p:tag name="DVSHAPEID" val="ayZUm5DszPNE040ArzRWHU"/>
</p:tagLst>
</file>

<file path=ppt/tags/tag13.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130.xml><?xml version="1.0" encoding="utf-8"?>
<p:tagLst xmlns:a="http://schemas.openxmlformats.org/drawingml/2006/main" xmlns:r="http://schemas.openxmlformats.org/officeDocument/2006/relationships" xmlns:p="http://schemas.openxmlformats.org/presentationml/2006/main">
  <p:tag name="DVSHAPEID" val="5bqa2ZUaSKBJlK1hiQooIk"/>
</p:tagLst>
</file>

<file path=ppt/tags/tag131.xml><?xml version="1.0" encoding="utf-8"?>
<p:tagLst xmlns:a="http://schemas.openxmlformats.org/drawingml/2006/main" xmlns:r="http://schemas.openxmlformats.org/officeDocument/2006/relationships" xmlns:p="http://schemas.openxmlformats.org/presentationml/2006/main">
  <p:tag name="DVSHAPEID" val="TOzw3OLZJIOfsOtc3ExoW3"/>
</p:tagLst>
</file>

<file path=ppt/tags/tag132.xml><?xml version="1.0" encoding="utf-8"?>
<p:tagLst xmlns:a="http://schemas.openxmlformats.org/drawingml/2006/main" xmlns:r="http://schemas.openxmlformats.org/officeDocument/2006/relationships" xmlns:p="http://schemas.openxmlformats.org/presentationml/2006/main">
  <p:tag name="DVSHAPEID" val="3hJgzag0xjcLhBAwV6oS0S"/>
</p:tagLst>
</file>

<file path=ppt/tags/tag133.xml><?xml version="1.0" encoding="utf-8"?>
<p:tagLst xmlns:a="http://schemas.openxmlformats.org/drawingml/2006/main" xmlns:r="http://schemas.openxmlformats.org/officeDocument/2006/relationships" xmlns:p="http://schemas.openxmlformats.org/presentationml/2006/main">
  <p:tag name="DVSHAPEID" val="U5hdN5NKQjnQLiMNfBIJav"/>
</p:tagLst>
</file>

<file path=ppt/tags/tag134.xml><?xml version="1.0" encoding="utf-8"?>
<p:tagLst xmlns:a="http://schemas.openxmlformats.org/drawingml/2006/main" xmlns:r="http://schemas.openxmlformats.org/officeDocument/2006/relationships" xmlns:p="http://schemas.openxmlformats.org/presentationml/2006/main">
  <p:tag name="DVSHAPEID" val="3HxSBwJr033amDYmnbcNsS"/>
</p:tagLst>
</file>

<file path=ppt/tags/tag135.xml><?xml version="1.0" encoding="utf-8"?>
<p:tagLst xmlns:a="http://schemas.openxmlformats.org/drawingml/2006/main" xmlns:r="http://schemas.openxmlformats.org/officeDocument/2006/relationships" xmlns:p="http://schemas.openxmlformats.org/presentationml/2006/main">
  <p:tag name="DVSHAPEID" val="orQiJ7QMahIp2AFUth0pij"/>
</p:tagLst>
</file>

<file path=ppt/tags/tag136.xml><?xml version="1.0" encoding="utf-8"?>
<p:tagLst xmlns:a="http://schemas.openxmlformats.org/drawingml/2006/main" xmlns:r="http://schemas.openxmlformats.org/officeDocument/2006/relationships" xmlns:p="http://schemas.openxmlformats.org/presentationml/2006/main">
  <p:tag name="DVSHAPEID" val="NBV9PTexwm2aj62jMBAeTM"/>
</p:tagLst>
</file>

<file path=ppt/tags/tag137.xml><?xml version="1.0" encoding="utf-8"?>
<p:tagLst xmlns:a="http://schemas.openxmlformats.org/drawingml/2006/main" xmlns:r="http://schemas.openxmlformats.org/officeDocument/2006/relationships" xmlns:p="http://schemas.openxmlformats.org/presentationml/2006/main">
  <p:tag name="DVSHAPEID" val="rXAoGsHVM3z4EemAiXyDKl"/>
</p:tagLst>
</file>

<file path=ppt/tags/tag138.xml><?xml version="1.0" encoding="utf-8"?>
<p:tagLst xmlns:a="http://schemas.openxmlformats.org/drawingml/2006/main" xmlns:r="http://schemas.openxmlformats.org/officeDocument/2006/relationships" xmlns:p="http://schemas.openxmlformats.org/presentationml/2006/main">
  <p:tag name="DVSHAPEID" val="mRhzSaupO4p09YyqcLPBzY"/>
</p:tagLst>
</file>

<file path=ppt/tags/tag139.xml><?xml version="1.0" encoding="utf-8"?>
<p:tagLst xmlns:a="http://schemas.openxmlformats.org/drawingml/2006/main" xmlns:r="http://schemas.openxmlformats.org/officeDocument/2006/relationships" xmlns:p="http://schemas.openxmlformats.org/presentationml/2006/main">
  <p:tag name="DVSHAPEID" val="BesNXcjDFg15AI77zxqnfu"/>
</p:tagLst>
</file>

<file path=ppt/tags/tag14.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140.xml><?xml version="1.0" encoding="utf-8"?>
<p:tagLst xmlns:a="http://schemas.openxmlformats.org/drawingml/2006/main" xmlns:r="http://schemas.openxmlformats.org/officeDocument/2006/relationships" xmlns:p="http://schemas.openxmlformats.org/presentationml/2006/main">
  <p:tag name="DVSHAPEID" val="ED5o1RKMN8Log275ch5bp9"/>
</p:tagLst>
</file>

<file path=ppt/tags/tag141.xml><?xml version="1.0" encoding="utf-8"?>
<p:tagLst xmlns:a="http://schemas.openxmlformats.org/drawingml/2006/main" xmlns:r="http://schemas.openxmlformats.org/officeDocument/2006/relationships" xmlns:p="http://schemas.openxmlformats.org/presentationml/2006/main">
  <p:tag name="DVSHAPEID" val="Z3nPj5ciacJ6zOHybsSStT"/>
</p:tagLst>
</file>

<file path=ppt/tags/tag142.xml><?xml version="1.0" encoding="utf-8"?>
<p:tagLst xmlns:a="http://schemas.openxmlformats.org/drawingml/2006/main" xmlns:r="http://schemas.openxmlformats.org/officeDocument/2006/relationships" xmlns:p="http://schemas.openxmlformats.org/presentationml/2006/main">
  <p:tag name="DVSHAPEID" val="kcs4Ztk8i45vE11bxEAuYz"/>
</p:tagLst>
</file>

<file path=ppt/tags/tag143.xml><?xml version="1.0" encoding="utf-8"?>
<p:tagLst xmlns:a="http://schemas.openxmlformats.org/drawingml/2006/main" xmlns:r="http://schemas.openxmlformats.org/officeDocument/2006/relationships" xmlns:p="http://schemas.openxmlformats.org/presentationml/2006/main">
  <p:tag name="DVSHAPEID" val="E9sioD6CiwF5Janf6JY1TF"/>
</p:tagLst>
</file>

<file path=ppt/tags/tag144.xml><?xml version="1.0" encoding="utf-8"?>
<p:tagLst xmlns:a="http://schemas.openxmlformats.org/drawingml/2006/main" xmlns:r="http://schemas.openxmlformats.org/officeDocument/2006/relationships" xmlns:p="http://schemas.openxmlformats.org/presentationml/2006/main">
  <p:tag name="DVSHAPEID" val="13aFx0VeiYVKxjCG5G2FMz"/>
</p:tagLst>
</file>

<file path=ppt/tags/tag145.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46.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4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48.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149.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15.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150.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151.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52.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5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54.xml><?xml version="1.0" encoding="utf-8"?>
<p:tagLst xmlns:a="http://schemas.openxmlformats.org/drawingml/2006/main" xmlns:r="http://schemas.openxmlformats.org/officeDocument/2006/relationships" xmlns:p="http://schemas.openxmlformats.org/presentationml/2006/main">
  <p:tag name="TIMING" val="|5.5"/>
</p:tagLst>
</file>

<file path=ppt/tags/tag155.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156.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157.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15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5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6.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160.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61.xml><?xml version="1.0" encoding="utf-8"?>
<p:tagLst xmlns:a="http://schemas.openxmlformats.org/drawingml/2006/main" xmlns:r="http://schemas.openxmlformats.org/officeDocument/2006/relationships" xmlns:p="http://schemas.openxmlformats.org/presentationml/2006/main">
  <p:tag name="DVSECTIONID" val="1s7OjgoQvZ2c7UGCGJ6Ps4"/>
</p:tagLst>
</file>

<file path=ppt/tags/tag162.xml><?xml version="1.0" encoding="utf-8"?>
<p:tagLst xmlns:a="http://schemas.openxmlformats.org/drawingml/2006/main" xmlns:r="http://schemas.openxmlformats.org/officeDocument/2006/relationships" xmlns:p="http://schemas.openxmlformats.org/presentationml/2006/main">
  <p:tag name="DVSHAPEID" val="aYC3DpEhZeTrdCnHbDFrsY"/>
</p:tagLst>
</file>

<file path=ppt/tags/tag163.xml><?xml version="1.0" encoding="utf-8"?>
<p:tagLst xmlns:a="http://schemas.openxmlformats.org/drawingml/2006/main" xmlns:r="http://schemas.openxmlformats.org/officeDocument/2006/relationships" xmlns:p="http://schemas.openxmlformats.org/presentationml/2006/main">
  <p:tag name="DVSHAPEID" val="VbpaReiVyTaUA8fgVs6Rw0"/>
</p:tagLst>
</file>

<file path=ppt/tags/tag164.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165.xml><?xml version="1.0" encoding="utf-8"?>
<p:tagLst xmlns:a="http://schemas.openxmlformats.org/drawingml/2006/main" xmlns:r="http://schemas.openxmlformats.org/officeDocument/2006/relationships" xmlns:p="http://schemas.openxmlformats.org/presentationml/2006/main">
  <p:tag name="DVSHAPEID" val="4ybdymAVXIm9njdKE8cfWr"/>
</p:tagLst>
</file>

<file path=ppt/tags/tag166.xml><?xml version="1.0" encoding="utf-8"?>
<p:tagLst xmlns:a="http://schemas.openxmlformats.org/drawingml/2006/main" xmlns:r="http://schemas.openxmlformats.org/officeDocument/2006/relationships" xmlns:p="http://schemas.openxmlformats.org/presentationml/2006/main">
  <p:tag name="DVSECTIONID" val="IzwCwcTzlrsWIxdrUrWpNb"/>
</p:tagLst>
</file>

<file path=ppt/tags/tag167.xml><?xml version="1.0" encoding="utf-8"?>
<p:tagLst xmlns:a="http://schemas.openxmlformats.org/drawingml/2006/main" xmlns:r="http://schemas.openxmlformats.org/officeDocument/2006/relationships" xmlns:p="http://schemas.openxmlformats.org/presentationml/2006/main">
  <p:tag name="DVSHAPEID" val="44a4RDDZI75LBHxxSeJVkE"/>
</p:tagLst>
</file>

<file path=ppt/tags/tag168.xml><?xml version="1.0" encoding="utf-8"?>
<p:tagLst xmlns:a="http://schemas.openxmlformats.org/drawingml/2006/main" xmlns:r="http://schemas.openxmlformats.org/officeDocument/2006/relationships" xmlns:p="http://schemas.openxmlformats.org/presentationml/2006/main">
  <p:tag name="DVSHAPEID" val="jRNZfPL1AmrzL4Tpd9gTc9"/>
</p:tagLst>
</file>

<file path=ppt/tags/tag169.xml><?xml version="1.0" encoding="utf-8"?>
<p:tagLst xmlns:a="http://schemas.openxmlformats.org/drawingml/2006/main" xmlns:r="http://schemas.openxmlformats.org/officeDocument/2006/relationships" xmlns:p="http://schemas.openxmlformats.org/presentationml/2006/main">
  <p:tag name="DVSHAPEID" val="FuAhKciDAABqKihRoOdHxJ"/>
</p:tagLst>
</file>

<file path=ppt/tags/tag17.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170.xml><?xml version="1.0" encoding="utf-8"?>
<p:tagLst xmlns:a="http://schemas.openxmlformats.org/drawingml/2006/main" xmlns:r="http://schemas.openxmlformats.org/officeDocument/2006/relationships" xmlns:p="http://schemas.openxmlformats.org/presentationml/2006/main">
  <p:tag name="DVSHAPEID" val="k2VsDs0AFrr9cipY4zIWLQ"/>
</p:tagLst>
</file>

<file path=ppt/tags/tag171.xml><?xml version="1.0" encoding="utf-8"?>
<p:tagLst xmlns:a="http://schemas.openxmlformats.org/drawingml/2006/main" xmlns:r="http://schemas.openxmlformats.org/officeDocument/2006/relationships" xmlns:p="http://schemas.openxmlformats.org/presentationml/2006/main">
  <p:tag name="DVSHAPEID" val="XlkA8lLsGuCWaymizPC0Va"/>
</p:tagLst>
</file>

<file path=ppt/tags/tag172.xml><?xml version="1.0" encoding="utf-8"?>
<p:tagLst xmlns:a="http://schemas.openxmlformats.org/drawingml/2006/main" xmlns:r="http://schemas.openxmlformats.org/officeDocument/2006/relationships" xmlns:p="http://schemas.openxmlformats.org/presentationml/2006/main">
  <p:tag name="DVSHAPEID" val="YB6YsqJEYAXu5z83kEOdKW"/>
</p:tagLst>
</file>

<file path=ppt/tags/tag173.xml><?xml version="1.0" encoding="utf-8"?>
<p:tagLst xmlns:a="http://schemas.openxmlformats.org/drawingml/2006/main" xmlns:r="http://schemas.openxmlformats.org/officeDocument/2006/relationships" xmlns:p="http://schemas.openxmlformats.org/presentationml/2006/main">
  <p:tag name="DVSHAPEID" val="wg8QBM0TkLUMmIt9SlI2w2"/>
</p:tagLst>
</file>

<file path=ppt/tags/tag174.xml><?xml version="1.0" encoding="utf-8"?>
<p:tagLst xmlns:a="http://schemas.openxmlformats.org/drawingml/2006/main" xmlns:r="http://schemas.openxmlformats.org/officeDocument/2006/relationships" xmlns:p="http://schemas.openxmlformats.org/presentationml/2006/main">
  <p:tag name="DVSHAPEID" val="YFsM9vuYcIq14QQCOWE4gc"/>
</p:tagLst>
</file>

<file path=ppt/tags/tag175.xml><?xml version="1.0" encoding="utf-8"?>
<p:tagLst xmlns:a="http://schemas.openxmlformats.org/drawingml/2006/main" xmlns:r="http://schemas.openxmlformats.org/officeDocument/2006/relationships" xmlns:p="http://schemas.openxmlformats.org/presentationml/2006/main">
  <p:tag name="DVSHAPEID" val="zidpzaLsuHquhsoPCuolzc"/>
</p:tagLst>
</file>

<file path=ppt/tags/tag176.xml><?xml version="1.0" encoding="utf-8"?>
<p:tagLst xmlns:a="http://schemas.openxmlformats.org/drawingml/2006/main" xmlns:r="http://schemas.openxmlformats.org/officeDocument/2006/relationships" xmlns:p="http://schemas.openxmlformats.org/presentationml/2006/main">
  <p:tag name="DVSHAPEID" val="lkEDjgxMorMM59zKWkcJdI"/>
</p:tagLst>
</file>

<file path=ppt/tags/tag177.xml><?xml version="1.0" encoding="utf-8"?>
<p:tagLst xmlns:a="http://schemas.openxmlformats.org/drawingml/2006/main" xmlns:r="http://schemas.openxmlformats.org/officeDocument/2006/relationships" xmlns:p="http://schemas.openxmlformats.org/presentationml/2006/main">
  <p:tag name="DVSECTIONID" val="H4rM8RrfB8nZQ1lJrHcCv3"/>
</p:tagLst>
</file>

<file path=ppt/tags/tag178.xml><?xml version="1.0" encoding="utf-8"?>
<p:tagLst xmlns:a="http://schemas.openxmlformats.org/drawingml/2006/main" xmlns:r="http://schemas.openxmlformats.org/officeDocument/2006/relationships" xmlns:p="http://schemas.openxmlformats.org/presentationml/2006/main">
  <p:tag name="DVSHAPEID" val="BAyndZj9GUCnXSLVQuVIjY"/>
</p:tagLst>
</file>

<file path=ppt/tags/tag179.xml><?xml version="1.0" encoding="utf-8"?>
<p:tagLst xmlns:a="http://schemas.openxmlformats.org/drawingml/2006/main" xmlns:r="http://schemas.openxmlformats.org/officeDocument/2006/relationships" xmlns:p="http://schemas.openxmlformats.org/presentationml/2006/main">
  <p:tag name="DVSHAPEID" val="HvmefSy49QYDJ34W2yseLS"/>
</p:tagLst>
</file>

<file path=ppt/tags/tag18.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180.xml><?xml version="1.0" encoding="utf-8"?>
<p:tagLst xmlns:a="http://schemas.openxmlformats.org/drawingml/2006/main" xmlns:r="http://schemas.openxmlformats.org/officeDocument/2006/relationships" xmlns:p="http://schemas.openxmlformats.org/presentationml/2006/main">
  <p:tag name="DVSHAPEID" val="9IcGZ0tHNvpCT30ZJrBBLM"/>
</p:tagLst>
</file>

<file path=ppt/tags/tag181.xml><?xml version="1.0" encoding="utf-8"?>
<p:tagLst xmlns:a="http://schemas.openxmlformats.org/drawingml/2006/main" xmlns:r="http://schemas.openxmlformats.org/officeDocument/2006/relationships" xmlns:p="http://schemas.openxmlformats.org/presentationml/2006/main">
  <p:tag name="DVSHAPEID" val="pj9HRUsnf4dPlE1yTxAr2s"/>
</p:tagLst>
</file>

<file path=ppt/tags/tag182.xml><?xml version="1.0" encoding="utf-8"?>
<p:tagLst xmlns:a="http://schemas.openxmlformats.org/drawingml/2006/main" xmlns:r="http://schemas.openxmlformats.org/officeDocument/2006/relationships" xmlns:p="http://schemas.openxmlformats.org/presentationml/2006/main">
  <p:tag name="DVSHAPEID" val="d6a0W3O0D97njSxh9zfqgl"/>
</p:tagLst>
</file>

<file path=ppt/tags/tag183.xml><?xml version="1.0" encoding="utf-8"?>
<p:tagLst xmlns:a="http://schemas.openxmlformats.org/drawingml/2006/main" xmlns:r="http://schemas.openxmlformats.org/officeDocument/2006/relationships" xmlns:p="http://schemas.openxmlformats.org/presentationml/2006/main">
  <p:tag name="DVSHAPEID" val="p4IlYay41jKW62xQXoyeq3"/>
</p:tagLst>
</file>

<file path=ppt/tags/tag184.xml><?xml version="1.0" encoding="utf-8"?>
<p:tagLst xmlns:a="http://schemas.openxmlformats.org/drawingml/2006/main" xmlns:r="http://schemas.openxmlformats.org/officeDocument/2006/relationships" xmlns:p="http://schemas.openxmlformats.org/presentationml/2006/main">
  <p:tag name="DVSHAPEID" val="HYl81Bo0bBcRH6iA4Esz8N"/>
</p:tagLst>
</file>

<file path=ppt/tags/tag185.xml><?xml version="1.0" encoding="utf-8"?>
<p:tagLst xmlns:a="http://schemas.openxmlformats.org/drawingml/2006/main" xmlns:r="http://schemas.openxmlformats.org/officeDocument/2006/relationships" xmlns:p="http://schemas.openxmlformats.org/presentationml/2006/main">
  <p:tag name="DVSHAPEID" val="CmMvKiBQR1UmmK0P9WF088"/>
</p:tagLst>
</file>

<file path=ppt/tags/tag186.xml><?xml version="1.0" encoding="utf-8"?>
<p:tagLst xmlns:a="http://schemas.openxmlformats.org/drawingml/2006/main" xmlns:r="http://schemas.openxmlformats.org/officeDocument/2006/relationships" xmlns:p="http://schemas.openxmlformats.org/presentationml/2006/main">
  <p:tag name="DVSECTIONID" val="1s7OjgoQvZ2c7UGCGJ6Ps4"/>
</p:tagLst>
</file>

<file path=ppt/tags/tag187.xml><?xml version="1.0" encoding="utf-8"?>
<p:tagLst xmlns:a="http://schemas.openxmlformats.org/drawingml/2006/main" xmlns:r="http://schemas.openxmlformats.org/officeDocument/2006/relationships" xmlns:p="http://schemas.openxmlformats.org/presentationml/2006/main">
  <p:tag name="DVSHAPEID" val="QyiQOiyQwWFZ8o7I56H3dG"/>
</p:tagLst>
</file>

<file path=ppt/tags/tag188.xml><?xml version="1.0" encoding="utf-8"?>
<p:tagLst xmlns:a="http://schemas.openxmlformats.org/drawingml/2006/main" xmlns:r="http://schemas.openxmlformats.org/officeDocument/2006/relationships" xmlns:p="http://schemas.openxmlformats.org/presentationml/2006/main">
  <p:tag name="DVSHAPEID" val="aYC3DpEhZeTrdCnHbDFrsY"/>
</p:tagLst>
</file>

<file path=ppt/tags/tag189.xml><?xml version="1.0" encoding="utf-8"?>
<p:tagLst xmlns:a="http://schemas.openxmlformats.org/drawingml/2006/main" xmlns:r="http://schemas.openxmlformats.org/officeDocument/2006/relationships" xmlns:p="http://schemas.openxmlformats.org/presentationml/2006/main">
  <p:tag name="DVSHAPEID" val="4ybdymAVXIm9njdKE8cfWr"/>
</p:tagLst>
</file>

<file path=ppt/tags/tag19.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190.xml><?xml version="1.0" encoding="utf-8"?>
<p:tagLst xmlns:a="http://schemas.openxmlformats.org/drawingml/2006/main" xmlns:r="http://schemas.openxmlformats.org/officeDocument/2006/relationships" xmlns:p="http://schemas.openxmlformats.org/presentationml/2006/main">
  <p:tag name="DVSHAPEID" val="5GbvkoU4oLdcU3SpQhG3gb"/>
</p:tagLst>
</file>

<file path=ppt/tags/tag191.xml><?xml version="1.0" encoding="utf-8"?>
<p:tagLst xmlns:a="http://schemas.openxmlformats.org/drawingml/2006/main" xmlns:r="http://schemas.openxmlformats.org/officeDocument/2006/relationships" xmlns:p="http://schemas.openxmlformats.org/presentationml/2006/main">
  <p:tag name="DVSHAPEID" val="53f4trYwed1Dsu131c0SjA"/>
</p:tagLst>
</file>

<file path=ppt/tags/tag192.xml><?xml version="1.0" encoding="utf-8"?>
<p:tagLst xmlns:a="http://schemas.openxmlformats.org/drawingml/2006/main" xmlns:r="http://schemas.openxmlformats.org/officeDocument/2006/relationships" xmlns:p="http://schemas.openxmlformats.org/presentationml/2006/main">
  <p:tag name="DVSHAPEID" val="VbpaReiVyTaUA8fgVs6Rw0"/>
</p:tagLst>
</file>

<file path=ppt/tags/tag193.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19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9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96.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97.xml><?xml version="1.0" encoding="utf-8"?>
<p:tagLst xmlns:a="http://schemas.openxmlformats.org/drawingml/2006/main" xmlns:r="http://schemas.openxmlformats.org/officeDocument/2006/relationships" xmlns:p="http://schemas.openxmlformats.org/presentationml/2006/main">
  <p:tag name="DVSECTIONID" val="JuNRow9uw14ALMl1RXHi1U"/>
</p:tagLst>
</file>

<file path=ppt/tags/tag198.xml><?xml version="1.0" encoding="utf-8"?>
<p:tagLst xmlns:a="http://schemas.openxmlformats.org/drawingml/2006/main" xmlns:r="http://schemas.openxmlformats.org/officeDocument/2006/relationships" xmlns:p="http://schemas.openxmlformats.org/presentationml/2006/main">
  <p:tag name="DVSHAPEID" val="hDtTTrytlmZ9VnxipKQKkf"/>
</p:tagLst>
</file>

<file path=ppt/tags/tag199.xml><?xml version="1.0" encoding="utf-8"?>
<p:tagLst xmlns:a="http://schemas.openxmlformats.org/drawingml/2006/main" xmlns:r="http://schemas.openxmlformats.org/officeDocument/2006/relationships" xmlns:p="http://schemas.openxmlformats.org/presentationml/2006/main">
  <p:tag name="DVSHAPEID" val="rLhVSRm4y38uuHwqsm9Xj8"/>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200.xml><?xml version="1.0" encoding="utf-8"?>
<p:tagLst xmlns:a="http://schemas.openxmlformats.org/drawingml/2006/main" xmlns:r="http://schemas.openxmlformats.org/officeDocument/2006/relationships" xmlns:p="http://schemas.openxmlformats.org/presentationml/2006/main">
  <p:tag name="DVSHAPEID" val="fRqZmfBn8eD2cICXyG7gNV"/>
</p:tagLst>
</file>

<file path=ppt/tags/tag201.xml><?xml version="1.0" encoding="utf-8"?>
<p:tagLst xmlns:a="http://schemas.openxmlformats.org/drawingml/2006/main" xmlns:r="http://schemas.openxmlformats.org/officeDocument/2006/relationships" xmlns:p="http://schemas.openxmlformats.org/presentationml/2006/main">
  <p:tag name="DVSHAPEID" val="1qSPMYitBnViwpuTv7sbVU"/>
</p:tagLst>
</file>

<file path=ppt/tags/tag202.xml><?xml version="1.0" encoding="utf-8"?>
<p:tagLst xmlns:a="http://schemas.openxmlformats.org/drawingml/2006/main" xmlns:r="http://schemas.openxmlformats.org/officeDocument/2006/relationships" xmlns:p="http://schemas.openxmlformats.org/presentationml/2006/main">
  <p:tag name="DVSHAPEID" val="RsvOOuNsP2ljQ06wtD5ECg"/>
</p:tagLst>
</file>

<file path=ppt/tags/tag203.xml><?xml version="1.0" encoding="utf-8"?>
<p:tagLst xmlns:a="http://schemas.openxmlformats.org/drawingml/2006/main" xmlns:r="http://schemas.openxmlformats.org/officeDocument/2006/relationships" xmlns:p="http://schemas.openxmlformats.org/presentationml/2006/main">
  <p:tag name="DVSECTIONID" val="rbV7YPQv0D0hrWUgyOmVAa"/>
</p:tagLst>
</file>

<file path=ppt/tags/tag204.xml><?xml version="1.0" encoding="utf-8"?>
<p:tagLst xmlns:a="http://schemas.openxmlformats.org/drawingml/2006/main" xmlns:r="http://schemas.openxmlformats.org/officeDocument/2006/relationships" xmlns:p="http://schemas.openxmlformats.org/presentationml/2006/main">
  <p:tag name="DVSHAPEID" val="tiB0MwMQTFycXUvwvw0P5x"/>
</p:tagLst>
</file>

<file path=ppt/tags/tag205.xml><?xml version="1.0" encoding="utf-8"?>
<p:tagLst xmlns:a="http://schemas.openxmlformats.org/drawingml/2006/main" xmlns:r="http://schemas.openxmlformats.org/officeDocument/2006/relationships" xmlns:p="http://schemas.openxmlformats.org/presentationml/2006/main">
  <p:tag name="DVSHAPEID" val="hiJwLRKdDqJbzvcaHjor21"/>
</p:tagLst>
</file>

<file path=ppt/tags/tag206.xml><?xml version="1.0" encoding="utf-8"?>
<p:tagLst xmlns:a="http://schemas.openxmlformats.org/drawingml/2006/main" xmlns:r="http://schemas.openxmlformats.org/officeDocument/2006/relationships" xmlns:p="http://schemas.openxmlformats.org/presentationml/2006/main">
  <p:tag name="DVSHAPEID" val="hn9SjJ5EsLTV1ihfKU5G27"/>
</p:tagLst>
</file>

<file path=ppt/tags/tag207.xml><?xml version="1.0" encoding="utf-8"?>
<p:tagLst xmlns:a="http://schemas.openxmlformats.org/drawingml/2006/main" xmlns:r="http://schemas.openxmlformats.org/officeDocument/2006/relationships" xmlns:p="http://schemas.openxmlformats.org/presentationml/2006/main">
  <p:tag name="DVSHAPEID" val="sLl0klOHrEuf1lnTy17YYY"/>
</p:tagLst>
</file>

<file path=ppt/tags/tag208.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209.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21.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210.xml><?xml version="1.0" encoding="utf-8"?>
<p:tagLst xmlns:a="http://schemas.openxmlformats.org/drawingml/2006/main" xmlns:r="http://schemas.openxmlformats.org/officeDocument/2006/relationships" xmlns:p="http://schemas.openxmlformats.org/presentationml/2006/main">
  <p:tag name="DVSHAPEID" val="OY5IlxMySHFcSQ35M8lNhP"/>
</p:tagLst>
</file>

<file path=ppt/tags/tag211.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ags/tag212.xml><?xml version="1.0" encoding="utf-8"?>
<p:tagLst xmlns:a="http://schemas.openxmlformats.org/drawingml/2006/main" xmlns:r="http://schemas.openxmlformats.org/officeDocument/2006/relationships" xmlns:p="http://schemas.openxmlformats.org/presentationml/2006/main">
  <p:tag name="DVSHAPEID" val="yK6NUNqdDIrZ6W5IyIkNfp"/>
</p:tagLst>
</file>

<file path=ppt/tags/tag213.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214.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215.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216.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217.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218.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ags/tag219.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22.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220.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221.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222.xml><?xml version="1.0" encoding="utf-8"?>
<p:tagLst xmlns:a="http://schemas.openxmlformats.org/drawingml/2006/main" xmlns:r="http://schemas.openxmlformats.org/officeDocument/2006/relationships" xmlns:p="http://schemas.openxmlformats.org/presentationml/2006/main">
  <p:tag name="DVSHAPEID" val="Az3aNEV1dN7Cixdhf9jz0o"/>
</p:tagLst>
</file>

<file path=ppt/tags/tag223.xml><?xml version="1.0" encoding="utf-8"?>
<p:tagLst xmlns:a="http://schemas.openxmlformats.org/drawingml/2006/main" xmlns:r="http://schemas.openxmlformats.org/officeDocument/2006/relationships" xmlns:p="http://schemas.openxmlformats.org/presentationml/2006/main">
  <p:tag name="DVSHAPEID" val="Jut2DI3DhQbzFr3a08QJGJ"/>
</p:tagLst>
</file>

<file path=ppt/tags/tag224.xml><?xml version="1.0" encoding="utf-8"?>
<p:tagLst xmlns:a="http://schemas.openxmlformats.org/drawingml/2006/main" xmlns:r="http://schemas.openxmlformats.org/officeDocument/2006/relationships" xmlns:p="http://schemas.openxmlformats.org/presentationml/2006/main">
  <p:tag name="DVSHAPEID" val="kNO2E77nZ4YbQyHK1cYAwg"/>
</p:tagLst>
</file>

<file path=ppt/tags/tag225.xml><?xml version="1.0" encoding="utf-8"?>
<p:tagLst xmlns:a="http://schemas.openxmlformats.org/drawingml/2006/main" xmlns:r="http://schemas.openxmlformats.org/officeDocument/2006/relationships" xmlns:p="http://schemas.openxmlformats.org/presentationml/2006/main">
  <p:tag name="DVSHAPEID" val="rJSMe48aJhIZaFdB3WvUR6"/>
</p:tagLst>
</file>

<file path=ppt/tags/tag226.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27.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28.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29.xml><?xml version="1.0" encoding="utf-8"?>
<p:tagLst xmlns:a="http://schemas.openxmlformats.org/drawingml/2006/main" xmlns:r="http://schemas.openxmlformats.org/officeDocument/2006/relationships" xmlns:p="http://schemas.openxmlformats.org/presentationml/2006/main">
  <p:tag name="DVSECTIONID" val="UukUHJwnWvMta4UbrcPixo"/>
</p:tagLst>
</file>

<file path=ppt/tags/tag23.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230.xml><?xml version="1.0" encoding="utf-8"?>
<p:tagLst xmlns:a="http://schemas.openxmlformats.org/drawingml/2006/main" xmlns:r="http://schemas.openxmlformats.org/officeDocument/2006/relationships" xmlns:p="http://schemas.openxmlformats.org/presentationml/2006/main">
  <p:tag name="DVSHAPEID" val="AtAutf7DK5d3m59ST2fOlH"/>
</p:tagLst>
</file>

<file path=ppt/tags/tag231.xml><?xml version="1.0" encoding="utf-8"?>
<p:tagLst xmlns:a="http://schemas.openxmlformats.org/drawingml/2006/main" xmlns:r="http://schemas.openxmlformats.org/officeDocument/2006/relationships" xmlns:p="http://schemas.openxmlformats.org/presentationml/2006/main">
  <p:tag name="DVSHAPEID" val="tQn2xq814Cpk8obJBS36wC"/>
</p:tagLst>
</file>

<file path=ppt/tags/tag232.xml><?xml version="1.0" encoding="utf-8"?>
<p:tagLst xmlns:a="http://schemas.openxmlformats.org/drawingml/2006/main" xmlns:r="http://schemas.openxmlformats.org/officeDocument/2006/relationships" xmlns:p="http://schemas.openxmlformats.org/presentationml/2006/main">
  <p:tag name="DVSHAPEID" val="L7i8rb3tE2LT0K7rIHuJ1B"/>
</p:tagLst>
</file>

<file path=ppt/tags/tag233.xml><?xml version="1.0" encoding="utf-8"?>
<p:tagLst xmlns:a="http://schemas.openxmlformats.org/drawingml/2006/main" xmlns:r="http://schemas.openxmlformats.org/officeDocument/2006/relationships" xmlns:p="http://schemas.openxmlformats.org/presentationml/2006/main">
  <p:tag name="DVSHAPEID" val="E1WKH9rmLfaR4gJoYXYBXm"/>
</p:tagLst>
</file>

<file path=ppt/tags/tag234.xml><?xml version="1.0" encoding="utf-8"?>
<p:tagLst xmlns:a="http://schemas.openxmlformats.org/drawingml/2006/main" xmlns:r="http://schemas.openxmlformats.org/officeDocument/2006/relationships" xmlns:p="http://schemas.openxmlformats.org/presentationml/2006/main">
  <p:tag name="DVSHAPEID" val="zforCaamBNBathbHuT1ihw"/>
</p:tagLst>
</file>

<file path=ppt/tags/tag235.xml><?xml version="1.0" encoding="utf-8"?>
<p:tagLst xmlns:a="http://schemas.openxmlformats.org/drawingml/2006/main" xmlns:r="http://schemas.openxmlformats.org/officeDocument/2006/relationships" xmlns:p="http://schemas.openxmlformats.org/presentationml/2006/main">
  <p:tag name="DVSHAPEID" val="I8FQIjIxKpEhsHlgxhcoDm"/>
</p:tagLst>
</file>

<file path=ppt/tags/tag236.xml><?xml version="1.0" encoding="utf-8"?>
<p:tagLst xmlns:a="http://schemas.openxmlformats.org/drawingml/2006/main" xmlns:r="http://schemas.openxmlformats.org/officeDocument/2006/relationships" xmlns:p="http://schemas.openxmlformats.org/presentationml/2006/main">
  <p:tag name="DVSHAPEID" val="gUNrdht5zF53wgMLrQD33b"/>
</p:tagLst>
</file>

<file path=ppt/tags/tag237.xml><?xml version="1.0" encoding="utf-8"?>
<p:tagLst xmlns:a="http://schemas.openxmlformats.org/drawingml/2006/main" xmlns:r="http://schemas.openxmlformats.org/officeDocument/2006/relationships" xmlns:p="http://schemas.openxmlformats.org/presentationml/2006/main">
  <p:tag name="DVSHAPEID" val="wcPuldlK5SSlSK3g6r4EQZ"/>
</p:tagLst>
</file>

<file path=ppt/tags/tag238.xml><?xml version="1.0" encoding="utf-8"?>
<p:tagLst xmlns:a="http://schemas.openxmlformats.org/drawingml/2006/main" xmlns:r="http://schemas.openxmlformats.org/officeDocument/2006/relationships" xmlns:p="http://schemas.openxmlformats.org/presentationml/2006/main">
  <p:tag name="DVSECTIONID" val="7DoTb85zMnFUWFN0PdSRlD"/>
</p:tagLst>
</file>

<file path=ppt/tags/tag239.xml><?xml version="1.0" encoding="utf-8"?>
<p:tagLst xmlns:a="http://schemas.openxmlformats.org/drawingml/2006/main" xmlns:r="http://schemas.openxmlformats.org/officeDocument/2006/relationships" xmlns:p="http://schemas.openxmlformats.org/presentationml/2006/main">
  <p:tag name="DVSHAPEID" val="bpa5uMPmLzj4oBCIVfKPzd"/>
</p:tagLst>
</file>

<file path=ppt/tags/tag24.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40.xml><?xml version="1.0" encoding="utf-8"?>
<p:tagLst xmlns:a="http://schemas.openxmlformats.org/drawingml/2006/main" xmlns:r="http://schemas.openxmlformats.org/officeDocument/2006/relationships" xmlns:p="http://schemas.openxmlformats.org/presentationml/2006/main">
  <p:tag name="DVSHAPEID" val="aan1IbJbZolx0qjfJzUI7i"/>
</p:tagLst>
</file>

<file path=ppt/tags/tag241.xml><?xml version="1.0" encoding="utf-8"?>
<p:tagLst xmlns:a="http://schemas.openxmlformats.org/drawingml/2006/main" xmlns:r="http://schemas.openxmlformats.org/officeDocument/2006/relationships" xmlns:p="http://schemas.openxmlformats.org/presentationml/2006/main">
  <p:tag name="DVSHAPEID" val="2NmrDnwOU0pYeZIs3DDzzU"/>
</p:tagLst>
</file>

<file path=ppt/tags/tag242.xml><?xml version="1.0" encoding="utf-8"?>
<p:tagLst xmlns:a="http://schemas.openxmlformats.org/drawingml/2006/main" xmlns:r="http://schemas.openxmlformats.org/officeDocument/2006/relationships" xmlns:p="http://schemas.openxmlformats.org/presentationml/2006/main">
  <p:tag name="DVSHAPEID" val="JQAcoGvaUQ5R8AEgxlFbuk"/>
</p:tagLst>
</file>

<file path=ppt/tags/tag243.xml><?xml version="1.0" encoding="utf-8"?>
<p:tagLst xmlns:a="http://schemas.openxmlformats.org/drawingml/2006/main" xmlns:r="http://schemas.openxmlformats.org/officeDocument/2006/relationships" xmlns:p="http://schemas.openxmlformats.org/presentationml/2006/main">
  <p:tag name="DVSHAPEID" val="72bkxgwh5yI83vRrYPiK6y"/>
</p:tagLst>
</file>

<file path=ppt/tags/tag244.xml><?xml version="1.0" encoding="utf-8"?>
<p:tagLst xmlns:a="http://schemas.openxmlformats.org/drawingml/2006/main" xmlns:r="http://schemas.openxmlformats.org/officeDocument/2006/relationships" xmlns:p="http://schemas.openxmlformats.org/presentationml/2006/main">
  <p:tag name="DVSHAPEID" val="SnR7OM6hToqpJx148eEDKx"/>
</p:tagLst>
</file>

<file path=ppt/tags/tag245.xml><?xml version="1.0" encoding="utf-8"?>
<p:tagLst xmlns:a="http://schemas.openxmlformats.org/drawingml/2006/main" xmlns:r="http://schemas.openxmlformats.org/officeDocument/2006/relationships" xmlns:p="http://schemas.openxmlformats.org/presentationml/2006/main">
  <p:tag name="DVSHAPEID" val="80w9p6mPSJdyaOtpsJbNEk"/>
</p:tagLst>
</file>

<file path=ppt/tags/tag246.xml><?xml version="1.0" encoding="utf-8"?>
<p:tagLst xmlns:a="http://schemas.openxmlformats.org/drawingml/2006/main" xmlns:r="http://schemas.openxmlformats.org/officeDocument/2006/relationships" xmlns:p="http://schemas.openxmlformats.org/presentationml/2006/main">
  <p:tag name="DVSECTIONID" val="1yeRo2lxU1LwmGvNynhmIo"/>
</p:tagLst>
</file>

<file path=ppt/tags/tag247.xml><?xml version="1.0" encoding="utf-8"?>
<p:tagLst xmlns:a="http://schemas.openxmlformats.org/drawingml/2006/main" xmlns:r="http://schemas.openxmlformats.org/officeDocument/2006/relationships" xmlns:p="http://schemas.openxmlformats.org/presentationml/2006/main">
  <p:tag name="DVSHAPEID" val="HEMjqUH45tOleQBFmZV3wG"/>
</p:tagLst>
</file>

<file path=ppt/tags/tag248.xml><?xml version="1.0" encoding="utf-8"?>
<p:tagLst xmlns:a="http://schemas.openxmlformats.org/drawingml/2006/main" xmlns:r="http://schemas.openxmlformats.org/officeDocument/2006/relationships" xmlns:p="http://schemas.openxmlformats.org/presentationml/2006/main">
  <p:tag name="DVSHAPEID" val="bancBILUsXSOiSm5Gs8OEK"/>
</p:tagLst>
</file>

<file path=ppt/tags/tag249.xml><?xml version="1.0" encoding="utf-8"?>
<p:tagLst xmlns:a="http://schemas.openxmlformats.org/drawingml/2006/main" xmlns:r="http://schemas.openxmlformats.org/officeDocument/2006/relationships" xmlns:p="http://schemas.openxmlformats.org/presentationml/2006/main">
  <p:tag name="DVSHAPEID" val="KPACONmbSBN0sBWdjYia0R"/>
</p:tagLst>
</file>

<file path=ppt/tags/tag25.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250.xml><?xml version="1.0" encoding="utf-8"?>
<p:tagLst xmlns:a="http://schemas.openxmlformats.org/drawingml/2006/main" xmlns:r="http://schemas.openxmlformats.org/officeDocument/2006/relationships" xmlns:p="http://schemas.openxmlformats.org/presentationml/2006/main">
  <p:tag name="DVSHAPEID" val="spyJigjtVI2rqyCYUXyg4h"/>
</p:tagLst>
</file>

<file path=ppt/tags/tag251.xml><?xml version="1.0" encoding="utf-8"?>
<p:tagLst xmlns:a="http://schemas.openxmlformats.org/drawingml/2006/main" xmlns:r="http://schemas.openxmlformats.org/officeDocument/2006/relationships" xmlns:p="http://schemas.openxmlformats.org/presentationml/2006/main">
  <p:tag name="DVSHAPEID" val="1hpL9s8avtJTmb45v5RpG5"/>
</p:tagLst>
</file>

<file path=ppt/tags/tag252.xml><?xml version="1.0" encoding="utf-8"?>
<p:tagLst xmlns:a="http://schemas.openxmlformats.org/drawingml/2006/main" xmlns:r="http://schemas.openxmlformats.org/officeDocument/2006/relationships" xmlns:p="http://schemas.openxmlformats.org/presentationml/2006/main">
  <p:tag name="DVSHAPEID" val="Y1boBk3kCKMangjw7QkKcz"/>
</p:tagLst>
</file>

<file path=ppt/tags/tag253.xml><?xml version="1.0" encoding="utf-8"?>
<p:tagLst xmlns:a="http://schemas.openxmlformats.org/drawingml/2006/main" xmlns:r="http://schemas.openxmlformats.org/officeDocument/2006/relationships" xmlns:p="http://schemas.openxmlformats.org/presentationml/2006/main">
  <p:tag name="DVSHAPEID" val="HwbrUPssoEBVjoALRN6bQZ"/>
</p:tagLst>
</file>

<file path=ppt/tags/tag254.xml><?xml version="1.0" encoding="utf-8"?>
<p:tagLst xmlns:a="http://schemas.openxmlformats.org/drawingml/2006/main" xmlns:r="http://schemas.openxmlformats.org/officeDocument/2006/relationships" xmlns:p="http://schemas.openxmlformats.org/presentationml/2006/main">
  <p:tag name="DVSECTIONID" val="Og7enrnBpG2tBPFkK2detD"/>
</p:tagLst>
</file>

<file path=ppt/tags/tag255.xml><?xml version="1.0" encoding="utf-8"?>
<p:tagLst xmlns:a="http://schemas.openxmlformats.org/drawingml/2006/main" xmlns:r="http://schemas.openxmlformats.org/officeDocument/2006/relationships" xmlns:p="http://schemas.openxmlformats.org/presentationml/2006/main">
  <p:tag name="DVSHAPEID" val="6bNNLYY14VSpjEd9qdSal7"/>
</p:tagLst>
</file>

<file path=ppt/tags/tag256.xml><?xml version="1.0" encoding="utf-8"?>
<p:tagLst xmlns:a="http://schemas.openxmlformats.org/drawingml/2006/main" xmlns:r="http://schemas.openxmlformats.org/officeDocument/2006/relationships" xmlns:p="http://schemas.openxmlformats.org/presentationml/2006/main">
  <p:tag name="DVSHAPEID" val="zsXUWlZxD1IIqZE63ttnzF"/>
</p:tagLst>
</file>

<file path=ppt/tags/tag257.xml><?xml version="1.0" encoding="utf-8"?>
<p:tagLst xmlns:a="http://schemas.openxmlformats.org/drawingml/2006/main" xmlns:r="http://schemas.openxmlformats.org/officeDocument/2006/relationships" xmlns:p="http://schemas.openxmlformats.org/presentationml/2006/main">
  <p:tag name="DVSHAPEID" val="3T5WyHmTjGEYClQR2C1xhR"/>
</p:tagLst>
</file>

<file path=ppt/tags/tag258.xml><?xml version="1.0" encoding="utf-8"?>
<p:tagLst xmlns:a="http://schemas.openxmlformats.org/drawingml/2006/main" xmlns:r="http://schemas.openxmlformats.org/officeDocument/2006/relationships" xmlns:p="http://schemas.openxmlformats.org/presentationml/2006/main">
  <p:tag name="DVSHAPEID" val="GBddvj9oGXyTo3P0NiaKI2"/>
</p:tagLst>
</file>

<file path=ppt/tags/tag259.xml><?xml version="1.0" encoding="utf-8"?>
<p:tagLst xmlns:a="http://schemas.openxmlformats.org/drawingml/2006/main" xmlns:r="http://schemas.openxmlformats.org/officeDocument/2006/relationships" xmlns:p="http://schemas.openxmlformats.org/presentationml/2006/main">
  <p:tag name="DVSHAPEID" val="3rmigcrRm2obctIkb2JUZH"/>
</p:tagLst>
</file>

<file path=ppt/tags/tag26.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260.xml><?xml version="1.0" encoding="utf-8"?>
<p:tagLst xmlns:a="http://schemas.openxmlformats.org/drawingml/2006/main" xmlns:r="http://schemas.openxmlformats.org/officeDocument/2006/relationships" xmlns:p="http://schemas.openxmlformats.org/presentationml/2006/main">
  <p:tag name="DVSHAPEID" val="qIWM21PJnx8ExMQd3XWPBv"/>
</p:tagLst>
</file>

<file path=ppt/tags/tag261.xml><?xml version="1.0" encoding="utf-8"?>
<p:tagLst xmlns:a="http://schemas.openxmlformats.org/drawingml/2006/main" xmlns:r="http://schemas.openxmlformats.org/officeDocument/2006/relationships" xmlns:p="http://schemas.openxmlformats.org/presentationml/2006/main">
  <p:tag name="DVSHAPEID" val="vdQlhs671N2m0Emtap1CEQ"/>
</p:tagLst>
</file>

<file path=ppt/tags/tag262.xml><?xml version="1.0" encoding="utf-8"?>
<p:tagLst xmlns:a="http://schemas.openxmlformats.org/drawingml/2006/main" xmlns:r="http://schemas.openxmlformats.org/officeDocument/2006/relationships" xmlns:p="http://schemas.openxmlformats.org/presentationml/2006/main">
  <p:tag name="DVSHAPEID" val="3yVWtYZMXa5UdJVGJmCgwl"/>
</p:tagLst>
</file>

<file path=ppt/tags/tag263.xml><?xml version="1.0" encoding="utf-8"?>
<p:tagLst xmlns:a="http://schemas.openxmlformats.org/drawingml/2006/main" xmlns:r="http://schemas.openxmlformats.org/officeDocument/2006/relationships" xmlns:p="http://schemas.openxmlformats.org/presentationml/2006/main">
  <p:tag name="DVSHAPEID" val="BbLcQAMxNYREaiplY87eQS"/>
</p:tagLst>
</file>

<file path=ppt/tags/tag264.xml><?xml version="1.0" encoding="utf-8"?>
<p:tagLst xmlns:a="http://schemas.openxmlformats.org/drawingml/2006/main" xmlns:r="http://schemas.openxmlformats.org/officeDocument/2006/relationships" xmlns:p="http://schemas.openxmlformats.org/presentationml/2006/main">
  <p:tag name="DVSHAPEID" val="g6rDxtFFZokHXKah7pZqm7"/>
</p:tagLst>
</file>

<file path=ppt/tags/tag265.xml><?xml version="1.0" encoding="utf-8"?>
<p:tagLst xmlns:a="http://schemas.openxmlformats.org/drawingml/2006/main" xmlns:r="http://schemas.openxmlformats.org/officeDocument/2006/relationships" xmlns:p="http://schemas.openxmlformats.org/presentationml/2006/main">
  <p:tag name="DVSECTIONID" val="9qi6u2FvzZVDKYJ9FUaiB5"/>
</p:tagLst>
</file>

<file path=ppt/tags/tag266.xml><?xml version="1.0" encoding="utf-8"?>
<p:tagLst xmlns:a="http://schemas.openxmlformats.org/drawingml/2006/main" xmlns:r="http://schemas.openxmlformats.org/officeDocument/2006/relationships" xmlns:p="http://schemas.openxmlformats.org/presentationml/2006/main">
  <p:tag name="DVSHAPEID" val="3yzDhonu8hvIVFLd2jR8Zs"/>
</p:tagLst>
</file>

<file path=ppt/tags/tag267.xml><?xml version="1.0" encoding="utf-8"?>
<p:tagLst xmlns:a="http://schemas.openxmlformats.org/drawingml/2006/main" xmlns:r="http://schemas.openxmlformats.org/officeDocument/2006/relationships" xmlns:p="http://schemas.openxmlformats.org/presentationml/2006/main">
  <p:tag name="DVSHAPEID" val="jslEbH0Ifpw92S4Ubhhuf3"/>
</p:tagLst>
</file>

<file path=ppt/tags/tag268.xml><?xml version="1.0" encoding="utf-8"?>
<p:tagLst xmlns:a="http://schemas.openxmlformats.org/drawingml/2006/main" xmlns:r="http://schemas.openxmlformats.org/officeDocument/2006/relationships" xmlns:p="http://schemas.openxmlformats.org/presentationml/2006/main">
  <p:tag name="DVSHAPEID" val="cePvwUnGze8Ae7iDdGup15"/>
</p:tagLst>
</file>

<file path=ppt/tags/tag269.xml><?xml version="1.0" encoding="utf-8"?>
<p:tagLst xmlns:a="http://schemas.openxmlformats.org/drawingml/2006/main" xmlns:r="http://schemas.openxmlformats.org/officeDocument/2006/relationships" xmlns:p="http://schemas.openxmlformats.org/presentationml/2006/main">
  <p:tag name="DVSHAPEID" val="cMCS977zRucgf6PFa5lyQi"/>
</p:tagLst>
</file>

<file path=ppt/tags/tag27.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270.xml><?xml version="1.0" encoding="utf-8"?>
<p:tagLst xmlns:a="http://schemas.openxmlformats.org/drawingml/2006/main" xmlns:r="http://schemas.openxmlformats.org/officeDocument/2006/relationships" xmlns:p="http://schemas.openxmlformats.org/presentationml/2006/main">
  <p:tag name="DVSHAPEID" val="0rEXBy4A0Q2723SELfyZmD"/>
</p:tagLst>
</file>

<file path=ppt/tags/tag271.xml><?xml version="1.0" encoding="utf-8"?>
<p:tagLst xmlns:a="http://schemas.openxmlformats.org/drawingml/2006/main" xmlns:r="http://schemas.openxmlformats.org/officeDocument/2006/relationships" xmlns:p="http://schemas.openxmlformats.org/presentationml/2006/main">
  <p:tag name="DVSHAPEID" val="oYRbNxwp4sfTLbdbvyuhum"/>
</p:tagLst>
</file>

<file path=ppt/tags/tag272.xml><?xml version="1.0" encoding="utf-8"?>
<p:tagLst xmlns:a="http://schemas.openxmlformats.org/drawingml/2006/main" xmlns:r="http://schemas.openxmlformats.org/officeDocument/2006/relationships" xmlns:p="http://schemas.openxmlformats.org/presentationml/2006/main">
  <p:tag name="DVSHAPEID" val="d84MMvj6ZQVm3F5qLx3AMz"/>
</p:tagLst>
</file>

<file path=ppt/tags/tag273.xml><?xml version="1.0" encoding="utf-8"?>
<p:tagLst xmlns:a="http://schemas.openxmlformats.org/drawingml/2006/main" xmlns:r="http://schemas.openxmlformats.org/officeDocument/2006/relationships" xmlns:p="http://schemas.openxmlformats.org/presentationml/2006/main">
  <p:tag name="DVSHAPEID" val="R8iHqzJ0u591KJ71K05Xso"/>
</p:tagLst>
</file>

<file path=ppt/tags/tag274.xml><?xml version="1.0" encoding="utf-8"?>
<p:tagLst xmlns:a="http://schemas.openxmlformats.org/drawingml/2006/main" xmlns:r="http://schemas.openxmlformats.org/officeDocument/2006/relationships" xmlns:p="http://schemas.openxmlformats.org/presentationml/2006/main">
  <p:tag name="DVSECTIONID" val="yY5GBAnj4b23Vp1OTrSkQq"/>
</p:tagLst>
</file>

<file path=ppt/tags/tag275.xml><?xml version="1.0" encoding="utf-8"?>
<p:tagLst xmlns:a="http://schemas.openxmlformats.org/drawingml/2006/main" xmlns:r="http://schemas.openxmlformats.org/officeDocument/2006/relationships" xmlns:p="http://schemas.openxmlformats.org/presentationml/2006/main">
  <p:tag name="DVSHAPEID" val="5VhcEhYp3mXfQvXsR8jiGB"/>
</p:tagLst>
</file>

<file path=ppt/tags/tag276.xml><?xml version="1.0" encoding="utf-8"?>
<p:tagLst xmlns:a="http://schemas.openxmlformats.org/drawingml/2006/main" xmlns:r="http://schemas.openxmlformats.org/officeDocument/2006/relationships" xmlns:p="http://schemas.openxmlformats.org/presentationml/2006/main">
  <p:tag name="DVSHAPEID" val="6DlI46LxX1IW7AwE3y5Ccb"/>
</p:tagLst>
</file>

<file path=ppt/tags/tag277.xml><?xml version="1.0" encoding="utf-8"?>
<p:tagLst xmlns:a="http://schemas.openxmlformats.org/drawingml/2006/main" xmlns:r="http://schemas.openxmlformats.org/officeDocument/2006/relationships" xmlns:p="http://schemas.openxmlformats.org/presentationml/2006/main">
  <p:tag name="DVSHAPEID" val="W5Rl4uGLkbytOERVcRDvpV"/>
</p:tagLst>
</file>

<file path=ppt/tags/tag27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7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8.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280.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81.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82.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8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84.xml><?xml version="1.0" encoding="utf-8"?>
<p:tagLst xmlns:a="http://schemas.openxmlformats.org/drawingml/2006/main" xmlns:r="http://schemas.openxmlformats.org/officeDocument/2006/relationships" xmlns:p="http://schemas.openxmlformats.org/presentationml/2006/main">
  <p:tag name="DVSECTIONID" val="IzR1enYPmGYqk6ArC2QPqJ"/>
</p:tagLst>
</file>

<file path=ppt/tags/tag285.xml><?xml version="1.0" encoding="utf-8"?>
<p:tagLst xmlns:a="http://schemas.openxmlformats.org/drawingml/2006/main" xmlns:r="http://schemas.openxmlformats.org/officeDocument/2006/relationships" xmlns:p="http://schemas.openxmlformats.org/presentationml/2006/main">
  <p:tag name="DVSHAPEID" val="xUnnWd5Kc3pUGgQJ1hRbHw"/>
</p:tagLst>
</file>

<file path=ppt/tags/tag286.xml><?xml version="1.0" encoding="utf-8"?>
<p:tagLst xmlns:a="http://schemas.openxmlformats.org/drawingml/2006/main" xmlns:r="http://schemas.openxmlformats.org/officeDocument/2006/relationships" xmlns:p="http://schemas.openxmlformats.org/presentationml/2006/main">
  <p:tag name="DVSHAPEID" val="nELSN7mdZGM0xXYHytFzZu"/>
</p:tagLst>
</file>

<file path=ppt/tags/tag287.xml><?xml version="1.0" encoding="utf-8"?>
<p:tagLst xmlns:a="http://schemas.openxmlformats.org/drawingml/2006/main" xmlns:r="http://schemas.openxmlformats.org/officeDocument/2006/relationships" xmlns:p="http://schemas.openxmlformats.org/presentationml/2006/main">
  <p:tag name="DVSHAPEID" val="4UXA4tPmDde1wJB4pXoY4I"/>
</p:tagLst>
</file>

<file path=ppt/tags/tag288.xml><?xml version="1.0" encoding="utf-8"?>
<p:tagLst xmlns:a="http://schemas.openxmlformats.org/drawingml/2006/main" xmlns:r="http://schemas.openxmlformats.org/officeDocument/2006/relationships" xmlns:p="http://schemas.openxmlformats.org/presentationml/2006/main">
  <p:tag name="DVSHAPEID" val="8FJTKkJow7xTzRUc3ToC3z"/>
</p:tagLst>
</file>

<file path=ppt/tags/tag289.xml><?xml version="1.0" encoding="utf-8"?>
<p:tagLst xmlns:a="http://schemas.openxmlformats.org/drawingml/2006/main" xmlns:r="http://schemas.openxmlformats.org/officeDocument/2006/relationships" xmlns:p="http://schemas.openxmlformats.org/presentationml/2006/main">
  <p:tag name="DVSHAPEID" val="Mwqe5u3Ib0plMhRaIvCfH7"/>
</p:tagLst>
</file>

<file path=ppt/tags/tag29.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290.xml><?xml version="1.0" encoding="utf-8"?>
<p:tagLst xmlns:a="http://schemas.openxmlformats.org/drawingml/2006/main" xmlns:r="http://schemas.openxmlformats.org/officeDocument/2006/relationships" xmlns:p="http://schemas.openxmlformats.org/presentationml/2006/main">
  <p:tag name="DVSHAPEID" val="tD9K9dUuArFyTcsveflNVw"/>
</p:tagLst>
</file>

<file path=ppt/tags/tag291.xml><?xml version="1.0" encoding="utf-8"?>
<p:tagLst xmlns:a="http://schemas.openxmlformats.org/drawingml/2006/main" xmlns:r="http://schemas.openxmlformats.org/officeDocument/2006/relationships" xmlns:p="http://schemas.openxmlformats.org/presentationml/2006/main">
  <p:tag name="DVSHAPEID" val="te5CkSbS0ORF2N5lkPNGpX"/>
</p:tagLst>
</file>

<file path=ppt/tags/tag292.xml><?xml version="1.0" encoding="utf-8"?>
<p:tagLst xmlns:a="http://schemas.openxmlformats.org/drawingml/2006/main" xmlns:r="http://schemas.openxmlformats.org/officeDocument/2006/relationships" xmlns:p="http://schemas.openxmlformats.org/presentationml/2006/main">
  <p:tag name="DVSHAPEID" val="GdoFHchnTTbW9VFwT2jHrR"/>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31.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32.xml><?xml version="1.0" encoding="utf-8"?>
<p:tagLst xmlns:a="http://schemas.openxmlformats.org/drawingml/2006/main" xmlns:r="http://schemas.openxmlformats.org/officeDocument/2006/relationships" xmlns:p="http://schemas.openxmlformats.org/presentationml/2006/main">
  <p:tag name="DVSHAPEID" val="gIBihadqSOA23nYDQgWbyN"/>
</p:tagLst>
</file>

<file path=ppt/tags/tag33.xml><?xml version="1.0" encoding="utf-8"?>
<p:tagLst xmlns:a="http://schemas.openxmlformats.org/drawingml/2006/main" xmlns:r="http://schemas.openxmlformats.org/officeDocument/2006/relationships" xmlns:p="http://schemas.openxmlformats.org/presentationml/2006/main">
  <p:tag name="DVSECTIONID" val="5i6z0L4CWqZ4LFi5pXo8PD"/>
</p:tagLst>
</file>

<file path=ppt/tags/tag34.xml><?xml version="1.0" encoding="utf-8"?>
<p:tagLst xmlns:a="http://schemas.openxmlformats.org/drawingml/2006/main" xmlns:r="http://schemas.openxmlformats.org/officeDocument/2006/relationships" xmlns:p="http://schemas.openxmlformats.org/presentationml/2006/main">
  <p:tag name="DVSHAPEID" val="Zo6Ya5RFSFytSpJqXPtczK"/>
</p:tagLst>
</file>

<file path=ppt/tags/tag35.xml><?xml version="1.0" encoding="utf-8"?>
<p:tagLst xmlns:a="http://schemas.openxmlformats.org/drawingml/2006/main" xmlns:r="http://schemas.openxmlformats.org/officeDocument/2006/relationships" xmlns:p="http://schemas.openxmlformats.org/presentationml/2006/main">
  <p:tag name="DVSHAPEID" val="INEko9YAN8pAzvh9u8Pxig"/>
</p:tagLst>
</file>

<file path=ppt/tags/tag36.xml><?xml version="1.0" encoding="utf-8"?>
<p:tagLst xmlns:a="http://schemas.openxmlformats.org/drawingml/2006/main" xmlns:r="http://schemas.openxmlformats.org/officeDocument/2006/relationships" xmlns:p="http://schemas.openxmlformats.org/presentationml/2006/main">
  <p:tag name="DVSHAPEID" val="17djJunkujQfGjjQHIGhRp"/>
</p:tagLst>
</file>

<file path=ppt/tags/tag37.xml><?xml version="1.0" encoding="utf-8"?>
<p:tagLst xmlns:a="http://schemas.openxmlformats.org/drawingml/2006/main" xmlns:r="http://schemas.openxmlformats.org/officeDocument/2006/relationships" xmlns:p="http://schemas.openxmlformats.org/presentationml/2006/main">
  <p:tag name="DVSHAPEID" val="3iQe9Nlln2srMx65qudsE6"/>
</p:tagLst>
</file>

<file path=ppt/tags/tag38.xml><?xml version="1.0" encoding="utf-8"?>
<p:tagLst xmlns:a="http://schemas.openxmlformats.org/drawingml/2006/main" xmlns:r="http://schemas.openxmlformats.org/officeDocument/2006/relationships" xmlns:p="http://schemas.openxmlformats.org/presentationml/2006/main">
  <p:tag name="DVSHAPEID" val="JkPYQEr6Q0oB3VsulzZ9WO"/>
</p:tagLst>
</file>

<file path=ppt/tags/tag39.xml><?xml version="1.0" encoding="utf-8"?>
<p:tagLst xmlns:a="http://schemas.openxmlformats.org/drawingml/2006/main" xmlns:r="http://schemas.openxmlformats.org/officeDocument/2006/relationships" xmlns:p="http://schemas.openxmlformats.org/presentationml/2006/main">
  <p:tag name="DVSHAPEID" val="MewMJBic4pLXywpaXHTgbs"/>
</p:tagLst>
</file>

<file path=ppt/tags/tag4.xml><?xml version="1.0" encoding="utf-8"?>
<p:tagLst xmlns:a="http://schemas.openxmlformats.org/drawingml/2006/main" xmlns:r="http://schemas.openxmlformats.org/officeDocument/2006/relationships" xmlns:p="http://schemas.openxmlformats.org/presentationml/2006/main">
  <p:tag name="DVSHAPEID" val="gIBihadqSOA23nYDQgWbyN"/>
</p:tagLst>
</file>

<file path=ppt/tags/tag40.xml><?xml version="1.0" encoding="utf-8"?>
<p:tagLst xmlns:a="http://schemas.openxmlformats.org/drawingml/2006/main" xmlns:r="http://schemas.openxmlformats.org/officeDocument/2006/relationships" xmlns:p="http://schemas.openxmlformats.org/presentationml/2006/main">
  <p:tag name="DVSHAPEID" val="2atbCV9Dtu9VxAr4UPOEVZ"/>
</p:tagLst>
</file>

<file path=ppt/tags/tag41.xml><?xml version="1.0" encoding="utf-8"?>
<p:tagLst xmlns:a="http://schemas.openxmlformats.org/drawingml/2006/main" xmlns:r="http://schemas.openxmlformats.org/officeDocument/2006/relationships" xmlns:p="http://schemas.openxmlformats.org/presentationml/2006/main">
  <p:tag name="DVSHAPEID" val="Q6mW5aCifGDkcmjyZn3qVh"/>
</p:tagLst>
</file>

<file path=ppt/tags/tag42.xml><?xml version="1.0" encoding="utf-8"?>
<p:tagLst xmlns:a="http://schemas.openxmlformats.org/drawingml/2006/main" xmlns:r="http://schemas.openxmlformats.org/officeDocument/2006/relationships" xmlns:p="http://schemas.openxmlformats.org/presentationml/2006/main">
  <p:tag name="DVSHAPEID" val="ODYPJTM3rww2jmOFPY1aet"/>
</p:tagLst>
</file>

<file path=ppt/tags/tag43.xml><?xml version="1.0" encoding="utf-8"?>
<p:tagLst xmlns:a="http://schemas.openxmlformats.org/drawingml/2006/main" xmlns:r="http://schemas.openxmlformats.org/officeDocument/2006/relationships" xmlns:p="http://schemas.openxmlformats.org/presentationml/2006/main">
  <p:tag name="DVSHAPEID" val="hdn4KmQrBu3ziJYgrIwbe6"/>
</p:tagLst>
</file>

<file path=ppt/tags/tag44.xml><?xml version="1.0" encoding="utf-8"?>
<p:tagLst xmlns:a="http://schemas.openxmlformats.org/drawingml/2006/main" xmlns:r="http://schemas.openxmlformats.org/officeDocument/2006/relationships" xmlns:p="http://schemas.openxmlformats.org/presentationml/2006/main">
  <p:tag name="DVSHAPEID" val="Na2WJjx4pL2klLrE8pd0V1"/>
</p:tagLst>
</file>

<file path=ppt/tags/tag45.xml><?xml version="1.0" encoding="utf-8"?>
<p:tagLst xmlns:a="http://schemas.openxmlformats.org/drawingml/2006/main" xmlns:r="http://schemas.openxmlformats.org/officeDocument/2006/relationships" xmlns:p="http://schemas.openxmlformats.org/presentationml/2006/main">
  <p:tag name="DVSHAPEID" val="YK45HyxjE2fapd1ODwTw5i"/>
</p:tagLst>
</file>

<file path=ppt/tags/tag46.xml><?xml version="1.0" encoding="utf-8"?>
<p:tagLst xmlns:a="http://schemas.openxmlformats.org/drawingml/2006/main" xmlns:r="http://schemas.openxmlformats.org/officeDocument/2006/relationships" xmlns:p="http://schemas.openxmlformats.org/presentationml/2006/main">
  <p:tag name="DVSHAPEID" val="xXndOMA6YdbLbiRECYx66Z"/>
</p:tagLst>
</file>

<file path=ppt/tags/tag47.xml><?xml version="1.0" encoding="utf-8"?>
<p:tagLst xmlns:a="http://schemas.openxmlformats.org/drawingml/2006/main" xmlns:r="http://schemas.openxmlformats.org/officeDocument/2006/relationships" xmlns:p="http://schemas.openxmlformats.org/presentationml/2006/main">
  <p:tag name="DVSHAPEID" val="5aleDjMG7pWFd7HuKLJy41"/>
</p:tagLst>
</file>

<file path=ppt/tags/tag48.xml><?xml version="1.0" encoding="utf-8"?>
<p:tagLst xmlns:a="http://schemas.openxmlformats.org/drawingml/2006/main" xmlns:r="http://schemas.openxmlformats.org/officeDocument/2006/relationships" xmlns:p="http://schemas.openxmlformats.org/presentationml/2006/main">
  <p:tag name="DVSECTIONID" val="N0ORWJsHtlWsp6KDdd0dpc"/>
</p:tagLst>
</file>

<file path=ppt/tags/tag49.xml><?xml version="1.0" encoding="utf-8"?>
<p:tagLst xmlns:a="http://schemas.openxmlformats.org/drawingml/2006/main" xmlns:r="http://schemas.openxmlformats.org/officeDocument/2006/relationships" xmlns:p="http://schemas.openxmlformats.org/presentationml/2006/main">
  <p:tag name="DVSHAPEID" val="J8uzneZOeNYbUZ6HhqxUTe"/>
</p:tagLst>
</file>

<file path=ppt/tags/tag5.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50.xml><?xml version="1.0" encoding="utf-8"?>
<p:tagLst xmlns:a="http://schemas.openxmlformats.org/drawingml/2006/main" xmlns:r="http://schemas.openxmlformats.org/officeDocument/2006/relationships" xmlns:p="http://schemas.openxmlformats.org/presentationml/2006/main">
  <p:tag name="DVSHAPEID" val="MrzqRQzIpUY8DhGRXC6HHr"/>
</p:tagLst>
</file>

<file path=ppt/tags/tag51.xml><?xml version="1.0" encoding="utf-8"?>
<p:tagLst xmlns:a="http://schemas.openxmlformats.org/drawingml/2006/main" xmlns:r="http://schemas.openxmlformats.org/officeDocument/2006/relationships" xmlns:p="http://schemas.openxmlformats.org/presentationml/2006/main">
  <p:tag name="DVSHAPEID" val="q3N6NCldYxTvl30Xn9fwn3"/>
</p:tagLst>
</file>

<file path=ppt/tags/tag52.xml><?xml version="1.0" encoding="utf-8"?>
<p:tagLst xmlns:a="http://schemas.openxmlformats.org/drawingml/2006/main" xmlns:r="http://schemas.openxmlformats.org/officeDocument/2006/relationships" xmlns:p="http://schemas.openxmlformats.org/presentationml/2006/main">
  <p:tag name="DVSHAPEID" val="cLlO0qsVNcxl0vCL2WmcWr"/>
</p:tagLst>
</file>

<file path=ppt/tags/tag53.xml><?xml version="1.0" encoding="utf-8"?>
<p:tagLst xmlns:a="http://schemas.openxmlformats.org/drawingml/2006/main" xmlns:r="http://schemas.openxmlformats.org/officeDocument/2006/relationships" xmlns:p="http://schemas.openxmlformats.org/presentationml/2006/main">
  <p:tag name="DVSHAPEID" val="f8WDR0fXsa3mR2KYBVK2JG"/>
</p:tagLst>
</file>

<file path=ppt/tags/tag54.xml><?xml version="1.0" encoding="utf-8"?>
<p:tagLst xmlns:a="http://schemas.openxmlformats.org/drawingml/2006/main" xmlns:r="http://schemas.openxmlformats.org/officeDocument/2006/relationships" xmlns:p="http://schemas.openxmlformats.org/presentationml/2006/main">
  <p:tag name="DVSHAPEID" val="X03ukB6i9b6KvdSnysGQKm"/>
</p:tagLst>
</file>

<file path=ppt/tags/tag55.xml><?xml version="1.0" encoding="utf-8"?>
<p:tagLst xmlns:a="http://schemas.openxmlformats.org/drawingml/2006/main" xmlns:r="http://schemas.openxmlformats.org/officeDocument/2006/relationships" xmlns:p="http://schemas.openxmlformats.org/presentationml/2006/main">
  <p:tag name="DVSHAPEID" val="hDEA13krsUHzaVAmGDQ91R"/>
</p:tagLst>
</file>

<file path=ppt/tags/tag56.xml><?xml version="1.0" encoding="utf-8"?>
<p:tagLst xmlns:a="http://schemas.openxmlformats.org/drawingml/2006/main" xmlns:r="http://schemas.openxmlformats.org/officeDocument/2006/relationships" xmlns:p="http://schemas.openxmlformats.org/presentationml/2006/main">
  <p:tag name="DVSHAPEID" val="g6ww6emilSWAIpQJA3XHJc"/>
</p:tagLst>
</file>

<file path=ppt/tags/tag57.xml><?xml version="1.0" encoding="utf-8"?>
<p:tagLst xmlns:a="http://schemas.openxmlformats.org/drawingml/2006/main" xmlns:r="http://schemas.openxmlformats.org/officeDocument/2006/relationships" xmlns:p="http://schemas.openxmlformats.org/presentationml/2006/main">
  <p:tag name="DVSHAPEID" val="3W2XNcL30Alpnx3uX649yP"/>
</p:tagLst>
</file>

<file path=ppt/tags/tag58.xml><?xml version="1.0" encoding="utf-8"?>
<p:tagLst xmlns:a="http://schemas.openxmlformats.org/drawingml/2006/main" xmlns:r="http://schemas.openxmlformats.org/officeDocument/2006/relationships" xmlns:p="http://schemas.openxmlformats.org/presentationml/2006/main">
  <p:tag name="DVSHAPEID" val="DzcavW3Ncj833At8qawiSl"/>
</p:tagLst>
</file>

<file path=ppt/tags/tag59.xml><?xml version="1.0" encoding="utf-8"?>
<p:tagLst xmlns:a="http://schemas.openxmlformats.org/drawingml/2006/main" xmlns:r="http://schemas.openxmlformats.org/officeDocument/2006/relationships" xmlns:p="http://schemas.openxmlformats.org/presentationml/2006/main">
  <p:tag name="DVSHAPEID" val="fj1jG65QDzDeitLCGPZdo1"/>
</p:tagLst>
</file>

<file path=ppt/tags/tag6.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60.xml><?xml version="1.0" encoding="utf-8"?>
<p:tagLst xmlns:a="http://schemas.openxmlformats.org/drawingml/2006/main" xmlns:r="http://schemas.openxmlformats.org/officeDocument/2006/relationships" xmlns:p="http://schemas.openxmlformats.org/presentationml/2006/main">
  <p:tag name="DVSHAPEID" val="hkut0OFTCgWhjT9cgWHlGy"/>
</p:tagLst>
</file>

<file path=ppt/tags/tag61.xml><?xml version="1.0" encoding="utf-8"?>
<p:tagLst xmlns:a="http://schemas.openxmlformats.org/drawingml/2006/main" xmlns:r="http://schemas.openxmlformats.org/officeDocument/2006/relationships" xmlns:p="http://schemas.openxmlformats.org/presentationml/2006/main">
  <p:tag name="DVSHAPEID" val="qPh0nOuHiFXe1HOd5gbJWm"/>
</p:tagLst>
</file>

<file path=ppt/tags/tag62.xml><?xml version="1.0" encoding="utf-8"?>
<p:tagLst xmlns:a="http://schemas.openxmlformats.org/drawingml/2006/main" xmlns:r="http://schemas.openxmlformats.org/officeDocument/2006/relationships" xmlns:p="http://schemas.openxmlformats.org/presentationml/2006/main">
  <p:tag name="DVSHAPEID" val="h19Ssuz3v2kITFb0rRpVXh"/>
</p:tagLst>
</file>

<file path=ppt/tags/tag63.xml><?xml version="1.0" encoding="utf-8"?>
<p:tagLst xmlns:a="http://schemas.openxmlformats.org/drawingml/2006/main" xmlns:r="http://schemas.openxmlformats.org/officeDocument/2006/relationships" xmlns:p="http://schemas.openxmlformats.org/presentationml/2006/main">
  <p:tag name="DVSHAPEID" val="k5Rsn3Rq9WC3xgRvlZ8f9U"/>
</p:tagLst>
</file>

<file path=ppt/tags/tag64.xml><?xml version="1.0" encoding="utf-8"?>
<p:tagLst xmlns:a="http://schemas.openxmlformats.org/drawingml/2006/main" xmlns:r="http://schemas.openxmlformats.org/officeDocument/2006/relationships" xmlns:p="http://schemas.openxmlformats.org/presentationml/2006/main">
  <p:tag name="DVSECTIONID" val="5vg0Ms9P557HcOzGVTgijC"/>
</p:tagLst>
</file>

<file path=ppt/tags/tag65.xml><?xml version="1.0" encoding="utf-8"?>
<p:tagLst xmlns:a="http://schemas.openxmlformats.org/drawingml/2006/main" xmlns:r="http://schemas.openxmlformats.org/officeDocument/2006/relationships" xmlns:p="http://schemas.openxmlformats.org/presentationml/2006/main">
  <p:tag name="DVSHAPEID" val="TjN915Pkj1pZG4006wb4So"/>
</p:tagLst>
</file>

<file path=ppt/tags/tag66.xml><?xml version="1.0" encoding="utf-8"?>
<p:tagLst xmlns:a="http://schemas.openxmlformats.org/drawingml/2006/main" xmlns:r="http://schemas.openxmlformats.org/officeDocument/2006/relationships" xmlns:p="http://schemas.openxmlformats.org/presentationml/2006/main">
  <p:tag name="DVSHAPEID" val="6P7U8VvpNI7pbyEd1LBPDA"/>
</p:tagLst>
</file>

<file path=ppt/tags/tag67.xml><?xml version="1.0" encoding="utf-8"?>
<p:tagLst xmlns:a="http://schemas.openxmlformats.org/drawingml/2006/main" xmlns:r="http://schemas.openxmlformats.org/officeDocument/2006/relationships" xmlns:p="http://schemas.openxmlformats.org/presentationml/2006/main">
  <p:tag name="DVSHAPEID" val="EyAMukTB352vcX26WUOTdH"/>
</p:tagLst>
</file>

<file path=ppt/tags/tag68.xml><?xml version="1.0" encoding="utf-8"?>
<p:tagLst xmlns:a="http://schemas.openxmlformats.org/drawingml/2006/main" xmlns:r="http://schemas.openxmlformats.org/officeDocument/2006/relationships" xmlns:p="http://schemas.openxmlformats.org/presentationml/2006/main">
  <p:tag name="DVSHAPEID" val="RgSslSuqt3KvbzkmqawbE2"/>
</p:tagLst>
</file>

<file path=ppt/tags/tag69.xml><?xml version="1.0" encoding="utf-8"?>
<p:tagLst xmlns:a="http://schemas.openxmlformats.org/drawingml/2006/main" xmlns:r="http://schemas.openxmlformats.org/officeDocument/2006/relationships" xmlns:p="http://schemas.openxmlformats.org/presentationml/2006/main">
  <p:tag name="DVSHAPEID" val="nFlGbUOG0JnXGjT2Z07DCY"/>
</p:tagLst>
</file>

<file path=ppt/tags/tag7.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0.xml><?xml version="1.0" encoding="utf-8"?>
<p:tagLst xmlns:a="http://schemas.openxmlformats.org/drawingml/2006/main" xmlns:r="http://schemas.openxmlformats.org/officeDocument/2006/relationships" xmlns:p="http://schemas.openxmlformats.org/presentationml/2006/main">
  <p:tag name="DVSHAPEID" val="KHMtMAtEn12PSd7FHzBM21"/>
</p:tagLst>
</file>

<file path=ppt/tags/tag71.xml><?xml version="1.0" encoding="utf-8"?>
<p:tagLst xmlns:a="http://schemas.openxmlformats.org/drawingml/2006/main" xmlns:r="http://schemas.openxmlformats.org/officeDocument/2006/relationships" xmlns:p="http://schemas.openxmlformats.org/presentationml/2006/main">
  <p:tag name="DVSHAPEID" val="7eT1sobw41qoUDUI8ecmml"/>
</p:tagLst>
</file>

<file path=ppt/tags/tag7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xml><?xml version="1.0" encoding="utf-8"?>
<p:tagLst xmlns:a="http://schemas.openxmlformats.org/drawingml/2006/main" xmlns:r="http://schemas.openxmlformats.org/officeDocument/2006/relationships" xmlns:p="http://schemas.openxmlformats.org/presentationml/2006/main">
  <p:tag name="DVSECTIONID" val="lHTW3xh6X7Ttck6ygZtflQ"/>
</p:tagLst>
</file>

<file path=ppt/tags/tag76.xml><?xml version="1.0" encoding="utf-8"?>
<p:tagLst xmlns:a="http://schemas.openxmlformats.org/drawingml/2006/main" xmlns:r="http://schemas.openxmlformats.org/officeDocument/2006/relationships" xmlns:p="http://schemas.openxmlformats.org/presentationml/2006/main">
  <p:tag name="DVSHAPEID" val="Ybf0b3HvtUWnX2BuwEACxj"/>
</p:tagLst>
</file>

<file path=ppt/tags/tag77.xml><?xml version="1.0" encoding="utf-8"?>
<p:tagLst xmlns:a="http://schemas.openxmlformats.org/drawingml/2006/main" xmlns:r="http://schemas.openxmlformats.org/officeDocument/2006/relationships" xmlns:p="http://schemas.openxmlformats.org/presentationml/2006/main">
  <p:tag name="DVSHAPEID" val="llNYlhhgSkr4C0Cn6oQNDr"/>
</p:tagLst>
</file>

<file path=ppt/tags/tag78.xml><?xml version="1.0" encoding="utf-8"?>
<p:tagLst xmlns:a="http://schemas.openxmlformats.org/drawingml/2006/main" xmlns:r="http://schemas.openxmlformats.org/officeDocument/2006/relationships" xmlns:p="http://schemas.openxmlformats.org/presentationml/2006/main">
  <p:tag name="DVSHAPEID" val="GhKMLDZkEy1EQTddIqdd1C"/>
</p:tagLst>
</file>

<file path=ppt/tags/tag79.xml><?xml version="1.0" encoding="utf-8"?>
<p:tagLst xmlns:a="http://schemas.openxmlformats.org/drawingml/2006/main" xmlns:r="http://schemas.openxmlformats.org/officeDocument/2006/relationships" xmlns:p="http://schemas.openxmlformats.org/presentationml/2006/main">
  <p:tag name="DVSHAPEID" val="WTqBS8xbLKGTFvdyvDgxFS"/>
</p:tagLst>
</file>

<file path=ppt/tags/tag8.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80.xml><?xml version="1.0" encoding="utf-8"?>
<p:tagLst xmlns:a="http://schemas.openxmlformats.org/drawingml/2006/main" xmlns:r="http://schemas.openxmlformats.org/officeDocument/2006/relationships" xmlns:p="http://schemas.openxmlformats.org/presentationml/2006/main">
  <p:tag name="DVSHAPEID" val="3X9JaTFqzqp3lRmaLRNsNh"/>
</p:tagLst>
</file>

<file path=ppt/tags/tag81.xml><?xml version="1.0" encoding="utf-8"?>
<p:tagLst xmlns:a="http://schemas.openxmlformats.org/drawingml/2006/main" xmlns:r="http://schemas.openxmlformats.org/officeDocument/2006/relationships" xmlns:p="http://schemas.openxmlformats.org/presentationml/2006/main">
  <p:tag name="DVSHAPEID" val="XWeHZaUAXtW3Ptr9YDvlag"/>
</p:tagLst>
</file>

<file path=ppt/tags/tag82.xml><?xml version="1.0" encoding="utf-8"?>
<p:tagLst xmlns:a="http://schemas.openxmlformats.org/drawingml/2006/main" xmlns:r="http://schemas.openxmlformats.org/officeDocument/2006/relationships" xmlns:p="http://schemas.openxmlformats.org/presentationml/2006/main">
  <p:tag name="DVSHAPEID" val="tBamclSpKd5LZcusTvvZsV"/>
</p:tagLst>
</file>

<file path=ppt/tags/tag83.xml><?xml version="1.0" encoding="utf-8"?>
<p:tagLst xmlns:a="http://schemas.openxmlformats.org/drawingml/2006/main" xmlns:r="http://schemas.openxmlformats.org/officeDocument/2006/relationships" xmlns:p="http://schemas.openxmlformats.org/presentationml/2006/main">
  <p:tag name="DVSHAPEID" val="7h1SICS9Wr7HsCxCXzHyJJ"/>
</p:tagLst>
</file>

<file path=ppt/tags/tag84.xml><?xml version="1.0" encoding="utf-8"?>
<p:tagLst xmlns:a="http://schemas.openxmlformats.org/drawingml/2006/main" xmlns:r="http://schemas.openxmlformats.org/officeDocument/2006/relationships" xmlns:p="http://schemas.openxmlformats.org/presentationml/2006/main">
  <p:tag name="DVSHAPEID" val="Y4teEwK0PaNyuTljDgxAgD"/>
</p:tagLst>
</file>

<file path=ppt/tags/tag85.xml><?xml version="1.0" encoding="utf-8"?>
<p:tagLst xmlns:a="http://schemas.openxmlformats.org/drawingml/2006/main" xmlns:r="http://schemas.openxmlformats.org/officeDocument/2006/relationships" xmlns:p="http://schemas.openxmlformats.org/presentationml/2006/main">
  <p:tag name="DVSHAPEID" val="EhKSVgxWiUcoiXptXlpWCX"/>
</p:tagLst>
</file>

<file path=ppt/tags/tag86.xml><?xml version="1.0" encoding="utf-8"?>
<p:tagLst xmlns:a="http://schemas.openxmlformats.org/drawingml/2006/main" xmlns:r="http://schemas.openxmlformats.org/officeDocument/2006/relationships" xmlns:p="http://schemas.openxmlformats.org/presentationml/2006/main">
  <p:tag name="DVSHAPEID" val="UU8DhEWr19slpbuLBtsTRS"/>
</p:tagLst>
</file>

<file path=ppt/tags/tag87.xml><?xml version="1.0" encoding="utf-8"?>
<p:tagLst xmlns:a="http://schemas.openxmlformats.org/drawingml/2006/main" xmlns:r="http://schemas.openxmlformats.org/officeDocument/2006/relationships" xmlns:p="http://schemas.openxmlformats.org/presentationml/2006/main">
  <p:tag name="DVSHAPEID" val="m5AoT9ibak1HnPKhZT0RT2"/>
</p:tagLst>
</file>

<file path=ppt/tags/tag88.xml><?xml version="1.0" encoding="utf-8"?>
<p:tagLst xmlns:a="http://schemas.openxmlformats.org/drawingml/2006/main" xmlns:r="http://schemas.openxmlformats.org/officeDocument/2006/relationships" xmlns:p="http://schemas.openxmlformats.org/presentationml/2006/main">
  <p:tag name="DVSHAPEID" val="WXxeZcJWuJ52y23SLM8PY8"/>
</p:tagLst>
</file>

<file path=ppt/tags/tag89.xml><?xml version="1.0" encoding="utf-8"?>
<p:tagLst xmlns:a="http://schemas.openxmlformats.org/drawingml/2006/main" xmlns:r="http://schemas.openxmlformats.org/officeDocument/2006/relationships" xmlns:p="http://schemas.openxmlformats.org/presentationml/2006/main">
  <p:tag name="DVSHAPEID" val="kIOF0ktyS0Yj9CRFa5reQh"/>
</p:tagLst>
</file>

<file path=ppt/tags/tag9.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90.xml><?xml version="1.0" encoding="utf-8"?>
<p:tagLst xmlns:a="http://schemas.openxmlformats.org/drawingml/2006/main" xmlns:r="http://schemas.openxmlformats.org/officeDocument/2006/relationships" xmlns:p="http://schemas.openxmlformats.org/presentationml/2006/main">
  <p:tag name="DVSHAPEID" val="CkgHd78dI44ODPqjbpsVQ4"/>
</p:tagLst>
</file>

<file path=ppt/tags/tag91.xml><?xml version="1.0" encoding="utf-8"?>
<p:tagLst xmlns:a="http://schemas.openxmlformats.org/drawingml/2006/main" xmlns:r="http://schemas.openxmlformats.org/officeDocument/2006/relationships" xmlns:p="http://schemas.openxmlformats.org/presentationml/2006/main">
  <p:tag name="DVSHAPEID" val="4fTq15C3nJi26toi6mqFiU"/>
</p:tagLst>
</file>

<file path=ppt/tags/tag92.xml><?xml version="1.0" encoding="utf-8"?>
<p:tagLst xmlns:a="http://schemas.openxmlformats.org/drawingml/2006/main" xmlns:r="http://schemas.openxmlformats.org/officeDocument/2006/relationships" xmlns:p="http://schemas.openxmlformats.org/presentationml/2006/main">
  <p:tag name="DVSHAPEID" val="elY1fQT2LUrxg1ON52BEHk"/>
</p:tagLst>
</file>

<file path=ppt/tags/tag93.xml><?xml version="1.0" encoding="utf-8"?>
<p:tagLst xmlns:a="http://schemas.openxmlformats.org/drawingml/2006/main" xmlns:r="http://schemas.openxmlformats.org/officeDocument/2006/relationships" xmlns:p="http://schemas.openxmlformats.org/presentationml/2006/main">
  <p:tag name="DVSHAPEID" val="vBJWVSj6uaL90ysZQL9kYn"/>
</p:tagLst>
</file>

<file path=ppt/tags/tag94.xml><?xml version="1.0" encoding="utf-8"?>
<p:tagLst xmlns:a="http://schemas.openxmlformats.org/drawingml/2006/main" xmlns:r="http://schemas.openxmlformats.org/officeDocument/2006/relationships" xmlns:p="http://schemas.openxmlformats.org/presentationml/2006/main">
  <p:tag name="DVSHAPEID" val="Aydnujgo4DcUPniiV1JFpg"/>
</p:tagLst>
</file>

<file path=ppt/tags/tag95.xml><?xml version="1.0" encoding="utf-8"?>
<p:tagLst xmlns:a="http://schemas.openxmlformats.org/drawingml/2006/main" xmlns:r="http://schemas.openxmlformats.org/officeDocument/2006/relationships" xmlns:p="http://schemas.openxmlformats.org/presentationml/2006/main">
  <p:tag name="DVSHAPEID" val="L60gl5bPvmm81aJxoZP667"/>
</p:tagLst>
</file>

<file path=ppt/tags/tag96.xml><?xml version="1.0" encoding="utf-8"?>
<p:tagLst xmlns:a="http://schemas.openxmlformats.org/drawingml/2006/main" xmlns:r="http://schemas.openxmlformats.org/officeDocument/2006/relationships" xmlns:p="http://schemas.openxmlformats.org/presentationml/2006/main">
  <p:tag name="DVSHAPEID" val="X5I4HyP8BjXjM6mdYbce8Q"/>
</p:tagLst>
</file>

<file path=ppt/tags/tag97.xml><?xml version="1.0" encoding="utf-8"?>
<p:tagLst xmlns:a="http://schemas.openxmlformats.org/drawingml/2006/main" xmlns:r="http://schemas.openxmlformats.org/officeDocument/2006/relationships" xmlns:p="http://schemas.openxmlformats.org/presentationml/2006/main">
  <p:tag name="DVSHAPEID" val="yGm7zoCJPjaD9VxgnDZnK3"/>
</p:tagLst>
</file>

<file path=ppt/tags/tag98.xml><?xml version="1.0" encoding="utf-8"?>
<p:tagLst xmlns:a="http://schemas.openxmlformats.org/drawingml/2006/main" xmlns:r="http://schemas.openxmlformats.org/officeDocument/2006/relationships" xmlns:p="http://schemas.openxmlformats.org/presentationml/2006/main">
  <p:tag name="DVSHAPEID" val="aHnCba1EUSZ6x2IAYrvRtE"/>
</p:tagLst>
</file>

<file path=ppt/tags/tag99.xml><?xml version="1.0" encoding="utf-8"?>
<p:tagLst xmlns:a="http://schemas.openxmlformats.org/drawingml/2006/main" xmlns:r="http://schemas.openxmlformats.org/officeDocument/2006/relationships" xmlns:p="http://schemas.openxmlformats.org/presentationml/2006/main">
  <p:tag name="DVSHAPEID" val="99XrGHNyeK5vwEJWcrIboh"/>
</p:tagLst>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1.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40153</TotalTime>
  <Words>4782</Words>
  <Application>Microsoft Macintosh PowerPoint</Application>
  <PresentationFormat>On-screen Show (4:3)</PresentationFormat>
  <Paragraphs>722</Paragraphs>
  <Slides>64</Slides>
  <Notes>31</Notes>
  <HiddenSlides>0</HiddenSlides>
  <MMClips>0</MMClips>
  <ScaleCrop>false</ScaleCrop>
  <HeadingPairs>
    <vt:vector size="8" baseType="variant">
      <vt:variant>
        <vt:lpstr>Theme</vt:lpstr>
      </vt:variant>
      <vt:variant>
        <vt:i4>26</vt:i4>
      </vt:variant>
      <vt:variant>
        <vt:lpstr>Links</vt:lpstr>
      </vt:variant>
      <vt:variant>
        <vt:i4>1</vt:i4>
      </vt:variant>
      <vt:variant>
        <vt:lpstr>Embedded OLE Servers</vt:lpstr>
      </vt:variant>
      <vt:variant>
        <vt:i4>2</vt:i4>
      </vt:variant>
      <vt:variant>
        <vt:lpstr>Slide Titles</vt:lpstr>
      </vt:variant>
      <vt:variant>
        <vt:i4>64</vt:i4>
      </vt:variant>
    </vt:vector>
  </HeadingPairs>
  <TitlesOfParts>
    <vt:vector size="93" baseType="lpstr">
      <vt:lpstr>2_Office Theme</vt:lpstr>
      <vt:lpstr>4_template</vt:lpstr>
      <vt:lpstr>6_Default Design</vt:lpstr>
      <vt:lpstr>7_template</vt:lpstr>
      <vt:lpstr>21_Default Design</vt:lpstr>
      <vt:lpstr>1_template</vt:lpstr>
      <vt:lpstr>5_template</vt:lpstr>
      <vt:lpstr>7_Default Design</vt:lpstr>
      <vt:lpstr>8_Default Design</vt:lpstr>
      <vt:lpstr>25_Default Design</vt:lpstr>
      <vt:lpstr>9_Default Design</vt:lpstr>
      <vt:lpstr>10_Default Design</vt:lpstr>
      <vt:lpstr>***26feb12-i0gtl2012-preferred</vt:lpstr>
      <vt:lpstr>2_***26feb12-i0gtl2012-preferred</vt:lpstr>
      <vt:lpstr>11_Default Design</vt:lpstr>
      <vt:lpstr>12_Default Design</vt:lpstr>
      <vt:lpstr>1_***26feb12-i0gtl2012-preferred</vt:lpstr>
      <vt:lpstr>13_Default Design</vt:lpstr>
      <vt:lpstr>4_Office Theme</vt:lpstr>
      <vt:lpstr>7_Office Theme</vt:lpstr>
      <vt:lpstr>6_template</vt:lpstr>
      <vt:lpstr>1_Office Theme</vt:lpstr>
      <vt:lpstr>Content Slides</vt:lpstr>
      <vt:lpstr>3_Office Theme</vt:lpstr>
      <vt:lpstr>14_Default Design</vt:lpstr>
      <vt:lpstr>6_Office Theme</vt:lpstr>
      <vt:lpstr>\???</vt:lpstr>
      <vt:lpstr>Image</vt:lpstr>
      <vt:lpstr>Equation</vt:lpstr>
      <vt:lpstr> Biological Network Analysis:   Hierarchies, Mutational Constraints &amp; Logical Circuits in Regulation</vt:lpstr>
      <vt:lpstr>Networks for Genome Annotation: midway point in terms of level of understanding</vt:lpstr>
      <vt:lpstr>PowerPoint Presentation</vt:lpstr>
      <vt:lpstr>Networks as a common language in many scientific contexts</vt:lpstr>
      <vt:lpstr>PowerPoint Presentation</vt:lpstr>
      <vt:lpstr>Combining networks forms an ideal way of integrating diverse information</vt:lpstr>
      <vt:lpstr>Exploiting Network Analogies to Gain Intuition</vt:lpstr>
      <vt:lpstr>Biological Network Analysis:  Hierarchies, Mutational Constraints &amp; Logical Circuits in Regulation</vt:lpstr>
      <vt:lpstr>Regulatory networks: from yeast to human</vt:lpstr>
      <vt:lpstr>Data Flow: peaks to proximal &amp; distal networks</vt:lpstr>
      <vt:lpstr>Network Stats to Identify Bottlenecks &amp; Hubs</vt:lpstr>
      <vt:lpstr>Network Stats to Identify Hierarchy</vt:lpstr>
      <vt:lpstr>Biological Network Analysis:  Hierarchies, Mutational Constraints &amp; Logical Circuits in Regulation</vt:lpstr>
      <vt:lpstr>Hierarchy algorithm: from Hairball to Hierarchy</vt:lpstr>
      <vt:lpstr>Determination of "Level"  in Regulatory Network Hierarchy with Breadth-first Search</vt:lpstr>
      <vt:lpstr>Hierarchy Score Maximization Algorithm</vt:lpstr>
      <vt:lpstr>Apply HSM to a toy example</vt:lpstr>
      <vt:lpstr>Biological Network Analysis:  Hierarchies, Mutational Constraints &amp; Logical Circuits in Regulation</vt:lpstr>
      <vt:lpstr>Yeast Regulatory Hierarchy:  Middle-managers Rule</vt:lpstr>
      <vt:lpstr>PowerPoint Presentation</vt:lpstr>
      <vt:lpstr>Different kinds of Hierarchies</vt:lpstr>
      <vt:lpstr>Collaborative Nature of the Nodes</vt:lpstr>
      <vt:lpstr>Most collaboration involves middle level</vt:lpstr>
      <vt:lpstr>Higher species have more  collaborative nodes</vt:lpstr>
      <vt:lpstr>Yeast Network Similar in Structure to Government Hierarchy  with Respect to Middle-managers</vt:lpstr>
      <vt:lpstr>Middle Managers Interact the Most in Efficient Corporate Settings</vt:lpstr>
      <vt:lpstr>Kinase network is more hierarchical  than the TF reg. network</vt:lpstr>
      <vt:lpstr>Application: yeast TF regulatory network</vt:lpstr>
      <vt:lpstr>Application: yeast kinase network</vt:lpstr>
      <vt:lpstr>Biological Network Analysis:  Hierarchies, Mutational Constraints &amp; Logical Circuits in Regulation</vt:lpstr>
      <vt:lpstr>Optimally arrange TFs into 3 levels by simulated annealing, maximizing downward-pointing edges</vt:lpstr>
      <vt:lpstr>PowerPoint Presentation</vt:lpstr>
      <vt:lpstr>PowerPoint Presentation</vt:lpstr>
      <vt:lpstr>Integration of TF hierarchy  with other ‘omic information :  more influential &amp; connected TFs on the top</vt:lpstr>
      <vt:lpstr>Strongest Proximal Regulatory Edges Can be Arranged into a Hierarchy</vt:lpstr>
      <vt:lpstr>Biological Network Analysis:  Hierarchies, Mutational Constraints &amp; Logical Circuits in Regulation</vt:lpstr>
      <vt:lpstr>TFs at the Top Under Stronger Negative Selection</vt:lpstr>
      <vt:lpstr>More connected components (“hubs”)  have less variation</vt:lpstr>
      <vt:lpstr>More Connectivity, More Constraint : A theme borne out in many studies</vt:lpstr>
      <vt:lpstr>Biological Network Analysis:  Hierarchies, Mutational Constraints &amp; Logical Circuits in Regulation</vt:lpstr>
      <vt:lpstr>E. Coli Transcriptional regulatory network vs Linux call graph</vt:lpstr>
      <vt:lpstr>PowerPoint Presentation</vt:lpstr>
      <vt:lpstr>Comparison: hierarchical organization</vt:lpstr>
      <vt:lpstr>The Linux Kernel Evolves! </vt:lpstr>
      <vt:lpstr>Distribution of Evolutionary Rates of components in E. coli vs Linux </vt:lpstr>
      <vt:lpstr>Tinkering versus Design: Connectivity and Constraint</vt:lpstr>
      <vt:lpstr>Network of R package dependencies</vt:lpstr>
      <vt:lpstr>Tinkering versus Design: Connectivity and Constraint</vt:lpstr>
      <vt:lpstr>Perspectives on  Random Change v Intelligent Design</vt:lpstr>
      <vt:lpstr>PowerPoint Presentation</vt:lpstr>
      <vt:lpstr>Biological Network Analysis:  Hierarchies, Mutational Constraints &amp; Logical Circuits in Regulation</vt:lpstr>
      <vt:lpstr>Loregic: A method to characterize the cooperative logic of regulatory factors</vt:lpstr>
      <vt:lpstr>Modeling cooperativity between RFs to target gene using logic gates</vt:lpstr>
      <vt:lpstr>An example: selection of the best-matched logic gate</vt:lpstr>
      <vt:lpstr>Application 1 – transcription factor cooperativity in Yeast cell cycle</vt:lpstr>
      <vt:lpstr>Application – transcription factor cooperativity in Acute Myeloid Leukemia (AML)</vt:lpstr>
      <vt:lpstr>Cancer-related TF, MYC universally amplifies target expression</vt:lpstr>
      <vt:lpstr>Gene regulatory pathways have logic-circuit behaviors</vt:lpstr>
      <vt:lpstr>Logical cooperativity across hierarchical layers in gene regulatory network</vt:lpstr>
      <vt:lpstr>Biological Network Analysis:  Hierarchies, Mutational Constraints &amp; Logical Circuits in Regulation</vt:lpstr>
      <vt:lpstr>TopNet – an automated web tool</vt:lpstr>
      <vt:lpstr>Network Acknowledgements</vt:lpstr>
      <vt:lpstr>Acknowledgements</vt:lpstr>
      <vt:lpstr>Info about content in this slide pack</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Ekta Khurana</dc:creator>
  <cp:lastModifiedBy>Mark Gerstein</cp:lastModifiedBy>
  <cp:revision>1987</cp:revision>
  <cp:lastPrinted>2014-04-02T01:30:47Z</cp:lastPrinted>
  <dcterms:created xsi:type="dcterms:W3CDTF">2012-06-21T22:25:50Z</dcterms:created>
  <dcterms:modified xsi:type="dcterms:W3CDTF">2015-03-29T18:40:23Z</dcterms:modified>
</cp:coreProperties>
</file>