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805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75" r:id="rId4"/>
    <p:sldId id="301" r:id="rId5"/>
    <p:sldId id="278" r:id="rId6"/>
    <p:sldId id="304" r:id="rId7"/>
    <p:sldId id="310" r:id="rId8"/>
    <p:sldId id="311" r:id="rId9"/>
    <p:sldId id="309" r:id="rId10"/>
    <p:sldId id="312" r:id="rId11"/>
    <p:sldId id="313" r:id="rId12"/>
    <p:sldId id="314" r:id="rId13"/>
    <p:sldId id="305" r:id="rId14"/>
    <p:sldId id="306" r:id="rId15"/>
    <p:sldId id="307" r:id="rId16"/>
    <p:sldId id="308" r:id="rId17"/>
    <p:sldId id="323" r:id="rId18"/>
    <p:sldId id="322" r:id="rId19"/>
    <p:sldId id="271" r:id="rId20"/>
    <p:sldId id="284" r:id="rId21"/>
    <p:sldId id="328" r:id="rId22"/>
    <p:sldId id="273" r:id="rId23"/>
    <p:sldId id="285" r:id="rId24"/>
    <p:sldId id="324" r:id="rId25"/>
    <p:sldId id="289" r:id="rId26"/>
    <p:sldId id="286" r:id="rId27"/>
    <p:sldId id="326" r:id="rId28"/>
    <p:sldId id="32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470" autoAdjust="0"/>
  </p:normalViewPr>
  <p:slideViewPr>
    <p:cSldViewPr snapToGrid="0" snapToObjects="1">
      <p:cViewPr>
        <p:scale>
          <a:sx n="85" d="100"/>
          <a:sy n="85" d="100"/>
        </p:scale>
        <p:origin x="-1768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A8089-7A18-2443-BDB7-6C584C5FE917}" type="datetimeFigureOut">
              <a:rPr lang="en-US" smtClean="0"/>
              <a:t>3/4/15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EB425-1AB4-1241-88F2-D73C266CE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448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8B377-43A9-9243-8C81-EFE98EC3D9E7}" type="datetimeFigureOut">
              <a:rPr lang="en-US" smtClean="0"/>
              <a:t>3/4/15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96176-ABF5-7644-BA29-0DD6539C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769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Understanding the 9;22 translocation eventually led to the development of the drug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imatinib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Gleevec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one of the most successful targeted cancer therapies to date.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Gleevec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blocks the function of the abnormal protein produced by that translocation. Her discovery of the acute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promyelocytic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leukemia translocation led to effective treatment with high-dose retinoic acid, a vitamin A derivative. - See more at: http://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news.uchicago.edu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/article/2013/12/17/janet-rowley-cancer-genetics-pioneer-1925-2013#sthash.dSal25EU.dpuf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96176-ABF5-7644-BA29-0DD6539C69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26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Rare variant ~3.5 M, whereas for somatic ~1000 mutations</a:t>
            </a:r>
          </a:p>
          <a:p>
            <a:r>
              <a:rPr lang="en-US" baseline="0" dirty="0" smtClean="0"/>
              <a:t>Recurrent – </a:t>
            </a:r>
            <a:r>
              <a:rPr lang="en-US" baseline="0" dirty="0" err="1" smtClean="0"/>
              <a:t>gwas</a:t>
            </a:r>
            <a:r>
              <a:rPr lang="en-US" baseline="0" dirty="0" smtClean="0"/>
              <a:t> for exact position, recurrent for regions</a:t>
            </a:r>
          </a:p>
          <a:p>
            <a:r>
              <a:rPr lang="en-US" baseline="0" dirty="0" smtClean="0"/>
              <a:t>See </a:t>
            </a:r>
            <a:r>
              <a:rPr lang="en-US" baseline="0" dirty="0" err="1" smtClean="0"/>
              <a:t>ncvarg</a:t>
            </a:r>
            <a:r>
              <a:rPr lang="en-US" baseline="0" dirty="0" smtClean="0"/>
              <a:t>  grant introduction….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69D7-DB64-C142-AC00-68EAF59AEF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6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GATK for calling tumor/normal samples because our tools make assumptions about allele frequencies that are tuned for </a:t>
            </a:r>
            <a:r>
              <a:rPr lang="en-US" dirty="0" err="1" smtClean="0"/>
              <a:t>germline</a:t>
            </a:r>
            <a:r>
              <a:rPr lang="en-US" dirty="0" smtClean="0"/>
              <a:t> mutations, not somatic ones.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 </a:t>
            </a:r>
            <a:r>
              <a:rPr lang="en-US" sz="1200" dirty="0" err="1" smtClean="0"/>
              <a:t>haplotypecaller</a:t>
            </a:r>
            <a:r>
              <a:rPr lang="en-US" sz="1200" dirty="0" smtClean="0"/>
              <a:t> only for diploid genome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96176-ABF5-7644-BA29-0DD6539C69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77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02CAF-9C81-4A56-B9D5-7D654611511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schematic</a:t>
            </a:r>
            <a:r>
              <a:rPr lang="en-US" baseline="0" dirty="0" smtClean="0"/>
              <a:t> shows you the idea of a split-read analysis. Its simple but powerful enough to identify nucleotide-resolution SVs. Before we talk about how it works, we should know that by convention, when say it’s a deletion, it’s a deletion relative to the reference genome. In other words, the affected sequence actually exists in the reference genome, but is deleted in the query genome. Similar idea for insertion. So a split-read analysis is straight-forward.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02CAF-9C81-4A56-B9D5-7D654611511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A97D-1627-4842-AF00-72CDDDE702F3}" type="datetime1">
              <a:rPr lang="en-US" smtClean="0"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2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1FEEB-B632-0A44-B956-5AED363220CE}" type="datetime1">
              <a:rPr lang="en-US" smtClean="0"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57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CB79-3A6E-8440-9C89-B071A956199F}" type="datetime1">
              <a:rPr lang="en-US" smtClean="0"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9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D1B46-DADD-FA42-9FDE-1033631F292F}" type="datetime1">
              <a:rPr lang="en-US" smtClean="0"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45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C77-7308-C244-BE2E-E5E6723EAF35}" type="datetime1">
              <a:rPr lang="en-US" smtClean="0"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53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9102-2376-BC46-9727-5DDF146FA079}" type="datetime1">
              <a:rPr lang="en-US" smtClean="0"/>
              <a:t>3/4/15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7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FD0D3-3917-DD46-AB97-4B93E0F57CE6}" type="datetime1">
              <a:rPr lang="en-US" smtClean="0"/>
              <a:t>3/4/15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3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ABB5-0377-554E-9DEB-7E8DA9AF7CF9}" type="datetime1">
              <a:rPr lang="en-US" smtClean="0"/>
              <a:t>3/4/15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7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AE86-B106-6843-8237-7720B6A53C99}" type="datetime1">
              <a:rPr lang="en-US" smtClean="0"/>
              <a:t>3/4/15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1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34B9-0F1B-F142-8E67-259A725AD8DC}" type="datetime1">
              <a:rPr lang="en-US" smtClean="0"/>
              <a:t>3/4/15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923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1A6E-487D-EE46-9F3A-556F9CA7657D}" type="datetime1">
              <a:rPr lang="en-US" smtClean="0"/>
              <a:t>3/4/15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9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25AB2-27CE-FA40-8CCC-B31743923B1D}" type="datetime1">
              <a:rPr lang="en-US" smtClean="0"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1AEC0-1B54-F44A-A9D5-8BD92BE9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8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4-10-27 at 2.39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872570"/>
            <a:ext cx="6350441" cy="4203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</a:rPr>
              <a:t>Cancer  genomics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5012" y="5586881"/>
            <a:ext cx="6400800" cy="735852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Yao Fu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March 4, 2015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212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2943"/>
            <a:ext cx="8229600" cy="900357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90"/>
                </a:solidFill>
              </a:rPr>
              <a:t>Variant calling – SNP, </a:t>
            </a:r>
            <a:r>
              <a:rPr lang="en-US" sz="3000" b="1" dirty="0" err="1" smtClean="0">
                <a:solidFill>
                  <a:srgbClr val="000090"/>
                </a:solidFill>
              </a:rPr>
              <a:t>Indels</a:t>
            </a:r>
            <a:r>
              <a:rPr lang="en-US" sz="3000" b="1" dirty="0" smtClean="0">
                <a:solidFill>
                  <a:srgbClr val="000090"/>
                </a:solidFill>
              </a:rPr>
              <a:t> </a:t>
            </a:r>
            <a:endParaRPr lang="en-US" sz="3000" b="1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683456" y="1532922"/>
            <a:ext cx="5790865" cy="3918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Other Methods: 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err="1" smtClean="0"/>
              <a:t>VarScan</a:t>
            </a:r>
            <a:endParaRPr lang="en-US" sz="2400" dirty="0" smtClean="0"/>
          </a:p>
          <a:p>
            <a:r>
              <a:rPr lang="en-US" sz="2400" dirty="0" err="1" smtClean="0"/>
              <a:t>Strelka</a:t>
            </a:r>
            <a:endParaRPr lang="en-US" sz="2400" dirty="0" smtClean="0"/>
          </a:p>
          <a:p>
            <a:r>
              <a:rPr lang="en-US" sz="2400" dirty="0" err="1" smtClean="0"/>
              <a:t>SomaticSniper</a:t>
            </a:r>
            <a:endParaRPr lang="en-US" sz="2400" dirty="0" smtClean="0"/>
          </a:p>
          <a:p>
            <a:r>
              <a:rPr lang="en-US" sz="2400" dirty="0" err="1" smtClean="0"/>
              <a:t>JointSNVMix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978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7025"/>
            <a:ext cx="9144000" cy="68580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sz="3000" b="1" dirty="0">
                <a:solidFill>
                  <a:srgbClr val="000090"/>
                </a:solidFill>
                <a:latin typeface="Calibri"/>
                <a:cs typeface="Calibri"/>
              </a:rPr>
              <a:t>Submicroscopic CNVs:  Array CGH*</a:t>
            </a:r>
          </a:p>
        </p:txBody>
      </p:sp>
      <p:sp>
        <p:nvSpPr>
          <p:cNvPr id="16388" name="Text Box 11"/>
          <p:cNvSpPr txBox="1">
            <a:spLocks noChangeArrowheads="1"/>
          </p:cNvSpPr>
          <p:nvPr/>
        </p:nvSpPr>
        <p:spPr bwMode="auto">
          <a:xfrm>
            <a:off x="685800" y="6107668"/>
            <a:ext cx="7010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*Frequently referred to as </a:t>
            </a:r>
            <a:r>
              <a:rPr lang="ja-JP" altLang="en-US" sz="1800" dirty="0">
                <a:solidFill>
                  <a:schemeClr val="tx1"/>
                </a:solidFill>
                <a:latin typeface="Calibri"/>
                <a:cs typeface="Calibri"/>
              </a:rPr>
              <a:t>“</a:t>
            </a: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chromosome microarray</a:t>
            </a:r>
            <a:r>
              <a:rPr lang="ja-JP" altLang="en-US" sz="1800" dirty="0">
                <a:solidFill>
                  <a:schemeClr val="tx1"/>
                </a:solidFill>
                <a:latin typeface="Calibri"/>
                <a:cs typeface="Calibri"/>
              </a:rPr>
              <a:t>”</a:t>
            </a:r>
            <a:endParaRPr lang="en-US" sz="1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7759" y="6477000"/>
            <a:ext cx="1814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From: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wikipedia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111AEC0-1B54-F44A-A9D5-8BD92BE95D5D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Picture 3" descr="Screen Shot 2015-03-01 at 10.54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8" y="977900"/>
            <a:ext cx="9144000" cy="488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3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81000"/>
            <a:ext cx="5638800" cy="685800"/>
          </a:xfrm>
          <a:noFill/>
          <a:ln w="25400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eaLnBrk="1" hangingPunct="1"/>
            <a:r>
              <a:rPr lang="en-US" sz="3000" b="1">
                <a:solidFill>
                  <a:srgbClr val="000090"/>
                </a:solidFill>
                <a:latin typeface="Calibri"/>
                <a:cs typeface="Calibri"/>
              </a:rPr>
              <a:t>Limitations of Array CGH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123238" cy="3505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Aft>
                <a:spcPct val="50000"/>
              </a:spcAft>
            </a:pPr>
            <a:r>
              <a:rPr lang="en-US" sz="2200" dirty="0">
                <a:latin typeface="Calibri"/>
                <a:ea typeface="ＭＳ Ｐゴシック" charset="0"/>
                <a:cs typeface="Calibri"/>
              </a:rPr>
              <a:t>Can</a:t>
            </a:r>
            <a:r>
              <a:rPr lang="ja-JP" altLang="en-US" sz="2200" dirty="0">
                <a:latin typeface="Calibri"/>
                <a:ea typeface="ＭＳ Ｐゴシック" charset="0"/>
                <a:cs typeface="Calibri"/>
              </a:rPr>
              <a:t>’</a:t>
            </a:r>
            <a:r>
              <a:rPr lang="en-US" sz="2200" dirty="0">
                <a:latin typeface="Calibri"/>
                <a:ea typeface="ＭＳ Ｐゴシック" charset="0"/>
                <a:cs typeface="Calibri"/>
              </a:rPr>
              <a:t>t detect translocations and inversions</a:t>
            </a:r>
          </a:p>
          <a:p>
            <a:pPr eaLnBrk="1" hangingPunct="1">
              <a:lnSpc>
                <a:spcPct val="100000"/>
              </a:lnSpc>
              <a:spcAft>
                <a:spcPct val="50000"/>
              </a:spcAft>
            </a:pPr>
            <a:r>
              <a:rPr lang="en-US" sz="2200" dirty="0">
                <a:latin typeface="Calibri"/>
                <a:ea typeface="ＭＳ Ｐゴシック" charset="0"/>
                <a:cs typeface="Calibri"/>
              </a:rPr>
              <a:t>Resolution still limited by number of probes on the array—typical resolution about 100 kb</a:t>
            </a:r>
          </a:p>
          <a:p>
            <a:pPr eaLnBrk="1" hangingPunct="1">
              <a:lnSpc>
                <a:spcPct val="100000"/>
              </a:lnSpc>
              <a:spcAft>
                <a:spcPct val="50000"/>
              </a:spcAft>
            </a:pPr>
            <a:r>
              <a:rPr lang="en-US" sz="2200" dirty="0">
                <a:latin typeface="Calibri"/>
                <a:ea typeface="ＭＳ Ｐゴシック" charset="0"/>
                <a:cs typeface="Calibri"/>
              </a:rPr>
              <a:t>Still a fair amount of variability in results depending on exactly which array is used</a:t>
            </a:r>
          </a:p>
        </p:txBody>
      </p:sp>
      <p:sp>
        <p:nvSpPr>
          <p:cNvPr id="2" name="Rectangle 1"/>
          <p:cNvSpPr/>
          <p:nvPr/>
        </p:nvSpPr>
        <p:spPr>
          <a:xfrm>
            <a:off x="6226025" y="5945300"/>
            <a:ext cx="21506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ＭＳ Ｐゴシック" charset="0"/>
                <a:cs typeface="Calibri"/>
              </a:rPr>
              <a:t>Adopted from Allen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/>
                <a:ea typeface="ＭＳ Ｐゴシック" charset="0"/>
                <a:cs typeface="Calibri"/>
              </a:rPr>
              <a:t>E.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ＭＳ Ｐゴシック" charset="0"/>
                <a:cs typeface="Calibri"/>
              </a:rPr>
              <a:t>Bale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111AEC0-1B54-F44A-A9D5-8BD92BE95D5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28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523"/>
            <a:ext cx="8229600" cy="976788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90"/>
                </a:solidFill>
              </a:rPr>
              <a:t>Variant calling - SVs</a:t>
            </a:r>
            <a:endParaRPr lang="en-US" sz="3000" b="1" dirty="0">
              <a:solidFill>
                <a:srgbClr val="00009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idx="1"/>
          </p:nvPr>
        </p:nvSpPr>
        <p:spPr>
          <a:xfrm>
            <a:off x="798055" y="995356"/>
            <a:ext cx="7974328" cy="5360993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2100" dirty="0" smtClean="0">
                <a:latin typeface="Calibri"/>
                <a:cs typeface="Calibri"/>
              </a:rPr>
              <a:t>Copy number variation</a:t>
            </a:r>
          </a:p>
          <a:p>
            <a:pPr>
              <a:buFontTx/>
              <a:buChar char="-"/>
            </a:pPr>
            <a:r>
              <a:rPr lang="en-US" sz="2100" dirty="0" smtClean="0">
                <a:latin typeface="Calibri"/>
                <a:cs typeface="Calibri"/>
              </a:rPr>
              <a:t>Inversions</a:t>
            </a:r>
          </a:p>
          <a:p>
            <a:pPr>
              <a:buFontTx/>
              <a:buChar char="-"/>
            </a:pPr>
            <a:r>
              <a:rPr lang="en-US" sz="2100" dirty="0" smtClean="0">
                <a:latin typeface="Calibri"/>
                <a:cs typeface="Calibri"/>
              </a:rPr>
              <a:t>Translocations</a:t>
            </a:r>
          </a:p>
          <a:p>
            <a:pPr marL="0" indent="0">
              <a:buNone/>
            </a:pPr>
            <a:endParaRPr lang="en-US" sz="21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  <a:spcAft>
                <a:spcPct val="25000"/>
              </a:spcAft>
              <a:buFont typeface="Wingdings" charset="2"/>
              <a:buChar char="§"/>
            </a:pPr>
            <a:r>
              <a:rPr lang="en-US" sz="2100" dirty="0" smtClean="0">
                <a:latin typeface="Calibri"/>
                <a:ea typeface="ＭＳ Ｐゴシック" charset="0"/>
                <a:cs typeface="Calibri"/>
              </a:rPr>
              <a:t> Depth</a:t>
            </a:r>
            <a:r>
              <a:rPr lang="en-US" sz="2100" dirty="0">
                <a:latin typeface="Calibri"/>
                <a:ea typeface="ＭＳ Ｐゴシック" charset="0"/>
                <a:cs typeface="Calibri"/>
              </a:rPr>
              <a:t>-of-coverage methods</a:t>
            </a:r>
          </a:p>
          <a:p>
            <a:pPr marL="457200" lvl="1" indent="0">
              <a:lnSpc>
                <a:spcPct val="80000"/>
              </a:lnSpc>
              <a:spcAft>
                <a:spcPct val="25000"/>
              </a:spcAft>
              <a:buNone/>
            </a:pPr>
            <a:r>
              <a:rPr lang="en-US" sz="2100" dirty="0">
                <a:latin typeface="Calibri"/>
                <a:ea typeface="ＭＳ Ｐゴシック" charset="0"/>
                <a:cs typeface="Calibri"/>
              </a:rPr>
              <a:t>Regions that are deleted or duplicated should yield lesser or greater numbers of </a:t>
            </a:r>
            <a:r>
              <a:rPr lang="en-US" sz="2100" dirty="0" smtClean="0">
                <a:latin typeface="Calibri"/>
                <a:ea typeface="ＭＳ Ｐゴシック" charset="0"/>
                <a:cs typeface="Calibri"/>
              </a:rPr>
              <a:t>reads</a:t>
            </a:r>
          </a:p>
          <a:p>
            <a:pPr marL="514350" indent="-457200">
              <a:lnSpc>
                <a:spcPct val="80000"/>
              </a:lnSpc>
              <a:spcAft>
                <a:spcPct val="25000"/>
              </a:spcAft>
              <a:buFont typeface="Wingdings" charset="2"/>
              <a:buChar char="§"/>
            </a:pPr>
            <a:r>
              <a:rPr lang="en-US" sz="2100" dirty="0" smtClean="0">
                <a:latin typeface="Calibri"/>
                <a:ea typeface="ＭＳ Ｐゴシック" charset="0"/>
                <a:cs typeface="Calibri"/>
              </a:rPr>
              <a:t>Paired-end mapping approach</a:t>
            </a:r>
          </a:p>
          <a:p>
            <a:pPr marL="457200" lvl="1" indent="0">
              <a:lnSpc>
                <a:spcPct val="80000"/>
              </a:lnSpc>
              <a:spcAft>
                <a:spcPct val="25000"/>
              </a:spcAft>
              <a:buNone/>
            </a:pPr>
            <a:r>
              <a:rPr lang="en-US" sz="2100" dirty="0" smtClean="0">
                <a:latin typeface="Calibri"/>
                <a:ea typeface="ＭＳ Ｐゴシック" charset="0"/>
                <a:cs typeface="Calibri"/>
              </a:rPr>
              <a:t>Are the sequences at two ends of a fragment both from the same chromosome?  Are they the right distance apart?</a:t>
            </a:r>
          </a:p>
          <a:p>
            <a:pPr marL="514350" indent="-457200">
              <a:lnSpc>
                <a:spcPct val="80000"/>
              </a:lnSpc>
              <a:spcAft>
                <a:spcPct val="25000"/>
              </a:spcAft>
              <a:buFont typeface="Wingdings" charset="2"/>
              <a:buChar char="§"/>
            </a:pPr>
            <a:r>
              <a:rPr lang="en-US" sz="2100" dirty="0" smtClean="0">
                <a:latin typeface="Calibri"/>
                <a:ea typeface="ＭＳ Ｐゴシック" charset="0"/>
                <a:cs typeface="Calibri"/>
              </a:rPr>
              <a:t>Split-read approach</a:t>
            </a:r>
          </a:p>
          <a:p>
            <a:pPr marL="457200" lvl="1" indent="0">
              <a:lnSpc>
                <a:spcPct val="80000"/>
              </a:lnSpc>
              <a:spcAft>
                <a:spcPct val="25000"/>
              </a:spcAft>
              <a:buNone/>
            </a:pPr>
            <a:r>
              <a:rPr lang="en-US" sz="2100" dirty="0" smtClean="0">
                <a:latin typeface="Calibri"/>
                <a:ea typeface="ＭＳ Ｐゴシック" charset="0"/>
                <a:cs typeface="Calibri"/>
              </a:rPr>
              <a:t>Direct </a:t>
            </a:r>
            <a:r>
              <a:rPr lang="en-US" sz="2100" dirty="0">
                <a:latin typeface="Calibri"/>
                <a:ea typeface="ＭＳ Ｐゴシック" charset="0"/>
                <a:cs typeface="Calibri"/>
              </a:rPr>
              <a:t>sequencing of </a:t>
            </a:r>
            <a:r>
              <a:rPr lang="en-US" sz="2100" dirty="0" smtClean="0">
                <a:latin typeface="Calibri"/>
                <a:ea typeface="ＭＳ Ｐゴシック" charset="0"/>
                <a:cs typeface="Calibri"/>
              </a:rPr>
              <a:t>breakpoints</a:t>
            </a:r>
          </a:p>
          <a:p>
            <a:pPr marL="514350" indent="-457200">
              <a:lnSpc>
                <a:spcPct val="80000"/>
              </a:lnSpc>
              <a:spcAft>
                <a:spcPct val="25000"/>
              </a:spcAft>
              <a:buFont typeface="Wingdings" charset="2"/>
              <a:buChar char="§"/>
            </a:pPr>
            <a:r>
              <a:rPr lang="en-US" sz="2100" dirty="0" smtClean="0">
                <a:latin typeface="Calibri"/>
                <a:ea typeface="ＭＳ Ｐゴシック" charset="0"/>
                <a:cs typeface="Calibri"/>
              </a:rPr>
              <a:t>Sequence assembly comparison</a:t>
            </a:r>
          </a:p>
          <a:p>
            <a:pPr marL="457200" lvl="1" indent="0">
              <a:lnSpc>
                <a:spcPct val="80000"/>
              </a:lnSpc>
              <a:spcAft>
                <a:spcPct val="25000"/>
              </a:spcAft>
              <a:buNone/>
            </a:pPr>
            <a:r>
              <a:rPr lang="en-US" sz="2100" i="1" dirty="0" smtClean="0">
                <a:latin typeface="Calibri"/>
                <a:ea typeface="ＭＳ Ｐゴシック" charset="0"/>
                <a:cs typeface="Calibri"/>
              </a:rPr>
              <a:t>De novo </a:t>
            </a:r>
            <a:r>
              <a:rPr lang="en-US" sz="2100" dirty="0" smtClean="0">
                <a:latin typeface="Calibri"/>
                <a:ea typeface="ＭＳ Ｐゴシック" charset="0"/>
                <a:cs typeface="Calibri"/>
              </a:rPr>
              <a:t>assembly</a:t>
            </a:r>
            <a:endParaRPr lang="en-US" sz="2100" dirty="0">
              <a:latin typeface="Calibri"/>
              <a:ea typeface="ＭＳ Ｐゴシック" charset="0"/>
              <a:cs typeface="Calibri"/>
            </a:endParaRPr>
          </a:p>
          <a:p>
            <a:pPr marL="0" indent="0">
              <a:buNone/>
            </a:pPr>
            <a:endParaRPr lang="en-US" sz="2100" dirty="0" smtClean="0"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26025" y="5945300"/>
            <a:ext cx="21506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ＭＳ Ｐゴシック" charset="0"/>
                <a:cs typeface="Calibri"/>
              </a:rPr>
              <a:t>Adopted from Allen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/>
                <a:ea typeface="ＭＳ Ｐゴシック" charset="0"/>
                <a:cs typeface="Calibri"/>
              </a:rPr>
              <a:t>E.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ＭＳ Ｐゴシック" charset="0"/>
                <a:cs typeface="Calibri"/>
              </a:rPr>
              <a:t>Bale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005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394AE-146F-480D-918A-369CB40A8BE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65134"/>
            <a:ext cx="5035711" cy="431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500034" y="5896293"/>
            <a:ext cx="43150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/>
              <a:t>Image: Snyder et </a:t>
            </a:r>
            <a:r>
              <a:rPr lang="en-US" sz="1200" dirty="0"/>
              <a:t>al. </a:t>
            </a:r>
            <a:r>
              <a:rPr lang="en-US" sz="1200" dirty="0" smtClean="0"/>
              <a:t>Genes Dev. 2010 Mar 1;24(5):423-31.</a:t>
            </a:r>
          </a:p>
          <a:p>
            <a:r>
              <a:rPr lang="en-US" sz="1200" dirty="0" smtClean="0"/>
              <a:t>Ref: </a:t>
            </a:r>
            <a:r>
              <a:rPr lang="da-DK" sz="1200" dirty="0" smtClean="0"/>
              <a:t>Yoon et al. Genome Res. 2009 September; 19(9): 1586–1592. 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5683407" y="2426496"/>
            <a:ext cx="32797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Copy number neutral events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repeat</a:t>
            </a:r>
            <a:r>
              <a:rPr lang="en-US" dirty="0"/>
              <a:t>-rich regions </a:t>
            </a:r>
          </a:p>
        </p:txBody>
      </p:sp>
    </p:spTree>
    <p:extLst>
      <p:ext uri="{BB962C8B-B14F-4D97-AF65-F5344CB8AC3E}">
        <p14:creationId xmlns:p14="http://schemas.microsoft.com/office/powerpoint/2010/main" val="217380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3742460" y="1778431"/>
            <a:ext cx="838200" cy="5429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 flipV="1">
            <a:off x="4580660" y="1778431"/>
            <a:ext cx="838200" cy="5429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058917" y="1785574"/>
            <a:ext cx="838200" cy="5429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76368"/>
            <a:ext cx="8229600" cy="89205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b="1" dirty="0" smtClean="0">
                <a:solidFill>
                  <a:srgbClr val="000090"/>
                </a:solidFill>
                <a:ea typeface="ＭＳ Ｐゴシック" pitchFamily="-65" charset="-128"/>
                <a:cs typeface="ＭＳ Ｐゴシック" pitchFamily="-65" charset="-128"/>
              </a:rPr>
              <a:t>Paired-End Mapping</a:t>
            </a:r>
          </a:p>
        </p:txBody>
      </p:sp>
      <p:sp>
        <p:nvSpPr>
          <p:cNvPr id="5" name="Down Arrow 4"/>
          <p:cNvSpPr/>
          <p:nvPr/>
        </p:nvSpPr>
        <p:spPr>
          <a:xfrm>
            <a:off x="3982083" y="3320595"/>
            <a:ext cx="1248438" cy="86095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260838" y="1810915"/>
            <a:ext cx="1666875" cy="48577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 flipV="1">
            <a:off x="6264014" y="1810912"/>
            <a:ext cx="1673229" cy="48577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6684" y="4950847"/>
            <a:ext cx="8394668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4334" y="1627030"/>
            <a:ext cx="1676400" cy="1524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65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47525" y="2318378"/>
            <a:ext cx="666000" cy="1620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/>
            <a:r>
              <a:rPr lang="en-US" sz="1200" dirty="0">
                <a:solidFill>
                  <a:srgbClr val="FFFFFF"/>
                </a:solidFill>
                <a:ea typeface="ＭＳ Ｐゴシック" pitchFamily="-65" charset="-128"/>
              </a:rPr>
              <a:t>Insertion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66060" y="1626031"/>
            <a:ext cx="1676400" cy="1524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65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13616" y="2318378"/>
            <a:ext cx="2160000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65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18860" y="1626031"/>
            <a:ext cx="832104" cy="1524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65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42460" y="1626031"/>
            <a:ext cx="1676400" cy="152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>
                <a:solidFill>
                  <a:srgbClr val="FFFFFF"/>
                </a:solidFill>
                <a:ea typeface="ＭＳ Ｐゴシック" pitchFamily="-65" charset="-128"/>
              </a:rPr>
              <a:t>Deletion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80660" y="2321356"/>
            <a:ext cx="1676400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65" charset="-128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10800000" flipV="1">
            <a:off x="1205068" y="1785429"/>
            <a:ext cx="838200" cy="5429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38"/>
          <p:cNvSpPr txBox="1">
            <a:spLocks noChangeArrowheads="1"/>
          </p:cNvSpPr>
          <p:nvPr/>
        </p:nvSpPr>
        <p:spPr bwMode="auto">
          <a:xfrm>
            <a:off x="306529" y="1308954"/>
            <a:ext cx="94929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Courier New" pitchFamily="-65" charset="0"/>
                <a:cs typeface="Courier New" pitchFamily="-65" charset="0"/>
              </a:rPr>
              <a:t>Reference</a:t>
            </a:r>
            <a:endParaRPr lang="en-US" sz="1100" dirty="0">
              <a:latin typeface="Courier New" pitchFamily="-65" charset="0"/>
              <a:cs typeface="Courier New" pitchFamily="-65" charset="0"/>
            </a:endParaRPr>
          </a:p>
        </p:txBody>
      </p:sp>
      <p:sp>
        <p:nvSpPr>
          <p:cNvPr id="21" name="TextBox 39"/>
          <p:cNvSpPr txBox="1">
            <a:spLocks noChangeArrowheads="1"/>
          </p:cNvSpPr>
          <p:nvPr/>
        </p:nvSpPr>
        <p:spPr bwMode="auto">
          <a:xfrm>
            <a:off x="317291" y="2005867"/>
            <a:ext cx="69258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Courier New" pitchFamily="-65" charset="0"/>
                <a:cs typeface="Courier New" pitchFamily="-65" charset="0"/>
              </a:rPr>
              <a:t>Target</a:t>
            </a:r>
            <a:endParaRPr lang="en-US" sz="1100" dirty="0">
              <a:latin typeface="Courier New" pitchFamily="-65" charset="0"/>
              <a:cs typeface="Courier New" pitchFamily="-65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3310384" y="1681591"/>
            <a:ext cx="85725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4993216" y="1681591"/>
            <a:ext cx="85725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1631311" y="1650834"/>
            <a:ext cx="85725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8"/>
          <p:cNvSpPr txBox="1">
            <a:spLocks noChangeArrowheads="1"/>
          </p:cNvSpPr>
          <p:nvPr/>
        </p:nvSpPr>
        <p:spPr bwMode="auto">
          <a:xfrm>
            <a:off x="3318594" y="967214"/>
            <a:ext cx="866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Breakpoint</a:t>
            </a:r>
          </a:p>
        </p:txBody>
      </p:sp>
      <p:sp>
        <p:nvSpPr>
          <p:cNvPr id="26" name="TextBox 28"/>
          <p:cNvSpPr txBox="1">
            <a:spLocks noChangeArrowheads="1"/>
          </p:cNvSpPr>
          <p:nvPr/>
        </p:nvSpPr>
        <p:spPr bwMode="auto">
          <a:xfrm>
            <a:off x="5008722" y="967214"/>
            <a:ext cx="866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Breakpoint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60838" y="1621093"/>
            <a:ext cx="1676400" cy="164592"/>
          </a:xfrm>
          <a:prstGeom prst="rect">
            <a:avLst/>
          </a:prstGeom>
          <a:gradFill flip="none" rotWithShape="1">
            <a:gsLst>
              <a:gs pos="30000">
                <a:schemeClr val="accent6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ea typeface="ＭＳ Ｐゴシック" pitchFamily="-65" charset="-128"/>
              </a:rPr>
              <a:t>Inversion</a:t>
            </a:r>
            <a:endParaRPr lang="en-US" sz="1200" dirty="0">
              <a:solidFill>
                <a:srgbClr val="FFFFFF"/>
              </a:solidFill>
              <a:ea typeface="ＭＳ Ｐゴシック" pitchFamily="-65" charset="-128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rot="5400000">
            <a:off x="7199894" y="1988532"/>
            <a:ext cx="147218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836972" y="955926"/>
            <a:ext cx="866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Breakpoint</a:t>
            </a:r>
          </a:p>
        </p:txBody>
      </p:sp>
      <p:sp>
        <p:nvSpPr>
          <p:cNvPr id="30" name="TextBox 28"/>
          <p:cNvSpPr txBox="1">
            <a:spLocks noChangeArrowheads="1"/>
          </p:cNvSpPr>
          <p:nvPr/>
        </p:nvSpPr>
        <p:spPr bwMode="auto">
          <a:xfrm>
            <a:off x="7527100" y="966688"/>
            <a:ext cx="866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Breakpoint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76328" y="2318378"/>
            <a:ext cx="1368000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65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60838" y="2319423"/>
            <a:ext cx="1676400" cy="164592"/>
          </a:xfrm>
          <a:prstGeom prst="rect">
            <a:avLst/>
          </a:prstGeom>
          <a:gradFill flip="none" rotWithShape="1">
            <a:gsLst>
              <a:gs pos="30000">
                <a:schemeClr val="accent6"/>
              </a:gs>
              <a:gs pos="100000">
                <a:schemeClr val="accent2">
                  <a:lumMod val="7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ea typeface="ＭＳ Ｐゴシック" pitchFamily="-65" charset="-128"/>
              </a:rPr>
              <a:t>Inversion</a:t>
            </a:r>
            <a:endParaRPr lang="en-US" sz="1200" dirty="0">
              <a:solidFill>
                <a:srgbClr val="FFFFFF"/>
              </a:solidFill>
              <a:ea typeface="ＭＳ Ｐゴシック" pitchFamily="-65" charset="-128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16200000" flipH="1">
            <a:off x="5524792" y="1985035"/>
            <a:ext cx="1472875" cy="768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949662" y="1627763"/>
            <a:ext cx="832104" cy="1524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65" charset="-12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944019" y="2322494"/>
            <a:ext cx="832104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65" charset="-128"/>
            </a:endParaRPr>
          </a:p>
        </p:txBody>
      </p:sp>
      <p:sp>
        <p:nvSpPr>
          <p:cNvPr id="36" name="TextBox 28"/>
          <p:cNvSpPr txBox="1">
            <a:spLocks noChangeArrowheads="1"/>
          </p:cNvSpPr>
          <p:nvPr/>
        </p:nvSpPr>
        <p:spPr bwMode="auto">
          <a:xfrm>
            <a:off x="1609519" y="968421"/>
            <a:ext cx="866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Breakpoint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819191" y="4307315"/>
            <a:ext cx="410700" cy="438344"/>
            <a:chOff x="1819191" y="2880799"/>
            <a:chExt cx="410700" cy="438344"/>
          </a:xfrm>
        </p:grpSpPr>
        <p:cxnSp>
          <p:nvCxnSpPr>
            <p:cNvPr id="40" name="Straight Connector 39"/>
            <p:cNvCxnSpPr/>
            <p:nvPr/>
          </p:nvCxnSpPr>
          <p:spPr>
            <a:xfrm rot="5400000">
              <a:off x="1702089" y="2997901"/>
              <a:ext cx="438344" cy="204139"/>
            </a:xfrm>
            <a:prstGeom prst="line">
              <a:avLst/>
            </a:prstGeom>
            <a:ln w="2540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6200000" flipH="1">
              <a:off x="1911955" y="2992177"/>
              <a:ext cx="429314" cy="206559"/>
            </a:xfrm>
            <a:prstGeom prst="line">
              <a:avLst/>
            </a:prstGeom>
            <a:ln w="2540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 flipV="1">
            <a:off x="3465840" y="4315195"/>
            <a:ext cx="2229540" cy="410479"/>
            <a:chOff x="956476" y="2167623"/>
            <a:chExt cx="2229540" cy="410479"/>
          </a:xfrm>
        </p:grpSpPr>
        <p:cxnSp>
          <p:nvCxnSpPr>
            <p:cNvPr id="43" name="Straight Connector 42"/>
            <p:cNvCxnSpPr/>
            <p:nvPr/>
          </p:nvCxnSpPr>
          <p:spPr>
            <a:xfrm rot="10800000">
              <a:off x="956476" y="2167623"/>
              <a:ext cx="1132675" cy="400953"/>
            </a:xfrm>
            <a:prstGeom prst="line">
              <a:avLst/>
            </a:prstGeom>
            <a:ln w="2540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418922" y="1811009"/>
              <a:ext cx="408747" cy="1125440"/>
            </a:xfrm>
            <a:prstGeom prst="line">
              <a:avLst/>
            </a:prstGeom>
            <a:ln w="2540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 flipV="1">
            <a:off x="4102528" y="2689114"/>
            <a:ext cx="948800" cy="413289"/>
            <a:chOff x="1560904" y="2905852"/>
            <a:chExt cx="948800" cy="413289"/>
          </a:xfrm>
        </p:grpSpPr>
        <p:cxnSp>
          <p:nvCxnSpPr>
            <p:cNvPr id="50" name="Straight Connector 49"/>
            <p:cNvCxnSpPr/>
            <p:nvPr/>
          </p:nvCxnSpPr>
          <p:spPr>
            <a:xfrm rot="10800000" flipV="1">
              <a:off x="1560904" y="2905852"/>
              <a:ext cx="469473" cy="413289"/>
            </a:xfrm>
            <a:prstGeom prst="line">
              <a:avLst/>
            </a:prstGeom>
            <a:ln w="2540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030376" y="2905853"/>
              <a:ext cx="479328" cy="404261"/>
            </a:xfrm>
            <a:prstGeom prst="line">
              <a:avLst/>
            </a:prstGeom>
            <a:ln w="2540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38"/>
          <p:cNvSpPr txBox="1">
            <a:spLocks noChangeArrowheads="1"/>
          </p:cNvSpPr>
          <p:nvPr/>
        </p:nvSpPr>
        <p:spPr bwMode="auto">
          <a:xfrm>
            <a:off x="308261" y="4646881"/>
            <a:ext cx="94929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Courier New" pitchFamily="-65" charset="0"/>
                <a:cs typeface="Courier New" pitchFamily="-65" charset="0"/>
              </a:rPr>
              <a:t>Reference</a:t>
            </a:r>
            <a:endParaRPr lang="en-US" sz="1100" dirty="0">
              <a:latin typeface="Courier New" pitchFamily="-65" charset="0"/>
              <a:cs typeface="Courier New" pitchFamily="-65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 flipH="1">
            <a:off x="6882586" y="4267648"/>
            <a:ext cx="1551473" cy="461683"/>
            <a:chOff x="1733095" y="2857458"/>
            <a:chExt cx="1551473" cy="461683"/>
          </a:xfrm>
        </p:grpSpPr>
        <p:cxnSp>
          <p:nvCxnSpPr>
            <p:cNvPr id="56" name="Straight Connector 55"/>
            <p:cNvCxnSpPr/>
            <p:nvPr/>
          </p:nvCxnSpPr>
          <p:spPr>
            <a:xfrm rot="10800000" flipV="1">
              <a:off x="1733095" y="2857458"/>
              <a:ext cx="769448" cy="461683"/>
            </a:xfrm>
            <a:prstGeom prst="line">
              <a:avLst/>
            </a:prstGeom>
            <a:ln w="2540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0800000" flipH="1" flipV="1">
              <a:off x="2491780" y="2868220"/>
              <a:ext cx="792788" cy="441893"/>
            </a:xfrm>
            <a:prstGeom prst="line">
              <a:avLst/>
            </a:prstGeom>
            <a:ln w="2540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16"/>
          <p:cNvSpPr txBox="1">
            <a:spLocks noChangeArrowheads="1"/>
          </p:cNvSpPr>
          <p:nvPr/>
        </p:nvSpPr>
        <p:spPr bwMode="auto">
          <a:xfrm>
            <a:off x="3513717" y="3458324"/>
            <a:ext cx="218597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 smtClean="0">
                <a:latin typeface="Courier New" pitchFamily="-65" charset="0"/>
                <a:ea typeface="Courier New" pitchFamily="-65" charset="0"/>
                <a:cs typeface="Courier New" pitchFamily="-65" charset="0"/>
              </a:rPr>
              <a:t>Paired-End Sequencing and Mapping</a:t>
            </a:r>
            <a:endParaRPr lang="en-US" sz="1100" dirty="0">
              <a:latin typeface="Courier New" pitchFamily="-65" charset="0"/>
              <a:ea typeface="Courier New" pitchFamily="-65" charset="0"/>
              <a:cs typeface="Courier New" pitchFamily="-65" charset="0"/>
            </a:endParaRPr>
          </a:p>
        </p:txBody>
      </p:sp>
      <p:sp>
        <p:nvSpPr>
          <p:cNvPr id="59" name="TextBox 38"/>
          <p:cNvSpPr txBox="1">
            <a:spLocks noChangeArrowheads="1"/>
          </p:cNvSpPr>
          <p:nvPr/>
        </p:nvSpPr>
        <p:spPr bwMode="auto">
          <a:xfrm>
            <a:off x="1396996" y="5068327"/>
            <a:ext cx="154401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Courier New" pitchFamily="-65" charset="0"/>
                <a:cs typeface="Courier New" pitchFamily="-65" charset="0"/>
              </a:rPr>
              <a:t>Span &lt;&lt; expected</a:t>
            </a:r>
            <a:endParaRPr lang="en-US" sz="1100" dirty="0">
              <a:latin typeface="Courier New" pitchFamily="-65" charset="0"/>
              <a:cs typeface="Courier New" pitchFamily="-65" charset="0"/>
            </a:endParaRPr>
          </a:p>
        </p:txBody>
      </p:sp>
      <p:sp>
        <p:nvSpPr>
          <p:cNvPr id="60" name="TextBox 38"/>
          <p:cNvSpPr txBox="1">
            <a:spLocks noChangeArrowheads="1"/>
          </p:cNvSpPr>
          <p:nvPr/>
        </p:nvSpPr>
        <p:spPr bwMode="auto">
          <a:xfrm>
            <a:off x="3960172" y="5059299"/>
            <a:ext cx="154401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Courier New" pitchFamily="-65" charset="0"/>
                <a:cs typeface="Courier New" pitchFamily="-65" charset="0"/>
              </a:rPr>
              <a:t>Span &gt;&gt; expected</a:t>
            </a:r>
            <a:endParaRPr lang="en-US" sz="1100" dirty="0">
              <a:latin typeface="Courier New" pitchFamily="-65" charset="0"/>
              <a:cs typeface="Courier New" pitchFamily="-65" charset="0"/>
            </a:endParaRPr>
          </a:p>
        </p:txBody>
      </p:sp>
      <p:sp>
        <p:nvSpPr>
          <p:cNvPr id="61" name="TextBox 38"/>
          <p:cNvSpPr txBox="1">
            <a:spLocks noChangeArrowheads="1"/>
          </p:cNvSpPr>
          <p:nvPr/>
        </p:nvSpPr>
        <p:spPr bwMode="auto">
          <a:xfrm>
            <a:off x="6457064" y="5059299"/>
            <a:ext cx="213391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Courier New" pitchFamily="-65" charset="0"/>
                <a:cs typeface="Courier New" pitchFamily="-65" charset="0"/>
              </a:rPr>
              <a:t>Altered end orientation</a:t>
            </a:r>
            <a:endParaRPr lang="en-US" sz="1100" dirty="0">
              <a:latin typeface="Courier New" pitchFamily="-65" charset="0"/>
              <a:cs typeface="Courier New" pitchFamily="-65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 flipV="1">
            <a:off x="7472882" y="2690848"/>
            <a:ext cx="948800" cy="413289"/>
            <a:chOff x="1560904" y="2905852"/>
            <a:chExt cx="948800" cy="413289"/>
          </a:xfrm>
        </p:grpSpPr>
        <p:cxnSp>
          <p:nvCxnSpPr>
            <p:cNvPr id="65" name="Straight Connector 64"/>
            <p:cNvCxnSpPr/>
            <p:nvPr/>
          </p:nvCxnSpPr>
          <p:spPr>
            <a:xfrm rot="10800000" flipV="1">
              <a:off x="1560904" y="2905852"/>
              <a:ext cx="469473" cy="413289"/>
            </a:xfrm>
            <a:prstGeom prst="line">
              <a:avLst/>
            </a:prstGeom>
            <a:ln w="2540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030376" y="2905853"/>
              <a:ext cx="479328" cy="404261"/>
            </a:xfrm>
            <a:prstGeom prst="line">
              <a:avLst/>
            </a:prstGeom>
            <a:ln w="2540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 flipV="1">
            <a:off x="1600990" y="2685400"/>
            <a:ext cx="948800" cy="413289"/>
            <a:chOff x="1560904" y="2905852"/>
            <a:chExt cx="948800" cy="413289"/>
          </a:xfrm>
        </p:grpSpPr>
        <p:cxnSp>
          <p:nvCxnSpPr>
            <p:cNvPr id="70" name="Straight Connector 69"/>
            <p:cNvCxnSpPr/>
            <p:nvPr/>
          </p:nvCxnSpPr>
          <p:spPr>
            <a:xfrm rot="10800000" flipV="1">
              <a:off x="1560904" y="2905852"/>
              <a:ext cx="469473" cy="413289"/>
            </a:xfrm>
            <a:prstGeom prst="line">
              <a:avLst/>
            </a:prstGeom>
            <a:ln w="2540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2030376" y="2905853"/>
              <a:ext cx="479328" cy="404261"/>
            </a:xfrm>
            <a:prstGeom prst="line">
              <a:avLst/>
            </a:prstGeom>
            <a:ln w="2540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Slide Number Placeholder 7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394AE-146F-480D-918A-369CB40A8BE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5" name="TextBox 3"/>
          <p:cNvSpPr txBox="1">
            <a:spLocks noChangeArrowheads="1"/>
          </p:cNvSpPr>
          <p:nvPr/>
        </p:nvSpPr>
        <p:spPr bwMode="auto">
          <a:xfrm>
            <a:off x="6876025" y="6361395"/>
            <a:ext cx="9193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From: Hugo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3614" y="5526475"/>
            <a:ext cx="58721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Both paired</a:t>
            </a:r>
            <a:r>
              <a:rPr lang="en-US" dirty="0"/>
              <a:t>-ends map within repeats</a:t>
            </a:r>
            <a:r>
              <a:rPr lang="en-US" dirty="0" smtClean="0"/>
              <a:t>.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Limited the </a:t>
            </a:r>
            <a:r>
              <a:rPr lang="en-US" dirty="0"/>
              <a:t>distance between pairs; therefore, neither large nor very small rearrangements can be </a:t>
            </a:r>
            <a:r>
              <a:rPr lang="en-US" dirty="0" smtClean="0"/>
              <a:t>detected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462007" y="2594538"/>
            <a:ext cx="27796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2413616" y="2594538"/>
            <a:ext cx="2782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1614407" y="4872704"/>
            <a:ext cx="27796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>
            <a:off x="2123756" y="4872704"/>
            <a:ext cx="2782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3960600" y="2594538"/>
            <a:ext cx="27796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4912209" y="2594538"/>
            <a:ext cx="2782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3286956" y="4863968"/>
            <a:ext cx="27796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>
            <a:off x="5664418" y="4863968"/>
            <a:ext cx="2782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7329788" y="2597142"/>
            <a:ext cx="27796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>
            <a:off x="8281397" y="2597142"/>
            <a:ext cx="2782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6740692" y="4863968"/>
            <a:ext cx="28378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>
            <a:off x="8281397" y="4851640"/>
            <a:ext cx="2782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40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285720" y="3362702"/>
            <a:ext cx="8572560" cy="2500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>
            <a:off x="1791561" y="5332366"/>
            <a:ext cx="692948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173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90"/>
                </a:solidFill>
                <a:ea typeface="ＭＳ Ｐゴシック" pitchFamily="-65" charset="-128"/>
                <a:cs typeface="ＭＳ Ｐゴシック" pitchFamily="-65" charset="-128"/>
              </a:rPr>
              <a:t>Split-read Analysis</a:t>
            </a:r>
            <a:endParaRPr lang="en-US" sz="3000" b="1" dirty="0">
              <a:solidFill>
                <a:srgbClr val="00009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785918" y="4094964"/>
            <a:ext cx="6929486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85918" y="1764504"/>
            <a:ext cx="6929486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3999719"/>
            <a:ext cx="1676400" cy="1524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65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0" y="3999719"/>
            <a:ext cx="1676400" cy="1524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65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9400" y="1708941"/>
            <a:ext cx="1676400" cy="1524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65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57600" y="2404266"/>
            <a:ext cx="3348000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200" b="1" dirty="0">
              <a:solidFill>
                <a:srgbClr val="FFFFFF"/>
              </a:solidFill>
              <a:ea typeface="ＭＳ Ｐゴシック" pitchFamily="-65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72200" y="1708941"/>
            <a:ext cx="1676400" cy="1524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65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95800" y="1708941"/>
            <a:ext cx="1676400" cy="152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>
                <a:solidFill>
                  <a:srgbClr val="FFFFFF"/>
                </a:solidFill>
                <a:ea typeface="ＭＳ Ｐゴシック" pitchFamily="-65" charset="-128"/>
              </a:rPr>
              <a:t>Deletion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495800" y="1861341"/>
            <a:ext cx="838200" cy="542925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5334000" y="1861341"/>
            <a:ext cx="838200" cy="542925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457200" y="1621628"/>
            <a:ext cx="8212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cs typeface="Courier New" pitchFamily="-65" charset="0"/>
              </a:rPr>
              <a:t>Reference</a:t>
            </a:r>
            <a:endParaRPr lang="en-US" sz="1200" b="1" dirty="0">
              <a:cs typeface="Courier New" pitchFamily="-65" charset="0"/>
            </a:endParaRP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3004269" y="2352408"/>
            <a:ext cx="4961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cs typeface="Courier New" pitchFamily="-65" charset="0"/>
              </a:rPr>
              <a:t>Read</a:t>
            </a:r>
            <a:endParaRPr lang="en-US" sz="1200" dirty="0">
              <a:cs typeface="Courier New" pitchFamily="-65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334000" y="4147357"/>
            <a:ext cx="838200" cy="542925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 flipV="1">
            <a:off x="4495800" y="4147357"/>
            <a:ext cx="838200" cy="542925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TextBox 38"/>
          <p:cNvSpPr txBox="1">
            <a:spLocks noChangeArrowheads="1"/>
          </p:cNvSpPr>
          <p:nvPr/>
        </p:nvSpPr>
        <p:spPr bwMode="auto">
          <a:xfrm>
            <a:off x="457200" y="3964089"/>
            <a:ext cx="8212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cs typeface="Courier New" pitchFamily="-65" charset="0"/>
              </a:rPr>
              <a:t>Reference</a:t>
            </a:r>
            <a:endParaRPr lang="en-US" sz="1200" b="1" dirty="0">
              <a:cs typeface="Courier New" pitchFamily="-65" charset="0"/>
            </a:endParaRPr>
          </a:p>
        </p:txBody>
      </p:sp>
      <p:sp>
        <p:nvSpPr>
          <p:cNvPr id="23" name="TextBox 39"/>
          <p:cNvSpPr txBox="1">
            <a:spLocks noChangeArrowheads="1"/>
          </p:cNvSpPr>
          <p:nvPr/>
        </p:nvSpPr>
        <p:spPr bwMode="auto">
          <a:xfrm>
            <a:off x="2218451" y="4649713"/>
            <a:ext cx="4961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cs typeface="Courier New" pitchFamily="-65" charset="0"/>
              </a:rPr>
              <a:t>Read</a:t>
            </a:r>
            <a:endParaRPr lang="en-US" sz="1200" dirty="0">
              <a:cs typeface="Courier New" pitchFamily="-65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4132349" y="1833132"/>
            <a:ext cx="7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5815181" y="1833132"/>
            <a:ext cx="7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4970624" y="4077539"/>
            <a:ext cx="7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8"/>
          <p:cNvSpPr txBox="1">
            <a:spLocks noChangeArrowheads="1"/>
          </p:cNvSpPr>
          <p:nvPr/>
        </p:nvSpPr>
        <p:spPr bwMode="auto">
          <a:xfrm>
            <a:off x="4890175" y="3469512"/>
            <a:ext cx="866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Breakpoint</a:t>
            </a:r>
          </a:p>
        </p:txBody>
      </p:sp>
      <p:sp>
        <p:nvSpPr>
          <p:cNvPr id="28" name="TextBox 28"/>
          <p:cNvSpPr txBox="1">
            <a:spLocks noChangeArrowheads="1"/>
          </p:cNvSpPr>
          <p:nvPr/>
        </p:nvSpPr>
        <p:spPr bwMode="auto">
          <a:xfrm>
            <a:off x="4071934" y="1202527"/>
            <a:ext cx="866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Breakpoint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762062" y="1202527"/>
            <a:ext cx="866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Breakpoint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495800" y="5249110"/>
            <a:ext cx="1676400" cy="152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>
                <a:solidFill>
                  <a:srgbClr val="FFFFFF"/>
                </a:solidFill>
                <a:ea typeface="ＭＳ Ｐゴシック" pitchFamily="-65" charset="-128"/>
              </a:rPr>
              <a:t>Insertion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819400" y="5245935"/>
            <a:ext cx="1676400" cy="1524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65" charset="-128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172200" y="5245935"/>
            <a:ext cx="1676400" cy="1524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65" charset="-128"/>
            </a:endParaRP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394AE-146F-480D-918A-369CB40A8BED}" type="slidenum">
              <a:rPr lang="en-US" smtClean="0"/>
              <a:pPr/>
              <a:t>15</a:t>
            </a:fld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1785918" y="3008779"/>
            <a:ext cx="692948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3652390" y="2927817"/>
            <a:ext cx="3348000" cy="1524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65" charset="-128"/>
            </a:endParaRPr>
          </a:p>
        </p:txBody>
      </p:sp>
      <p:sp>
        <p:nvSpPr>
          <p:cNvPr id="54" name="TextBox 19"/>
          <p:cNvSpPr txBox="1">
            <a:spLocks noChangeArrowheads="1"/>
          </p:cNvSpPr>
          <p:nvPr/>
        </p:nvSpPr>
        <p:spPr bwMode="auto">
          <a:xfrm>
            <a:off x="458530" y="2863367"/>
            <a:ext cx="11430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cs typeface="Courier New" pitchFamily="-65" charset="0"/>
              </a:rPr>
              <a:t>Target Genome</a:t>
            </a:r>
            <a:endParaRPr lang="en-US" sz="1200" dirty="0">
              <a:cs typeface="Courier New" pitchFamily="-65" charset="0"/>
            </a:endParaRPr>
          </a:p>
        </p:txBody>
      </p:sp>
      <p:sp>
        <p:nvSpPr>
          <p:cNvPr id="61" name="TextBox 19"/>
          <p:cNvSpPr txBox="1">
            <a:spLocks noChangeArrowheads="1"/>
          </p:cNvSpPr>
          <p:nvPr/>
        </p:nvSpPr>
        <p:spPr bwMode="auto">
          <a:xfrm>
            <a:off x="464173" y="5186954"/>
            <a:ext cx="11430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cs typeface="Courier New" pitchFamily="-65" charset="0"/>
              </a:rPr>
              <a:t>Target Genome</a:t>
            </a:r>
            <a:endParaRPr lang="en-US" sz="1200" dirty="0">
              <a:cs typeface="Courier New" pitchFamily="-65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824162" y="4723291"/>
            <a:ext cx="5022000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65" charset="-128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rot="5400000">
            <a:off x="4833769" y="2793060"/>
            <a:ext cx="100294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3985273" y="5084415"/>
            <a:ext cx="100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5668105" y="5084415"/>
            <a:ext cx="100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3"/>
          <p:cNvSpPr txBox="1">
            <a:spLocks noChangeArrowheads="1"/>
          </p:cNvSpPr>
          <p:nvPr/>
        </p:nvSpPr>
        <p:spPr bwMode="auto">
          <a:xfrm>
            <a:off x="6876025" y="6361395"/>
            <a:ext cx="9193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From: Hugo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85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37" descr="E:\pravas\Nature\Feb\23.02.11\nrg-aop\images\nrg2958-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228600"/>
            <a:ext cx="621347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64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8236"/>
            <a:ext cx="8229600" cy="5908114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2000" b="1" dirty="0" smtClean="0">
                <a:latin typeface="Calibri"/>
                <a:ea typeface="ＭＳ Ｐゴシック" charset="0"/>
                <a:cs typeface="Calibri"/>
              </a:rPr>
              <a:t>Depth-of-coverage</a:t>
            </a:r>
          </a:p>
          <a:p>
            <a:pPr marL="400050" lvl="1" indent="0">
              <a:buNone/>
            </a:pP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CNVnator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 (</a:t>
            </a: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Abyzov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 et al., 2011)</a:t>
            </a:r>
          </a:p>
          <a:p>
            <a:pPr marL="400050" lvl="1" indent="0">
              <a:buNone/>
            </a:pPr>
            <a:endParaRPr lang="en-US" sz="2000" dirty="0" smtClean="0">
              <a:latin typeface="Calibri"/>
              <a:ea typeface="ＭＳ Ｐゴシック" charset="0"/>
              <a:cs typeface="Calibri"/>
            </a:endParaRPr>
          </a:p>
          <a:p>
            <a:pPr>
              <a:buFont typeface="Wingdings" charset="2"/>
              <a:buChar char="§"/>
            </a:pPr>
            <a:r>
              <a:rPr lang="en-US" sz="2000" b="1" dirty="0" smtClean="0">
                <a:latin typeface="Calibri"/>
                <a:ea typeface="ＭＳ Ｐゴシック" charset="0"/>
                <a:cs typeface="Calibri"/>
              </a:rPr>
              <a:t>Paired-end mapping</a:t>
            </a:r>
          </a:p>
          <a:p>
            <a:pPr marL="400050" lvl="1" indent="0">
              <a:buNone/>
            </a:pP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PEMer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 (</a:t>
            </a: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Korbel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 et al., 2009):  For discovery of CNVs and inversions; could also be implemented for translocations</a:t>
            </a:r>
          </a:p>
          <a:p>
            <a:pPr marL="400050" lvl="1" indent="0">
              <a:buNone/>
            </a:pP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Breakdancer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2000" dirty="0">
                <a:latin typeface="Calibri"/>
                <a:ea typeface="ＭＳ Ｐゴシック" charset="0"/>
                <a:cs typeface="Calibri"/>
              </a:rPr>
              <a:t>(Chen et al., 2009):  For discovery of CNVs, inversions, and translocations</a:t>
            </a:r>
          </a:p>
          <a:p>
            <a:pPr marL="400050" lvl="1" indent="0">
              <a:buNone/>
            </a:pP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GenomeSTRiP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 (Broad institute): whole-genome, integrating read depth, paired end; population level feature</a:t>
            </a:r>
          </a:p>
          <a:p>
            <a:pPr marL="400050" lvl="1" indent="0">
              <a:buNone/>
            </a:pPr>
            <a:endParaRPr lang="en-US" sz="2000" dirty="0">
              <a:latin typeface="Calibri"/>
              <a:ea typeface="ＭＳ Ｐゴシック" charset="0"/>
              <a:cs typeface="Calibri"/>
            </a:endParaRPr>
          </a:p>
          <a:p>
            <a:pPr>
              <a:buFont typeface="Wingdings" charset="2"/>
              <a:buChar char="§"/>
            </a:pPr>
            <a:r>
              <a:rPr lang="en-US" sz="2000" b="1" dirty="0">
                <a:latin typeface="Calibri"/>
                <a:cs typeface="Calibri"/>
              </a:rPr>
              <a:t>Programs for analysis of longer reads that directly sequence </a:t>
            </a:r>
            <a:r>
              <a:rPr lang="en-US" sz="2000" b="1" dirty="0" smtClean="0">
                <a:latin typeface="Calibri"/>
                <a:cs typeface="Calibri"/>
              </a:rPr>
              <a:t>breakpoints</a:t>
            </a:r>
          </a:p>
          <a:p>
            <a:pPr marL="400050" lvl="1" indent="0">
              <a:buNone/>
            </a:pPr>
            <a:r>
              <a:rPr lang="en-US" sz="2000" dirty="0">
                <a:latin typeface="Calibri"/>
                <a:ea typeface="ＭＳ Ｐゴシック" charset="0"/>
                <a:cs typeface="Calibri"/>
              </a:rPr>
              <a:t>CREST (Wang et. al., 2011):  Detects small and large structural variants by direct sequencing of breakpoints.</a:t>
            </a:r>
          </a:p>
          <a:p>
            <a:pPr marL="400050" lvl="1" indent="0">
              <a:buNone/>
            </a:pPr>
            <a:r>
              <a:rPr lang="en-US" sz="2000" dirty="0" err="1">
                <a:latin typeface="Calibri"/>
                <a:ea typeface="ＭＳ Ｐゴシック" charset="0"/>
                <a:cs typeface="Calibri"/>
              </a:rPr>
              <a:t>SRiC</a:t>
            </a:r>
            <a:r>
              <a:rPr lang="en-US" sz="2000" dirty="0">
                <a:latin typeface="Calibri"/>
                <a:ea typeface="ＭＳ Ｐゴシック" charset="0"/>
                <a:cs typeface="Calibri"/>
              </a:rPr>
              <a:t> (Zhang et al., 2011):  Similar to CREST</a:t>
            </a:r>
          </a:p>
          <a:p>
            <a:pPr marL="400050" lvl="1" indent="0">
              <a:buNone/>
            </a:pPr>
            <a:r>
              <a:rPr lang="en-US" sz="2000" dirty="0">
                <a:latin typeface="Calibri"/>
                <a:ea typeface="ＭＳ Ｐゴシック" charset="0"/>
                <a:cs typeface="Calibri"/>
              </a:rPr>
              <a:t>Algorithm for strobe reads (Ritz et al., 2010)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17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26025" y="6253077"/>
            <a:ext cx="21506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ＭＳ Ｐゴシック" charset="0"/>
                <a:cs typeface="Calibri"/>
              </a:rPr>
              <a:t>Adopted from Allen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/>
                <a:ea typeface="ＭＳ Ｐゴシック" charset="0"/>
                <a:cs typeface="Calibri"/>
              </a:rPr>
              <a:t>E.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ＭＳ Ｐゴシック" charset="0"/>
                <a:cs typeface="Calibri"/>
              </a:rPr>
              <a:t>Bale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984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1166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</a:rPr>
              <a:t>Driver vs. Passenger mutations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1834"/>
            <a:ext cx="8439385" cy="4525963"/>
          </a:xfrm>
        </p:spPr>
        <p:txBody>
          <a:bodyPr>
            <a:normAutofit/>
          </a:bodyPr>
          <a:lstStyle/>
          <a:p>
            <a:r>
              <a:rPr lang="en-US" sz="2000" dirty="0"/>
              <a:t>The driver genes are selected for by the growth process. The passenger genes are defined by mutations that occurred in the process but have no effect on the tumor.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Screen Shot 2014-10-27 at 12.01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74555"/>
            <a:ext cx="8509591" cy="265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51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92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 </a:t>
            </a:r>
            <a:r>
              <a:rPr lang="en-US" sz="3200" b="1" dirty="0" smtClean="0">
                <a:solidFill>
                  <a:srgbClr val="000090"/>
                </a:solidFill>
              </a:rPr>
              <a:t>Cancer is a genetic disease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273" y="5048751"/>
            <a:ext cx="7109364" cy="1935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alibri"/>
                <a:cs typeface="Calibri"/>
              </a:rPr>
              <a:t>In the early 1970’s, Janet Rowley’s microscopy studies of leukemia cell chromosomes suggested that specific alterations led to cancer, laying the foundation for cancer genomics. </a:t>
            </a:r>
            <a:endParaRPr lang="en-US" sz="2000" dirty="0">
              <a:effectLst/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8954" y="6256073"/>
            <a:ext cx="4460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From: E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Mardis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NHGRI Current Topics in Genome Analysis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2014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J Rowley, 2008, Blood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 descr="Screen Shot 2014-10-26 at 4.41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3" y="1163827"/>
            <a:ext cx="3250527" cy="3557336"/>
          </a:xfrm>
          <a:prstGeom prst="rect">
            <a:avLst/>
          </a:prstGeom>
        </p:spPr>
      </p:pic>
      <p:pic>
        <p:nvPicPr>
          <p:cNvPr id="7" name="Picture 6" descr="Screen Shot 2014-10-26 at 4.46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039" y="1257197"/>
            <a:ext cx="4496243" cy="342192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059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41066" y="-2597057"/>
            <a:ext cx="8250156" cy="9313684"/>
            <a:chOff x="641066" y="-2455684"/>
            <a:chExt cx="8250156" cy="9313684"/>
          </a:xfrm>
        </p:grpSpPr>
        <p:pic>
          <p:nvPicPr>
            <p:cNvPr id="2050" name="Picture 3" descr="D:\kuloth\2014\July\01-07-2014\nrg_aop\slides_img\nrg3767-f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87" y="-2455684"/>
              <a:ext cx="8094035" cy="9313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641066" y="-2455684"/>
              <a:ext cx="8250156" cy="298257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111AEC0-1B54-F44A-A9D5-8BD92BE95D5D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Screen Shot 2015-03-01 at 6.20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66" y="4309855"/>
            <a:ext cx="3190408" cy="18018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79903" y="543910"/>
            <a:ext cx="53838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0090"/>
                </a:solidFill>
              </a:rPr>
              <a:t>Identify functional </a:t>
            </a:r>
            <a:r>
              <a:rPr lang="en-US" sz="3000" b="1" dirty="0">
                <a:solidFill>
                  <a:srgbClr val="000090"/>
                </a:solidFill>
              </a:rPr>
              <a:t>genetic variants in cancer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60911" y="1740470"/>
            <a:ext cx="3211210" cy="2008459"/>
            <a:chOff x="660911" y="1740470"/>
            <a:chExt cx="3211210" cy="2008459"/>
          </a:xfrm>
        </p:grpSpPr>
        <p:pic>
          <p:nvPicPr>
            <p:cNvPr id="3" name="Picture 2" descr="Screen Shot 2015-03-01 at 6.20.09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187" y="1893718"/>
              <a:ext cx="3074934" cy="18552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60911" y="1740470"/>
              <a:ext cx="156121" cy="200845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2291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111AEC0-1B54-F44A-A9D5-8BD92BE95D5D}" type="slidenum">
              <a:rPr lang="en-US" smtClean="0"/>
              <a:t>20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6361" y="266911"/>
            <a:ext cx="86928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0090"/>
                </a:solidFill>
              </a:rPr>
              <a:t>Annotate and analyze individual genetic alterations </a:t>
            </a:r>
            <a:endParaRPr lang="en-US" sz="3000" b="1" dirty="0">
              <a:solidFill>
                <a:srgbClr val="00009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4983" y="1143651"/>
            <a:ext cx="7479620" cy="5212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SIFT</a:t>
            </a:r>
            <a:r>
              <a:rPr lang="en-US" sz="2000" dirty="0" smtClean="0">
                <a:solidFill>
                  <a:schemeClr val="tx1"/>
                </a:solidFill>
              </a:rPr>
              <a:t> (Ng et al., 2003):  missense SNPs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Polyphen2</a:t>
            </a:r>
            <a:r>
              <a:rPr lang="en-US" sz="2000" dirty="0" smtClean="0">
                <a:solidFill>
                  <a:schemeClr val="tx1"/>
                </a:solidFill>
              </a:rPr>
              <a:t> (</a:t>
            </a:r>
            <a:r>
              <a:rPr lang="en-US" sz="2000" dirty="0" err="1" smtClean="0">
                <a:solidFill>
                  <a:schemeClr val="tx1"/>
                </a:solidFill>
              </a:rPr>
              <a:t>Adzhubei</a:t>
            </a:r>
            <a:r>
              <a:rPr lang="en-US" sz="2000" dirty="0" smtClean="0">
                <a:solidFill>
                  <a:schemeClr val="tx1"/>
                </a:solidFill>
              </a:rPr>
              <a:t> et al., 2010): missense SNPs, machine-learning method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ANNOVAR</a:t>
            </a:r>
            <a:r>
              <a:rPr lang="en-US" sz="2000" dirty="0" smtClean="0">
                <a:solidFill>
                  <a:schemeClr val="tx1"/>
                </a:solidFill>
              </a:rPr>
              <a:t> (Wang et al., 2010): variant annotation tool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CHASM</a:t>
            </a:r>
            <a:r>
              <a:rPr lang="en-US" sz="2000" dirty="0" smtClean="0">
                <a:solidFill>
                  <a:schemeClr val="tx1"/>
                </a:solidFill>
              </a:rPr>
              <a:t> (Cater et al., 2009): trained on known driver missense mutations.  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PANTHER </a:t>
            </a:r>
            <a:r>
              <a:rPr lang="en-US" sz="2000" dirty="0" smtClean="0">
                <a:solidFill>
                  <a:schemeClr val="tx1"/>
                </a:solidFill>
              </a:rPr>
              <a:t>(Thomas et al., 2006):  </a:t>
            </a:r>
            <a:r>
              <a:rPr lang="en-US" sz="2000" smtClean="0">
                <a:solidFill>
                  <a:schemeClr val="tx1"/>
                </a:solidFill>
              </a:rPr>
              <a:t>missense variants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MutationAssessor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</a:rPr>
              <a:t>Reva</a:t>
            </a:r>
            <a:r>
              <a:rPr lang="en-US" sz="2000" dirty="0" smtClean="0">
                <a:solidFill>
                  <a:schemeClr val="tx1"/>
                </a:solidFill>
              </a:rPr>
              <a:t> et al., 2011): missense </a:t>
            </a:r>
            <a:r>
              <a:rPr lang="en-US" sz="2000" dirty="0" smtClean="0">
                <a:solidFill>
                  <a:srgbClr val="000000"/>
                </a:solidFill>
              </a:rPr>
              <a:t>variants,</a:t>
            </a:r>
            <a:r>
              <a:rPr lang="en-US" sz="2000" dirty="0">
                <a:solidFill>
                  <a:srgbClr val="000000"/>
                </a:solidFill>
              </a:rPr>
              <a:t> evolutionary conserved positions that contribute to protein functional specificity. 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…</a:t>
            </a:r>
          </a:p>
          <a:p>
            <a:pPr algn="l"/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Base-wise: </a:t>
            </a:r>
            <a:r>
              <a:rPr lang="en-US" sz="2000" b="1" dirty="0" err="1">
                <a:solidFill>
                  <a:srgbClr val="000000"/>
                </a:solidFill>
              </a:rPr>
              <a:t>PhyloP</a:t>
            </a:r>
            <a:r>
              <a:rPr lang="en-US" sz="2000" b="1" dirty="0">
                <a:solidFill>
                  <a:srgbClr val="000000"/>
                </a:solidFill>
              </a:rPr>
              <a:t>, GERP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Small regions: </a:t>
            </a:r>
            <a:r>
              <a:rPr lang="en-US" sz="2000" b="1" dirty="0" err="1" smtClean="0">
                <a:solidFill>
                  <a:srgbClr val="000000"/>
                </a:solidFill>
              </a:rPr>
              <a:t>PhastCons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83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801" y="-55262"/>
            <a:ext cx="9010499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</a:rPr>
              <a:t>Population based analysis to identify driver genes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Screen Shot 2014-10-27 at 11.34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30" y="1065803"/>
            <a:ext cx="6603889" cy="52796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1724" y="6541569"/>
            <a:ext cx="78950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D </a:t>
            </a:r>
            <a:r>
              <a:rPr lang="en-US" sz="1200" dirty="0" err="1" smtClean="0"/>
              <a:t>Tamborero</a:t>
            </a:r>
            <a:r>
              <a:rPr lang="en-US" sz="1200" dirty="0" smtClean="0"/>
              <a:t> et al., Comprehensive </a:t>
            </a:r>
            <a:r>
              <a:rPr lang="en-US" sz="1200" dirty="0"/>
              <a:t>identification </a:t>
            </a:r>
            <a:r>
              <a:rPr lang="en-US" sz="1200" dirty="0" smtClean="0"/>
              <a:t>of mutational </a:t>
            </a:r>
            <a:r>
              <a:rPr lang="en-US" sz="1200" dirty="0"/>
              <a:t>cancer driver genes across </a:t>
            </a:r>
            <a:r>
              <a:rPr lang="en-US" sz="1200" dirty="0" smtClean="0"/>
              <a:t>12 tumor types, nature 2013</a:t>
            </a:r>
            <a:endParaRPr lang="en-US" sz="1200" dirty="0"/>
          </a:p>
        </p:txBody>
      </p:sp>
      <p:pic>
        <p:nvPicPr>
          <p:cNvPr id="8" name="Picture 7" descr="Screen Shot 2015-02-24 at 5.13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11" y="2009790"/>
            <a:ext cx="8242989" cy="260703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172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877738" y="742851"/>
            <a:ext cx="6152356" cy="7801514"/>
            <a:chOff x="1946321" y="978050"/>
            <a:chExt cx="4927554" cy="6248400"/>
          </a:xfrm>
        </p:grpSpPr>
        <p:pic>
          <p:nvPicPr>
            <p:cNvPr id="8" name="Picture 57" descr="nrd3913-f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125" y="978050"/>
              <a:ext cx="4603750" cy="624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ounded Rectangle 8"/>
            <p:cNvSpPr/>
            <p:nvPr/>
          </p:nvSpPr>
          <p:spPr>
            <a:xfrm>
              <a:off x="1946321" y="5476503"/>
              <a:ext cx="4927553" cy="17499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495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90"/>
                </a:solidFill>
              </a:rPr>
              <a:t>Cancer Gene Census</a:t>
            </a:r>
            <a:endParaRPr lang="en-US" sz="3000" b="1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22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72939" y="6404346"/>
            <a:ext cx="35627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M Patel et al., nature reviews drug discovery 2013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290196" y="1532228"/>
            <a:ext cx="44601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C</a:t>
            </a:r>
            <a:r>
              <a:rPr lang="en-US" sz="2400" b="1" dirty="0" smtClean="0"/>
              <a:t>ancer </a:t>
            </a:r>
            <a:r>
              <a:rPr lang="en-US" sz="2400" b="1" dirty="0"/>
              <a:t>Gene Census </a:t>
            </a:r>
            <a:r>
              <a:rPr lang="en-US" sz="2400" dirty="0"/>
              <a:t>is an ongoing effort to catalogue those genes for which mutations have been causally implicated in cancer.</a:t>
            </a:r>
          </a:p>
        </p:txBody>
      </p:sp>
    </p:spTree>
    <p:extLst>
      <p:ext uri="{BB962C8B-B14F-4D97-AF65-F5344CB8AC3E}">
        <p14:creationId xmlns:p14="http://schemas.microsoft.com/office/powerpoint/2010/main" val="559103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2956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90"/>
                </a:solidFill>
              </a:rPr>
              <a:t>Tumor heterogeneity</a:t>
            </a:r>
            <a:endParaRPr lang="en-US" sz="3000" b="1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9816" y="736956"/>
            <a:ext cx="825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Tumor </a:t>
            </a:r>
            <a:r>
              <a:rPr lang="en-US" sz="2000" dirty="0"/>
              <a:t>heterogeneity describes differences between </a:t>
            </a:r>
            <a:r>
              <a:rPr lang="en-US" sz="2000" dirty="0" smtClean="0"/>
              <a:t>tumors </a:t>
            </a:r>
            <a:r>
              <a:rPr lang="en-US" sz="2000" dirty="0"/>
              <a:t>of the same type in different patients, and between cancer cells within a </a:t>
            </a:r>
            <a:r>
              <a:rPr lang="en-US" sz="2000" dirty="0" smtClean="0"/>
              <a:t>tumor. </a:t>
            </a:r>
            <a:endParaRPr lang="en-US" sz="2000" dirty="0"/>
          </a:p>
        </p:txBody>
      </p:sp>
      <p:pic>
        <p:nvPicPr>
          <p:cNvPr id="7" name="Picture 56" descr="nrc3261-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192" y="1538922"/>
            <a:ext cx="6690772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95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6187" y="-106958"/>
            <a:ext cx="11332959" cy="11430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90"/>
                </a:solidFill>
              </a:rPr>
              <a:t>Whole-</a:t>
            </a:r>
            <a:r>
              <a:rPr lang="en-US" sz="3000" b="1" dirty="0" err="1" smtClean="0">
                <a:solidFill>
                  <a:srgbClr val="000090"/>
                </a:solidFill>
              </a:rPr>
              <a:t>exome</a:t>
            </a:r>
            <a:r>
              <a:rPr lang="en-US" sz="3000" b="1" dirty="0" smtClean="0">
                <a:solidFill>
                  <a:srgbClr val="000090"/>
                </a:solidFill>
              </a:rPr>
              <a:t> or whole-genome sequencing? </a:t>
            </a:r>
            <a:endParaRPr lang="en-US" sz="30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829" y="1036042"/>
            <a:ext cx="8229600" cy="4525963"/>
          </a:xfrm>
        </p:spPr>
        <p:txBody>
          <a:bodyPr>
            <a:normAutofit/>
          </a:bodyPr>
          <a:lstStyle/>
          <a:p>
            <a:r>
              <a:rPr lang="en-US" sz="2500" dirty="0" smtClean="0"/>
              <a:t>CNV, SV detection</a:t>
            </a:r>
          </a:p>
          <a:p>
            <a:r>
              <a:rPr lang="en-US" sz="2500" dirty="0" smtClean="0"/>
              <a:t>Noncoding cancer drivers</a:t>
            </a:r>
          </a:p>
          <a:p>
            <a:pPr marL="0" indent="0">
              <a:buNone/>
            </a:pPr>
            <a:r>
              <a:rPr lang="en-US" sz="2500" dirty="0"/>
              <a:t> </a:t>
            </a:r>
            <a:r>
              <a:rPr lang="en-US" sz="2500" dirty="0" smtClean="0"/>
              <a:t>   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24</a:t>
            </a:fld>
            <a:endParaRPr lang="en-US" dirty="0"/>
          </a:p>
        </p:txBody>
      </p:sp>
      <p:pic>
        <p:nvPicPr>
          <p:cNvPr id="59" name="Picture 58" descr="Screen Shot 2014-10-27 at 1.53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12" y="2047794"/>
            <a:ext cx="6827847" cy="4373492"/>
          </a:xfrm>
          <a:prstGeom prst="rect">
            <a:avLst/>
          </a:prstGeom>
        </p:spPr>
      </p:pic>
      <p:pic>
        <p:nvPicPr>
          <p:cNvPr id="5" name="Picture 4" descr="Screen Shot 2015-03-03 at 11.55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5" y="6300284"/>
            <a:ext cx="1552388" cy="42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61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27 at 1.59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9" y="865242"/>
            <a:ext cx="6893992" cy="5054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1492" y="-34260"/>
            <a:ext cx="9319929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</a:rPr>
              <a:t>Pan-Cancer Analysis of Whole Genomes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25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78280" y="5158903"/>
            <a:ext cx="568120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dirty="0"/>
              <a:t>goal is to analyze the genomes, including genome-wide sequence data, of approximately 2000 pairs of tumor and normal samples, and integrate those results with clinical and other molecular data on the same cases</a:t>
            </a:r>
          </a:p>
        </p:txBody>
      </p:sp>
    </p:spTree>
    <p:extLst>
      <p:ext uri="{BB962C8B-B14F-4D97-AF65-F5344CB8AC3E}">
        <p14:creationId xmlns:p14="http://schemas.microsoft.com/office/powerpoint/2010/main" val="2096127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10-27 at 2.30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9" y="659045"/>
            <a:ext cx="7351059" cy="3275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4233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90"/>
                </a:solidFill>
              </a:rPr>
              <a:t>Dendritic Cell-based Vaccination</a:t>
            </a:r>
            <a:endParaRPr lang="en-US" sz="3000" b="1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 descr="Screen Shot 2014-10-27 at 2.30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5" y="3889270"/>
            <a:ext cx="5397156" cy="28193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36077" y="6033184"/>
            <a:ext cx="3107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From: E </a:t>
            </a:r>
            <a:r>
              <a:rPr lang="en-US" sz="1200" dirty="0" err="1"/>
              <a:t>Mardis</a:t>
            </a:r>
            <a:r>
              <a:rPr lang="en-US" sz="1200" dirty="0"/>
              <a:t>, NHGRI Current Topics in Genome Analysis </a:t>
            </a:r>
            <a:r>
              <a:rPr lang="en-US" sz="1200" dirty="0" smtClean="0"/>
              <a:t>2014</a:t>
            </a:r>
          </a:p>
          <a:p>
            <a:r>
              <a:rPr lang="en-US" sz="1200" dirty="0" smtClean="0"/>
              <a:t>B Goldman et al., Nature Biotechnology, 2009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8812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6561" y="1755767"/>
            <a:ext cx="6096000" cy="206339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Thank you for listening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79294" y="33916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3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Screen Shot 2014-10-27 at 10.46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2354"/>
            <a:ext cx="4149720" cy="3583324"/>
          </a:xfrm>
          <a:prstGeom prst="rect">
            <a:avLst/>
          </a:prstGeom>
        </p:spPr>
      </p:pic>
      <p:pic>
        <p:nvPicPr>
          <p:cNvPr id="7" name="Picture 6" descr="Screen Shot 2014-10-27 at 10.46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53" y="3963110"/>
            <a:ext cx="4607238" cy="26406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46915" y="1125581"/>
            <a:ext cx="37754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It took ~40 years from the discovery of the translocation to the drug – </a:t>
            </a:r>
            <a:r>
              <a:rPr lang="en-US" sz="2000" dirty="0" err="1" smtClean="0"/>
              <a:t>Gleevec</a:t>
            </a:r>
            <a:r>
              <a:rPr lang="en-US" sz="2000" dirty="0" smtClean="0"/>
              <a:t>   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Can we scale </a:t>
            </a:r>
            <a:r>
              <a:rPr lang="en-US" sz="2000" dirty="0"/>
              <a:t>up from </a:t>
            </a:r>
            <a:r>
              <a:rPr lang="en-US" sz="2000" dirty="0" smtClean="0"/>
              <a:t>this </a:t>
            </a:r>
            <a:r>
              <a:rPr lang="en-US" sz="2000" dirty="0"/>
              <a:t>example to all cancer </a:t>
            </a:r>
            <a:r>
              <a:rPr lang="en-US" sz="2000" dirty="0" smtClean="0"/>
              <a:t>genes ?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964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creen Shot 2015-02-25 at 10.48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615" y="2003498"/>
            <a:ext cx="2857185" cy="32464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1909" y="241652"/>
            <a:ext cx="6696910" cy="8078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b="1" dirty="0" smtClean="0">
                <a:solidFill>
                  <a:srgbClr val="000090"/>
                </a:solidFill>
                <a:latin typeface="Calibri"/>
                <a:cs typeface="Calibri"/>
              </a:rPr>
              <a:t>Somatic Mutations</a:t>
            </a:r>
            <a:endParaRPr lang="en-US" sz="3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B1-F7DB-8F45-9A1A-7EBA7779819C}" type="slidenum">
              <a:rPr lang="en-US" smtClean="0"/>
              <a:t>3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69547" y="1061468"/>
            <a:ext cx="4032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Calibri"/>
              </a:rPr>
              <a:t>- DNA mitosis</a:t>
            </a:r>
            <a:endParaRPr lang="en-US" dirty="0">
              <a:cs typeface="Calibri"/>
            </a:endParaRPr>
          </a:p>
          <a:p>
            <a:r>
              <a:rPr lang="en-US" dirty="0" smtClean="0">
                <a:cs typeface="Calibri"/>
              </a:rPr>
              <a:t>- Not subjected to natural selection</a:t>
            </a:r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5001743" y="1960930"/>
            <a:ext cx="4269257" cy="300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ea typeface="ＭＳ Ｐゴシック" pitchFamily="-65" charset="-128"/>
                <a:cs typeface="ＭＳ Ｐゴシック" pitchFamily="-65" charset="-128"/>
              </a:rPr>
              <a:t>SNV – single nucleotide variants</a:t>
            </a:r>
          </a:p>
          <a:p>
            <a:r>
              <a:rPr lang="en-US" sz="1800" dirty="0" err="1" smtClean="0">
                <a:ea typeface="ＭＳ Ｐゴシック" pitchFamily="-65" charset="-128"/>
                <a:cs typeface="ＭＳ Ｐゴシック" pitchFamily="-65" charset="-128"/>
              </a:rPr>
              <a:t>Indel</a:t>
            </a:r>
            <a:r>
              <a:rPr lang="en-US" sz="1800" dirty="0" smtClean="0">
                <a:ea typeface="ＭＳ Ｐゴシック" pitchFamily="-65" charset="-128"/>
                <a:cs typeface="ＭＳ Ｐゴシック" pitchFamily="-65" charset="-128"/>
              </a:rPr>
              <a:t> – small insertion / deletion</a:t>
            </a:r>
          </a:p>
          <a:p>
            <a:r>
              <a:rPr lang="en-US" sz="1800" dirty="0" smtClean="0">
                <a:ea typeface="ＭＳ Ｐゴシック" pitchFamily="-65" charset="-128"/>
                <a:cs typeface="ＭＳ Ｐゴシック" pitchFamily="-65" charset="-128"/>
              </a:rPr>
              <a:t>SVs – structural variations, include</a:t>
            </a:r>
          </a:p>
          <a:p>
            <a:pPr lvl="1"/>
            <a:r>
              <a:rPr lang="en-US" sz="1800" dirty="0" smtClean="0"/>
              <a:t>Copy number variants</a:t>
            </a:r>
          </a:p>
          <a:p>
            <a:pPr lvl="2"/>
            <a:r>
              <a:rPr lang="en-US" sz="1800" dirty="0" smtClean="0">
                <a:ea typeface="ＭＳ Ｐゴシック" pitchFamily="-65" charset="-128"/>
              </a:rPr>
              <a:t>Deletions</a:t>
            </a:r>
          </a:p>
          <a:p>
            <a:pPr lvl="2"/>
            <a:r>
              <a:rPr lang="en-US" sz="1800" dirty="0" smtClean="0">
                <a:ea typeface="ＭＳ Ｐゴシック" pitchFamily="-65" charset="-128"/>
              </a:rPr>
              <a:t>Insertions/duplications</a:t>
            </a:r>
          </a:p>
          <a:p>
            <a:pPr lvl="1"/>
            <a:r>
              <a:rPr lang="en-US" sz="1800" dirty="0" smtClean="0"/>
              <a:t>Inversions</a:t>
            </a:r>
          </a:p>
          <a:p>
            <a:pPr lvl="1"/>
            <a:r>
              <a:rPr lang="en-US" sz="1800" dirty="0" smtClean="0"/>
              <a:t>Translocations</a:t>
            </a: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190500" y="6356350"/>
            <a:ext cx="3289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/>
              <a:t>Feuk</a:t>
            </a:r>
            <a:r>
              <a:rPr lang="en-US" sz="1200" dirty="0"/>
              <a:t> et al. Nature Reviews Genetics 7, 85-97</a:t>
            </a:r>
          </a:p>
        </p:txBody>
      </p:sp>
      <p:pic>
        <p:nvPicPr>
          <p:cNvPr id="2" name="Picture 1" descr="Screen Shot 2015-03-04 at 9.28.2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157" y="241652"/>
            <a:ext cx="4784643" cy="2178819"/>
          </a:xfrm>
          <a:prstGeom prst="rect">
            <a:avLst/>
          </a:prstGeom>
        </p:spPr>
      </p:pic>
      <p:pic>
        <p:nvPicPr>
          <p:cNvPr id="5" name="Picture 4" descr="Screen Shot 2015-03-04 at 9.29.2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30" y="3452619"/>
            <a:ext cx="3811494" cy="303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5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8545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90"/>
                </a:solidFill>
              </a:rPr>
              <a:t>Cancer genome sequencing</a:t>
            </a:r>
            <a:endParaRPr lang="en-US" sz="3000" b="1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Screen Shot 2014-10-27 at 11.04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9" y="872537"/>
            <a:ext cx="8253311" cy="5985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6385548"/>
            <a:ext cx="1814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From: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wikipedia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7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2943"/>
            <a:ext cx="8229600" cy="900357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90"/>
                </a:solidFill>
              </a:rPr>
              <a:t>Variant calling – SNP, </a:t>
            </a:r>
            <a:r>
              <a:rPr lang="en-US" sz="3000" b="1" dirty="0" err="1" smtClean="0">
                <a:solidFill>
                  <a:srgbClr val="000090"/>
                </a:solidFill>
              </a:rPr>
              <a:t>Indels</a:t>
            </a:r>
            <a:r>
              <a:rPr lang="en-US" sz="3000" b="1" dirty="0" smtClean="0">
                <a:solidFill>
                  <a:srgbClr val="000090"/>
                </a:solidFill>
              </a:rPr>
              <a:t> </a:t>
            </a:r>
            <a:endParaRPr lang="en-US" sz="3000" b="1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5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867415"/>
            <a:ext cx="8439385" cy="6242141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The Genome Analysis Tool Kit (GATK) </a:t>
            </a:r>
            <a:endParaRPr lang="en-US" sz="2600" dirty="0"/>
          </a:p>
          <a:p>
            <a:endParaRPr lang="en-US" sz="2600" dirty="0" smtClean="0"/>
          </a:p>
          <a:p>
            <a:endParaRPr lang="en-US" sz="2600" dirty="0" smtClean="0"/>
          </a:p>
          <a:p>
            <a:endParaRPr lang="en-US" sz="2600" dirty="0"/>
          </a:p>
          <a:p>
            <a:endParaRPr lang="en-US" sz="2600" dirty="0" smtClean="0"/>
          </a:p>
          <a:p>
            <a:endParaRPr lang="en-US" sz="2600" dirty="0"/>
          </a:p>
          <a:p>
            <a:endParaRPr lang="en-US" sz="2600" dirty="0" smtClean="0"/>
          </a:p>
          <a:p>
            <a:pPr marL="0" indent="0">
              <a:buNone/>
            </a:pPr>
            <a:endParaRPr lang="en-US" sz="2600" dirty="0"/>
          </a:p>
          <a:p>
            <a:endParaRPr lang="en-US" sz="2600" dirty="0" smtClean="0"/>
          </a:p>
          <a:p>
            <a:endParaRPr lang="en-US" sz="2600" dirty="0" smtClean="0"/>
          </a:p>
          <a:p>
            <a:endParaRPr lang="en-US" sz="2600" dirty="0"/>
          </a:p>
        </p:txBody>
      </p:sp>
      <p:sp>
        <p:nvSpPr>
          <p:cNvPr id="10" name="Rectangle 9"/>
          <p:cNvSpPr/>
          <p:nvPr/>
        </p:nvSpPr>
        <p:spPr>
          <a:xfrm>
            <a:off x="7315439" y="6201810"/>
            <a:ext cx="1103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Broad Institute</a:t>
            </a:r>
            <a:endParaRPr lang="en-US" sz="1200" dirty="0">
              <a:latin typeface="Times New Roman"/>
              <a:cs typeface="Times New Roman"/>
            </a:endParaRPr>
          </a:p>
        </p:txBody>
      </p:sp>
      <p:pic>
        <p:nvPicPr>
          <p:cNvPr id="3" name="Picture 2" descr="Screen Shot 2015-02-28 at 11.17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7" y="1451227"/>
            <a:ext cx="8852413" cy="449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23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6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15439" y="6201810"/>
            <a:ext cx="1103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Broad Institute</a:t>
            </a:r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3599" y="1952620"/>
            <a:ext cx="38964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UnifiedGenotyper</a:t>
            </a:r>
            <a:endParaRPr lang="en-US" sz="2000" b="1" dirty="0" smtClean="0"/>
          </a:p>
          <a:p>
            <a:endParaRPr lang="en-US" sz="2000" dirty="0"/>
          </a:p>
          <a:p>
            <a:r>
              <a:rPr lang="en-US" sz="2000" dirty="0" smtClean="0"/>
              <a:t>- Call SNPs and </a:t>
            </a:r>
            <a:r>
              <a:rPr lang="en-US" sz="2000" dirty="0" err="1" smtClean="0"/>
              <a:t>indels</a:t>
            </a:r>
            <a:r>
              <a:rPr lang="en-US" sz="2000" dirty="0" smtClean="0"/>
              <a:t> separately by considering each variant locus independently </a:t>
            </a:r>
          </a:p>
          <a:p>
            <a:endParaRPr lang="en-US" sz="2000" dirty="0"/>
          </a:p>
          <a:p>
            <a:endParaRPr lang="en-US" sz="2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015732" y="1938190"/>
            <a:ext cx="3838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HaplotypeCaller</a:t>
            </a:r>
            <a:endParaRPr lang="en-US" sz="2000" b="1" dirty="0" smtClean="0"/>
          </a:p>
          <a:p>
            <a:endParaRPr lang="en-US" sz="2000" dirty="0"/>
          </a:p>
          <a:p>
            <a:r>
              <a:rPr lang="en-US" sz="2000" dirty="0" smtClean="0"/>
              <a:t>- Call SNPs, </a:t>
            </a:r>
            <a:r>
              <a:rPr lang="en-US" sz="2000" dirty="0" err="1" smtClean="0"/>
              <a:t>indels</a:t>
            </a:r>
            <a:r>
              <a:rPr lang="en-US" sz="2000" dirty="0" smtClean="0"/>
              <a:t> and some SVs simultaneously by performing a local </a:t>
            </a:r>
            <a:r>
              <a:rPr lang="en-US" sz="2000" i="1" dirty="0" smtClean="0"/>
              <a:t>de novo </a:t>
            </a:r>
            <a:r>
              <a:rPr lang="en-US" sz="2000" dirty="0" smtClean="0"/>
              <a:t>assembly </a:t>
            </a:r>
            <a:endParaRPr lang="en-US" sz="2000" dirty="0"/>
          </a:p>
          <a:p>
            <a:endParaRPr lang="en-US" sz="20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2717194" y="580533"/>
            <a:ext cx="53342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Genetic variant or random noise ? </a:t>
            </a:r>
          </a:p>
          <a:p>
            <a:r>
              <a:rPr lang="en-US" sz="2200" dirty="0"/>
              <a:t>-- large scale Bayesian inference</a:t>
            </a:r>
          </a:p>
        </p:txBody>
      </p:sp>
    </p:spTree>
    <p:extLst>
      <p:ext uri="{BB962C8B-B14F-4D97-AF65-F5344CB8AC3E}">
        <p14:creationId xmlns:p14="http://schemas.microsoft.com/office/powerpoint/2010/main" val="206368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7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15439" y="6201810"/>
            <a:ext cx="1103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Broad Institute</a:t>
            </a:r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96750" y="187637"/>
            <a:ext cx="299073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err="1" smtClean="0">
                <a:solidFill>
                  <a:srgbClr val="000090"/>
                </a:solidFill>
              </a:rPr>
              <a:t>UnifiedGenotyper</a:t>
            </a:r>
            <a:endParaRPr lang="en-US" sz="2500" b="1" dirty="0">
              <a:solidFill>
                <a:srgbClr val="000090"/>
              </a:solidFill>
            </a:endParaRPr>
          </a:p>
        </p:txBody>
      </p:sp>
      <p:pic>
        <p:nvPicPr>
          <p:cNvPr id="2" name="Picture 1" descr="Screen Shot 2015-03-01 at 9.43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020591"/>
          </a:xfrm>
          <a:prstGeom prst="rect">
            <a:avLst/>
          </a:prstGeom>
        </p:spPr>
      </p:pic>
      <p:pic>
        <p:nvPicPr>
          <p:cNvPr id="3" name="Picture 2" descr="Screen Shot 2015-03-04 at 12.33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45" y="824754"/>
            <a:ext cx="2414044" cy="64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77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2943"/>
            <a:ext cx="8229600" cy="900357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90"/>
                </a:solidFill>
              </a:rPr>
              <a:t>Variant calling – SNP, </a:t>
            </a:r>
            <a:r>
              <a:rPr lang="en-US" sz="3000" b="1" dirty="0" err="1" smtClean="0">
                <a:solidFill>
                  <a:srgbClr val="000090"/>
                </a:solidFill>
              </a:rPr>
              <a:t>Indels</a:t>
            </a:r>
            <a:r>
              <a:rPr lang="en-US" sz="3000" b="1" dirty="0" smtClean="0">
                <a:solidFill>
                  <a:srgbClr val="000090"/>
                </a:solidFill>
              </a:rPr>
              <a:t> </a:t>
            </a:r>
            <a:endParaRPr lang="en-US" sz="3000" b="1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AEC0-1B54-F44A-A9D5-8BD92BE95D5D}" type="slidenum">
              <a:rPr lang="en-US" smtClean="0"/>
              <a:t>8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792719"/>
            <a:ext cx="8439385" cy="6242141"/>
          </a:xfrm>
        </p:spPr>
        <p:txBody>
          <a:bodyPr>
            <a:normAutofit/>
          </a:bodyPr>
          <a:lstStyle/>
          <a:p>
            <a:r>
              <a:rPr lang="en-US" sz="2600" b="1" dirty="0" err="1" smtClean="0"/>
              <a:t>MuTect</a:t>
            </a:r>
            <a:endParaRPr lang="en-US" sz="2600" b="1" dirty="0"/>
          </a:p>
          <a:p>
            <a:pPr>
              <a:buFontTx/>
              <a:buChar char="-"/>
            </a:pPr>
            <a:r>
              <a:rPr lang="en-US" sz="2200" dirty="0" smtClean="0"/>
              <a:t>Reliable and accurate identification of somatic point mutations in cancer genomes. </a:t>
            </a:r>
          </a:p>
          <a:p>
            <a:pPr>
              <a:buFontTx/>
              <a:buChar char="-"/>
            </a:pPr>
            <a:endParaRPr lang="en-US" sz="1000" dirty="0"/>
          </a:p>
          <a:p>
            <a:pPr marL="457200" indent="-457200">
              <a:buAutoNum type="arabicPeriod"/>
            </a:pPr>
            <a:r>
              <a:rPr lang="en-US" sz="2200" dirty="0" smtClean="0"/>
              <a:t>Preprocessing </a:t>
            </a:r>
            <a:r>
              <a:rPr lang="en-US" sz="2200" dirty="0"/>
              <a:t>the aligned reads in the tumor and normal sequencing data</a:t>
            </a:r>
            <a:r>
              <a:rPr lang="en-US" sz="2200" dirty="0" smtClean="0"/>
              <a:t>.</a:t>
            </a:r>
          </a:p>
          <a:p>
            <a:pPr marL="457200" indent="-457200">
              <a:buAutoNum type="arabicPeriod"/>
            </a:pPr>
            <a:r>
              <a:rPr lang="en-US" sz="2200" dirty="0" smtClean="0"/>
              <a:t> Two Bayesian classifiers</a:t>
            </a:r>
          </a:p>
          <a:p>
            <a:pPr marL="0" indent="0">
              <a:buNone/>
            </a:pPr>
            <a:r>
              <a:rPr lang="en-US" sz="2200" dirty="0"/>
              <a:t> </a:t>
            </a:r>
            <a:r>
              <a:rPr lang="en-US" sz="2200" dirty="0" smtClean="0"/>
              <a:t>       - whether tumor is non-reference at a given site</a:t>
            </a: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		</a:t>
            </a:r>
          </a:p>
          <a:p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       - </a:t>
            </a:r>
            <a:r>
              <a:rPr lang="en-US" sz="2200" dirty="0"/>
              <a:t>makes sure the normal does not carry the variant </a:t>
            </a:r>
            <a:r>
              <a:rPr lang="en-US" sz="2200" dirty="0" smtClean="0"/>
              <a:t>allele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3.     Post</a:t>
            </a:r>
            <a:r>
              <a:rPr lang="en-US" sz="2200" dirty="0"/>
              <a:t>-processing of candidate somatic mutations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600" dirty="0"/>
          </a:p>
          <a:p>
            <a:endParaRPr lang="en-US" sz="2600" dirty="0" smtClean="0"/>
          </a:p>
          <a:p>
            <a:endParaRPr lang="en-US" sz="2600" dirty="0"/>
          </a:p>
          <a:p>
            <a:endParaRPr lang="en-US" sz="2600" dirty="0" smtClean="0"/>
          </a:p>
          <a:p>
            <a:pPr marL="0" indent="0">
              <a:buNone/>
            </a:pPr>
            <a:endParaRPr lang="en-US" sz="2600" dirty="0"/>
          </a:p>
          <a:p>
            <a:endParaRPr lang="en-US" sz="2600" dirty="0" smtClean="0"/>
          </a:p>
          <a:p>
            <a:endParaRPr lang="en-US" sz="2600" dirty="0" smtClean="0"/>
          </a:p>
          <a:p>
            <a:endParaRPr lang="en-US" sz="2600" dirty="0"/>
          </a:p>
        </p:txBody>
      </p:sp>
      <p:sp>
        <p:nvSpPr>
          <p:cNvPr id="10" name="Rectangle 9"/>
          <p:cNvSpPr/>
          <p:nvPr/>
        </p:nvSpPr>
        <p:spPr>
          <a:xfrm>
            <a:off x="5525964" y="6423264"/>
            <a:ext cx="30425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K </a:t>
            </a:r>
            <a:r>
              <a:rPr lang="en-US" sz="1200" dirty="0" err="1" smtClean="0">
                <a:latin typeface="Times New Roman"/>
                <a:cs typeface="Times New Roman"/>
              </a:rPr>
              <a:t>Cibulskis</a:t>
            </a:r>
            <a:r>
              <a:rPr lang="en-US" sz="1200" dirty="0" smtClean="0">
                <a:latin typeface="Times New Roman"/>
                <a:cs typeface="Times New Roman"/>
              </a:rPr>
              <a:t> et al., Nature biotechnology, 2013</a:t>
            </a:r>
            <a:endParaRPr lang="en-US" sz="1200" dirty="0">
              <a:latin typeface="Times New Roman"/>
              <a:cs typeface="Times New Roman"/>
            </a:endParaRPr>
          </a:p>
        </p:txBody>
      </p:sp>
      <p:pic>
        <p:nvPicPr>
          <p:cNvPr id="6" name="Picture 5" descr="Screen Shot 2015-03-01 at 10.25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60" y="3837525"/>
            <a:ext cx="5783370" cy="745165"/>
          </a:xfrm>
          <a:prstGeom prst="rect">
            <a:avLst/>
          </a:prstGeom>
        </p:spPr>
      </p:pic>
      <p:pic>
        <p:nvPicPr>
          <p:cNvPr id="13" name="Picture 12" descr="Screen Shot 2015-03-01 at 10.29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073" y="5005002"/>
            <a:ext cx="5408362" cy="80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97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6060</TotalTime>
  <Words>1312</Words>
  <Application>Microsoft Macintosh PowerPoint</Application>
  <PresentationFormat>On-screen Show (4:3)</PresentationFormat>
  <Paragraphs>221</Paragraphs>
  <Slides>28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Cancer  genomics</vt:lpstr>
      <vt:lpstr> Cancer is a genetic disease</vt:lpstr>
      <vt:lpstr>PowerPoint Presentation</vt:lpstr>
      <vt:lpstr>PowerPoint Presentation</vt:lpstr>
      <vt:lpstr>Cancer genome sequencing</vt:lpstr>
      <vt:lpstr>Variant calling – SNP, Indels </vt:lpstr>
      <vt:lpstr>PowerPoint Presentation</vt:lpstr>
      <vt:lpstr>PowerPoint Presentation</vt:lpstr>
      <vt:lpstr>Variant calling – SNP, Indels </vt:lpstr>
      <vt:lpstr>Variant calling – SNP, Indels </vt:lpstr>
      <vt:lpstr>Submicroscopic CNVs:  Array CGH*</vt:lpstr>
      <vt:lpstr>Limitations of Array CGH</vt:lpstr>
      <vt:lpstr>Variant calling - SVs</vt:lpstr>
      <vt:lpstr>PowerPoint Presentation</vt:lpstr>
      <vt:lpstr>Paired-End Mapping</vt:lpstr>
      <vt:lpstr>Split-read Analysis</vt:lpstr>
      <vt:lpstr>PowerPoint Presentation</vt:lpstr>
      <vt:lpstr>PowerPoint Presentation</vt:lpstr>
      <vt:lpstr>Driver vs. Passenger mutations</vt:lpstr>
      <vt:lpstr>PowerPoint Presentation</vt:lpstr>
      <vt:lpstr>PowerPoint Presentation</vt:lpstr>
      <vt:lpstr>Population based analysis to identify driver genes</vt:lpstr>
      <vt:lpstr>Cancer Gene Census</vt:lpstr>
      <vt:lpstr>Tumor heterogeneity</vt:lpstr>
      <vt:lpstr>Whole-exome or whole-genome sequencing? </vt:lpstr>
      <vt:lpstr>Pan-Cancer Analysis of Whole Genomes</vt:lpstr>
      <vt:lpstr>Dendritic Cell-based Vaccination</vt:lpstr>
      <vt:lpstr>PowerPoint Presentation</vt:lpstr>
    </vt:vector>
  </TitlesOfParts>
  <Company>YALE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YAO FU</dc:creator>
  <cp:lastModifiedBy>YAO FU</cp:lastModifiedBy>
  <cp:revision>259</cp:revision>
  <dcterms:created xsi:type="dcterms:W3CDTF">2014-10-26T16:56:38Z</dcterms:created>
  <dcterms:modified xsi:type="dcterms:W3CDTF">2015-03-04T19:19:37Z</dcterms:modified>
</cp:coreProperties>
</file>